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324" r:id="rId2"/>
    <p:sldId id="327" r:id="rId3"/>
    <p:sldId id="328" r:id="rId4"/>
    <p:sldId id="329" r:id="rId5"/>
    <p:sldId id="330" r:id="rId6"/>
    <p:sldId id="331" r:id="rId7"/>
    <p:sldId id="332" r:id="rId8"/>
    <p:sldId id="333" r:id="rId9"/>
    <p:sldId id="334" r:id="rId10"/>
    <p:sldId id="363" r:id="rId11"/>
    <p:sldId id="335" r:id="rId12"/>
    <p:sldId id="336" r:id="rId13"/>
    <p:sldId id="337" r:id="rId14"/>
    <p:sldId id="362" r:id="rId15"/>
    <p:sldId id="338" r:id="rId16"/>
    <p:sldId id="340" r:id="rId17"/>
    <p:sldId id="341" r:id="rId18"/>
    <p:sldId id="342" r:id="rId19"/>
    <p:sldId id="343" r:id="rId20"/>
    <p:sldId id="344" r:id="rId21"/>
    <p:sldId id="371" r:id="rId22"/>
    <p:sldId id="345" r:id="rId23"/>
    <p:sldId id="346" r:id="rId24"/>
    <p:sldId id="347" r:id="rId25"/>
    <p:sldId id="348" r:id="rId26"/>
    <p:sldId id="349" r:id="rId27"/>
    <p:sldId id="350" r:id="rId28"/>
    <p:sldId id="351" r:id="rId29"/>
    <p:sldId id="390" r:id="rId30"/>
    <p:sldId id="393" r:id="rId31"/>
    <p:sldId id="352" r:id="rId32"/>
    <p:sldId id="353" r:id="rId33"/>
    <p:sldId id="354" r:id="rId34"/>
    <p:sldId id="355" r:id="rId35"/>
    <p:sldId id="356" r:id="rId36"/>
    <p:sldId id="372" r:id="rId37"/>
    <p:sldId id="373" r:id="rId38"/>
    <p:sldId id="357" r:id="rId39"/>
    <p:sldId id="358" r:id="rId40"/>
    <p:sldId id="359" r:id="rId41"/>
    <p:sldId id="360" r:id="rId42"/>
    <p:sldId id="374" r:id="rId43"/>
    <p:sldId id="375" r:id="rId44"/>
    <p:sldId id="376" r:id="rId45"/>
    <p:sldId id="377" r:id="rId46"/>
    <p:sldId id="378" r:id="rId47"/>
    <p:sldId id="379" r:id="rId48"/>
    <p:sldId id="380" r:id="rId49"/>
    <p:sldId id="381" r:id="rId50"/>
    <p:sldId id="382" r:id="rId51"/>
    <p:sldId id="391" r:id="rId52"/>
    <p:sldId id="392" r:id="rId53"/>
    <p:sldId id="383" r:id="rId54"/>
    <p:sldId id="384" r:id="rId55"/>
    <p:sldId id="385" r:id="rId56"/>
    <p:sldId id="386" r:id="rId57"/>
    <p:sldId id="387" r:id="rId58"/>
    <p:sldId id="388" r:id="rId59"/>
    <p:sldId id="389" r:id="rId60"/>
    <p:sldId id="394" r:id="rId61"/>
  </p:sldIdLst>
  <p:sldSz cx="9144000" cy="6858000" type="letter"/>
  <p:notesSz cx="9144000" cy="6858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5" autoAdjust="0"/>
  </p:normalViewPr>
  <p:slideViewPr>
    <p:cSldViewPr snapToObjects="1">
      <p:cViewPr varScale="1">
        <p:scale>
          <a:sx n="65" d="100"/>
          <a:sy n="65" d="100"/>
        </p:scale>
        <p:origin x="1536" y="4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5628"/>
    </p:cViewPr>
  </p:sorterViewPr>
  <p:notesViewPr>
    <p:cSldViewPr snapToObjects="1">
      <p:cViewPr>
        <p:scale>
          <a:sx n="100" d="100"/>
          <a:sy n="100" d="100"/>
        </p:scale>
        <p:origin x="-144" y="9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FA7766CF-91CD-44C7-BA07-005FC9DDACC8}" type="slidenum">
              <a:rPr lang="en-CA"/>
              <a:pPr>
                <a:defRPr/>
              </a:pPr>
              <a:t>‹#›</a:t>
            </a:fld>
            <a:endParaRPr lang="en-CA"/>
          </a:p>
        </p:txBody>
      </p:sp>
    </p:spTree>
    <p:extLst>
      <p:ext uri="{BB962C8B-B14F-4D97-AF65-F5344CB8AC3E}">
        <p14:creationId xmlns:p14="http://schemas.microsoft.com/office/powerpoint/2010/main" val="2229327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0DF3A90C-DB20-4719-8E4D-53D2996FB520}" type="slidenum">
              <a:rPr lang="en-CA"/>
              <a:pPr>
                <a:defRPr/>
              </a:pPr>
              <a:t>‹#›</a:t>
            </a:fld>
            <a:endParaRPr lang="en-CA"/>
          </a:p>
        </p:txBody>
      </p:sp>
    </p:spTree>
    <p:extLst>
      <p:ext uri="{BB962C8B-B14F-4D97-AF65-F5344CB8AC3E}">
        <p14:creationId xmlns:p14="http://schemas.microsoft.com/office/powerpoint/2010/main" val="798283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1A76499-61BC-4EFC-802A-64C1906661C6}" type="slidenum">
              <a:rPr lang="en-CA" smtClean="0"/>
              <a:pPr/>
              <a:t>1</a:t>
            </a:fld>
            <a:endParaRPr lang="en-CA"/>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2435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z="1800"/>
          </a:p>
        </p:txBody>
      </p:sp>
      <p:sp>
        <p:nvSpPr>
          <p:cNvPr id="71684" name="Slide Number Placeholder 3"/>
          <p:cNvSpPr>
            <a:spLocks noGrp="1"/>
          </p:cNvSpPr>
          <p:nvPr>
            <p:ph type="sldNum" sz="quarter" idx="5"/>
          </p:nvPr>
        </p:nvSpPr>
        <p:spPr>
          <a:noFill/>
        </p:spPr>
        <p:txBody>
          <a:bodyPr/>
          <a:lstStyle/>
          <a:p>
            <a:fld id="{4E8ED75D-84E1-42AF-BBE7-C040C7D7AA6F}" type="slidenum">
              <a:rPr lang="en-CA" smtClean="0"/>
              <a:pPr/>
              <a:t>10</a:t>
            </a:fld>
            <a:endParaRPr lang="en-CA"/>
          </a:p>
        </p:txBody>
      </p:sp>
    </p:spTree>
    <p:extLst>
      <p:ext uri="{BB962C8B-B14F-4D97-AF65-F5344CB8AC3E}">
        <p14:creationId xmlns:p14="http://schemas.microsoft.com/office/powerpoint/2010/main" val="262708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624473-F2EE-434D-812C-B46A4595E104}" type="slidenum">
              <a:rPr lang="en-CA" smtClean="0"/>
              <a:pPr/>
              <a:t>11</a:t>
            </a:fld>
            <a:endParaRPr lang="en-CA"/>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41778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D211A6C-9CEC-4875-B2ED-6D6AE37E13D1}" type="slidenum">
              <a:rPr lang="en-CA" smtClean="0"/>
              <a:pPr/>
              <a:t>12</a:t>
            </a:fld>
            <a:endParaRPr lang="en-CA"/>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9470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E07B49D-985F-4B63-A6A0-90332F0403D6}" type="slidenum">
              <a:rPr lang="en-CA" smtClean="0"/>
              <a:pPr/>
              <a:t>13</a:t>
            </a:fld>
            <a:endParaRPr lang="en-CA"/>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15876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z="1800"/>
          </a:p>
        </p:txBody>
      </p:sp>
      <p:sp>
        <p:nvSpPr>
          <p:cNvPr id="75780" name="Slide Number Placeholder 3"/>
          <p:cNvSpPr>
            <a:spLocks noGrp="1"/>
          </p:cNvSpPr>
          <p:nvPr>
            <p:ph type="sldNum" sz="quarter" idx="5"/>
          </p:nvPr>
        </p:nvSpPr>
        <p:spPr>
          <a:noFill/>
        </p:spPr>
        <p:txBody>
          <a:bodyPr/>
          <a:lstStyle/>
          <a:p>
            <a:fld id="{CBE04909-6050-4989-8090-9C2F8007EE99}" type="slidenum">
              <a:rPr lang="en-CA" smtClean="0"/>
              <a:pPr/>
              <a:t>14</a:t>
            </a:fld>
            <a:endParaRPr lang="en-CA"/>
          </a:p>
        </p:txBody>
      </p:sp>
    </p:spTree>
    <p:extLst>
      <p:ext uri="{BB962C8B-B14F-4D97-AF65-F5344CB8AC3E}">
        <p14:creationId xmlns:p14="http://schemas.microsoft.com/office/powerpoint/2010/main" val="418028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07DE84F-F55B-41DC-978A-DEEF09A87D76}" type="slidenum">
              <a:rPr lang="en-CA" smtClean="0"/>
              <a:pPr/>
              <a:t>15</a:t>
            </a:fld>
            <a:endParaRPr lang="en-CA"/>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35739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AD3E6E9-E1B9-467D-BE54-BF3A0E9B64F0}" type="slidenum">
              <a:rPr lang="en-CA" smtClean="0"/>
              <a:pPr/>
              <a:t>16</a:t>
            </a:fld>
            <a:endParaRPr lang="en-CA"/>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8882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1314B8-2E1D-4B5D-8BCE-222AF49A5512}" type="slidenum">
              <a:rPr lang="en-CA" smtClean="0"/>
              <a:pPr/>
              <a:t>17</a:t>
            </a:fld>
            <a:endParaRPr lang="en-CA"/>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250794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629999D-171B-4FDB-B33D-73E809E28982}" type="slidenum">
              <a:rPr lang="en-CA" smtClean="0"/>
              <a:pPr/>
              <a:t>18</a:t>
            </a:fld>
            <a:endParaRPr lang="en-CA"/>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79336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3DFA4A3-EDD9-4A2B-84E0-2F66FE3CC565}" type="slidenum">
              <a:rPr lang="en-CA" smtClean="0"/>
              <a:pPr/>
              <a:t>19</a:t>
            </a:fld>
            <a:endParaRPr lang="en-CA"/>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3984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B499C24-4897-4DE7-9F5A-09E137031E50}" type="slidenum">
              <a:rPr lang="en-CA" smtClean="0"/>
              <a:pPr/>
              <a:t>2</a:t>
            </a:fld>
            <a:endParaRPr lang="en-CA"/>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9867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5614A7-4857-40E0-8962-9525379A9601}" type="slidenum">
              <a:rPr lang="en-CA" smtClean="0"/>
              <a:pPr/>
              <a:t>20</a:t>
            </a:fld>
            <a:endParaRPr lang="en-CA"/>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9666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5B141F8-873D-455C-A461-F90943ABC324}" type="slidenum">
              <a:rPr lang="en-CA" smtClean="0"/>
              <a:pPr/>
              <a:t>21</a:t>
            </a:fld>
            <a:endParaRPr lang="en-CA"/>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00358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884D5F7-590A-415A-A27D-C426B5635202}" type="slidenum">
              <a:rPr lang="en-CA" smtClean="0"/>
              <a:pPr/>
              <a:t>22</a:t>
            </a:fld>
            <a:endParaRPr lang="en-CA"/>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14734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68EB5D7-5E61-431B-913F-40D198DEBD41}" type="slidenum">
              <a:rPr lang="en-CA" smtClean="0"/>
              <a:pPr/>
              <a:t>23</a:t>
            </a:fld>
            <a:endParaRPr lang="en-CA"/>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066902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AA9110D-01C2-4777-97AA-2079B6F818FC}" type="slidenum">
              <a:rPr lang="en-CA" smtClean="0"/>
              <a:pPr/>
              <a:t>24</a:t>
            </a:fld>
            <a:endParaRPr lang="en-CA"/>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21496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68E4827-58D3-4D75-A751-2CAB59B9E465}" type="slidenum">
              <a:rPr lang="en-CA" smtClean="0"/>
              <a:pPr/>
              <a:t>25</a:t>
            </a:fld>
            <a:endParaRPr lang="en-CA"/>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1863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9215B00-8D72-4DC0-9321-1245FF81250D}" type="slidenum">
              <a:rPr lang="en-CA" smtClean="0"/>
              <a:pPr/>
              <a:t>26</a:t>
            </a:fld>
            <a:endParaRPr lang="en-CA"/>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05056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68D5B71-651C-4874-902C-1EA4BB6F3DE2}" type="slidenum">
              <a:rPr lang="en-CA" smtClean="0"/>
              <a:pPr/>
              <a:t>27</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075735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5CE8746-8F94-47C2-AD95-42CE06636EF8}" type="slidenum">
              <a:rPr lang="en-CA" smtClean="0"/>
              <a:pPr/>
              <a:t>28</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77011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5CE8746-8F94-47C2-AD95-42CE06636EF8}" type="slidenum">
              <a:rPr lang="en-CA" smtClean="0"/>
              <a:pPr/>
              <a:t>29</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558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527806C-A114-4A46-BB56-8AD712F54395}" type="slidenum">
              <a:rPr lang="en-CA" smtClean="0"/>
              <a:pPr/>
              <a:t>3</a:t>
            </a:fld>
            <a:endParaRPr lang="en-CA"/>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86399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B9DA045-7254-4174-A0E2-5CBD2A333DBC}" type="slidenum">
              <a:rPr lang="en-CA" smtClean="0"/>
              <a:pPr/>
              <a:t>31</a:t>
            </a:fld>
            <a:endParaRPr lang="en-CA"/>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686195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FDD8F5D-8F10-4E65-A05C-9F8B92572124}" type="slidenum">
              <a:rPr lang="en-CA" smtClean="0"/>
              <a:pPr/>
              <a:t>32</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66430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F8EBC92-462C-4CF1-8DC4-5F5F7605421F}" type="slidenum">
              <a:rPr lang="en-CA" smtClean="0"/>
              <a:pPr/>
              <a:t>33</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86193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4B0829A-ED12-495C-B475-426F1E37044C}" type="slidenum">
              <a:rPr lang="en-CA" smtClean="0"/>
              <a:pPr/>
              <a:t>34</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45035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1F67520-9AC6-48E8-82E8-EA5B833F6977}" type="slidenum">
              <a:rPr lang="en-CA" smtClean="0"/>
              <a:pPr/>
              <a:t>35</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61388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8E181AC-3B99-46D2-9FE5-3CED8B919197}" type="slidenum">
              <a:rPr lang="en-CA" smtClean="0"/>
              <a:pPr/>
              <a:t>36</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666120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E8D7F45-A92D-4CBD-A189-72713A5B820A}" type="slidenum">
              <a:rPr lang="en-CA" smtClean="0"/>
              <a:pPr/>
              <a:t>37</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42552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6E7BB6C-3394-455C-A1A2-0AE6B6115C56}" type="slidenum">
              <a:rPr lang="en-CA" smtClean="0"/>
              <a:pPr/>
              <a:t>38</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66132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F4354FE-EB4C-44BE-B5DC-9606C672E596}" type="slidenum">
              <a:rPr lang="en-CA" smtClean="0"/>
              <a:pPr/>
              <a:t>39</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28767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E4782A9-F274-4453-B7D6-2D9E6C24F6BB}" type="slidenum">
              <a:rPr lang="en-CA" smtClean="0"/>
              <a:pPr/>
              <a:t>40</a:t>
            </a:fld>
            <a:endParaRPr lang="en-CA"/>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527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8530DEF-DBC4-48B8-B21C-A1CF17DE4891}" type="slidenum">
              <a:rPr lang="en-CA" smtClean="0"/>
              <a:pPr/>
              <a:t>4</a:t>
            </a:fld>
            <a:endParaRPr lang="en-CA"/>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21396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7502C73-967C-4B77-B3D4-E2A6A989DA0F}" type="slidenum">
              <a:rPr lang="en-CA" smtClean="0"/>
              <a:pPr/>
              <a:t>41</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77984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z="1800"/>
          </a:p>
        </p:txBody>
      </p:sp>
      <p:sp>
        <p:nvSpPr>
          <p:cNvPr id="102404" name="Slide Number Placeholder 3"/>
          <p:cNvSpPr>
            <a:spLocks noGrp="1"/>
          </p:cNvSpPr>
          <p:nvPr>
            <p:ph type="sldNum" sz="quarter" idx="5"/>
          </p:nvPr>
        </p:nvSpPr>
        <p:spPr>
          <a:noFill/>
        </p:spPr>
        <p:txBody>
          <a:bodyPr/>
          <a:lstStyle/>
          <a:p>
            <a:fld id="{A4C46553-3B97-460D-8F2A-4F2E9917E3B8}" type="slidenum">
              <a:rPr lang="en-CA" smtClean="0"/>
              <a:pPr/>
              <a:t>42</a:t>
            </a:fld>
            <a:endParaRPr lang="en-CA"/>
          </a:p>
        </p:txBody>
      </p:sp>
    </p:spTree>
    <p:extLst>
      <p:ext uri="{BB962C8B-B14F-4D97-AF65-F5344CB8AC3E}">
        <p14:creationId xmlns:p14="http://schemas.microsoft.com/office/powerpoint/2010/main" val="2649518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z="1800"/>
          </a:p>
        </p:txBody>
      </p:sp>
      <p:sp>
        <p:nvSpPr>
          <p:cNvPr id="103428" name="Slide Number Placeholder 3"/>
          <p:cNvSpPr>
            <a:spLocks noGrp="1"/>
          </p:cNvSpPr>
          <p:nvPr>
            <p:ph type="sldNum" sz="quarter" idx="5"/>
          </p:nvPr>
        </p:nvSpPr>
        <p:spPr>
          <a:noFill/>
        </p:spPr>
        <p:txBody>
          <a:bodyPr/>
          <a:lstStyle/>
          <a:p>
            <a:fld id="{D1946C79-41D1-4DB1-B3E5-6850EF59016A}" type="slidenum">
              <a:rPr lang="en-CA" smtClean="0"/>
              <a:pPr/>
              <a:t>43</a:t>
            </a:fld>
            <a:endParaRPr lang="en-CA"/>
          </a:p>
        </p:txBody>
      </p:sp>
    </p:spTree>
    <p:extLst>
      <p:ext uri="{BB962C8B-B14F-4D97-AF65-F5344CB8AC3E}">
        <p14:creationId xmlns:p14="http://schemas.microsoft.com/office/powerpoint/2010/main" val="3197835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z="1800"/>
          </a:p>
        </p:txBody>
      </p:sp>
      <p:sp>
        <p:nvSpPr>
          <p:cNvPr id="104452" name="Slide Number Placeholder 3"/>
          <p:cNvSpPr>
            <a:spLocks noGrp="1"/>
          </p:cNvSpPr>
          <p:nvPr>
            <p:ph type="sldNum" sz="quarter" idx="5"/>
          </p:nvPr>
        </p:nvSpPr>
        <p:spPr>
          <a:noFill/>
        </p:spPr>
        <p:txBody>
          <a:bodyPr/>
          <a:lstStyle/>
          <a:p>
            <a:fld id="{C4C3B277-54B0-48D7-98F4-7CD47419CED6}" type="slidenum">
              <a:rPr lang="en-CA" smtClean="0"/>
              <a:pPr/>
              <a:t>44</a:t>
            </a:fld>
            <a:endParaRPr lang="en-CA"/>
          </a:p>
        </p:txBody>
      </p:sp>
    </p:spTree>
    <p:extLst>
      <p:ext uri="{BB962C8B-B14F-4D97-AF65-F5344CB8AC3E}">
        <p14:creationId xmlns:p14="http://schemas.microsoft.com/office/powerpoint/2010/main" val="3657244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z="1800"/>
          </a:p>
        </p:txBody>
      </p:sp>
      <p:sp>
        <p:nvSpPr>
          <p:cNvPr id="105476" name="Slide Number Placeholder 3"/>
          <p:cNvSpPr>
            <a:spLocks noGrp="1"/>
          </p:cNvSpPr>
          <p:nvPr>
            <p:ph type="sldNum" sz="quarter" idx="5"/>
          </p:nvPr>
        </p:nvSpPr>
        <p:spPr>
          <a:noFill/>
        </p:spPr>
        <p:txBody>
          <a:bodyPr/>
          <a:lstStyle/>
          <a:p>
            <a:fld id="{5DAC2D66-7649-4960-BD73-558A6ABF979F}" type="slidenum">
              <a:rPr lang="en-CA" smtClean="0"/>
              <a:pPr/>
              <a:t>45</a:t>
            </a:fld>
            <a:endParaRPr lang="en-CA"/>
          </a:p>
        </p:txBody>
      </p:sp>
    </p:spTree>
    <p:extLst>
      <p:ext uri="{BB962C8B-B14F-4D97-AF65-F5344CB8AC3E}">
        <p14:creationId xmlns:p14="http://schemas.microsoft.com/office/powerpoint/2010/main" val="678609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z="1800"/>
          </a:p>
        </p:txBody>
      </p:sp>
      <p:sp>
        <p:nvSpPr>
          <p:cNvPr id="106500" name="Slide Number Placeholder 3"/>
          <p:cNvSpPr>
            <a:spLocks noGrp="1"/>
          </p:cNvSpPr>
          <p:nvPr>
            <p:ph type="sldNum" sz="quarter" idx="5"/>
          </p:nvPr>
        </p:nvSpPr>
        <p:spPr>
          <a:noFill/>
        </p:spPr>
        <p:txBody>
          <a:bodyPr/>
          <a:lstStyle/>
          <a:p>
            <a:fld id="{E65B33E5-1891-4921-B123-248057B506A8}" type="slidenum">
              <a:rPr lang="en-CA" smtClean="0"/>
              <a:pPr/>
              <a:t>46</a:t>
            </a:fld>
            <a:endParaRPr lang="en-CA"/>
          </a:p>
        </p:txBody>
      </p:sp>
    </p:spTree>
    <p:extLst>
      <p:ext uri="{BB962C8B-B14F-4D97-AF65-F5344CB8AC3E}">
        <p14:creationId xmlns:p14="http://schemas.microsoft.com/office/powerpoint/2010/main" val="4279514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z="1800"/>
          </a:p>
        </p:txBody>
      </p:sp>
      <p:sp>
        <p:nvSpPr>
          <p:cNvPr id="107524" name="Slide Number Placeholder 3"/>
          <p:cNvSpPr>
            <a:spLocks noGrp="1"/>
          </p:cNvSpPr>
          <p:nvPr>
            <p:ph type="sldNum" sz="quarter" idx="5"/>
          </p:nvPr>
        </p:nvSpPr>
        <p:spPr>
          <a:noFill/>
        </p:spPr>
        <p:txBody>
          <a:bodyPr/>
          <a:lstStyle/>
          <a:p>
            <a:fld id="{D1C78027-8961-4806-AA30-E71CE2DDD9B9}" type="slidenum">
              <a:rPr lang="en-CA" smtClean="0"/>
              <a:pPr/>
              <a:t>47</a:t>
            </a:fld>
            <a:endParaRPr lang="en-CA"/>
          </a:p>
        </p:txBody>
      </p:sp>
    </p:spTree>
    <p:extLst>
      <p:ext uri="{BB962C8B-B14F-4D97-AF65-F5344CB8AC3E}">
        <p14:creationId xmlns:p14="http://schemas.microsoft.com/office/powerpoint/2010/main" val="1057402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z="1800"/>
          </a:p>
        </p:txBody>
      </p:sp>
      <p:sp>
        <p:nvSpPr>
          <p:cNvPr id="108548" name="Slide Number Placeholder 3"/>
          <p:cNvSpPr>
            <a:spLocks noGrp="1"/>
          </p:cNvSpPr>
          <p:nvPr>
            <p:ph type="sldNum" sz="quarter" idx="5"/>
          </p:nvPr>
        </p:nvSpPr>
        <p:spPr>
          <a:noFill/>
        </p:spPr>
        <p:txBody>
          <a:bodyPr/>
          <a:lstStyle/>
          <a:p>
            <a:fld id="{181FCBB2-E361-4E7B-B2D0-B80673FB4314}" type="slidenum">
              <a:rPr lang="en-CA" smtClean="0"/>
              <a:pPr/>
              <a:t>48</a:t>
            </a:fld>
            <a:endParaRPr lang="en-CA"/>
          </a:p>
        </p:txBody>
      </p:sp>
    </p:spTree>
    <p:extLst>
      <p:ext uri="{BB962C8B-B14F-4D97-AF65-F5344CB8AC3E}">
        <p14:creationId xmlns:p14="http://schemas.microsoft.com/office/powerpoint/2010/main" val="818245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endParaRPr lang="en-US" sz="1800"/>
          </a:p>
        </p:txBody>
      </p:sp>
      <p:sp>
        <p:nvSpPr>
          <p:cNvPr id="109572" name="Slide Number Placeholder 3"/>
          <p:cNvSpPr>
            <a:spLocks noGrp="1"/>
          </p:cNvSpPr>
          <p:nvPr>
            <p:ph type="sldNum" sz="quarter" idx="5"/>
          </p:nvPr>
        </p:nvSpPr>
        <p:spPr>
          <a:noFill/>
        </p:spPr>
        <p:txBody>
          <a:bodyPr/>
          <a:lstStyle/>
          <a:p>
            <a:fld id="{1D691BA3-82C9-4C8E-812B-BB2346A6F271}" type="slidenum">
              <a:rPr lang="en-CA" smtClean="0"/>
              <a:pPr/>
              <a:t>49</a:t>
            </a:fld>
            <a:endParaRPr lang="en-CA"/>
          </a:p>
        </p:txBody>
      </p:sp>
    </p:spTree>
    <p:extLst>
      <p:ext uri="{BB962C8B-B14F-4D97-AF65-F5344CB8AC3E}">
        <p14:creationId xmlns:p14="http://schemas.microsoft.com/office/powerpoint/2010/main" val="399227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z="1800"/>
          </a:p>
        </p:txBody>
      </p:sp>
      <p:sp>
        <p:nvSpPr>
          <p:cNvPr id="110596" name="Slide Number Placeholder 3"/>
          <p:cNvSpPr>
            <a:spLocks noGrp="1"/>
          </p:cNvSpPr>
          <p:nvPr>
            <p:ph type="sldNum" sz="quarter" idx="5"/>
          </p:nvPr>
        </p:nvSpPr>
        <p:spPr>
          <a:noFill/>
        </p:spPr>
        <p:txBody>
          <a:bodyPr/>
          <a:lstStyle/>
          <a:p>
            <a:fld id="{F3CAD96E-5ABC-4576-AEDF-ED5292B324A2}" type="slidenum">
              <a:rPr lang="en-CA" smtClean="0"/>
              <a:pPr/>
              <a:t>50</a:t>
            </a:fld>
            <a:endParaRPr lang="en-CA"/>
          </a:p>
        </p:txBody>
      </p:sp>
    </p:spTree>
    <p:extLst>
      <p:ext uri="{BB962C8B-B14F-4D97-AF65-F5344CB8AC3E}">
        <p14:creationId xmlns:p14="http://schemas.microsoft.com/office/powerpoint/2010/main" val="189147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F5CDA74-7D0A-44B1-89A2-617A02F7C190}" type="slidenum">
              <a:rPr lang="en-CA" smtClean="0"/>
              <a:pPr/>
              <a:t>5</a:t>
            </a:fld>
            <a:endParaRPr lang="en-CA"/>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092985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z="1800"/>
          </a:p>
        </p:txBody>
      </p:sp>
      <p:sp>
        <p:nvSpPr>
          <p:cNvPr id="111620" name="Slide Number Placeholder 3"/>
          <p:cNvSpPr>
            <a:spLocks noGrp="1"/>
          </p:cNvSpPr>
          <p:nvPr>
            <p:ph type="sldNum" sz="quarter" idx="5"/>
          </p:nvPr>
        </p:nvSpPr>
        <p:spPr>
          <a:noFill/>
        </p:spPr>
        <p:txBody>
          <a:bodyPr/>
          <a:lstStyle/>
          <a:p>
            <a:fld id="{458DE49A-2EC5-4031-A035-371DCC165B79}" type="slidenum">
              <a:rPr lang="en-CA" smtClean="0"/>
              <a:pPr/>
              <a:t>53</a:t>
            </a:fld>
            <a:endParaRPr lang="en-CA"/>
          </a:p>
        </p:txBody>
      </p:sp>
    </p:spTree>
    <p:extLst>
      <p:ext uri="{BB962C8B-B14F-4D97-AF65-F5344CB8AC3E}">
        <p14:creationId xmlns:p14="http://schemas.microsoft.com/office/powerpoint/2010/main" val="30109483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z="1800"/>
          </a:p>
        </p:txBody>
      </p:sp>
      <p:sp>
        <p:nvSpPr>
          <p:cNvPr id="112644" name="Slide Number Placeholder 3"/>
          <p:cNvSpPr>
            <a:spLocks noGrp="1"/>
          </p:cNvSpPr>
          <p:nvPr>
            <p:ph type="sldNum" sz="quarter" idx="5"/>
          </p:nvPr>
        </p:nvSpPr>
        <p:spPr>
          <a:noFill/>
        </p:spPr>
        <p:txBody>
          <a:bodyPr/>
          <a:lstStyle/>
          <a:p>
            <a:fld id="{E092D1E8-8895-419F-A07A-3658CE478A6E}" type="slidenum">
              <a:rPr lang="en-CA" smtClean="0"/>
              <a:pPr/>
              <a:t>55</a:t>
            </a:fld>
            <a:endParaRPr lang="en-CA"/>
          </a:p>
        </p:txBody>
      </p:sp>
    </p:spTree>
    <p:extLst>
      <p:ext uri="{BB962C8B-B14F-4D97-AF65-F5344CB8AC3E}">
        <p14:creationId xmlns:p14="http://schemas.microsoft.com/office/powerpoint/2010/main" val="413877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0F34C0D-6920-412C-852B-6CA19BD884CC}" type="slidenum">
              <a:rPr lang="en-CA" smtClean="0"/>
              <a:pPr/>
              <a:t>6</a:t>
            </a:fld>
            <a:endParaRPr lang="en-CA"/>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2800" b="1" dirty="0"/>
              <a:t>Disk I/O Time Components</a:t>
            </a:r>
            <a:r>
              <a:rPr lang="en-US" sz="2800" dirty="0"/>
              <a:t>:</a:t>
            </a:r>
          </a:p>
          <a:p>
            <a:pPr>
              <a:buFont typeface="Arial" panose="020B0604020202020204" pitchFamily="34" charset="0"/>
              <a:buChar char="•"/>
            </a:pPr>
            <a:r>
              <a:rPr lang="en-US" sz="2800" b="1" dirty="0"/>
              <a:t>Seek Time (</a:t>
            </a:r>
            <a:r>
              <a:rPr lang="en-US" sz="2800" b="1" dirty="0" err="1"/>
              <a:t>sss</a:t>
            </a:r>
            <a:r>
              <a:rPr lang="en-US" sz="2800" b="1" dirty="0"/>
              <a:t>)</a:t>
            </a:r>
            <a:r>
              <a:rPr lang="en-US" sz="2800" dirty="0"/>
              <a:t>: This is the time taken by the disk’s read/write head to move to the correct track where the desired block of data is located.</a:t>
            </a:r>
          </a:p>
          <a:p>
            <a:pPr>
              <a:buFont typeface="Arial" panose="020B0604020202020204" pitchFamily="34" charset="0"/>
              <a:buChar char="•"/>
            </a:pPr>
            <a:r>
              <a:rPr lang="en-US" sz="2800" b="1" dirty="0"/>
              <a:t>Rotational Delay (Latency) (</a:t>
            </a:r>
            <a:r>
              <a:rPr lang="en-US" sz="2800" b="1" dirty="0" err="1"/>
              <a:t>rdrdrd</a:t>
            </a:r>
            <a:r>
              <a:rPr lang="en-US" sz="2800" b="1" dirty="0"/>
              <a:t>)</a:t>
            </a:r>
            <a:r>
              <a:rPr lang="en-US" sz="2800" dirty="0"/>
              <a:t>: Once the head reaches the correct track, the disk needs to rotate so that the desired block aligns with the read/write head. This waiting time is known as rotational delay.</a:t>
            </a:r>
          </a:p>
          <a:p>
            <a:pPr>
              <a:buFont typeface="Arial" panose="020B0604020202020204" pitchFamily="34" charset="0"/>
              <a:buChar char="•"/>
            </a:pPr>
            <a:r>
              <a:rPr lang="en-US" sz="2800" b="1" dirty="0"/>
              <a:t>Transfer Time</a:t>
            </a:r>
            <a:r>
              <a:rPr lang="en-US" sz="2800" dirty="0"/>
              <a:t>: Once the correct block is under the read/write head, the actual reading or writing of data occurs.</a:t>
            </a:r>
          </a:p>
          <a:p>
            <a:pPr eaLnBrk="1" hangingPunct="1"/>
            <a:endParaRPr lang="en-US" sz="1800" dirty="0"/>
          </a:p>
          <a:p>
            <a:pPr eaLnBrk="1" hangingPunct="1"/>
            <a:endParaRPr lang="en-US" sz="1800" dirty="0"/>
          </a:p>
          <a:p>
            <a:r>
              <a:rPr lang="en-US" b="1" dirty="0"/>
              <a:t>Double Buffering for Speed Optimization</a:t>
            </a:r>
            <a:r>
              <a:rPr lang="en-US" dirty="0"/>
              <a:t>:</a:t>
            </a:r>
          </a:p>
          <a:p>
            <a:pPr>
              <a:buFont typeface="Arial" panose="020B0604020202020204" pitchFamily="34" charset="0"/>
              <a:buChar char="•"/>
            </a:pPr>
            <a:r>
              <a:rPr lang="en-US" b="1" dirty="0"/>
              <a:t>Concept</a:t>
            </a:r>
            <a:r>
              <a:rPr lang="en-US" dirty="0"/>
              <a:t>: Double buffering is a technique where two buffers (temporary storage areas) are used to overlap disk I/O operations with CPU processing.</a:t>
            </a:r>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While data from one buffer is being processed (e.g., copied to memory or used by a program), the next block of data is read into the second buffer.</a:t>
            </a:r>
          </a:p>
          <a:p>
            <a:pPr marL="742950" lvl="1" indent="-285750">
              <a:buFont typeface="Arial" panose="020B0604020202020204" pitchFamily="34" charset="0"/>
              <a:buChar char="•"/>
            </a:pPr>
            <a:r>
              <a:rPr lang="en-US" dirty="0"/>
              <a:t>This way, the CPU does not remain idle while waiting for the disk to fetch the next block.</a:t>
            </a:r>
          </a:p>
          <a:p>
            <a:pPr>
              <a:buFont typeface="Arial" panose="020B0604020202020204" pitchFamily="34" charset="0"/>
              <a:buChar char="•"/>
            </a:pPr>
            <a:r>
              <a:rPr lang="en-US" b="1" dirty="0"/>
              <a:t>Advantage</a:t>
            </a:r>
            <a:r>
              <a:rPr lang="en-US" dirty="0"/>
              <a:t>: By using double buffering, the system can reduce waiting time and improve the overall speed of transferring contiguous disk blocks, as the CPU and disk operations can work in parallel.</a:t>
            </a:r>
          </a:p>
          <a:p>
            <a:pPr eaLnBrk="1" hangingPunct="1"/>
            <a:endParaRPr lang="en-US" sz="1800" dirty="0"/>
          </a:p>
        </p:txBody>
      </p:sp>
    </p:spTree>
    <p:extLst>
      <p:ext uri="{BB962C8B-B14F-4D97-AF65-F5344CB8AC3E}">
        <p14:creationId xmlns:p14="http://schemas.microsoft.com/office/powerpoint/2010/main" val="68109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8BA8AA4-1A6C-4D91-A88B-B9FE9CA248B2}" type="slidenum">
              <a:rPr lang="en-CA" smtClean="0"/>
              <a:pPr/>
              <a:t>7</a:t>
            </a:fld>
            <a:endParaRPr lang="en-CA"/>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47555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1156948-C049-4D78-999A-00222947A7CF}" type="slidenum">
              <a:rPr lang="en-CA" smtClean="0"/>
              <a:pPr/>
              <a:t>8</a:t>
            </a:fld>
            <a:endParaRPr lang="en-CA"/>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9805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F7D073-D52E-47BB-8D17-B90C9A7A2BF4}" type="slidenum">
              <a:rPr lang="en-CA" smtClean="0"/>
              <a:pPr/>
              <a:t>9</a:t>
            </a:fld>
            <a:endParaRPr lang="en-CA"/>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7773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a:defRPr/>
            </a:pPr>
            <a:endParaRPr 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501DB13B-38B5-4D17-843D-9D134CA1D567}" type="slidenum">
              <a:rPr lang="en-US"/>
              <a:pPr>
                <a:defRPr/>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3F7C731D-5E59-4C80-810B-C293B5A3D5E4}" type="slidenum">
              <a:rPr lang="en-US"/>
              <a:pPr>
                <a:defRPr/>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7E444FCF-1350-428C-BA13-C195EC1ABD67}" type="slidenum">
              <a:rPr lang="en-US"/>
              <a:pPr>
                <a:defRPr/>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4869D36B-CA1E-4FCD-B70E-9C5306C98E4E}" type="slidenum">
              <a:rPr lang="en-US"/>
              <a:pPr>
                <a:defRPr/>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70D881E6-7A62-414F-87E6-2C357B177822}" type="slidenum">
              <a:rPr lang="en-US"/>
              <a:pPr>
                <a:defRPr/>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13- </a:t>
            </a:r>
            <a:fld id="{624DC451-11AD-4E9E-91C3-5B9D83083C52}" type="slidenum">
              <a:rPr lang="en-US"/>
              <a:pPr>
                <a:defRPr/>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13- </a:t>
            </a:r>
            <a:fld id="{81D286C9-715D-498E-83E0-14DC5B4F0F7E}" type="slidenum">
              <a:rPr lang="en-US"/>
              <a:pPr>
                <a:defRPr/>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13- </a:t>
            </a:r>
            <a:fld id="{D36E1C04-12D7-4AB0-AC87-447AFEDAE695}" type="slidenum">
              <a:rPr lang="en-US"/>
              <a:pPr>
                <a:defRPr/>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5CCEFBBE-05D0-4380-98DC-EF034F76AE7A}" type="slidenum">
              <a:rPr lang="en-US"/>
              <a:pPr>
                <a:defRPr/>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78089269-9DFA-41B4-888A-4FED9B6B6B35}" type="slidenum">
              <a:rPr lang="en-US"/>
              <a:pPr>
                <a:defRPr/>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2"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pPr>
              <a:defRPr/>
            </a:pPr>
            <a:r>
              <a:rPr lang="en-US"/>
              <a:t>Slide 13- </a:t>
            </a:r>
            <a:fld id="{A132624D-CDD6-4BCC-BA1F-22181CF3A2DD}"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fB1o6gaWOa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descr="Pink tissue paper"/>
          <p:cNvSpPr>
            <a:spLocks noGrp="1" noChangeArrowheads="1"/>
          </p:cNvSpPr>
          <p:nvPr>
            <p:ph type="subTitle" idx="1"/>
          </p:nvPr>
        </p:nvSpPr>
        <p:spPr/>
        <p:txBody>
          <a:bodyPr/>
          <a:lstStyle/>
          <a:p>
            <a:pPr eaLnBrk="1" hangingPunct="1"/>
            <a:r>
              <a:rPr lang="en-US"/>
              <a:t>Disk Storage, Basic File Structures, and Hashing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a:t>Slide 13- </a:t>
            </a:r>
            <a:fld id="{279C26FD-9072-4329-8B64-BD4E3A317B2D}" type="slidenum">
              <a:rPr lang="en-US" smtClean="0"/>
              <a:pPr/>
              <a:t>10</a:t>
            </a:fld>
            <a:endParaRPr lang="en-CA"/>
          </a:p>
        </p:txBody>
      </p:sp>
      <p:pic>
        <p:nvPicPr>
          <p:cNvPr id="13315" name="Picture 2" descr="fig13_05"/>
          <p:cNvPicPr>
            <a:picLocks noChangeAspect="1" noChangeArrowheads="1"/>
          </p:cNvPicPr>
          <p:nvPr/>
        </p:nvPicPr>
        <p:blipFill>
          <a:blip r:embed="rId3"/>
          <a:srcRect/>
          <a:stretch>
            <a:fillRect/>
          </a:stretch>
        </p:blipFill>
        <p:spPr bwMode="auto">
          <a:xfrm>
            <a:off x="762000" y="327025"/>
            <a:ext cx="7558088" cy="6226175"/>
          </a:xfrm>
          <a:prstGeom prst="rect">
            <a:avLst/>
          </a:prstGeom>
          <a:noFill/>
          <a:ln w="9525">
            <a:noFill/>
            <a:miter lim="8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a:t>Slide 13- </a:t>
            </a:r>
            <a:fld id="{EE9E7994-5DF3-4215-88FA-950C21912040}" type="slidenum">
              <a:rPr lang="en-US" smtClean="0"/>
              <a:pPr/>
              <a:t>11</a:t>
            </a:fld>
            <a:endParaRPr lang="en-CA"/>
          </a:p>
        </p:txBody>
      </p:sp>
      <p:sp>
        <p:nvSpPr>
          <p:cNvPr id="14339" name="Rectangle 6"/>
          <p:cNvSpPr>
            <a:spLocks noGrp="1" noChangeArrowheads="1"/>
          </p:cNvSpPr>
          <p:nvPr>
            <p:ph type="title"/>
          </p:nvPr>
        </p:nvSpPr>
        <p:spPr/>
        <p:txBody>
          <a:bodyPr/>
          <a:lstStyle/>
          <a:p>
            <a:pPr eaLnBrk="1" hangingPunct="1"/>
            <a:r>
              <a:rPr lang="en-US"/>
              <a:t>Blocking</a:t>
            </a:r>
          </a:p>
        </p:txBody>
      </p:sp>
      <p:sp>
        <p:nvSpPr>
          <p:cNvPr id="14340" name="Rectangle 7"/>
          <p:cNvSpPr>
            <a:spLocks noGrp="1" noChangeArrowheads="1"/>
          </p:cNvSpPr>
          <p:nvPr>
            <p:ph type="body" idx="1"/>
          </p:nvPr>
        </p:nvSpPr>
        <p:spPr/>
        <p:txBody>
          <a:bodyPr/>
          <a:lstStyle/>
          <a:p>
            <a:pPr eaLnBrk="1" hangingPunct="1">
              <a:lnSpc>
                <a:spcPct val="90000"/>
              </a:lnSpc>
            </a:pPr>
            <a:r>
              <a:rPr lang="en-US" b="1"/>
              <a:t>Blocking</a:t>
            </a:r>
            <a:r>
              <a:rPr lang="en-US"/>
              <a:t>: </a:t>
            </a:r>
          </a:p>
          <a:p>
            <a:pPr lvl="1" eaLnBrk="1" hangingPunct="1">
              <a:lnSpc>
                <a:spcPct val="90000"/>
              </a:lnSpc>
            </a:pPr>
            <a:r>
              <a:rPr lang="en-US"/>
              <a:t>Refers to storing a number of records in one block on the disk.</a:t>
            </a:r>
          </a:p>
          <a:p>
            <a:pPr eaLnBrk="1" hangingPunct="1">
              <a:lnSpc>
                <a:spcPct val="90000"/>
              </a:lnSpc>
            </a:pPr>
            <a:r>
              <a:rPr lang="en-US"/>
              <a:t>Blocking factor (</a:t>
            </a:r>
            <a:r>
              <a:rPr lang="en-US" b="1"/>
              <a:t>bfr</a:t>
            </a:r>
            <a:r>
              <a:rPr lang="en-US"/>
              <a:t>) refers to the number of records per block. </a:t>
            </a:r>
          </a:p>
          <a:p>
            <a:pPr eaLnBrk="1" hangingPunct="1">
              <a:lnSpc>
                <a:spcPct val="90000"/>
              </a:lnSpc>
            </a:pPr>
            <a:r>
              <a:rPr lang="en-US"/>
              <a:t>There may be empty space in a block if an integral number of records do not fit in one block.</a:t>
            </a:r>
          </a:p>
          <a:p>
            <a:pPr eaLnBrk="1" hangingPunct="1">
              <a:lnSpc>
                <a:spcPct val="90000"/>
              </a:lnSpc>
            </a:pPr>
            <a:r>
              <a:rPr lang="en-US" b="1"/>
              <a:t>Spanned Records</a:t>
            </a:r>
            <a:r>
              <a:rPr lang="en-US"/>
              <a:t>:</a:t>
            </a:r>
          </a:p>
          <a:p>
            <a:pPr lvl="1" eaLnBrk="1" hangingPunct="1">
              <a:lnSpc>
                <a:spcPct val="90000"/>
              </a:lnSpc>
            </a:pPr>
            <a:r>
              <a:rPr lang="en-US"/>
              <a:t>Refers to records that exceed the size of one or more blocks and hence span a number of blocks.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a:t>Slide 13- </a:t>
            </a:r>
            <a:fld id="{C12D6092-D4ED-464F-B0C0-91D9D5563972}" type="slidenum">
              <a:rPr lang="en-US" smtClean="0"/>
              <a:pPr/>
              <a:t>12</a:t>
            </a:fld>
            <a:endParaRPr lang="en-CA"/>
          </a:p>
        </p:txBody>
      </p:sp>
      <p:sp>
        <p:nvSpPr>
          <p:cNvPr id="15363" name="Rectangle 6"/>
          <p:cNvSpPr>
            <a:spLocks noGrp="1" noChangeArrowheads="1"/>
          </p:cNvSpPr>
          <p:nvPr>
            <p:ph type="title"/>
          </p:nvPr>
        </p:nvSpPr>
        <p:spPr/>
        <p:txBody>
          <a:bodyPr/>
          <a:lstStyle/>
          <a:p>
            <a:pPr eaLnBrk="1" hangingPunct="1"/>
            <a:r>
              <a:rPr lang="en-US"/>
              <a:t>Files of Records</a:t>
            </a:r>
          </a:p>
        </p:txBody>
      </p:sp>
      <p:sp>
        <p:nvSpPr>
          <p:cNvPr id="15364" name="Rectangle 7"/>
          <p:cNvSpPr>
            <a:spLocks noGrp="1" noChangeArrowheads="1"/>
          </p:cNvSpPr>
          <p:nvPr>
            <p:ph type="body" idx="1"/>
          </p:nvPr>
        </p:nvSpPr>
        <p:spPr/>
        <p:txBody>
          <a:bodyPr/>
          <a:lstStyle/>
          <a:p>
            <a:pPr eaLnBrk="1" hangingPunct="1"/>
            <a:r>
              <a:rPr lang="en-US" sz="2400" dirty="0"/>
              <a:t>A </a:t>
            </a:r>
            <a:r>
              <a:rPr lang="en-US" sz="2400" b="1" dirty="0"/>
              <a:t>file</a:t>
            </a:r>
            <a:r>
              <a:rPr lang="en-US" sz="2400" dirty="0"/>
              <a:t> is a </a:t>
            </a:r>
            <a:r>
              <a:rPr lang="en-US" sz="2400" i="1" dirty="0"/>
              <a:t>sequence</a:t>
            </a:r>
            <a:r>
              <a:rPr lang="en-US" sz="2400" dirty="0"/>
              <a:t> of records, where each record is a collection of data values (or data items).</a:t>
            </a:r>
          </a:p>
          <a:p>
            <a:pPr eaLnBrk="1" hangingPunct="1"/>
            <a:r>
              <a:rPr lang="en-US" sz="2400" dirty="0"/>
              <a:t>A </a:t>
            </a:r>
            <a:r>
              <a:rPr lang="en-US" sz="2400" b="1" dirty="0"/>
              <a:t>file descriptor</a:t>
            </a:r>
            <a:r>
              <a:rPr lang="en-US" sz="2400" dirty="0"/>
              <a:t> (or </a:t>
            </a:r>
            <a:r>
              <a:rPr lang="en-US" sz="2400" b="1" dirty="0"/>
              <a:t>file header</a:t>
            </a:r>
            <a:r>
              <a:rPr lang="en-US" sz="2400" dirty="0"/>
              <a:t>) includes information that describes the file, such as the </a:t>
            </a:r>
            <a:r>
              <a:rPr lang="en-US" sz="2400" i="1" dirty="0"/>
              <a:t>field names</a:t>
            </a:r>
            <a:r>
              <a:rPr lang="en-US" sz="2400" dirty="0"/>
              <a:t> and their </a:t>
            </a:r>
            <a:r>
              <a:rPr lang="en-US" sz="2400" i="1" dirty="0"/>
              <a:t>data types</a:t>
            </a:r>
            <a:r>
              <a:rPr lang="en-US" sz="2400" dirty="0"/>
              <a:t>, and the addresses of the file blocks on disk.</a:t>
            </a:r>
          </a:p>
          <a:p>
            <a:pPr eaLnBrk="1" hangingPunct="1"/>
            <a:r>
              <a:rPr lang="en-US" sz="2400" dirty="0"/>
              <a:t>Records are stored on disk blocks. </a:t>
            </a:r>
          </a:p>
          <a:p>
            <a:pPr eaLnBrk="1" hangingPunct="1"/>
            <a:r>
              <a:rPr lang="en-US" sz="2400" dirty="0"/>
              <a:t>The </a:t>
            </a:r>
            <a:r>
              <a:rPr lang="en-US" sz="2400" b="1" dirty="0"/>
              <a:t>blocking factor</a:t>
            </a:r>
            <a:r>
              <a:rPr lang="en-US" sz="2400" dirty="0"/>
              <a:t> </a:t>
            </a:r>
            <a:r>
              <a:rPr lang="en-US" sz="2400" b="1" dirty="0" err="1"/>
              <a:t>bfr</a:t>
            </a:r>
            <a:r>
              <a:rPr lang="en-US" sz="2400" dirty="0"/>
              <a:t> for a file is the (average) number of file records stored in a disk block.</a:t>
            </a:r>
          </a:p>
          <a:p>
            <a:pPr eaLnBrk="1" hangingPunct="1"/>
            <a:r>
              <a:rPr lang="en-US" sz="2400" dirty="0"/>
              <a:t>A file can have </a:t>
            </a:r>
            <a:r>
              <a:rPr lang="en-US" sz="2400" b="1" dirty="0"/>
              <a:t>fixed-length</a:t>
            </a:r>
            <a:r>
              <a:rPr lang="en-US" sz="2400" dirty="0"/>
              <a:t> records or </a:t>
            </a:r>
            <a:r>
              <a:rPr lang="en-US" sz="2400" b="1" dirty="0"/>
              <a:t>variable-length</a:t>
            </a:r>
            <a:r>
              <a:rPr lang="en-US" sz="2400" dirty="0"/>
              <a:t> records.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t>Slide 13- </a:t>
            </a:r>
            <a:fld id="{500A0816-BF51-4E56-A973-998373DD4664}" type="slidenum">
              <a:rPr lang="en-US" smtClean="0"/>
              <a:pPr/>
              <a:t>13</a:t>
            </a:fld>
            <a:endParaRPr lang="en-CA"/>
          </a:p>
        </p:txBody>
      </p:sp>
      <p:sp>
        <p:nvSpPr>
          <p:cNvPr id="16387" name="Rectangle 6"/>
          <p:cNvSpPr>
            <a:spLocks noGrp="1" noChangeArrowheads="1"/>
          </p:cNvSpPr>
          <p:nvPr>
            <p:ph type="title"/>
          </p:nvPr>
        </p:nvSpPr>
        <p:spPr/>
        <p:txBody>
          <a:bodyPr/>
          <a:lstStyle/>
          <a:p>
            <a:pPr eaLnBrk="1" hangingPunct="1"/>
            <a:r>
              <a:rPr lang="en-US"/>
              <a:t>Files of Records (contd.)</a:t>
            </a:r>
          </a:p>
        </p:txBody>
      </p:sp>
      <p:sp>
        <p:nvSpPr>
          <p:cNvPr id="16388" name="Rectangle 7"/>
          <p:cNvSpPr>
            <a:spLocks noGrp="1" noChangeArrowheads="1"/>
          </p:cNvSpPr>
          <p:nvPr>
            <p:ph type="body" idx="1"/>
          </p:nvPr>
        </p:nvSpPr>
        <p:spPr/>
        <p:txBody>
          <a:bodyPr/>
          <a:lstStyle/>
          <a:p>
            <a:pPr eaLnBrk="1" hangingPunct="1">
              <a:lnSpc>
                <a:spcPct val="90000"/>
              </a:lnSpc>
            </a:pPr>
            <a:r>
              <a:rPr lang="en-US" sz="2400" dirty="0"/>
              <a:t>File records can be </a:t>
            </a:r>
            <a:r>
              <a:rPr lang="en-US" sz="2400" b="1" dirty="0" err="1"/>
              <a:t>unspanned</a:t>
            </a:r>
            <a:r>
              <a:rPr lang="en-US" sz="2400" dirty="0"/>
              <a:t> or </a:t>
            </a:r>
            <a:r>
              <a:rPr lang="en-US" sz="2400" b="1" dirty="0"/>
              <a:t>spanned</a:t>
            </a:r>
            <a:r>
              <a:rPr lang="en-US" sz="2400" dirty="0"/>
              <a:t> </a:t>
            </a:r>
          </a:p>
          <a:p>
            <a:pPr lvl="1" eaLnBrk="1" hangingPunct="1">
              <a:lnSpc>
                <a:spcPct val="90000"/>
              </a:lnSpc>
            </a:pPr>
            <a:r>
              <a:rPr lang="en-US" sz="2200" b="1" dirty="0" err="1"/>
              <a:t>Unspanned</a:t>
            </a:r>
            <a:r>
              <a:rPr lang="en-US" sz="2200" dirty="0"/>
              <a:t>: no record can span two blocks</a:t>
            </a:r>
          </a:p>
          <a:p>
            <a:pPr lvl="1" eaLnBrk="1" hangingPunct="1">
              <a:lnSpc>
                <a:spcPct val="90000"/>
              </a:lnSpc>
            </a:pPr>
            <a:r>
              <a:rPr lang="en-US" sz="2200" b="1" dirty="0"/>
              <a:t>Spanned</a:t>
            </a:r>
            <a:r>
              <a:rPr lang="en-US" sz="2200" dirty="0"/>
              <a:t>: a record can be stored in more than one block</a:t>
            </a:r>
          </a:p>
          <a:p>
            <a:pPr eaLnBrk="1" hangingPunct="1">
              <a:lnSpc>
                <a:spcPct val="90000"/>
              </a:lnSpc>
            </a:pPr>
            <a:r>
              <a:rPr lang="en-US" sz="2400" dirty="0"/>
              <a:t>The physical disk blocks that are allocated to hold the records of a file can be </a:t>
            </a:r>
            <a:r>
              <a:rPr lang="en-US" sz="2400" i="1" dirty="0"/>
              <a:t>contiguous, linked, or indexed</a:t>
            </a:r>
            <a:r>
              <a:rPr lang="en-US" sz="2400" dirty="0"/>
              <a:t>.</a:t>
            </a:r>
          </a:p>
          <a:p>
            <a:pPr eaLnBrk="1" hangingPunct="1">
              <a:lnSpc>
                <a:spcPct val="90000"/>
              </a:lnSpc>
            </a:pPr>
            <a:r>
              <a:rPr lang="en-US" sz="2400" dirty="0"/>
              <a:t>In a file of fixed-length records, all records have the same format. Usually, </a:t>
            </a:r>
            <a:r>
              <a:rPr lang="en-US" sz="2400" dirty="0" err="1"/>
              <a:t>unspanned</a:t>
            </a:r>
            <a:r>
              <a:rPr lang="en-US" sz="2400" dirty="0"/>
              <a:t> blocking is used with such files.</a:t>
            </a:r>
          </a:p>
          <a:p>
            <a:pPr eaLnBrk="1" hangingPunct="1">
              <a:lnSpc>
                <a:spcPct val="90000"/>
              </a:lnSpc>
            </a:pPr>
            <a:r>
              <a:rPr lang="en-US" sz="2400" dirty="0"/>
              <a:t>Files of variable-length records require additional information to be stored in each record, such as </a:t>
            </a:r>
            <a:r>
              <a:rPr lang="en-US" sz="2400" b="1" dirty="0"/>
              <a:t>separator</a:t>
            </a:r>
            <a:r>
              <a:rPr lang="en-US" sz="2400" dirty="0"/>
              <a:t> </a:t>
            </a:r>
            <a:r>
              <a:rPr lang="en-US" sz="2400" b="1" dirty="0"/>
              <a:t>characters</a:t>
            </a:r>
            <a:r>
              <a:rPr lang="en-US" sz="2400" dirty="0"/>
              <a:t> and </a:t>
            </a:r>
            <a:r>
              <a:rPr lang="en-US" sz="2400" b="1" dirty="0"/>
              <a:t>field types</a:t>
            </a:r>
            <a:r>
              <a:rPr lang="en-US" sz="2400" dirty="0"/>
              <a:t>.</a:t>
            </a:r>
          </a:p>
          <a:p>
            <a:pPr lvl="1" eaLnBrk="1" hangingPunct="1">
              <a:lnSpc>
                <a:spcPct val="90000"/>
              </a:lnSpc>
            </a:pPr>
            <a:r>
              <a:rPr lang="en-US" sz="2200" dirty="0"/>
              <a:t>Usually spanned blocking is used with such files.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Slide 13- </a:t>
            </a:r>
            <a:fld id="{2192C6F9-CE0A-4AD7-9DD0-29C75FDCFB33}" type="slidenum">
              <a:rPr lang="en-US" smtClean="0"/>
              <a:pPr/>
              <a:t>14</a:t>
            </a:fld>
            <a:endParaRPr lang="en-CA"/>
          </a:p>
        </p:txBody>
      </p:sp>
      <p:pic>
        <p:nvPicPr>
          <p:cNvPr id="17411" name="Picture 2" descr="fig13_06"/>
          <p:cNvPicPr>
            <a:picLocks noChangeAspect="1" noChangeArrowheads="1"/>
          </p:cNvPicPr>
          <p:nvPr/>
        </p:nvPicPr>
        <p:blipFill>
          <a:blip r:embed="rId3"/>
          <a:srcRect/>
          <a:stretch>
            <a:fillRect/>
          </a:stretch>
        </p:blipFill>
        <p:spPr bwMode="auto">
          <a:xfrm>
            <a:off x="457200" y="1828800"/>
            <a:ext cx="8229600" cy="3086100"/>
          </a:xfrm>
          <a:prstGeom prst="rect">
            <a:avLst/>
          </a:prstGeom>
          <a:noFill/>
          <a:ln w="9525">
            <a:noFill/>
            <a:miter lim="8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Slide 13- </a:t>
            </a:r>
            <a:fld id="{1A94CC19-17DC-461E-A7CE-3FAAAA94B59F}" type="slidenum">
              <a:rPr lang="en-US" smtClean="0"/>
              <a:pPr/>
              <a:t>15</a:t>
            </a:fld>
            <a:endParaRPr lang="en-CA"/>
          </a:p>
        </p:txBody>
      </p:sp>
      <p:sp>
        <p:nvSpPr>
          <p:cNvPr id="18435" name="Rectangle 6"/>
          <p:cNvSpPr>
            <a:spLocks noGrp="1" noChangeArrowheads="1"/>
          </p:cNvSpPr>
          <p:nvPr>
            <p:ph type="title"/>
          </p:nvPr>
        </p:nvSpPr>
        <p:spPr/>
        <p:txBody>
          <a:bodyPr/>
          <a:lstStyle/>
          <a:p>
            <a:pPr eaLnBrk="1" hangingPunct="1"/>
            <a:r>
              <a:rPr lang="en-US"/>
              <a:t>Operation on Files</a:t>
            </a:r>
          </a:p>
        </p:txBody>
      </p:sp>
      <p:sp>
        <p:nvSpPr>
          <p:cNvPr id="18436" name="Rectangle 7"/>
          <p:cNvSpPr>
            <a:spLocks noGrp="1" noChangeArrowheads="1"/>
          </p:cNvSpPr>
          <p:nvPr>
            <p:ph type="body" idx="1"/>
          </p:nvPr>
        </p:nvSpPr>
        <p:spPr/>
        <p:txBody>
          <a:bodyPr/>
          <a:lstStyle/>
          <a:p>
            <a:pPr eaLnBrk="1" hangingPunct="1">
              <a:lnSpc>
                <a:spcPct val="80000"/>
              </a:lnSpc>
            </a:pPr>
            <a:r>
              <a:rPr lang="en-US" sz="1800"/>
              <a:t>Typical file operations include:</a:t>
            </a:r>
          </a:p>
          <a:p>
            <a:pPr lvl="1" eaLnBrk="1" hangingPunct="1">
              <a:lnSpc>
                <a:spcPct val="80000"/>
              </a:lnSpc>
            </a:pPr>
            <a:r>
              <a:rPr lang="en-US" sz="1700" b="1"/>
              <a:t>OPEN</a:t>
            </a:r>
            <a:r>
              <a:rPr lang="en-US" sz="1700"/>
              <a:t>: Readies the file for access, and associates a pointer that will refer to a </a:t>
            </a:r>
            <a:r>
              <a:rPr lang="en-US" sz="1700" i="1"/>
              <a:t>current</a:t>
            </a:r>
            <a:r>
              <a:rPr lang="en-US" sz="1700"/>
              <a:t> file record at each point in time.</a:t>
            </a:r>
          </a:p>
          <a:p>
            <a:pPr lvl="1" eaLnBrk="1" hangingPunct="1">
              <a:lnSpc>
                <a:spcPct val="80000"/>
              </a:lnSpc>
            </a:pPr>
            <a:r>
              <a:rPr lang="en-US" sz="1700" b="1"/>
              <a:t>FIND</a:t>
            </a:r>
            <a:r>
              <a:rPr lang="en-US" sz="1700"/>
              <a:t>: Searches for the first file record that satisfies a certain condition, and makes it the current file record.</a:t>
            </a:r>
          </a:p>
          <a:p>
            <a:pPr lvl="1" eaLnBrk="1" hangingPunct="1">
              <a:lnSpc>
                <a:spcPct val="80000"/>
              </a:lnSpc>
            </a:pPr>
            <a:r>
              <a:rPr lang="en-US" sz="1700" b="1"/>
              <a:t>FINDNEXT</a:t>
            </a:r>
            <a:r>
              <a:rPr lang="en-US" sz="1700"/>
              <a:t>: Searches for the next file record (from the current record) that satisfies a certain condition, and makes it the current file record.</a:t>
            </a:r>
          </a:p>
          <a:p>
            <a:pPr lvl="1" eaLnBrk="1" hangingPunct="1">
              <a:lnSpc>
                <a:spcPct val="80000"/>
              </a:lnSpc>
            </a:pPr>
            <a:r>
              <a:rPr lang="en-US" sz="1700" b="1"/>
              <a:t>READ</a:t>
            </a:r>
            <a:r>
              <a:rPr lang="en-US" sz="1700"/>
              <a:t>: Reads the current file record into a program variable.</a:t>
            </a:r>
          </a:p>
          <a:p>
            <a:pPr lvl="1" eaLnBrk="1" hangingPunct="1">
              <a:lnSpc>
                <a:spcPct val="80000"/>
              </a:lnSpc>
            </a:pPr>
            <a:r>
              <a:rPr lang="en-US" sz="1700" b="1"/>
              <a:t>INSERT</a:t>
            </a:r>
            <a:r>
              <a:rPr lang="en-US" sz="1700"/>
              <a:t>: Inserts a new record into the file &amp; makes it the current file record. </a:t>
            </a:r>
          </a:p>
          <a:p>
            <a:pPr lvl="1" eaLnBrk="1" hangingPunct="1">
              <a:lnSpc>
                <a:spcPct val="80000"/>
              </a:lnSpc>
            </a:pPr>
            <a:r>
              <a:rPr lang="en-US" sz="1700" b="1"/>
              <a:t>DELETE</a:t>
            </a:r>
            <a:r>
              <a:rPr lang="en-US" sz="1700"/>
              <a:t>: Removes the current file record from the file, usually by marking the record to indicate that it is no longer valid.</a:t>
            </a:r>
          </a:p>
          <a:p>
            <a:pPr lvl="1" eaLnBrk="1" hangingPunct="1">
              <a:lnSpc>
                <a:spcPct val="80000"/>
              </a:lnSpc>
            </a:pPr>
            <a:r>
              <a:rPr lang="en-US" sz="1700" b="1"/>
              <a:t>MODIFY</a:t>
            </a:r>
            <a:r>
              <a:rPr lang="en-US" sz="1700"/>
              <a:t>: Changes the values of some fields of the current file record.</a:t>
            </a:r>
          </a:p>
          <a:p>
            <a:pPr lvl="1" eaLnBrk="1" hangingPunct="1">
              <a:lnSpc>
                <a:spcPct val="80000"/>
              </a:lnSpc>
            </a:pPr>
            <a:r>
              <a:rPr lang="en-US" sz="1700" b="1"/>
              <a:t>CLOSE</a:t>
            </a:r>
            <a:r>
              <a:rPr lang="en-US" sz="1700"/>
              <a:t>: Terminates access to the file.</a:t>
            </a:r>
          </a:p>
          <a:p>
            <a:pPr lvl="1" eaLnBrk="1" hangingPunct="1">
              <a:lnSpc>
                <a:spcPct val="80000"/>
              </a:lnSpc>
            </a:pPr>
            <a:r>
              <a:rPr lang="en-US" sz="1700" b="1"/>
              <a:t>REORGANIZE</a:t>
            </a:r>
            <a:r>
              <a:rPr lang="en-US" sz="1700"/>
              <a:t>: Reorganizes the file records.</a:t>
            </a:r>
          </a:p>
          <a:p>
            <a:pPr lvl="2" eaLnBrk="1" hangingPunct="1">
              <a:lnSpc>
                <a:spcPct val="80000"/>
              </a:lnSpc>
            </a:pPr>
            <a:r>
              <a:rPr lang="en-US" sz="1600"/>
              <a:t>For example, the records marked deleted are physically removed from the file or a new organization of the file records is created.</a:t>
            </a:r>
          </a:p>
          <a:p>
            <a:pPr lvl="1" eaLnBrk="1" hangingPunct="1">
              <a:lnSpc>
                <a:spcPct val="80000"/>
              </a:lnSpc>
            </a:pPr>
            <a:r>
              <a:rPr lang="en-US" sz="1700" b="1"/>
              <a:t>READ_ORDERED</a:t>
            </a:r>
            <a:r>
              <a:rPr lang="en-US" sz="1700"/>
              <a:t>: Read the file blocks in order of a specific field of the file. </a:t>
            </a:r>
          </a:p>
          <a:p>
            <a:pPr lvl="1" eaLnBrk="1" hangingPunct="1">
              <a:lnSpc>
                <a:spcPct val="80000"/>
              </a:lnSpc>
            </a:pPr>
            <a:endParaRPr lang="en-US" sz="17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a:t>Slide 13- </a:t>
            </a:r>
            <a:fld id="{730559A2-05BB-4C5B-8A8C-C3A5A58CAE98}" type="slidenum">
              <a:rPr lang="en-US" smtClean="0"/>
              <a:pPr/>
              <a:t>16</a:t>
            </a:fld>
            <a:endParaRPr lang="en-CA"/>
          </a:p>
        </p:txBody>
      </p:sp>
      <p:sp>
        <p:nvSpPr>
          <p:cNvPr id="19459" name="Rectangle 6"/>
          <p:cNvSpPr>
            <a:spLocks noGrp="1" noChangeArrowheads="1"/>
          </p:cNvSpPr>
          <p:nvPr>
            <p:ph type="title"/>
          </p:nvPr>
        </p:nvSpPr>
        <p:spPr/>
        <p:txBody>
          <a:bodyPr/>
          <a:lstStyle/>
          <a:p>
            <a:pPr eaLnBrk="1" hangingPunct="1"/>
            <a:r>
              <a:rPr lang="en-US"/>
              <a:t>Unordered Files</a:t>
            </a:r>
          </a:p>
        </p:txBody>
      </p:sp>
      <p:sp>
        <p:nvSpPr>
          <p:cNvPr id="19460" name="Rectangle 7"/>
          <p:cNvSpPr>
            <a:spLocks noGrp="1" noChangeArrowheads="1"/>
          </p:cNvSpPr>
          <p:nvPr>
            <p:ph type="body" idx="1"/>
          </p:nvPr>
        </p:nvSpPr>
        <p:spPr/>
        <p:txBody>
          <a:bodyPr/>
          <a:lstStyle/>
          <a:p>
            <a:pPr eaLnBrk="1" hangingPunct="1"/>
            <a:r>
              <a:rPr lang="en-US"/>
              <a:t>Also called a </a:t>
            </a:r>
            <a:r>
              <a:rPr lang="en-US" b="1"/>
              <a:t>heap</a:t>
            </a:r>
            <a:r>
              <a:rPr lang="en-US"/>
              <a:t> or a </a:t>
            </a:r>
            <a:r>
              <a:rPr lang="en-US" b="1"/>
              <a:t>pile</a:t>
            </a:r>
            <a:r>
              <a:rPr lang="en-US"/>
              <a:t> file.</a:t>
            </a:r>
          </a:p>
          <a:p>
            <a:pPr eaLnBrk="1" hangingPunct="1"/>
            <a:r>
              <a:rPr lang="en-US"/>
              <a:t>New records are inserted at the end of the file.</a:t>
            </a:r>
          </a:p>
          <a:p>
            <a:pPr eaLnBrk="1" hangingPunct="1"/>
            <a:r>
              <a:rPr lang="en-US"/>
              <a:t>A </a:t>
            </a:r>
            <a:r>
              <a:rPr lang="en-US" b="1"/>
              <a:t>linear search</a:t>
            </a:r>
            <a:r>
              <a:rPr lang="en-US"/>
              <a:t> through the file records is necessary to search for a record.</a:t>
            </a:r>
          </a:p>
          <a:p>
            <a:pPr lvl="1" eaLnBrk="1" hangingPunct="1"/>
            <a:r>
              <a:rPr lang="en-US"/>
              <a:t>This requires reading and searching half the file blocks on the average, and is hence quite expensive.</a:t>
            </a:r>
          </a:p>
          <a:p>
            <a:pPr eaLnBrk="1" hangingPunct="1"/>
            <a:r>
              <a:rPr lang="en-US"/>
              <a:t>Record insertion is quite efficient.</a:t>
            </a:r>
          </a:p>
          <a:p>
            <a:pPr eaLnBrk="1" hangingPunct="1"/>
            <a:r>
              <a:rPr lang="en-US"/>
              <a:t>Reading the records in order of a particular field requires sorting the file records.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a:t>Slide 13- </a:t>
            </a:r>
            <a:fld id="{BD6FBDF1-5AD3-40EE-A1F6-7FDF395A8640}" type="slidenum">
              <a:rPr lang="en-US" smtClean="0"/>
              <a:pPr/>
              <a:t>17</a:t>
            </a:fld>
            <a:endParaRPr lang="en-CA"/>
          </a:p>
        </p:txBody>
      </p:sp>
      <p:sp>
        <p:nvSpPr>
          <p:cNvPr id="20483" name="Rectangle 6"/>
          <p:cNvSpPr>
            <a:spLocks noGrp="1" noChangeArrowheads="1"/>
          </p:cNvSpPr>
          <p:nvPr>
            <p:ph type="title"/>
          </p:nvPr>
        </p:nvSpPr>
        <p:spPr/>
        <p:txBody>
          <a:bodyPr/>
          <a:lstStyle/>
          <a:p>
            <a:pPr eaLnBrk="1" hangingPunct="1"/>
            <a:r>
              <a:rPr lang="en-US"/>
              <a:t>Ordered Files</a:t>
            </a:r>
          </a:p>
        </p:txBody>
      </p:sp>
      <p:sp>
        <p:nvSpPr>
          <p:cNvPr id="20484" name="Rectangle 7"/>
          <p:cNvSpPr>
            <a:spLocks noGrp="1" noChangeArrowheads="1"/>
          </p:cNvSpPr>
          <p:nvPr>
            <p:ph type="body" idx="1"/>
          </p:nvPr>
        </p:nvSpPr>
        <p:spPr/>
        <p:txBody>
          <a:bodyPr/>
          <a:lstStyle/>
          <a:p>
            <a:pPr eaLnBrk="1" hangingPunct="1">
              <a:lnSpc>
                <a:spcPct val="90000"/>
              </a:lnSpc>
            </a:pPr>
            <a:r>
              <a:rPr lang="en-US" sz="2000"/>
              <a:t>Also called a </a:t>
            </a:r>
            <a:r>
              <a:rPr lang="en-US" sz="2000" b="1"/>
              <a:t>sequential</a:t>
            </a:r>
            <a:r>
              <a:rPr lang="en-US" sz="2000"/>
              <a:t> file.</a:t>
            </a:r>
          </a:p>
          <a:p>
            <a:pPr eaLnBrk="1" hangingPunct="1">
              <a:lnSpc>
                <a:spcPct val="90000"/>
              </a:lnSpc>
            </a:pPr>
            <a:r>
              <a:rPr lang="en-US" sz="2000"/>
              <a:t>File records are kept sorted by the values of an </a:t>
            </a:r>
            <a:r>
              <a:rPr lang="en-US" sz="2000" i="1"/>
              <a:t>ordering</a:t>
            </a:r>
            <a:r>
              <a:rPr lang="en-US" sz="2000"/>
              <a:t> </a:t>
            </a:r>
            <a:r>
              <a:rPr lang="en-US" sz="2000" i="1"/>
              <a:t>field</a:t>
            </a:r>
            <a:r>
              <a:rPr lang="en-US" sz="2000"/>
              <a:t>.</a:t>
            </a:r>
          </a:p>
          <a:p>
            <a:pPr eaLnBrk="1" hangingPunct="1">
              <a:lnSpc>
                <a:spcPct val="90000"/>
              </a:lnSpc>
            </a:pPr>
            <a:r>
              <a:rPr lang="en-US" sz="2000"/>
              <a:t>Insertion is expensive: records must be inserted in the correct order.</a:t>
            </a:r>
          </a:p>
          <a:p>
            <a:pPr lvl="1" eaLnBrk="1" hangingPunct="1">
              <a:lnSpc>
                <a:spcPct val="90000"/>
              </a:lnSpc>
            </a:pPr>
            <a:r>
              <a:rPr lang="en-US" sz="2000"/>
              <a:t>It is common to keep a separate unordered </a:t>
            </a:r>
            <a:r>
              <a:rPr lang="en-US" sz="2000" i="1"/>
              <a:t>overflow</a:t>
            </a:r>
            <a:r>
              <a:rPr lang="en-US" sz="2000"/>
              <a:t> (or </a:t>
            </a:r>
            <a:r>
              <a:rPr lang="en-US" sz="2000" i="1"/>
              <a:t>transaction</a:t>
            </a:r>
            <a:r>
              <a:rPr lang="en-US" sz="2000"/>
              <a:t>) file for new records to improve insertion efficiency; this is periodically merged with the main ordered file.</a:t>
            </a:r>
          </a:p>
          <a:p>
            <a:pPr eaLnBrk="1" hangingPunct="1">
              <a:lnSpc>
                <a:spcPct val="90000"/>
              </a:lnSpc>
            </a:pPr>
            <a:r>
              <a:rPr lang="en-US" sz="2000"/>
              <a:t>A </a:t>
            </a:r>
            <a:r>
              <a:rPr lang="en-US" sz="2000" b="1"/>
              <a:t>binary search</a:t>
            </a:r>
            <a:r>
              <a:rPr lang="en-US" sz="2000"/>
              <a:t> can be used to search for a record on its </a:t>
            </a:r>
            <a:r>
              <a:rPr lang="en-US" sz="2000" i="1"/>
              <a:t>ordering field</a:t>
            </a:r>
            <a:r>
              <a:rPr lang="en-US" sz="2000"/>
              <a:t> value.</a:t>
            </a:r>
          </a:p>
          <a:p>
            <a:pPr lvl="1" eaLnBrk="1" hangingPunct="1">
              <a:lnSpc>
                <a:spcPct val="90000"/>
              </a:lnSpc>
            </a:pPr>
            <a:r>
              <a:rPr lang="en-US" sz="2000"/>
              <a:t>This requires reading and searching log</a:t>
            </a:r>
            <a:r>
              <a:rPr lang="en-US" sz="2000" baseline="-25000"/>
              <a:t>2</a:t>
            </a:r>
            <a:r>
              <a:rPr lang="en-US" sz="2000"/>
              <a:t> of the file blocks on the average, an improvement over linear search.</a:t>
            </a:r>
          </a:p>
          <a:p>
            <a:pPr eaLnBrk="1" hangingPunct="1">
              <a:lnSpc>
                <a:spcPct val="90000"/>
              </a:lnSpc>
            </a:pPr>
            <a:r>
              <a:rPr lang="en-US" sz="2000"/>
              <a:t>Reading the records in order of the ordering field is quite efficient.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p>
            <a:r>
              <a:rPr lang="en-US"/>
              <a:t>Slide 13- </a:t>
            </a:r>
            <a:fld id="{FE8FF935-3055-48A2-8822-5636F6CEBAB6}" type="slidenum">
              <a:rPr lang="en-US" smtClean="0"/>
              <a:pPr/>
              <a:t>18</a:t>
            </a:fld>
            <a:endParaRPr lang="en-CA"/>
          </a:p>
        </p:txBody>
      </p:sp>
      <p:sp>
        <p:nvSpPr>
          <p:cNvPr id="21507" name="Rectangle 7"/>
          <p:cNvSpPr>
            <a:spLocks noGrp="1" noChangeArrowheads="1"/>
          </p:cNvSpPr>
          <p:nvPr>
            <p:ph type="title"/>
          </p:nvPr>
        </p:nvSpPr>
        <p:spPr>
          <a:xfrm>
            <a:off x="228600" y="303213"/>
            <a:ext cx="4259263" cy="992187"/>
          </a:xfrm>
        </p:spPr>
        <p:txBody>
          <a:bodyPr/>
          <a:lstStyle/>
          <a:p>
            <a:pPr eaLnBrk="1" hangingPunct="1"/>
            <a:r>
              <a:rPr lang="en-US" sz="3200"/>
              <a:t>Ordered Files (contd.)</a:t>
            </a:r>
          </a:p>
        </p:txBody>
      </p:sp>
      <p:pic>
        <p:nvPicPr>
          <p:cNvPr id="21508" name="Picture 3"/>
          <p:cNvPicPr>
            <a:picLocks noChangeAspect="1" noChangeArrowheads="1"/>
          </p:cNvPicPr>
          <p:nvPr/>
        </p:nvPicPr>
        <p:blipFill>
          <a:blip r:embed="rId3"/>
          <a:srcRect/>
          <a:stretch>
            <a:fillRect/>
          </a:stretch>
        </p:blipFill>
        <p:spPr bwMode="auto">
          <a:xfrm>
            <a:off x="1676400" y="1524000"/>
            <a:ext cx="4800600" cy="5029200"/>
          </a:xfrm>
          <a:prstGeom prst="rect">
            <a:avLst/>
          </a:prstGeom>
          <a:noFill/>
          <a:ln w="9525">
            <a:noFill/>
            <a:miter lim="800000"/>
            <a:headEnd/>
            <a:tailEnd/>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r>
              <a:rPr lang="en-US"/>
              <a:t>Slide 13- </a:t>
            </a:r>
            <a:fld id="{725AD559-3E60-47E7-8B21-C6F366398A39}" type="slidenum">
              <a:rPr lang="en-US" smtClean="0"/>
              <a:pPr/>
              <a:t>19</a:t>
            </a:fld>
            <a:endParaRPr lang="en-CA"/>
          </a:p>
        </p:txBody>
      </p:sp>
      <p:sp>
        <p:nvSpPr>
          <p:cNvPr id="22531" name="Rectangle 7"/>
          <p:cNvSpPr>
            <a:spLocks noGrp="1" noChangeArrowheads="1"/>
          </p:cNvSpPr>
          <p:nvPr>
            <p:ph type="title"/>
          </p:nvPr>
        </p:nvSpPr>
        <p:spPr/>
        <p:txBody>
          <a:bodyPr/>
          <a:lstStyle/>
          <a:p>
            <a:pPr eaLnBrk="1" hangingPunct="1"/>
            <a:r>
              <a:rPr lang="en-US"/>
              <a:t>Average Access Times</a:t>
            </a:r>
          </a:p>
        </p:txBody>
      </p:sp>
      <p:sp>
        <p:nvSpPr>
          <p:cNvPr id="22532" name="Rectangle 8"/>
          <p:cNvSpPr>
            <a:spLocks noGrp="1" noChangeArrowheads="1"/>
          </p:cNvSpPr>
          <p:nvPr>
            <p:ph type="body" idx="1"/>
          </p:nvPr>
        </p:nvSpPr>
        <p:spPr/>
        <p:txBody>
          <a:bodyPr/>
          <a:lstStyle/>
          <a:p>
            <a:pPr eaLnBrk="1" hangingPunct="1"/>
            <a:r>
              <a:rPr lang="en-US"/>
              <a:t>The following table shows the average access time to access a specific record for a given type of file</a:t>
            </a:r>
          </a:p>
          <a:p>
            <a:pPr eaLnBrk="1" hangingPunct="1"/>
            <a:endParaRPr lang="en-US"/>
          </a:p>
          <a:p>
            <a:pPr eaLnBrk="1" hangingPunct="1"/>
            <a:endParaRPr lang="en-US"/>
          </a:p>
        </p:txBody>
      </p:sp>
      <p:pic>
        <p:nvPicPr>
          <p:cNvPr id="22533" name="Picture 4"/>
          <p:cNvPicPr>
            <a:picLocks noChangeAspect="1" noChangeArrowheads="1"/>
          </p:cNvPicPr>
          <p:nvPr/>
        </p:nvPicPr>
        <p:blipFill>
          <a:blip r:embed="rId3"/>
          <a:srcRect/>
          <a:stretch>
            <a:fillRect/>
          </a:stretch>
        </p:blipFill>
        <p:spPr bwMode="auto">
          <a:xfrm>
            <a:off x="877888" y="3246438"/>
            <a:ext cx="7548562" cy="1884362"/>
          </a:xfrm>
          <a:prstGeom prst="rect">
            <a:avLst/>
          </a:prstGeom>
          <a:noFill/>
          <a:ln w="9525">
            <a:noFill/>
            <a:miter lim="8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a:t>Slide 13- </a:t>
            </a:r>
            <a:fld id="{9EC04E0A-034E-41CD-B16B-58C56F550024}" type="slidenum">
              <a:rPr lang="en-US" smtClean="0"/>
              <a:pPr/>
              <a:t>2</a:t>
            </a:fld>
            <a:endParaRPr lang="en-CA"/>
          </a:p>
        </p:txBody>
      </p:sp>
      <p:sp>
        <p:nvSpPr>
          <p:cNvPr id="4099" name="Rectangle 6"/>
          <p:cNvSpPr>
            <a:spLocks noGrp="1" noChangeArrowheads="1"/>
          </p:cNvSpPr>
          <p:nvPr>
            <p:ph type="title"/>
          </p:nvPr>
        </p:nvSpPr>
        <p:spPr/>
        <p:txBody>
          <a:bodyPr/>
          <a:lstStyle/>
          <a:p>
            <a:pPr eaLnBrk="1" hangingPunct="1"/>
            <a:r>
              <a:rPr lang="en-US"/>
              <a:t>Chapter Outline</a:t>
            </a:r>
          </a:p>
        </p:txBody>
      </p:sp>
      <p:sp>
        <p:nvSpPr>
          <p:cNvPr id="4100" name="Rectangle 7"/>
          <p:cNvSpPr>
            <a:spLocks noGrp="1" noChangeArrowheads="1"/>
          </p:cNvSpPr>
          <p:nvPr>
            <p:ph type="body" idx="1"/>
          </p:nvPr>
        </p:nvSpPr>
        <p:spPr/>
        <p:txBody>
          <a:bodyPr/>
          <a:lstStyle/>
          <a:p>
            <a:pPr eaLnBrk="1" hangingPunct="1"/>
            <a:r>
              <a:rPr lang="en-US"/>
              <a:t>Disk Storage Devices</a:t>
            </a:r>
          </a:p>
          <a:p>
            <a:pPr eaLnBrk="1" hangingPunct="1"/>
            <a:r>
              <a:rPr lang="en-US"/>
              <a:t>Files of Records</a:t>
            </a:r>
          </a:p>
          <a:p>
            <a:pPr eaLnBrk="1" hangingPunct="1"/>
            <a:r>
              <a:rPr lang="en-US"/>
              <a:t>Operations on Files</a:t>
            </a:r>
          </a:p>
          <a:p>
            <a:pPr eaLnBrk="1" hangingPunct="1"/>
            <a:r>
              <a:rPr lang="en-US"/>
              <a:t>Unordered Files</a:t>
            </a:r>
          </a:p>
          <a:p>
            <a:pPr eaLnBrk="1" hangingPunct="1"/>
            <a:r>
              <a:rPr lang="en-US"/>
              <a:t>Ordered Files</a:t>
            </a:r>
          </a:p>
          <a:p>
            <a:pPr eaLnBrk="1" hangingPunct="1"/>
            <a:r>
              <a:rPr lang="en-US"/>
              <a:t>Hashed Files</a:t>
            </a:r>
          </a:p>
          <a:p>
            <a:pPr lvl="1" eaLnBrk="1" hangingPunct="1"/>
            <a:r>
              <a:rPr lang="en-US"/>
              <a:t>Dynamic and Extendible Hashing Techniques </a:t>
            </a:r>
          </a:p>
          <a:p>
            <a:pPr eaLnBrk="1" hangingPunct="1"/>
            <a:r>
              <a:rPr lang="en-US"/>
              <a:t>RAID Technology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a:t>Slide 13- </a:t>
            </a:r>
            <a:fld id="{D183E4AC-A4F7-4700-8AC3-C318B45F3067}" type="slidenum">
              <a:rPr lang="en-US" smtClean="0"/>
              <a:pPr/>
              <a:t>20</a:t>
            </a:fld>
            <a:endParaRPr lang="en-CA"/>
          </a:p>
        </p:txBody>
      </p:sp>
      <p:sp>
        <p:nvSpPr>
          <p:cNvPr id="23555" name="Rectangle 6"/>
          <p:cNvSpPr>
            <a:spLocks noGrp="1" noChangeArrowheads="1"/>
          </p:cNvSpPr>
          <p:nvPr>
            <p:ph type="title"/>
          </p:nvPr>
        </p:nvSpPr>
        <p:spPr/>
        <p:txBody>
          <a:bodyPr/>
          <a:lstStyle/>
          <a:p>
            <a:pPr eaLnBrk="1" hangingPunct="1"/>
            <a:r>
              <a:rPr lang="en-US"/>
              <a:t>Hashing Techniques:</a:t>
            </a:r>
            <a:br>
              <a:rPr lang="en-US"/>
            </a:br>
            <a:r>
              <a:rPr lang="en-US"/>
              <a:t>Internal Hashing</a:t>
            </a:r>
          </a:p>
        </p:txBody>
      </p:sp>
      <p:pic>
        <p:nvPicPr>
          <p:cNvPr id="23556" name="Picture 2" descr="fig13_08"/>
          <p:cNvPicPr>
            <a:picLocks noChangeAspect="1" noChangeArrowheads="1"/>
          </p:cNvPicPr>
          <p:nvPr/>
        </p:nvPicPr>
        <p:blipFill>
          <a:blip r:embed="rId3"/>
          <a:srcRect/>
          <a:stretch>
            <a:fillRect/>
          </a:stretch>
        </p:blipFill>
        <p:spPr bwMode="auto">
          <a:xfrm>
            <a:off x="1928813" y="1473200"/>
            <a:ext cx="5559425" cy="5181600"/>
          </a:xfrm>
          <a:prstGeom prst="rect">
            <a:avLst/>
          </a:prstGeom>
          <a:noFill/>
          <a:ln w="9525">
            <a:noFill/>
            <a:miter lim="800000"/>
            <a:headEnd/>
            <a:tailEnd/>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a:t>Slide 13- </a:t>
            </a:r>
            <a:fld id="{F02225C7-BD4F-4B9A-B913-4D35B3FC3B85}" type="slidenum">
              <a:rPr lang="en-US" smtClean="0"/>
              <a:pPr/>
              <a:t>21</a:t>
            </a:fld>
            <a:endParaRPr lang="en-CA"/>
          </a:p>
        </p:txBody>
      </p:sp>
      <p:sp>
        <p:nvSpPr>
          <p:cNvPr id="24579" name="Rectangle 6"/>
          <p:cNvSpPr>
            <a:spLocks noGrp="1" noChangeArrowheads="1"/>
          </p:cNvSpPr>
          <p:nvPr>
            <p:ph type="title"/>
          </p:nvPr>
        </p:nvSpPr>
        <p:spPr>
          <a:xfrm>
            <a:off x="228600" y="303213"/>
            <a:ext cx="8077200" cy="992187"/>
          </a:xfrm>
        </p:spPr>
        <p:txBody>
          <a:bodyPr/>
          <a:lstStyle/>
          <a:p>
            <a:pPr eaLnBrk="1" hangingPunct="1"/>
            <a:r>
              <a:rPr lang="en-US"/>
              <a:t>Static Hashed Files (External Hashing)</a:t>
            </a:r>
          </a:p>
        </p:txBody>
      </p:sp>
      <p:sp>
        <p:nvSpPr>
          <p:cNvPr id="24580" name="Rectangle 7"/>
          <p:cNvSpPr>
            <a:spLocks noGrp="1" noChangeArrowheads="1"/>
          </p:cNvSpPr>
          <p:nvPr>
            <p:ph type="body" idx="1"/>
          </p:nvPr>
        </p:nvSpPr>
        <p:spPr/>
        <p:txBody>
          <a:bodyPr/>
          <a:lstStyle/>
          <a:p>
            <a:pPr eaLnBrk="1" hangingPunct="1">
              <a:lnSpc>
                <a:spcPct val="90000"/>
              </a:lnSpc>
            </a:pPr>
            <a:r>
              <a:rPr lang="en-US" sz="2000"/>
              <a:t>Hashing for disk files is called </a:t>
            </a:r>
            <a:r>
              <a:rPr lang="en-US" sz="2000" b="1"/>
              <a:t>External Hashing</a:t>
            </a:r>
          </a:p>
          <a:p>
            <a:pPr eaLnBrk="1" hangingPunct="1">
              <a:lnSpc>
                <a:spcPct val="90000"/>
              </a:lnSpc>
            </a:pPr>
            <a:r>
              <a:rPr lang="en-US" sz="2000"/>
              <a:t>The file blocks are divided into M equal-sized </a:t>
            </a:r>
            <a:r>
              <a:rPr lang="en-US" sz="2000" b="1"/>
              <a:t>buckets</a:t>
            </a:r>
            <a:r>
              <a:rPr lang="en-US" sz="2000"/>
              <a:t>, numbered bucket</a:t>
            </a:r>
            <a:r>
              <a:rPr lang="en-US" sz="2000" baseline="-25000"/>
              <a:t>0</a:t>
            </a:r>
            <a:r>
              <a:rPr lang="en-US" sz="2000"/>
              <a:t>, bucket</a:t>
            </a:r>
            <a:r>
              <a:rPr lang="en-US" sz="2000" baseline="-25000"/>
              <a:t>1</a:t>
            </a:r>
            <a:r>
              <a:rPr lang="en-US" sz="2000"/>
              <a:t>, ..., bucket</a:t>
            </a:r>
            <a:r>
              <a:rPr lang="en-US" sz="2000" baseline="-25000"/>
              <a:t>M-1</a:t>
            </a:r>
            <a:r>
              <a:rPr lang="en-US" sz="2000"/>
              <a:t>.</a:t>
            </a:r>
          </a:p>
          <a:p>
            <a:pPr lvl="1" eaLnBrk="1" hangingPunct="1">
              <a:lnSpc>
                <a:spcPct val="90000"/>
              </a:lnSpc>
            </a:pPr>
            <a:r>
              <a:rPr lang="en-US" sz="2000"/>
              <a:t>Typically, a bucket corresponds to one (or a fixed number of) disk block.</a:t>
            </a:r>
          </a:p>
          <a:p>
            <a:pPr eaLnBrk="1" hangingPunct="1">
              <a:lnSpc>
                <a:spcPct val="90000"/>
              </a:lnSpc>
            </a:pPr>
            <a:r>
              <a:rPr lang="en-US" sz="2000"/>
              <a:t>One of the file fields is designated to be the </a:t>
            </a:r>
            <a:r>
              <a:rPr lang="en-US" sz="2000" b="1"/>
              <a:t>hash key</a:t>
            </a:r>
            <a:r>
              <a:rPr lang="en-US" sz="2000"/>
              <a:t> of the file.</a:t>
            </a:r>
          </a:p>
          <a:p>
            <a:pPr eaLnBrk="1" hangingPunct="1">
              <a:lnSpc>
                <a:spcPct val="90000"/>
              </a:lnSpc>
            </a:pPr>
            <a:r>
              <a:rPr lang="en-US" sz="2000"/>
              <a:t>The record with hash key value K is stored in bucket i, where i=h(K), and h is the </a:t>
            </a:r>
            <a:r>
              <a:rPr lang="en-US" sz="2000" b="1"/>
              <a:t>hashing function</a:t>
            </a:r>
            <a:r>
              <a:rPr lang="en-US" sz="2000"/>
              <a:t>.</a:t>
            </a:r>
          </a:p>
          <a:p>
            <a:pPr eaLnBrk="1" hangingPunct="1">
              <a:lnSpc>
                <a:spcPct val="90000"/>
              </a:lnSpc>
            </a:pPr>
            <a:r>
              <a:rPr lang="en-US" sz="2000"/>
              <a:t>Search is very efficient on the hash key.</a:t>
            </a:r>
          </a:p>
          <a:p>
            <a:pPr eaLnBrk="1" hangingPunct="1">
              <a:lnSpc>
                <a:spcPct val="90000"/>
              </a:lnSpc>
            </a:pPr>
            <a:r>
              <a:rPr lang="en-US" sz="2000"/>
              <a:t>Collisions occur when a new record hashes to a bucket that is already full.</a:t>
            </a:r>
          </a:p>
          <a:p>
            <a:pPr lvl="1" eaLnBrk="1" hangingPunct="1">
              <a:lnSpc>
                <a:spcPct val="90000"/>
              </a:lnSpc>
            </a:pPr>
            <a:r>
              <a:rPr lang="en-US" sz="2000"/>
              <a:t>An overflow file is kept for storing such records.</a:t>
            </a:r>
          </a:p>
          <a:p>
            <a:pPr lvl="1" eaLnBrk="1" hangingPunct="1">
              <a:lnSpc>
                <a:spcPct val="90000"/>
              </a:lnSpc>
            </a:pPr>
            <a:r>
              <a:rPr lang="en-US" sz="2000"/>
              <a:t>Overflow records that hash to each bucket can be linked together.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r>
              <a:rPr lang="en-US"/>
              <a:t>Slide 13- </a:t>
            </a:r>
            <a:fld id="{2C9FBC58-C033-45EA-82C5-838E224F3612}" type="slidenum">
              <a:rPr lang="en-US" smtClean="0"/>
              <a:pPr/>
              <a:t>22</a:t>
            </a:fld>
            <a:endParaRPr lang="en-CA"/>
          </a:p>
        </p:txBody>
      </p:sp>
      <p:sp>
        <p:nvSpPr>
          <p:cNvPr id="25603" name="Rectangle 6"/>
          <p:cNvSpPr>
            <a:spLocks noGrp="1" noChangeArrowheads="1"/>
          </p:cNvSpPr>
          <p:nvPr>
            <p:ph type="title"/>
          </p:nvPr>
        </p:nvSpPr>
        <p:spPr/>
        <p:txBody>
          <a:bodyPr/>
          <a:lstStyle/>
          <a:p>
            <a:pPr eaLnBrk="1" hangingPunct="1"/>
            <a:r>
              <a:rPr lang="en-US"/>
              <a:t>Static Hashed Files (contd.)</a:t>
            </a:r>
          </a:p>
        </p:txBody>
      </p:sp>
      <p:sp>
        <p:nvSpPr>
          <p:cNvPr id="25604" name="Rectangle 7"/>
          <p:cNvSpPr>
            <a:spLocks noGrp="1" noChangeArrowheads="1"/>
          </p:cNvSpPr>
          <p:nvPr>
            <p:ph type="body" idx="1"/>
          </p:nvPr>
        </p:nvSpPr>
        <p:spPr/>
        <p:txBody>
          <a:bodyPr/>
          <a:lstStyle/>
          <a:p>
            <a:pPr eaLnBrk="1" hangingPunct="1">
              <a:lnSpc>
                <a:spcPct val="80000"/>
              </a:lnSpc>
            </a:pPr>
            <a:r>
              <a:rPr lang="en-US" sz="2000"/>
              <a:t>There are numerous methods for collision resolution, including the following:</a:t>
            </a:r>
          </a:p>
          <a:p>
            <a:pPr lvl="1" eaLnBrk="1" hangingPunct="1">
              <a:lnSpc>
                <a:spcPct val="80000"/>
              </a:lnSpc>
            </a:pPr>
            <a:r>
              <a:rPr lang="en-US" sz="2000" b="1"/>
              <a:t>Open addressing</a:t>
            </a:r>
            <a:r>
              <a:rPr lang="en-US" sz="2000"/>
              <a:t>: Proceeding from the occupied position specified by the hash address, the program checks the subsequent positions in order until an unused (empty) position is found. </a:t>
            </a:r>
          </a:p>
          <a:p>
            <a:pPr lvl="1" eaLnBrk="1" hangingPunct="1">
              <a:lnSpc>
                <a:spcPct val="80000"/>
              </a:lnSpc>
            </a:pPr>
            <a:r>
              <a:rPr lang="en-US" sz="2000" b="1"/>
              <a:t>Chaining</a:t>
            </a:r>
            <a:r>
              <a:rPr lang="en-US" sz="2000"/>
              <a:t>: For this method, various overflow locations are kept, usually by extending the array with a number of overflow positions. In addition, a pointer field is added to each record location. A collision is resolved by placing the new record in an unused overflow location and setting the pointer of the occupied hash address location to the address of that overflow location. </a:t>
            </a:r>
          </a:p>
          <a:p>
            <a:pPr lvl="1" eaLnBrk="1" hangingPunct="1">
              <a:lnSpc>
                <a:spcPct val="80000"/>
              </a:lnSpc>
            </a:pPr>
            <a:r>
              <a:rPr lang="en-US" sz="2000" b="1"/>
              <a:t>Multiple hashing</a:t>
            </a:r>
            <a:r>
              <a:rPr lang="en-US" sz="2000"/>
              <a:t>: The program applies a second hash function if the first results in a collision. If another collision results, the program uses open addressing or applies a third hash function and then uses open addressing if necessary.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r>
              <a:rPr lang="en-US"/>
              <a:t>Slide 13- </a:t>
            </a:r>
            <a:fld id="{C5A6E318-6A66-458B-B49B-0C1B28D994CC}" type="slidenum">
              <a:rPr lang="en-US" smtClean="0"/>
              <a:pPr/>
              <a:t>23</a:t>
            </a:fld>
            <a:endParaRPr lang="en-CA"/>
          </a:p>
        </p:txBody>
      </p:sp>
      <p:sp>
        <p:nvSpPr>
          <p:cNvPr id="26627" name="Rectangle 7"/>
          <p:cNvSpPr>
            <a:spLocks noGrp="1" noChangeArrowheads="1"/>
          </p:cNvSpPr>
          <p:nvPr>
            <p:ph type="title"/>
          </p:nvPr>
        </p:nvSpPr>
        <p:spPr/>
        <p:txBody>
          <a:bodyPr/>
          <a:lstStyle/>
          <a:p>
            <a:pPr eaLnBrk="1" hangingPunct="1"/>
            <a:r>
              <a:rPr lang="en-US" dirty="0"/>
              <a:t>Static Hashed Files (contd.)</a:t>
            </a:r>
          </a:p>
        </p:txBody>
      </p:sp>
      <p:pic>
        <p:nvPicPr>
          <p:cNvPr id="26628" name="Picture 9" descr="fig13_09"/>
          <p:cNvPicPr>
            <a:picLocks noChangeAspect="1" noChangeArrowheads="1"/>
          </p:cNvPicPr>
          <p:nvPr/>
        </p:nvPicPr>
        <p:blipFill>
          <a:blip r:embed="rId3"/>
          <a:srcRect/>
          <a:stretch>
            <a:fillRect/>
          </a:stretch>
        </p:blipFill>
        <p:spPr bwMode="auto">
          <a:xfrm>
            <a:off x="228600" y="2057400"/>
            <a:ext cx="8458200" cy="4030663"/>
          </a:xfrm>
          <a:prstGeom prst="rect">
            <a:avLst/>
          </a:prstGeom>
          <a:noFill/>
          <a:ln w="9525">
            <a:noFill/>
            <a:miter lim="8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Slide 13- </a:t>
            </a:r>
            <a:fld id="{3ED6BEA8-3217-4011-B260-8846ABF5272E}" type="slidenum">
              <a:rPr lang="en-US" smtClean="0"/>
              <a:pPr/>
              <a:t>24</a:t>
            </a:fld>
            <a:endParaRPr lang="en-CA"/>
          </a:p>
        </p:txBody>
      </p:sp>
      <p:sp>
        <p:nvSpPr>
          <p:cNvPr id="27651" name="Rectangle 6"/>
          <p:cNvSpPr>
            <a:spLocks noGrp="1" noChangeArrowheads="1"/>
          </p:cNvSpPr>
          <p:nvPr>
            <p:ph type="title"/>
          </p:nvPr>
        </p:nvSpPr>
        <p:spPr/>
        <p:txBody>
          <a:bodyPr/>
          <a:lstStyle/>
          <a:p>
            <a:pPr eaLnBrk="1" hangingPunct="1"/>
            <a:r>
              <a:rPr lang="en-US"/>
              <a:t>Static Hashed Files (contd.)</a:t>
            </a:r>
          </a:p>
        </p:txBody>
      </p:sp>
      <p:sp>
        <p:nvSpPr>
          <p:cNvPr id="27652" name="Rectangle 7"/>
          <p:cNvSpPr>
            <a:spLocks noGrp="1" noChangeArrowheads="1"/>
          </p:cNvSpPr>
          <p:nvPr>
            <p:ph type="body" idx="1"/>
          </p:nvPr>
        </p:nvSpPr>
        <p:spPr/>
        <p:txBody>
          <a:bodyPr/>
          <a:lstStyle/>
          <a:p>
            <a:pPr eaLnBrk="1" hangingPunct="1">
              <a:lnSpc>
                <a:spcPct val="90000"/>
              </a:lnSpc>
            </a:pPr>
            <a:r>
              <a:rPr lang="en-US" dirty="0"/>
              <a:t>To reduce overflow records, a hash file is typically kept 70-80% full.</a:t>
            </a:r>
          </a:p>
          <a:p>
            <a:pPr eaLnBrk="1" hangingPunct="1">
              <a:lnSpc>
                <a:spcPct val="90000"/>
              </a:lnSpc>
            </a:pPr>
            <a:r>
              <a:rPr lang="en-US" dirty="0"/>
              <a:t>The hash function h should distribute the records uniformly among the buckets</a:t>
            </a:r>
          </a:p>
          <a:p>
            <a:pPr lvl="1" eaLnBrk="1" hangingPunct="1">
              <a:lnSpc>
                <a:spcPct val="90000"/>
              </a:lnSpc>
            </a:pPr>
            <a:r>
              <a:rPr lang="en-US" dirty="0"/>
              <a:t>Otherwise, search time will be increased because many overflow records will exist.</a:t>
            </a:r>
          </a:p>
          <a:p>
            <a:pPr eaLnBrk="1" hangingPunct="1">
              <a:lnSpc>
                <a:spcPct val="90000"/>
              </a:lnSpc>
            </a:pPr>
            <a:r>
              <a:rPr lang="en-US" dirty="0"/>
              <a:t>Main disadvantages of static external hashing:</a:t>
            </a:r>
          </a:p>
          <a:p>
            <a:pPr lvl="1" eaLnBrk="1" hangingPunct="1">
              <a:lnSpc>
                <a:spcPct val="90000"/>
              </a:lnSpc>
            </a:pPr>
            <a:r>
              <a:rPr lang="en-US" dirty="0"/>
              <a:t>Fixed number of buckets M is a problem if the number of records in the file grows or shrinks.</a:t>
            </a:r>
          </a:p>
          <a:p>
            <a:pPr lvl="1" eaLnBrk="1" hangingPunct="1">
              <a:lnSpc>
                <a:spcPct val="90000"/>
              </a:lnSpc>
            </a:pPr>
            <a:r>
              <a:rPr lang="en-US" dirty="0"/>
              <a:t>Ordered access on the hash key is quite inefficient (requires  sorting the records).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r>
              <a:rPr lang="en-US"/>
              <a:t>Slide 13- </a:t>
            </a:r>
            <a:fld id="{77C0E74E-26E9-450D-8A12-F6EC646A821B}" type="slidenum">
              <a:rPr lang="en-US" smtClean="0"/>
              <a:pPr/>
              <a:t>25</a:t>
            </a:fld>
            <a:endParaRPr lang="en-CA"/>
          </a:p>
        </p:txBody>
      </p:sp>
      <p:sp>
        <p:nvSpPr>
          <p:cNvPr id="28675" name="Rectangle 7"/>
          <p:cNvSpPr>
            <a:spLocks noGrp="1" noChangeArrowheads="1"/>
          </p:cNvSpPr>
          <p:nvPr>
            <p:ph type="title"/>
          </p:nvPr>
        </p:nvSpPr>
        <p:spPr>
          <a:xfrm>
            <a:off x="228600" y="303213"/>
            <a:ext cx="8382000" cy="992187"/>
          </a:xfrm>
        </p:spPr>
        <p:txBody>
          <a:bodyPr/>
          <a:lstStyle/>
          <a:p>
            <a:pPr eaLnBrk="1" hangingPunct="1"/>
            <a:r>
              <a:rPr lang="en-US" dirty="0"/>
              <a:t>Static Hashed Files - Overflow handling</a:t>
            </a:r>
          </a:p>
        </p:txBody>
      </p:sp>
      <p:pic>
        <p:nvPicPr>
          <p:cNvPr id="28676" name="Picture 9" descr="fig13_10"/>
          <p:cNvPicPr>
            <a:picLocks noChangeAspect="1" noChangeArrowheads="1"/>
          </p:cNvPicPr>
          <p:nvPr/>
        </p:nvPicPr>
        <p:blipFill>
          <a:blip r:embed="rId3"/>
          <a:srcRect/>
          <a:stretch>
            <a:fillRect/>
          </a:stretch>
        </p:blipFill>
        <p:spPr bwMode="auto">
          <a:xfrm>
            <a:off x="1676400" y="1590675"/>
            <a:ext cx="5943600" cy="4886325"/>
          </a:xfrm>
          <a:prstGeom prst="rect">
            <a:avLst/>
          </a:prstGeom>
          <a:noFill/>
          <a:ln w="9525">
            <a:noFill/>
            <a:miter lim="8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r>
              <a:rPr lang="en-US"/>
              <a:t>Slide 13- </a:t>
            </a:r>
            <a:fld id="{38007A57-79DD-42E2-8859-0F2833A2FC40}" type="slidenum">
              <a:rPr lang="en-US" smtClean="0"/>
              <a:pPr/>
              <a:t>26</a:t>
            </a:fld>
            <a:endParaRPr lang="en-CA"/>
          </a:p>
        </p:txBody>
      </p:sp>
      <p:sp>
        <p:nvSpPr>
          <p:cNvPr id="29699" name="Rectangle 6"/>
          <p:cNvSpPr>
            <a:spLocks noGrp="1" noChangeArrowheads="1"/>
          </p:cNvSpPr>
          <p:nvPr>
            <p:ph type="title"/>
          </p:nvPr>
        </p:nvSpPr>
        <p:spPr/>
        <p:txBody>
          <a:bodyPr/>
          <a:lstStyle/>
          <a:p>
            <a:pPr eaLnBrk="1" hangingPunct="1"/>
            <a:r>
              <a:rPr lang="en-US" dirty="0"/>
              <a:t>Hashing Techniques That Allow Dynamic File Expansion</a:t>
            </a:r>
          </a:p>
        </p:txBody>
      </p:sp>
      <p:sp>
        <p:nvSpPr>
          <p:cNvPr id="29700" name="Rectangle 7"/>
          <p:cNvSpPr>
            <a:spLocks noGrp="1" noChangeArrowheads="1"/>
          </p:cNvSpPr>
          <p:nvPr>
            <p:ph type="body" idx="1"/>
          </p:nvPr>
        </p:nvSpPr>
        <p:spPr/>
        <p:txBody>
          <a:bodyPr/>
          <a:lstStyle/>
          <a:p>
            <a:pPr eaLnBrk="1" hangingPunct="1"/>
            <a:r>
              <a:rPr lang="en-US" sz="2400"/>
              <a:t>Dynamic and Extendible Hashing Techniques</a:t>
            </a:r>
          </a:p>
          <a:p>
            <a:pPr lvl="1" eaLnBrk="1" hangingPunct="1"/>
            <a:r>
              <a:rPr lang="en-US" sz="2200"/>
              <a:t>Hashing techniques are adapted to allow the dynamic growth and shrinking of the number of file records.</a:t>
            </a:r>
          </a:p>
          <a:p>
            <a:pPr lvl="1" eaLnBrk="1" hangingPunct="1"/>
            <a:r>
              <a:rPr lang="en-US" sz="2200"/>
              <a:t>These techniques include the following:</a:t>
            </a:r>
            <a:r>
              <a:rPr lang="en-US" sz="2200" b="1"/>
              <a:t> dynamic hashing, extendible hashing</a:t>
            </a:r>
            <a:r>
              <a:rPr lang="en-US" sz="2200"/>
              <a:t>, and</a:t>
            </a:r>
            <a:r>
              <a:rPr lang="en-US" sz="2200" b="1"/>
              <a:t> linear hashing.</a:t>
            </a:r>
          </a:p>
          <a:p>
            <a:pPr eaLnBrk="1" hangingPunct="1"/>
            <a:r>
              <a:rPr lang="en-US" sz="2400"/>
              <a:t>Both dynamic and extendible hashing use the </a:t>
            </a:r>
            <a:r>
              <a:rPr lang="en-US" sz="2400" b="1"/>
              <a:t>binary representation</a:t>
            </a:r>
            <a:r>
              <a:rPr lang="en-US" sz="2400"/>
              <a:t> of the hash value h(K) in order to access a </a:t>
            </a:r>
            <a:r>
              <a:rPr lang="en-US" sz="2400" b="1"/>
              <a:t>directory</a:t>
            </a:r>
            <a:r>
              <a:rPr lang="en-US" sz="2400"/>
              <a:t>.</a:t>
            </a:r>
          </a:p>
          <a:p>
            <a:pPr lvl="1" eaLnBrk="1" hangingPunct="1"/>
            <a:r>
              <a:rPr lang="en-US" sz="2200"/>
              <a:t>In dynamic hashing the directory is a binary tree.</a:t>
            </a:r>
          </a:p>
          <a:p>
            <a:pPr lvl="1" eaLnBrk="1" hangingPunct="1"/>
            <a:r>
              <a:rPr lang="en-US" sz="2200"/>
              <a:t>In extendible hashing the directory is an array of size 2</a:t>
            </a:r>
            <a:r>
              <a:rPr lang="en-US" sz="2200" baseline="30000"/>
              <a:t>d</a:t>
            </a:r>
            <a:r>
              <a:rPr lang="en-US" sz="2200"/>
              <a:t> where d is called the </a:t>
            </a:r>
            <a:r>
              <a:rPr lang="en-US" sz="2200" b="1"/>
              <a:t>global depth</a:t>
            </a:r>
            <a:r>
              <a:rPr lang="en-US" sz="2200"/>
              <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a:t>Slide 13- </a:t>
            </a:r>
            <a:fld id="{165A2565-15DE-4AD7-A5BD-4FC24FD977EC}" type="slidenum">
              <a:rPr lang="en-US" smtClean="0"/>
              <a:pPr/>
              <a:t>27</a:t>
            </a:fld>
            <a:endParaRPr lang="en-CA"/>
          </a:p>
        </p:txBody>
      </p:sp>
      <p:sp>
        <p:nvSpPr>
          <p:cNvPr id="30723" name="Rectangle 6"/>
          <p:cNvSpPr>
            <a:spLocks noGrp="1" noChangeArrowheads="1"/>
          </p:cNvSpPr>
          <p:nvPr>
            <p:ph type="title"/>
          </p:nvPr>
        </p:nvSpPr>
        <p:spPr/>
        <p:txBody>
          <a:bodyPr/>
          <a:lstStyle/>
          <a:p>
            <a:pPr eaLnBrk="1" hangingPunct="1"/>
            <a:r>
              <a:rPr lang="en-US"/>
              <a:t>Dynamic And Extendible Hashing (contd.)</a:t>
            </a:r>
          </a:p>
        </p:txBody>
      </p:sp>
      <p:sp>
        <p:nvSpPr>
          <p:cNvPr id="30724" name="Rectangle 7"/>
          <p:cNvSpPr>
            <a:spLocks noGrp="1" noChangeArrowheads="1"/>
          </p:cNvSpPr>
          <p:nvPr>
            <p:ph type="body" idx="1"/>
          </p:nvPr>
        </p:nvSpPr>
        <p:spPr/>
        <p:txBody>
          <a:bodyPr/>
          <a:lstStyle/>
          <a:p>
            <a:pPr eaLnBrk="1" hangingPunct="1">
              <a:lnSpc>
                <a:spcPct val="80000"/>
              </a:lnSpc>
            </a:pPr>
            <a:r>
              <a:rPr lang="en-US" sz="2400"/>
              <a:t>The directories can be stored on disk, and they expand or shrink dynamically.</a:t>
            </a:r>
          </a:p>
          <a:p>
            <a:pPr lvl="1" eaLnBrk="1" hangingPunct="1">
              <a:lnSpc>
                <a:spcPct val="80000"/>
              </a:lnSpc>
            </a:pPr>
            <a:r>
              <a:rPr lang="en-US" sz="2200"/>
              <a:t>Directory entries point to the disk blocks that contain the stored records.</a:t>
            </a:r>
          </a:p>
          <a:p>
            <a:pPr eaLnBrk="1" hangingPunct="1">
              <a:lnSpc>
                <a:spcPct val="80000"/>
              </a:lnSpc>
            </a:pPr>
            <a:r>
              <a:rPr lang="en-US" sz="2400"/>
              <a:t>An insertion in a disk block that is full causes the block to split into two blocks and the records are redistributed among the two blocks.</a:t>
            </a:r>
          </a:p>
          <a:p>
            <a:pPr lvl="1" eaLnBrk="1" hangingPunct="1">
              <a:lnSpc>
                <a:spcPct val="80000"/>
              </a:lnSpc>
            </a:pPr>
            <a:r>
              <a:rPr lang="en-US" sz="2200"/>
              <a:t>The directory is updated appropriately.</a:t>
            </a:r>
          </a:p>
          <a:p>
            <a:pPr eaLnBrk="1" hangingPunct="1">
              <a:lnSpc>
                <a:spcPct val="80000"/>
              </a:lnSpc>
            </a:pPr>
            <a:r>
              <a:rPr lang="en-US" sz="2400"/>
              <a:t>Dynamic and extendible hashing do not require an overflow area. </a:t>
            </a:r>
          </a:p>
          <a:p>
            <a:pPr eaLnBrk="1" hangingPunct="1">
              <a:lnSpc>
                <a:spcPct val="80000"/>
              </a:lnSpc>
            </a:pPr>
            <a:r>
              <a:rPr lang="en-US" sz="2400"/>
              <a:t>Linear hashing does require an overflow area but does not use a directory.</a:t>
            </a:r>
          </a:p>
          <a:p>
            <a:pPr lvl="1" eaLnBrk="1" hangingPunct="1">
              <a:lnSpc>
                <a:spcPct val="80000"/>
              </a:lnSpc>
            </a:pPr>
            <a:r>
              <a:rPr lang="en-US" sz="2200"/>
              <a:t>Blocks are split in </a:t>
            </a:r>
            <a:r>
              <a:rPr lang="en-US" sz="2200" i="1"/>
              <a:t>linear order</a:t>
            </a:r>
            <a:r>
              <a:rPr lang="en-US" sz="2200"/>
              <a:t> as the file expands.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r>
              <a:rPr lang="en-US"/>
              <a:t>Slide 13- </a:t>
            </a:r>
            <a:fld id="{B27C6699-9302-4E15-9D9C-C4AEE3D6F394}" type="slidenum">
              <a:rPr lang="en-US" smtClean="0"/>
              <a:pPr/>
              <a:t>28</a:t>
            </a:fld>
            <a:endParaRPr lang="en-CA"/>
          </a:p>
        </p:txBody>
      </p:sp>
      <p:sp>
        <p:nvSpPr>
          <p:cNvPr id="31747" name="Rectangle 7"/>
          <p:cNvSpPr>
            <a:spLocks noGrp="1" noChangeArrowheads="1"/>
          </p:cNvSpPr>
          <p:nvPr>
            <p:ph type="title"/>
          </p:nvPr>
        </p:nvSpPr>
        <p:spPr>
          <a:xfrm>
            <a:off x="228600" y="0"/>
            <a:ext cx="7796213" cy="611187"/>
          </a:xfrm>
        </p:spPr>
        <p:txBody>
          <a:bodyPr/>
          <a:lstStyle/>
          <a:p>
            <a:pPr eaLnBrk="1" hangingPunct="1"/>
            <a:r>
              <a:rPr lang="en-US" dirty="0"/>
              <a:t>Extendible Hashing</a:t>
            </a:r>
          </a:p>
        </p:txBody>
      </p:sp>
      <p:pic>
        <p:nvPicPr>
          <p:cNvPr id="31748" name="Picture 9" descr="fig13_11"/>
          <p:cNvPicPr>
            <a:picLocks noChangeAspect="1" noChangeArrowheads="1"/>
          </p:cNvPicPr>
          <p:nvPr/>
        </p:nvPicPr>
        <p:blipFill>
          <a:blip r:embed="rId3"/>
          <a:srcRect/>
          <a:stretch>
            <a:fillRect/>
          </a:stretch>
        </p:blipFill>
        <p:spPr bwMode="auto">
          <a:xfrm>
            <a:off x="762000" y="583532"/>
            <a:ext cx="8001000" cy="6045868"/>
          </a:xfrm>
          <a:prstGeom prst="rect">
            <a:avLst/>
          </a:prstGeom>
          <a:noFill/>
          <a:ln w="9525">
            <a:noFill/>
            <a:miter lim="800000"/>
            <a:headEnd/>
            <a:tailEnd/>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r>
              <a:rPr lang="en-US"/>
              <a:t>Slide 13- </a:t>
            </a:r>
            <a:fld id="{B27C6699-9302-4E15-9D9C-C4AEE3D6F394}" type="slidenum">
              <a:rPr lang="en-US" smtClean="0"/>
              <a:pPr/>
              <a:t>29</a:t>
            </a:fld>
            <a:endParaRPr lang="en-CA"/>
          </a:p>
        </p:txBody>
      </p:sp>
      <p:sp>
        <p:nvSpPr>
          <p:cNvPr id="31747" name="Rectangle 7"/>
          <p:cNvSpPr>
            <a:spLocks noGrp="1" noChangeArrowheads="1"/>
          </p:cNvSpPr>
          <p:nvPr>
            <p:ph type="title"/>
          </p:nvPr>
        </p:nvSpPr>
        <p:spPr>
          <a:xfrm>
            <a:off x="228600" y="-76200"/>
            <a:ext cx="7796213" cy="611187"/>
          </a:xfrm>
        </p:spPr>
        <p:txBody>
          <a:bodyPr/>
          <a:lstStyle/>
          <a:p>
            <a:pPr eaLnBrk="1" hangingPunct="1"/>
            <a:r>
              <a:rPr lang="en-US" dirty="0"/>
              <a:t>Dynamic Hashing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6887"/>
            <a:ext cx="8001000" cy="61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1334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a:t>Slide 13- </a:t>
            </a:r>
            <a:fld id="{8F5B9250-C45F-49B9-877E-D3E075742FD1}" type="slidenum">
              <a:rPr lang="en-US" smtClean="0"/>
              <a:pPr/>
              <a:t>3</a:t>
            </a:fld>
            <a:endParaRPr lang="en-CA"/>
          </a:p>
        </p:txBody>
      </p:sp>
      <p:sp>
        <p:nvSpPr>
          <p:cNvPr id="5123" name="Rectangle 6"/>
          <p:cNvSpPr>
            <a:spLocks noGrp="1" noChangeArrowheads="1"/>
          </p:cNvSpPr>
          <p:nvPr>
            <p:ph type="title"/>
          </p:nvPr>
        </p:nvSpPr>
        <p:spPr/>
        <p:txBody>
          <a:bodyPr/>
          <a:lstStyle/>
          <a:p>
            <a:pPr eaLnBrk="1" hangingPunct="1"/>
            <a:r>
              <a:rPr lang="en-US"/>
              <a:t>Disk Storage Devices</a:t>
            </a:r>
          </a:p>
        </p:txBody>
      </p:sp>
      <p:sp>
        <p:nvSpPr>
          <p:cNvPr id="5124" name="Rectangle 7"/>
          <p:cNvSpPr>
            <a:spLocks noGrp="1" noChangeArrowheads="1"/>
          </p:cNvSpPr>
          <p:nvPr>
            <p:ph type="body" idx="1"/>
          </p:nvPr>
        </p:nvSpPr>
        <p:spPr/>
        <p:txBody>
          <a:bodyPr/>
          <a:lstStyle/>
          <a:p>
            <a:pPr eaLnBrk="1" hangingPunct="1">
              <a:lnSpc>
                <a:spcPct val="90000"/>
              </a:lnSpc>
            </a:pPr>
            <a:r>
              <a:rPr lang="en-US"/>
              <a:t>Preferred secondary storage device for high storage capacity and low cost.</a:t>
            </a:r>
          </a:p>
          <a:p>
            <a:pPr eaLnBrk="1" hangingPunct="1">
              <a:lnSpc>
                <a:spcPct val="90000"/>
              </a:lnSpc>
            </a:pPr>
            <a:r>
              <a:rPr lang="en-US"/>
              <a:t>Data stored as magnetized areas on magnetic disk surfaces.</a:t>
            </a:r>
          </a:p>
          <a:p>
            <a:pPr eaLnBrk="1" hangingPunct="1">
              <a:lnSpc>
                <a:spcPct val="90000"/>
              </a:lnSpc>
            </a:pPr>
            <a:r>
              <a:rPr lang="en-US"/>
              <a:t>A </a:t>
            </a:r>
            <a:r>
              <a:rPr lang="en-US" b="1"/>
              <a:t>disk</a:t>
            </a:r>
            <a:r>
              <a:rPr lang="en-US" i="1"/>
              <a:t> </a:t>
            </a:r>
            <a:r>
              <a:rPr lang="en-US" b="1"/>
              <a:t>pack</a:t>
            </a:r>
            <a:r>
              <a:rPr lang="en-US"/>
              <a:t> contains several magnetic disks connected to a rotating spindle.</a:t>
            </a:r>
          </a:p>
          <a:p>
            <a:pPr eaLnBrk="1" hangingPunct="1">
              <a:lnSpc>
                <a:spcPct val="90000"/>
              </a:lnSpc>
            </a:pPr>
            <a:r>
              <a:rPr lang="en-US"/>
              <a:t>Disks are divided into concentric circular </a:t>
            </a:r>
            <a:r>
              <a:rPr lang="en-US" b="1"/>
              <a:t>tracks</a:t>
            </a:r>
            <a:r>
              <a:rPr lang="en-US"/>
              <a:t>  on each disk </a:t>
            </a:r>
            <a:r>
              <a:rPr lang="en-US" b="1"/>
              <a:t>surface</a:t>
            </a:r>
            <a:r>
              <a:rPr lang="en-US"/>
              <a:t>.</a:t>
            </a:r>
          </a:p>
          <a:p>
            <a:pPr lvl="1" eaLnBrk="1" hangingPunct="1">
              <a:lnSpc>
                <a:spcPct val="90000"/>
              </a:lnSpc>
            </a:pPr>
            <a:r>
              <a:rPr lang="en-US"/>
              <a:t>Track capacities vary typically from 4 to 50 Kbytes or more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Hashing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dirty="0">
                <a:hlinkClick r:id="rId2"/>
              </a:rPr>
              <a:t>Linear Hashing</a:t>
            </a:r>
            <a:endParaRPr lang="en-US" dirty="0"/>
          </a:p>
        </p:txBody>
      </p:sp>
      <p:sp>
        <p:nvSpPr>
          <p:cNvPr id="4" name="Slide Number Placeholder 3"/>
          <p:cNvSpPr>
            <a:spLocks noGrp="1"/>
          </p:cNvSpPr>
          <p:nvPr>
            <p:ph type="sldNum" sz="quarter" idx="10"/>
          </p:nvPr>
        </p:nvSpPr>
        <p:spPr/>
        <p:txBody>
          <a:bodyPr/>
          <a:lstStyle/>
          <a:p>
            <a:pPr>
              <a:defRPr/>
            </a:pPr>
            <a:r>
              <a:rPr lang="en-US"/>
              <a:t>Slide 13- </a:t>
            </a:r>
            <a:fld id="{7E444FCF-1350-428C-BA13-C195EC1ABD67}" type="slidenum">
              <a:rPr lang="en-US" smtClean="0"/>
              <a:pPr>
                <a:defRPr/>
              </a:pPr>
              <a:t>30</a:t>
            </a:fld>
            <a:endParaRPr lang="en-CA"/>
          </a:p>
        </p:txBody>
      </p:sp>
    </p:spTree>
    <p:extLst>
      <p:ext uri="{BB962C8B-B14F-4D97-AF65-F5344CB8AC3E}">
        <p14:creationId xmlns:p14="http://schemas.microsoft.com/office/powerpoint/2010/main" val="50740600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a:t>Slide 13- </a:t>
            </a:r>
            <a:fld id="{02BB9159-CE7D-485B-8EB1-866B79498C8F}" type="slidenum">
              <a:rPr lang="en-US" smtClean="0"/>
              <a:pPr/>
              <a:t>31</a:t>
            </a:fld>
            <a:endParaRPr lang="en-CA"/>
          </a:p>
        </p:txBody>
      </p:sp>
      <p:sp>
        <p:nvSpPr>
          <p:cNvPr id="32771" name="Rectangle 6"/>
          <p:cNvSpPr>
            <a:spLocks noGrp="1" noChangeArrowheads="1"/>
          </p:cNvSpPr>
          <p:nvPr>
            <p:ph type="title"/>
          </p:nvPr>
        </p:nvSpPr>
        <p:spPr/>
        <p:txBody>
          <a:bodyPr/>
          <a:lstStyle/>
          <a:p>
            <a:pPr eaLnBrk="1" hangingPunct="1"/>
            <a:r>
              <a:rPr lang="en-US"/>
              <a:t>Parallelizing Disk Access using RAID Technology.</a:t>
            </a:r>
          </a:p>
        </p:txBody>
      </p:sp>
      <p:sp>
        <p:nvSpPr>
          <p:cNvPr id="32772" name="Rectangle 7"/>
          <p:cNvSpPr>
            <a:spLocks noGrp="1" noChangeArrowheads="1"/>
          </p:cNvSpPr>
          <p:nvPr>
            <p:ph type="body" idx="1"/>
          </p:nvPr>
        </p:nvSpPr>
        <p:spPr/>
        <p:txBody>
          <a:bodyPr/>
          <a:lstStyle/>
          <a:p>
            <a:pPr eaLnBrk="1" hangingPunct="1">
              <a:lnSpc>
                <a:spcPct val="90000"/>
              </a:lnSpc>
            </a:pPr>
            <a:r>
              <a:rPr lang="en-US"/>
              <a:t>Secondary storage technology must take steps to keep up in performance and reliability with processor technology.</a:t>
            </a:r>
          </a:p>
          <a:p>
            <a:pPr eaLnBrk="1" hangingPunct="1">
              <a:lnSpc>
                <a:spcPct val="90000"/>
              </a:lnSpc>
            </a:pPr>
            <a:r>
              <a:rPr lang="en-US"/>
              <a:t>A major advance in secondary storage technology is represented by the development of </a:t>
            </a:r>
            <a:r>
              <a:rPr lang="en-US" b="1"/>
              <a:t>RAID</a:t>
            </a:r>
            <a:r>
              <a:rPr lang="en-US"/>
              <a:t>, which originally stood for </a:t>
            </a:r>
            <a:r>
              <a:rPr lang="en-US" b="1"/>
              <a:t>Redundant Arrays of Inexpensive Disks</a:t>
            </a:r>
            <a:r>
              <a:rPr lang="en-US"/>
              <a:t>. </a:t>
            </a:r>
          </a:p>
          <a:p>
            <a:pPr eaLnBrk="1" hangingPunct="1">
              <a:lnSpc>
                <a:spcPct val="90000"/>
              </a:lnSpc>
            </a:pPr>
            <a:r>
              <a:rPr lang="en-US"/>
              <a:t>The main goal of RAID is to even out the widely different rates of performance improvement of disks against those in memory and microprocessors.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Slide 13- </a:t>
            </a:r>
            <a:fld id="{651BB2E5-1827-4944-90D3-099FF5E65349}" type="slidenum">
              <a:rPr lang="en-US" smtClean="0"/>
              <a:pPr/>
              <a:t>32</a:t>
            </a:fld>
            <a:endParaRPr lang="en-CA"/>
          </a:p>
        </p:txBody>
      </p:sp>
      <p:sp>
        <p:nvSpPr>
          <p:cNvPr id="33795" name="Rectangle 7"/>
          <p:cNvSpPr>
            <a:spLocks noGrp="1" noChangeArrowheads="1"/>
          </p:cNvSpPr>
          <p:nvPr>
            <p:ph type="title"/>
          </p:nvPr>
        </p:nvSpPr>
        <p:spPr/>
        <p:txBody>
          <a:bodyPr/>
          <a:lstStyle/>
          <a:p>
            <a:pPr eaLnBrk="1" hangingPunct="1"/>
            <a:r>
              <a:rPr lang="en-US"/>
              <a:t>RAID Technology (contd.)</a:t>
            </a:r>
          </a:p>
        </p:txBody>
      </p:sp>
      <p:sp>
        <p:nvSpPr>
          <p:cNvPr id="33796" name="Rectangle 8"/>
          <p:cNvSpPr>
            <a:spLocks noGrp="1" noChangeArrowheads="1"/>
          </p:cNvSpPr>
          <p:nvPr>
            <p:ph type="body" idx="1"/>
          </p:nvPr>
        </p:nvSpPr>
        <p:spPr>
          <a:xfrm>
            <a:off x="239713" y="1600200"/>
            <a:ext cx="8294687" cy="3352800"/>
          </a:xfrm>
        </p:spPr>
        <p:txBody>
          <a:bodyPr/>
          <a:lstStyle/>
          <a:p>
            <a:pPr eaLnBrk="1" hangingPunct="1">
              <a:lnSpc>
                <a:spcPct val="90000"/>
              </a:lnSpc>
            </a:pPr>
            <a:r>
              <a:rPr lang="en-US"/>
              <a:t>A natural solution is a large array of small independent disks acting as a single higher-performance logical disk.</a:t>
            </a:r>
          </a:p>
          <a:p>
            <a:pPr eaLnBrk="1" hangingPunct="1">
              <a:lnSpc>
                <a:spcPct val="90000"/>
              </a:lnSpc>
            </a:pPr>
            <a:r>
              <a:rPr lang="en-US"/>
              <a:t>A concept called </a:t>
            </a:r>
            <a:r>
              <a:rPr lang="en-US" b="1"/>
              <a:t>data striping</a:t>
            </a:r>
            <a:r>
              <a:rPr lang="en-US"/>
              <a:t> is used, which utilizes parallelism to improve disk performance.</a:t>
            </a:r>
          </a:p>
          <a:p>
            <a:pPr eaLnBrk="1" hangingPunct="1">
              <a:lnSpc>
                <a:spcPct val="90000"/>
              </a:lnSpc>
            </a:pPr>
            <a:r>
              <a:rPr lang="en-US"/>
              <a:t>Data striping distributes data transparently over multiple disks to make them appear as a single large, fast disk. </a:t>
            </a:r>
          </a:p>
        </p:txBody>
      </p:sp>
      <p:pic>
        <p:nvPicPr>
          <p:cNvPr id="33797" name="Picture 9" descr="fig13_12"/>
          <p:cNvPicPr>
            <a:picLocks noChangeAspect="1" noChangeArrowheads="1"/>
          </p:cNvPicPr>
          <p:nvPr/>
        </p:nvPicPr>
        <p:blipFill>
          <a:blip r:embed="rId3"/>
          <a:srcRect/>
          <a:stretch>
            <a:fillRect/>
          </a:stretch>
        </p:blipFill>
        <p:spPr bwMode="auto">
          <a:xfrm>
            <a:off x="792163" y="5040313"/>
            <a:ext cx="7742237" cy="1360487"/>
          </a:xfrm>
          <a:prstGeom prst="rect">
            <a:avLst/>
          </a:prstGeom>
          <a:noFill/>
          <a:ln w="9525">
            <a:noFill/>
            <a:miter lim="8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a:t>Slide 13- </a:t>
            </a:r>
            <a:fld id="{6CB455F7-1DFA-4794-930E-8D7AE4FA66DE}" type="slidenum">
              <a:rPr lang="en-US" smtClean="0"/>
              <a:pPr/>
              <a:t>33</a:t>
            </a:fld>
            <a:endParaRPr lang="en-CA"/>
          </a:p>
        </p:txBody>
      </p:sp>
      <p:sp>
        <p:nvSpPr>
          <p:cNvPr id="34819" name="Rectangle 6"/>
          <p:cNvSpPr>
            <a:spLocks noGrp="1" noChangeArrowheads="1"/>
          </p:cNvSpPr>
          <p:nvPr>
            <p:ph type="title"/>
          </p:nvPr>
        </p:nvSpPr>
        <p:spPr/>
        <p:txBody>
          <a:bodyPr/>
          <a:lstStyle/>
          <a:p>
            <a:pPr eaLnBrk="1" hangingPunct="1"/>
            <a:r>
              <a:rPr lang="en-US"/>
              <a:t>RAID Technology (contd.)</a:t>
            </a:r>
          </a:p>
        </p:txBody>
      </p:sp>
      <p:sp>
        <p:nvSpPr>
          <p:cNvPr id="34820" name="Rectangle 7"/>
          <p:cNvSpPr>
            <a:spLocks noGrp="1" noChangeArrowheads="1"/>
          </p:cNvSpPr>
          <p:nvPr>
            <p:ph type="body" idx="1"/>
          </p:nvPr>
        </p:nvSpPr>
        <p:spPr/>
        <p:txBody>
          <a:bodyPr/>
          <a:lstStyle/>
          <a:p>
            <a:pPr eaLnBrk="1" hangingPunct="1">
              <a:lnSpc>
                <a:spcPct val="80000"/>
              </a:lnSpc>
            </a:pPr>
            <a:r>
              <a:rPr lang="en-US" sz="2000"/>
              <a:t>Different raid organizations were defined based on different combinations of the two factors of granularity of data interleaving (striping) and pattern used to compute redundant information.</a:t>
            </a:r>
          </a:p>
          <a:p>
            <a:pPr lvl="1" eaLnBrk="1" hangingPunct="1">
              <a:lnSpc>
                <a:spcPct val="80000"/>
              </a:lnSpc>
            </a:pPr>
            <a:r>
              <a:rPr lang="en-US" sz="2000"/>
              <a:t>Raid level 0 has no redundant data and hence has the best write performance at the risk of data loss </a:t>
            </a:r>
          </a:p>
          <a:p>
            <a:pPr lvl="1" eaLnBrk="1" hangingPunct="1">
              <a:lnSpc>
                <a:spcPct val="80000"/>
              </a:lnSpc>
            </a:pPr>
            <a:r>
              <a:rPr lang="en-US" sz="2000"/>
              <a:t>Raid level 1 uses mirrored disks.</a:t>
            </a:r>
          </a:p>
          <a:p>
            <a:pPr lvl="1" eaLnBrk="1" hangingPunct="1">
              <a:lnSpc>
                <a:spcPct val="80000"/>
              </a:lnSpc>
            </a:pPr>
            <a:r>
              <a:rPr lang="en-US" sz="2000"/>
              <a:t>Raid level 2 uses memory-style redundancy by using Hamming codes, which contain parity bits for distinct overlapping subsets of components. Level 2 includes both error detection and correction.</a:t>
            </a:r>
          </a:p>
          <a:p>
            <a:pPr lvl="1" eaLnBrk="1" hangingPunct="1">
              <a:lnSpc>
                <a:spcPct val="80000"/>
              </a:lnSpc>
            </a:pPr>
            <a:r>
              <a:rPr lang="en-US" sz="2000"/>
              <a:t>Raid level 3 uses a single parity disk relying on the disk controller to figure out which disk has failed.</a:t>
            </a:r>
          </a:p>
          <a:p>
            <a:pPr lvl="1" eaLnBrk="1" hangingPunct="1">
              <a:lnSpc>
                <a:spcPct val="80000"/>
              </a:lnSpc>
            </a:pPr>
            <a:r>
              <a:rPr lang="en-US" sz="2000"/>
              <a:t>Raid Levels 4 and 5 use block-level data striping, with level 5 distributing data and parity information across all disks. </a:t>
            </a:r>
          </a:p>
          <a:p>
            <a:pPr lvl="1" eaLnBrk="1" hangingPunct="1">
              <a:lnSpc>
                <a:spcPct val="80000"/>
              </a:lnSpc>
            </a:pPr>
            <a:r>
              <a:rPr lang="en-US" sz="2000"/>
              <a:t>Raid level 6 applies the so-called P + Q redundancy scheme using Reed-Soloman codes to protect against up to two disk failures by using just two redundant disks.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a:t>Slide 13- </a:t>
            </a:r>
            <a:fld id="{0EDB1355-604E-4113-9A04-7D504D25CAB1}" type="slidenum">
              <a:rPr lang="en-US" smtClean="0"/>
              <a:pPr/>
              <a:t>34</a:t>
            </a:fld>
            <a:endParaRPr lang="en-CA"/>
          </a:p>
        </p:txBody>
      </p:sp>
      <p:sp>
        <p:nvSpPr>
          <p:cNvPr id="35843" name="Rectangle 6"/>
          <p:cNvSpPr>
            <a:spLocks noGrp="1" noChangeArrowheads="1"/>
          </p:cNvSpPr>
          <p:nvPr>
            <p:ph type="title"/>
          </p:nvPr>
        </p:nvSpPr>
        <p:spPr/>
        <p:txBody>
          <a:bodyPr/>
          <a:lstStyle/>
          <a:p>
            <a:pPr eaLnBrk="1" hangingPunct="1"/>
            <a:r>
              <a:rPr lang="en-US"/>
              <a:t>Use of RAID Technology (contd.)</a:t>
            </a:r>
          </a:p>
        </p:txBody>
      </p:sp>
      <p:sp>
        <p:nvSpPr>
          <p:cNvPr id="35844" name="Rectangle 7"/>
          <p:cNvSpPr>
            <a:spLocks noGrp="1" noChangeArrowheads="1"/>
          </p:cNvSpPr>
          <p:nvPr>
            <p:ph type="body" idx="1"/>
          </p:nvPr>
        </p:nvSpPr>
        <p:spPr/>
        <p:txBody>
          <a:bodyPr/>
          <a:lstStyle/>
          <a:p>
            <a:pPr eaLnBrk="1" hangingPunct="1">
              <a:lnSpc>
                <a:spcPct val="80000"/>
              </a:lnSpc>
            </a:pPr>
            <a:r>
              <a:rPr lang="en-US" sz="1800"/>
              <a:t>Different raid organizations are being used under different situations</a:t>
            </a:r>
          </a:p>
          <a:p>
            <a:pPr lvl="1" eaLnBrk="1" hangingPunct="1">
              <a:lnSpc>
                <a:spcPct val="80000"/>
              </a:lnSpc>
            </a:pPr>
            <a:r>
              <a:rPr lang="en-US" sz="1700"/>
              <a:t>Raid level 1 (mirrored disks) is the easiest for rebuild of a disk from other disks</a:t>
            </a:r>
          </a:p>
          <a:p>
            <a:pPr lvl="2" eaLnBrk="1" hangingPunct="1">
              <a:lnSpc>
                <a:spcPct val="80000"/>
              </a:lnSpc>
            </a:pPr>
            <a:r>
              <a:rPr lang="en-US" sz="1600"/>
              <a:t>It is used for critical applications like logs</a:t>
            </a:r>
          </a:p>
          <a:p>
            <a:pPr lvl="1" eaLnBrk="1" hangingPunct="1">
              <a:lnSpc>
                <a:spcPct val="80000"/>
              </a:lnSpc>
            </a:pPr>
            <a:r>
              <a:rPr lang="en-US" sz="1700"/>
              <a:t>Raid level 2 uses memory-style redundancy by using Hamming codes, which contain parity bits for distinct overlapping subsets of components.</a:t>
            </a:r>
          </a:p>
          <a:p>
            <a:pPr lvl="2" eaLnBrk="1" hangingPunct="1">
              <a:lnSpc>
                <a:spcPct val="80000"/>
              </a:lnSpc>
            </a:pPr>
            <a:r>
              <a:rPr lang="en-US" sz="1600"/>
              <a:t>Level 2 includes both error detection and correction.</a:t>
            </a:r>
          </a:p>
          <a:p>
            <a:pPr lvl="1" eaLnBrk="1" hangingPunct="1">
              <a:lnSpc>
                <a:spcPct val="80000"/>
              </a:lnSpc>
            </a:pPr>
            <a:r>
              <a:rPr lang="en-US" sz="1700"/>
              <a:t>Raid level 3 (single parity disks relying on the disk controller to figure out which disk has failed) and level 5 (block-level data striping) are preferred for Large volume storage, with level 3 giving higher transfer rates.</a:t>
            </a:r>
          </a:p>
          <a:p>
            <a:pPr eaLnBrk="1" hangingPunct="1">
              <a:lnSpc>
                <a:spcPct val="80000"/>
              </a:lnSpc>
            </a:pPr>
            <a:r>
              <a:rPr lang="en-US" sz="1800"/>
              <a:t>Most popular uses of the RAID technology currently are:</a:t>
            </a:r>
          </a:p>
          <a:p>
            <a:pPr lvl="1" eaLnBrk="1" hangingPunct="1">
              <a:lnSpc>
                <a:spcPct val="80000"/>
              </a:lnSpc>
            </a:pPr>
            <a:r>
              <a:rPr lang="en-US" sz="1700"/>
              <a:t>Level 0 (with striping), Level 1 (with mirroring) and Level 5 with an extra drive for parity.</a:t>
            </a:r>
          </a:p>
          <a:p>
            <a:pPr eaLnBrk="1" hangingPunct="1">
              <a:lnSpc>
                <a:spcPct val="80000"/>
              </a:lnSpc>
            </a:pPr>
            <a:r>
              <a:rPr lang="en-US" sz="1800"/>
              <a:t>Design Decisions for RAID include:</a:t>
            </a:r>
          </a:p>
          <a:p>
            <a:pPr lvl="1" eaLnBrk="1" hangingPunct="1">
              <a:lnSpc>
                <a:spcPct val="80000"/>
              </a:lnSpc>
            </a:pPr>
            <a:r>
              <a:rPr lang="en-US" sz="1700"/>
              <a:t>Level of RAID, number of disks, choice of parity schemes, and grouping of disks for block-level striping.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r>
              <a:rPr lang="en-US"/>
              <a:t>Slide 13- </a:t>
            </a:r>
            <a:fld id="{548B9456-4AF3-416A-906A-1E528F939E7A}" type="slidenum">
              <a:rPr lang="en-US" smtClean="0"/>
              <a:pPr/>
              <a:t>35</a:t>
            </a:fld>
            <a:endParaRPr lang="en-CA"/>
          </a:p>
        </p:txBody>
      </p:sp>
      <p:sp>
        <p:nvSpPr>
          <p:cNvPr id="36867" name="Rectangle 7"/>
          <p:cNvSpPr>
            <a:spLocks noGrp="1" noChangeArrowheads="1"/>
          </p:cNvSpPr>
          <p:nvPr>
            <p:ph type="title"/>
          </p:nvPr>
        </p:nvSpPr>
        <p:spPr>
          <a:xfrm>
            <a:off x="228600" y="303213"/>
            <a:ext cx="3657600" cy="992187"/>
          </a:xfrm>
        </p:spPr>
        <p:txBody>
          <a:bodyPr/>
          <a:lstStyle/>
          <a:p>
            <a:pPr eaLnBrk="1" hangingPunct="1"/>
            <a:r>
              <a:rPr lang="en-US" sz="2800"/>
              <a:t>Use of RAID Technology (contd.)</a:t>
            </a:r>
          </a:p>
        </p:txBody>
      </p:sp>
      <p:pic>
        <p:nvPicPr>
          <p:cNvPr id="36868" name="Picture 10" descr="Pink tissue paper"/>
          <p:cNvPicPr>
            <a:picLocks noChangeAspect="1" noChangeArrowheads="1"/>
          </p:cNvPicPr>
          <p:nvPr/>
        </p:nvPicPr>
        <p:blipFill>
          <a:blip r:embed="rId3"/>
          <a:srcRect/>
          <a:stretch>
            <a:fillRect/>
          </a:stretch>
        </p:blipFill>
        <p:spPr bwMode="auto">
          <a:xfrm>
            <a:off x="307975" y="1817688"/>
            <a:ext cx="8226425" cy="2830512"/>
          </a:xfrm>
          <a:prstGeom prst="rect">
            <a:avLst/>
          </a:prstGeom>
          <a:noFill/>
          <a:ln w="9525">
            <a:noFill/>
            <a:miter lim="8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r>
              <a:rPr lang="en-US"/>
              <a:t>Slide 13- </a:t>
            </a:r>
            <a:fld id="{E3CE91BA-54C8-4983-A3C9-94768B24EE04}" type="slidenum">
              <a:rPr lang="en-US" smtClean="0"/>
              <a:pPr/>
              <a:t>36</a:t>
            </a:fld>
            <a:endParaRPr lang="en-CA"/>
          </a:p>
        </p:txBody>
      </p:sp>
      <p:sp>
        <p:nvSpPr>
          <p:cNvPr id="37891" name="Rectangle 7"/>
          <p:cNvSpPr>
            <a:spLocks noGrp="1" noChangeArrowheads="1"/>
          </p:cNvSpPr>
          <p:nvPr>
            <p:ph type="title"/>
          </p:nvPr>
        </p:nvSpPr>
        <p:spPr>
          <a:xfrm>
            <a:off x="228600" y="303213"/>
            <a:ext cx="3657600" cy="992187"/>
          </a:xfrm>
        </p:spPr>
        <p:txBody>
          <a:bodyPr/>
          <a:lstStyle/>
          <a:p>
            <a:pPr eaLnBrk="1" hangingPunct="1"/>
            <a:r>
              <a:rPr lang="en-US" sz="2800"/>
              <a:t>Use of RAID Technology (contd.)</a:t>
            </a:r>
          </a:p>
        </p:txBody>
      </p:sp>
      <p:pic>
        <p:nvPicPr>
          <p:cNvPr id="37892" name="Picture 9" descr="Pink tissue paper"/>
          <p:cNvPicPr>
            <a:picLocks noChangeAspect="1" noChangeArrowheads="1"/>
          </p:cNvPicPr>
          <p:nvPr/>
        </p:nvPicPr>
        <p:blipFill>
          <a:blip r:embed="rId3"/>
          <a:srcRect/>
          <a:stretch>
            <a:fillRect/>
          </a:stretch>
        </p:blipFill>
        <p:spPr bwMode="auto">
          <a:xfrm>
            <a:off x="76200" y="1751013"/>
            <a:ext cx="8763000" cy="4344987"/>
          </a:xfrm>
          <a:prstGeom prst="rect">
            <a:avLst/>
          </a:prstGeom>
          <a:noFill/>
          <a:ln w="9525">
            <a:noFill/>
            <a:miter lim="800000"/>
            <a:headEnd/>
            <a:tailE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r>
              <a:rPr lang="en-US"/>
              <a:t>Slide 13- </a:t>
            </a:r>
            <a:fld id="{0687CBB2-B1E1-485B-9808-B57F35681950}" type="slidenum">
              <a:rPr lang="en-US" smtClean="0"/>
              <a:pPr/>
              <a:t>37</a:t>
            </a:fld>
            <a:endParaRPr lang="en-CA"/>
          </a:p>
        </p:txBody>
      </p:sp>
      <p:sp>
        <p:nvSpPr>
          <p:cNvPr id="38915" name="Rectangle 7"/>
          <p:cNvSpPr>
            <a:spLocks noGrp="1" noChangeArrowheads="1"/>
          </p:cNvSpPr>
          <p:nvPr>
            <p:ph type="title"/>
          </p:nvPr>
        </p:nvSpPr>
        <p:spPr>
          <a:xfrm>
            <a:off x="228600" y="303213"/>
            <a:ext cx="3657600" cy="992187"/>
          </a:xfrm>
        </p:spPr>
        <p:txBody>
          <a:bodyPr/>
          <a:lstStyle/>
          <a:p>
            <a:pPr eaLnBrk="1" hangingPunct="1"/>
            <a:r>
              <a:rPr lang="en-US" sz="2800"/>
              <a:t>Use of RAID Technology (contd.)</a:t>
            </a:r>
          </a:p>
        </p:txBody>
      </p:sp>
      <p:pic>
        <p:nvPicPr>
          <p:cNvPr id="38916" name="Picture 3"/>
          <p:cNvPicPr>
            <a:picLocks noChangeAspect="1" noChangeArrowheads="1"/>
          </p:cNvPicPr>
          <p:nvPr/>
        </p:nvPicPr>
        <p:blipFill>
          <a:blip r:embed="rId3"/>
          <a:srcRect/>
          <a:stretch>
            <a:fillRect/>
          </a:stretch>
        </p:blipFill>
        <p:spPr bwMode="auto">
          <a:xfrm>
            <a:off x="2743200" y="1676400"/>
            <a:ext cx="3822700" cy="4708525"/>
          </a:xfrm>
          <a:prstGeom prst="rect">
            <a:avLst/>
          </a:prstGeom>
          <a:noFill/>
          <a:ln w="9525">
            <a:noFill/>
            <a:miter lim="8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r>
              <a:rPr lang="en-US"/>
              <a:t>Slide 13- </a:t>
            </a:r>
            <a:fld id="{48DD9D8C-B554-4D3A-AEC2-F330186AB836}" type="slidenum">
              <a:rPr lang="en-US" smtClean="0"/>
              <a:pPr/>
              <a:t>38</a:t>
            </a:fld>
            <a:endParaRPr lang="en-CA"/>
          </a:p>
        </p:txBody>
      </p:sp>
      <p:sp>
        <p:nvSpPr>
          <p:cNvPr id="39939" name="Rectangle 7"/>
          <p:cNvSpPr>
            <a:spLocks noGrp="1" noChangeArrowheads="1"/>
          </p:cNvSpPr>
          <p:nvPr>
            <p:ph type="title"/>
          </p:nvPr>
        </p:nvSpPr>
        <p:spPr/>
        <p:txBody>
          <a:bodyPr/>
          <a:lstStyle/>
          <a:p>
            <a:pPr eaLnBrk="1" hangingPunct="1"/>
            <a:r>
              <a:rPr lang="en-US"/>
              <a:t>Trends in Disk Technology</a:t>
            </a:r>
          </a:p>
        </p:txBody>
      </p:sp>
      <p:pic>
        <p:nvPicPr>
          <p:cNvPr id="39940" name="Picture 3"/>
          <p:cNvPicPr>
            <a:picLocks noChangeAspect="1" noChangeArrowheads="1"/>
          </p:cNvPicPr>
          <p:nvPr/>
        </p:nvPicPr>
        <p:blipFill>
          <a:blip r:embed="rId3"/>
          <a:srcRect/>
          <a:stretch>
            <a:fillRect/>
          </a:stretch>
        </p:blipFill>
        <p:spPr bwMode="auto">
          <a:xfrm>
            <a:off x="228600" y="1481138"/>
            <a:ext cx="8301038" cy="3281362"/>
          </a:xfrm>
          <a:prstGeom prst="rect">
            <a:avLst/>
          </a:prstGeom>
          <a:noFill/>
          <a:ln w="9525">
            <a:noFill/>
            <a:miter lim="800000"/>
            <a:headEnd/>
            <a:tailEnd/>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a:t>Slide 13- </a:t>
            </a:r>
            <a:fld id="{0BC25BBC-3353-4F9A-A2C0-CA51B33B9016}" type="slidenum">
              <a:rPr lang="en-US" smtClean="0"/>
              <a:pPr/>
              <a:t>39</a:t>
            </a:fld>
            <a:endParaRPr lang="en-CA"/>
          </a:p>
        </p:txBody>
      </p:sp>
      <p:sp>
        <p:nvSpPr>
          <p:cNvPr id="40963" name="Rectangle 6"/>
          <p:cNvSpPr>
            <a:spLocks noGrp="1" noChangeArrowheads="1"/>
          </p:cNvSpPr>
          <p:nvPr>
            <p:ph type="title"/>
          </p:nvPr>
        </p:nvSpPr>
        <p:spPr/>
        <p:txBody>
          <a:bodyPr/>
          <a:lstStyle/>
          <a:p>
            <a:pPr eaLnBrk="1" hangingPunct="1"/>
            <a:r>
              <a:rPr lang="en-US"/>
              <a:t>Storage Area Networks</a:t>
            </a:r>
          </a:p>
        </p:txBody>
      </p:sp>
      <p:sp>
        <p:nvSpPr>
          <p:cNvPr id="40964" name="Rectangle 7"/>
          <p:cNvSpPr>
            <a:spLocks noGrp="1" noChangeArrowheads="1"/>
          </p:cNvSpPr>
          <p:nvPr>
            <p:ph type="body" idx="1"/>
          </p:nvPr>
        </p:nvSpPr>
        <p:spPr/>
        <p:txBody>
          <a:bodyPr/>
          <a:lstStyle/>
          <a:p>
            <a:pPr eaLnBrk="1" hangingPunct="1">
              <a:lnSpc>
                <a:spcPct val="90000"/>
              </a:lnSpc>
            </a:pPr>
            <a:r>
              <a:rPr lang="en-US" sz="2400"/>
              <a:t>The demand for higher storage has risen considerably in recent times.</a:t>
            </a:r>
          </a:p>
          <a:p>
            <a:pPr eaLnBrk="1" hangingPunct="1">
              <a:lnSpc>
                <a:spcPct val="90000"/>
              </a:lnSpc>
            </a:pPr>
            <a:r>
              <a:rPr lang="en-US" sz="2400"/>
              <a:t>Organizations have a need to move from a static fixed data center oriented operation to a more flexible and dynamic infrastructure for information processing.</a:t>
            </a:r>
          </a:p>
          <a:p>
            <a:pPr eaLnBrk="1" hangingPunct="1">
              <a:lnSpc>
                <a:spcPct val="90000"/>
              </a:lnSpc>
            </a:pPr>
            <a:r>
              <a:rPr lang="en-US" sz="2400"/>
              <a:t>Thus they are moving to a concept of Storage Area Networks (SANs).</a:t>
            </a:r>
          </a:p>
          <a:p>
            <a:pPr lvl="1" eaLnBrk="1" hangingPunct="1">
              <a:lnSpc>
                <a:spcPct val="90000"/>
              </a:lnSpc>
            </a:pPr>
            <a:r>
              <a:rPr lang="en-US" sz="2200"/>
              <a:t>In a SAN, online storage peripherals are configured as nodes on a high-speed network and can be attached and detached from servers in a very flexible manner.</a:t>
            </a:r>
          </a:p>
          <a:p>
            <a:pPr eaLnBrk="1" hangingPunct="1">
              <a:lnSpc>
                <a:spcPct val="90000"/>
              </a:lnSpc>
            </a:pPr>
            <a:r>
              <a:rPr lang="en-US" sz="2400"/>
              <a:t>This allows storage systems to be placed at longer distances from the servers and provide different performance and connectivity options.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Slide 13- </a:t>
            </a:r>
            <a:fld id="{99DF6C0E-36BB-4584-A7EB-565A6E319A97}" type="slidenum">
              <a:rPr lang="en-US" smtClean="0"/>
              <a:pPr/>
              <a:t>4</a:t>
            </a:fld>
            <a:endParaRPr lang="en-CA"/>
          </a:p>
        </p:txBody>
      </p:sp>
      <p:sp>
        <p:nvSpPr>
          <p:cNvPr id="6147" name="Rectangle 6"/>
          <p:cNvSpPr>
            <a:spLocks noGrp="1" noChangeArrowheads="1"/>
          </p:cNvSpPr>
          <p:nvPr>
            <p:ph type="title"/>
          </p:nvPr>
        </p:nvSpPr>
        <p:spPr/>
        <p:txBody>
          <a:bodyPr/>
          <a:lstStyle/>
          <a:p>
            <a:pPr eaLnBrk="1" hangingPunct="1"/>
            <a:r>
              <a:rPr lang="en-US"/>
              <a:t>Disk Storage Devices (contd.)</a:t>
            </a:r>
          </a:p>
        </p:txBody>
      </p:sp>
      <p:sp>
        <p:nvSpPr>
          <p:cNvPr id="6148" name="Rectangle 7"/>
          <p:cNvSpPr>
            <a:spLocks noGrp="1" noChangeArrowheads="1"/>
          </p:cNvSpPr>
          <p:nvPr>
            <p:ph type="body" idx="1"/>
          </p:nvPr>
        </p:nvSpPr>
        <p:spPr/>
        <p:txBody>
          <a:bodyPr/>
          <a:lstStyle/>
          <a:p>
            <a:pPr eaLnBrk="1" hangingPunct="1"/>
            <a:r>
              <a:rPr lang="en-US" sz="2400" dirty="0"/>
              <a:t>A track is divided into smaller </a:t>
            </a:r>
            <a:r>
              <a:rPr lang="en-US" sz="2400" b="1" dirty="0"/>
              <a:t>blocks</a:t>
            </a:r>
            <a:r>
              <a:rPr lang="en-US" sz="2400" dirty="0"/>
              <a:t> or </a:t>
            </a:r>
            <a:r>
              <a:rPr lang="en-US" sz="2400" b="1" dirty="0"/>
              <a:t>sectors</a:t>
            </a:r>
          </a:p>
          <a:p>
            <a:pPr lvl="1" eaLnBrk="1" hangingPunct="1"/>
            <a:r>
              <a:rPr lang="en-US" sz="2200" dirty="0"/>
              <a:t>because it usually contains a large amount of information </a:t>
            </a:r>
          </a:p>
          <a:p>
            <a:pPr eaLnBrk="1" hangingPunct="1"/>
            <a:r>
              <a:rPr lang="en-US" sz="2400" dirty="0"/>
              <a:t>The division of a track into </a:t>
            </a:r>
            <a:r>
              <a:rPr lang="en-US" sz="2400" b="1" dirty="0"/>
              <a:t>sectors</a:t>
            </a:r>
            <a:r>
              <a:rPr lang="en-US" sz="2400" dirty="0"/>
              <a:t> is hard-coded on the disk surface and cannot be changed.</a:t>
            </a:r>
          </a:p>
          <a:p>
            <a:pPr lvl="1" eaLnBrk="1" hangingPunct="1"/>
            <a:r>
              <a:rPr lang="en-US" sz="2200" dirty="0"/>
              <a:t>One type of sector organization calls a portion of a track that subtends a fixed angle at the center as a sector.</a:t>
            </a:r>
          </a:p>
          <a:p>
            <a:pPr eaLnBrk="1" hangingPunct="1"/>
            <a:r>
              <a:rPr lang="en-US" sz="2400" b="1" dirty="0">
                <a:highlight>
                  <a:srgbClr val="FFFF00"/>
                </a:highlight>
              </a:rPr>
              <a:t>A track is divided into blocks.</a:t>
            </a:r>
          </a:p>
          <a:p>
            <a:pPr lvl="1" eaLnBrk="1" hangingPunct="1"/>
            <a:r>
              <a:rPr lang="en-US" sz="2200" b="1" dirty="0">
                <a:highlight>
                  <a:srgbClr val="FFFF00"/>
                </a:highlight>
              </a:rPr>
              <a:t>The block size B is fixed for each system.</a:t>
            </a:r>
          </a:p>
          <a:p>
            <a:pPr lvl="2" eaLnBrk="1" hangingPunct="1"/>
            <a:r>
              <a:rPr lang="en-US" sz="2000" b="1" dirty="0">
                <a:highlight>
                  <a:srgbClr val="FFFF00"/>
                </a:highlight>
              </a:rPr>
              <a:t>Typical block sizes range from B=512 bytes to B=4096 bytes.</a:t>
            </a:r>
          </a:p>
          <a:p>
            <a:pPr lvl="1" eaLnBrk="1" hangingPunct="1"/>
            <a:r>
              <a:rPr lang="en-US" sz="2200" b="1" dirty="0">
                <a:highlight>
                  <a:srgbClr val="FFFF00"/>
                </a:highlight>
              </a:rPr>
              <a:t>Whole blocks are transferred between disk and main memory for processing.</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a:t>Slide 13- </a:t>
            </a:r>
            <a:fld id="{C7BA9F2B-5CDA-4FD7-814E-3594B7272DE8}" type="slidenum">
              <a:rPr lang="en-US" smtClean="0"/>
              <a:pPr/>
              <a:t>40</a:t>
            </a:fld>
            <a:endParaRPr lang="en-CA"/>
          </a:p>
        </p:txBody>
      </p:sp>
      <p:sp>
        <p:nvSpPr>
          <p:cNvPr id="41987" name="Rectangle 6"/>
          <p:cNvSpPr>
            <a:spLocks noGrp="1" noChangeArrowheads="1"/>
          </p:cNvSpPr>
          <p:nvPr>
            <p:ph type="title"/>
          </p:nvPr>
        </p:nvSpPr>
        <p:spPr/>
        <p:txBody>
          <a:bodyPr/>
          <a:lstStyle/>
          <a:p>
            <a:pPr eaLnBrk="1" hangingPunct="1"/>
            <a:r>
              <a:rPr lang="en-US"/>
              <a:t>Storage Area Networks (contd.)</a:t>
            </a:r>
          </a:p>
        </p:txBody>
      </p:sp>
      <p:sp>
        <p:nvSpPr>
          <p:cNvPr id="41988" name="Rectangle 7"/>
          <p:cNvSpPr>
            <a:spLocks noGrp="1" noChangeArrowheads="1"/>
          </p:cNvSpPr>
          <p:nvPr>
            <p:ph type="body" idx="1"/>
          </p:nvPr>
        </p:nvSpPr>
        <p:spPr/>
        <p:txBody>
          <a:bodyPr/>
          <a:lstStyle/>
          <a:p>
            <a:pPr eaLnBrk="1" hangingPunct="1"/>
            <a:r>
              <a:rPr lang="en-US" sz="2400"/>
              <a:t>Advantages of SANs are:</a:t>
            </a:r>
          </a:p>
          <a:p>
            <a:pPr lvl="1" eaLnBrk="1" hangingPunct="1"/>
            <a:r>
              <a:rPr lang="en-US" sz="2200"/>
              <a:t>Flexible many-to-many connectivity among servers and storage devices using fiber channel hubs and switches.</a:t>
            </a:r>
          </a:p>
          <a:p>
            <a:pPr lvl="1" eaLnBrk="1" hangingPunct="1"/>
            <a:r>
              <a:rPr lang="en-US" sz="2200"/>
              <a:t>Up to 10km separation between a server and a storage system using appropriate fiber optic cables.</a:t>
            </a:r>
          </a:p>
          <a:p>
            <a:pPr lvl="1" eaLnBrk="1" hangingPunct="1"/>
            <a:r>
              <a:rPr lang="en-US" sz="2200"/>
              <a:t>Better isolation capabilities allowing non-disruptive addition of new peripherals and servers.</a:t>
            </a:r>
          </a:p>
          <a:p>
            <a:pPr eaLnBrk="1" hangingPunct="1"/>
            <a:r>
              <a:rPr lang="en-US" sz="2400"/>
              <a:t>SANs face the problem of combining storage options from multiple vendors and dealing with evolving standards of storage management software and hardware.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t>Slide 13- </a:t>
            </a:r>
            <a:fld id="{32E5AC2F-7AFF-40FA-9B3D-316905BC7631}" type="slidenum">
              <a:rPr lang="en-US" smtClean="0"/>
              <a:pPr/>
              <a:t>41</a:t>
            </a:fld>
            <a:endParaRPr lang="en-CA"/>
          </a:p>
        </p:txBody>
      </p:sp>
      <p:sp>
        <p:nvSpPr>
          <p:cNvPr id="43011" name="Rectangle 2"/>
          <p:cNvSpPr>
            <a:spLocks noGrp="1" noChangeArrowheads="1"/>
          </p:cNvSpPr>
          <p:nvPr>
            <p:ph type="title"/>
          </p:nvPr>
        </p:nvSpPr>
        <p:spPr/>
        <p:txBody>
          <a:bodyPr/>
          <a:lstStyle/>
          <a:p>
            <a:pPr eaLnBrk="1" hangingPunct="1"/>
            <a:r>
              <a:rPr lang="en-US"/>
              <a:t>Summary</a:t>
            </a:r>
          </a:p>
        </p:txBody>
      </p:sp>
      <p:sp>
        <p:nvSpPr>
          <p:cNvPr id="43012" name="Rectangle 3"/>
          <p:cNvSpPr>
            <a:spLocks noGrp="1" noChangeArrowheads="1"/>
          </p:cNvSpPr>
          <p:nvPr>
            <p:ph type="body" idx="1"/>
          </p:nvPr>
        </p:nvSpPr>
        <p:spPr/>
        <p:txBody>
          <a:bodyPr/>
          <a:lstStyle/>
          <a:p>
            <a:pPr eaLnBrk="1" hangingPunct="1"/>
            <a:r>
              <a:rPr lang="en-US"/>
              <a:t>Disk Storage Devices</a:t>
            </a:r>
          </a:p>
          <a:p>
            <a:pPr eaLnBrk="1" hangingPunct="1"/>
            <a:r>
              <a:rPr lang="en-US"/>
              <a:t>Files of Records</a:t>
            </a:r>
          </a:p>
          <a:p>
            <a:pPr eaLnBrk="1" hangingPunct="1"/>
            <a:r>
              <a:rPr lang="en-US"/>
              <a:t>Operations on Files</a:t>
            </a:r>
          </a:p>
          <a:p>
            <a:pPr eaLnBrk="1" hangingPunct="1"/>
            <a:r>
              <a:rPr lang="en-US"/>
              <a:t>Unordered Files</a:t>
            </a:r>
          </a:p>
          <a:p>
            <a:pPr eaLnBrk="1" hangingPunct="1"/>
            <a:r>
              <a:rPr lang="en-US"/>
              <a:t>Ordered Files</a:t>
            </a:r>
          </a:p>
          <a:p>
            <a:pPr eaLnBrk="1" hangingPunct="1"/>
            <a:r>
              <a:rPr lang="en-US"/>
              <a:t>Hashed Files</a:t>
            </a:r>
          </a:p>
          <a:p>
            <a:pPr lvl="1" eaLnBrk="1" hangingPunct="1"/>
            <a:r>
              <a:rPr lang="en-US"/>
              <a:t>Dynamic and Extendible Hashing Techniques </a:t>
            </a:r>
          </a:p>
          <a:p>
            <a:pPr eaLnBrk="1" hangingPunct="1"/>
            <a:r>
              <a:rPr lang="en-US"/>
              <a:t>RAID Technology</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t>Problem 1</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2000" dirty="0"/>
              <a:t>A file has r=20000 STUDENT records of fixed-length. </a:t>
            </a:r>
          </a:p>
          <a:p>
            <a:pPr>
              <a:buFont typeface="Wingdings" pitchFamily="2" charset="2"/>
              <a:buNone/>
              <a:defRPr/>
            </a:pPr>
            <a:r>
              <a:rPr lang="en-US" sz="2000" dirty="0"/>
              <a:t>Each record has the following fields: </a:t>
            </a:r>
          </a:p>
          <a:p>
            <a:pPr>
              <a:buFont typeface="Wingdings" pitchFamily="2" charset="2"/>
              <a:buNone/>
              <a:defRPr/>
            </a:pPr>
            <a:r>
              <a:rPr lang="en-US" sz="1600" dirty="0"/>
              <a:t>     </a:t>
            </a:r>
            <a:r>
              <a:rPr lang="en-US" sz="1600" dirty="0">
                <a:solidFill>
                  <a:srgbClr val="990033"/>
                </a:solidFill>
              </a:rPr>
              <a:t>NAME (30 bytes), SSN (9 bytes), ADDRESS (40 bytes), PHONE (9 bytes), </a:t>
            </a:r>
          </a:p>
          <a:p>
            <a:pPr>
              <a:buFont typeface="Wingdings" pitchFamily="2" charset="2"/>
              <a:buNone/>
              <a:defRPr/>
            </a:pPr>
            <a:r>
              <a:rPr lang="en-US" sz="1600" dirty="0">
                <a:solidFill>
                  <a:srgbClr val="990033"/>
                </a:solidFill>
              </a:rPr>
              <a:t>     BIRTHDATE (8 bytes), SEX (1 byte), MAJORDEPTCODE (4 bytes), MINORDEPTCODE (4 bytes), CLASSCODE (4 bytes, integer), and DEGREEPROGRAM (3 bytes).</a:t>
            </a:r>
            <a:r>
              <a:rPr lang="en-US" sz="1600" dirty="0"/>
              <a:t> Seek time is 30msec.rotational delay time 12.5 </a:t>
            </a:r>
            <a:r>
              <a:rPr lang="en-US" sz="1600" dirty="0" err="1"/>
              <a:t>msec</a:t>
            </a:r>
            <a:r>
              <a:rPr lang="en-US" sz="1600" dirty="0"/>
              <a:t> and block transfer time 1msec</a:t>
            </a:r>
          </a:p>
          <a:p>
            <a:pPr>
              <a:buFont typeface="Wingdings" pitchFamily="2" charset="2"/>
              <a:buNone/>
              <a:defRPr/>
            </a:pPr>
            <a:r>
              <a:rPr lang="en-US" sz="1800" dirty="0"/>
              <a:t>An additional byte is used as a deletion marker. The file is stored on the disk.</a:t>
            </a:r>
            <a:endParaRPr lang="en-US" sz="1800" dirty="0">
              <a:solidFill>
                <a:srgbClr val="C00000"/>
              </a:solidFill>
            </a:endParaRPr>
          </a:p>
          <a:p>
            <a:pPr marL="514350" indent="-514350" eaLnBrk="1" hangingPunct="1">
              <a:buSzPct val="100000"/>
              <a:buFont typeface="+mj-lt"/>
              <a:buAutoNum type="alphaLcParenR"/>
              <a:defRPr/>
            </a:pPr>
            <a:r>
              <a:rPr lang="en-US" sz="2000" dirty="0">
                <a:solidFill>
                  <a:srgbClr val="990033"/>
                </a:solidFill>
              </a:rPr>
              <a:t>Calculate the record size R in bytes.</a:t>
            </a:r>
          </a:p>
          <a:p>
            <a:pPr marL="514350" indent="-514350" eaLnBrk="1" hangingPunct="1">
              <a:buSzPct val="100000"/>
              <a:buFont typeface="+mj-lt"/>
              <a:buAutoNum type="alphaLcParenR"/>
              <a:defRPr/>
            </a:pPr>
            <a:r>
              <a:rPr lang="en-US" sz="2000" dirty="0"/>
              <a:t>Calculate the blocking factor </a:t>
            </a:r>
            <a:r>
              <a:rPr lang="en-US" sz="2000" dirty="0" err="1"/>
              <a:t>bfr</a:t>
            </a:r>
            <a:r>
              <a:rPr lang="en-US" sz="2000" dirty="0"/>
              <a:t> and the number of file blocks b assuming an </a:t>
            </a:r>
            <a:r>
              <a:rPr lang="en-US" sz="2000" dirty="0" err="1"/>
              <a:t>unspanned</a:t>
            </a:r>
            <a:r>
              <a:rPr lang="en-US" sz="2000" dirty="0"/>
              <a:t> organization.</a:t>
            </a:r>
          </a:p>
          <a:p>
            <a:pPr marL="457200" indent="-457200">
              <a:buSzPct val="100000"/>
              <a:buFont typeface="+mj-lt"/>
              <a:buAutoNum type="alphaLcParenR"/>
              <a:defRPr/>
            </a:pPr>
            <a:r>
              <a:rPr lang="en-US" sz="2000" dirty="0">
                <a:solidFill>
                  <a:srgbClr val="990033"/>
                </a:solidFill>
              </a:rPr>
              <a:t>Calculate the average time it takes to find a record by doing a linear search on the file if (</a:t>
            </a:r>
            <a:r>
              <a:rPr lang="en-US" sz="2000" dirty="0" err="1">
                <a:solidFill>
                  <a:srgbClr val="990033"/>
                </a:solidFill>
              </a:rPr>
              <a:t>i</a:t>
            </a:r>
            <a:r>
              <a:rPr lang="en-US" sz="2000" dirty="0">
                <a:solidFill>
                  <a:srgbClr val="990033"/>
                </a:solidFill>
              </a:rPr>
              <a:t>) the file blocks are stored contiguously and double buffering is used, and (ii) the file blocks are not stored contiguously.</a:t>
            </a:r>
          </a:p>
          <a:p>
            <a:pPr marL="457200" indent="-457200">
              <a:buSzPct val="100000"/>
              <a:buFont typeface="+mj-lt"/>
              <a:buAutoNum type="alphaLcParenR"/>
              <a:defRPr/>
            </a:pPr>
            <a:r>
              <a:rPr lang="en-US" sz="2000" dirty="0"/>
              <a:t>Assume the file is ordered by SSN; calculate the time it takes to search for a record given its SSN value by doing a binary search.</a:t>
            </a:r>
            <a:endParaRPr lang="en-US" sz="2000" dirty="0">
              <a:solidFill>
                <a:srgbClr val="990033"/>
              </a:solidFill>
            </a:endParaRPr>
          </a:p>
          <a:p>
            <a:pPr>
              <a:buFont typeface="Wingdings" pitchFamily="2" charset="2"/>
              <a:buNone/>
              <a:defRPr/>
            </a:pPr>
            <a:endParaRPr lang="en-US" sz="2000" dirty="0"/>
          </a:p>
        </p:txBody>
      </p:sp>
      <p:sp>
        <p:nvSpPr>
          <p:cNvPr id="44036" name="Slide Number Placeholder 3"/>
          <p:cNvSpPr>
            <a:spLocks noGrp="1"/>
          </p:cNvSpPr>
          <p:nvPr>
            <p:ph type="sldNum" sz="quarter" idx="10"/>
          </p:nvPr>
        </p:nvSpPr>
        <p:spPr>
          <a:noFill/>
        </p:spPr>
        <p:txBody>
          <a:bodyPr/>
          <a:lstStyle/>
          <a:p>
            <a:r>
              <a:rPr lang="en-US"/>
              <a:t>Slide 13- </a:t>
            </a:r>
            <a:fld id="{F3C4B2F2-0B8E-4692-9FFF-CC2BF4BA633A}" type="slidenum">
              <a:rPr lang="en-US" smtClean="0"/>
              <a:pPr/>
              <a:t>42</a:t>
            </a:fld>
            <a:endParaRPr lang="en-CA"/>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t>Problem 1 (Solution)</a:t>
            </a:r>
          </a:p>
        </p:txBody>
      </p:sp>
      <p:sp>
        <p:nvSpPr>
          <p:cNvPr id="25603" name="Content Placeholder 2"/>
          <p:cNvSpPr>
            <a:spLocks noGrp="1"/>
          </p:cNvSpPr>
          <p:nvPr>
            <p:ph idx="1"/>
          </p:nvPr>
        </p:nvSpPr>
        <p:spPr>
          <a:xfrm>
            <a:off x="239713" y="1371600"/>
            <a:ext cx="8447087" cy="4953000"/>
          </a:xfrm>
        </p:spPr>
        <p:txBody>
          <a:bodyPr/>
          <a:lstStyle/>
          <a:p>
            <a:pPr marL="514350" indent="-514350" eaLnBrk="1" hangingPunct="1">
              <a:buSzPct val="100000"/>
              <a:buFont typeface="+mj-lt"/>
              <a:buAutoNum type="alphaLcParenR"/>
              <a:defRPr/>
            </a:pPr>
            <a:r>
              <a:rPr lang="en-US" sz="1800" dirty="0">
                <a:solidFill>
                  <a:srgbClr val="990033"/>
                </a:solidFill>
              </a:rPr>
              <a:t>Calculate the record size R in bytes.</a:t>
            </a:r>
          </a:p>
          <a:p>
            <a:pPr marL="514350" indent="-514350" eaLnBrk="1" hangingPunct="1">
              <a:buSzPct val="100000"/>
              <a:buFont typeface="Wingdings" pitchFamily="2" charset="2"/>
              <a:buNone/>
              <a:defRPr/>
            </a:pPr>
            <a:r>
              <a:rPr lang="en-US" sz="1800" dirty="0"/>
              <a:t>	R = (30 + 9 + 40 + 9 + 8 + 1 + 4 + 4 + 4 + 3) + 1 = 113 bytes</a:t>
            </a:r>
            <a:endParaRPr lang="en-US" sz="1800" dirty="0">
              <a:solidFill>
                <a:srgbClr val="990033"/>
              </a:solidFill>
            </a:endParaRPr>
          </a:p>
          <a:p>
            <a:pPr marL="514350" indent="-514350" eaLnBrk="1" hangingPunct="1">
              <a:buSzPct val="100000"/>
              <a:buFont typeface="+mj-lt"/>
              <a:buAutoNum type="alphaLcParenR" startAt="2"/>
              <a:defRPr/>
            </a:pPr>
            <a:r>
              <a:rPr lang="en-US" sz="1800" dirty="0">
                <a:solidFill>
                  <a:srgbClr val="990033"/>
                </a:solidFill>
              </a:rPr>
              <a:t>Calculate the blocking factor </a:t>
            </a:r>
            <a:r>
              <a:rPr lang="en-US" sz="1800" dirty="0" err="1">
                <a:solidFill>
                  <a:srgbClr val="990033"/>
                </a:solidFill>
              </a:rPr>
              <a:t>bfr</a:t>
            </a:r>
            <a:r>
              <a:rPr lang="en-US" sz="1800" dirty="0">
                <a:solidFill>
                  <a:srgbClr val="990033"/>
                </a:solidFill>
              </a:rPr>
              <a:t> and the number of file blocks b assuming an </a:t>
            </a:r>
            <a:r>
              <a:rPr lang="en-US" sz="1800" dirty="0" err="1">
                <a:solidFill>
                  <a:srgbClr val="990033"/>
                </a:solidFill>
              </a:rPr>
              <a:t>unspanned</a:t>
            </a:r>
            <a:r>
              <a:rPr lang="en-US" sz="1800" dirty="0">
                <a:solidFill>
                  <a:srgbClr val="990033"/>
                </a:solidFill>
              </a:rPr>
              <a:t> organization.</a:t>
            </a:r>
          </a:p>
          <a:p>
            <a:pPr marL="514350" indent="-514350" eaLnBrk="1" hangingPunct="1">
              <a:buSzPct val="100000"/>
              <a:buFont typeface="Wingdings" pitchFamily="2" charset="2"/>
              <a:buNone/>
              <a:defRPr/>
            </a:pPr>
            <a:r>
              <a:rPr lang="en-US" sz="1800" dirty="0"/>
              <a:t>        </a:t>
            </a:r>
            <a:r>
              <a:rPr lang="en-US" sz="1800" dirty="0" err="1"/>
              <a:t>bfr</a:t>
            </a:r>
            <a:r>
              <a:rPr lang="en-US" sz="1800" dirty="0"/>
              <a:t> = floor(B / R) = floor(512 / 113) = 4 records per block</a:t>
            </a:r>
          </a:p>
          <a:p>
            <a:pPr marL="514350" indent="-514350" eaLnBrk="1" hangingPunct="1">
              <a:buSzPct val="100000"/>
              <a:buFont typeface="Wingdings" pitchFamily="2" charset="2"/>
              <a:buNone/>
              <a:defRPr/>
            </a:pPr>
            <a:r>
              <a:rPr lang="en-US" sz="1800" dirty="0"/>
              <a:t>        b = ceiling(r / </a:t>
            </a:r>
            <a:r>
              <a:rPr lang="en-US" sz="1800" dirty="0" err="1"/>
              <a:t>bfr</a:t>
            </a:r>
            <a:r>
              <a:rPr lang="en-US" sz="1800" dirty="0"/>
              <a:t>) = ceiling(20000 / 4) = 5000 blocks</a:t>
            </a:r>
            <a:endParaRPr lang="en-US" sz="1800" dirty="0">
              <a:solidFill>
                <a:srgbClr val="990033"/>
              </a:solidFill>
            </a:endParaRPr>
          </a:p>
          <a:p>
            <a:pPr marL="457200" indent="-457200">
              <a:buSzPct val="100000"/>
              <a:buFont typeface="+mj-lt"/>
              <a:buAutoNum type="alphaLcParenR" startAt="3"/>
              <a:defRPr/>
            </a:pPr>
            <a:r>
              <a:rPr lang="en-US" sz="1800" dirty="0">
                <a:solidFill>
                  <a:srgbClr val="990033"/>
                </a:solidFill>
              </a:rPr>
              <a:t>Calculate the average time it takes to find a record by doing a linear search on the file if (</a:t>
            </a:r>
            <a:r>
              <a:rPr lang="en-US" sz="1800" dirty="0" err="1">
                <a:solidFill>
                  <a:srgbClr val="990033"/>
                </a:solidFill>
              </a:rPr>
              <a:t>i</a:t>
            </a:r>
            <a:r>
              <a:rPr lang="en-US" sz="1800" dirty="0">
                <a:solidFill>
                  <a:srgbClr val="990033"/>
                </a:solidFill>
              </a:rPr>
              <a:t>) the file blocks are stored contiguously and double buffering is used, and (ii) the file blocks are not stored contiguously.</a:t>
            </a:r>
          </a:p>
          <a:p>
            <a:pPr marL="457200" indent="-457200">
              <a:buSzPct val="100000"/>
              <a:buFont typeface="Wingdings" pitchFamily="2" charset="2"/>
              <a:buNone/>
              <a:defRPr/>
            </a:pPr>
            <a:r>
              <a:rPr lang="en-US" sz="1800" dirty="0"/>
              <a:t>we search on average half the file blocks= 5000/2= 2500 blocks.</a:t>
            </a:r>
          </a:p>
          <a:p>
            <a:pPr>
              <a:buFont typeface="Wingdings" pitchFamily="2" charset="2"/>
              <a:buNone/>
              <a:defRPr/>
            </a:pPr>
            <a:r>
              <a:rPr lang="en-US" sz="1800" dirty="0" err="1">
                <a:solidFill>
                  <a:srgbClr val="990033"/>
                </a:solidFill>
              </a:rPr>
              <a:t>i</a:t>
            </a:r>
            <a:r>
              <a:rPr lang="en-US" sz="1800" dirty="0">
                <a:solidFill>
                  <a:srgbClr val="990033"/>
                </a:solidFill>
              </a:rPr>
              <a:t>)</a:t>
            </a:r>
            <a:r>
              <a:rPr lang="en-US" sz="1800" dirty="0"/>
              <a:t> the time to read 2500 consecutive blocks </a:t>
            </a:r>
          </a:p>
          <a:p>
            <a:pPr>
              <a:buFont typeface="Wingdings" pitchFamily="2" charset="2"/>
              <a:buNone/>
              <a:defRPr/>
            </a:pPr>
            <a:r>
              <a:rPr lang="en-US" sz="1800" dirty="0"/>
              <a:t>       = </a:t>
            </a:r>
            <a:r>
              <a:rPr lang="en-US" sz="1800" dirty="0" err="1"/>
              <a:t>s+rd</a:t>
            </a:r>
            <a:r>
              <a:rPr lang="en-US" sz="1800" dirty="0"/>
              <a:t>+(2500*</a:t>
            </a:r>
            <a:r>
              <a:rPr lang="en-US" sz="1800" dirty="0" err="1"/>
              <a:t>btt</a:t>
            </a:r>
            <a:r>
              <a:rPr lang="en-US" sz="1800" dirty="0"/>
              <a:t>)= 30+12.5+2500*1= 2542.5 </a:t>
            </a:r>
            <a:r>
              <a:rPr lang="en-US" sz="1800" dirty="0" err="1"/>
              <a:t>msec</a:t>
            </a:r>
            <a:endParaRPr lang="en-US" sz="1800" dirty="0"/>
          </a:p>
          <a:p>
            <a:pPr>
              <a:buFont typeface="Wingdings" pitchFamily="2" charset="2"/>
              <a:buNone/>
              <a:defRPr/>
            </a:pPr>
            <a:r>
              <a:rPr lang="en-US" sz="1800" dirty="0">
                <a:solidFill>
                  <a:srgbClr val="990033"/>
                </a:solidFill>
              </a:rPr>
              <a:t>ii)</a:t>
            </a:r>
            <a:r>
              <a:rPr lang="en-US" sz="1800" dirty="0"/>
              <a:t> Time is: 2500 * (s + rd + </a:t>
            </a:r>
            <a:r>
              <a:rPr lang="en-US" sz="1800" dirty="0" err="1"/>
              <a:t>btt</a:t>
            </a:r>
            <a:r>
              <a:rPr lang="en-US" sz="1800" dirty="0"/>
              <a:t>) = 2500 * (30 + 12.5 + 1)= 08750 </a:t>
            </a:r>
            <a:r>
              <a:rPr lang="en-US" sz="1800" dirty="0" err="1"/>
              <a:t>msec</a:t>
            </a:r>
            <a:r>
              <a:rPr lang="en-US" sz="1800" dirty="0"/>
              <a:t> =108.75 sec</a:t>
            </a:r>
            <a:endParaRPr lang="en-US" sz="1800" dirty="0">
              <a:solidFill>
                <a:srgbClr val="990033"/>
              </a:solidFill>
            </a:endParaRPr>
          </a:p>
          <a:p>
            <a:pPr marL="457200" indent="-457200">
              <a:buSzPct val="100000"/>
              <a:buFont typeface="+mj-lt"/>
              <a:buAutoNum type="alphaLcParenR" startAt="4"/>
              <a:defRPr/>
            </a:pPr>
            <a:r>
              <a:rPr lang="en-US" sz="1800" dirty="0">
                <a:solidFill>
                  <a:srgbClr val="990033"/>
                </a:solidFill>
              </a:rPr>
              <a:t>Assume the file is ordered by SSN; calculate the time it takes to search for a record given its SSN value by doing a binary search.</a:t>
            </a:r>
          </a:p>
          <a:p>
            <a:pPr marL="457200" indent="-457200">
              <a:buSzPct val="100000"/>
              <a:buFont typeface="Wingdings" pitchFamily="2" charset="2"/>
              <a:buNone/>
              <a:defRPr/>
            </a:pPr>
            <a:r>
              <a:rPr lang="en-US" sz="1800" dirty="0"/>
              <a:t>       ceiling(log 2 b) * (s +rd + </a:t>
            </a:r>
            <a:r>
              <a:rPr lang="en-US" sz="1800" dirty="0" err="1"/>
              <a:t>btt</a:t>
            </a:r>
            <a:r>
              <a:rPr lang="en-US" sz="1800" dirty="0"/>
              <a:t>)</a:t>
            </a:r>
          </a:p>
          <a:p>
            <a:pPr marL="457200" indent="-457200">
              <a:buSzPct val="100000"/>
              <a:buFont typeface="Wingdings" pitchFamily="2" charset="2"/>
              <a:buNone/>
              <a:defRPr/>
            </a:pPr>
            <a:r>
              <a:rPr lang="en-US" sz="1800" dirty="0"/>
              <a:t>       = ceiling(log 2 5000) * (30 + 12.5 + 1) = 13 * 43.5 = 565.5 </a:t>
            </a:r>
            <a:r>
              <a:rPr lang="en-US" sz="1800" dirty="0" err="1"/>
              <a:t>msec</a:t>
            </a:r>
            <a:r>
              <a:rPr lang="en-US" sz="1800" dirty="0"/>
              <a:t> = 0.5655 sec</a:t>
            </a:r>
            <a:endParaRPr lang="en-US" sz="1800" dirty="0">
              <a:solidFill>
                <a:srgbClr val="990033"/>
              </a:solidFill>
            </a:endParaRPr>
          </a:p>
          <a:p>
            <a:pPr>
              <a:buFont typeface="Wingdings" pitchFamily="2" charset="2"/>
              <a:buNone/>
              <a:defRPr/>
            </a:pPr>
            <a:endParaRPr lang="en-US" sz="1800" dirty="0"/>
          </a:p>
        </p:txBody>
      </p:sp>
      <p:sp>
        <p:nvSpPr>
          <p:cNvPr id="45060" name="Slide Number Placeholder 3"/>
          <p:cNvSpPr>
            <a:spLocks noGrp="1"/>
          </p:cNvSpPr>
          <p:nvPr>
            <p:ph type="sldNum" sz="quarter" idx="10"/>
          </p:nvPr>
        </p:nvSpPr>
        <p:spPr>
          <a:noFill/>
        </p:spPr>
        <p:txBody>
          <a:bodyPr/>
          <a:lstStyle/>
          <a:p>
            <a:r>
              <a:rPr lang="en-US"/>
              <a:t>Slide 13- </a:t>
            </a:r>
            <a:fld id="{D3B5B992-DEE7-4D8A-862B-EC03007E32EC}" type="slidenum">
              <a:rPr lang="en-US" smtClean="0"/>
              <a:pPr/>
              <a:t>43</a:t>
            </a:fld>
            <a:endParaRPr lang="en-CA"/>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t>Problem 2</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2200" dirty="0"/>
              <a:t>Suppose only 80% of the STUDENT records from </a:t>
            </a:r>
            <a:r>
              <a:rPr lang="en-US" sz="2200" dirty="0">
                <a:solidFill>
                  <a:srgbClr val="990033"/>
                </a:solidFill>
              </a:rPr>
              <a:t>Problem1</a:t>
            </a:r>
            <a:r>
              <a:rPr lang="en-US" sz="2200" dirty="0"/>
              <a:t> have a value for PHONE, 85% for MAJORDEPTCODE, 15% for MINORDEPTCODE, and 90% for DEGREEPROGRAM, </a:t>
            </a:r>
          </a:p>
          <a:p>
            <a:pPr>
              <a:buFont typeface="Wingdings" pitchFamily="2" charset="2"/>
              <a:buNone/>
              <a:defRPr/>
            </a:pPr>
            <a:r>
              <a:rPr lang="en-US" sz="2200" dirty="0">
                <a:solidFill>
                  <a:srgbClr val="990033"/>
                </a:solidFill>
              </a:rPr>
              <a:t>and we use a variable-length record file. Each record has a 1-byte field type for each field occurring in the record, plus the 1-byte deletion marker and a 1-byte end-</a:t>
            </a:r>
            <a:r>
              <a:rPr lang="en-US" sz="2200" dirty="0" err="1">
                <a:solidFill>
                  <a:srgbClr val="990033"/>
                </a:solidFill>
              </a:rPr>
              <a:t>ofrecord</a:t>
            </a:r>
            <a:r>
              <a:rPr lang="en-US" sz="2200" dirty="0">
                <a:solidFill>
                  <a:srgbClr val="990033"/>
                </a:solidFill>
              </a:rPr>
              <a:t> marker. </a:t>
            </a:r>
          </a:p>
          <a:p>
            <a:pPr>
              <a:buFont typeface="Wingdings" pitchFamily="2" charset="2"/>
              <a:buNone/>
              <a:defRPr/>
            </a:pPr>
            <a:r>
              <a:rPr lang="en-US" sz="2200" dirty="0"/>
              <a:t>Suppose we use a spanned record organization, where each block has a 5-byte pointer to the next block (this space is not used for record storage).</a:t>
            </a:r>
            <a:endParaRPr lang="en-US" sz="2200" dirty="0">
              <a:solidFill>
                <a:srgbClr val="C00000"/>
              </a:solidFill>
            </a:endParaRPr>
          </a:p>
          <a:p>
            <a:pPr marL="514350" indent="-514350" eaLnBrk="1" hangingPunct="1">
              <a:buSzPct val="100000"/>
              <a:buFont typeface="+mj-lt"/>
              <a:buAutoNum type="alphaLcParenR"/>
              <a:defRPr/>
            </a:pPr>
            <a:endParaRPr lang="en-US" sz="2000" dirty="0">
              <a:solidFill>
                <a:srgbClr val="990033"/>
              </a:solidFill>
            </a:endParaRPr>
          </a:p>
          <a:p>
            <a:pPr marL="514350" indent="-514350" eaLnBrk="1" hangingPunct="1">
              <a:buSzPct val="100000"/>
              <a:buFont typeface="+mj-lt"/>
              <a:buAutoNum type="alphaLcParenR"/>
              <a:defRPr/>
            </a:pPr>
            <a:r>
              <a:rPr lang="en-US" sz="2400" dirty="0">
                <a:solidFill>
                  <a:srgbClr val="990033"/>
                </a:solidFill>
              </a:rPr>
              <a:t>Calculate the average record length R in bytes.</a:t>
            </a:r>
          </a:p>
          <a:p>
            <a:pPr marL="514350" indent="-514350" eaLnBrk="1" hangingPunct="1">
              <a:buSzPct val="100000"/>
              <a:buFont typeface="+mj-lt"/>
              <a:buAutoNum type="alphaLcParenR"/>
              <a:defRPr/>
            </a:pPr>
            <a:r>
              <a:rPr lang="en-US" sz="2400" dirty="0"/>
              <a:t>Calculate the number of blocks needed for the file.</a:t>
            </a:r>
          </a:p>
          <a:p>
            <a:pPr>
              <a:buFont typeface="Wingdings" pitchFamily="2" charset="2"/>
              <a:buNone/>
              <a:defRPr/>
            </a:pPr>
            <a:endParaRPr lang="en-US" sz="2000" dirty="0"/>
          </a:p>
        </p:txBody>
      </p:sp>
      <p:sp>
        <p:nvSpPr>
          <p:cNvPr id="46084" name="Slide Number Placeholder 3"/>
          <p:cNvSpPr>
            <a:spLocks noGrp="1"/>
          </p:cNvSpPr>
          <p:nvPr>
            <p:ph type="sldNum" sz="quarter" idx="10"/>
          </p:nvPr>
        </p:nvSpPr>
        <p:spPr>
          <a:noFill/>
        </p:spPr>
        <p:txBody>
          <a:bodyPr/>
          <a:lstStyle/>
          <a:p>
            <a:r>
              <a:rPr lang="en-US"/>
              <a:t>Slide 13- </a:t>
            </a:r>
            <a:fld id="{A5DA5F3C-C81D-4D24-BB0C-1F48AA7B9F1E}" type="slidenum">
              <a:rPr lang="en-US" smtClean="0"/>
              <a:pPr/>
              <a:t>44</a:t>
            </a:fld>
            <a:endParaRPr lang="en-CA"/>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t>Problem 2 (Solution)</a:t>
            </a:r>
          </a:p>
        </p:txBody>
      </p:sp>
      <p:sp>
        <p:nvSpPr>
          <p:cNvPr id="25603" name="Content Placeholder 2"/>
          <p:cNvSpPr>
            <a:spLocks noGrp="1"/>
          </p:cNvSpPr>
          <p:nvPr>
            <p:ph idx="1"/>
          </p:nvPr>
        </p:nvSpPr>
        <p:spPr>
          <a:xfrm>
            <a:off x="239713" y="1473200"/>
            <a:ext cx="8447087" cy="4953000"/>
          </a:xfrm>
        </p:spPr>
        <p:txBody>
          <a:bodyPr/>
          <a:lstStyle/>
          <a:p>
            <a:pPr marL="514350" indent="-514350" eaLnBrk="1" hangingPunct="1">
              <a:buSzPct val="100000"/>
              <a:buFont typeface="+mj-lt"/>
              <a:buAutoNum type="alphaLcParenR"/>
              <a:defRPr/>
            </a:pPr>
            <a:r>
              <a:rPr lang="en-US" sz="1800" dirty="0">
                <a:solidFill>
                  <a:srgbClr val="990033"/>
                </a:solidFill>
              </a:rPr>
              <a:t>Calculate the average record length R in bytes.</a:t>
            </a:r>
          </a:p>
          <a:p>
            <a:pPr marL="514350" indent="-514350" eaLnBrk="1" hangingPunct="1">
              <a:buSzPct val="100000"/>
              <a:buFont typeface="Wingdings" pitchFamily="2" charset="2"/>
              <a:buNone/>
              <a:defRPr/>
            </a:pPr>
            <a:r>
              <a:rPr lang="en-US" sz="1800" dirty="0"/>
              <a:t>R fixed = (30+1) + (9+1) + (40+1) + (8+1) + (1+1) + (4+1) +1+1 = 100 bytes</a:t>
            </a:r>
          </a:p>
          <a:p>
            <a:pPr marL="514350" indent="-514350" eaLnBrk="1" hangingPunct="1">
              <a:buSzPct val="100000"/>
              <a:buFont typeface="Wingdings" pitchFamily="2" charset="2"/>
              <a:buNone/>
              <a:defRPr/>
            </a:pPr>
            <a:r>
              <a:rPr lang="en-US" sz="1600" dirty="0"/>
              <a:t>For the fields (</a:t>
            </a:r>
            <a:r>
              <a:rPr lang="en-US" sz="1400" dirty="0"/>
              <a:t>PHONE, MAJORDEPTCODE, MINORDEPTCODE ,DEGREEPROGRAM</a:t>
            </a:r>
            <a:r>
              <a:rPr lang="en-US" sz="1600" dirty="0"/>
              <a:t>), the average number of bytes per record is:</a:t>
            </a:r>
          </a:p>
          <a:p>
            <a:pPr>
              <a:buFont typeface="Wingdings" pitchFamily="2" charset="2"/>
              <a:buNone/>
              <a:defRPr/>
            </a:pPr>
            <a:r>
              <a:rPr lang="en-US" sz="1800" dirty="0"/>
              <a:t>R variable = ((9+1)*0.8)+((4+1)*0.85)+((4+1)*0.15)+((3+1)*0.9)</a:t>
            </a:r>
          </a:p>
          <a:p>
            <a:pPr>
              <a:buFont typeface="Wingdings" pitchFamily="2" charset="2"/>
              <a:buNone/>
              <a:defRPr/>
            </a:pPr>
            <a:r>
              <a:rPr lang="en-US" sz="1800" dirty="0"/>
              <a:t>                 = 8+4.25+0.75+3.6= 16.6 bytes</a:t>
            </a:r>
          </a:p>
          <a:p>
            <a:pPr>
              <a:buFont typeface="Wingdings" pitchFamily="2" charset="2"/>
              <a:buNone/>
              <a:defRPr/>
            </a:pPr>
            <a:r>
              <a:rPr lang="en-US" sz="1800" dirty="0"/>
              <a:t>The average record size R = R fixed + R variable = 100 + 16.6 = 116.6 bytes</a:t>
            </a:r>
          </a:p>
          <a:p>
            <a:pPr>
              <a:buFont typeface="Wingdings" pitchFamily="2" charset="2"/>
              <a:buNone/>
              <a:defRPr/>
            </a:pPr>
            <a:r>
              <a:rPr lang="en-US" sz="1800" dirty="0"/>
              <a:t>The total bytes needed for the whole file = r * R = 20000 * 116.6 = 2332000 bytes</a:t>
            </a:r>
          </a:p>
          <a:p>
            <a:pPr>
              <a:buFont typeface="Wingdings" pitchFamily="2" charset="2"/>
              <a:buNone/>
              <a:defRPr/>
            </a:pPr>
            <a:endParaRPr lang="en-US" sz="1800" dirty="0">
              <a:solidFill>
                <a:srgbClr val="990033"/>
              </a:solidFill>
            </a:endParaRPr>
          </a:p>
          <a:p>
            <a:pPr marL="514350" indent="-514350" eaLnBrk="1" hangingPunct="1">
              <a:buSzPct val="100000"/>
              <a:buFont typeface="+mj-lt"/>
              <a:buAutoNum type="alphaLcParenR"/>
              <a:defRPr/>
            </a:pPr>
            <a:r>
              <a:rPr lang="en-US" sz="1800" dirty="0">
                <a:solidFill>
                  <a:srgbClr val="990033"/>
                </a:solidFill>
              </a:rPr>
              <a:t>Calculate the number of blocks needed for the file.</a:t>
            </a:r>
          </a:p>
          <a:p>
            <a:pPr>
              <a:buFont typeface="Wingdings" pitchFamily="2" charset="2"/>
              <a:buNone/>
              <a:defRPr/>
            </a:pPr>
            <a:r>
              <a:rPr lang="en-US" sz="1800" dirty="0"/>
              <a:t>The bytes available in each block are (B-5) = (512 - 5) = 507 bytes.</a:t>
            </a:r>
          </a:p>
          <a:p>
            <a:pPr>
              <a:buFont typeface="Wingdings" pitchFamily="2" charset="2"/>
              <a:buNone/>
              <a:defRPr/>
            </a:pPr>
            <a:r>
              <a:rPr lang="en-US" sz="1800" dirty="0"/>
              <a:t>The number of blocks needed for the file are:</a:t>
            </a:r>
          </a:p>
          <a:p>
            <a:pPr>
              <a:buFont typeface="Wingdings" pitchFamily="2" charset="2"/>
              <a:buNone/>
              <a:defRPr/>
            </a:pPr>
            <a:r>
              <a:rPr lang="en-US" sz="1800" dirty="0"/>
              <a:t>b = ceiling((r * R) / (B - 5)) = ceiling(2332000 / 507) = 4600 blocks</a:t>
            </a:r>
          </a:p>
        </p:txBody>
      </p:sp>
      <p:sp>
        <p:nvSpPr>
          <p:cNvPr id="47108" name="Slide Number Placeholder 3"/>
          <p:cNvSpPr>
            <a:spLocks noGrp="1"/>
          </p:cNvSpPr>
          <p:nvPr>
            <p:ph type="sldNum" sz="quarter" idx="10"/>
          </p:nvPr>
        </p:nvSpPr>
        <p:spPr>
          <a:noFill/>
        </p:spPr>
        <p:txBody>
          <a:bodyPr/>
          <a:lstStyle/>
          <a:p>
            <a:r>
              <a:rPr lang="en-US"/>
              <a:t>Slide 13- </a:t>
            </a:r>
            <a:fld id="{870124AD-BA92-4C0E-A3A0-FC57C84C96F7}" type="slidenum">
              <a:rPr lang="en-US" smtClean="0"/>
              <a:pPr/>
              <a:t>45</a:t>
            </a:fld>
            <a:endParaRPr lang="en-CA"/>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t>Problem 3</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1800" dirty="0"/>
              <a:t>Suppose that a disk unit has the following parameters: </a:t>
            </a:r>
          </a:p>
          <a:p>
            <a:pPr>
              <a:buFont typeface="Wingdings" pitchFamily="2" charset="2"/>
              <a:buNone/>
              <a:defRPr/>
            </a:pPr>
            <a:r>
              <a:rPr lang="en-US" sz="1800" dirty="0">
                <a:solidFill>
                  <a:srgbClr val="990033"/>
                </a:solidFill>
              </a:rPr>
              <a:t>seek time s=20 </a:t>
            </a:r>
            <a:r>
              <a:rPr lang="en-US" sz="1800" dirty="0" err="1">
                <a:solidFill>
                  <a:srgbClr val="990033"/>
                </a:solidFill>
              </a:rPr>
              <a:t>msec</a:t>
            </a:r>
            <a:r>
              <a:rPr lang="en-US" sz="1800" dirty="0">
                <a:solidFill>
                  <a:srgbClr val="990033"/>
                </a:solidFill>
              </a:rPr>
              <a:t>; rotational delay rd=10 </a:t>
            </a:r>
            <a:r>
              <a:rPr lang="en-US" sz="1800" dirty="0" err="1">
                <a:solidFill>
                  <a:srgbClr val="990033"/>
                </a:solidFill>
              </a:rPr>
              <a:t>msec</a:t>
            </a:r>
            <a:r>
              <a:rPr lang="en-US" sz="1800" dirty="0">
                <a:solidFill>
                  <a:srgbClr val="990033"/>
                </a:solidFill>
              </a:rPr>
              <a:t>; block transfer time </a:t>
            </a:r>
            <a:r>
              <a:rPr lang="en-US" sz="1800" dirty="0" err="1">
                <a:solidFill>
                  <a:srgbClr val="990033"/>
                </a:solidFill>
              </a:rPr>
              <a:t>btt</a:t>
            </a:r>
            <a:r>
              <a:rPr lang="en-US" sz="1800" dirty="0">
                <a:solidFill>
                  <a:srgbClr val="990033"/>
                </a:solidFill>
              </a:rPr>
              <a:t>=1 </a:t>
            </a:r>
            <a:r>
              <a:rPr lang="en-US" sz="1800" dirty="0" err="1">
                <a:solidFill>
                  <a:srgbClr val="990033"/>
                </a:solidFill>
              </a:rPr>
              <a:t>msec</a:t>
            </a:r>
            <a:r>
              <a:rPr lang="en-US" sz="1800" dirty="0">
                <a:solidFill>
                  <a:srgbClr val="990033"/>
                </a:solidFill>
              </a:rPr>
              <a:t>; block size B=2400 bytes; </a:t>
            </a:r>
            <a:r>
              <a:rPr lang="en-US" sz="1800" dirty="0" err="1">
                <a:solidFill>
                  <a:srgbClr val="990033"/>
                </a:solidFill>
              </a:rPr>
              <a:t>interblock</a:t>
            </a:r>
            <a:r>
              <a:rPr lang="en-US" sz="1800" dirty="0">
                <a:solidFill>
                  <a:srgbClr val="990033"/>
                </a:solidFill>
              </a:rPr>
              <a:t> gap size G=600 bytes. </a:t>
            </a:r>
          </a:p>
          <a:p>
            <a:pPr>
              <a:buFont typeface="Wingdings" pitchFamily="2" charset="2"/>
              <a:buNone/>
              <a:defRPr/>
            </a:pPr>
            <a:r>
              <a:rPr lang="en-US" sz="1800" dirty="0"/>
              <a:t>An EMPLOYEE file has the following fields: </a:t>
            </a:r>
          </a:p>
          <a:p>
            <a:pPr>
              <a:buFont typeface="Wingdings" pitchFamily="2" charset="2"/>
              <a:buNone/>
              <a:defRPr/>
            </a:pPr>
            <a:r>
              <a:rPr lang="en-US" sz="1600" dirty="0">
                <a:solidFill>
                  <a:srgbClr val="990033"/>
                </a:solidFill>
              </a:rPr>
              <a:t>SSN, 9 bytes; LASTNAME, 20 bytes; FIRSTNAME, 20 bytes; MIDDLE INIT,</a:t>
            </a:r>
          </a:p>
          <a:p>
            <a:pPr>
              <a:buFont typeface="Wingdings" pitchFamily="2" charset="2"/>
              <a:buNone/>
              <a:defRPr/>
            </a:pPr>
            <a:r>
              <a:rPr lang="en-US" sz="1600" dirty="0">
                <a:solidFill>
                  <a:srgbClr val="990033"/>
                </a:solidFill>
              </a:rPr>
              <a:t>1 byte; BIRTHDATE, 10 bytes; ADDRESS, 35 bytes); PHONE, 12 bytes);</a:t>
            </a:r>
          </a:p>
          <a:p>
            <a:pPr>
              <a:buFont typeface="Wingdings" pitchFamily="2" charset="2"/>
              <a:buNone/>
              <a:defRPr/>
            </a:pPr>
            <a:r>
              <a:rPr lang="en-US" sz="1600" dirty="0">
                <a:solidFill>
                  <a:srgbClr val="990033"/>
                </a:solidFill>
              </a:rPr>
              <a:t>SUPERVISORSSN, 9 bytes; DEPARTMENT, 4 bytes; JOBCODE, 4 bytes;  deletion marker, 1 byte. </a:t>
            </a:r>
          </a:p>
          <a:p>
            <a:pPr>
              <a:buFont typeface="Wingdings" pitchFamily="2" charset="2"/>
              <a:buNone/>
              <a:defRPr/>
            </a:pPr>
            <a:r>
              <a:rPr lang="en-US" sz="1800" dirty="0"/>
              <a:t>The EMPLOYEE file has r=30000 STUDENT records, fixed-length format, and </a:t>
            </a:r>
            <a:r>
              <a:rPr lang="en-US" sz="1800" dirty="0" err="1"/>
              <a:t>unspanned</a:t>
            </a:r>
            <a:r>
              <a:rPr lang="en-US" sz="1800" dirty="0"/>
              <a:t> blocking. </a:t>
            </a:r>
          </a:p>
          <a:p>
            <a:pPr>
              <a:buFont typeface="Wingdings" pitchFamily="2" charset="2"/>
              <a:buNone/>
              <a:defRPr/>
            </a:pPr>
            <a:r>
              <a:rPr lang="en-US" sz="1800" dirty="0"/>
              <a:t>Write down appropriate formulas and calculate the following values for the above EMPLOYEE file:</a:t>
            </a:r>
            <a:endParaRPr lang="en-US" sz="1800" dirty="0">
              <a:solidFill>
                <a:srgbClr val="C00000"/>
              </a:solidFill>
            </a:endParaRPr>
          </a:p>
          <a:p>
            <a:pPr marL="457200" indent="-457200">
              <a:buSzPct val="100000"/>
              <a:buFont typeface="+mj-lt"/>
              <a:buAutoNum type="alphaLcParenR"/>
              <a:defRPr/>
            </a:pPr>
            <a:r>
              <a:rPr lang="en-US" sz="2000" dirty="0">
                <a:solidFill>
                  <a:srgbClr val="990033"/>
                </a:solidFill>
              </a:rPr>
              <a:t>The record size R (including the deletion marker), the blocking factor </a:t>
            </a:r>
            <a:r>
              <a:rPr lang="en-US" sz="2000" dirty="0" err="1">
                <a:solidFill>
                  <a:srgbClr val="990033"/>
                </a:solidFill>
              </a:rPr>
              <a:t>bfr</a:t>
            </a:r>
            <a:r>
              <a:rPr lang="en-US" sz="2000" dirty="0">
                <a:solidFill>
                  <a:srgbClr val="990033"/>
                </a:solidFill>
              </a:rPr>
              <a:t>, and the number of disk blocks b.</a:t>
            </a:r>
          </a:p>
          <a:p>
            <a:pPr marL="514350" indent="-514350" eaLnBrk="1" hangingPunct="1">
              <a:buSzPct val="100000"/>
              <a:buFont typeface="+mj-lt"/>
              <a:buAutoNum type="alphaLcParenR"/>
              <a:defRPr/>
            </a:pPr>
            <a:r>
              <a:rPr lang="en-US" sz="2000" dirty="0"/>
              <a:t>Calculate the wasted space in each disk block because of the </a:t>
            </a:r>
            <a:r>
              <a:rPr lang="en-US" sz="2000" dirty="0" err="1"/>
              <a:t>unspanned</a:t>
            </a:r>
            <a:r>
              <a:rPr lang="en-US" sz="2000" dirty="0"/>
              <a:t> organization.</a:t>
            </a:r>
          </a:p>
          <a:p>
            <a:pPr marL="514350" indent="-514350" eaLnBrk="1" hangingPunct="1">
              <a:buSzPct val="100000"/>
              <a:buFont typeface="+mj-lt"/>
              <a:buAutoNum type="alphaLcParenR"/>
              <a:defRPr/>
            </a:pPr>
            <a:r>
              <a:rPr lang="en-US" sz="2000" dirty="0">
                <a:solidFill>
                  <a:srgbClr val="990033"/>
                </a:solidFill>
              </a:rPr>
              <a:t>Calculate the transfer rate </a:t>
            </a:r>
            <a:r>
              <a:rPr lang="en-US" sz="2000" dirty="0" err="1">
                <a:solidFill>
                  <a:srgbClr val="990033"/>
                </a:solidFill>
              </a:rPr>
              <a:t>tr</a:t>
            </a:r>
            <a:r>
              <a:rPr lang="en-US" sz="2000" dirty="0">
                <a:solidFill>
                  <a:srgbClr val="990033"/>
                </a:solidFill>
              </a:rPr>
              <a:t> and the bulk transfer rate </a:t>
            </a:r>
            <a:r>
              <a:rPr lang="en-US" sz="2000" dirty="0" err="1">
                <a:solidFill>
                  <a:srgbClr val="990033"/>
                </a:solidFill>
              </a:rPr>
              <a:t>btr</a:t>
            </a:r>
            <a:r>
              <a:rPr lang="en-US" sz="2000" dirty="0">
                <a:solidFill>
                  <a:srgbClr val="990033"/>
                </a:solidFill>
              </a:rPr>
              <a:t> for this disk.</a:t>
            </a:r>
          </a:p>
          <a:p>
            <a:pPr>
              <a:buFont typeface="Wingdings" pitchFamily="2" charset="2"/>
              <a:buNone/>
              <a:defRPr/>
            </a:pPr>
            <a:endParaRPr lang="en-US" sz="2000" dirty="0"/>
          </a:p>
        </p:txBody>
      </p:sp>
      <p:sp>
        <p:nvSpPr>
          <p:cNvPr id="48132" name="Slide Number Placeholder 3"/>
          <p:cNvSpPr>
            <a:spLocks noGrp="1"/>
          </p:cNvSpPr>
          <p:nvPr>
            <p:ph type="sldNum" sz="quarter" idx="10"/>
          </p:nvPr>
        </p:nvSpPr>
        <p:spPr>
          <a:noFill/>
        </p:spPr>
        <p:txBody>
          <a:bodyPr/>
          <a:lstStyle/>
          <a:p>
            <a:r>
              <a:rPr lang="en-US"/>
              <a:t>Slide 13- </a:t>
            </a:r>
            <a:fld id="{079DE0FD-1EFA-4C5D-9C20-469DA23C9E81}" type="slidenum">
              <a:rPr lang="en-US" smtClean="0"/>
              <a:pPr/>
              <a:t>46</a:t>
            </a:fld>
            <a:endParaRPr lang="en-CA"/>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t>Problem 3 (Contd.)</a:t>
            </a:r>
          </a:p>
        </p:txBody>
      </p:sp>
      <p:sp>
        <p:nvSpPr>
          <p:cNvPr id="25603" name="Content Placeholder 2"/>
          <p:cNvSpPr>
            <a:spLocks noGrp="1"/>
          </p:cNvSpPr>
          <p:nvPr>
            <p:ph idx="1"/>
          </p:nvPr>
        </p:nvSpPr>
        <p:spPr>
          <a:xfrm>
            <a:off x="239713" y="1473200"/>
            <a:ext cx="8447087" cy="4953000"/>
          </a:xfrm>
        </p:spPr>
        <p:txBody>
          <a:bodyPr/>
          <a:lstStyle/>
          <a:p>
            <a:pPr marL="457200" indent="-457200">
              <a:buSzPct val="100000"/>
              <a:buFont typeface="+mj-lt"/>
              <a:buAutoNum type="alphaLcParenR" startAt="4"/>
              <a:defRPr/>
            </a:pPr>
            <a:r>
              <a:rPr lang="en-US" sz="2000" dirty="0">
                <a:solidFill>
                  <a:srgbClr val="990033"/>
                </a:solidFill>
              </a:rPr>
              <a:t>Calculate the average number of block accesses needed to search for an arbitrary record in the file, using linear search.</a:t>
            </a:r>
          </a:p>
          <a:p>
            <a:pPr marL="514350" indent="-514350" eaLnBrk="1" hangingPunct="1">
              <a:buSzPct val="100000"/>
              <a:buFont typeface="+mj-lt"/>
              <a:buAutoNum type="alphaLcParenR" startAt="4"/>
              <a:defRPr/>
            </a:pPr>
            <a:r>
              <a:rPr lang="en-US" sz="2000" dirty="0"/>
              <a:t>Calculate the average time needed in </a:t>
            </a:r>
            <a:r>
              <a:rPr lang="en-US" sz="2000" dirty="0" err="1"/>
              <a:t>msec</a:t>
            </a:r>
            <a:r>
              <a:rPr lang="en-US" sz="2000" dirty="0"/>
              <a:t> to search for an arbitrary record in the file, using linear search, if the file blocks are stored on consecutive disk blocks and double buffering is used.</a:t>
            </a:r>
          </a:p>
          <a:p>
            <a:pPr marL="514350" indent="-514350" eaLnBrk="1" hangingPunct="1">
              <a:buSzPct val="100000"/>
              <a:buFont typeface="+mj-lt"/>
              <a:buAutoNum type="alphaLcParenR" startAt="4"/>
              <a:defRPr/>
            </a:pPr>
            <a:r>
              <a:rPr lang="en-US" sz="2000" dirty="0">
                <a:solidFill>
                  <a:srgbClr val="990033"/>
                </a:solidFill>
              </a:rPr>
              <a:t>Calculate the average time needed in </a:t>
            </a:r>
            <a:r>
              <a:rPr lang="en-US" sz="2000" dirty="0" err="1">
                <a:solidFill>
                  <a:srgbClr val="990033"/>
                </a:solidFill>
              </a:rPr>
              <a:t>msec</a:t>
            </a:r>
            <a:r>
              <a:rPr lang="en-US" sz="2000" dirty="0">
                <a:solidFill>
                  <a:srgbClr val="990033"/>
                </a:solidFill>
              </a:rPr>
              <a:t> to search for an arbitrary record in the file, using linear search, if the file blocks are not stored on consecutive disk blocks.</a:t>
            </a:r>
          </a:p>
          <a:p>
            <a:pPr marL="514350" indent="-514350" eaLnBrk="1" hangingPunct="1">
              <a:buSzPct val="100000"/>
              <a:buFont typeface="+mj-lt"/>
              <a:buAutoNum type="alphaLcParenR" startAt="4"/>
              <a:defRPr/>
            </a:pPr>
            <a:r>
              <a:rPr lang="en-US" sz="2000" dirty="0"/>
              <a:t>Assume that the records are ordered via some key field. Calculate the average number of block accesses and the average time needed to search for an arbitrary record in the file,  using binary search.</a:t>
            </a:r>
            <a:endParaRPr lang="en-US" sz="2000" dirty="0">
              <a:solidFill>
                <a:srgbClr val="990033"/>
              </a:solidFill>
            </a:endParaRPr>
          </a:p>
          <a:p>
            <a:pPr>
              <a:buFont typeface="Wingdings" pitchFamily="2" charset="2"/>
              <a:buNone/>
              <a:defRPr/>
            </a:pPr>
            <a:endParaRPr lang="en-US" sz="2000" dirty="0"/>
          </a:p>
        </p:txBody>
      </p:sp>
      <p:sp>
        <p:nvSpPr>
          <p:cNvPr id="49156" name="Slide Number Placeholder 3"/>
          <p:cNvSpPr>
            <a:spLocks noGrp="1"/>
          </p:cNvSpPr>
          <p:nvPr>
            <p:ph type="sldNum" sz="quarter" idx="10"/>
          </p:nvPr>
        </p:nvSpPr>
        <p:spPr>
          <a:noFill/>
        </p:spPr>
        <p:txBody>
          <a:bodyPr/>
          <a:lstStyle/>
          <a:p>
            <a:r>
              <a:rPr lang="en-US"/>
              <a:t>Slide 13- </a:t>
            </a:r>
            <a:fld id="{811658EF-D095-4584-93C0-ED2C674C1007}" type="slidenum">
              <a:rPr lang="en-US" smtClean="0"/>
              <a:pPr/>
              <a:t>47</a:t>
            </a:fld>
            <a:endParaRPr lang="en-CA"/>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304119"/>
            <a:ext cx="7796213" cy="990376"/>
          </a:xfrm>
        </p:spPr>
        <p:txBody>
          <a:bodyPr/>
          <a:lstStyle/>
          <a:p>
            <a:pPr eaLnBrk="1" hangingPunct="1"/>
            <a:r>
              <a:rPr lang="en-US"/>
              <a:t>Problem 3 (Solution)</a:t>
            </a:r>
          </a:p>
        </p:txBody>
      </p:sp>
      <p:sp>
        <p:nvSpPr>
          <p:cNvPr id="25603" name="Content Placeholder 2"/>
          <p:cNvSpPr>
            <a:spLocks noGrp="1"/>
          </p:cNvSpPr>
          <p:nvPr>
            <p:ph idx="1"/>
          </p:nvPr>
        </p:nvSpPr>
        <p:spPr>
          <a:xfrm>
            <a:off x="239713" y="1478115"/>
            <a:ext cx="8447087" cy="5374970"/>
          </a:xfrm>
        </p:spPr>
        <p:txBody>
          <a:bodyPr/>
          <a:lstStyle/>
          <a:p>
            <a:pPr marL="457200" indent="-457200">
              <a:buSzPct val="100000"/>
              <a:buFont typeface="+mj-lt"/>
              <a:buAutoNum type="alphaLcParenR"/>
              <a:defRPr/>
            </a:pPr>
            <a:r>
              <a:rPr lang="en-US" sz="1800" dirty="0">
                <a:solidFill>
                  <a:srgbClr val="990033"/>
                </a:solidFill>
              </a:rPr>
              <a:t>The record size R (including the deletion marker), the blocking factor </a:t>
            </a:r>
            <a:r>
              <a:rPr lang="en-US" sz="1800" dirty="0" err="1">
                <a:solidFill>
                  <a:srgbClr val="990033"/>
                </a:solidFill>
              </a:rPr>
              <a:t>bfr</a:t>
            </a:r>
            <a:r>
              <a:rPr lang="en-US" sz="1800" dirty="0">
                <a:solidFill>
                  <a:srgbClr val="990033"/>
                </a:solidFill>
              </a:rPr>
              <a:t>, and the number of disk blocks b.</a:t>
            </a:r>
          </a:p>
          <a:p>
            <a:pPr>
              <a:buFont typeface="Wingdings" pitchFamily="2" charset="2"/>
              <a:buNone/>
              <a:defRPr/>
            </a:pPr>
            <a:r>
              <a:rPr lang="en-US" sz="1800" dirty="0"/>
              <a:t>R = (9 + 20 + 20 + 1 + 10 + 35 + 12 + 9 + 4 + 4) + 1 = 125 bytes</a:t>
            </a:r>
          </a:p>
          <a:p>
            <a:pPr>
              <a:buFont typeface="Wingdings" pitchFamily="2" charset="2"/>
              <a:buNone/>
              <a:defRPr/>
            </a:pPr>
            <a:r>
              <a:rPr lang="en-US" sz="1800" dirty="0" err="1"/>
              <a:t>bfr</a:t>
            </a:r>
            <a:r>
              <a:rPr lang="en-US" sz="1800" dirty="0"/>
              <a:t> = floor(B / R) = floor(2400 / 125) = 19 records per block</a:t>
            </a:r>
          </a:p>
          <a:p>
            <a:pPr>
              <a:buFont typeface="Wingdings" pitchFamily="2" charset="2"/>
              <a:buNone/>
              <a:defRPr/>
            </a:pPr>
            <a:r>
              <a:rPr lang="en-US" sz="1800" dirty="0"/>
              <a:t>b = ceiling(r / </a:t>
            </a:r>
            <a:r>
              <a:rPr lang="en-US" sz="1800" dirty="0" err="1"/>
              <a:t>bfr</a:t>
            </a:r>
            <a:r>
              <a:rPr lang="en-US" sz="1800" dirty="0"/>
              <a:t>) = ceiling(30000 / 19) = 1579 blocks</a:t>
            </a:r>
            <a:endParaRPr lang="en-US" sz="1800" dirty="0">
              <a:solidFill>
                <a:srgbClr val="990033"/>
              </a:solidFill>
            </a:endParaRPr>
          </a:p>
          <a:p>
            <a:pPr marL="514350" indent="-514350" eaLnBrk="1" hangingPunct="1">
              <a:buSzPct val="100000"/>
              <a:buFont typeface="+mj-lt"/>
              <a:buAutoNum type="alphaLcParenR" startAt="2"/>
              <a:defRPr/>
            </a:pPr>
            <a:r>
              <a:rPr lang="en-US" sz="1800" dirty="0">
                <a:solidFill>
                  <a:srgbClr val="990033"/>
                </a:solidFill>
              </a:rPr>
              <a:t>Calculate the wasted space in each disk block because of the </a:t>
            </a:r>
            <a:r>
              <a:rPr lang="en-US" sz="1800" dirty="0" err="1">
                <a:solidFill>
                  <a:srgbClr val="990033"/>
                </a:solidFill>
              </a:rPr>
              <a:t>unspanned</a:t>
            </a:r>
            <a:r>
              <a:rPr lang="en-US" sz="1800" dirty="0">
                <a:solidFill>
                  <a:srgbClr val="990033"/>
                </a:solidFill>
              </a:rPr>
              <a:t> organization.</a:t>
            </a:r>
          </a:p>
          <a:p>
            <a:pPr marL="514350" indent="-514350" eaLnBrk="1" hangingPunct="1">
              <a:buSzPct val="100000"/>
              <a:buFont typeface="Wingdings" pitchFamily="2" charset="2"/>
              <a:buNone/>
              <a:defRPr/>
            </a:pPr>
            <a:r>
              <a:rPr lang="en-US" sz="1800" dirty="0"/>
              <a:t>Wasted space per block = B - (R * </a:t>
            </a:r>
            <a:r>
              <a:rPr lang="en-US" sz="1800" dirty="0" err="1"/>
              <a:t>Bfr</a:t>
            </a:r>
            <a:r>
              <a:rPr lang="en-US" sz="1800" dirty="0"/>
              <a:t>) = 2400 - (125 * 19) = 25 bytes</a:t>
            </a:r>
          </a:p>
          <a:p>
            <a:pPr marL="514350" indent="-514350" eaLnBrk="1" hangingPunct="1">
              <a:buSzPct val="100000"/>
              <a:buFont typeface="+mj-lt"/>
              <a:buAutoNum type="alphaLcParenR" startAt="3"/>
              <a:defRPr/>
            </a:pPr>
            <a:r>
              <a:rPr lang="en-US" sz="1800" dirty="0">
                <a:solidFill>
                  <a:srgbClr val="990033"/>
                </a:solidFill>
              </a:rPr>
              <a:t>Calculate the transfer rate </a:t>
            </a:r>
            <a:r>
              <a:rPr lang="en-US" sz="1800" dirty="0" err="1">
                <a:solidFill>
                  <a:srgbClr val="990033"/>
                </a:solidFill>
              </a:rPr>
              <a:t>tr</a:t>
            </a:r>
            <a:r>
              <a:rPr lang="en-US" sz="1800" dirty="0">
                <a:solidFill>
                  <a:srgbClr val="990033"/>
                </a:solidFill>
              </a:rPr>
              <a:t> and the bulk transfer rate </a:t>
            </a:r>
            <a:r>
              <a:rPr lang="en-US" sz="1800" dirty="0" err="1">
                <a:solidFill>
                  <a:srgbClr val="990033"/>
                </a:solidFill>
              </a:rPr>
              <a:t>btr</a:t>
            </a:r>
            <a:r>
              <a:rPr lang="en-US" sz="1800" dirty="0">
                <a:solidFill>
                  <a:srgbClr val="990033"/>
                </a:solidFill>
              </a:rPr>
              <a:t> for this disk.</a:t>
            </a:r>
          </a:p>
          <a:p>
            <a:pPr>
              <a:buFont typeface="Wingdings" pitchFamily="2" charset="2"/>
              <a:buNone/>
              <a:defRPr/>
            </a:pPr>
            <a:endParaRPr lang="en-US" sz="1800" dirty="0">
              <a:solidFill>
                <a:srgbClr val="990033"/>
              </a:solidFill>
            </a:endParaRPr>
          </a:p>
          <a:p>
            <a:pPr marL="514350" indent="-514350" eaLnBrk="1" hangingPunct="1">
              <a:buSzPct val="100000"/>
              <a:buFont typeface="Wingdings" pitchFamily="2" charset="2"/>
              <a:buNone/>
              <a:defRPr/>
            </a:pPr>
            <a:endParaRPr lang="en-US" sz="1800" dirty="0"/>
          </a:p>
        </p:txBody>
      </p:sp>
      <p:sp>
        <p:nvSpPr>
          <p:cNvPr id="50180" name="Slide Number Placeholder 3"/>
          <p:cNvSpPr>
            <a:spLocks noGrp="1"/>
          </p:cNvSpPr>
          <p:nvPr>
            <p:ph type="sldNum" sz="quarter" idx="10"/>
          </p:nvPr>
        </p:nvSpPr>
        <p:spPr>
          <a:noFill/>
        </p:spPr>
        <p:txBody>
          <a:bodyPr/>
          <a:lstStyle/>
          <a:p>
            <a:r>
              <a:rPr lang="en-US"/>
              <a:t>Slide 13- </a:t>
            </a:r>
            <a:fld id="{6DCB9BBE-34FC-4B0B-B2C1-813DAE1B44B9}" type="slidenum">
              <a:rPr lang="en-US" smtClean="0"/>
              <a:pPr/>
              <a:t>48</a:t>
            </a:fld>
            <a:endParaRPr lang="en-CA"/>
          </a:p>
        </p:txBody>
      </p:sp>
      <p:pic>
        <p:nvPicPr>
          <p:cNvPr id="9" name="Picture 8">
            <a:extLst>
              <a:ext uri="{FF2B5EF4-FFF2-40B4-BE49-F238E27FC236}">
                <a16:creationId xmlns:a16="http://schemas.microsoft.com/office/drawing/2014/main" id="{DAE213D8-2391-4AB8-B2DA-AAA315E17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47" y="4331694"/>
            <a:ext cx="7986253" cy="237390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t>Problem 3 (Solution)</a:t>
            </a:r>
          </a:p>
        </p:txBody>
      </p:sp>
      <p:sp>
        <p:nvSpPr>
          <p:cNvPr id="25603" name="Content Placeholder 2"/>
          <p:cNvSpPr>
            <a:spLocks noGrp="1"/>
          </p:cNvSpPr>
          <p:nvPr>
            <p:ph idx="1"/>
          </p:nvPr>
        </p:nvSpPr>
        <p:spPr>
          <a:xfrm>
            <a:off x="239713" y="1473200"/>
            <a:ext cx="8447087" cy="4953000"/>
          </a:xfrm>
        </p:spPr>
        <p:txBody>
          <a:bodyPr/>
          <a:lstStyle/>
          <a:p>
            <a:pPr marL="457200" indent="-457200">
              <a:buSzPct val="100000"/>
              <a:buFont typeface="+mj-lt"/>
              <a:buAutoNum type="alphaLcParenR" startAt="4"/>
              <a:defRPr/>
            </a:pPr>
            <a:r>
              <a:rPr lang="en-US" sz="1800" dirty="0">
                <a:solidFill>
                  <a:srgbClr val="990033"/>
                </a:solidFill>
              </a:rPr>
              <a:t>Calculate the average number of block accesses needed to search for an arbitrary record in the file, using linear search.</a:t>
            </a:r>
          </a:p>
          <a:p>
            <a:pPr>
              <a:buFont typeface="Wingdings" pitchFamily="2" charset="2"/>
              <a:buNone/>
              <a:defRPr/>
            </a:pPr>
            <a:r>
              <a:rPr lang="en-US" sz="1800" dirty="0"/>
              <a:t>For linear search we have the following cases:</a:t>
            </a:r>
          </a:p>
          <a:p>
            <a:pPr>
              <a:buFont typeface="Wingdings" pitchFamily="2" charset="2"/>
              <a:buNone/>
              <a:defRPr/>
            </a:pPr>
            <a:r>
              <a:rPr lang="en-US" sz="1800" dirty="0" err="1"/>
              <a:t>i</a:t>
            </a:r>
            <a:r>
              <a:rPr lang="en-US" sz="1800" dirty="0"/>
              <a:t>. search on key field:</a:t>
            </a:r>
          </a:p>
          <a:p>
            <a:pPr>
              <a:buFont typeface="Wingdings" pitchFamily="2" charset="2"/>
              <a:buNone/>
              <a:defRPr/>
            </a:pPr>
            <a:r>
              <a:rPr lang="en-US" sz="1800" dirty="0"/>
              <a:t>if record is found, half the file blocks are searched on average: b/2= 1579/2 blocks</a:t>
            </a:r>
          </a:p>
          <a:p>
            <a:pPr>
              <a:buFont typeface="Wingdings" pitchFamily="2" charset="2"/>
              <a:buNone/>
              <a:defRPr/>
            </a:pPr>
            <a:r>
              <a:rPr lang="en-US" sz="1800" dirty="0"/>
              <a:t>if record is not found, all file blocks are searched: b = 1579 blocks</a:t>
            </a:r>
          </a:p>
          <a:p>
            <a:pPr>
              <a:buFont typeface="Wingdings" pitchFamily="2" charset="2"/>
              <a:buNone/>
              <a:defRPr/>
            </a:pPr>
            <a:r>
              <a:rPr lang="en-US" sz="1800" dirty="0"/>
              <a:t>ii. search on non-key field:</a:t>
            </a:r>
          </a:p>
          <a:p>
            <a:pPr>
              <a:buFont typeface="Wingdings" pitchFamily="2" charset="2"/>
              <a:buNone/>
              <a:defRPr/>
            </a:pPr>
            <a:r>
              <a:rPr lang="en-US" sz="1800" dirty="0"/>
              <a:t>all file blocks must be searched: b = 1579 blocks</a:t>
            </a:r>
          </a:p>
          <a:p>
            <a:pPr>
              <a:buFont typeface="Wingdings" pitchFamily="2" charset="2"/>
              <a:buNone/>
              <a:defRPr/>
            </a:pPr>
            <a:endParaRPr lang="en-US" sz="1800" dirty="0">
              <a:solidFill>
                <a:srgbClr val="990033"/>
              </a:solidFill>
            </a:endParaRPr>
          </a:p>
          <a:p>
            <a:pPr marL="514350" indent="-514350" eaLnBrk="1" hangingPunct="1">
              <a:buSzPct val="100000"/>
              <a:buFont typeface="+mj-lt"/>
              <a:buAutoNum type="alphaLcParenR" startAt="5"/>
              <a:defRPr/>
            </a:pPr>
            <a:r>
              <a:rPr lang="en-US" sz="1800" dirty="0">
                <a:solidFill>
                  <a:srgbClr val="990033"/>
                </a:solidFill>
              </a:rPr>
              <a:t>Calculate the average time needed in </a:t>
            </a:r>
            <a:r>
              <a:rPr lang="en-US" sz="1800" dirty="0" err="1">
                <a:solidFill>
                  <a:srgbClr val="990033"/>
                </a:solidFill>
              </a:rPr>
              <a:t>msec</a:t>
            </a:r>
            <a:r>
              <a:rPr lang="en-US" sz="1800" dirty="0">
                <a:solidFill>
                  <a:srgbClr val="990033"/>
                </a:solidFill>
              </a:rPr>
              <a:t> to search for an arbitrary record in the file, using linear search, if the file blocks are stored on consecutive disk blocks and double buffering is used.</a:t>
            </a:r>
          </a:p>
          <a:p>
            <a:pPr marL="514350" indent="-514350" eaLnBrk="1" hangingPunct="1">
              <a:buSzPct val="100000"/>
              <a:buFont typeface="Wingdings" pitchFamily="2" charset="2"/>
              <a:buNone/>
              <a:defRPr/>
            </a:pPr>
            <a:r>
              <a:rPr lang="en-US" sz="1800" dirty="0" err="1"/>
              <a:t>i</a:t>
            </a:r>
            <a:r>
              <a:rPr lang="en-US" sz="1800" dirty="0"/>
              <a:t>) Time = </a:t>
            </a:r>
            <a:r>
              <a:rPr lang="en-US" sz="1800" dirty="0" err="1"/>
              <a:t>s+rd</a:t>
            </a:r>
            <a:r>
              <a:rPr lang="en-US" sz="1800" dirty="0"/>
              <a:t>+(n*</a:t>
            </a:r>
            <a:r>
              <a:rPr lang="en-US" sz="1800" dirty="0" err="1"/>
              <a:t>btt</a:t>
            </a:r>
            <a:r>
              <a:rPr lang="en-US" sz="1800" dirty="0"/>
              <a:t>)= 20+10+(1579/2)*1= 819.5 </a:t>
            </a:r>
            <a:r>
              <a:rPr lang="en-US" sz="1800" dirty="0" err="1"/>
              <a:t>msec</a:t>
            </a:r>
            <a:endParaRPr lang="en-US" sz="1800" dirty="0"/>
          </a:p>
          <a:p>
            <a:pPr marL="514350" indent="-514350" eaLnBrk="1" hangingPunct="1">
              <a:buSzPct val="100000"/>
              <a:buFont typeface="Wingdings" pitchFamily="2" charset="2"/>
              <a:buNone/>
              <a:defRPr/>
            </a:pPr>
            <a:r>
              <a:rPr lang="en-US" sz="1800" dirty="0"/>
              <a:t>ii) Time = </a:t>
            </a:r>
            <a:r>
              <a:rPr lang="en-US" sz="1800" dirty="0" err="1"/>
              <a:t>s+rd</a:t>
            </a:r>
            <a:r>
              <a:rPr lang="en-US" sz="1800" dirty="0"/>
              <a:t>+(n*</a:t>
            </a:r>
            <a:r>
              <a:rPr lang="en-US" sz="1800" dirty="0" err="1"/>
              <a:t>btt</a:t>
            </a:r>
            <a:r>
              <a:rPr lang="en-US" sz="1800" dirty="0"/>
              <a:t>)= 20+10+1579*1= 1609 </a:t>
            </a:r>
            <a:r>
              <a:rPr lang="en-US" sz="1800" dirty="0" err="1"/>
              <a:t>msec</a:t>
            </a:r>
            <a:endParaRPr lang="en-US" sz="1800" dirty="0"/>
          </a:p>
          <a:p>
            <a:pPr>
              <a:buFont typeface="Wingdings" pitchFamily="2" charset="2"/>
              <a:buNone/>
              <a:defRPr/>
            </a:pPr>
            <a:endParaRPr lang="en-US" sz="1800" dirty="0"/>
          </a:p>
        </p:txBody>
      </p:sp>
      <p:sp>
        <p:nvSpPr>
          <p:cNvPr id="51204" name="Slide Number Placeholder 3"/>
          <p:cNvSpPr>
            <a:spLocks noGrp="1"/>
          </p:cNvSpPr>
          <p:nvPr>
            <p:ph type="sldNum" sz="quarter" idx="10"/>
          </p:nvPr>
        </p:nvSpPr>
        <p:spPr>
          <a:noFill/>
        </p:spPr>
        <p:txBody>
          <a:bodyPr/>
          <a:lstStyle/>
          <a:p>
            <a:r>
              <a:rPr lang="en-US"/>
              <a:t>Slide 13- </a:t>
            </a:r>
            <a:fld id="{43820DB4-AED4-4279-90D9-E1FBBA0EBBD8}" type="slidenum">
              <a:rPr lang="en-US" smtClean="0"/>
              <a:pPr/>
              <a:t>49</a:t>
            </a:fld>
            <a:endParaRPr lang="en-CA"/>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r>
              <a:rPr lang="en-US"/>
              <a:t>Slide 13- </a:t>
            </a:r>
            <a:fld id="{620CB33A-8CA2-4682-9EAA-6B872B6B15D4}" type="slidenum">
              <a:rPr lang="en-US" smtClean="0"/>
              <a:pPr/>
              <a:t>5</a:t>
            </a:fld>
            <a:endParaRPr lang="en-CA"/>
          </a:p>
        </p:txBody>
      </p:sp>
      <p:sp>
        <p:nvSpPr>
          <p:cNvPr id="7171" name="Rectangle 7"/>
          <p:cNvSpPr>
            <a:spLocks noGrp="1" noChangeArrowheads="1"/>
          </p:cNvSpPr>
          <p:nvPr>
            <p:ph type="title"/>
          </p:nvPr>
        </p:nvSpPr>
        <p:spPr/>
        <p:txBody>
          <a:bodyPr/>
          <a:lstStyle/>
          <a:p>
            <a:pPr eaLnBrk="1" hangingPunct="1"/>
            <a:r>
              <a:rPr lang="en-US"/>
              <a:t>Disk Storage Devices (contd.)</a:t>
            </a:r>
          </a:p>
        </p:txBody>
      </p:sp>
      <p:pic>
        <p:nvPicPr>
          <p:cNvPr id="7172" name="Picture 9" descr="fig13_02"/>
          <p:cNvPicPr>
            <a:picLocks noChangeAspect="1" noChangeArrowheads="1"/>
          </p:cNvPicPr>
          <p:nvPr/>
        </p:nvPicPr>
        <p:blipFill>
          <a:blip r:embed="rId3"/>
          <a:srcRect/>
          <a:stretch>
            <a:fillRect/>
          </a:stretch>
        </p:blipFill>
        <p:spPr bwMode="auto">
          <a:xfrm>
            <a:off x="381000" y="2278063"/>
            <a:ext cx="8305800" cy="2982912"/>
          </a:xfrm>
          <a:prstGeom prst="rect">
            <a:avLst/>
          </a:prstGeom>
          <a:noFill/>
          <a:ln w="9525">
            <a:noFill/>
            <a:miter lim="800000"/>
            <a:headEnd/>
            <a:tailEnd/>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t>Problem 3 (Solution)</a:t>
            </a:r>
          </a:p>
        </p:txBody>
      </p:sp>
      <p:sp>
        <p:nvSpPr>
          <p:cNvPr id="25603" name="Content Placeholder 2"/>
          <p:cNvSpPr>
            <a:spLocks noGrp="1"/>
          </p:cNvSpPr>
          <p:nvPr>
            <p:ph idx="1"/>
          </p:nvPr>
        </p:nvSpPr>
        <p:spPr>
          <a:xfrm>
            <a:off x="239713" y="1473200"/>
            <a:ext cx="8447087" cy="4953000"/>
          </a:xfrm>
        </p:spPr>
        <p:txBody>
          <a:bodyPr/>
          <a:lstStyle/>
          <a:p>
            <a:pPr marL="514350" indent="-514350" eaLnBrk="1" hangingPunct="1">
              <a:buSzPct val="100000"/>
              <a:buFont typeface="+mj-lt"/>
              <a:buAutoNum type="alphaLcParenR" startAt="6"/>
              <a:defRPr/>
            </a:pPr>
            <a:r>
              <a:rPr lang="en-US" sz="1800" dirty="0">
                <a:solidFill>
                  <a:srgbClr val="990033"/>
                </a:solidFill>
              </a:rPr>
              <a:t>Calculate the average time needed in </a:t>
            </a:r>
            <a:r>
              <a:rPr lang="en-US" sz="1800" dirty="0" err="1">
                <a:solidFill>
                  <a:srgbClr val="990033"/>
                </a:solidFill>
              </a:rPr>
              <a:t>msec</a:t>
            </a:r>
            <a:r>
              <a:rPr lang="en-US" sz="1800" dirty="0">
                <a:solidFill>
                  <a:srgbClr val="990033"/>
                </a:solidFill>
              </a:rPr>
              <a:t> to search for an arbitrary record in the file, using linear search, if the file blocks are not stored on consecutive disk blocks.</a:t>
            </a:r>
          </a:p>
          <a:p>
            <a:pPr>
              <a:buFont typeface="Wingdings" pitchFamily="2" charset="2"/>
              <a:buNone/>
              <a:defRPr/>
            </a:pPr>
            <a:r>
              <a:rPr lang="en-US" sz="1800" dirty="0"/>
              <a:t>the time to search n blocks is: n * (s + rd + </a:t>
            </a:r>
            <a:r>
              <a:rPr lang="en-US" sz="1800" dirty="0" err="1"/>
              <a:t>btt</a:t>
            </a:r>
            <a:r>
              <a:rPr lang="en-US" sz="1800" dirty="0"/>
              <a:t>)</a:t>
            </a:r>
          </a:p>
          <a:p>
            <a:pPr>
              <a:buFont typeface="Wingdings" pitchFamily="2" charset="2"/>
              <a:buNone/>
              <a:defRPr/>
            </a:pPr>
            <a:r>
              <a:rPr lang="en-US" sz="1800" dirty="0" err="1"/>
              <a:t>i</a:t>
            </a:r>
            <a:r>
              <a:rPr lang="en-US" sz="1800" dirty="0"/>
              <a:t>) if n=b/2: time = (1579/2)*(20+10+1)= 24474.5 </a:t>
            </a:r>
            <a:r>
              <a:rPr lang="en-US" sz="1800" dirty="0" err="1"/>
              <a:t>msec</a:t>
            </a:r>
            <a:r>
              <a:rPr lang="en-US" sz="1800" dirty="0"/>
              <a:t> = 24.475 sec</a:t>
            </a:r>
          </a:p>
          <a:p>
            <a:pPr>
              <a:buFont typeface="Wingdings" pitchFamily="2" charset="2"/>
              <a:buNone/>
              <a:defRPr/>
            </a:pPr>
            <a:r>
              <a:rPr lang="en-US" sz="1800" dirty="0"/>
              <a:t>ii) if n=b: time = 1579*(20+10+1)= 48949 </a:t>
            </a:r>
            <a:r>
              <a:rPr lang="en-US" sz="1800" dirty="0" err="1"/>
              <a:t>msec</a:t>
            </a:r>
            <a:r>
              <a:rPr lang="en-US" sz="1800" dirty="0"/>
              <a:t> = 48.949 sec</a:t>
            </a:r>
          </a:p>
          <a:p>
            <a:pPr>
              <a:buFont typeface="Wingdings" pitchFamily="2" charset="2"/>
              <a:buNone/>
              <a:defRPr/>
            </a:pPr>
            <a:endParaRPr lang="en-US" sz="1800" dirty="0">
              <a:solidFill>
                <a:srgbClr val="990033"/>
              </a:solidFill>
            </a:endParaRPr>
          </a:p>
          <a:p>
            <a:pPr marL="514350" indent="-514350" eaLnBrk="1" hangingPunct="1">
              <a:buSzPct val="100000"/>
              <a:buFont typeface="+mj-lt"/>
              <a:buAutoNum type="alphaLcParenR" startAt="7"/>
              <a:defRPr/>
            </a:pPr>
            <a:r>
              <a:rPr lang="en-US" sz="1800" dirty="0">
                <a:solidFill>
                  <a:srgbClr val="990033"/>
                </a:solidFill>
              </a:rPr>
              <a:t>Assume that the records are ordered via some key field. Calculate the average number of block accesses and the average time needed to search for an arbitrary record in the file,  using binary search.</a:t>
            </a:r>
          </a:p>
          <a:p>
            <a:pPr>
              <a:buFont typeface="Wingdings" pitchFamily="2" charset="2"/>
              <a:buNone/>
              <a:defRPr/>
            </a:pPr>
            <a:r>
              <a:rPr lang="en-US" sz="1800" dirty="0"/>
              <a:t>The time to search for a record is estimated as: ceiling(log 2 b) * (s +rd + </a:t>
            </a:r>
            <a:r>
              <a:rPr lang="en-US" sz="1800" dirty="0" err="1"/>
              <a:t>btt</a:t>
            </a:r>
            <a:r>
              <a:rPr lang="en-US" sz="1800" dirty="0"/>
              <a:t>)</a:t>
            </a:r>
          </a:p>
          <a:p>
            <a:pPr>
              <a:buFont typeface="Wingdings" pitchFamily="2" charset="2"/>
              <a:buNone/>
              <a:defRPr/>
            </a:pPr>
            <a:r>
              <a:rPr lang="en-US" sz="1800" dirty="0"/>
              <a:t>= ceiling(log 2 1579) * (20+10+1) = 11 * 31 = 341 </a:t>
            </a:r>
            <a:r>
              <a:rPr lang="en-US" sz="1800" dirty="0" err="1"/>
              <a:t>msec</a:t>
            </a:r>
            <a:r>
              <a:rPr lang="en-US" sz="1800" dirty="0"/>
              <a:t> = 0.341 sec</a:t>
            </a:r>
            <a:endParaRPr lang="en-US" sz="1800" dirty="0">
              <a:solidFill>
                <a:srgbClr val="990033"/>
              </a:solidFill>
            </a:endParaRPr>
          </a:p>
        </p:txBody>
      </p:sp>
      <p:sp>
        <p:nvSpPr>
          <p:cNvPr id="52228" name="Slide Number Placeholder 3"/>
          <p:cNvSpPr>
            <a:spLocks noGrp="1"/>
          </p:cNvSpPr>
          <p:nvPr>
            <p:ph type="sldNum" sz="quarter" idx="10"/>
          </p:nvPr>
        </p:nvSpPr>
        <p:spPr>
          <a:noFill/>
        </p:spPr>
        <p:txBody>
          <a:bodyPr/>
          <a:lstStyle/>
          <a:p>
            <a:r>
              <a:rPr lang="en-US"/>
              <a:t>Slide 13- </a:t>
            </a:r>
            <a:fld id="{0E597D92-F62A-456C-A6BD-054B7100F037}" type="slidenum">
              <a:rPr lang="en-US" smtClean="0"/>
              <a:pPr/>
              <a:t>50</a:t>
            </a:fld>
            <a:endParaRPr lang="en-CA"/>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(Previous Exam Question)</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499" y="2338171"/>
            <a:ext cx="6373114" cy="3096057"/>
          </a:xfrm>
        </p:spPr>
      </p:pic>
      <p:sp>
        <p:nvSpPr>
          <p:cNvPr id="4" name="Slide Number Placeholder 3"/>
          <p:cNvSpPr>
            <a:spLocks noGrp="1"/>
          </p:cNvSpPr>
          <p:nvPr>
            <p:ph type="sldNum" sz="quarter" idx="10"/>
          </p:nvPr>
        </p:nvSpPr>
        <p:spPr/>
        <p:txBody>
          <a:bodyPr/>
          <a:lstStyle/>
          <a:p>
            <a:pPr>
              <a:defRPr/>
            </a:pPr>
            <a:r>
              <a:rPr lang="en-US"/>
              <a:t>Slide 13- </a:t>
            </a:r>
            <a:fld id="{7E444FCF-1350-428C-BA13-C195EC1ABD67}" type="slidenum">
              <a:rPr lang="en-US" smtClean="0"/>
              <a:pPr>
                <a:defRPr/>
              </a:pPr>
              <a:t>51</a:t>
            </a:fld>
            <a:endParaRPr lang="en-CA"/>
          </a:p>
        </p:txBody>
      </p:sp>
    </p:spTree>
    <p:extLst>
      <p:ext uri="{BB962C8B-B14F-4D97-AF65-F5344CB8AC3E}">
        <p14:creationId xmlns:p14="http://schemas.microsoft.com/office/powerpoint/2010/main" val="66206381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 (Previous Exam Question)</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841" y="2490592"/>
            <a:ext cx="6668431" cy="2791215"/>
          </a:xfrm>
        </p:spPr>
      </p:pic>
      <p:sp>
        <p:nvSpPr>
          <p:cNvPr id="4" name="Slide Number Placeholder 3"/>
          <p:cNvSpPr>
            <a:spLocks noGrp="1"/>
          </p:cNvSpPr>
          <p:nvPr>
            <p:ph type="sldNum" sz="quarter" idx="10"/>
          </p:nvPr>
        </p:nvSpPr>
        <p:spPr/>
        <p:txBody>
          <a:bodyPr/>
          <a:lstStyle/>
          <a:p>
            <a:pPr>
              <a:defRPr/>
            </a:pPr>
            <a:r>
              <a:rPr lang="en-US"/>
              <a:t>Slide 13- </a:t>
            </a:r>
            <a:fld id="{7E444FCF-1350-428C-BA13-C195EC1ABD67}" type="slidenum">
              <a:rPr lang="en-US" smtClean="0"/>
              <a:pPr>
                <a:defRPr/>
              </a:pPr>
              <a:t>52</a:t>
            </a:fld>
            <a:endParaRPr lang="en-CA"/>
          </a:p>
        </p:txBody>
      </p:sp>
    </p:spTree>
    <p:extLst>
      <p:ext uri="{BB962C8B-B14F-4D97-AF65-F5344CB8AC3E}">
        <p14:creationId xmlns:p14="http://schemas.microsoft.com/office/powerpoint/2010/main" val="2438385576"/>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dirty="0"/>
              <a:t>Problem 6 (Static Hashing)</a:t>
            </a:r>
          </a:p>
        </p:txBody>
      </p:sp>
      <p:sp>
        <p:nvSpPr>
          <p:cNvPr id="25603" name="Content Placeholder 2"/>
          <p:cNvSpPr>
            <a:spLocks noGrp="1"/>
          </p:cNvSpPr>
          <p:nvPr>
            <p:ph idx="1"/>
          </p:nvPr>
        </p:nvSpPr>
        <p:spPr>
          <a:xfrm>
            <a:off x="239713" y="1600200"/>
            <a:ext cx="8447087" cy="4572000"/>
          </a:xfrm>
        </p:spPr>
        <p:txBody>
          <a:bodyPr/>
          <a:lstStyle/>
          <a:p>
            <a:pPr algn="just" eaLnBrk="1" hangingPunct="1">
              <a:buFont typeface="Wingdings" pitchFamily="2" charset="2"/>
              <a:buNone/>
              <a:defRPr/>
            </a:pPr>
            <a:r>
              <a:rPr lang="en-US" dirty="0"/>
              <a:t>A PARTS file with Part# as hash key includes records with the following Part# values:</a:t>
            </a:r>
          </a:p>
          <a:p>
            <a:pPr marL="0" indent="0" algn="just" eaLnBrk="1" hangingPunct="1">
              <a:buFont typeface="Wingdings" pitchFamily="2" charset="2"/>
              <a:buNone/>
              <a:defRPr/>
            </a:pPr>
            <a:r>
              <a:rPr lang="en-US" dirty="0">
                <a:solidFill>
                  <a:srgbClr val="FF0000"/>
                </a:solidFill>
              </a:rPr>
              <a:t> </a:t>
            </a:r>
            <a:r>
              <a:rPr lang="en-US" dirty="0">
                <a:solidFill>
                  <a:srgbClr val="990033"/>
                </a:solidFill>
              </a:rPr>
              <a:t>2369, 3760, 4692, 4871, 5659, 1821, 1074, 7115, 1620, 2428, 3943, 4750, 6975, 4981, 9208.</a:t>
            </a:r>
          </a:p>
          <a:p>
            <a:pPr algn="just" eaLnBrk="1" hangingPunct="1">
              <a:buFont typeface="Wingdings" pitchFamily="2" charset="2"/>
              <a:buNone/>
              <a:defRPr/>
            </a:pPr>
            <a:r>
              <a:rPr lang="en-US" dirty="0"/>
              <a:t> The file uses 8 buckets, numbered 0 to 7. Each bucket is one disk block and holds two records. Load these records into the file in the given order using the hash function </a:t>
            </a:r>
            <a:r>
              <a:rPr lang="en-US" dirty="0">
                <a:solidFill>
                  <a:srgbClr val="990033"/>
                </a:solidFill>
              </a:rPr>
              <a:t>h(K)=K mod 8.</a:t>
            </a:r>
            <a:r>
              <a:rPr lang="en-US" dirty="0"/>
              <a:t> </a:t>
            </a:r>
          </a:p>
          <a:p>
            <a:pPr algn="just" eaLnBrk="1" hangingPunct="1">
              <a:buFont typeface="Wingdings" pitchFamily="2" charset="2"/>
              <a:buNone/>
              <a:defRPr/>
            </a:pPr>
            <a:r>
              <a:rPr lang="en-US" dirty="0">
                <a:solidFill>
                  <a:srgbClr val="990033"/>
                </a:solidFill>
              </a:rPr>
              <a:t>Calculate the average number of block accesses for a random retrieval on Part#.</a:t>
            </a:r>
          </a:p>
          <a:p>
            <a:pPr eaLnBrk="1" hangingPunct="1">
              <a:defRPr/>
            </a:pPr>
            <a:endParaRPr lang="en-US" dirty="0"/>
          </a:p>
        </p:txBody>
      </p:sp>
      <p:sp>
        <p:nvSpPr>
          <p:cNvPr id="53252" name="Slide Number Placeholder 3"/>
          <p:cNvSpPr>
            <a:spLocks noGrp="1"/>
          </p:cNvSpPr>
          <p:nvPr>
            <p:ph type="sldNum" sz="quarter" idx="10"/>
          </p:nvPr>
        </p:nvSpPr>
        <p:spPr>
          <a:noFill/>
        </p:spPr>
        <p:txBody>
          <a:bodyPr/>
          <a:lstStyle/>
          <a:p>
            <a:r>
              <a:rPr lang="en-US"/>
              <a:t>Slide 13- </a:t>
            </a:r>
            <a:fld id="{35348CB8-392D-4285-8B46-2E71B002C3E4}" type="slidenum">
              <a:rPr lang="en-US" smtClean="0"/>
              <a:pPr/>
              <a:t>53</a:t>
            </a:fld>
            <a:endParaRPr lang="en-CA"/>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Problem 6 (Solution)</a:t>
            </a:r>
          </a:p>
        </p:txBody>
      </p:sp>
      <p:sp>
        <p:nvSpPr>
          <p:cNvPr id="3" name="Content Placeholder 2"/>
          <p:cNvSpPr>
            <a:spLocks noGrp="1"/>
          </p:cNvSpPr>
          <p:nvPr>
            <p:ph idx="1"/>
          </p:nvPr>
        </p:nvSpPr>
        <p:spPr>
          <a:xfrm>
            <a:off x="228600" y="1600200"/>
            <a:ext cx="8305800" cy="4800600"/>
          </a:xfrm>
        </p:spPr>
        <p:txBody>
          <a:bodyPr/>
          <a:lstStyle/>
          <a:p>
            <a:pPr>
              <a:buFont typeface="Wingdings" pitchFamily="2" charset="2"/>
              <a:buNone/>
              <a:defRPr/>
            </a:pPr>
            <a:r>
              <a:rPr lang="en-US" sz="1600" dirty="0"/>
              <a:t>2369 	1       2368 mod 8=1</a:t>
            </a:r>
          </a:p>
          <a:p>
            <a:pPr>
              <a:buFont typeface="Wingdings" pitchFamily="2" charset="2"/>
              <a:buNone/>
              <a:defRPr/>
            </a:pPr>
            <a:r>
              <a:rPr lang="en-US" sz="1600" dirty="0"/>
              <a:t>3760 	0</a:t>
            </a:r>
          </a:p>
          <a:p>
            <a:pPr>
              <a:buFont typeface="Wingdings" pitchFamily="2" charset="2"/>
              <a:buNone/>
              <a:defRPr/>
            </a:pPr>
            <a:r>
              <a:rPr lang="en-US" sz="1600" dirty="0"/>
              <a:t>4692 	4</a:t>
            </a:r>
          </a:p>
          <a:p>
            <a:pPr>
              <a:buFont typeface="Wingdings" pitchFamily="2" charset="2"/>
              <a:buNone/>
              <a:defRPr/>
            </a:pPr>
            <a:r>
              <a:rPr lang="en-US" sz="1600" dirty="0"/>
              <a:t>4871 	7</a:t>
            </a:r>
          </a:p>
          <a:p>
            <a:pPr>
              <a:buFont typeface="Wingdings" pitchFamily="2" charset="2"/>
              <a:buNone/>
              <a:defRPr/>
            </a:pPr>
            <a:r>
              <a:rPr lang="en-US" sz="1600" dirty="0"/>
              <a:t>5659 	3</a:t>
            </a:r>
          </a:p>
          <a:p>
            <a:pPr>
              <a:buFont typeface="Wingdings" pitchFamily="2" charset="2"/>
              <a:buNone/>
              <a:defRPr/>
            </a:pPr>
            <a:r>
              <a:rPr lang="en-US" sz="1600" dirty="0"/>
              <a:t>1821 	5</a:t>
            </a:r>
          </a:p>
          <a:p>
            <a:pPr>
              <a:buFont typeface="Wingdings" pitchFamily="2" charset="2"/>
              <a:buNone/>
              <a:defRPr/>
            </a:pPr>
            <a:r>
              <a:rPr lang="en-US" sz="1600" dirty="0"/>
              <a:t>1074 	2</a:t>
            </a:r>
          </a:p>
          <a:p>
            <a:pPr>
              <a:buFont typeface="Wingdings" pitchFamily="2" charset="2"/>
              <a:buNone/>
              <a:defRPr/>
            </a:pPr>
            <a:r>
              <a:rPr lang="en-US" sz="1600" dirty="0"/>
              <a:t>7115 	3</a:t>
            </a:r>
          </a:p>
          <a:p>
            <a:pPr>
              <a:buFont typeface="Wingdings" pitchFamily="2" charset="2"/>
              <a:buNone/>
              <a:defRPr/>
            </a:pPr>
            <a:r>
              <a:rPr lang="en-US" sz="1600" dirty="0"/>
              <a:t>1620 	4</a:t>
            </a:r>
          </a:p>
          <a:p>
            <a:pPr>
              <a:buFont typeface="Wingdings" pitchFamily="2" charset="2"/>
              <a:buNone/>
              <a:defRPr/>
            </a:pPr>
            <a:r>
              <a:rPr lang="en-US" sz="1600" dirty="0"/>
              <a:t>2428 	4 overflow</a:t>
            </a:r>
          </a:p>
          <a:p>
            <a:pPr>
              <a:buFont typeface="Wingdings" pitchFamily="2" charset="2"/>
              <a:buNone/>
              <a:defRPr/>
            </a:pPr>
            <a:r>
              <a:rPr lang="en-US" sz="1600" dirty="0"/>
              <a:t>3943 	7</a:t>
            </a:r>
          </a:p>
          <a:p>
            <a:pPr>
              <a:buFont typeface="Wingdings" pitchFamily="2" charset="2"/>
              <a:buNone/>
              <a:defRPr/>
            </a:pPr>
            <a:r>
              <a:rPr lang="en-US" sz="1600" dirty="0"/>
              <a:t>4750 	6</a:t>
            </a:r>
          </a:p>
          <a:p>
            <a:pPr>
              <a:buFont typeface="Wingdings" pitchFamily="2" charset="2"/>
              <a:buNone/>
              <a:defRPr/>
            </a:pPr>
            <a:r>
              <a:rPr lang="en-US" sz="1600" dirty="0"/>
              <a:t>6975 	7 overflow</a:t>
            </a:r>
          </a:p>
          <a:p>
            <a:pPr>
              <a:buFont typeface="Wingdings" pitchFamily="2" charset="2"/>
              <a:buNone/>
              <a:defRPr/>
            </a:pPr>
            <a:r>
              <a:rPr lang="en-US" sz="1600" dirty="0"/>
              <a:t>4981 	5</a:t>
            </a:r>
          </a:p>
          <a:p>
            <a:pPr lvl="1" indent="-742950">
              <a:buFont typeface="Wingdings" pitchFamily="2" charset="2"/>
              <a:buAutoNum type="arabicPlain" startAt="9208"/>
              <a:defRPr/>
            </a:pPr>
            <a:r>
              <a:rPr lang="en-US" sz="2400" dirty="0">
                <a:solidFill>
                  <a:schemeClr val="tx2"/>
                </a:solidFill>
                <a:ea typeface="+mn-ea"/>
                <a:cs typeface="+mn-cs"/>
              </a:rPr>
              <a:t> 0</a:t>
            </a:r>
          </a:p>
          <a:p>
            <a:pPr>
              <a:buFont typeface="Wingdings" pitchFamily="2" charset="2"/>
              <a:buNone/>
              <a:defRPr/>
            </a:pPr>
            <a:endParaRPr lang="en-US" dirty="0"/>
          </a:p>
        </p:txBody>
      </p:sp>
      <p:sp>
        <p:nvSpPr>
          <p:cNvPr id="54276" name="Slide Number Placeholder 3"/>
          <p:cNvSpPr>
            <a:spLocks noGrp="1"/>
          </p:cNvSpPr>
          <p:nvPr>
            <p:ph type="sldNum" sz="quarter" idx="10"/>
          </p:nvPr>
        </p:nvSpPr>
        <p:spPr>
          <a:noFill/>
        </p:spPr>
        <p:txBody>
          <a:bodyPr/>
          <a:lstStyle/>
          <a:p>
            <a:r>
              <a:rPr lang="en-US"/>
              <a:t>Slide 13- </a:t>
            </a:r>
            <a:fld id="{CEABAADC-0177-4A72-9876-FE5835A47D48}" type="slidenum">
              <a:rPr lang="en-US" smtClean="0"/>
              <a:pPr/>
              <a:t>54</a:t>
            </a:fld>
            <a:endParaRPr lang="en-CA"/>
          </a:p>
        </p:txBody>
      </p:sp>
      <p:sp>
        <p:nvSpPr>
          <p:cNvPr id="54277" name="TextBox 5"/>
          <p:cNvSpPr txBox="1">
            <a:spLocks noChangeArrowheads="1"/>
          </p:cNvSpPr>
          <p:nvPr/>
        </p:nvSpPr>
        <p:spPr bwMode="auto">
          <a:xfrm>
            <a:off x="2971800" y="1828800"/>
            <a:ext cx="5867400" cy="3416300"/>
          </a:xfrm>
          <a:prstGeom prst="rect">
            <a:avLst/>
          </a:prstGeom>
          <a:noFill/>
          <a:ln w="9525">
            <a:noFill/>
            <a:miter lim="800000"/>
            <a:headEnd/>
            <a:tailEnd/>
          </a:ln>
        </p:spPr>
        <p:txBody>
          <a:bodyPr>
            <a:spAutoFit/>
          </a:bodyPr>
          <a:lstStyle/>
          <a:p>
            <a:r>
              <a:rPr lang="en-US">
                <a:solidFill>
                  <a:schemeClr val="tx2"/>
                </a:solidFill>
              </a:rPr>
              <a:t>Two records out of 15 are in overflow, which will require an additional block access. </a:t>
            </a:r>
          </a:p>
          <a:p>
            <a:r>
              <a:rPr lang="en-US">
                <a:solidFill>
                  <a:schemeClr val="tx2"/>
                </a:solidFill>
              </a:rPr>
              <a:t>The other records require only one block access. </a:t>
            </a:r>
          </a:p>
          <a:p>
            <a:r>
              <a:rPr lang="en-US">
                <a:solidFill>
                  <a:schemeClr val="tx2"/>
                </a:solidFill>
              </a:rPr>
              <a:t>The average time to retrieve a random record is:</a:t>
            </a:r>
          </a:p>
          <a:p>
            <a:r>
              <a:rPr lang="en-US">
                <a:solidFill>
                  <a:srgbClr val="990033"/>
                </a:solidFill>
              </a:rPr>
              <a:t>(1 * (13/15)) + (2 * (2/15)) = 0.867 + 0.266 </a:t>
            </a:r>
            <a:r>
              <a:rPr lang="en-US">
                <a:solidFill>
                  <a:schemeClr val="tx2"/>
                </a:solidFill>
              </a:rPr>
              <a:t>= 1.133 block accesses</a:t>
            </a:r>
            <a:endParaRPr lang="en-US"/>
          </a:p>
        </p:txBody>
      </p:sp>
      <p:sp>
        <p:nvSpPr>
          <p:cNvPr id="54278" name="TextBox 6"/>
          <p:cNvSpPr txBox="1">
            <a:spLocks noChangeArrowheads="1"/>
          </p:cNvSpPr>
          <p:nvPr/>
        </p:nvSpPr>
        <p:spPr bwMode="auto">
          <a:xfrm>
            <a:off x="3276600" y="6216650"/>
            <a:ext cx="4572000" cy="368300"/>
          </a:xfrm>
          <a:prstGeom prst="rect">
            <a:avLst/>
          </a:prstGeom>
          <a:noFill/>
          <a:ln w="9525">
            <a:noFill/>
            <a:miter lim="800000"/>
            <a:headEnd/>
            <a:tailEnd/>
          </a:ln>
        </p:spPr>
        <p:txBody>
          <a:bodyPr>
            <a:spAutoFit/>
          </a:bodyPr>
          <a:lstStyle/>
          <a:p>
            <a:r>
              <a:rPr lang="en-US" sz="1800">
                <a:solidFill>
                  <a:srgbClr val="990033"/>
                </a:solidFill>
              </a:rPr>
              <a:t>Max two records can stay in one bucket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dirty="0"/>
              <a:t>Problem 7 (Extendible Hashing)</a:t>
            </a:r>
          </a:p>
        </p:txBody>
      </p:sp>
      <p:sp>
        <p:nvSpPr>
          <p:cNvPr id="55299" name="Slide Number Placeholder 2"/>
          <p:cNvSpPr>
            <a:spLocks noGrp="1"/>
          </p:cNvSpPr>
          <p:nvPr>
            <p:ph type="sldNum" sz="quarter" idx="10"/>
          </p:nvPr>
        </p:nvSpPr>
        <p:spPr>
          <a:noFill/>
        </p:spPr>
        <p:txBody>
          <a:bodyPr/>
          <a:lstStyle/>
          <a:p>
            <a:r>
              <a:rPr lang="en-US"/>
              <a:t>Slide 13- </a:t>
            </a:r>
            <a:fld id="{454E224F-8AE8-417B-93C2-838B5260F208}" type="slidenum">
              <a:rPr lang="en-US" smtClean="0"/>
              <a:pPr/>
              <a:t>55</a:t>
            </a:fld>
            <a:endParaRPr lang="en-CA"/>
          </a:p>
        </p:txBody>
      </p:sp>
      <p:sp>
        <p:nvSpPr>
          <p:cNvPr id="55300" name="TextBox 3"/>
          <p:cNvSpPr txBox="1">
            <a:spLocks noChangeArrowheads="1"/>
          </p:cNvSpPr>
          <p:nvPr/>
        </p:nvSpPr>
        <p:spPr bwMode="auto">
          <a:xfrm>
            <a:off x="685800" y="1676400"/>
            <a:ext cx="7772400" cy="4894263"/>
          </a:xfrm>
          <a:prstGeom prst="rect">
            <a:avLst/>
          </a:prstGeom>
          <a:noFill/>
          <a:ln w="9525">
            <a:noFill/>
            <a:miter lim="800000"/>
            <a:headEnd/>
            <a:tailEnd/>
          </a:ln>
        </p:spPr>
        <p:txBody>
          <a:bodyPr>
            <a:spAutoFit/>
          </a:bodyPr>
          <a:lstStyle/>
          <a:p>
            <a:r>
              <a:rPr lang="en-US">
                <a:solidFill>
                  <a:schemeClr val="tx2"/>
                </a:solidFill>
              </a:rPr>
              <a:t>Load the records of Problem1 into </a:t>
            </a:r>
            <a:r>
              <a:rPr lang="en-US">
                <a:solidFill>
                  <a:srgbClr val="990033"/>
                </a:solidFill>
              </a:rPr>
              <a:t>expandable hash files</a:t>
            </a:r>
            <a:r>
              <a:rPr lang="en-US">
                <a:solidFill>
                  <a:schemeClr val="tx2"/>
                </a:solidFill>
              </a:rPr>
              <a:t> based on extendible hashing. </a:t>
            </a:r>
          </a:p>
          <a:p>
            <a:endParaRPr lang="en-US">
              <a:solidFill>
                <a:schemeClr val="tx2"/>
              </a:solidFill>
            </a:endParaRPr>
          </a:p>
          <a:p>
            <a:r>
              <a:rPr lang="en-US">
                <a:solidFill>
                  <a:schemeClr val="tx2"/>
                </a:solidFill>
              </a:rPr>
              <a:t>Show the structure of the directory at each step.</a:t>
            </a:r>
          </a:p>
          <a:p>
            <a:endParaRPr lang="en-US">
              <a:solidFill>
                <a:schemeClr val="tx2"/>
              </a:solidFill>
            </a:endParaRPr>
          </a:p>
          <a:p>
            <a:r>
              <a:rPr lang="en-US">
                <a:solidFill>
                  <a:schemeClr val="tx2"/>
                </a:solidFill>
              </a:rPr>
              <a:t>Show the directory at each step, and the global and local depths. </a:t>
            </a:r>
          </a:p>
          <a:p>
            <a:endParaRPr lang="en-US">
              <a:solidFill>
                <a:schemeClr val="tx2"/>
              </a:solidFill>
            </a:endParaRPr>
          </a:p>
          <a:p>
            <a:r>
              <a:rPr lang="en-US">
                <a:solidFill>
                  <a:schemeClr val="tx2"/>
                </a:solidFill>
              </a:rPr>
              <a:t>Use the has function  </a:t>
            </a:r>
            <a:r>
              <a:rPr lang="en-US">
                <a:solidFill>
                  <a:srgbClr val="990033"/>
                </a:solidFill>
              </a:rPr>
              <a:t>h(k) = K mod 32</a:t>
            </a:r>
            <a:r>
              <a:rPr lang="en-US">
                <a:solidFill>
                  <a:schemeClr val="tx2"/>
                </a:solidFill>
              </a:rPr>
              <a:t>.</a:t>
            </a:r>
          </a:p>
          <a:p>
            <a:endParaRPr lang="en-US">
              <a:solidFill>
                <a:schemeClr val="tx2"/>
              </a:solidFill>
            </a:endParaRPr>
          </a:p>
          <a:p>
            <a:r>
              <a:rPr lang="en-US">
                <a:solidFill>
                  <a:schemeClr val="tx2"/>
                </a:solidFill>
              </a:rPr>
              <a:t> Max 2 records can be kept into one bucket</a:t>
            </a:r>
          </a:p>
          <a:p>
            <a:endParaRPr lang="en-US"/>
          </a:p>
          <a:p>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Problem 7 (Solution)</a:t>
            </a:r>
          </a:p>
        </p:txBody>
      </p:sp>
      <p:sp>
        <p:nvSpPr>
          <p:cNvPr id="56323" name="Slide Number Placeholder 3"/>
          <p:cNvSpPr>
            <a:spLocks noGrp="1"/>
          </p:cNvSpPr>
          <p:nvPr>
            <p:ph type="sldNum" sz="quarter" idx="10"/>
          </p:nvPr>
        </p:nvSpPr>
        <p:spPr>
          <a:noFill/>
        </p:spPr>
        <p:txBody>
          <a:bodyPr/>
          <a:lstStyle/>
          <a:p>
            <a:r>
              <a:rPr lang="en-US"/>
              <a:t>Slide 13- </a:t>
            </a:r>
            <a:fld id="{016C2E69-DD89-4FA0-8E08-A2B47677559A}" type="slidenum">
              <a:rPr lang="en-US" smtClean="0"/>
              <a:pPr/>
              <a:t>56</a:t>
            </a:fld>
            <a:endParaRPr lang="en-CA"/>
          </a:p>
        </p:txBody>
      </p:sp>
      <p:pic>
        <p:nvPicPr>
          <p:cNvPr id="56324" name="Picture 2"/>
          <p:cNvPicPr>
            <a:picLocks noChangeAspect="1" noChangeArrowheads="1"/>
          </p:cNvPicPr>
          <p:nvPr/>
        </p:nvPicPr>
        <p:blipFill>
          <a:blip r:embed="rId2"/>
          <a:srcRect/>
          <a:stretch>
            <a:fillRect/>
          </a:stretch>
        </p:blipFill>
        <p:spPr bwMode="auto">
          <a:xfrm>
            <a:off x="685800" y="1695450"/>
            <a:ext cx="7772400" cy="2114550"/>
          </a:xfrm>
          <a:prstGeom prst="rect">
            <a:avLst/>
          </a:prstGeom>
          <a:noFill/>
          <a:ln w="9525">
            <a:noFill/>
            <a:miter lim="800000"/>
            <a:headEnd/>
            <a:tailEnd/>
          </a:ln>
        </p:spPr>
      </p:pic>
      <p:pic>
        <p:nvPicPr>
          <p:cNvPr id="56325" name="Picture 3"/>
          <p:cNvPicPr>
            <a:picLocks noChangeAspect="1" noChangeArrowheads="1"/>
          </p:cNvPicPr>
          <p:nvPr/>
        </p:nvPicPr>
        <p:blipFill>
          <a:blip r:embed="rId3"/>
          <a:srcRect/>
          <a:stretch>
            <a:fillRect/>
          </a:stretch>
        </p:blipFill>
        <p:spPr bwMode="auto">
          <a:xfrm>
            <a:off x="914400" y="3810000"/>
            <a:ext cx="6858000" cy="1905000"/>
          </a:xfrm>
          <a:prstGeom prst="rect">
            <a:avLst/>
          </a:prstGeom>
          <a:noFill/>
          <a:ln w="9525">
            <a:noFill/>
            <a:miter lim="800000"/>
            <a:headEnd/>
            <a:tailEnd/>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Problem 7 (Solution) (Contd.)</a:t>
            </a:r>
          </a:p>
        </p:txBody>
      </p:sp>
      <p:sp>
        <p:nvSpPr>
          <p:cNvPr id="57347" name="Slide Number Placeholder 3"/>
          <p:cNvSpPr>
            <a:spLocks noGrp="1"/>
          </p:cNvSpPr>
          <p:nvPr>
            <p:ph type="sldNum" sz="quarter" idx="10"/>
          </p:nvPr>
        </p:nvSpPr>
        <p:spPr>
          <a:noFill/>
        </p:spPr>
        <p:txBody>
          <a:bodyPr/>
          <a:lstStyle/>
          <a:p>
            <a:r>
              <a:rPr lang="en-US"/>
              <a:t>Slide 13- </a:t>
            </a:r>
            <a:fld id="{885CAEB6-70EC-4D32-BD32-9F83707086D6}" type="slidenum">
              <a:rPr lang="en-US" smtClean="0"/>
              <a:pPr/>
              <a:t>57</a:t>
            </a:fld>
            <a:endParaRPr lang="en-CA"/>
          </a:p>
        </p:txBody>
      </p:sp>
      <p:pic>
        <p:nvPicPr>
          <p:cNvPr id="57348" name="Picture 2"/>
          <p:cNvPicPr>
            <a:picLocks noChangeAspect="1" noChangeArrowheads="1"/>
          </p:cNvPicPr>
          <p:nvPr/>
        </p:nvPicPr>
        <p:blipFill>
          <a:blip r:embed="rId2"/>
          <a:srcRect/>
          <a:stretch>
            <a:fillRect/>
          </a:stretch>
        </p:blipFill>
        <p:spPr bwMode="auto">
          <a:xfrm>
            <a:off x="381000" y="1676400"/>
            <a:ext cx="8001000" cy="4038600"/>
          </a:xfrm>
          <a:prstGeom prst="rect">
            <a:avLst/>
          </a:prstGeom>
          <a:noFill/>
          <a:ln w="9525">
            <a:noFill/>
            <a:miter lim="800000"/>
            <a:headEnd/>
            <a:tailEnd/>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Problem 7 (Solution) (Contd.)</a:t>
            </a:r>
          </a:p>
        </p:txBody>
      </p:sp>
      <p:sp>
        <p:nvSpPr>
          <p:cNvPr id="58371" name="Slide Number Placeholder 3"/>
          <p:cNvSpPr>
            <a:spLocks noGrp="1"/>
          </p:cNvSpPr>
          <p:nvPr>
            <p:ph type="sldNum" sz="quarter" idx="10"/>
          </p:nvPr>
        </p:nvSpPr>
        <p:spPr>
          <a:noFill/>
        </p:spPr>
        <p:txBody>
          <a:bodyPr/>
          <a:lstStyle/>
          <a:p>
            <a:r>
              <a:rPr lang="en-US"/>
              <a:t>Slide 13- </a:t>
            </a:r>
            <a:fld id="{BA8E7425-85EE-4203-BCE6-C6AB91AED315}" type="slidenum">
              <a:rPr lang="en-US" smtClean="0"/>
              <a:pPr/>
              <a:t>58</a:t>
            </a:fld>
            <a:endParaRPr lang="en-CA"/>
          </a:p>
        </p:txBody>
      </p:sp>
      <p:pic>
        <p:nvPicPr>
          <p:cNvPr id="58372" name="Picture 3"/>
          <p:cNvPicPr>
            <a:picLocks noChangeAspect="1" noChangeArrowheads="1"/>
          </p:cNvPicPr>
          <p:nvPr/>
        </p:nvPicPr>
        <p:blipFill>
          <a:blip r:embed="rId2"/>
          <a:srcRect/>
          <a:stretch>
            <a:fillRect/>
          </a:stretch>
        </p:blipFill>
        <p:spPr bwMode="auto">
          <a:xfrm>
            <a:off x="457200" y="1524000"/>
            <a:ext cx="7162800" cy="5334000"/>
          </a:xfrm>
          <a:prstGeom prst="rect">
            <a:avLst/>
          </a:prstGeom>
          <a:noFill/>
          <a:ln w="9525">
            <a:noFill/>
            <a:miter lim="800000"/>
            <a:headEnd/>
            <a:tailEnd/>
          </a:ln>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Problem 7 (Solution) (Contd.)</a:t>
            </a:r>
          </a:p>
        </p:txBody>
      </p:sp>
      <p:sp>
        <p:nvSpPr>
          <p:cNvPr id="59395" name="Slide Number Placeholder 3"/>
          <p:cNvSpPr>
            <a:spLocks noGrp="1"/>
          </p:cNvSpPr>
          <p:nvPr>
            <p:ph type="sldNum" sz="quarter" idx="10"/>
          </p:nvPr>
        </p:nvSpPr>
        <p:spPr>
          <a:noFill/>
        </p:spPr>
        <p:txBody>
          <a:bodyPr/>
          <a:lstStyle/>
          <a:p>
            <a:r>
              <a:rPr lang="en-US"/>
              <a:t>Slide 13- </a:t>
            </a:r>
            <a:fld id="{1EDC9239-B79F-4964-BA03-82B8FF49BC4F}" type="slidenum">
              <a:rPr lang="en-US" smtClean="0"/>
              <a:pPr/>
              <a:t>59</a:t>
            </a:fld>
            <a:endParaRPr lang="en-CA"/>
          </a:p>
        </p:txBody>
      </p:sp>
      <p:pic>
        <p:nvPicPr>
          <p:cNvPr id="59396" name="Picture 2"/>
          <p:cNvPicPr>
            <a:picLocks noChangeAspect="1" noChangeArrowheads="1"/>
          </p:cNvPicPr>
          <p:nvPr/>
        </p:nvPicPr>
        <p:blipFill>
          <a:blip r:embed="rId2"/>
          <a:srcRect/>
          <a:stretch>
            <a:fillRect/>
          </a:stretch>
        </p:blipFill>
        <p:spPr bwMode="auto">
          <a:xfrm>
            <a:off x="0" y="1295400"/>
            <a:ext cx="8229600" cy="5562600"/>
          </a:xfrm>
          <a:prstGeom prst="rect">
            <a:avLst/>
          </a:prstGeom>
          <a:noFill/>
          <a:ln w="9525">
            <a:noFill/>
            <a:miter lim="8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a:t>Slide 13- </a:t>
            </a:r>
            <a:fld id="{317B181C-9281-4662-88B2-0234F8F3E16C}" type="slidenum">
              <a:rPr lang="en-US" smtClean="0"/>
              <a:pPr/>
              <a:t>6</a:t>
            </a:fld>
            <a:endParaRPr lang="en-CA"/>
          </a:p>
        </p:txBody>
      </p:sp>
      <p:sp>
        <p:nvSpPr>
          <p:cNvPr id="8195" name="Rectangle 6"/>
          <p:cNvSpPr>
            <a:spLocks noGrp="1" noChangeArrowheads="1"/>
          </p:cNvSpPr>
          <p:nvPr>
            <p:ph type="title"/>
          </p:nvPr>
        </p:nvSpPr>
        <p:spPr/>
        <p:txBody>
          <a:bodyPr/>
          <a:lstStyle/>
          <a:p>
            <a:pPr eaLnBrk="1" hangingPunct="1"/>
            <a:r>
              <a:rPr lang="en-US"/>
              <a:t>Disk Storage Devices (contd.)</a:t>
            </a:r>
          </a:p>
        </p:txBody>
      </p:sp>
      <p:sp>
        <p:nvSpPr>
          <p:cNvPr id="8196" name="Rectangle 7"/>
          <p:cNvSpPr>
            <a:spLocks noGrp="1" noChangeArrowheads="1"/>
          </p:cNvSpPr>
          <p:nvPr>
            <p:ph type="body" idx="1"/>
          </p:nvPr>
        </p:nvSpPr>
        <p:spPr/>
        <p:txBody>
          <a:bodyPr/>
          <a:lstStyle/>
          <a:p>
            <a:pPr eaLnBrk="1" hangingPunct="1">
              <a:lnSpc>
                <a:spcPct val="80000"/>
              </a:lnSpc>
            </a:pPr>
            <a:r>
              <a:rPr lang="en-US" sz="2400" dirty="0"/>
              <a:t>A </a:t>
            </a:r>
            <a:r>
              <a:rPr lang="en-US" sz="2400" b="1" dirty="0"/>
              <a:t>read-write head</a:t>
            </a:r>
            <a:r>
              <a:rPr lang="en-US" sz="2400" dirty="0"/>
              <a:t> moves to the track that contains the block to be transferred.</a:t>
            </a:r>
          </a:p>
          <a:p>
            <a:pPr lvl="1" eaLnBrk="1" hangingPunct="1">
              <a:lnSpc>
                <a:spcPct val="80000"/>
              </a:lnSpc>
            </a:pPr>
            <a:r>
              <a:rPr lang="en-US" sz="2200" dirty="0"/>
              <a:t>Disk rotation moves the block under the read-write head for reading or writing.</a:t>
            </a:r>
          </a:p>
          <a:p>
            <a:pPr eaLnBrk="1" hangingPunct="1">
              <a:lnSpc>
                <a:spcPct val="80000"/>
              </a:lnSpc>
            </a:pPr>
            <a:r>
              <a:rPr lang="en-US" sz="2400" dirty="0"/>
              <a:t>A physical disk block (hardware) address consists of:</a:t>
            </a:r>
          </a:p>
          <a:p>
            <a:pPr lvl="1" eaLnBrk="1" hangingPunct="1">
              <a:lnSpc>
                <a:spcPct val="80000"/>
              </a:lnSpc>
            </a:pPr>
            <a:r>
              <a:rPr lang="en-US" sz="2200" dirty="0"/>
              <a:t>a cylinder number (imaginary collection of tracks of same radius from all recorded surfaces)</a:t>
            </a:r>
          </a:p>
          <a:p>
            <a:pPr lvl="1" eaLnBrk="1" hangingPunct="1">
              <a:lnSpc>
                <a:spcPct val="80000"/>
              </a:lnSpc>
            </a:pPr>
            <a:r>
              <a:rPr lang="en-US" sz="2200" dirty="0"/>
              <a:t>the track number or surface number (within the cylinder)</a:t>
            </a:r>
          </a:p>
          <a:p>
            <a:pPr lvl="1" eaLnBrk="1" hangingPunct="1">
              <a:lnSpc>
                <a:spcPct val="80000"/>
              </a:lnSpc>
            </a:pPr>
            <a:r>
              <a:rPr lang="en-US" sz="2200" dirty="0"/>
              <a:t>and block number (within track).</a:t>
            </a:r>
          </a:p>
          <a:p>
            <a:pPr eaLnBrk="1" hangingPunct="1">
              <a:lnSpc>
                <a:spcPct val="80000"/>
              </a:lnSpc>
            </a:pPr>
            <a:r>
              <a:rPr lang="en-US" sz="2400" b="1" dirty="0">
                <a:highlight>
                  <a:srgbClr val="FFFF00"/>
                </a:highlight>
              </a:rPr>
              <a:t>Reading or writing a disk block is time consuming because of the seek time s and rotational delay (latency) rd.</a:t>
            </a:r>
          </a:p>
          <a:p>
            <a:pPr eaLnBrk="1" hangingPunct="1">
              <a:lnSpc>
                <a:spcPct val="80000"/>
              </a:lnSpc>
            </a:pPr>
            <a:r>
              <a:rPr lang="en-US" sz="2400" b="1" dirty="0">
                <a:highlight>
                  <a:srgbClr val="FFFF00"/>
                </a:highlight>
              </a:rPr>
              <a:t>Double buffering can be used to speed up the transfer of contiguous disk blocks.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Exam Question</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00200"/>
            <a:ext cx="6324600" cy="4800600"/>
          </a:xfrm>
        </p:spPr>
      </p:pic>
      <p:sp>
        <p:nvSpPr>
          <p:cNvPr id="4" name="Slide Number Placeholder 3"/>
          <p:cNvSpPr>
            <a:spLocks noGrp="1"/>
          </p:cNvSpPr>
          <p:nvPr>
            <p:ph type="sldNum" sz="quarter" idx="10"/>
          </p:nvPr>
        </p:nvSpPr>
        <p:spPr/>
        <p:txBody>
          <a:bodyPr/>
          <a:lstStyle/>
          <a:p>
            <a:pPr>
              <a:defRPr/>
            </a:pPr>
            <a:r>
              <a:rPr lang="en-US"/>
              <a:t>Slide 13- </a:t>
            </a:r>
            <a:fld id="{7E444FCF-1350-428C-BA13-C195EC1ABD67}" type="slidenum">
              <a:rPr lang="en-US" smtClean="0"/>
              <a:pPr>
                <a:defRPr/>
              </a:pPr>
              <a:t>60</a:t>
            </a:fld>
            <a:endParaRPr lang="en-CA"/>
          </a:p>
        </p:txBody>
      </p:sp>
    </p:spTree>
    <p:extLst>
      <p:ext uri="{BB962C8B-B14F-4D97-AF65-F5344CB8AC3E}">
        <p14:creationId xmlns:p14="http://schemas.microsoft.com/office/powerpoint/2010/main" val="37569623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r>
              <a:rPr lang="en-US"/>
              <a:t>Slide 13- </a:t>
            </a:r>
            <a:fld id="{65D438E9-DA51-471B-851B-4B6B6804B308}" type="slidenum">
              <a:rPr lang="en-US" smtClean="0"/>
              <a:pPr/>
              <a:t>7</a:t>
            </a:fld>
            <a:endParaRPr lang="en-CA"/>
          </a:p>
        </p:txBody>
      </p:sp>
      <p:sp>
        <p:nvSpPr>
          <p:cNvPr id="10243" name="Rectangle 7"/>
          <p:cNvSpPr>
            <a:spLocks noGrp="1" noChangeArrowheads="1"/>
          </p:cNvSpPr>
          <p:nvPr>
            <p:ph type="title"/>
          </p:nvPr>
        </p:nvSpPr>
        <p:spPr/>
        <p:txBody>
          <a:bodyPr/>
          <a:lstStyle/>
          <a:p>
            <a:pPr eaLnBrk="1" hangingPunct="1"/>
            <a:r>
              <a:rPr lang="en-US"/>
              <a:t>Disk Storage Devices (contd.)</a:t>
            </a:r>
          </a:p>
        </p:txBody>
      </p:sp>
      <p:pic>
        <p:nvPicPr>
          <p:cNvPr id="10244" name="Picture 9" descr="fig13_01"/>
          <p:cNvPicPr>
            <a:picLocks noChangeAspect="1" noChangeArrowheads="1"/>
          </p:cNvPicPr>
          <p:nvPr/>
        </p:nvPicPr>
        <p:blipFill>
          <a:blip r:embed="rId3"/>
          <a:srcRect/>
          <a:stretch>
            <a:fillRect/>
          </a:stretch>
        </p:blipFill>
        <p:spPr bwMode="auto">
          <a:xfrm>
            <a:off x="1447800" y="1546225"/>
            <a:ext cx="6172200" cy="4854575"/>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r>
              <a:rPr lang="en-US"/>
              <a:t>Slide 13- </a:t>
            </a:r>
            <a:fld id="{E6C2EDD7-2EA4-46DE-9124-C8A9B13C6709}" type="slidenum">
              <a:rPr lang="en-US" smtClean="0"/>
              <a:pPr/>
              <a:t>8</a:t>
            </a:fld>
            <a:endParaRPr lang="en-CA"/>
          </a:p>
        </p:txBody>
      </p:sp>
      <p:sp>
        <p:nvSpPr>
          <p:cNvPr id="11267" name="Rectangle 7"/>
          <p:cNvSpPr>
            <a:spLocks noGrp="1" noChangeArrowheads="1"/>
          </p:cNvSpPr>
          <p:nvPr>
            <p:ph type="title"/>
          </p:nvPr>
        </p:nvSpPr>
        <p:spPr>
          <a:xfrm>
            <a:off x="228600" y="303213"/>
            <a:ext cx="7391400" cy="992187"/>
          </a:xfrm>
        </p:spPr>
        <p:txBody>
          <a:bodyPr/>
          <a:lstStyle/>
          <a:p>
            <a:pPr eaLnBrk="1" hangingPunct="1"/>
            <a:r>
              <a:rPr lang="en-US" sz="3200"/>
              <a:t>Typical Disk Parameters</a:t>
            </a:r>
          </a:p>
        </p:txBody>
      </p:sp>
      <p:pic>
        <p:nvPicPr>
          <p:cNvPr id="11268" name="Picture 9" descr="tbl13_01a"/>
          <p:cNvPicPr>
            <a:picLocks noChangeAspect="1" noChangeArrowheads="1"/>
          </p:cNvPicPr>
          <p:nvPr/>
        </p:nvPicPr>
        <p:blipFill>
          <a:blip r:embed="rId3"/>
          <a:srcRect/>
          <a:stretch>
            <a:fillRect/>
          </a:stretch>
        </p:blipFill>
        <p:spPr bwMode="auto">
          <a:xfrm>
            <a:off x="1600200" y="1524000"/>
            <a:ext cx="3956050" cy="5029200"/>
          </a:xfrm>
          <a:prstGeom prst="rect">
            <a:avLst/>
          </a:prstGeom>
          <a:noFill/>
          <a:ln w="9525">
            <a:noFill/>
            <a:miter lim="800000"/>
            <a:headEnd/>
            <a:tailEnd/>
          </a:ln>
        </p:spPr>
      </p:pic>
      <p:sp>
        <p:nvSpPr>
          <p:cNvPr id="11269" name="Rectangle 11"/>
          <p:cNvSpPr>
            <a:spLocks noChangeArrowheads="1"/>
          </p:cNvSpPr>
          <p:nvPr/>
        </p:nvSpPr>
        <p:spPr bwMode="auto">
          <a:xfrm>
            <a:off x="5511800" y="6094413"/>
            <a:ext cx="3124200" cy="382587"/>
          </a:xfrm>
          <a:prstGeom prst="rect">
            <a:avLst/>
          </a:prstGeom>
          <a:noFill/>
          <a:ln w="9525">
            <a:noFill/>
            <a:miter lim="800000"/>
            <a:headEnd/>
            <a:tailEnd/>
          </a:ln>
        </p:spPr>
        <p:txBody>
          <a:bodyPr anchor="b"/>
          <a:lstStyle/>
          <a:p>
            <a:r>
              <a:rPr lang="en-US" sz="1200">
                <a:solidFill>
                  <a:srgbClr val="800000"/>
                </a:solidFill>
              </a:rPr>
              <a:t>(Courtesy of Seagate Technology)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a:t>Slide 13- </a:t>
            </a:r>
            <a:fld id="{33E0F991-473B-4031-8AD9-7CABA5813E47}" type="slidenum">
              <a:rPr lang="en-US" smtClean="0"/>
              <a:pPr/>
              <a:t>9</a:t>
            </a:fld>
            <a:endParaRPr lang="en-CA"/>
          </a:p>
        </p:txBody>
      </p:sp>
      <p:sp>
        <p:nvSpPr>
          <p:cNvPr id="12291" name="Rectangle 6"/>
          <p:cNvSpPr>
            <a:spLocks noGrp="1" noChangeArrowheads="1"/>
          </p:cNvSpPr>
          <p:nvPr>
            <p:ph type="title"/>
          </p:nvPr>
        </p:nvSpPr>
        <p:spPr/>
        <p:txBody>
          <a:bodyPr/>
          <a:lstStyle/>
          <a:p>
            <a:pPr eaLnBrk="1" hangingPunct="1"/>
            <a:r>
              <a:rPr lang="en-US"/>
              <a:t>Records</a:t>
            </a:r>
          </a:p>
        </p:txBody>
      </p:sp>
      <p:sp>
        <p:nvSpPr>
          <p:cNvPr id="12292" name="Rectangle 7"/>
          <p:cNvSpPr>
            <a:spLocks noGrp="1" noChangeArrowheads="1"/>
          </p:cNvSpPr>
          <p:nvPr>
            <p:ph type="body" idx="1"/>
          </p:nvPr>
        </p:nvSpPr>
        <p:spPr/>
        <p:txBody>
          <a:bodyPr/>
          <a:lstStyle/>
          <a:p>
            <a:pPr eaLnBrk="1" hangingPunct="1">
              <a:lnSpc>
                <a:spcPct val="90000"/>
              </a:lnSpc>
            </a:pPr>
            <a:r>
              <a:rPr lang="en-US"/>
              <a:t>Fixed and variable length records</a:t>
            </a:r>
          </a:p>
          <a:p>
            <a:pPr eaLnBrk="1" hangingPunct="1">
              <a:lnSpc>
                <a:spcPct val="90000"/>
              </a:lnSpc>
            </a:pPr>
            <a:r>
              <a:rPr lang="en-US"/>
              <a:t>Records contain fields which have values of a particular type</a:t>
            </a:r>
          </a:p>
          <a:p>
            <a:pPr lvl="1" eaLnBrk="1" hangingPunct="1">
              <a:lnSpc>
                <a:spcPct val="90000"/>
              </a:lnSpc>
            </a:pPr>
            <a:r>
              <a:rPr lang="en-US"/>
              <a:t>E.g., amount, date, time, age</a:t>
            </a:r>
          </a:p>
          <a:p>
            <a:pPr eaLnBrk="1" hangingPunct="1">
              <a:lnSpc>
                <a:spcPct val="90000"/>
              </a:lnSpc>
            </a:pPr>
            <a:r>
              <a:rPr lang="en-US"/>
              <a:t>Fields themselves may be fixed length or variable length</a:t>
            </a:r>
          </a:p>
          <a:p>
            <a:pPr eaLnBrk="1" hangingPunct="1">
              <a:lnSpc>
                <a:spcPct val="90000"/>
              </a:lnSpc>
            </a:pPr>
            <a:r>
              <a:rPr lang="en-US"/>
              <a:t>Variable length fields can be mixed into one record:</a:t>
            </a:r>
          </a:p>
          <a:p>
            <a:pPr lvl="1" eaLnBrk="1" hangingPunct="1">
              <a:lnSpc>
                <a:spcPct val="90000"/>
              </a:lnSpc>
            </a:pPr>
            <a:r>
              <a:rPr lang="en-US"/>
              <a:t>Separator characters or length fields are needed so that the record can be “parsed.”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2491</TotalTime>
  <Words>4867</Words>
  <Application>Microsoft Office PowerPoint</Application>
  <PresentationFormat>Letter Paper (8.5x11 in)</PresentationFormat>
  <Paragraphs>452</Paragraphs>
  <Slides>60</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Tahoma</vt:lpstr>
      <vt:lpstr>Wingdings</vt:lpstr>
      <vt:lpstr>Blends</vt:lpstr>
      <vt:lpstr>PowerPoint Presentation</vt:lpstr>
      <vt:lpstr>Chapter Outline</vt:lpstr>
      <vt:lpstr>Disk Storage Devices</vt:lpstr>
      <vt:lpstr>Disk Storage Devices (contd.)</vt:lpstr>
      <vt:lpstr>Disk Storage Devices (contd.)</vt:lpstr>
      <vt:lpstr>Disk Storage Devices (contd.)</vt:lpstr>
      <vt:lpstr>Disk Storage Devices (contd.)</vt:lpstr>
      <vt:lpstr>Typical Disk Parameters</vt:lpstr>
      <vt:lpstr>Records</vt:lpstr>
      <vt:lpstr>PowerPoint Presentation</vt:lpstr>
      <vt:lpstr>Blocking</vt:lpstr>
      <vt:lpstr>Files of Records</vt:lpstr>
      <vt:lpstr>Files of Records (contd.)</vt:lpstr>
      <vt:lpstr>PowerPoint Presentation</vt:lpstr>
      <vt:lpstr>Operation on Files</vt:lpstr>
      <vt:lpstr>Unordered Files</vt:lpstr>
      <vt:lpstr>Ordered Files</vt:lpstr>
      <vt:lpstr>Ordered Files (contd.)</vt:lpstr>
      <vt:lpstr>Average Access Times</vt:lpstr>
      <vt:lpstr>Hashing Techniques: Internal Hashing</vt:lpstr>
      <vt:lpstr>Static Hashed Files (External Hashing)</vt:lpstr>
      <vt:lpstr>Static Hashed Files (contd.)</vt:lpstr>
      <vt:lpstr>Static Hashed Files (contd.)</vt:lpstr>
      <vt:lpstr>Static Hashed Files (contd.)</vt:lpstr>
      <vt:lpstr>Static Hashed Files - Overflow handling</vt:lpstr>
      <vt:lpstr>Hashing Techniques That Allow Dynamic File Expansion</vt:lpstr>
      <vt:lpstr>Dynamic And Extendible Hashing (contd.)</vt:lpstr>
      <vt:lpstr>Extendible Hashing</vt:lpstr>
      <vt:lpstr>Dynamic Hashing</vt:lpstr>
      <vt:lpstr>Linear Hashing</vt:lpstr>
      <vt:lpstr>Parallelizing Disk Access using RAID Technology.</vt:lpstr>
      <vt:lpstr>RAID Technology (contd.)</vt:lpstr>
      <vt:lpstr>RAID Technology (contd.)</vt:lpstr>
      <vt:lpstr>Use of RAID Technology (contd.)</vt:lpstr>
      <vt:lpstr>Use of RAID Technology (contd.)</vt:lpstr>
      <vt:lpstr>Use of RAID Technology (contd.)</vt:lpstr>
      <vt:lpstr>Use of RAID Technology (contd.)</vt:lpstr>
      <vt:lpstr>Trends in Disk Technology</vt:lpstr>
      <vt:lpstr>Storage Area Networks</vt:lpstr>
      <vt:lpstr>Storage Area Networks (contd.)</vt:lpstr>
      <vt:lpstr>Summary</vt:lpstr>
      <vt:lpstr>Problem 1</vt:lpstr>
      <vt:lpstr>Problem 1 (Solution)</vt:lpstr>
      <vt:lpstr>Problem 2</vt:lpstr>
      <vt:lpstr>Problem 2 (Solution)</vt:lpstr>
      <vt:lpstr>Problem 3</vt:lpstr>
      <vt:lpstr>Problem 3 (Contd.)</vt:lpstr>
      <vt:lpstr>Problem 3 (Solution)</vt:lpstr>
      <vt:lpstr>Problem 3 (Solution)</vt:lpstr>
      <vt:lpstr>Problem 3 (Solution)</vt:lpstr>
      <vt:lpstr>Problem 4 (Previous Exam Question)</vt:lpstr>
      <vt:lpstr>Problem 5 (Previous Exam Question)</vt:lpstr>
      <vt:lpstr>Problem 6 (Static Hashing)</vt:lpstr>
      <vt:lpstr>Problem 6 (Solution)</vt:lpstr>
      <vt:lpstr>Problem 7 (Extendible Hashing)</vt:lpstr>
      <vt:lpstr>Problem 7 (Solution)</vt:lpstr>
      <vt:lpstr>Problem 7 (Solution) (Contd.)</vt:lpstr>
      <vt:lpstr>Problem 7 (Solution) (Contd.)</vt:lpstr>
      <vt:lpstr>Problem 7 (Solution) (Contd.)</vt:lpstr>
      <vt:lpstr>Previous Exam Question</vt:lpstr>
    </vt:vector>
  </TitlesOfParts>
  <Manager/>
  <Company>Copyright © 2007 Ramez Elmasri and Shamkant B. Navathe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subject>Disk Storage, Basic File Structures, and Hashing</dc:subject>
  <cp:keywords/>
  <dc:description/>
  <cp:lastModifiedBy>M.Naveed</cp:lastModifiedBy>
  <cp:revision>147</cp:revision>
  <cp:lastPrinted>2001-11-04T00:51:13Z</cp:lastPrinted>
  <dcterms:created xsi:type="dcterms:W3CDTF">2005-02-25T19:46:41Z</dcterms:created>
  <dcterms:modified xsi:type="dcterms:W3CDTF">2025-02-26T12:13:41Z</dcterms:modified>
  <cp:category/>
</cp:coreProperties>
</file>