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5"/>
  </p:notesMasterIdLst>
  <p:handoutMasterIdLst>
    <p:handoutMasterId r:id="rId56"/>
  </p:handoutMasterIdLst>
  <p:sldIdLst>
    <p:sldId id="403" r:id="rId2"/>
    <p:sldId id="413" r:id="rId3"/>
    <p:sldId id="472" r:id="rId4"/>
    <p:sldId id="473" r:id="rId5"/>
    <p:sldId id="474" r:id="rId6"/>
    <p:sldId id="477" r:id="rId7"/>
    <p:sldId id="478" r:id="rId8"/>
    <p:sldId id="475" r:id="rId9"/>
    <p:sldId id="479" r:id="rId10"/>
    <p:sldId id="503" r:id="rId11"/>
    <p:sldId id="476" r:id="rId12"/>
    <p:sldId id="480" r:id="rId13"/>
    <p:sldId id="504" r:id="rId14"/>
    <p:sldId id="505" r:id="rId15"/>
    <p:sldId id="481" r:id="rId16"/>
    <p:sldId id="447" r:id="rId17"/>
    <p:sldId id="508" r:id="rId18"/>
    <p:sldId id="506" r:id="rId19"/>
    <p:sldId id="482" r:id="rId20"/>
    <p:sldId id="406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07" r:id="rId30"/>
    <p:sldId id="513" r:id="rId31"/>
    <p:sldId id="511" r:id="rId32"/>
    <p:sldId id="512" r:id="rId33"/>
    <p:sldId id="491" r:id="rId34"/>
    <p:sldId id="517" r:id="rId35"/>
    <p:sldId id="408" r:id="rId36"/>
    <p:sldId id="514" r:id="rId37"/>
    <p:sldId id="492" r:id="rId38"/>
    <p:sldId id="493" r:id="rId39"/>
    <p:sldId id="510" r:id="rId40"/>
    <p:sldId id="494" r:id="rId41"/>
    <p:sldId id="409" r:id="rId42"/>
    <p:sldId id="516" r:id="rId43"/>
    <p:sldId id="495" r:id="rId44"/>
    <p:sldId id="515" r:id="rId45"/>
    <p:sldId id="496" r:id="rId46"/>
    <p:sldId id="497" r:id="rId47"/>
    <p:sldId id="498" r:id="rId48"/>
    <p:sldId id="499" r:id="rId49"/>
    <p:sldId id="411" r:id="rId50"/>
    <p:sldId id="500" r:id="rId51"/>
    <p:sldId id="501" r:id="rId52"/>
    <p:sldId id="502" r:id="rId53"/>
    <p:sldId id="412" r:id="rId54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0099"/>
    <a:srgbClr val="0000CC"/>
    <a:srgbClr val="677228"/>
    <a:srgbClr val="6E792B"/>
    <a:srgbClr val="76822E"/>
    <a:srgbClr val="4F571F"/>
    <a:srgbClr val="6F6A07"/>
    <a:srgbClr val="827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1386" y="6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28C610FF-B444-4873-A7BC-CBF39C51B8DF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82366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ECE2DB9-1944-4989-A17C-14D088240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3665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1C9C84-0C42-4EF8-8ED2-F4C8268006B7}" type="slidenum">
              <a:rPr lang="en-CA" smtClean="0"/>
              <a:pPr/>
              <a:t>17</a:t>
            </a:fld>
            <a:endParaRPr lang="en-CA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7784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53108405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F944102-6CB8-4FC4-A4B3-3C1B6D8C985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3464248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B31E992-4A5D-40D8-9EC7-24E98921A382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064209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 </a:t>
            </a:r>
            <a:fld id="{DEF46F2C-EC9A-47B6-A96C-A3F8684AA4EE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432956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EBFD489-3F1D-47AE-A1A7-387F0B07545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394291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6B3C160E-FB6D-46CD-ACFE-CDD6D8C93882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7911343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1DF4838D-7C30-4DE6-940D-00B403B22BD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0406640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17-</a:t>
            </a:r>
            <a:fld id="{7A12D029-E693-4170-97A1-AE7D7FCAFB0F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5960513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DC7EC910-BF54-4F4E-B69C-D8E8F58B09C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4131771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7FF3489A-B31A-4D3D-947B-F4B75E92A36F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346618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A3538E5-DB74-4B71-8480-75E345BDDBA1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55018132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6F4806D2-27AF-4866-9174-87CB14BE527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78" r:id="rId10"/>
    <p:sldLayoutId id="214748407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17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Indexing Structures for Files and Physical Database Design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796213" cy="609600"/>
          </a:xfrm>
        </p:spPr>
        <p:txBody>
          <a:bodyPr/>
          <a:lstStyle/>
          <a:p>
            <a:r>
              <a:rPr lang="en-US" altLang="en-US" dirty="0"/>
              <a:t>Clustering Indexes (cont’d.)</a:t>
            </a:r>
          </a:p>
        </p:txBody>
      </p:sp>
      <p:sp>
        <p:nvSpPr>
          <p:cNvPr id="2355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C4C97459-9CA0-47DC-9A62-84F7542A0EC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6" name="Picture 9" descr="fig14_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838200"/>
            <a:ext cx="73152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159614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Secondary Indexes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Provide secondary means of accessing a data file</a:t>
            </a:r>
          </a:p>
          <a:p>
            <a:pPr lvl="1"/>
            <a:r>
              <a:rPr lang="en-US" altLang="en-US" dirty="0"/>
              <a:t>Some primary access exists</a:t>
            </a:r>
          </a:p>
          <a:p>
            <a:r>
              <a:rPr lang="en-US" altLang="en-US" dirty="0"/>
              <a:t>Ordered file with two fields</a:t>
            </a:r>
          </a:p>
          <a:p>
            <a:pPr lvl="1"/>
            <a:r>
              <a:rPr lang="en-US" altLang="en-US" dirty="0"/>
              <a:t>Indexing field, </a:t>
            </a:r>
            <a:r>
              <a:rPr lang="en-US" altLang="en-US" i="1" dirty="0"/>
              <a:t>K(i)</a:t>
            </a:r>
          </a:p>
          <a:p>
            <a:pPr lvl="1"/>
            <a:r>
              <a:rPr lang="en-US" altLang="en-US" dirty="0"/>
              <a:t>Block pointer or record pointer, </a:t>
            </a:r>
            <a:r>
              <a:rPr lang="en-US" altLang="en-US" i="1" dirty="0"/>
              <a:t>P(i)</a:t>
            </a:r>
          </a:p>
          <a:p>
            <a:r>
              <a:rPr lang="en-US" altLang="en-US" dirty="0"/>
              <a:t>Usually need more storage space and longer search time than primary index</a:t>
            </a:r>
          </a:p>
          <a:p>
            <a:pPr lvl="1"/>
            <a:r>
              <a:rPr lang="en-US" altLang="en-US" dirty="0"/>
              <a:t>Improved search time for arbitrary record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223C8827-583C-4BB6-9834-335D958A135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Secondary Indexes (cont’d.)</a:t>
            </a: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2DE63511-3B44-4058-B85D-BC2C2501B8F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228600" y="3448050"/>
            <a:ext cx="22860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17.4 Dense secondary index (with block pointers) on a nonordering key field of a file.</a:t>
            </a:r>
          </a:p>
        </p:txBody>
      </p:sp>
      <p:pic>
        <p:nvPicPr>
          <p:cNvPr id="2560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95425"/>
            <a:ext cx="4589463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Secondary Indexes (cont’d.)</a:t>
            </a: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2DE63511-3B44-4058-B85D-BC2C2501B8F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6" name="Picture 9" descr="fig14_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1" y="1524000"/>
            <a:ext cx="5105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96691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763587"/>
          </a:xfrm>
        </p:spPr>
        <p:txBody>
          <a:bodyPr/>
          <a:lstStyle/>
          <a:p>
            <a:r>
              <a:rPr lang="en-US" altLang="en-US" dirty="0"/>
              <a:t>Secondary Index                  Cluster Index</a:t>
            </a: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2DE63511-3B44-4058-B85D-BC2C2501B8F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6" name="Picture 9" descr="fig14_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524000"/>
            <a:ext cx="464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55725"/>
            <a:ext cx="44196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00051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Single-Level Ordered Indexes (cont’d.)</a:t>
            </a:r>
          </a:p>
        </p:txBody>
      </p:sp>
      <p:sp>
        <p:nvSpPr>
          <p:cNvPr id="2662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4F6232CD-6503-4C5C-89E4-33BE621AF32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662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1577975"/>
            <a:ext cx="8134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1066800" y="2878138"/>
            <a:ext cx="8229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Table 17.1 Types of indexes based on the properties of the indexing field</a:t>
            </a:r>
          </a:p>
        </p:txBody>
      </p:sp>
      <p:sp>
        <p:nvSpPr>
          <p:cNvPr id="26630" name="TextBox 5"/>
          <p:cNvSpPr txBox="1">
            <a:spLocks noChangeArrowheads="1"/>
          </p:cNvSpPr>
          <p:nvPr/>
        </p:nvSpPr>
        <p:spPr bwMode="auto">
          <a:xfrm>
            <a:off x="2525713" y="6200775"/>
            <a:ext cx="40846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Table 17.2 Properties of index types</a:t>
            </a:r>
          </a:p>
        </p:txBody>
      </p:sp>
      <p:pic>
        <p:nvPicPr>
          <p:cNvPr id="2663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3448050"/>
            <a:ext cx="80962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dirty="0"/>
              <a:t>Example: Indexes as Access Paths </a:t>
            </a:r>
            <a:endParaRPr lang="en-US" alt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D9176D7A-C33A-455C-9934-F8EB7686B79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sz="1800" kern="0"/>
              <a:t>Example: Given the following data file EMPLOYEE(NAME, SSN, ADDRESS, JOB, SAL, ... 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kern="0"/>
              <a:t>Suppose that: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kern="0"/>
              <a:t>	record size R=150 bytes	block size B=512 bytes	r=30000 records</a:t>
            </a:r>
          </a:p>
          <a:p>
            <a:pPr eaLnBrk="1" hangingPunct="1">
              <a:lnSpc>
                <a:spcPct val="80000"/>
              </a:lnSpc>
            </a:pPr>
            <a:endParaRPr lang="en-US" sz="1800" kern="0"/>
          </a:p>
          <a:p>
            <a:pPr eaLnBrk="1" hangingPunct="1">
              <a:lnSpc>
                <a:spcPct val="80000"/>
              </a:lnSpc>
            </a:pPr>
            <a:r>
              <a:rPr lang="en-US" sz="1800" kern="0"/>
              <a:t>For an index on the SSN field, assume the field size V</a:t>
            </a:r>
            <a:r>
              <a:rPr lang="en-US" sz="1600" kern="0" baseline="-25000"/>
              <a:t>SSN</a:t>
            </a:r>
            <a:r>
              <a:rPr lang="en-US" sz="1800" kern="0"/>
              <a:t>=9 bytes, assume the record pointer size P</a:t>
            </a:r>
            <a:r>
              <a:rPr lang="en-US" sz="1600" kern="0" baseline="-25000"/>
              <a:t>R</a:t>
            </a:r>
            <a:r>
              <a:rPr lang="en-US" sz="1800" kern="0"/>
              <a:t>=7 bytes. Then find cost if: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kern="0"/>
              <a:t>A) File records are not ordered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kern="0"/>
              <a:t>B) File records are ordered on SSN</a:t>
            </a:r>
            <a:endParaRPr lang="en-US" sz="1700" kern="0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/>
              <a:t>Slide 14- </a:t>
            </a:r>
            <a:fld id="{BDCBD3D3-68C3-44EF-AFCC-53813575B5FA}" type="slidenum">
              <a:rPr lang="en-US" smtClean="0"/>
              <a:pPr/>
              <a:t>17</a:t>
            </a:fld>
            <a:endParaRPr lang="en-CA"/>
          </a:p>
        </p:txBody>
      </p:sp>
      <p:sp>
        <p:nvSpPr>
          <p:cNvPr id="717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Example: Given the following data file EMPLOYEE(NAME, SSN, ADDRESS, JOB, SAL, ... )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Suppose that: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700" dirty="0"/>
              <a:t>	record size R=150 bytes	block size B=512 bytes	r=30000 records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Then, we get:</a:t>
            </a:r>
          </a:p>
          <a:p>
            <a:pPr marL="800100" lvl="1" indent="-3429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1700" dirty="0"/>
              <a:t>	blocking factor </a:t>
            </a:r>
            <a:r>
              <a:rPr lang="en-US" sz="1700" dirty="0" err="1"/>
              <a:t>bfr</a:t>
            </a:r>
            <a:r>
              <a:rPr lang="en-US" sz="1700" dirty="0"/>
              <a:t>= B/R= 512/150= 3 records/block</a:t>
            </a:r>
          </a:p>
          <a:p>
            <a:pPr marL="800100" lvl="1" indent="-3429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1700" dirty="0"/>
              <a:t>	number of file blocks b= (r/</a:t>
            </a:r>
            <a:r>
              <a:rPr lang="en-US" sz="1700" dirty="0" err="1"/>
              <a:t>bfr</a:t>
            </a:r>
            <a:r>
              <a:rPr lang="en-US" sz="1700" dirty="0"/>
              <a:t>)= (30000/3)= 10000 blocks</a:t>
            </a:r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  <a:p>
            <a:pPr marL="800100" lvl="1" indent="-342900" eaLnBrk="1" hangingPunct="1">
              <a:lnSpc>
                <a:spcPct val="80000"/>
              </a:lnSpc>
              <a:buFont typeface="+mj-lt"/>
              <a:buAutoNum type="arabicPeriod" startAt="3"/>
            </a:pPr>
            <a:r>
              <a:rPr lang="en-US" sz="1700" dirty="0"/>
              <a:t>	index entry size </a:t>
            </a:r>
            <a:r>
              <a:rPr lang="en-US" sz="1700" dirty="0" err="1"/>
              <a:t>R</a:t>
            </a:r>
            <a:r>
              <a:rPr lang="en-US" sz="1600" baseline="-25000" dirty="0" err="1">
                <a:solidFill>
                  <a:schemeClr val="tx2"/>
                </a:solidFill>
              </a:rPr>
              <a:t>i</a:t>
            </a:r>
            <a:r>
              <a:rPr lang="en-US" sz="1700" dirty="0"/>
              <a:t>=(V</a:t>
            </a:r>
            <a:r>
              <a:rPr lang="en-US" sz="1600" baseline="-25000" dirty="0">
                <a:solidFill>
                  <a:schemeClr val="tx2"/>
                </a:solidFill>
              </a:rPr>
              <a:t>SSN</a:t>
            </a:r>
            <a:r>
              <a:rPr lang="en-US" sz="1700" dirty="0"/>
              <a:t>+ P</a:t>
            </a:r>
            <a:r>
              <a:rPr lang="en-US" sz="1600" baseline="-25000" dirty="0">
                <a:solidFill>
                  <a:schemeClr val="tx2"/>
                </a:solidFill>
              </a:rPr>
              <a:t>R</a:t>
            </a:r>
            <a:r>
              <a:rPr lang="en-US" sz="1700" dirty="0"/>
              <a:t>)=(9+7)=16 bytes</a:t>
            </a:r>
          </a:p>
          <a:p>
            <a:pPr marL="800100" lvl="1" indent="-342900" eaLnBrk="1" hangingPunct="1">
              <a:lnSpc>
                <a:spcPct val="80000"/>
              </a:lnSpc>
              <a:buFont typeface="+mj-lt"/>
              <a:buAutoNum type="arabicPeriod" startAt="3"/>
            </a:pPr>
            <a:r>
              <a:rPr lang="en-US" sz="1700" dirty="0"/>
              <a:t>	index blocking factor </a:t>
            </a:r>
            <a:r>
              <a:rPr lang="en-US" sz="1700" dirty="0" err="1"/>
              <a:t>bfr</a:t>
            </a:r>
            <a:r>
              <a:rPr lang="en-US" sz="1600" baseline="-25000" dirty="0" err="1">
                <a:solidFill>
                  <a:schemeClr val="tx2"/>
                </a:solidFill>
              </a:rPr>
              <a:t>i</a:t>
            </a:r>
            <a:r>
              <a:rPr lang="en-US" sz="1700" dirty="0"/>
              <a:t>= B/</a:t>
            </a:r>
            <a:r>
              <a:rPr lang="en-US" sz="1700" dirty="0" err="1"/>
              <a:t>R</a:t>
            </a:r>
            <a:r>
              <a:rPr lang="en-US" sz="1600" baseline="-25000" dirty="0" err="1">
                <a:solidFill>
                  <a:schemeClr val="tx2"/>
                </a:solidFill>
              </a:rPr>
              <a:t>i</a:t>
            </a:r>
            <a:r>
              <a:rPr lang="en-US" sz="1700" dirty="0"/>
              <a:t>= 512/16= 32 entries/block</a:t>
            </a:r>
          </a:p>
          <a:p>
            <a:pPr marL="800100" lvl="1" indent="-342900" eaLnBrk="1" hangingPunct="1">
              <a:lnSpc>
                <a:spcPct val="80000"/>
              </a:lnSpc>
              <a:buFont typeface="+mj-lt"/>
              <a:buAutoNum type="arabicPeriod" startAt="3"/>
            </a:pPr>
            <a:r>
              <a:rPr lang="en-US" sz="1700" dirty="0"/>
              <a:t>	number of index blocks b</a:t>
            </a:r>
            <a:r>
              <a:rPr lang="en-US" sz="1800" baseline="-25000" dirty="0">
                <a:solidFill>
                  <a:schemeClr val="tx2"/>
                </a:solidFill>
              </a:rPr>
              <a:t>i</a:t>
            </a:r>
            <a:r>
              <a:rPr lang="en-US" sz="1700" dirty="0"/>
              <a:t>= (</a:t>
            </a:r>
            <a:r>
              <a:rPr lang="en-US" sz="1700" b="1" dirty="0">
                <a:solidFill>
                  <a:srgbClr val="FF0000"/>
                </a:solidFill>
              </a:rPr>
              <a:t>r</a:t>
            </a:r>
            <a:r>
              <a:rPr lang="en-US" sz="1700" dirty="0"/>
              <a:t>/ </a:t>
            </a:r>
            <a:r>
              <a:rPr lang="en-US" sz="1700" dirty="0" err="1"/>
              <a:t>bfr</a:t>
            </a:r>
            <a:r>
              <a:rPr lang="en-US" sz="1600" baseline="-25000" dirty="0" err="1">
                <a:solidFill>
                  <a:schemeClr val="tx2"/>
                </a:solidFill>
              </a:rPr>
              <a:t>i</a:t>
            </a:r>
            <a:r>
              <a:rPr lang="en-US" sz="1700" dirty="0"/>
              <a:t>)= (</a:t>
            </a:r>
            <a:r>
              <a:rPr lang="en-US" sz="1700" b="1" dirty="0">
                <a:solidFill>
                  <a:srgbClr val="FF0000"/>
                </a:solidFill>
              </a:rPr>
              <a:t>30000</a:t>
            </a:r>
            <a:r>
              <a:rPr lang="en-US" sz="1700" dirty="0"/>
              <a:t>/32)= 938 blocks</a:t>
            </a:r>
          </a:p>
          <a:p>
            <a:pPr marL="800100" lvl="1" indent="-342900" eaLnBrk="1" hangingPunct="1">
              <a:lnSpc>
                <a:spcPct val="80000"/>
              </a:lnSpc>
              <a:buFont typeface="+mj-lt"/>
              <a:buAutoNum type="arabicPeriod" startAt="3"/>
            </a:pPr>
            <a:r>
              <a:rPr lang="en-US" sz="1700" dirty="0"/>
              <a:t>	Binary search (on Index) needs: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500" dirty="0"/>
              <a:t>log</a:t>
            </a:r>
            <a:r>
              <a:rPr lang="en-US" sz="1400" baseline="-25000" dirty="0">
                <a:solidFill>
                  <a:schemeClr val="tx2"/>
                </a:solidFill>
              </a:rPr>
              <a:t>2</a:t>
            </a:r>
            <a:r>
              <a:rPr lang="en-US" sz="1500" dirty="0"/>
              <a:t>b</a:t>
            </a:r>
            <a:r>
              <a:rPr lang="en-US" sz="1600" baseline="-25000" dirty="0">
                <a:solidFill>
                  <a:schemeClr val="tx2"/>
                </a:solidFill>
              </a:rPr>
              <a:t>i</a:t>
            </a:r>
            <a:r>
              <a:rPr lang="en-US" sz="1500" dirty="0"/>
              <a:t>= log</a:t>
            </a:r>
            <a:r>
              <a:rPr lang="en-US" sz="1400" baseline="-25000" dirty="0">
                <a:solidFill>
                  <a:schemeClr val="tx2"/>
                </a:solidFill>
              </a:rPr>
              <a:t>2</a:t>
            </a:r>
            <a:r>
              <a:rPr lang="en-US" sz="1500" dirty="0"/>
              <a:t>938 = </a:t>
            </a:r>
            <a:r>
              <a:rPr lang="en-US" sz="1400" dirty="0">
                <a:solidFill>
                  <a:schemeClr val="tx2"/>
                </a:solidFill>
              </a:rPr>
              <a:t>10 block accesses (Index Access Cost)</a:t>
            </a:r>
          </a:p>
          <a:p>
            <a:pPr marL="800100" lvl="1" indent="-342900" eaLnBrk="1" hangingPunct="1">
              <a:lnSpc>
                <a:spcPct val="80000"/>
              </a:lnSpc>
              <a:buFont typeface="+mj-lt"/>
              <a:buAutoNum type="arabicPeriod" startAt="7"/>
            </a:pPr>
            <a:r>
              <a:rPr lang="en-US" sz="1700" dirty="0"/>
              <a:t>	This is compared to linear search cost of: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/>
              <a:t>(b) = 10000 block accesses</a:t>
            </a:r>
          </a:p>
          <a:p>
            <a:pPr marL="800100" lvl="1" indent="-342900" eaLnBrk="1" hangingPunct="1">
              <a:lnSpc>
                <a:spcPct val="80000"/>
              </a:lnSpc>
              <a:buFont typeface="+mj-lt"/>
              <a:buAutoNum type="arabicPeriod" startAt="8"/>
            </a:pPr>
            <a:r>
              <a:rPr lang="en-US" sz="1700" dirty="0"/>
              <a:t>	If the file records are ordered, the binary search cost would be: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/>
              <a:t>log</a:t>
            </a:r>
            <a:r>
              <a:rPr lang="en-US" sz="1600" baseline="-25000" dirty="0"/>
              <a:t>2</a:t>
            </a:r>
            <a:r>
              <a:rPr lang="en-US" sz="1600" dirty="0"/>
              <a:t>b=  log</a:t>
            </a:r>
            <a:r>
              <a:rPr lang="en-US" sz="1600" baseline="-25000" dirty="0"/>
              <a:t>2</a:t>
            </a:r>
            <a:r>
              <a:rPr lang="en-US" sz="1600" dirty="0"/>
              <a:t>10000= 15 block accesses</a:t>
            </a:r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685800" y="381000"/>
            <a:ext cx="77724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endParaRPr lang="en-US" sz="3200">
              <a:solidFill>
                <a:srgbClr val="8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dirty="0"/>
              <a:t>Example: Indexes as Access Paths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99327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17.2 Multilevel Indexes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Designed to greatly reduce remaining search space as search is conducted</a:t>
            </a:r>
          </a:p>
          <a:p>
            <a:r>
              <a:rPr lang="en-US" altLang="en-US" dirty="0"/>
              <a:t>Index file</a:t>
            </a:r>
          </a:p>
          <a:p>
            <a:pPr lvl="1"/>
            <a:r>
              <a:rPr lang="en-US" altLang="en-US" dirty="0"/>
              <a:t>Considered first (or base level) of a multilevel index</a:t>
            </a:r>
          </a:p>
          <a:p>
            <a:r>
              <a:rPr lang="en-US" altLang="en-US" dirty="0"/>
              <a:t>Second level</a:t>
            </a:r>
          </a:p>
          <a:p>
            <a:pPr lvl="1"/>
            <a:r>
              <a:rPr lang="en-US" altLang="en-US" dirty="0"/>
              <a:t>Primary index to the first level</a:t>
            </a:r>
          </a:p>
          <a:p>
            <a:r>
              <a:rPr lang="en-US" altLang="en-US" dirty="0"/>
              <a:t>Third level</a:t>
            </a:r>
          </a:p>
          <a:p>
            <a:pPr lvl="1"/>
            <a:r>
              <a:rPr lang="en-US" altLang="en-US" dirty="0"/>
              <a:t>Primary index to the second level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D9176D7A-C33A-455C-9934-F8EB7686B79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74399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466214A6-F298-40B4-8F33-2072A6BCAEC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867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450" y="269875"/>
            <a:ext cx="5362575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168275" y="3048000"/>
            <a:ext cx="29241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17.6 A two-level primary index resembling ISAM (indexed sequential access method) organization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Indexes</a:t>
            </a:r>
            <a:r>
              <a:rPr lang="en-US" altLang="en-US" b="1" dirty="0"/>
              <a:t> </a:t>
            </a:r>
            <a:r>
              <a:rPr lang="en-US" altLang="en-US" dirty="0"/>
              <a:t>used to speed up record retrieval in response to certain search conditions</a:t>
            </a:r>
          </a:p>
          <a:p>
            <a:r>
              <a:rPr lang="en-US" altLang="en-US" dirty="0"/>
              <a:t>Index structures provide secondary access paths</a:t>
            </a:r>
          </a:p>
          <a:p>
            <a:r>
              <a:rPr lang="en-US" altLang="en-US" dirty="0"/>
              <a:t>Any field can be used to create an index</a:t>
            </a:r>
          </a:p>
          <a:p>
            <a:pPr lvl="1"/>
            <a:r>
              <a:rPr lang="en-US" altLang="en-US" dirty="0"/>
              <a:t>Multiple indexes can be constructed</a:t>
            </a:r>
          </a:p>
          <a:p>
            <a:r>
              <a:rPr lang="en-US" altLang="en-US" dirty="0"/>
              <a:t>Most indexes based on ordered files</a:t>
            </a:r>
          </a:p>
          <a:p>
            <a:pPr lvl="1"/>
            <a:r>
              <a:rPr lang="en-US" altLang="en-US" dirty="0"/>
              <a:t>Tree data structures organize the index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BD956ABD-7BDB-49F0-AA79-4CEC189866A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17.3 Dynamic Multilevel Indexes Using B-Trees and B+ -Trees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Tree data structure terminology</a:t>
            </a:r>
          </a:p>
          <a:p>
            <a:pPr lvl="1"/>
            <a:r>
              <a:rPr lang="en-US" altLang="en-US" dirty="0"/>
              <a:t>Tree is formed of nodes</a:t>
            </a:r>
          </a:p>
          <a:p>
            <a:pPr lvl="1"/>
            <a:r>
              <a:rPr lang="en-US" altLang="en-US" dirty="0"/>
              <a:t>Each node (except root) has one parent and zero or more child nodes</a:t>
            </a:r>
          </a:p>
          <a:p>
            <a:pPr lvl="1"/>
            <a:r>
              <a:rPr lang="en-US" altLang="en-US" dirty="0"/>
              <a:t>Leaf node has no child nodes</a:t>
            </a:r>
          </a:p>
          <a:p>
            <a:pPr lvl="2"/>
            <a:r>
              <a:rPr lang="en-US" altLang="en-US" dirty="0"/>
              <a:t>Unbalanced if leaf nodes occur at different levels</a:t>
            </a:r>
          </a:p>
          <a:p>
            <a:pPr lvl="1"/>
            <a:r>
              <a:rPr lang="en-US" altLang="en-US" dirty="0"/>
              <a:t>Nonleaf node called internal node</a:t>
            </a:r>
          </a:p>
          <a:p>
            <a:pPr lvl="1"/>
            <a:r>
              <a:rPr lang="en-US" altLang="en-US" dirty="0"/>
              <a:t>Subtree of node consists of node and all descendant nodes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24A17E36-B978-41C4-9174-808F0C471BC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Tree Data Structure</a:t>
            </a:r>
          </a:p>
        </p:txBody>
      </p:sp>
      <p:sp>
        <p:nvSpPr>
          <p:cNvPr id="3072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019AA541-B817-47EE-B1CB-D2AE6A6BA739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3072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981200"/>
            <a:ext cx="669607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1447800" y="5867400"/>
            <a:ext cx="6019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17.7 A tree data structure that shows an unbalanced tree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Search Trees and B-Trees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Search tree used to guide search for a record</a:t>
            </a:r>
          </a:p>
          <a:p>
            <a:pPr lvl="1"/>
            <a:r>
              <a:rPr lang="en-US" altLang="en-US" dirty="0"/>
              <a:t>Given value of one of record’s fields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4B669FE3-9171-40B9-A958-F779544B92E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3174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3124200"/>
            <a:ext cx="63722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Box 5"/>
          <p:cNvSpPr txBox="1">
            <a:spLocks noChangeArrowheads="1"/>
          </p:cNvSpPr>
          <p:nvPr/>
        </p:nvSpPr>
        <p:spPr bwMode="auto">
          <a:xfrm>
            <a:off x="1314450" y="6116638"/>
            <a:ext cx="65722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17.8 A node in a search tree with pointers to subtrees below it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Search Trees and B-Trees (cont’d.)</a:t>
            </a:r>
          </a:p>
        </p:txBody>
      </p:sp>
      <p:sp>
        <p:nvSpPr>
          <p:cNvPr id="32771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Algorithms necessary for inserting and deleting search values into and from the tree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8FC302F4-AF38-4251-9141-A321D9FAB7F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32773" name="TextBox 5"/>
          <p:cNvSpPr txBox="1">
            <a:spLocks noChangeArrowheads="1"/>
          </p:cNvSpPr>
          <p:nvPr/>
        </p:nvSpPr>
        <p:spPr bwMode="auto">
          <a:xfrm>
            <a:off x="2327275" y="5697538"/>
            <a:ext cx="4095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17.9 A search tree of order p = 3</a:t>
            </a:r>
          </a:p>
        </p:txBody>
      </p:sp>
      <p:pic>
        <p:nvPicPr>
          <p:cNvPr id="3277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3148013"/>
            <a:ext cx="64389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B-Trees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Provide multi-level access structure</a:t>
            </a:r>
          </a:p>
          <a:p>
            <a:r>
              <a:rPr lang="en-US" altLang="en-US" dirty="0"/>
              <a:t>Tree is always balanced</a:t>
            </a:r>
          </a:p>
          <a:p>
            <a:r>
              <a:rPr lang="en-US" altLang="en-US" dirty="0"/>
              <a:t>Space wasted by deletion never becomes excessive</a:t>
            </a:r>
          </a:p>
          <a:p>
            <a:pPr lvl="1"/>
            <a:r>
              <a:rPr lang="en-US" altLang="en-US" dirty="0"/>
              <a:t>Each node is at least half-full</a:t>
            </a:r>
          </a:p>
          <a:p>
            <a:r>
              <a:rPr lang="en-US" altLang="en-US" dirty="0"/>
              <a:t>Each node in a B-tree of order </a:t>
            </a:r>
            <a:r>
              <a:rPr lang="en-US" altLang="en-US" i="1" dirty="0"/>
              <a:t>p</a:t>
            </a:r>
            <a:r>
              <a:rPr lang="en-US" altLang="en-US" dirty="0"/>
              <a:t> can have at most </a:t>
            </a:r>
            <a:r>
              <a:rPr lang="en-US" altLang="en-US" i="1" dirty="0"/>
              <a:t>p-1</a:t>
            </a:r>
            <a:r>
              <a:rPr lang="en-US" altLang="en-US" dirty="0"/>
              <a:t> search values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F2D53B3D-D284-4459-B1C7-87371906F8E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B-Tree Structures</a:t>
            </a:r>
          </a:p>
        </p:txBody>
      </p:sp>
      <p:sp>
        <p:nvSpPr>
          <p:cNvPr id="3481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61CC4DF3-F13F-4409-B131-D261635C0C6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3482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74800"/>
            <a:ext cx="7239000" cy="435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671513" y="5943600"/>
            <a:ext cx="7481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17.10 B-tree structures (a) A node in a B-tree with </a:t>
            </a:r>
            <a:r>
              <a:rPr lang="en-US" altLang="en-US" sz="1600" i="1" dirty="0">
                <a:solidFill>
                  <a:schemeClr val="tx1"/>
                </a:solidFill>
              </a:rPr>
              <a:t>q−1 </a:t>
            </a:r>
            <a:r>
              <a:rPr lang="en-US" altLang="en-US" sz="1600" dirty="0">
                <a:solidFill>
                  <a:schemeClr val="tx1"/>
                </a:solidFill>
              </a:rPr>
              <a:t>search values (b) A B-tree of order </a:t>
            </a:r>
            <a:r>
              <a:rPr lang="en-US" altLang="en-US" sz="1600" i="1" dirty="0">
                <a:solidFill>
                  <a:schemeClr val="tx1"/>
                </a:solidFill>
              </a:rPr>
              <a:t>p=3.</a:t>
            </a:r>
            <a:r>
              <a:rPr lang="en-US" altLang="en-US" sz="1600" dirty="0">
                <a:solidFill>
                  <a:schemeClr val="tx1"/>
                </a:solidFill>
              </a:rPr>
              <a:t> The values were inserted in the order 8, 5, 1, 7, 3, 12, 9, 6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B+ -Trees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pointers stored only at the leaf nodes</a:t>
            </a:r>
          </a:p>
          <a:p>
            <a:pPr lvl="1"/>
            <a:r>
              <a:rPr lang="en-US" altLang="en-US" dirty="0"/>
              <a:t>Leaf nodes have an entry for every</a:t>
            </a:r>
            <a:r>
              <a:rPr lang="en-US" altLang="en-US" i="1" dirty="0"/>
              <a:t> </a:t>
            </a:r>
            <a:r>
              <a:rPr lang="en-US" altLang="en-US" dirty="0"/>
              <a:t>value of the search field, and a data pointer to the record if search field is a key field</a:t>
            </a:r>
          </a:p>
          <a:p>
            <a:pPr lvl="1"/>
            <a:r>
              <a:rPr lang="en-US" altLang="en-US" dirty="0"/>
              <a:t>For a nonkey search field, the pointer points to a block containing pointers to the data file records</a:t>
            </a:r>
          </a:p>
          <a:p>
            <a:r>
              <a:rPr lang="en-US" altLang="en-US" dirty="0"/>
              <a:t>Internal nodes</a:t>
            </a:r>
          </a:p>
          <a:p>
            <a:pPr lvl="1"/>
            <a:r>
              <a:rPr lang="en-US" altLang="en-US" dirty="0"/>
              <a:t>Some search field values from the leaf nodes repeated to guide search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E99DA2AD-A2AF-4906-9E8B-BF61FF916A3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B+ -Trees (cont’d.)</a:t>
            </a:r>
          </a:p>
        </p:txBody>
      </p:sp>
      <p:sp>
        <p:nvSpPr>
          <p:cNvPr id="3686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8CA8AAA9-9196-489D-AD0A-D8D62C71D74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36868" name="TextBox 4"/>
          <p:cNvSpPr txBox="1">
            <a:spLocks noChangeArrowheads="1"/>
          </p:cNvSpPr>
          <p:nvPr/>
        </p:nvSpPr>
        <p:spPr bwMode="auto">
          <a:xfrm>
            <a:off x="685800" y="5816600"/>
            <a:ext cx="7772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17.11 The nodes of a B+-tree (a) Internal node of a B+-tree with </a:t>
            </a:r>
            <a:r>
              <a:rPr lang="en-US" altLang="en-US" sz="1600" i="1" dirty="0">
                <a:solidFill>
                  <a:schemeClr val="tx1"/>
                </a:solidFill>
              </a:rPr>
              <a:t>q−1 </a:t>
            </a:r>
            <a:r>
              <a:rPr lang="en-US" altLang="en-US" sz="1600" dirty="0">
                <a:solidFill>
                  <a:schemeClr val="tx1"/>
                </a:solidFill>
              </a:rPr>
              <a:t>search values (b) Leaf node of a B+-tree with </a:t>
            </a:r>
            <a:r>
              <a:rPr lang="en-US" altLang="en-US" sz="1600" i="1" dirty="0">
                <a:solidFill>
                  <a:schemeClr val="tx1"/>
                </a:solidFill>
              </a:rPr>
              <a:t>q−1 </a:t>
            </a:r>
            <a:r>
              <a:rPr lang="en-US" altLang="en-US" sz="1600" dirty="0">
                <a:solidFill>
                  <a:schemeClr val="tx1"/>
                </a:solidFill>
              </a:rPr>
              <a:t>search values and </a:t>
            </a:r>
            <a:r>
              <a:rPr lang="en-US" altLang="en-US" sz="1600" i="1" dirty="0">
                <a:solidFill>
                  <a:schemeClr val="tx1"/>
                </a:solidFill>
              </a:rPr>
              <a:t>q−1 </a:t>
            </a:r>
            <a:r>
              <a:rPr lang="en-US" altLang="en-US" sz="1600" dirty="0">
                <a:solidFill>
                  <a:schemeClr val="tx1"/>
                </a:solidFill>
              </a:rPr>
              <a:t>data pointers</a:t>
            </a:r>
          </a:p>
        </p:txBody>
      </p:sp>
      <p:pic>
        <p:nvPicPr>
          <p:cNvPr id="3686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1798638"/>
            <a:ext cx="75533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Searching for a Record With Search Key Field Value K, Using a B+ -Tree</a:t>
            </a:r>
          </a:p>
        </p:txBody>
      </p:sp>
      <p:pic>
        <p:nvPicPr>
          <p:cNvPr id="37891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3413" y="1752600"/>
            <a:ext cx="4962525" cy="2019300"/>
          </a:xfrm>
        </p:spPr>
      </p:pic>
      <p:sp>
        <p:nvSpPr>
          <p:cNvPr id="378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2508A692-05E3-4C09-8DF8-E4781E303C84}" type="slidenum">
              <a:rPr lang="en-US" altLang="en-US" sz="1400" smtClean="0">
                <a:solidFill>
                  <a:srgbClr val="990033"/>
                </a:solidFill>
              </a:rPr>
              <a:pPr/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37893" name="TextBox 4"/>
          <p:cNvSpPr txBox="1">
            <a:spLocks noChangeArrowheads="1"/>
          </p:cNvSpPr>
          <p:nvPr/>
        </p:nvSpPr>
        <p:spPr bwMode="auto">
          <a:xfrm>
            <a:off x="500062" y="6094413"/>
            <a:ext cx="8110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Algorithm 17.2 Searching for a record with search key field value K, using a B+ -Tree</a:t>
            </a:r>
          </a:p>
        </p:txBody>
      </p:sp>
      <p:pic>
        <p:nvPicPr>
          <p:cNvPr id="37894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3767138"/>
            <a:ext cx="53244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17.4 Indexes on Multiple Keys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599487" cy="4800600"/>
          </a:xfrm>
        </p:spPr>
        <p:txBody>
          <a:bodyPr/>
          <a:lstStyle/>
          <a:p>
            <a:r>
              <a:rPr lang="en-US" altLang="en-US" dirty="0"/>
              <a:t>Multiple attributes involved in many retrieval and update requests</a:t>
            </a:r>
          </a:p>
          <a:p>
            <a:pPr lvl="1"/>
            <a:r>
              <a:rPr lang="en-US" altLang="en-US" dirty="0"/>
              <a:t>Consider the query: List the employees in </a:t>
            </a:r>
            <a:r>
              <a:rPr lang="en-US" altLang="en-US" dirty="0" err="1"/>
              <a:t>Dno</a:t>
            </a:r>
            <a:r>
              <a:rPr lang="en-US" altLang="en-US" dirty="0"/>
              <a:t> 4 whose Age is 21 (both columns are non-unique).</a:t>
            </a:r>
          </a:p>
          <a:p>
            <a:pPr lvl="1"/>
            <a:r>
              <a:rPr lang="en-US" altLang="en-US" u="sng" dirty="0"/>
              <a:t>Search strategies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- Assuming </a:t>
            </a:r>
            <a:r>
              <a:rPr lang="en-US" altLang="en-US" dirty="0" err="1"/>
              <a:t>Dno</a:t>
            </a:r>
            <a:r>
              <a:rPr lang="en-US" altLang="en-US" dirty="0"/>
              <a:t> has an index, but Age does not</a:t>
            </a:r>
          </a:p>
          <a:p>
            <a:pPr lvl="1"/>
            <a:r>
              <a:rPr lang="en-US" altLang="en-US" dirty="0"/>
              <a:t>- If Age is indexed but </a:t>
            </a:r>
            <a:r>
              <a:rPr lang="en-US" altLang="en-US" dirty="0" err="1"/>
              <a:t>Dno</a:t>
            </a:r>
            <a:r>
              <a:rPr lang="en-US" altLang="en-US" dirty="0"/>
              <a:t> is not</a:t>
            </a:r>
          </a:p>
          <a:p>
            <a:pPr lvl="1"/>
            <a:r>
              <a:rPr lang="en-US" altLang="en-US" dirty="0"/>
              <a:t>- If indexes have been created on both </a:t>
            </a:r>
            <a:r>
              <a:rPr lang="en-US" altLang="en-US" dirty="0" err="1"/>
              <a:t>Dno</a:t>
            </a:r>
            <a:r>
              <a:rPr lang="en-US" altLang="en-US" dirty="0"/>
              <a:t> &amp; Age</a:t>
            </a:r>
          </a:p>
          <a:p>
            <a:r>
              <a:rPr lang="en-US" altLang="en-US" dirty="0"/>
              <a:t>Composite Index Types:</a:t>
            </a:r>
          </a:p>
          <a:p>
            <a:pPr lvl="1"/>
            <a:r>
              <a:rPr lang="en-US" altLang="en-US" dirty="0"/>
              <a:t>Ordered Index, Partitioned Hashing, Grid Files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53C1B532-CD20-457E-9296-BBAD4FE6D50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17.1 Types of Single-Level Ordered Indexes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Ordered index similar to index in a textbook</a:t>
            </a:r>
          </a:p>
          <a:p>
            <a:r>
              <a:rPr lang="en-US" altLang="en-US" dirty="0"/>
              <a:t>Indexing field (attribute)</a:t>
            </a:r>
          </a:p>
          <a:p>
            <a:pPr lvl="1"/>
            <a:r>
              <a:rPr lang="en-US" altLang="en-US" dirty="0"/>
              <a:t>Index stores each value of the index field with list of pointers to all disk blocks that contain records with that field value</a:t>
            </a:r>
          </a:p>
          <a:p>
            <a:r>
              <a:rPr lang="en-US" altLang="en-US" dirty="0"/>
              <a:t>Values in index are ordered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60E899D4-EAAF-4272-9042-56A286A359A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Indexes on Multiple Keys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Ordered Index on Composite keys</a:t>
            </a:r>
          </a:p>
          <a:p>
            <a:pPr lvl="1"/>
            <a:r>
              <a:rPr lang="en-US" altLang="en-US" dirty="0"/>
              <a:t>Access structure using key value that combines attributes</a:t>
            </a:r>
          </a:p>
          <a:p>
            <a:pPr lvl="1"/>
            <a:r>
              <a:rPr lang="en-US" altLang="en-US" dirty="0"/>
              <a:t>Search keys are stored in sorted order</a:t>
            </a:r>
          </a:p>
          <a:p>
            <a:pPr lvl="1"/>
            <a:r>
              <a:rPr lang="en-US" altLang="en-US" dirty="0"/>
              <a:t>Suitable for range queries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53C1B532-CD20-457E-9296-BBAD4FE6D50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13949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Indexes on Multiple Keys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599487" cy="4572000"/>
          </a:xfrm>
        </p:spPr>
        <p:txBody>
          <a:bodyPr/>
          <a:lstStyle/>
          <a:p>
            <a:r>
              <a:rPr lang="en-US" altLang="en-US" dirty="0"/>
              <a:t>Partitioned hashing</a:t>
            </a:r>
          </a:p>
          <a:p>
            <a:pPr lvl="1"/>
            <a:r>
              <a:rPr lang="en-US" altLang="en-US" dirty="0"/>
              <a:t>Is an extension of static external hashing that allows access on composite keys</a:t>
            </a:r>
          </a:p>
          <a:p>
            <a:pPr lvl="1"/>
            <a:r>
              <a:rPr lang="en-US" altLang="en-US" dirty="0"/>
              <a:t>Search keys are distributed uniformly across  ‘buckets’ by concatenation of n separate hash addresses</a:t>
            </a:r>
          </a:p>
          <a:p>
            <a:pPr lvl="1"/>
            <a:r>
              <a:rPr lang="en-US" altLang="en-US" dirty="0"/>
              <a:t>Suitable for equality comparisons Only</a:t>
            </a:r>
          </a:p>
          <a:p>
            <a:pPr marL="457200" lvl="1" indent="0">
              <a:buNone/>
            </a:pPr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53C1B532-CD20-457E-9296-BBAD4FE6D50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80538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Indexes on Multiple Keys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675687" cy="4572000"/>
          </a:xfrm>
        </p:spPr>
        <p:txBody>
          <a:bodyPr/>
          <a:lstStyle/>
          <a:p>
            <a:r>
              <a:rPr lang="en-US" altLang="en-US" dirty="0"/>
              <a:t>Partitioned hashing…</a:t>
            </a:r>
          </a:p>
          <a:p>
            <a:pPr lvl="1"/>
            <a:r>
              <a:rPr lang="en-US" altLang="en-US" sz="2000" b="1" dirty="0"/>
              <a:t>E.g.</a:t>
            </a:r>
            <a:r>
              <a:rPr lang="en-US" altLang="en-US" sz="2000" dirty="0"/>
              <a:t> Consider the composite search key &lt;</a:t>
            </a:r>
            <a:r>
              <a:rPr lang="en-US" altLang="en-US" sz="2000" dirty="0" err="1"/>
              <a:t>Dno</a:t>
            </a:r>
            <a:r>
              <a:rPr lang="en-US" altLang="en-US" sz="2000" dirty="0"/>
              <a:t>, Age&gt;. If </a:t>
            </a:r>
            <a:r>
              <a:rPr lang="en-US" altLang="en-US" sz="2000" dirty="0" err="1"/>
              <a:t>Dno</a:t>
            </a:r>
            <a:r>
              <a:rPr lang="en-US" altLang="en-US" sz="2000" dirty="0"/>
              <a:t> and Age are hashed into a 3-bit and 5-bit address respectively, we get an 8-bit bucket address.</a:t>
            </a:r>
          </a:p>
          <a:p>
            <a:pPr lvl="1"/>
            <a:r>
              <a:rPr lang="en-US" altLang="en-US" sz="2000" dirty="0"/>
              <a:t>Suppose that </a:t>
            </a:r>
            <a:r>
              <a:rPr lang="en-US" altLang="en-US" sz="2000" dirty="0" err="1"/>
              <a:t>Dno</a:t>
            </a:r>
            <a:r>
              <a:rPr lang="en-US" altLang="en-US" sz="2000" dirty="0"/>
              <a:t>=4 has a hash address ‘100’ and Age=21 has a hash address ‘10101’.</a:t>
            </a:r>
          </a:p>
          <a:p>
            <a:pPr lvl="1"/>
            <a:r>
              <a:rPr lang="en-US" altLang="en-US" sz="2000" dirty="0"/>
              <a:t>Then to search for the combined search value, </a:t>
            </a:r>
            <a:r>
              <a:rPr lang="en-US" altLang="en-US" sz="2000" dirty="0" err="1"/>
              <a:t>Dno</a:t>
            </a:r>
            <a:r>
              <a:rPr lang="en-US" altLang="en-US" sz="2000" dirty="0"/>
              <a:t>=4 and Age=21, one goes to bucket address 100 10101;</a:t>
            </a:r>
          </a:p>
          <a:p>
            <a:pPr lvl="1"/>
            <a:r>
              <a:rPr lang="en-US" altLang="en-US" sz="2000" dirty="0"/>
              <a:t>Just to search for all employees with Age=21, all buckets (8 of them) will be searched whose addresses are ‘000 10101’, ‘001 10101’, …, ‘111 10101’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53C1B532-CD20-457E-9296-BBAD4FE6D50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1549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Indexes on Multiple Keys (cont’d.)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Grid files</a:t>
            </a:r>
          </a:p>
          <a:p>
            <a:pPr lvl="1"/>
            <a:r>
              <a:rPr lang="en-US" altLang="en-US" dirty="0"/>
              <a:t>Array with one dimension for each search attribute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C679105D-A416-45F9-BE61-131F062E6DA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39941" name="TextBox 4"/>
          <p:cNvSpPr txBox="1">
            <a:spLocks noChangeArrowheads="1"/>
          </p:cNvSpPr>
          <p:nvPr/>
        </p:nvSpPr>
        <p:spPr bwMode="auto">
          <a:xfrm>
            <a:off x="1524000" y="6116638"/>
            <a:ext cx="62055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17.14 Example of a grid array on Dno and Age attributes</a:t>
            </a:r>
          </a:p>
        </p:txBody>
      </p:sp>
      <p:pic>
        <p:nvPicPr>
          <p:cNvPr id="3994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2832100"/>
            <a:ext cx="6834188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Grid files</a:t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grid file concept can be applied to any number of search keys. For example, for n search keys the grid array would have n dimensions</a:t>
            </a:r>
            <a:r>
              <a:rPr lang="en-US" dirty="0" smtClean="0"/>
              <a:t>.</a:t>
            </a:r>
          </a:p>
          <a:p>
            <a:r>
              <a:rPr lang="en-US" dirty="0"/>
              <a:t>Grid files perform well in terms of reduction in time for multiple key access</a:t>
            </a:r>
            <a:r>
              <a:rPr lang="en-US" dirty="0" smtClean="0"/>
              <a:t>.</a:t>
            </a:r>
          </a:p>
          <a:p>
            <a:r>
              <a:rPr lang="en-US" dirty="0"/>
              <a:t>However, they represent a space overhead in terms of the grid array structure.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16- </a:t>
            </a:r>
            <a:fld id="{DEF46F2C-EC9A-47B6-A96C-A3F8684AA4EE}" type="slidenum">
              <a:rPr lang="en-US" altLang="en-US" smtClean="0"/>
              <a:pPr>
                <a:defRPr/>
              </a:pPr>
              <a:t>34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30785657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17.5 Other Types of Indexes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Hash indexes</a:t>
            </a:r>
          </a:p>
          <a:p>
            <a:r>
              <a:rPr lang="en-US" altLang="en-US" dirty="0"/>
              <a:t>Bitmap Indexes</a:t>
            </a:r>
          </a:p>
          <a:p>
            <a:r>
              <a:rPr lang="en-US" altLang="en-US" dirty="0"/>
              <a:t>Function-Based Indexing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EFDB7EA6-AD97-4B5D-9FAC-B43D077795C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Hash Indexes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pPr lvl="1"/>
            <a:r>
              <a:rPr lang="en-US" altLang="en-US" dirty="0"/>
              <a:t>Secondary structure for file access</a:t>
            </a:r>
          </a:p>
          <a:p>
            <a:pPr lvl="1"/>
            <a:r>
              <a:rPr lang="en-US" altLang="en-US" dirty="0"/>
              <a:t>Uses hashing on a search key other than the one used for the primary data file organization</a:t>
            </a:r>
          </a:p>
          <a:p>
            <a:pPr lvl="1"/>
            <a:r>
              <a:rPr lang="en-US" altLang="en-US" dirty="0"/>
              <a:t>Index entries of form (</a:t>
            </a:r>
            <a:r>
              <a:rPr lang="en-US" altLang="en-US" i="1" dirty="0"/>
              <a:t>K, P</a:t>
            </a:r>
            <a:r>
              <a:rPr lang="en-US" altLang="en-US" i="1" baseline="-25000" dirty="0"/>
              <a:t>r</a:t>
            </a:r>
            <a:r>
              <a:rPr lang="en-US" altLang="en-US" dirty="0"/>
              <a:t>) or (</a:t>
            </a:r>
            <a:r>
              <a:rPr lang="en-US" altLang="en-US" i="1" dirty="0"/>
              <a:t>K, P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i="1" dirty="0"/>
              <a:t>P</a:t>
            </a:r>
            <a:r>
              <a:rPr lang="en-US" altLang="en-US" i="1" baseline="-25000" dirty="0"/>
              <a:t>r</a:t>
            </a:r>
            <a:r>
              <a:rPr lang="en-US" altLang="en-US" dirty="0"/>
              <a:t>: pointer to the record containing the key</a:t>
            </a:r>
          </a:p>
          <a:p>
            <a:pPr lvl="2"/>
            <a:r>
              <a:rPr lang="en-US" altLang="en-US" i="1" dirty="0"/>
              <a:t>P: </a:t>
            </a:r>
            <a:r>
              <a:rPr lang="en-US" altLang="en-US" dirty="0"/>
              <a:t>pointer to the block containing the record for that key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EFDB7EA6-AD97-4B5D-9FAC-B43D077795C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79992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Hash Indexes - Example</a:t>
            </a:r>
          </a:p>
        </p:txBody>
      </p:sp>
      <p:sp>
        <p:nvSpPr>
          <p:cNvPr id="4198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9AC4B1EC-2B89-461A-8CB2-15E0ECEDADDE}" type="slidenum">
              <a:rPr lang="en-US" altLang="en-US" sz="1400" smtClean="0">
                <a:solidFill>
                  <a:srgbClr val="990033"/>
                </a:solidFill>
              </a:rPr>
              <a:pPr/>
              <a:t>37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4198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9388"/>
            <a:ext cx="4981575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137553"/>
            <a:ext cx="4588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800000"/>
                </a:solidFill>
                <a:latin typeface="+mj-lt"/>
                <a:cs typeface="MS PGothic" charset="0"/>
              </a:rPr>
              <a:t>h(f)</a:t>
            </a:r>
            <a:r>
              <a:rPr lang="en-US" sz="2000" i="1" dirty="0">
                <a:solidFill>
                  <a:srgbClr val="800000"/>
                </a:solidFill>
                <a:latin typeface="+mj-lt"/>
                <a:cs typeface="MS PGothic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j-lt"/>
                <a:cs typeface="MS PGothic" charset="0"/>
              </a:rPr>
              <a:t>= </a:t>
            </a:r>
            <a:r>
              <a:rPr lang="en-US" sz="2000" i="1" dirty="0">
                <a:solidFill>
                  <a:srgbClr val="800000"/>
                </a:solidFill>
                <a:latin typeface="+mj-lt"/>
                <a:cs typeface="MS PGothic" charset="0"/>
              </a:rPr>
              <a:t>Sum</a:t>
            </a:r>
            <a:r>
              <a:rPr lang="en-US" sz="2000" dirty="0">
                <a:solidFill>
                  <a:srgbClr val="800000"/>
                </a:solidFill>
                <a:latin typeface="+mj-lt"/>
                <a:cs typeface="MS PGothic" charset="0"/>
              </a:rPr>
              <a:t> of digits of </a:t>
            </a:r>
            <a:r>
              <a:rPr lang="en-US" sz="2000" i="1" dirty="0" err="1">
                <a:solidFill>
                  <a:srgbClr val="800000"/>
                </a:solidFill>
                <a:latin typeface="+mj-lt"/>
                <a:cs typeface="MS PGothic" charset="0"/>
              </a:rPr>
              <a:t>Emp_id</a:t>
            </a:r>
            <a:r>
              <a:rPr lang="en-US" sz="2000" dirty="0">
                <a:solidFill>
                  <a:srgbClr val="800000"/>
                </a:solidFill>
                <a:latin typeface="+mj-lt"/>
                <a:cs typeface="MS PGothic" charset="0"/>
              </a:rPr>
              <a:t> </a:t>
            </a:r>
            <a:r>
              <a:rPr lang="en-US" sz="2000" i="1" dirty="0">
                <a:solidFill>
                  <a:srgbClr val="800000"/>
                </a:solidFill>
                <a:latin typeface="+mj-lt"/>
                <a:cs typeface="MS PGothic" charset="0"/>
              </a:rPr>
              <a:t>MOD</a:t>
            </a:r>
            <a:r>
              <a:rPr lang="en-US" sz="2000" dirty="0">
                <a:solidFill>
                  <a:srgbClr val="800000"/>
                </a:solidFill>
                <a:latin typeface="+mj-lt"/>
                <a:cs typeface="MS PGothic" charset="0"/>
              </a:rPr>
              <a:t> 10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Bitmap Indexes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239713" y="1600200"/>
            <a:ext cx="8599487" cy="4572000"/>
          </a:xfrm>
        </p:spPr>
        <p:txBody>
          <a:bodyPr/>
          <a:lstStyle/>
          <a:p>
            <a:r>
              <a:rPr lang="en-US" altLang="en-US" dirty="0"/>
              <a:t>Used with a large number of rows</a:t>
            </a:r>
          </a:p>
          <a:p>
            <a:r>
              <a:rPr lang="en-US" altLang="en-US" dirty="0"/>
              <a:t>Useful for columns with a small no of distinct values</a:t>
            </a:r>
          </a:p>
          <a:p>
            <a:r>
              <a:rPr lang="en-US" altLang="en-US" dirty="0"/>
              <a:t>Creates an index for one or more columns</a:t>
            </a:r>
          </a:p>
          <a:p>
            <a:pPr lvl="1"/>
            <a:r>
              <a:rPr lang="en-US" altLang="en-US" dirty="0"/>
              <a:t>Each value (or value range) in the column is indexed</a:t>
            </a:r>
          </a:p>
          <a:p>
            <a:r>
              <a:rPr lang="en-US" altLang="en-US" dirty="0"/>
              <a:t>Built on one particular value of a particular field</a:t>
            </a:r>
          </a:p>
          <a:p>
            <a:pPr lvl="1"/>
            <a:r>
              <a:rPr lang="en-US" altLang="en-US" dirty="0"/>
              <a:t>Array of bits</a:t>
            </a:r>
          </a:p>
          <a:p>
            <a:pPr marL="457200" lvl="1" indent="0">
              <a:buNone/>
            </a:pPr>
            <a:r>
              <a:rPr lang="en-US" altLang="en-US" dirty="0"/>
              <a:t>   (Each index contains n bits for a relation with n rows)</a:t>
            </a:r>
          </a:p>
          <a:p>
            <a:r>
              <a:rPr lang="en-US" altLang="en-US" dirty="0"/>
              <a:t>Existence bitmap</a:t>
            </a:r>
          </a:p>
          <a:p>
            <a:r>
              <a:rPr lang="en-US" altLang="en-US" dirty="0"/>
              <a:t>Bitmaps for B</a:t>
            </a:r>
            <a:r>
              <a:rPr lang="en-US" altLang="en-US" baseline="30000" dirty="0"/>
              <a:t>+</a:t>
            </a:r>
            <a:r>
              <a:rPr lang="en-US" altLang="en-US" dirty="0"/>
              <a:t>-tree leaf nodes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C310E591-A6EE-4BFF-BAD7-47734774F60E}" type="slidenum">
              <a:rPr lang="en-US" altLang="en-US" sz="1400" smtClean="0">
                <a:solidFill>
                  <a:srgbClr val="990033"/>
                </a:solidFill>
              </a:rPr>
              <a:pPr/>
              <a:t>38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Bitmap Indexes - Example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C310E591-A6EE-4BFF-BAD7-47734774F60E}" type="slidenum">
              <a:rPr lang="en-US" altLang="en-US" sz="1400" smtClean="0">
                <a:solidFill>
                  <a:srgbClr val="990033"/>
                </a:solidFill>
              </a:rPr>
              <a:pPr/>
              <a:t>39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577302"/>
              </p:ext>
            </p:extLst>
          </p:nvPr>
        </p:nvGraphicFramePr>
        <p:xfrm>
          <a:off x="76198" y="1447800"/>
          <a:ext cx="8763001" cy="369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2">
                  <a:extLst>
                    <a:ext uri="{9D8B030D-6E8A-4147-A177-3AD203B41FA5}">
                      <a16:colId xmlns="" xmlns:a16="http://schemas.microsoft.com/office/drawing/2014/main" val="1665925999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1592301559"/>
                    </a:ext>
                  </a:extLst>
                </a:gridCol>
                <a:gridCol w="990600">
                  <a:extLst>
                    <a:ext uri="{9D8B030D-6E8A-4147-A177-3AD203B41FA5}">
                      <a16:colId xmlns="" xmlns:a16="http://schemas.microsoft.com/office/drawing/2014/main" val="500778036"/>
                    </a:ext>
                  </a:extLst>
                </a:gridCol>
                <a:gridCol w="609600">
                  <a:extLst>
                    <a:ext uri="{9D8B030D-6E8A-4147-A177-3AD203B41FA5}">
                      <a16:colId xmlns="" xmlns:a16="http://schemas.microsoft.com/office/drawing/2014/main" val="1315897957"/>
                    </a:ext>
                  </a:extLst>
                </a:gridCol>
                <a:gridCol w="1143000">
                  <a:extLst>
                    <a:ext uri="{9D8B030D-6E8A-4147-A177-3AD203B41FA5}">
                      <a16:colId xmlns="" xmlns:a16="http://schemas.microsoft.com/office/drawing/2014/main" val="3480525485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1877841400"/>
                    </a:ext>
                  </a:extLst>
                </a:gridCol>
                <a:gridCol w="457200">
                  <a:extLst>
                    <a:ext uri="{9D8B030D-6E8A-4147-A177-3AD203B41FA5}">
                      <a16:colId xmlns="" xmlns:a16="http://schemas.microsoft.com/office/drawing/2014/main" val="1344617244"/>
                    </a:ext>
                  </a:extLst>
                </a:gridCol>
                <a:gridCol w="381000">
                  <a:extLst>
                    <a:ext uri="{9D8B030D-6E8A-4147-A177-3AD203B41FA5}">
                      <a16:colId xmlns="" xmlns:a16="http://schemas.microsoft.com/office/drawing/2014/main" val="826720584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26713395"/>
                    </a:ext>
                  </a:extLst>
                </a:gridCol>
                <a:gridCol w="838200">
                  <a:extLst>
                    <a:ext uri="{9D8B030D-6E8A-4147-A177-3AD203B41FA5}">
                      <a16:colId xmlns="" xmlns:a16="http://schemas.microsoft.com/office/drawing/2014/main" val="1719914340"/>
                    </a:ext>
                  </a:extLst>
                </a:gridCol>
                <a:gridCol w="990599">
                  <a:extLst>
                    <a:ext uri="{9D8B030D-6E8A-4147-A177-3AD203B41FA5}">
                      <a16:colId xmlns="" xmlns:a16="http://schemas.microsoft.com/office/drawing/2014/main" val="3747082974"/>
                    </a:ext>
                  </a:extLst>
                </a:gridCol>
              </a:tblGrid>
              <a:tr h="289560">
                <a:tc rowSpan="2">
                  <a:txBody>
                    <a:bodyPr/>
                    <a:lstStyle/>
                    <a:p>
                      <a:r>
                        <a:rPr lang="en-US" sz="1600" spc="-150" baseline="0" dirty="0" err="1">
                          <a:solidFill>
                            <a:srgbClr val="0000CC"/>
                          </a:solidFill>
                        </a:rPr>
                        <a:t>Row_id</a:t>
                      </a:r>
                      <a:endParaRPr lang="en-US" sz="1600" spc="-150" baseline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spc="-150" baseline="0" dirty="0" err="1">
                          <a:solidFill>
                            <a:srgbClr val="0000CC"/>
                          </a:solidFill>
                        </a:rPr>
                        <a:t>Emp_id</a:t>
                      </a:r>
                      <a:endParaRPr lang="en-US" sz="1600" spc="-150" baseline="0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spc="-150" baseline="0" dirty="0">
                          <a:solidFill>
                            <a:srgbClr val="0000CC"/>
                          </a:solidFill>
                        </a:rPr>
                        <a:t>Name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spc="-150" baseline="0" dirty="0">
                          <a:solidFill>
                            <a:srgbClr val="0000CC"/>
                          </a:solidFill>
                        </a:rPr>
                        <a:t>Sex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spc="-150" baseline="0" dirty="0">
                          <a:solidFill>
                            <a:srgbClr val="0000CC"/>
                          </a:solidFill>
                        </a:rPr>
                        <a:t>Marital Status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600" spc="-150" baseline="0" dirty="0">
                          <a:solidFill>
                            <a:srgbClr val="0000CC"/>
                          </a:solidFill>
                        </a:rPr>
                        <a:t>Salary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u="sng" spc="-150" baseline="0" dirty="0">
                          <a:solidFill>
                            <a:srgbClr val="C00000"/>
                          </a:solidFill>
                        </a:rPr>
                        <a:t>Bitmap Index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spc="-150" baseline="0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spc="-150" baseline="0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spc="-150" baseline="0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spc="-150" baseline="0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5464593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spc="-150" baseline="0" dirty="0">
                          <a:solidFill>
                            <a:srgbClr val="800000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spc="-150" baseline="0" dirty="0">
                          <a:solidFill>
                            <a:srgbClr val="80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spc="-150" baseline="0" dirty="0">
                          <a:solidFill>
                            <a:srgbClr val="800000"/>
                          </a:solidFill>
                        </a:rPr>
                        <a:t>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spc="-150" baseline="0" dirty="0">
                          <a:solidFill>
                            <a:srgbClr val="800000"/>
                          </a:solidFill>
                        </a:rPr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spc="-150" baseline="0" dirty="0">
                          <a:solidFill>
                            <a:srgbClr val="800000"/>
                          </a:solidFill>
                        </a:rPr>
                        <a:t>Divorced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5533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Ahmad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Divorced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9500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7627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23402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Ayesha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6500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7994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62104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2709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34723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CC"/>
                          </a:solidFill>
                        </a:rPr>
                        <a:t>Sehar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6200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41922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81165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46283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13646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Anwar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6600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6023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12676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Saeed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8800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0716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41301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CC"/>
                          </a:solidFill>
                        </a:rPr>
                        <a:t>Smeera</a:t>
                      </a:r>
                      <a:endParaRPr lang="en-US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Divorced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CC"/>
                          </a:solidFill>
                        </a:rPr>
                        <a:t>9200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6021609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6653" y="5710535"/>
            <a:ext cx="7380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Bitmap Index for </a:t>
            </a:r>
            <a:r>
              <a:rPr lang="en-US" b="1" i="1" dirty="0">
                <a:solidFill>
                  <a:srgbClr val="C00000"/>
                </a:solidFill>
              </a:rPr>
              <a:t>Sex</a:t>
            </a:r>
            <a:r>
              <a:rPr lang="en-US" b="1" dirty="0">
                <a:solidFill>
                  <a:srgbClr val="C00000"/>
                </a:solidFill>
              </a:rPr>
              <a:t> and </a:t>
            </a:r>
            <a:r>
              <a:rPr lang="en-US" b="1" i="1" dirty="0">
                <a:solidFill>
                  <a:srgbClr val="C00000"/>
                </a:solidFill>
              </a:rPr>
              <a:t>Marital Status</a:t>
            </a:r>
            <a:r>
              <a:rPr lang="en-US" b="1" dirty="0">
                <a:solidFill>
                  <a:srgbClr val="C00000"/>
                </a:solidFill>
              </a:rPr>
              <a:t> Columns</a:t>
            </a:r>
          </a:p>
        </p:txBody>
      </p:sp>
    </p:spTree>
    <p:extLst>
      <p:ext uri="{BB962C8B-B14F-4D97-AF65-F5344CB8AC3E}">
        <p14:creationId xmlns:p14="http://schemas.microsoft.com/office/powerpoint/2010/main" val="362371608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Single-Level Ordered Indexes (cont’d.)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Primary index</a:t>
            </a:r>
          </a:p>
          <a:p>
            <a:pPr lvl="1"/>
            <a:r>
              <a:rPr lang="en-US" altLang="en-US" dirty="0"/>
              <a:t>Specified on the ordering key field of ordered file of records</a:t>
            </a:r>
          </a:p>
          <a:p>
            <a:r>
              <a:rPr lang="en-US" altLang="en-US" dirty="0"/>
              <a:t>Clustering index</a:t>
            </a:r>
          </a:p>
          <a:p>
            <a:pPr lvl="1"/>
            <a:r>
              <a:rPr lang="en-US" altLang="en-US" dirty="0"/>
              <a:t>Used if numerous records can have the same value for the ordering field</a:t>
            </a:r>
          </a:p>
          <a:p>
            <a:r>
              <a:rPr lang="en-US" altLang="en-US" dirty="0"/>
              <a:t>Secondary index</a:t>
            </a:r>
          </a:p>
          <a:p>
            <a:pPr lvl="1"/>
            <a:r>
              <a:rPr lang="en-US" altLang="en-US" dirty="0"/>
              <a:t>Can be specified on any nonordering field</a:t>
            </a:r>
          </a:p>
          <a:p>
            <a:pPr lvl="1"/>
            <a:r>
              <a:rPr lang="en-US" altLang="en-US" dirty="0"/>
              <a:t>Data file can have several secondary indexes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D2917EA8-6F6A-4AC3-92B2-0EC81985F63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Function-Based Indexing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Value resulting from applying some function on a field (or fields) becomes the index key</a:t>
            </a:r>
          </a:p>
          <a:p>
            <a:r>
              <a:rPr lang="en-US" altLang="en-US" dirty="0"/>
              <a:t>Introduced in Oracle relational DBMS</a:t>
            </a:r>
          </a:p>
          <a:p>
            <a:r>
              <a:rPr lang="en-US" altLang="en-US" dirty="0"/>
              <a:t>Examples:</a:t>
            </a:r>
          </a:p>
          <a:p>
            <a:pPr lvl="1"/>
            <a:r>
              <a:rPr lang="en-US" altLang="en-US" dirty="0"/>
              <a:t>1</a:t>
            </a:r>
          </a:p>
          <a:p>
            <a:pPr lvl="1"/>
            <a:r>
              <a:rPr lang="en-US" altLang="en-US" dirty="0"/>
              <a:t>2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Queries: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B16FFE50-3686-49FF-9842-C957CD806299}" type="slidenum">
              <a:rPr lang="en-US" altLang="en-US" sz="1400" smtClean="0">
                <a:solidFill>
                  <a:srgbClr val="990033"/>
                </a:solidFill>
              </a:rPr>
              <a:pPr/>
              <a:t>40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4403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18476"/>
            <a:ext cx="5334000" cy="52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524500"/>
            <a:ext cx="30607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52600" y="4139625"/>
            <a:ext cx="5153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CREATE INDEX </a:t>
            </a:r>
            <a:r>
              <a:rPr lang="en-US" sz="1600" dirty="0" err="1"/>
              <a:t>income_ix</a:t>
            </a:r>
            <a:endParaRPr lang="en-US" sz="1600" dirty="0"/>
          </a:p>
          <a:p>
            <a:r>
              <a:rPr lang="en-US" sz="1600" dirty="0"/>
              <a:t>ON Employee ( Salary + (Salary * </a:t>
            </a:r>
            <a:r>
              <a:rPr lang="en-US" sz="1600" dirty="0" err="1"/>
              <a:t>Commission_Pct</a:t>
            </a:r>
            <a:r>
              <a:rPr lang="en-US" sz="1600" dirty="0"/>
              <a:t> ) 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0" y="5450668"/>
            <a:ext cx="5097870" cy="950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sz="1600" dirty="0"/>
              <a:t>Select </a:t>
            </a:r>
            <a:r>
              <a:rPr lang="en-US" sz="1600" dirty="0" err="1"/>
              <a:t>First_name</a:t>
            </a:r>
            <a:r>
              <a:rPr lang="en-US" sz="1600" dirty="0"/>
              <a:t>, </a:t>
            </a:r>
            <a:r>
              <a:rPr lang="en-US" sz="1600" dirty="0" err="1"/>
              <a:t>Lname</a:t>
            </a:r>
            <a:endParaRPr lang="en-US" sz="1600" dirty="0"/>
          </a:p>
          <a:p>
            <a:pPr>
              <a:lnSpc>
                <a:spcPts val="2300"/>
              </a:lnSpc>
            </a:pPr>
            <a:r>
              <a:rPr lang="en-US" sz="1600" dirty="0"/>
              <a:t>FROM Employee</a:t>
            </a:r>
          </a:p>
          <a:p>
            <a:pPr>
              <a:lnSpc>
                <a:spcPts val="2300"/>
              </a:lnSpc>
            </a:pPr>
            <a:r>
              <a:rPr lang="en-US" sz="1600" dirty="0"/>
              <a:t>WHERE ((Salary*</a:t>
            </a:r>
            <a:r>
              <a:rPr lang="en-US" sz="1600" dirty="0" err="1"/>
              <a:t>Commission_Pct</a:t>
            </a:r>
            <a:r>
              <a:rPr lang="en-US" sz="1600" dirty="0"/>
              <a:t>) + Salary) &gt;15000;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Outline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General issues concerning indexing</a:t>
            </a:r>
          </a:p>
          <a:p>
            <a:pPr lvl="1"/>
            <a:r>
              <a:rPr lang="en-US" altLang="en-US" dirty="0"/>
              <a:t>Logical vs Physical Indexes</a:t>
            </a:r>
          </a:p>
          <a:p>
            <a:pPr lvl="1"/>
            <a:r>
              <a:rPr lang="en-US" altLang="en-US" dirty="0"/>
              <a:t>Index Creation and Indexing of strings</a:t>
            </a:r>
          </a:p>
          <a:p>
            <a:pPr lvl="1"/>
            <a:r>
              <a:rPr lang="en-US" altLang="en-US" dirty="0"/>
              <a:t>Tuning Indexes</a:t>
            </a:r>
          </a:p>
          <a:p>
            <a:pPr lvl="1"/>
            <a:r>
              <a:rPr lang="en-US" altLang="en-US" dirty="0"/>
              <a:t>Additional issues related to storage of relations and indexes</a:t>
            </a:r>
          </a:p>
          <a:p>
            <a:r>
              <a:rPr lang="en-US" altLang="en-US" dirty="0"/>
              <a:t>Physical database design in relational databases</a:t>
            </a:r>
          </a:p>
          <a:p>
            <a:pPr lvl="1"/>
            <a:r>
              <a:rPr lang="en-US" altLang="en-US" dirty="0"/>
              <a:t>Factors that influence physical database design</a:t>
            </a:r>
          </a:p>
          <a:p>
            <a:pPr lvl="1"/>
            <a:r>
              <a:rPr lang="en-US" altLang="en-US" dirty="0"/>
              <a:t>Physical database design decisions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Slide 17- </a:t>
            </a:r>
            <a:fld id="{7CFEF169-2FC6-41E3-A7F5-2686D71D8B4D}" type="slidenum">
              <a:rPr kumimoji="0" lang="en-US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CA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17.6 Some General Issues Concerning Indexing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Physical index</a:t>
            </a:r>
          </a:p>
          <a:p>
            <a:pPr lvl="1"/>
            <a:r>
              <a:rPr lang="en-US" altLang="en-US" dirty="0"/>
              <a:t>Pointer specifies physical record address</a:t>
            </a:r>
          </a:p>
          <a:p>
            <a:pPr lvl="1"/>
            <a:r>
              <a:rPr lang="en-US" altLang="en-US" dirty="0"/>
              <a:t>Disadvantage: pointer must be changed if record is moved</a:t>
            </a:r>
          </a:p>
          <a:p>
            <a:r>
              <a:rPr lang="en-US" altLang="en-US" dirty="0"/>
              <a:t>Logical index</a:t>
            </a:r>
          </a:p>
          <a:p>
            <a:pPr lvl="1"/>
            <a:r>
              <a:rPr lang="en-US" altLang="en-US" dirty="0"/>
              <a:t>Used when physical record addresses expected to change frequently</a:t>
            </a:r>
          </a:p>
          <a:p>
            <a:pPr lvl="1"/>
            <a:r>
              <a:rPr lang="en-US" altLang="en-US" dirty="0"/>
              <a:t>Entries of the form (</a:t>
            </a:r>
            <a:r>
              <a:rPr lang="en-US" altLang="en-US" i="1" dirty="0"/>
              <a:t>K, K</a:t>
            </a:r>
            <a:r>
              <a:rPr lang="en-US" altLang="en-US" i="1" baseline="-25000" dirty="0"/>
              <a:t>p</a:t>
            </a:r>
            <a:r>
              <a:rPr lang="en-US" altLang="en-US" dirty="0"/>
              <a:t>)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7CFEF169-2FC6-41E3-A7F5-2686D71D8B4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08921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 Creation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General form of the command to create an index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dirty="0"/>
              <a:t>Unique and cluster keywords optional</a:t>
            </a:r>
          </a:p>
          <a:p>
            <a:pPr lvl="1"/>
            <a:r>
              <a:rPr lang="en-US" altLang="en-US" dirty="0"/>
              <a:t>Order can be ASC or DESC</a:t>
            </a:r>
          </a:p>
          <a:p>
            <a:r>
              <a:rPr lang="en-US" altLang="en-US" dirty="0"/>
              <a:t>Secondary indexes can be created for any primary record organization</a:t>
            </a:r>
          </a:p>
          <a:p>
            <a:pPr lvl="1"/>
            <a:r>
              <a:rPr lang="en-US" altLang="en-US" dirty="0"/>
              <a:t>Complements other primary access methods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B92ACF28-4BFF-4078-9B73-50D1B49B96B9}" type="slidenum">
              <a:rPr lang="en-US" altLang="en-US" sz="1400" smtClean="0">
                <a:solidFill>
                  <a:srgbClr val="990033"/>
                </a:solidFill>
              </a:rPr>
              <a:pPr/>
              <a:t>43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4608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68834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 Creation - Example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B92ACF28-4BFF-4078-9B73-50D1B49B96B9}" type="slidenum">
              <a:rPr lang="en-US" altLang="en-US" sz="1400" smtClean="0">
                <a:solidFill>
                  <a:srgbClr val="990033"/>
                </a:solidFill>
              </a:rPr>
              <a:pPr/>
              <a:t>44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8600" y="1524000"/>
            <a:ext cx="8610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+mn-lt"/>
                <a:cs typeface="MS PGothic" charset="0"/>
              </a:rPr>
              <a:t>1.</a:t>
            </a:r>
            <a:r>
              <a:rPr lang="en-US" dirty="0">
                <a:solidFill>
                  <a:schemeClr val="tx2"/>
                </a:solidFill>
                <a:latin typeface="+mn-lt"/>
                <a:cs typeface="MS PGothic" charset="0"/>
              </a:rPr>
              <a:t> CREATE </a:t>
            </a:r>
            <a:r>
              <a:rPr lang="en-US" u="sng" dirty="0">
                <a:solidFill>
                  <a:schemeClr val="tx2"/>
                </a:solidFill>
                <a:latin typeface="+mn-lt"/>
                <a:cs typeface="MS PGothic" charset="0"/>
              </a:rPr>
              <a:t>UNIQUE</a:t>
            </a:r>
            <a:r>
              <a:rPr lang="en-US" dirty="0">
                <a:solidFill>
                  <a:schemeClr val="tx2"/>
                </a:solidFill>
                <a:latin typeface="+mn-lt"/>
                <a:cs typeface="MS PGothic" charset="0"/>
              </a:rPr>
              <a:t> INDEX </a:t>
            </a:r>
            <a:r>
              <a:rPr lang="en-US" dirty="0" err="1">
                <a:solidFill>
                  <a:schemeClr val="tx2"/>
                </a:solidFill>
                <a:latin typeface="+mn-lt"/>
                <a:cs typeface="MS PGothic" charset="0"/>
              </a:rPr>
              <a:t>SsnIndex</a:t>
            </a:r>
            <a:r>
              <a:rPr lang="en-US" dirty="0">
                <a:solidFill>
                  <a:schemeClr val="tx2"/>
                </a:solidFill>
                <a:latin typeface="+mn-lt"/>
                <a:cs typeface="MS PGothic" charset="0"/>
              </a:rPr>
              <a:t> </a:t>
            </a:r>
          </a:p>
          <a:p>
            <a:r>
              <a:rPr lang="en-US" dirty="0">
                <a:solidFill>
                  <a:schemeClr val="tx2"/>
                </a:solidFill>
                <a:latin typeface="+mn-lt"/>
                <a:cs typeface="MS PGothic" charset="0"/>
              </a:rPr>
              <a:t>    ON employee (</a:t>
            </a:r>
            <a:r>
              <a:rPr lang="en-US" b="1" dirty="0" err="1">
                <a:solidFill>
                  <a:schemeClr val="tx2"/>
                </a:solidFill>
                <a:latin typeface="+mn-lt"/>
                <a:cs typeface="MS PGothic" charset="0"/>
              </a:rPr>
              <a:t>Ssn</a:t>
            </a:r>
            <a:r>
              <a:rPr lang="en-US" dirty="0">
                <a:solidFill>
                  <a:schemeClr val="tx2"/>
                </a:solidFill>
                <a:latin typeface="+mn-lt"/>
                <a:cs typeface="MS PGothic" charset="0"/>
              </a:rPr>
              <a:t>) </a:t>
            </a:r>
            <a:r>
              <a:rPr lang="en-US" u="sng" dirty="0">
                <a:solidFill>
                  <a:schemeClr val="tx2"/>
                </a:solidFill>
                <a:latin typeface="+mn-lt"/>
                <a:cs typeface="MS PGothic" charset="0"/>
              </a:rPr>
              <a:t>CLUSTER</a:t>
            </a:r>
            <a:r>
              <a:rPr lang="en-US" dirty="0">
                <a:solidFill>
                  <a:schemeClr val="tx2"/>
                </a:solidFill>
                <a:latin typeface="+mn-lt"/>
                <a:cs typeface="MS PGothic" charset="0"/>
              </a:rPr>
              <a:t>;	</a:t>
            </a:r>
            <a:r>
              <a:rPr lang="en-US" dirty="0">
                <a:solidFill>
                  <a:srgbClr val="800000"/>
                </a:solidFill>
                <a:latin typeface="+mn-lt"/>
                <a:cs typeface="MS PGothic" charset="0"/>
              </a:rPr>
              <a:t>-- </a:t>
            </a:r>
            <a:r>
              <a:rPr lang="en-US" b="1" dirty="0">
                <a:solidFill>
                  <a:srgbClr val="800000"/>
                </a:solidFill>
                <a:latin typeface="+mn-lt"/>
                <a:cs typeface="MS PGothic" charset="0"/>
              </a:rPr>
              <a:t>PI</a:t>
            </a:r>
          </a:p>
          <a:p>
            <a:endParaRPr lang="en-US" b="1" dirty="0">
              <a:solidFill>
                <a:srgbClr val="800000"/>
              </a:solidFill>
              <a:latin typeface="+mn-lt"/>
              <a:cs typeface="MS PGothic" charset="0"/>
            </a:endParaRPr>
          </a:p>
          <a:p>
            <a:r>
              <a:rPr lang="en-US" b="1" dirty="0">
                <a:solidFill>
                  <a:srgbClr val="800000"/>
                </a:solidFill>
                <a:latin typeface="+mn-lt"/>
                <a:cs typeface="MS PGothic" charset="0"/>
              </a:rPr>
              <a:t>2.</a:t>
            </a:r>
            <a:r>
              <a:rPr lang="en-US" dirty="0">
                <a:solidFill>
                  <a:srgbClr val="800000"/>
                </a:solidFill>
                <a:latin typeface="+mn-lt"/>
                <a:cs typeface="MS PGothic" charset="0"/>
              </a:rPr>
              <a:t> CREATE INDEX </a:t>
            </a:r>
            <a:r>
              <a:rPr lang="en-US" dirty="0" err="1">
                <a:solidFill>
                  <a:srgbClr val="800000"/>
                </a:solidFill>
                <a:latin typeface="+mn-lt"/>
                <a:cs typeface="MS PGothic" charset="0"/>
              </a:rPr>
              <a:t>DnoIndex</a:t>
            </a:r>
            <a:r>
              <a:rPr lang="en-US" dirty="0">
                <a:solidFill>
                  <a:srgbClr val="800000"/>
                </a:solidFill>
                <a:latin typeface="+mn-lt"/>
                <a:cs typeface="MS PGothic" charset="0"/>
              </a:rPr>
              <a:t> </a:t>
            </a:r>
          </a:p>
          <a:p>
            <a:r>
              <a:rPr lang="en-US" dirty="0">
                <a:solidFill>
                  <a:srgbClr val="800000"/>
                </a:solidFill>
                <a:latin typeface="+mn-lt"/>
                <a:cs typeface="MS PGothic" charset="0"/>
              </a:rPr>
              <a:t>    ON employee (</a:t>
            </a:r>
            <a:r>
              <a:rPr lang="en-US" b="1" dirty="0" err="1">
                <a:solidFill>
                  <a:srgbClr val="800000"/>
                </a:solidFill>
                <a:latin typeface="+mn-lt"/>
                <a:cs typeface="MS PGothic" charset="0"/>
              </a:rPr>
              <a:t>Dno</a:t>
            </a:r>
            <a:r>
              <a:rPr lang="en-US" dirty="0">
                <a:solidFill>
                  <a:srgbClr val="800000"/>
                </a:solidFill>
                <a:latin typeface="+mn-lt"/>
                <a:cs typeface="MS PGothic" charset="0"/>
              </a:rPr>
              <a:t>) </a:t>
            </a:r>
            <a:r>
              <a:rPr lang="en-US" u="sng" dirty="0">
                <a:solidFill>
                  <a:srgbClr val="800000"/>
                </a:solidFill>
                <a:latin typeface="+mn-lt"/>
                <a:cs typeface="MS PGothic" charset="0"/>
              </a:rPr>
              <a:t>CLUSTER</a:t>
            </a:r>
            <a:r>
              <a:rPr lang="en-US" dirty="0">
                <a:solidFill>
                  <a:srgbClr val="800000"/>
                </a:solidFill>
                <a:latin typeface="+mn-lt"/>
                <a:cs typeface="MS PGothic" charset="0"/>
              </a:rPr>
              <a:t>;</a:t>
            </a:r>
            <a:r>
              <a:rPr lang="en-US" dirty="0">
                <a:solidFill>
                  <a:schemeClr val="tx2"/>
                </a:solidFill>
                <a:cs typeface="MS PGothic" charset="0"/>
              </a:rPr>
              <a:t> 	</a:t>
            </a:r>
            <a:r>
              <a:rPr lang="en-US" dirty="0">
                <a:solidFill>
                  <a:srgbClr val="000099"/>
                </a:solidFill>
                <a:cs typeface="MS PGothic" charset="0"/>
              </a:rPr>
              <a:t>-- </a:t>
            </a:r>
            <a:r>
              <a:rPr lang="en-US" b="1" dirty="0">
                <a:solidFill>
                  <a:srgbClr val="000099"/>
                </a:solidFill>
                <a:cs typeface="MS PGothic" charset="0"/>
              </a:rPr>
              <a:t>CI</a:t>
            </a:r>
            <a:endParaRPr lang="en-US" dirty="0">
              <a:solidFill>
                <a:srgbClr val="000099"/>
              </a:solidFill>
              <a:latin typeface="+mn-lt"/>
              <a:cs typeface="MS PGothic" charset="0"/>
            </a:endParaRPr>
          </a:p>
          <a:p>
            <a:endParaRPr lang="en-US" b="1" dirty="0">
              <a:solidFill>
                <a:schemeClr val="tx2"/>
              </a:solidFill>
              <a:latin typeface="+mn-lt"/>
              <a:cs typeface="MS PGothic" charset="0"/>
            </a:endParaRPr>
          </a:p>
          <a:p>
            <a:r>
              <a:rPr lang="en-US" b="1" dirty="0">
                <a:solidFill>
                  <a:schemeClr val="tx2"/>
                </a:solidFill>
                <a:latin typeface="+mn-lt"/>
                <a:cs typeface="MS PGothic" charset="0"/>
              </a:rPr>
              <a:t>3.</a:t>
            </a:r>
            <a:r>
              <a:rPr lang="en-US" dirty="0">
                <a:solidFill>
                  <a:schemeClr val="tx2"/>
                </a:solidFill>
                <a:latin typeface="+mn-lt"/>
                <a:cs typeface="MS PGothic" charset="0"/>
              </a:rPr>
              <a:t> CREATE </a:t>
            </a:r>
            <a:r>
              <a:rPr lang="en-US" u="sng" dirty="0">
                <a:solidFill>
                  <a:schemeClr val="tx2"/>
                </a:solidFill>
                <a:latin typeface="+mn-lt"/>
                <a:cs typeface="MS PGothic" charset="0"/>
              </a:rPr>
              <a:t>UNIQUE</a:t>
            </a:r>
            <a:r>
              <a:rPr lang="en-US" dirty="0">
                <a:solidFill>
                  <a:schemeClr val="tx2"/>
                </a:solidFill>
                <a:latin typeface="+mn-lt"/>
                <a:cs typeface="MS PGothic" charset="0"/>
              </a:rPr>
              <a:t> INDEX </a:t>
            </a:r>
            <a:r>
              <a:rPr lang="en-US" dirty="0" err="1">
                <a:solidFill>
                  <a:schemeClr val="tx2"/>
                </a:solidFill>
                <a:latin typeface="+mn-lt"/>
                <a:cs typeface="MS PGothic" charset="0"/>
              </a:rPr>
              <a:t>TaxnoIndex</a:t>
            </a:r>
            <a:r>
              <a:rPr lang="en-US" dirty="0">
                <a:solidFill>
                  <a:schemeClr val="tx2"/>
                </a:solidFill>
                <a:latin typeface="+mn-lt"/>
                <a:cs typeface="MS PGothic" charset="0"/>
              </a:rPr>
              <a:t> </a:t>
            </a:r>
          </a:p>
          <a:p>
            <a:r>
              <a:rPr lang="en-US" dirty="0">
                <a:solidFill>
                  <a:schemeClr val="tx2"/>
                </a:solidFill>
                <a:latin typeface="+mn-lt"/>
                <a:cs typeface="MS PGothic" charset="0"/>
              </a:rPr>
              <a:t>    ON employee (</a:t>
            </a:r>
            <a:r>
              <a:rPr lang="en-US" b="1" dirty="0" err="1">
                <a:solidFill>
                  <a:schemeClr val="tx2"/>
                </a:solidFill>
                <a:latin typeface="+mn-lt"/>
                <a:cs typeface="MS PGothic" charset="0"/>
              </a:rPr>
              <a:t>Taxno</a:t>
            </a:r>
            <a:r>
              <a:rPr lang="en-US" dirty="0">
                <a:solidFill>
                  <a:schemeClr val="tx2"/>
                </a:solidFill>
                <a:latin typeface="+mn-lt"/>
                <a:cs typeface="MS PGothic" charset="0"/>
              </a:rPr>
              <a:t>);			</a:t>
            </a:r>
            <a:r>
              <a:rPr lang="en-US" dirty="0">
                <a:solidFill>
                  <a:srgbClr val="800000"/>
                </a:solidFill>
                <a:cs typeface="MS PGothic" charset="0"/>
              </a:rPr>
              <a:t>-- </a:t>
            </a:r>
            <a:r>
              <a:rPr lang="en-US" b="1" dirty="0">
                <a:solidFill>
                  <a:srgbClr val="800000"/>
                </a:solidFill>
                <a:cs typeface="MS PGothic" charset="0"/>
              </a:rPr>
              <a:t>SI</a:t>
            </a:r>
            <a:endParaRPr lang="en-US" dirty="0">
              <a:solidFill>
                <a:schemeClr val="tx2"/>
              </a:solidFill>
              <a:latin typeface="+mn-lt"/>
              <a:cs typeface="MS PGothic" charset="0"/>
            </a:endParaRPr>
          </a:p>
          <a:p>
            <a:endParaRPr lang="en-US" b="1" dirty="0">
              <a:solidFill>
                <a:srgbClr val="800000"/>
              </a:solidFill>
              <a:latin typeface="+mn-lt"/>
              <a:cs typeface="MS PGothic" charset="0"/>
            </a:endParaRPr>
          </a:p>
          <a:p>
            <a:r>
              <a:rPr lang="en-US" b="1" dirty="0">
                <a:solidFill>
                  <a:srgbClr val="800000"/>
                </a:solidFill>
                <a:latin typeface="+mn-lt"/>
                <a:cs typeface="MS PGothic" charset="0"/>
              </a:rPr>
              <a:t>4.</a:t>
            </a:r>
            <a:r>
              <a:rPr lang="en-US" dirty="0">
                <a:solidFill>
                  <a:srgbClr val="800000"/>
                </a:solidFill>
                <a:latin typeface="+mn-lt"/>
                <a:cs typeface="MS PGothic" charset="0"/>
              </a:rPr>
              <a:t> </a:t>
            </a:r>
            <a:r>
              <a:rPr lang="en-US" dirty="0">
                <a:solidFill>
                  <a:srgbClr val="800000"/>
                </a:solidFill>
                <a:cs typeface="MS PGothic" charset="0"/>
              </a:rPr>
              <a:t>CREATE INDEX </a:t>
            </a:r>
            <a:r>
              <a:rPr lang="en-US" dirty="0" err="1">
                <a:solidFill>
                  <a:srgbClr val="800000"/>
                </a:solidFill>
                <a:cs typeface="MS PGothic" charset="0"/>
              </a:rPr>
              <a:t>NameIndex</a:t>
            </a:r>
            <a:r>
              <a:rPr lang="en-US" dirty="0">
                <a:solidFill>
                  <a:srgbClr val="800000"/>
                </a:solidFill>
                <a:cs typeface="MS PGothic" charset="0"/>
              </a:rPr>
              <a:t> </a:t>
            </a:r>
          </a:p>
          <a:p>
            <a:r>
              <a:rPr lang="en-US" dirty="0">
                <a:solidFill>
                  <a:srgbClr val="800000"/>
                </a:solidFill>
                <a:cs typeface="MS PGothic" charset="0"/>
              </a:rPr>
              <a:t>    ON employee (</a:t>
            </a:r>
            <a:r>
              <a:rPr lang="en-US" b="1" dirty="0">
                <a:solidFill>
                  <a:srgbClr val="800000"/>
                </a:solidFill>
                <a:cs typeface="MS PGothic" charset="0"/>
              </a:rPr>
              <a:t>Name</a:t>
            </a:r>
            <a:r>
              <a:rPr lang="en-US" dirty="0">
                <a:solidFill>
                  <a:srgbClr val="800000"/>
                </a:solidFill>
                <a:cs typeface="MS PGothic" charset="0"/>
              </a:rPr>
              <a:t>);			</a:t>
            </a:r>
            <a:r>
              <a:rPr lang="en-US" dirty="0">
                <a:solidFill>
                  <a:srgbClr val="000099"/>
                </a:solidFill>
                <a:cs typeface="MS PGothic" charset="0"/>
              </a:rPr>
              <a:t>-- </a:t>
            </a:r>
            <a:r>
              <a:rPr lang="en-US" b="1" dirty="0">
                <a:solidFill>
                  <a:srgbClr val="000099"/>
                </a:solidFill>
                <a:cs typeface="MS PGothic" charset="0"/>
              </a:rPr>
              <a:t>SI</a:t>
            </a:r>
            <a:endParaRPr lang="en-US" dirty="0">
              <a:solidFill>
                <a:srgbClr val="000099"/>
              </a:solidFill>
              <a:latin typeface="+mn-lt"/>
              <a:cs typeface="MS PGothic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618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Indexing of Strings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239713" y="1524000"/>
            <a:ext cx="8294687" cy="4876800"/>
          </a:xfrm>
        </p:spPr>
        <p:txBody>
          <a:bodyPr/>
          <a:lstStyle/>
          <a:p>
            <a:r>
              <a:rPr lang="en-US" altLang="en-US" dirty="0"/>
              <a:t>Strings can be variable length</a:t>
            </a:r>
          </a:p>
          <a:p>
            <a:r>
              <a:rPr lang="en-US" altLang="en-US" dirty="0"/>
              <a:t>Strings may be too long, limiting the fan-out</a:t>
            </a:r>
          </a:p>
          <a:p>
            <a:r>
              <a:rPr lang="en-US" altLang="en-US" dirty="0"/>
              <a:t>Prefix compression</a:t>
            </a:r>
          </a:p>
          <a:p>
            <a:pPr lvl="1"/>
            <a:r>
              <a:rPr lang="en-US" altLang="en-US" dirty="0"/>
              <a:t>Stores only the prefix of the search key adequate to distinguish the keys that are being separated and directed to the subtree</a:t>
            </a:r>
          </a:p>
          <a:p>
            <a:pPr lvl="1"/>
            <a:r>
              <a:rPr lang="en-US" altLang="en-US" dirty="0"/>
              <a:t>E.g. </a:t>
            </a:r>
            <a:r>
              <a:rPr lang="en-US" altLang="en-US" dirty="0">
                <a:solidFill>
                  <a:srgbClr val="000099"/>
                </a:solidFill>
              </a:rPr>
              <a:t>if </a:t>
            </a:r>
            <a:r>
              <a:rPr lang="en-US" altLang="en-US" b="1" dirty="0" err="1">
                <a:solidFill>
                  <a:srgbClr val="000099"/>
                </a:solidFill>
              </a:rPr>
              <a:t>Lastname</a:t>
            </a:r>
            <a:r>
              <a:rPr lang="en-US" altLang="en-US" dirty="0">
                <a:solidFill>
                  <a:srgbClr val="000099"/>
                </a:solidFill>
              </a:rPr>
              <a:t> was a search key and we looking for “</a:t>
            </a:r>
            <a:r>
              <a:rPr lang="en-US" altLang="en-US" b="1" dirty="0">
                <a:solidFill>
                  <a:srgbClr val="000099"/>
                </a:solidFill>
              </a:rPr>
              <a:t>Abdullah</a:t>
            </a:r>
            <a:r>
              <a:rPr lang="en-US" altLang="en-US" dirty="0">
                <a:solidFill>
                  <a:srgbClr val="000099"/>
                </a:solidFill>
              </a:rPr>
              <a:t>”, the </a:t>
            </a:r>
            <a:r>
              <a:rPr lang="en-US" altLang="en-US" dirty="0" err="1">
                <a:solidFill>
                  <a:srgbClr val="000099"/>
                </a:solidFill>
              </a:rPr>
              <a:t>nonLeaf</a:t>
            </a:r>
            <a:r>
              <a:rPr lang="en-US" altLang="en-US" dirty="0">
                <a:solidFill>
                  <a:srgbClr val="000099"/>
                </a:solidFill>
              </a:rPr>
              <a:t> node may contain “</a:t>
            </a:r>
            <a:r>
              <a:rPr lang="en-US" altLang="en-US" b="1" dirty="0" err="1">
                <a:solidFill>
                  <a:srgbClr val="000099"/>
                </a:solidFill>
              </a:rPr>
              <a:t>Abd</a:t>
            </a:r>
            <a:r>
              <a:rPr lang="en-US" altLang="en-US" dirty="0">
                <a:solidFill>
                  <a:srgbClr val="000099"/>
                </a:solidFill>
              </a:rPr>
              <a:t>” for Abdullah and “</a:t>
            </a:r>
            <a:r>
              <a:rPr lang="en-US" altLang="en-US" dirty="0" err="1">
                <a:solidFill>
                  <a:srgbClr val="000099"/>
                </a:solidFill>
              </a:rPr>
              <a:t>Mah</a:t>
            </a:r>
            <a:r>
              <a:rPr lang="en-US" altLang="en-US" dirty="0">
                <a:solidFill>
                  <a:srgbClr val="000099"/>
                </a:solidFill>
              </a:rPr>
              <a:t>” for Mahmood as the two keys on either side of the subtree pointer that we need to follow.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93BA5305-6ED3-4700-AEBC-D2066FFF24AA}" type="slidenum">
              <a:rPr lang="en-US" altLang="en-US" sz="1400" smtClean="0">
                <a:solidFill>
                  <a:srgbClr val="990033"/>
                </a:solidFill>
              </a:rPr>
              <a:pPr/>
              <a:t>45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Tuning Indexes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Tuning goals</a:t>
            </a:r>
          </a:p>
          <a:p>
            <a:pPr lvl="1"/>
            <a:r>
              <a:rPr lang="en-US" altLang="en-US" dirty="0"/>
              <a:t>Dynamically evaluate requirements</a:t>
            </a:r>
          </a:p>
          <a:p>
            <a:pPr lvl="1"/>
            <a:r>
              <a:rPr lang="en-US" altLang="en-US" dirty="0"/>
              <a:t>Reorganize indexes to yield best performance</a:t>
            </a:r>
          </a:p>
          <a:p>
            <a:r>
              <a:rPr lang="en-US" altLang="en-US" dirty="0"/>
              <a:t>Reasons for revising initial index choice </a:t>
            </a:r>
          </a:p>
          <a:p>
            <a:pPr lvl="1"/>
            <a:r>
              <a:rPr lang="en-US" altLang="en-US" dirty="0"/>
              <a:t>Certain queries may take too long to run due to lack of an index</a:t>
            </a:r>
          </a:p>
          <a:p>
            <a:pPr lvl="1"/>
            <a:r>
              <a:rPr lang="en-US" altLang="en-US" dirty="0"/>
              <a:t>Certain indexes may not get utilized</a:t>
            </a:r>
          </a:p>
          <a:p>
            <a:pPr lvl="1"/>
            <a:r>
              <a:rPr lang="en-US" altLang="en-US" dirty="0"/>
              <a:t>Certain indexes may undergo too much updating if based on an attribute that undergoes frequent changes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123298A3-123E-461B-A061-D714DE7D4073}" type="slidenum">
              <a:rPr lang="en-US" altLang="en-US" sz="1400" smtClean="0">
                <a:solidFill>
                  <a:srgbClr val="990033"/>
                </a:solidFill>
              </a:rPr>
              <a:pPr/>
              <a:t>46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Additional Issues Related to Storage of Relations and Indexes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76201" y="1447800"/>
            <a:ext cx="8763000" cy="4953000"/>
          </a:xfrm>
        </p:spPr>
        <p:txBody>
          <a:bodyPr/>
          <a:lstStyle/>
          <a:p>
            <a:r>
              <a:rPr lang="en-US" altLang="en-US" dirty="0"/>
              <a:t>Enforcing a key constraint on an attribute</a:t>
            </a:r>
          </a:p>
          <a:p>
            <a:pPr lvl="1"/>
            <a:r>
              <a:rPr lang="en-US" altLang="en-US" dirty="0"/>
              <a:t>Reject insertion if new record has same key attribute as existing record</a:t>
            </a:r>
          </a:p>
          <a:p>
            <a:r>
              <a:rPr lang="en-US" altLang="en-US" dirty="0"/>
              <a:t>Duplicates occur if index is created on a nonkey field</a:t>
            </a:r>
          </a:p>
          <a:p>
            <a:r>
              <a:rPr lang="en-US" altLang="en-US" dirty="0"/>
              <a:t>Fully inverted file</a:t>
            </a:r>
          </a:p>
          <a:p>
            <a:pPr lvl="1"/>
            <a:r>
              <a:rPr lang="en-US" altLang="en-US" dirty="0"/>
              <a:t>Has secondary index on every field</a:t>
            </a:r>
          </a:p>
          <a:p>
            <a:r>
              <a:rPr lang="en-US" altLang="en-US" dirty="0"/>
              <a:t>Indexing hints in queries</a:t>
            </a:r>
          </a:p>
          <a:p>
            <a:pPr lvl="1"/>
            <a:r>
              <a:rPr lang="en-US" altLang="en-US" dirty="0"/>
              <a:t>Suggestions used to expedite query execution</a:t>
            </a:r>
          </a:p>
          <a:p>
            <a:pPr marL="457200" lvl="1" indent="0">
              <a:buNone/>
            </a:pPr>
            <a:r>
              <a:rPr lang="en-US" altLang="en-US" sz="2200" dirty="0">
                <a:solidFill>
                  <a:srgbClr val="000099"/>
                </a:solidFill>
              </a:rPr>
              <a:t>    </a:t>
            </a:r>
            <a:r>
              <a:rPr lang="en-US" altLang="en-US" sz="2200" b="1" dirty="0">
                <a:solidFill>
                  <a:srgbClr val="000099"/>
                </a:solidFill>
              </a:rPr>
              <a:t>E.g.</a:t>
            </a:r>
          </a:p>
          <a:p>
            <a:pPr marL="457200" lvl="1" indent="0">
              <a:buNone/>
            </a:pPr>
            <a:r>
              <a:rPr lang="en-US" altLang="en-US" sz="2200" dirty="0">
                <a:solidFill>
                  <a:srgbClr val="000099"/>
                </a:solidFill>
              </a:rPr>
              <a:t>    SELECT </a:t>
            </a:r>
            <a:r>
              <a:rPr lang="en-US" altLang="en-US" sz="2200" dirty="0"/>
              <a:t>/* + INDEX (employee </a:t>
            </a:r>
            <a:r>
              <a:rPr lang="en-US" altLang="en-US" sz="2200" dirty="0" err="1"/>
              <a:t>DnoIndex</a:t>
            </a:r>
            <a:r>
              <a:rPr lang="en-US" altLang="en-US" sz="2200" dirty="0"/>
              <a:t>) */</a:t>
            </a:r>
            <a:r>
              <a:rPr lang="en-US" altLang="en-US" sz="2200" dirty="0">
                <a:solidFill>
                  <a:srgbClr val="000099"/>
                </a:solidFill>
              </a:rPr>
              <a:t> </a:t>
            </a:r>
            <a:r>
              <a:rPr lang="en-US" altLang="en-US" sz="2200" dirty="0" err="1">
                <a:solidFill>
                  <a:srgbClr val="000099"/>
                </a:solidFill>
              </a:rPr>
              <a:t>ssn</a:t>
            </a:r>
            <a:r>
              <a:rPr lang="en-US" altLang="en-US" sz="2200" dirty="0">
                <a:solidFill>
                  <a:srgbClr val="000099"/>
                </a:solidFill>
              </a:rPr>
              <a:t>, salary, </a:t>
            </a:r>
            <a:r>
              <a:rPr lang="en-US" altLang="en-US" sz="2200" dirty="0" err="1">
                <a:solidFill>
                  <a:srgbClr val="000099"/>
                </a:solidFill>
              </a:rPr>
              <a:t>dno</a:t>
            </a:r>
            <a:endParaRPr lang="en-US" altLang="en-US" sz="2200" dirty="0">
              <a:solidFill>
                <a:srgbClr val="000099"/>
              </a:solidFill>
            </a:endParaRPr>
          </a:p>
          <a:p>
            <a:pPr marL="457200" lvl="1" indent="0">
              <a:buNone/>
            </a:pPr>
            <a:r>
              <a:rPr lang="en-US" altLang="en-US" sz="2200" dirty="0">
                <a:solidFill>
                  <a:srgbClr val="000099"/>
                </a:solidFill>
              </a:rPr>
              <a:t>    FROM employee WHERE </a:t>
            </a:r>
            <a:r>
              <a:rPr lang="en-US" altLang="en-US" sz="2200" dirty="0" err="1">
                <a:solidFill>
                  <a:srgbClr val="000099"/>
                </a:solidFill>
              </a:rPr>
              <a:t>dno</a:t>
            </a:r>
            <a:r>
              <a:rPr lang="en-US" altLang="en-US" sz="2200" dirty="0">
                <a:solidFill>
                  <a:srgbClr val="000099"/>
                </a:solidFill>
              </a:rPr>
              <a:t> &lt; 10;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6C8091F4-9F5A-4C03-AFDF-C3A4838F49D2}" type="slidenum">
              <a:rPr lang="en-US" altLang="en-US" sz="1400" smtClean="0">
                <a:solidFill>
                  <a:srgbClr val="990033"/>
                </a:solidFill>
              </a:rPr>
              <a:pPr/>
              <a:t>47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Additional Issues Related to Storage of Relations and Indexes (cont’d.)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Column-based storage of relations</a:t>
            </a:r>
          </a:p>
          <a:p>
            <a:pPr lvl="1"/>
            <a:r>
              <a:rPr lang="en-US" altLang="en-US" dirty="0"/>
              <a:t>Alternative to traditional way of storing relations by row</a:t>
            </a:r>
          </a:p>
          <a:p>
            <a:pPr lvl="1"/>
            <a:r>
              <a:rPr lang="en-US" altLang="en-US" dirty="0"/>
              <a:t>Offers advantages for read-only queries</a:t>
            </a:r>
          </a:p>
          <a:p>
            <a:pPr lvl="1"/>
            <a:r>
              <a:rPr lang="en-US" altLang="en-US" dirty="0"/>
              <a:t>Offers additional freedom in index creation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EB23269B-490B-4A5F-B083-91BE6130DED0}" type="slidenum">
              <a:rPr lang="en-US" altLang="en-US" sz="1400" smtClean="0">
                <a:solidFill>
                  <a:srgbClr val="990033"/>
                </a:solidFill>
              </a:rPr>
              <a:pPr/>
              <a:t>48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17.7 Physical Database Design in Relational Databases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Physical design goals</a:t>
            </a:r>
          </a:p>
          <a:p>
            <a:pPr lvl="1"/>
            <a:r>
              <a:rPr lang="en-US" altLang="en-US" dirty="0"/>
              <a:t>Create appropriate structure for data in storage</a:t>
            </a:r>
          </a:p>
          <a:p>
            <a:pPr lvl="1"/>
            <a:r>
              <a:rPr lang="en-US" altLang="en-US" dirty="0"/>
              <a:t>Guarantee good performance</a:t>
            </a:r>
          </a:p>
          <a:p>
            <a:r>
              <a:rPr lang="en-US" altLang="en-US" dirty="0"/>
              <a:t>Must know job mix for particular set of database system applications</a:t>
            </a:r>
          </a:p>
          <a:p>
            <a:r>
              <a:rPr lang="en-US" altLang="en-US" dirty="0"/>
              <a:t>Analyzing the database queries and transactions</a:t>
            </a:r>
          </a:p>
          <a:p>
            <a:pPr lvl="1"/>
            <a:r>
              <a:rPr lang="en-US" altLang="en-US" dirty="0"/>
              <a:t>Information about each retrieval query</a:t>
            </a:r>
          </a:p>
          <a:p>
            <a:pPr lvl="1"/>
            <a:r>
              <a:rPr lang="en-US" altLang="en-US" dirty="0"/>
              <a:t>Information about each update transaction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3ECBE18A-5A13-4A1B-AD53-44400463EA09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Primary Indexes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Ordered file with two fields</a:t>
            </a:r>
          </a:p>
          <a:p>
            <a:pPr lvl="1"/>
            <a:r>
              <a:rPr lang="en-US" altLang="en-US" dirty="0"/>
              <a:t>Primary key, </a:t>
            </a:r>
            <a:r>
              <a:rPr lang="en-US" altLang="en-US" i="1" dirty="0"/>
              <a:t>K(i)</a:t>
            </a:r>
          </a:p>
          <a:p>
            <a:pPr lvl="1"/>
            <a:r>
              <a:rPr lang="en-US" altLang="en-US" dirty="0"/>
              <a:t>Pointer to a disk block, </a:t>
            </a:r>
            <a:r>
              <a:rPr lang="en-US" altLang="en-US" i="1" dirty="0"/>
              <a:t>P(i)</a:t>
            </a:r>
          </a:p>
          <a:p>
            <a:r>
              <a:rPr lang="en-US" altLang="en-US" dirty="0"/>
              <a:t>One index entry in the index file for each block in the data file</a:t>
            </a:r>
          </a:p>
          <a:p>
            <a:r>
              <a:rPr lang="en-US" altLang="en-US" dirty="0"/>
              <a:t>Indexes may be dense or sparse</a:t>
            </a:r>
          </a:p>
          <a:p>
            <a:pPr lvl="1"/>
            <a:r>
              <a:rPr lang="en-US" altLang="en-US" dirty="0"/>
              <a:t>Dense index has an index entry for every search key value</a:t>
            </a:r>
            <a:r>
              <a:rPr lang="en-US" altLang="en-US" i="1" dirty="0"/>
              <a:t> </a:t>
            </a:r>
            <a:r>
              <a:rPr lang="en-US" altLang="en-US" dirty="0"/>
              <a:t>in the data file</a:t>
            </a:r>
          </a:p>
          <a:p>
            <a:pPr lvl="1"/>
            <a:r>
              <a:rPr lang="en-US" altLang="en-US" dirty="0"/>
              <a:t>Sparse index has entries for only some search values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FE76D59F-FAAA-424E-B7DE-FC6896454B3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Physical Database Design in Relational Databases (cont’d.)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Analyzing the expected frequency of invocation of queries and transactions</a:t>
            </a:r>
          </a:p>
          <a:p>
            <a:pPr lvl="1"/>
            <a:r>
              <a:rPr lang="en-US" altLang="en-US" dirty="0"/>
              <a:t>Expected frequency of using each attribute as a selection or join attribute</a:t>
            </a:r>
          </a:p>
          <a:p>
            <a:pPr lvl="1"/>
            <a:r>
              <a:rPr lang="en-US" altLang="en-US" dirty="0"/>
              <a:t>80-20 rule: 80 percent of processing accounted for by only 20 percent of queries and transactions</a:t>
            </a:r>
          </a:p>
          <a:p>
            <a:r>
              <a:rPr lang="en-US" altLang="en-US" dirty="0"/>
              <a:t>Analyzing the time constraints of queries and transactions</a:t>
            </a:r>
          </a:p>
          <a:p>
            <a:pPr lvl="1"/>
            <a:r>
              <a:rPr lang="en-US" altLang="en-US" dirty="0"/>
              <a:t>Selection attributes associated with time constraints are candidates for primary access structures</a:t>
            </a:r>
          </a:p>
          <a:p>
            <a:pPr lvl="1"/>
            <a:endParaRPr lang="en-US" alt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F98FA207-D635-4A8A-8E9F-1E39F1A53CA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Physical Database Design in Relational Databases (cont’d.)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Analyzing the expected frequency of update operations</a:t>
            </a:r>
          </a:p>
          <a:p>
            <a:pPr lvl="1"/>
            <a:r>
              <a:rPr lang="en-US" altLang="en-US" dirty="0"/>
              <a:t>Minimize number of access paths for a frequently-updated file</a:t>
            </a:r>
          </a:p>
          <a:p>
            <a:pPr lvl="2"/>
            <a:r>
              <a:rPr lang="en-US" altLang="en-US" dirty="0"/>
              <a:t>Updating the access paths themselves slows down update operations</a:t>
            </a:r>
          </a:p>
          <a:p>
            <a:r>
              <a:rPr lang="en-US" altLang="en-US" dirty="0"/>
              <a:t>Analyzing the uniqueness constraints on attributes</a:t>
            </a:r>
          </a:p>
          <a:p>
            <a:pPr lvl="1"/>
            <a:r>
              <a:rPr lang="en-US" altLang="en-US" dirty="0"/>
              <a:t>Access paths should be specified on all </a:t>
            </a:r>
            <a:r>
              <a:rPr lang="en-US" altLang="en-US" i="1" dirty="0"/>
              <a:t>candidate key </a:t>
            </a:r>
            <a:r>
              <a:rPr lang="en-US" altLang="en-US" dirty="0"/>
              <a:t>attributes that are either the primary key of a file or unique attributes</a:t>
            </a:r>
          </a:p>
          <a:p>
            <a:pPr lvl="1"/>
            <a:endParaRPr lang="en-US" altLang="en-US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D82BCB53-0E8A-4034-8868-DDE1ACBF09A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Physical Database Design Decisions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Design decisions about indexing</a:t>
            </a:r>
          </a:p>
          <a:p>
            <a:pPr lvl="1"/>
            <a:r>
              <a:rPr lang="en-US" altLang="en-US" dirty="0"/>
              <a:t>Whether to index an attribute</a:t>
            </a:r>
          </a:p>
          <a:p>
            <a:pPr lvl="2"/>
            <a:r>
              <a:rPr lang="en-US" altLang="en-US" dirty="0"/>
              <a:t>Attribute is a key or used by a query</a:t>
            </a:r>
          </a:p>
          <a:p>
            <a:pPr lvl="1"/>
            <a:r>
              <a:rPr lang="en-US" altLang="en-US" dirty="0"/>
              <a:t>What attribute(s) to index on</a:t>
            </a:r>
          </a:p>
          <a:p>
            <a:pPr lvl="2"/>
            <a:r>
              <a:rPr lang="en-US" altLang="en-US" dirty="0"/>
              <a:t>Single or multiple</a:t>
            </a:r>
          </a:p>
          <a:p>
            <a:pPr lvl="1"/>
            <a:r>
              <a:rPr lang="en-US" altLang="en-US" dirty="0"/>
              <a:t>Whether to set up a clustered index</a:t>
            </a:r>
          </a:p>
          <a:p>
            <a:pPr lvl="2"/>
            <a:r>
              <a:rPr lang="en-US" altLang="en-US" dirty="0"/>
              <a:t>One per table</a:t>
            </a:r>
          </a:p>
          <a:p>
            <a:pPr lvl="1"/>
            <a:r>
              <a:rPr lang="en-US" altLang="en-US" dirty="0"/>
              <a:t>Whether to use a hash index over a tree index</a:t>
            </a:r>
          </a:p>
          <a:p>
            <a:pPr lvl="2"/>
            <a:r>
              <a:rPr lang="en-US" altLang="en-US" dirty="0"/>
              <a:t>Hash indexes do not support range queries</a:t>
            </a:r>
          </a:p>
          <a:p>
            <a:pPr lvl="1"/>
            <a:r>
              <a:rPr lang="en-US" altLang="en-US" dirty="0"/>
              <a:t>Whether to use dynamic hashing</a:t>
            </a:r>
          </a:p>
          <a:p>
            <a:pPr lvl="2"/>
            <a:r>
              <a:rPr lang="en-US" altLang="en-US" dirty="0"/>
              <a:t>Appropriate for very volatile files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CCBE5A86-E8AB-4C0A-8DC0-5D57AC68E948}" type="slidenum">
              <a:rPr lang="en-US" altLang="en-US" sz="1400" smtClean="0">
                <a:solidFill>
                  <a:srgbClr val="990033"/>
                </a:solidFill>
              </a:rPr>
              <a:pPr/>
              <a:t>52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17.8 Summary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Indexes are access structures that improve efficiency of record retrieval from a data file</a:t>
            </a:r>
          </a:p>
          <a:p>
            <a:r>
              <a:rPr lang="en-US" altLang="en-US" dirty="0"/>
              <a:t>Ordered single-level index types</a:t>
            </a:r>
          </a:p>
          <a:p>
            <a:pPr lvl="1"/>
            <a:r>
              <a:rPr lang="en-US" altLang="en-US" dirty="0"/>
              <a:t>Primary, clustering, and secondary</a:t>
            </a:r>
          </a:p>
          <a:p>
            <a:r>
              <a:rPr lang="en-US" altLang="en-US" dirty="0"/>
              <a:t>Multilevel indexes can be implemented as B-trees and B+ -trees</a:t>
            </a:r>
          </a:p>
          <a:p>
            <a:pPr lvl="1"/>
            <a:r>
              <a:rPr lang="en-US" altLang="en-US" dirty="0"/>
              <a:t>Dynamic structures</a:t>
            </a:r>
          </a:p>
          <a:p>
            <a:r>
              <a:rPr lang="en-US" altLang="en-US" dirty="0"/>
              <a:t>Multiple key access methods</a:t>
            </a:r>
          </a:p>
          <a:p>
            <a:r>
              <a:rPr lang="en-US" altLang="en-US" dirty="0"/>
              <a:t>Logical and physical indexes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26788AF8-41E7-4864-B10C-C74064C86E0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796213" cy="611187"/>
          </a:xfrm>
        </p:spPr>
        <p:txBody>
          <a:bodyPr/>
          <a:lstStyle/>
          <a:p>
            <a:r>
              <a:rPr lang="en-US" altLang="en-US" dirty="0"/>
              <a:t>Primary Indexes (cont’d.)</a:t>
            </a: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A31F6804-D167-4578-8975-1BE15FF1670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762000" y="6194425"/>
            <a:ext cx="7620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17.1 Primary index on the ordering key field of the file shown in Figure 16.7</a:t>
            </a:r>
          </a:p>
        </p:txBody>
      </p:sp>
      <p:pic>
        <p:nvPicPr>
          <p:cNvPr id="6" name="Picture 10" descr="fig14_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599" y="969962"/>
            <a:ext cx="7034213" cy="512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 bwMode="auto">
          <a:xfrm>
            <a:off x="990600" y="970954"/>
            <a:ext cx="2667000" cy="4156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Primary Indexes (cont’d.)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Major problem: insertion and deletion of records</a:t>
            </a:r>
          </a:p>
          <a:p>
            <a:pPr lvl="1"/>
            <a:r>
              <a:rPr lang="en-US" altLang="en-US" dirty="0"/>
              <a:t>Move records around and change index values</a:t>
            </a:r>
          </a:p>
          <a:p>
            <a:pPr lvl="1"/>
            <a:r>
              <a:rPr lang="en-US" altLang="en-US" dirty="0"/>
              <a:t>Solutions</a:t>
            </a:r>
          </a:p>
          <a:p>
            <a:pPr lvl="2"/>
            <a:r>
              <a:rPr lang="en-US" altLang="en-US" dirty="0"/>
              <a:t>Use unordered overflow file</a:t>
            </a:r>
          </a:p>
          <a:p>
            <a:pPr lvl="2"/>
            <a:r>
              <a:rPr lang="en-US" altLang="en-US" dirty="0"/>
              <a:t>Use linked list of overflow records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9248E02F-69DB-4A84-A7E4-A58B26097C9B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Clustering Indexes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Clustering field</a:t>
            </a:r>
          </a:p>
          <a:p>
            <a:pPr lvl="1"/>
            <a:r>
              <a:rPr lang="en-US" altLang="en-US" dirty="0"/>
              <a:t>File records are physically ordered on a nonkey field without a distinct value for each record</a:t>
            </a:r>
          </a:p>
          <a:p>
            <a:r>
              <a:rPr lang="en-US" altLang="en-US" dirty="0"/>
              <a:t>Ordered file with two fields</a:t>
            </a:r>
          </a:p>
          <a:p>
            <a:pPr lvl="1"/>
            <a:r>
              <a:rPr lang="en-US" altLang="en-US" dirty="0"/>
              <a:t>Same type as clustering field</a:t>
            </a:r>
          </a:p>
          <a:p>
            <a:pPr lvl="1"/>
            <a:r>
              <a:rPr lang="en-US" altLang="en-US" dirty="0"/>
              <a:t>Disk block pointer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 </a:t>
            </a:r>
            <a:fld id="{E1F91DEF-D2D0-4363-A1CE-55B33BCCB6E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7796213" cy="609600"/>
          </a:xfrm>
        </p:spPr>
        <p:txBody>
          <a:bodyPr/>
          <a:lstStyle/>
          <a:p>
            <a:r>
              <a:rPr lang="en-US" altLang="en-US" dirty="0"/>
              <a:t>Clustering Indexes (cont’d.)</a:t>
            </a:r>
          </a:p>
        </p:txBody>
      </p:sp>
      <p:sp>
        <p:nvSpPr>
          <p:cNvPr id="2355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17-</a:t>
            </a:r>
            <a:fld id="{C4C97459-9CA0-47DC-9A62-84F7542A0EC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1752600" y="6045200"/>
            <a:ext cx="563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17.2 A clustering index on the Dept_number ordering nonkey field of an EMPLOYEE file</a:t>
            </a:r>
          </a:p>
        </p:txBody>
      </p:sp>
      <p:pic>
        <p:nvPicPr>
          <p:cNvPr id="2355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85800"/>
            <a:ext cx="56388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4197</TotalTime>
  <Words>2481</Words>
  <Application>Microsoft Office PowerPoint</Application>
  <PresentationFormat>Letter Paper (8.5x11 in)</PresentationFormat>
  <Paragraphs>464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MS PGothic</vt:lpstr>
      <vt:lpstr>Arial</vt:lpstr>
      <vt:lpstr>Tahoma</vt:lpstr>
      <vt:lpstr>Wingdings</vt:lpstr>
      <vt:lpstr>Blends</vt:lpstr>
      <vt:lpstr>PowerPoint Presentation</vt:lpstr>
      <vt:lpstr>Introduction</vt:lpstr>
      <vt:lpstr>17.1 Types of Single-Level Ordered Indexes</vt:lpstr>
      <vt:lpstr>Types of Single-Level Ordered Indexes (cont’d.)</vt:lpstr>
      <vt:lpstr>Primary Indexes</vt:lpstr>
      <vt:lpstr>Primary Indexes (cont’d.)</vt:lpstr>
      <vt:lpstr>Primary Indexes (cont’d.)</vt:lpstr>
      <vt:lpstr>Clustering Indexes</vt:lpstr>
      <vt:lpstr>Clustering Indexes (cont’d.)</vt:lpstr>
      <vt:lpstr>Clustering Indexes (cont’d.)</vt:lpstr>
      <vt:lpstr>Secondary Indexes</vt:lpstr>
      <vt:lpstr>Secondary Indexes (cont’d.)</vt:lpstr>
      <vt:lpstr>Secondary Indexes (cont’d.)</vt:lpstr>
      <vt:lpstr>Secondary Index                  Cluster Index</vt:lpstr>
      <vt:lpstr>Types of Single-Level Ordered Indexes (cont’d.)</vt:lpstr>
      <vt:lpstr>Example: Indexes as Access Paths </vt:lpstr>
      <vt:lpstr>Example: Indexes as Access Paths </vt:lpstr>
      <vt:lpstr>17.2 Multilevel Indexes</vt:lpstr>
      <vt:lpstr>PowerPoint Presentation</vt:lpstr>
      <vt:lpstr>17.3 Dynamic Multilevel Indexes Using B-Trees and B+ -Trees</vt:lpstr>
      <vt:lpstr>Tree Data Structure</vt:lpstr>
      <vt:lpstr>Search Trees and B-Trees</vt:lpstr>
      <vt:lpstr>Search Trees and B-Trees (cont’d.)</vt:lpstr>
      <vt:lpstr>B-Trees</vt:lpstr>
      <vt:lpstr>B-Tree Structures</vt:lpstr>
      <vt:lpstr>B+ -Trees</vt:lpstr>
      <vt:lpstr>B+ -Trees (cont’d.)</vt:lpstr>
      <vt:lpstr>Searching for a Record With Search Key Field Value K, Using a B+ -Tree</vt:lpstr>
      <vt:lpstr>17.4 Indexes on Multiple Keys</vt:lpstr>
      <vt:lpstr>Indexes on Multiple Keys (cont’d.)</vt:lpstr>
      <vt:lpstr>Indexes on Multiple Keys (cont’d.)</vt:lpstr>
      <vt:lpstr>Indexes on Multiple Keys (cont’d.)</vt:lpstr>
      <vt:lpstr>Indexes on Multiple Keys (cont’d.)</vt:lpstr>
      <vt:lpstr>Grid files </vt:lpstr>
      <vt:lpstr>17.5 Other Types of Indexes</vt:lpstr>
      <vt:lpstr>Hash Indexes</vt:lpstr>
      <vt:lpstr>Hash Indexes - Example</vt:lpstr>
      <vt:lpstr>Bitmap Indexes</vt:lpstr>
      <vt:lpstr>Bitmap Indexes - Example</vt:lpstr>
      <vt:lpstr>Function-Based Indexing</vt:lpstr>
      <vt:lpstr>Outline</vt:lpstr>
      <vt:lpstr>17.6 Some General Issues Concerning Indexing</vt:lpstr>
      <vt:lpstr>Index Creation</vt:lpstr>
      <vt:lpstr>Index Creation - Example</vt:lpstr>
      <vt:lpstr>Indexing of Strings</vt:lpstr>
      <vt:lpstr>Tuning Indexes</vt:lpstr>
      <vt:lpstr>Additional Issues Related to Storage of Relations and Indexes</vt:lpstr>
      <vt:lpstr>Additional Issues Related to Storage of Relations and Indexes (cont’d.)</vt:lpstr>
      <vt:lpstr>17.7 Physical Database Design in Relational Databases</vt:lpstr>
      <vt:lpstr>Physical Database Design in Relational Databases (cont’d.)</vt:lpstr>
      <vt:lpstr>Physical Database Design in Relational Databases (cont’d.)</vt:lpstr>
      <vt:lpstr>Physical Database Design Decisions</vt:lpstr>
      <vt:lpstr>17.8 Summary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Databse Concepts</dc:title>
  <dc:subject>Indexing Structures for File and Physical Database Design</dc:subject>
  <cp:keywords/>
  <dc:description/>
  <cp:lastModifiedBy>user</cp:lastModifiedBy>
  <cp:revision>303</cp:revision>
  <cp:lastPrinted>2001-11-04T00:51:13Z</cp:lastPrinted>
  <dcterms:created xsi:type="dcterms:W3CDTF">2005-02-25T19:46:41Z</dcterms:created>
  <dcterms:modified xsi:type="dcterms:W3CDTF">2024-04-14T13:01:52Z</dcterms:modified>
  <cp:category/>
</cp:coreProperties>
</file>