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handoutMasterIdLst>
    <p:handoutMasterId r:id="rId60"/>
  </p:handoutMasterIdLst>
  <p:sldIdLst>
    <p:sldId id="403" r:id="rId2"/>
    <p:sldId id="413" r:id="rId3"/>
    <p:sldId id="479" r:id="rId4"/>
    <p:sldId id="472" r:id="rId5"/>
    <p:sldId id="480" r:id="rId6"/>
    <p:sldId id="481" r:id="rId7"/>
    <p:sldId id="509" r:id="rId8"/>
    <p:sldId id="482" r:id="rId9"/>
    <p:sldId id="511" r:id="rId10"/>
    <p:sldId id="483" r:id="rId11"/>
    <p:sldId id="510" r:id="rId12"/>
    <p:sldId id="447" r:id="rId13"/>
    <p:sldId id="484" r:id="rId14"/>
    <p:sldId id="406" r:id="rId15"/>
    <p:sldId id="517" r:id="rId16"/>
    <p:sldId id="486" r:id="rId17"/>
    <p:sldId id="487" r:id="rId18"/>
    <p:sldId id="518" r:id="rId19"/>
    <p:sldId id="488" r:id="rId20"/>
    <p:sldId id="524" r:id="rId21"/>
    <p:sldId id="522" r:id="rId22"/>
    <p:sldId id="523" r:id="rId23"/>
    <p:sldId id="407" r:id="rId24"/>
    <p:sldId id="512" r:id="rId25"/>
    <p:sldId id="490" r:id="rId26"/>
    <p:sldId id="491" r:id="rId27"/>
    <p:sldId id="513" r:id="rId28"/>
    <p:sldId id="519" r:id="rId29"/>
    <p:sldId id="520" r:id="rId30"/>
    <p:sldId id="492" r:id="rId31"/>
    <p:sldId id="408" r:id="rId32"/>
    <p:sldId id="493" r:id="rId33"/>
    <p:sldId id="525" r:id="rId34"/>
    <p:sldId id="526" r:id="rId35"/>
    <p:sldId id="494" r:id="rId36"/>
    <p:sldId id="409" r:id="rId37"/>
    <p:sldId id="496" r:id="rId38"/>
    <p:sldId id="495" r:id="rId39"/>
    <p:sldId id="411" r:id="rId40"/>
    <p:sldId id="527" r:id="rId41"/>
    <p:sldId id="528" r:id="rId42"/>
    <p:sldId id="497" r:id="rId43"/>
    <p:sldId id="498" r:id="rId44"/>
    <p:sldId id="532" r:id="rId45"/>
    <p:sldId id="531" r:id="rId46"/>
    <p:sldId id="412" r:id="rId47"/>
    <p:sldId id="499" r:id="rId48"/>
    <p:sldId id="515" r:id="rId49"/>
    <p:sldId id="516" r:id="rId50"/>
    <p:sldId id="514" r:id="rId51"/>
    <p:sldId id="500" r:id="rId52"/>
    <p:sldId id="501" r:id="rId53"/>
    <p:sldId id="502" r:id="rId54"/>
    <p:sldId id="503" r:id="rId55"/>
    <p:sldId id="529" r:id="rId56"/>
    <p:sldId id="530" r:id="rId57"/>
    <p:sldId id="478" r:id="rId58"/>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800000"/>
    <a:srgbClr val="0000CC"/>
    <a:srgbClr val="677228"/>
    <a:srgbClr val="6E792B"/>
    <a:srgbClr val="76822E"/>
    <a:srgbClr val="4F571F"/>
    <a:srgbClr val="6F6A07"/>
    <a:srgbClr val="827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5330" autoAdjust="0"/>
  </p:normalViewPr>
  <p:slideViewPr>
    <p:cSldViewPr snapToObjects="1">
      <p:cViewPr varScale="1">
        <p:scale>
          <a:sx n="53" d="100"/>
          <a:sy n="53" d="100"/>
        </p:scale>
        <p:origin x="1920" y="78"/>
      </p:cViewPr>
      <p:guideLst>
        <p:guide orient="horz" pos="1920"/>
        <p:guide pos="2880"/>
      </p:guideLst>
    </p:cSldViewPr>
  </p:slideViewPr>
  <p:outlineViewPr>
    <p:cViewPr>
      <p:scale>
        <a:sx n="33" d="100"/>
        <a:sy n="33" d="100"/>
      </p:scale>
      <p:origin x="0" y="-9948"/>
    </p:cViewPr>
  </p:outlineViewPr>
  <p:notesTextViewPr>
    <p:cViewPr>
      <p:scale>
        <a:sx n="100" d="100"/>
        <a:sy n="100" d="100"/>
      </p:scale>
      <p:origin x="0" y="0"/>
    </p:cViewPr>
  </p:notesTextViewPr>
  <p:sorterViewPr>
    <p:cViewPr varScale="1">
      <p:scale>
        <a:sx n="1" d="1"/>
        <a:sy n="1" d="1"/>
      </p:scale>
      <p:origin x="0" y="-3774"/>
    </p:cViewPr>
  </p:sorterViewPr>
  <p:notesViewPr>
    <p:cSldViewPr snapToObjects="1">
      <p:cViewPr>
        <p:scale>
          <a:sx n="100" d="100"/>
          <a:sy n="100" d="100"/>
        </p:scale>
        <p:origin x="1890" y="-118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5A47EE21-9DE7-4758-9D09-B2C886781B80}" type="slidenum">
              <a:rPr lang="en-CA" altLang="en-US"/>
              <a:pPr>
                <a:defRPr/>
              </a:pPr>
              <a:t>‹#›</a:t>
            </a:fld>
            <a:endParaRPr lang="en-CA" altLang="en-US" dirty="0"/>
          </a:p>
        </p:txBody>
      </p:sp>
    </p:spTree>
    <p:extLst>
      <p:ext uri="{BB962C8B-B14F-4D97-AF65-F5344CB8AC3E}">
        <p14:creationId xmlns:p14="http://schemas.microsoft.com/office/powerpoint/2010/main" val="1321177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C2DAE772-7CCA-4302-B17C-2DBB59D07B6F}" type="slidenum">
              <a:rPr lang="en-CA" altLang="en-US"/>
              <a:pPr>
                <a:defRPr/>
              </a:pPr>
              <a:t>‹#›</a:t>
            </a:fld>
            <a:endParaRPr lang="en-CA" altLang="en-US" dirty="0"/>
          </a:p>
        </p:txBody>
      </p:sp>
    </p:spTree>
    <p:extLst>
      <p:ext uri="{BB962C8B-B14F-4D97-AF65-F5344CB8AC3E}">
        <p14:creationId xmlns:p14="http://schemas.microsoft.com/office/powerpoint/2010/main" val="1859552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2DAE772-7CCA-4302-B17C-2DBB59D07B6F}" type="slidenum">
              <a:rPr lang="en-CA" altLang="en-US" smtClean="0"/>
              <a:pPr>
                <a:defRPr/>
              </a:pPr>
              <a:t>1</a:t>
            </a:fld>
            <a:endParaRPr lang="en-CA" altLang="en-US" dirty="0"/>
          </a:p>
        </p:txBody>
      </p:sp>
    </p:spTree>
    <p:extLst>
      <p:ext uri="{BB962C8B-B14F-4D97-AF65-F5344CB8AC3E}">
        <p14:creationId xmlns:p14="http://schemas.microsoft.com/office/powerpoint/2010/main" val="2211448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Interquery parallelism</a:t>
            </a:r>
          </a:p>
          <a:p>
            <a:pPr lvl="1"/>
            <a:r>
              <a:rPr lang="en-US" altLang="en-US" dirty="0"/>
              <a:t>Execution of multiple queries in parallel</a:t>
            </a:r>
          </a:p>
          <a:p>
            <a:pPr lvl="1"/>
            <a:r>
              <a:rPr lang="en-US" altLang="en-US" dirty="0"/>
              <a:t>Goal: scale up</a:t>
            </a:r>
          </a:p>
          <a:p>
            <a:pPr lvl="1"/>
            <a:r>
              <a:rPr lang="en-US" altLang="en-US" dirty="0"/>
              <a:t>Difficult to achieve on shared-disk or shared-nothing architectures</a:t>
            </a:r>
          </a:p>
          <a:p>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55</a:t>
            </a:fld>
            <a:endParaRPr lang="en-CA" altLang="en-US" dirty="0"/>
          </a:p>
        </p:txBody>
      </p:sp>
    </p:spTree>
    <p:extLst>
      <p:ext uri="{BB962C8B-B14F-4D97-AF65-F5344CB8AC3E}">
        <p14:creationId xmlns:p14="http://schemas.microsoft.com/office/powerpoint/2010/main" val="106980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Intraquery parallelism</a:t>
            </a:r>
          </a:p>
          <a:p>
            <a:pPr lvl="1"/>
            <a:r>
              <a:rPr lang="en-US" altLang="en-US" dirty="0"/>
              <a:t>Approaches</a:t>
            </a:r>
          </a:p>
          <a:p>
            <a:pPr lvl="2"/>
            <a:r>
              <a:rPr lang="en-US" altLang="en-US" dirty="0"/>
              <a:t>Use parallel algorithm for each operation, with appropriate partitioning of the data input to that operation</a:t>
            </a:r>
          </a:p>
          <a:p>
            <a:pPr lvl="2"/>
            <a:r>
              <a:rPr lang="en-US" altLang="en-US" dirty="0"/>
              <a:t>Execute independent operations in parallel</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56</a:t>
            </a:fld>
            <a:endParaRPr lang="en-CA" altLang="en-US" dirty="0"/>
          </a:p>
        </p:txBody>
      </p:sp>
    </p:spTree>
    <p:extLst>
      <p:ext uri="{BB962C8B-B14F-4D97-AF65-F5344CB8AC3E}">
        <p14:creationId xmlns:p14="http://schemas.microsoft.com/office/powerpoint/2010/main" val="869050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skjkfjkjkjgkjgkgjkgjg</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15</a:t>
            </a:fld>
            <a:endParaRPr lang="en-CA" altLang="en-US" dirty="0"/>
          </a:p>
        </p:txBody>
      </p:sp>
    </p:spTree>
    <p:extLst>
      <p:ext uri="{BB962C8B-B14F-4D97-AF65-F5344CB8AC3E}">
        <p14:creationId xmlns:p14="http://schemas.microsoft.com/office/powerpoint/2010/main" val="689309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kern="1200" dirty="0">
                <a:solidFill>
                  <a:schemeClr val="tx1"/>
                </a:solidFill>
                <a:effectLst/>
                <a:latin typeface="Arial" charset="0"/>
                <a:ea typeface="MS PGothic" panose="020B0600070205080204" pitchFamily="34" charset="-128"/>
                <a:cs typeface="MS PGothic" charset="0"/>
              </a:rPr>
              <a:t>SELECT * FROM employees WHERE department = 'Sales' AND salary &gt; 50000;</a:t>
            </a:r>
            <a:endParaRPr lang="en-US" dirty="0"/>
          </a:p>
          <a:p>
            <a:r>
              <a:rPr lang="en-US" b="1" dirty="0"/>
              <a:t>Individual Index creation:   </a:t>
            </a:r>
            <a:r>
              <a:rPr lang="en-US" b="0" i="0" kern="1200" dirty="0">
                <a:solidFill>
                  <a:schemeClr val="tx1"/>
                </a:solidFill>
                <a:effectLst/>
                <a:latin typeface="Arial" charset="0"/>
                <a:ea typeface="MS PGothic" panose="020B0600070205080204" pitchFamily="34" charset="-128"/>
                <a:cs typeface="MS PGothic" charset="0"/>
              </a:rPr>
              <a:t>{ Fetch</a:t>
            </a:r>
            <a:r>
              <a:rPr lang="en-US" b="0" i="0" kern="1200" baseline="0" dirty="0">
                <a:solidFill>
                  <a:schemeClr val="tx1"/>
                </a:solidFill>
                <a:effectLst/>
                <a:latin typeface="Arial" charset="0"/>
                <a:ea typeface="MS PGothic" panose="020B0600070205080204" pitchFamily="34" charset="-128"/>
                <a:cs typeface="MS PGothic" charset="0"/>
              </a:rPr>
              <a:t> the records individually ,then intersect}</a:t>
            </a:r>
            <a:endParaRPr lang="en-US" b="1" dirty="0"/>
          </a:p>
          <a:p>
            <a:r>
              <a:rPr lang="en-US" b="0" i="0" kern="1200" dirty="0">
                <a:solidFill>
                  <a:schemeClr val="tx1"/>
                </a:solidFill>
                <a:effectLst/>
                <a:latin typeface="Arial" charset="0"/>
                <a:ea typeface="MS PGothic" panose="020B0600070205080204" pitchFamily="34" charset="-128"/>
                <a:cs typeface="MS PGothic" charset="0"/>
              </a:rPr>
              <a:t>CREATE INDEX </a:t>
            </a:r>
            <a:r>
              <a:rPr lang="en-US" b="0" i="0" kern="1200" dirty="0" err="1">
                <a:solidFill>
                  <a:schemeClr val="tx1"/>
                </a:solidFill>
                <a:effectLst/>
                <a:latin typeface="Arial" charset="0"/>
                <a:ea typeface="MS PGothic" panose="020B0600070205080204" pitchFamily="34" charset="-128"/>
                <a:cs typeface="MS PGothic" charset="0"/>
              </a:rPr>
              <a:t>idx_department</a:t>
            </a:r>
            <a:r>
              <a:rPr lang="en-US" b="0" i="0" kern="1200" dirty="0">
                <a:solidFill>
                  <a:schemeClr val="tx1"/>
                </a:solidFill>
                <a:effectLst/>
                <a:latin typeface="Arial" charset="0"/>
                <a:ea typeface="MS PGothic" panose="020B0600070205080204" pitchFamily="34" charset="-128"/>
                <a:cs typeface="MS PGothic" charset="0"/>
              </a:rPr>
              <a:t> ON employees (department);    </a:t>
            </a:r>
          </a:p>
          <a:p>
            <a:r>
              <a:rPr lang="en-US" b="0" i="0" kern="1200" dirty="0">
                <a:solidFill>
                  <a:schemeClr val="tx1"/>
                </a:solidFill>
                <a:effectLst/>
                <a:latin typeface="Arial" charset="0"/>
                <a:ea typeface="MS PGothic" panose="020B0600070205080204" pitchFamily="34" charset="-128"/>
                <a:cs typeface="MS PGothic" charset="0"/>
              </a:rPr>
              <a:t>CREATE INDEX </a:t>
            </a:r>
            <a:r>
              <a:rPr lang="en-US" b="0" i="0" kern="1200" dirty="0" err="1">
                <a:solidFill>
                  <a:schemeClr val="tx1"/>
                </a:solidFill>
                <a:effectLst/>
                <a:latin typeface="Arial" charset="0"/>
                <a:ea typeface="MS PGothic" panose="020B0600070205080204" pitchFamily="34" charset="-128"/>
                <a:cs typeface="MS PGothic" charset="0"/>
              </a:rPr>
              <a:t>idx_salary</a:t>
            </a:r>
            <a:r>
              <a:rPr lang="en-US" b="0" i="0" kern="1200" dirty="0">
                <a:solidFill>
                  <a:schemeClr val="tx1"/>
                </a:solidFill>
                <a:effectLst/>
                <a:latin typeface="Arial" charset="0"/>
                <a:ea typeface="MS PGothic" panose="020B0600070205080204" pitchFamily="34" charset="-128"/>
                <a:cs typeface="MS PGothic" charset="0"/>
              </a:rPr>
              <a:t> ON employees (salary);</a:t>
            </a:r>
            <a:r>
              <a:rPr lang="en-US" dirty="0"/>
              <a:t>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1" dirty="0"/>
              <a:t>Using a composite index: Fetch the result that is basically</a:t>
            </a:r>
            <a:r>
              <a:rPr lang="en-US" altLang="en-US" b="1" baseline="0" dirty="0"/>
              <a:t> satisfy the both condition simultaneously</a:t>
            </a:r>
            <a:endParaRPr lang="en-US" alt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kern="1200" dirty="0">
                <a:solidFill>
                  <a:schemeClr val="tx1"/>
                </a:solidFill>
                <a:effectLst/>
                <a:latin typeface="Arial" charset="0"/>
                <a:ea typeface="MS PGothic" panose="020B0600070205080204" pitchFamily="34" charset="-128"/>
                <a:cs typeface="MS PGothic" charset="0"/>
              </a:rPr>
              <a:t>CREATE INDEX </a:t>
            </a:r>
            <a:r>
              <a:rPr lang="en-US" b="0" i="0" kern="1200" dirty="0" err="1">
                <a:solidFill>
                  <a:schemeClr val="tx1"/>
                </a:solidFill>
                <a:effectLst/>
                <a:latin typeface="Arial" charset="0"/>
                <a:ea typeface="MS PGothic" panose="020B0600070205080204" pitchFamily="34" charset="-128"/>
                <a:cs typeface="MS PGothic" charset="0"/>
              </a:rPr>
              <a:t>idx_department_salary</a:t>
            </a:r>
            <a:r>
              <a:rPr lang="en-US" b="0" i="0" kern="1200" dirty="0">
                <a:solidFill>
                  <a:schemeClr val="tx1"/>
                </a:solidFill>
                <a:effectLst/>
                <a:latin typeface="Arial" charset="0"/>
                <a:ea typeface="MS PGothic" panose="020B0600070205080204" pitchFamily="34" charset="-128"/>
                <a:cs typeface="MS PGothic" charset="0"/>
              </a:rPr>
              <a:t> ON employees (department, salary);</a:t>
            </a:r>
            <a:endParaRPr lang="en-US" altLang="en-US" b="1" dirty="0"/>
          </a:p>
          <a:p>
            <a:endParaRPr lang="en-US" dirty="0"/>
          </a:p>
          <a:p>
            <a:r>
              <a:rPr lang="en-US" altLang="en-US" b="1" dirty="0"/>
              <a:t>Intersection of record pointers:</a:t>
            </a:r>
          </a:p>
          <a:p>
            <a:r>
              <a:rPr lang="en-US" b="0" i="0" kern="1200" dirty="0">
                <a:solidFill>
                  <a:schemeClr val="tx1"/>
                </a:solidFill>
                <a:effectLst/>
                <a:latin typeface="Arial" charset="0"/>
                <a:ea typeface="MS PGothic" panose="020B0600070205080204" pitchFamily="34" charset="-128"/>
                <a:cs typeface="MS PGothic" charset="0"/>
              </a:rPr>
              <a:t>-- Select employee IDs who are in the Sales department </a:t>
            </a:r>
          </a:p>
          <a:p>
            <a:r>
              <a:rPr lang="en-US" b="0" i="0" kern="1200" dirty="0">
                <a:solidFill>
                  <a:schemeClr val="tx1"/>
                </a:solidFill>
                <a:effectLst/>
                <a:latin typeface="Arial" charset="0"/>
                <a:ea typeface="MS PGothic" panose="020B0600070205080204" pitchFamily="34" charset="-128"/>
                <a:cs typeface="MS PGothic" charset="0"/>
              </a:rPr>
              <a:t>SELECT </a:t>
            </a:r>
            <a:r>
              <a:rPr lang="en-US" b="0" i="0" kern="1200" dirty="0" err="1">
                <a:solidFill>
                  <a:schemeClr val="tx1"/>
                </a:solidFill>
                <a:effectLst/>
                <a:latin typeface="Arial" charset="0"/>
                <a:ea typeface="MS PGothic" panose="020B0600070205080204" pitchFamily="34" charset="-128"/>
                <a:cs typeface="MS PGothic" charset="0"/>
              </a:rPr>
              <a:t>employee_id</a:t>
            </a:r>
            <a:r>
              <a:rPr lang="en-US" b="0" i="0" kern="1200" dirty="0">
                <a:solidFill>
                  <a:schemeClr val="tx1"/>
                </a:solidFill>
                <a:effectLst/>
                <a:latin typeface="Arial" charset="0"/>
                <a:ea typeface="MS PGothic" panose="020B0600070205080204" pitchFamily="34" charset="-128"/>
                <a:cs typeface="MS PGothic" charset="0"/>
              </a:rPr>
              <a:t> FROM employees WHERE department = 'Sales‘</a:t>
            </a:r>
          </a:p>
          <a:p>
            <a:r>
              <a:rPr lang="en-US" b="0" i="0" kern="1200" dirty="0">
                <a:solidFill>
                  <a:schemeClr val="tx1"/>
                </a:solidFill>
                <a:effectLst/>
                <a:latin typeface="Arial" charset="0"/>
                <a:ea typeface="MS PGothic" panose="020B0600070205080204" pitchFamily="34" charset="-128"/>
                <a:cs typeface="MS PGothic" charset="0"/>
              </a:rPr>
              <a:t> INTERSECT</a:t>
            </a:r>
          </a:p>
          <a:p>
            <a:r>
              <a:rPr lang="en-US" b="0" i="0" kern="1200" dirty="0">
                <a:solidFill>
                  <a:schemeClr val="tx1"/>
                </a:solidFill>
                <a:effectLst/>
                <a:latin typeface="Arial" charset="0"/>
                <a:ea typeface="MS PGothic" panose="020B0600070205080204" pitchFamily="34" charset="-128"/>
                <a:cs typeface="MS PGothic" charset="0"/>
              </a:rPr>
              <a:t> -- Select employee IDs who have a salary greater than $50,000 </a:t>
            </a:r>
          </a:p>
          <a:p>
            <a:r>
              <a:rPr lang="en-US" b="0" i="0" kern="1200" dirty="0">
                <a:solidFill>
                  <a:schemeClr val="tx1"/>
                </a:solidFill>
                <a:effectLst/>
                <a:latin typeface="Arial" charset="0"/>
                <a:ea typeface="MS PGothic" panose="020B0600070205080204" pitchFamily="34" charset="-128"/>
                <a:cs typeface="MS PGothic" charset="0"/>
              </a:rPr>
              <a:t>SELECT </a:t>
            </a:r>
            <a:r>
              <a:rPr lang="en-US" b="0" i="0" kern="1200" dirty="0" err="1">
                <a:solidFill>
                  <a:schemeClr val="tx1"/>
                </a:solidFill>
                <a:effectLst/>
                <a:latin typeface="Arial" charset="0"/>
                <a:ea typeface="MS PGothic" panose="020B0600070205080204" pitchFamily="34" charset="-128"/>
                <a:cs typeface="MS PGothic" charset="0"/>
              </a:rPr>
              <a:t>employee_id</a:t>
            </a:r>
            <a:r>
              <a:rPr lang="en-US" b="0" i="0" kern="1200" dirty="0">
                <a:solidFill>
                  <a:schemeClr val="tx1"/>
                </a:solidFill>
                <a:effectLst/>
                <a:latin typeface="Arial" charset="0"/>
                <a:ea typeface="MS PGothic" panose="020B0600070205080204" pitchFamily="34" charset="-128"/>
                <a:cs typeface="MS PGothic" charset="0"/>
              </a:rPr>
              <a:t> FROM employees WHERE salary &gt; 50000;</a:t>
            </a:r>
          </a:p>
          <a:p>
            <a:endParaRPr lang="en-US" b="0" i="0" kern="1200" dirty="0">
              <a:solidFill>
                <a:schemeClr val="tx1"/>
              </a:solidFill>
              <a:effectLst/>
              <a:latin typeface="Arial" charset="0"/>
              <a:ea typeface="MS PGothic" panose="020B0600070205080204" pitchFamily="34" charset="-128"/>
            </a:endParaRPr>
          </a:p>
          <a:p>
            <a:r>
              <a:rPr lang="en-US" b="0" i="0" kern="1200" dirty="0">
                <a:solidFill>
                  <a:schemeClr val="tx1"/>
                </a:solidFill>
                <a:effectLst/>
                <a:latin typeface="Arial" charset="0"/>
                <a:ea typeface="MS PGothic" panose="020B0600070205080204" pitchFamily="34" charset="-128"/>
                <a:cs typeface="MS PGothic" charset="0"/>
              </a:rPr>
              <a:t>This approach efficiently finds the intersection of record pointers that satisfy all specified conditions, effectively performing conjunctive selection using SQL.</a:t>
            </a:r>
            <a:endParaRPr lang="en-US" b="1"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17</a:t>
            </a:fld>
            <a:endParaRPr lang="en-CA" altLang="en-US" dirty="0"/>
          </a:p>
        </p:txBody>
      </p:sp>
    </p:spTree>
    <p:extLst>
      <p:ext uri="{BB962C8B-B14F-4D97-AF65-F5344CB8AC3E}">
        <p14:creationId xmlns:p14="http://schemas.microsoft.com/office/powerpoint/2010/main" val="1909572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range </a:t>
            </a:r>
            <a:r>
              <a:rPr lang="en-US" baseline="0" dirty="0"/>
              <a:t> Age&gt;=16</a:t>
            </a:r>
          </a:p>
          <a:p>
            <a:r>
              <a:rPr lang="en-US" baseline="0" dirty="0"/>
              <a:t> using formula</a:t>
            </a:r>
          </a:p>
          <a:p>
            <a:r>
              <a:rPr lang="en-US" baseline="0" dirty="0"/>
              <a:t> </a:t>
            </a:r>
            <a:r>
              <a:rPr lang="en-US" baseline="0" dirty="0" err="1"/>
              <a:t>sl</a:t>
            </a:r>
            <a:r>
              <a:rPr lang="en-US" baseline="0" dirty="0"/>
              <a:t>=42-16/42-15=0.96</a:t>
            </a:r>
          </a:p>
          <a:p>
            <a:r>
              <a:rPr lang="en-US" baseline="0" dirty="0"/>
              <a:t>Total records= 7*.96=6.7 = 6 records</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21</a:t>
            </a:fld>
            <a:endParaRPr lang="en-CA" altLang="en-US" dirty="0"/>
          </a:p>
        </p:txBody>
      </p:sp>
    </p:spTree>
    <p:extLst>
      <p:ext uri="{BB962C8B-B14F-4D97-AF65-F5344CB8AC3E}">
        <p14:creationId xmlns:p14="http://schemas.microsoft.com/office/powerpoint/2010/main" val="1535478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800" i="1" dirty="0">
                <a:solidFill>
                  <a:srgbClr val="000099"/>
                </a:solidFill>
              </a:rPr>
              <a:t>Additional </a:t>
            </a:r>
            <a:r>
              <a:rPr lang="en-US" altLang="en-US" sz="1800" b="1" i="1" dirty="0" err="1">
                <a:solidFill>
                  <a:srgbClr val="000099"/>
                </a:solidFill>
              </a:rPr>
              <a:t>b</a:t>
            </a:r>
            <a:r>
              <a:rPr lang="en-US" altLang="en-US" sz="1800" b="1" i="1" baseline="-25000" dirty="0" err="1">
                <a:solidFill>
                  <a:srgbClr val="000099"/>
                </a:solidFill>
              </a:rPr>
              <a:t>RES</a:t>
            </a:r>
            <a:r>
              <a:rPr lang="en-US" altLang="en-US" sz="1800" i="1" dirty="0">
                <a:solidFill>
                  <a:srgbClr val="000099"/>
                </a:solidFill>
              </a:rPr>
              <a:t> (blocks of result file of join operation) should be added. The blocks</a:t>
            </a:r>
            <a:r>
              <a:rPr lang="en-US" altLang="en-US" sz="1800" i="1" baseline="0" dirty="0">
                <a:solidFill>
                  <a:srgbClr val="000099"/>
                </a:solidFill>
              </a:rPr>
              <a:t> that are using to hold the result will also a added to the total block access. If the result blocks result filled then written back to disk file or append with result file and prepare for next join result.</a:t>
            </a:r>
            <a:endParaRPr lang="en-US" altLang="en-US" sz="1800" i="1" dirty="0">
              <a:solidFill>
                <a:srgbClr val="000099"/>
              </a:solidFill>
            </a:endParaRPr>
          </a:p>
          <a:p>
            <a:endParaRPr lang="en-US" dirty="0"/>
          </a:p>
          <a:p>
            <a:r>
              <a:rPr lang="en-US" dirty="0"/>
              <a:t>Note: check</a:t>
            </a:r>
            <a:r>
              <a:rPr lang="en-US" baseline="0" dirty="0"/>
              <a:t> advantage to use fewer blocks as outer loop</a:t>
            </a:r>
          </a:p>
          <a:p>
            <a:endParaRPr lang="en-US" baseline="0" dirty="0"/>
          </a:p>
          <a:p>
            <a:r>
              <a:rPr lang="en-US" baseline="0" dirty="0"/>
              <a:t>(Nb-2):   1 block for inner loop to read the block, 1 for to write the result or output file</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25</a:t>
            </a:fld>
            <a:endParaRPr lang="en-CA" altLang="en-US" dirty="0"/>
          </a:p>
        </p:txBody>
      </p:sp>
    </p:spTree>
    <p:extLst>
      <p:ext uri="{BB962C8B-B14F-4D97-AF65-F5344CB8AC3E}">
        <p14:creationId xmlns:p14="http://schemas.microsoft.com/office/powerpoint/2010/main" val="1621639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Rd is 50</a:t>
            </a:r>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27</a:t>
            </a:fld>
            <a:endParaRPr lang="en-CA" altLang="en-US" dirty="0"/>
          </a:p>
        </p:txBody>
      </p:sp>
    </p:spTree>
    <p:extLst>
      <p:ext uri="{BB962C8B-B14F-4D97-AF65-F5344CB8AC3E}">
        <p14:creationId xmlns:p14="http://schemas.microsoft.com/office/powerpoint/2010/main" val="65804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Projection return</a:t>
            </a:r>
            <a:r>
              <a:rPr lang="en-US" baseline="0" dirty="0"/>
              <a:t> result by removing the duplicate if It is applied on none key attribute</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31</a:t>
            </a:fld>
            <a:endParaRPr lang="en-CA" altLang="en-US" dirty="0"/>
          </a:p>
        </p:txBody>
      </p:sp>
    </p:spTree>
    <p:extLst>
      <p:ext uri="{BB962C8B-B14F-4D97-AF65-F5344CB8AC3E}">
        <p14:creationId xmlns:p14="http://schemas.microsoft.com/office/powerpoint/2010/main" val="3585933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R,S are both tables and having </a:t>
            </a:r>
            <a:r>
              <a:rPr lang="en-US" dirty="0" err="1"/>
              <a:t>n,m</a:t>
            </a:r>
            <a:r>
              <a:rPr lang="en-US" baseline="0" dirty="0"/>
              <a:t> columns respectively</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32</a:t>
            </a:fld>
            <a:endParaRPr lang="en-CA" altLang="en-US" dirty="0"/>
          </a:p>
        </p:txBody>
      </p:sp>
    </p:spTree>
    <p:extLst>
      <p:ext uri="{BB962C8B-B14F-4D97-AF65-F5344CB8AC3E}">
        <p14:creationId xmlns:p14="http://schemas.microsoft.com/office/powerpoint/2010/main" val="2899133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Parallel Architectures and Algorithms needed</a:t>
            </a:r>
            <a:r>
              <a:rPr lang="en-US" baseline="0" dirty="0"/>
              <a:t> to execute the query parallel and increase the execution performance</a:t>
            </a:r>
            <a:endParaRPr lang="en-US" dirty="0"/>
          </a:p>
        </p:txBody>
      </p:sp>
      <p:sp>
        <p:nvSpPr>
          <p:cNvPr id="4" name="Slide Number Placeholder 3"/>
          <p:cNvSpPr>
            <a:spLocks noGrp="1"/>
          </p:cNvSpPr>
          <p:nvPr>
            <p:ph type="sldNum" sz="quarter" idx="10"/>
          </p:nvPr>
        </p:nvSpPr>
        <p:spPr/>
        <p:txBody>
          <a:bodyPr/>
          <a:lstStyle/>
          <a:p>
            <a:pPr>
              <a:defRPr/>
            </a:pPr>
            <a:fld id="{C2DAE772-7CCA-4302-B17C-2DBB59D07B6F}" type="slidenum">
              <a:rPr lang="en-CA" altLang="en-US" smtClean="0"/>
              <a:pPr>
                <a:defRPr/>
              </a:pPr>
              <a:t>45</a:t>
            </a:fld>
            <a:endParaRPr lang="en-CA" altLang="en-US" dirty="0"/>
          </a:p>
        </p:txBody>
      </p:sp>
    </p:spTree>
    <p:extLst>
      <p:ext uri="{BB962C8B-B14F-4D97-AF65-F5344CB8AC3E}">
        <p14:creationId xmlns:p14="http://schemas.microsoft.com/office/powerpoint/2010/main" val="21869198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520518293"/>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CAA986F2-B510-45F8-B60A-95C866CE2CAA}" type="slidenum">
              <a:rPr lang="en-US" altLang="en-US"/>
              <a:pPr>
                <a:defRPr/>
              </a:pPr>
              <a:t>‹#›</a:t>
            </a:fld>
            <a:endParaRPr lang="en-CA" altLang="en-US" dirty="0"/>
          </a:p>
        </p:txBody>
      </p:sp>
    </p:spTree>
    <p:extLst>
      <p:ext uri="{BB962C8B-B14F-4D97-AF65-F5344CB8AC3E}">
        <p14:creationId xmlns:p14="http://schemas.microsoft.com/office/powerpoint/2010/main" val="95811398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7B829C30-A77B-46A4-A9E0-9F2D9617A50A}" type="slidenum">
              <a:rPr lang="en-US" altLang="en-US"/>
              <a:pPr>
                <a:defRPr/>
              </a:pPr>
              <a:t>‹#›</a:t>
            </a:fld>
            <a:endParaRPr lang="en-CA" altLang="en-US" dirty="0"/>
          </a:p>
        </p:txBody>
      </p:sp>
    </p:spTree>
    <p:extLst>
      <p:ext uri="{BB962C8B-B14F-4D97-AF65-F5344CB8AC3E}">
        <p14:creationId xmlns:p14="http://schemas.microsoft.com/office/powerpoint/2010/main" val="41320426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r>
              <a:rPr lang="en-US" altLang="en-US" dirty="0"/>
              <a:t>Slide 16- </a:t>
            </a:r>
            <a:fld id="{9EEC0A8F-B71D-49C5-9449-9FF76D230650}" type="slidenum">
              <a:rPr lang="en-US" altLang="en-US" smtClean="0"/>
              <a:pPr>
                <a:defRPr/>
              </a:pPr>
              <a:t>‹#›</a:t>
            </a:fld>
            <a:endParaRPr lang="en-CA" altLang="en-US" dirty="0"/>
          </a:p>
        </p:txBody>
      </p:sp>
    </p:spTree>
    <p:extLst>
      <p:ext uri="{BB962C8B-B14F-4D97-AF65-F5344CB8AC3E}">
        <p14:creationId xmlns:p14="http://schemas.microsoft.com/office/powerpoint/2010/main" val="367582913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a:lvl1pPr>
          </a:lstStyle>
          <a:p>
            <a:pPr>
              <a:defRPr/>
            </a:pPr>
            <a:r>
              <a:rPr lang="en-US" altLang="en-US" dirty="0"/>
              <a:t>Slide 8- </a:t>
            </a:r>
            <a:fld id="{7FC8774D-2CE7-4119-9A5E-E302923B6C59}" type="slidenum">
              <a:rPr lang="en-US" altLang="en-US"/>
              <a:pPr>
                <a:defRPr/>
              </a:pPr>
              <a:t>‹#›</a:t>
            </a:fld>
            <a:endParaRPr lang="en-CA" altLang="en-US" dirty="0"/>
          </a:p>
        </p:txBody>
      </p:sp>
    </p:spTree>
    <p:extLst>
      <p:ext uri="{BB962C8B-B14F-4D97-AF65-F5344CB8AC3E}">
        <p14:creationId xmlns:p14="http://schemas.microsoft.com/office/powerpoint/2010/main" val="55741443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a:lvl1pPr>
          </a:lstStyle>
          <a:p>
            <a:pPr>
              <a:defRPr/>
            </a:pPr>
            <a:r>
              <a:rPr lang="en-US" altLang="en-US" dirty="0"/>
              <a:t>Slide 8- </a:t>
            </a:r>
            <a:fld id="{D371D345-CF25-42DF-A126-A0DC0CDB7055}" type="slidenum">
              <a:rPr lang="en-US" altLang="en-US"/>
              <a:pPr>
                <a:defRPr/>
              </a:pPr>
              <a:t>‹#›</a:t>
            </a:fld>
            <a:endParaRPr lang="en-CA" altLang="en-US" dirty="0"/>
          </a:p>
        </p:txBody>
      </p:sp>
    </p:spTree>
    <p:extLst>
      <p:ext uri="{BB962C8B-B14F-4D97-AF65-F5344CB8AC3E}">
        <p14:creationId xmlns:p14="http://schemas.microsoft.com/office/powerpoint/2010/main" val="143171612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a:lvl1pPr>
          </a:lstStyle>
          <a:p>
            <a:pPr>
              <a:defRPr/>
            </a:pPr>
            <a:r>
              <a:rPr lang="en-US" altLang="en-US" dirty="0"/>
              <a:t>Slide 8</a:t>
            </a:r>
            <a:fld id="{6735AAC9-121C-4902-A9D7-C7983AB52A72}" type="slidenum">
              <a:rPr lang="en-US" altLang="en-US"/>
              <a:pPr>
                <a:defRPr/>
              </a:pPr>
              <a:t>‹#›</a:t>
            </a:fld>
            <a:endParaRPr lang="en-CA" altLang="en-US" dirty="0"/>
          </a:p>
        </p:txBody>
      </p:sp>
    </p:spTree>
    <p:extLst>
      <p:ext uri="{BB962C8B-B14F-4D97-AF65-F5344CB8AC3E}">
        <p14:creationId xmlns:p14="http://schemas.microsoft.com/office/powerpoint/2010/main" val="3963299921"/>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a:lvl1pPr>
          </a:lstStyle>
          <a:p>
            <a:pPr>
              <a:defRPr/>
            </a:pPr>
            <a:r>
              <a:rPr lang="en-US" altLang="en-US" dirty="0"/>
              <a:t>Slide 17-</a:t>
            </a:r>
            <a:fld id="{07E3A667-DF57-4BA0-8873-44E23BBA76E5}" type="slidenum">
              <a:rPr lang="en-US" altLang="en-US" smtClean="0"/>
              <a:pPr>
                <a:defRPr/>
              </a:pPr>
              <a:t>‹#›</a:t>
            </a:fld>
            <a:endParaRPr lang="en-CA" altLang="en-US" dirty="0"/>
          </a:p>
        </p:txBody>
      </p:sp>
    </p:spTree>
    <p:extLst>
      <p:ext uri="{BB962C8B-B14F-4D97-AF65-F5344CB8AC3E}">
        <p14:creationId xmlns:p14="http://schemas.microsoft.com/office/powerpoint/2010/main" val="622075372"/>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a:lvl1pPr>
          </a:lstStyle>
          <a:p>
            <a:pPr>
              <a:defRPr/>
            </a:pPr>
            <a:r>
              <a:rPr lang="en-US" altLang="en-US" dirty="0"/>
              <a:t>Slide 8- </a:t>
            </a:r>
            <a:fld id="{E8EC6BFF-F2FF-4EE0-AE5D-95980CC47A87}" type="slidenum">
              <a:rPr lang="en-US" altLang="en-US"/>
              <a:pPr>
                <a:defRPr/>
              </a:pPr>
              <a:t>‹#›</a:t>
            </a:fld>
            <a:endParaRPr lang="en-CA" altLang="en-US" dirty="0"/>
          </a:p>
        </p:txBody>
      </p:sp>
    </p:spTree>
    <p:extLst>
      <p:ext uri="{BB962C8B-B14F-4D97-AF65-F5344CB8AC3E}">
        <p14:creationId xmlns:p14="http://schemas.microsoft.com/office/powerpoint/2010/main" val="2926308493"/>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r>
              <a:rPr lang="en-US" altLang="en-US" dirty="0"/>
              <a:t>Slide8 </a:t>
            </a:r>
            <a:fld id="{06DAC659-3815-4E1B-BE2D-82AE9905831D}" type="slidenum">
              <a:rPr lang="en-US" altLang="en-US"/>
              <a:pPr>
                <a:defRPr/>
              </a:pPr>
              <a:t>‹#›</a:t>
            </a:fld>
            <a:endParaRPr lang="en-CA" altLang="en-US" dirty="0"/>
          </a:p>
        </p:txBody>
      </p:sp>
    </p:spTree>
    <p:extLst>
      <p:ext uri="{BB962C8B-B14F-4D97-AF65-F5344CB8AC3E}">
        <p14:creationId xmlns:p14="http://schemas.microsoft.com/office/powerpoint/2010/main" val="368439595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r>
              <a:rPr lang="en-US" altLang="en-US" dirty="0"/>
              <a:t>Slide 8</a:t>
            </a:r>
            <a:fld id="{76AD90D7-8C46-4533-8A1E-0460C1BBDAC1}" type="slidenum">
              <a:rPr lang="en-US" altLang="en-US"/>
              <a:pPr>
                <a:defRPr/>
              </a:pPr>
              <a:t>‹#›</a:t>
            </a:fld>
            <a:endParaRPr lang="en-CA" altLang="en-US" dirty="0"/>
          </a:p>
        </p:txBody>
      </p:sp>
    </p:spTree>
    <p:extLst>
      <p:ext uri="{BB962C8B-B14F-4D97-AF65-F5344CB8AC3E}">
        <p14:creationId xmlns:p14="http://schemas.microsoft.com/office/powerpoint/2010/main" val="63152393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dirty="0"/>
              <a:t>Slide 1- </a:t>
            </a:r>
            <a:fld id="{B74D1202-CE63-45BF-9DF3-D9815B97E1BB}"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78" r:id="rId10"/>
    <p:sldLayoutId id="214748417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tmp"/></Relationships>
</file>

<file path=ppt/slides/_rels/slide22.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600" b="1" dirty="0"/>
              <a:t>Strategies for Query Processing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Additional Operators Semi-Join and Anti-Join (cont’d.)</a:t>
            </a:r>
          </a:p>
        </p:txBody>
      </p:sp>
      <p:sp>
        <p:nvSpPr>
          <p:cNvPr id="22531" name="Content Placeholder 2"/>
          <p:cNvSpPr>
            <a:spLocks noGrp="1"/>
          </p:cNvSpPr>
          <p:nvPr>
            <p:ph idx="1"/>
          </p:nvPr>
        </p:nvSpPr>
        <p:spPr/>
        <p:txBody>
          <a:bodyPr/>
          <a:lstStyle/>
          <a:p>
            <a:r>
              <a:rPr lang="en-US" altLang="en-US" dirty="0"/>
              <a:t>Anti-join</a:t>
            </a:r>
          </a:p>
          <a:p>
            <a:pPr lvl="1"/>
            <a:r>
              <a:rPr lang="en-US" altLang="en-US" dirty="0"/>
              <a:t>Used for unnesting NOT EXISTS, NOT IN, and ALL subqueries</a:t>
            </a:r>
          </a:p>
          <a:p>
            <a:pPr lvl="1"/>
            <a:r>
              <a:rPr lang="en-US" altLang="en-US" dirty="0"/>
              <a:t>Syntax</a:t>
            </a:r>
            <a:r>
              <a:rPr lang="fr-FR" altLang="en-US" dirty="0"/>
              <a:t>: </a:t>
            </a:r>
            <a:r>
              <a:rPr lang="en-US" altLang="en-US" dirty="0">
                <a:solidFill>
                  <a:srgbClr val="FF0000"/>
                </a:solidFill>
              </a:rPr>
              <a:t>T1 </a:t>
            </a:r>
            <a:r>
              <a:rPr lang="en-US" sz="3200" b="1" dirty="0">
                <a:solidFill>
                  <a:srgbClr val="FF0000"/>
                </a:solidFill>
              </a:rPr>
              <a:t>▷</a:t>
            </a:r>
            <a:r>
              <a:rPr lang="en-US" baseline="-25000" dirty="0">
                <a:solidFill>
                  <a:srgbClr val="FF0000"/>
                </a:solidFill>
              </a:rPr>
              <a:t>X=Y</a:t>
            </a:r>
            <a:r>
              <a:rPr lang="en-US" altLang="en-US" dirty="0">
                <a:solidFill>
                  <a:srgbClr val="FF0000"/>
                </a:solidFill>
              </a:rPr>
              <a:t> T2</a:t>
            </a:r>
            <a:r>
              <a:rPr lang="en-US" altLang="en-US" dirty="0"/>
              <a:t>		OR	T1.x </a:t>
            </a:r>
            <a:r>
              <a:rPr lang="en-US" altLang="en-US" i="1" dirty="0"/>
              <a:t>A= </a:t>
            </a:r>
            <a:r>
              <a:rPr lang="en-US" altLang="en-US" dirty="0"/>
              <a:t>T2.y</a:t>
            </a:r>
            <a:endParaRPr lang="fr-FR" altLang="en-US" dirty="0"/>
          </a:p>
          <a:p>
            <a:pPr lvl="2"/>
            <a:r>
              <a:rPr lang="fr-FR" altLang="en-US" dirty="0"/>
              <a:t>T1 </a:t>
            </a:r>
            <a:r>
              <a:rPr lang="en-US" altLang="en-US" dirty="0"/>
              <a:t>is</a:t>
            </a:r>
            <a:r>
              <a:rPr lang="fr-FR" altLang="en-US" dirty="0"/>
              <a:t> </a:t>
            </a:r>
            <a:r>
              <a:rPr lang="en-US" altLang="en-US" dirty="0"/>
              <a:t>the left table and T2 is the right table of the anti-join</a:t>
            </a:r>
          </a:p>
          <a:p>
            <a:pPr lvl="1"/>
            <a:r>
              <a:rPr lang="en-US" altLang="en-US" dirty="0"/>
              <a:t>A row of T1 is rejected as soon as T1.x finds a match with any value of T2.y</a:t>
            </a:r>
          </a:p>
          <a:p>
            <a:pPr lvl="1"/>
            <a:r>
              <a:rPr lang="en-US" altLang="en-US" dirty="0"/>
              <a:t>A row of T1 is returned only if T1.x does not match with any value of T2.y</a:t>
            </a:r>
          </a:p>
        </p:txBody>
      </p:sp>
      <p:sp>
        <p:nvSpPr>
          <p:cNvPr id="225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7605B59-552B-4694-8592-4297D41F4589}" type="slidenum">
              <a:rPr lang="en-US" altLang="en-US" sz="1400" smtClean="0">
                <a:solidFill>
                  <a:srgbClr val="990033"/>
                </a:solidFill>
              </a:rPr>
              <a:pPr>
                <a:spcBef>
                  <a:spcPct val="0"/>
                </a:spcBef>
                <a:buClrTx/>
                <a:buSzTx/>
                <a:buFontTx/>
                <a:buNone/>
              </a:pPr>
              <a:t>10</a:t>
            </a:fld>
            <a:endParaRPr lang="en-CA" altLang="en-US" sz="1400" dirty="0">
              <a:solidFill>
                <a:srgbClr val="990033"/>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Anti-Join Example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ED91309E-8B43-416B-83A5-76C2045E07D6}" type="slidenum">
              <a:rPr lang="en-US" altLang="en-US" sz="1400" smtClean="0">
                <a:solidFill>
                  <a:srgbClr val="990033"/>
                </a:solidFill>
              </a:rPr>
              <a:pPr>
                <a:spcBef>
                  <a:spcPct val="0"/>
                </a:spcBef>
                <a:buClrTx/>
                <a:buSzTx/>
                <a:buFontTx/>
                <a:buNone/>
              </a:pPr>
              <a:t>11</a:t>
            </a:fld>
            <a:endParaRPr lang="en-CA" altLang="en-US" sz="1400" dirty="0">
              <a:solidFill>
                <a:srgbClr val="99003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92967271"/>
              </p:ext>
            </p:extLst>
          </p:nvPr>
        </p:nvGraphicFramePr>
        <p:xfrm>
          <a:off x="381000" y="1600198"/>
          <a:ext cx="8458200" cy="3581400"/>
        </p:xfrm>
        <a:graphic>
          <a:graphicData uri="http://schemas.openxmlformats.org/drawingml/2006/table">
            <a:tbl>
              <a:tblPr/>
              <a:tblGrid>
                <a:gridCol w="878049">
                  <a:extLst>
                    <a:ext uri="{9D8B030D-6E8A-4147-A177-3AD203B41FA5}">
                      <a16:colId xmlns:a16="http://schemas.microsoft.com/office/drawing/2014/main" val="1784951922"/>
                    </a:ext>
                  </a:extLst>
                </a:gridCol>
                <a:gridCol w="1037696">
                  <a:extLst>
                    <a:ext uri="{9D8B030D-6E8A-4147-A177-3AD203B41FA5}">
                      <a16:colId xmlns:a16="http://schemas.microsoft.com/office/drawing/2014/main" val="3157401760"/>
                    </a:ext>
                  </a:extLst>
                </a:gridCol>
                <a:gridCol w="478936">
                  <a:extLst>
                    <a:ext uri="{9D8B030D-6E8A-4147-A177-3AD203B41FA5}">
                      <a16:colId xmlns:a16="http://schemas.microsoft.com/office/drawing/2014/main" val="3728480226"/>
                    </a:ext>
                  </a:extLst>
                </a:gridCol>
                <a:gridCol w="346402">
                  <a:extLst>
                    <a:ext uri="{9D8B030D-6E8A-4147-A177-3AD203B41FA5}">
                      <a16:colId xmlns:a16="http://schemas.microsoft.com/office/drawing/2014/main" val="1767221716"/>
                    </a:ext>
                  </a:extLst>
                </a:gridCol>
                <a:gridCol w="861483">
                  <a:extLst>
                    <a:ext uri="{9D8B030D-6E8A-4147-A177-3AD203B41FA5}">
                      <a16:colId xmlns:a16="http://schemas.microsoft.com/office/drawing/2014/main" val="440159033"/>
                    </a:ext>
                  </a:extLst>
                </a:gridCol>
                <a:gridCol w="704850">
                  <a:extLst>
                    <a:ext uri="{9D8B030D-6E8A-4147-A177-3AD203B41FA5}">
                      <a16:colId xmlns:a16="http://schemas.microsoft.com/office/drawing/2014/main" val="2301959403"/>
                    </a:ext>
                  </a:extLst>
                </a:gridCol>
                <a:gridCol w="1108494">
                  <a:extLst>
                    <a:ext uri="{9D8B030D-6E8A-4147-A177-3AD203B41FA5}">
                      <a16:colId xmlns:a16="http://schemas.microsoft.com/office/drawing/2014/main" val="3748345038"/>
                    </a:ext>
                  </a:extLst>
                </a:gridCol>
                <a:gridCol w="680090">
                  <a:extLst>
                    <a:ext uri="{9D8B030D-6E8A-4147-A177-3AD203B41FA5}">
                      <a16:colId xmlns:a16="http://schemas.microsoft.com/office/drawing/2014/main" val="2447181098"/>
                    </a:ext>
                  </a:extLst>
                </a:gridCol>
                <a:gridCol w="795866">
                  <a:extLst>
                    <a:ext uri="{9D8B030D-6E8A-4147-A177-3AD203B41FA5}">
                      <a16:colId xmlns:a16="http://schemas.microsoft.com/office/drawing/2014/main" val="1265106879"/>
                    </a:ext>
                  </a:extLst>
                </a:gridCol>
                <a:gridCol w="1018117">
                  <a:extLst>
                    <a:ext uri="{9D8B030D-6E8A-4147-A177-3AD203B41FA5}">
                      <a16:colId xmlns:a16="http://schemas.microsoft.com/office/drawing/2014/main" val="3196079263"/>
                    </a:ext>
                  </a:extLst>
                </a:gridCol>
                <a:gridCol w="548217">
                  <a:extLst>
                    <a:ext uri="{9D8B030D-6E8A-4147-A177-3AD203B41FA5}">
                      <a16:colId xmlns:a16="http://schemas.microsoft.com/office/drawing/2014/main" val="1129192121"/>
                    </a:ext>
                  </a:extLst>
                </a:gridCol>
              </a:tblGrid>
              <a:tr h="378984">
                <a:tc gridSpan="3">
                  <a:txBody>
                    <a:bodyPr/>
                    <a:lstStyle/>
                    <a:p>
                      <a:pPr algn="l" fontAlgn="b"/>
                      <a:r>
                        <a:rPr lang="en-US" sz="1400" b="1" i="0" u="none" strike="noStrike" dirty="0">
                          <a:solidFill>
                            <a:srgbClr val="000000"/>
                          </a:solidFill>
                          <a:effectLst/>
                          <a:latin typeface="Arial Black" panose="020B0A04020102020204" pitchFamily="34" charset="0"/>
                        </a:rPr>
                        <a:t>STUDENT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l" fontAlgn="b"/>
                      <a:r>
                        <a:rPr lang="en-US" sz="1400" b="1" i="0" u="none" strike="noStrike" dirty="0">
                          <a:solidFill>
                            <a:srgbClr val="000000"/>
                          </a:solidFill>
                          <a:effectLst/>
                          <a:latin typeface="Arial Black" panose="020B0A04020102020204" pitchFamily="34" charset="0"/>
                        </a:rPr>
                        <a:t>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ctr" fontAlgn="b"/>
                      <a:r>
                        <a:rPr lang="en-US" sz="1400" b="1" i="0" u="sng" strike="noStrike" dirty="0">
                          <a:solidFill>
                            <a:srgbClr val="000000"/>
                          </a:solidFill>
                          <a:effectLst/>
                          <a:latin typeface="Arial Black" panose="020B0A04020102020204" pitchFamily="34" charset="0"/>
                        </a:rPr>
                        <a:t>Anti join</a:t>
                      </a:r>
                    </a:p>
                  </a:txBody>
                  <a:tcPr marL="9525" marR="9525" marT="9525" marB="0" anchor="b">
                    <a:lnL>
                      <a:noFill/>
                    </a:lnL>
                    <a:lnR>
                      <a:noFill/>
                    </a:lnR>
                    <a:lnT>
                      <a:noFill/>
                    </a:lnT>
                    <a:lnB>
                      <a:noFill/>
                    </a:lnB>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631011"/>
                  </a:ext>
                </a:extLst>
              </a:tr>
              <a:tr h="549528">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0" i="0" u="none" strike="noStrike" dirty="0">
                        <a:solidFill>
                          <a:srgbClr val="8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dirty="0">
                          <a:solidFill>
                            <a:srgbClr val="800000"/>
                          </a:solidFill>
                          <a:effectLst/>
                          <a:latin typeface="Arial Black" panose="020B0A04020102020204" pitchFamily="34" charset="0"/>
                        </a:rPr>
                        <a:t>Society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l" fontAlgn="b"/>
                      <a:r>
                        <a:rPr lang="en-US" sz="1400" b="1" i="0" u="none" strike="noStrike" dirty="0">
                          <a:solidFill>
                            <a:srgbClr val="000099"/>
                          </a:solidFill>
                          <a:effectLst/>
                          <a:latin typeface="Arial Black" panose="020B0A04020102020204" pitchFamily="34" charset="0"/>
                        </a:rPr>
                        <a:t>(STUDENT </a:t>
                      </a:r>
                      <a:r>
                        <a:rPr lang="en-US" sz="1800" b="1" i="0" u="none" strike="noStrike" kern="1200" dirty="0">
                          <a:solidFill>
                            <a:srgbClr val="000099"/>
                          </a:solidFill>
                          <a:effectLst/>
                          <a:latin typeface="Arial Black" panose="020B0A04020102020204" pitchFamily="34" charset="0"/>
                          <a:ea typeface="+mn-ea"/>
                          <a:cs typeface="+mn-cs"/>
                        </a:rPr>
                        <a:t>▷</a:t>
                      </a:r>
                      <a:r>
                        <a:rPr lang="en-US" sz="1400" b="1" i="0" u="none" strike="noStrike" dirty="0">
                          <a:solidFill>
                            <a:srgbClr val="000099"/>
                          </a:solidFill>
                          <a:effectLst/>
                          <a:latin typeface="Arial Black" panose="020B0A04020102020204" pitchFamily="34" charset="0"/>
                        </a:rPr>
                        <a:t> 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5689913"/>
                  </a:ext>
                </a:extLst>
              </a:tr>
              <a:tr h="378984">
                <a:tc>
                  <a:txBody>
                    <a:bodyPr/>
                    <a:lstStyle/>
                    <a:p>
                      <a:pPr algn="ctr" fontAlgn="ctr"/>
                      <a:r>
                        <a:rPr lang="en-US" sz="1400" b="0" i="0" u="none" strike="noStrike" dirty="0">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Isbah</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18126367"/>
                  </a:ext>
                </a:extLst>
              </a:tr>
              <a:tr h="378984">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Izaan</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CC"/>
                          </a:solidFill>
                          <a:effectLst/>
                          <a:latin typeface="Arial Black" panose="020B0A04020102020204" pitchFamily="34" charset="0"/>
                        </a:rPr>
                        <a:t>Khadija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318446"/>
                  </a:ext>
                </a:extLst>
              </a:tr>
              <a:tr h="378984">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Tahreem</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Gen Sec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CC"/>
                          </a:solidFill>
                          <a:effectLst/>
                          <a:latin typeface="Arial Black" panose="020B0A04020102020204" pitchFamily="34" charset="0"/>
                        </a:rPr>
                        <a:t>Alia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475575"/>
                  </a:ext>
                </a:extLst>
              </a:tr>
              <a:tr h="378984">
                <a:tc>
                  <a:txBody>
                    <a:bodyPr/>
                    <a:lstStyle/>
                    <a:p>
                      <a:pPr algn="ctr" fontAlgn="ctr"/>
                      <a:r>
                        <a:rPr lang="en-US" sz="1400" b="0" i="0" u="none" strike="noStrike">
                          <a:solidFill>
                            <a:srgbClr val="000000"/>
                          </a:solidFill>
                          <a:effectLst/>
                          <a:latin typeface="Arial Black" panose="020B0A04020102020204" pitchFamily="34" charset="0"/>
                        </a:rPr>
                        <a:t>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Khadija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b="0" i="0" u="none" strike="noStrike" dirty="0">
                          <a:solidFill>
                            <a:srgbClr val="0000CC"/>
                          </a:solidFill>
                          <a:effectLst/>
                          <a:latin typeface="Arial Black" panose="020B0A04020102020204" pitchFamily="34" charset="0"/>
                        </a:rPr>
                        <a:t>Fatima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2937757"/>
                  </a:ext>
                </a:extLst>
              </a:tr>
              <a:tr h="378984">
                <a:tc>
                  <a:txBody>
                    <a:bodyPr/>
                    <a:lstStyle/>
                    <a:p>
                      <a:pPr algn="ctr" fontAlgn="ctr"/>
                      <a:r>
                        <a:rPr lang="en-US" sz="1400" b="0" i="0" u="none" strike="noStrike">
                          <a:solidFill>
                            <a:srgbClr val="000000"/>
                          </a:solidFill>
                          <a:effectLst/>
                          <a:latin typeface="Arial Black" panose="020B0A0402010202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Alia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VP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endParaRPr lang="en-US" dirty="0"/>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99571"/>
                  </a:ext>
                </a:extLst>
              </a:tr>
              <a:tr h="378984">
                <a:tc>
                  <a:txBody>
                    <a:bodyPr/>
                    <a:lstStyle/>
                    <a:p>
                      <a:pPr algn="ctr" fontAlgn="ctr"/>
                      <a:r>
                        <a:rPr lang="en-US" sz="1400" b="0" i="0" u="none" strike="noStrike" dirty="0">
                          <a:solidFill>
                            <a:srgbClr val="000000"/>
                          </a:solidFill>
                          <a:effectLst/>
                          <a:latin typeface="Arial Black" panose="020B0A04020102020204" pitchFamily="34" charset="0"/>
                        </a:rPr>
                        <a:t>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Fatima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ACM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4131766661"/>
                  </a:ext>
                </a:extLst>
              </a:tr>
              <a:tr h="378984">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Ismail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ctr" fontAlgn="b"/>
                      <a:r>
                        <a:rPr lang="en-US" sz="1400" b="0" i="0" u="none" strike="noStrike">
                          <a:solidFill>
                            <a:srgbClr val="000000"/>
                          </a:solidFill>
                          <a:effectLst/>
                          <a:latin typeface="Arial Black" panose="020B0A040201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dirty="0">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508598319"/>
                  </a:ext>
                </a:extLst>
              </a:tr>
            </a:tbl>
          </a:graphicData>
        </a:graphic>
      </p:graphicFrame>
      <p:sp>
        <p:nvSpPr>
          <p:cNvPr id="5" name="TextBox 4"/>
          <p:cNvSpPr txBox="1"/>
          <p:nvPr/>
        </p:nvSpPr>
        <p:spPr>
          <a:xfrm>
            <a:off x="1219200" y="5334000"/>
            <a:ext cx="7086600" cy="830997"/>
          </a:xfrm>
          <a:prstGeom prst="rect">
            <a:avLst/>
          </a:prstGeom>
          <a:noFill/>
        </p:spPr>
        <p:txBody>
          <a:bodyPr wrap="square" rtlCol="0">
            <a:spAutoFit/>
          </a:bodyPr>
          <a:lstStyle/>
          <a:p>
            <a:r>
              <a:rPr lang="en-US" sz="1600" b="1" dirty="0">
                <a:solidFill>
                  <a:srgbClr val="800000"/>
                </a:solidFill>
              </a:rPr>
              <a:t>SQL:</a:t>
            </a:r>
            <a:r>
              <a:rPr lang="en-US" sz="1600" b="1" dirty="0">
                <a:solidFill>
                  <a:srgbClr val="000099"/>
                </a:solidFill>
              </a:rPr>
              <a:t> SELECT * FROM student </a:t>
            </a:r>
          </a:p>
          <a:p>
            <a:r>
              <a:rPr lang="en-US" sz="1600" b="1" dirty="0">
                <a:solidFill>
                  <a:srgbClr val="000099"/>
                </a:solidFill>
              </a:rPr>
              <a:t>          WHERE NOT EXISTS (SELECT * FROM member</a:t>
            </a:r>
          </a:p>
          <a:p>
            <a:r>
              <a:rPr lang="en-US" sz="1600" b="1" dirty="0">
                <a:solidFill>
                  <a:srgbClr val="000099"/>
                </a:solidFill>
              </a:rPr>
              <a:t>			WHERE </a:t>
            </a:r>
            <a:r>
              <a:rPr lang="en-US" sz="1600" b="1" dirty="0" err="1">
                <a:solidFill>
                  <a:srgbClr val="000099"/>
                </a:solidFill>
              </a:rPr>
              <a:t>student.rollno</a:t>
            </a:r>
            <a:r>
              <a:rPr lang="en-US" sz="1600" b="1" dirty="0">
                <a:solidFill>
                  <a:srgbClr val="000099"/>
                </a:solidFill>
              </a:rPr>
              <a:t>=</a:t>
            </a:r>
            <a:r>
              <a:rPr lang="en-US" sz="1600" b="1" dirty="0" err="1">
                <a:solidFill>
                  <a:srgbClr val="000099"/>
                </a:solidFill>
              </a:rPr>
              <a:t>member.rollno</a:t>
            </a:r>
            <a:endParaRPr lang="en-US" sz="1600" b="1" dirty="0">
              <a:solidFill>
                <a:srgbClr val="000099"/>
              </a:solidFill>
            </a:endParaRPr>
          </a:p>
        </p:txBody>
      </p:sp>
    </p:spTree>
    <p:extLst>
      <p:ext uri="{BB962C8B-B14F-4D97-AF65-F5344CB8AC3E}">
        <p14:creationId xmlns:p14="http://schemas.microsoft.com/office/powerpoint/2010/main" val="26959088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303213"/>
            <a:ext cx="7620000" cy="1068387"/>
          </a:xfrm>
        </p:spPr>
        <p:txBody>
          <a:bodyPr/>
          <a:lstStyle/>
          <a:p>
            <a:r>
              <a:rPr lang="en-US" altLang="en-US" dirty="0"/>
              <a:t>18.2 Algorithms for External Sorting</a:t>
            </a:r>
          </a:p>
        </p:txBody>
      </p:sp>
      <p:sp>
        <p:nvSpPr>
          <p:cNvPr id="23555" name="Content Placeholder 2"/>
          <p:cNvSpPr>
            <a:spLocks noGrp="1"/>
          </p:cNvSpPr>
          <p:nvPr>
            <p:ph idx="1"/>
          </p:nvPr>
        </p:nvSpPr>
        <p:spPr/>
        <p:txBody>
          <a:bodyPr/>
          <a:lstStyle/>
          <a:p>
            <a:r>
              <a:rPr lang="en-US" altLang="en-US" dirty="0"/>
              <a:t>Sorting is an often-used algorithm in query processing</a:t>
            </a:r>
          </a:p>
          <a:p>
            <a:r>
              <a:rPr lang="en-US" altLang="en-US" dirty="0"/>
              <a:t>External sorting</a:t>
            </a:r>
          </a:p>
          <a:p>
            <a:pPr lvl="1"/>
            <a:r>
              <a:rPr lang="en-US" altLang="en-US" dirty="0"/>
              <a:t>Algorithms suitable for large files that do not fit entirely in main memory</a:t>
            </a:r>
          </a:p>
          <a:p>
            <a:pPr lvl="1"/>
            <a:r>
              <a:rPr lang="en-US" altLang="en-US" dirty="0"/>
              <a:t>Sort-merge strategy based on sorting smaller subfiles (runs) and merging the sorted runs</a:t>
            </a:r>
          </a:p>
          <a:p>
            <a:pPr lvl="1"/>
            <a:r>
              <a:rPr lang="en-US" altLang="en-US" dirty="0"/>
              <a:t>Requires buffer space in main memory</a:t>
            </a:r>
          </a:p>
          <a:p>
            <a:pPr lvl="2"/>
            <a:r>
              <a:rPr lang="en-US" altLang="en-US" dirty="0"/>
              <a:t>DBMS cache</a:t>
            </a:r>
          </a:p>
        </p:txBody>
      </p:sp>
      <p:sp>
        <p:nvSpPr>
          <p:cNvPr id="235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37ACDF4-C13E-47D9-AC09-1364D0A5BB5C}" type="slidenum">
              <a:rPr lang="en-US" altLang="en-US" sz="1400" smtClean="0">
                <a:solidFill>
                  <a:srgbClr val="990033"/>
                </a:solidFill>
              </a:rPr>
              <a:pPr>
                <a:spcBef>
                  <a:spcPct val="0"/>
                </a:spcBef>
                <a:buClrTx/>
                <a:buSzTx/>
                <a:buFontTx/>
                <a:buNone/>
              </a:pPr>
              <a:t>12</a:t>
            </a:fld>
            <a:endParaRPr lang="en-CA" altLang="en-US" sz="1400" dirty="0">
              <a:solidFill>
                <a:srgbClr val="990033"/>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303213"/>
            <a:ext cx="8458200" cy="992187"/>
          </a:xfrm>
        </p:spPr>
        <p:txBody>
          <a:bodyPr/>
          <a:lstStyle/>
          <a:p>
            <a:r>
              <a:rPr lang="en-US" altLang="en-US" dirty="0"/>
              <a:t>Algorithms for External Sorting (cont’d.)</a:t>
            </a:r>
          </a:p>
        </p:txBody>
      </p:sp>
      <p:sp>
        <p:nvSpPr>
          <p:cNvPr id="25603" name="Content Placeholder 2"/>
          <p:cNvSpPr>
            <a:spLocks noGrp="1"/>
          </p:cNvSpPr>
          <p:nvPr>
            <p:ph idx="1"/>
          </p:nvPr>
        </p:nvSpPr>
        <p:spPr/>
        <p:txBody>
          <a:bodyPr/>
          <a:lstStyle/>
          <a:p>
            <a:r>
              <a:rPr lang="en-US" altLang="en-US" dirty="0"/>
              <a:t>Degree of merging</a:t>
            </a:r>
          </a:p>
          <a:p>
            <a:pPr lvl="1"/>
            <a:r>
              <a:rPr lang="en-US" altLang="en-US" dirty="0"/>
              <a:t>Number of sorted subfiles that can be merged in each merge step</a:t>
            </a:r>
          </a:p>
          <a:p>
            <a:r>
              <a:rPr lang="en-US" altLang="en-US" dirty="0"/>
              <a:t>Performance of the sort-merge algorithm</a:t>
            </a:r>
          </a:p>
          <a:p>
            <a:pPr lvl="1"/>
            <a:r>
              <a:rPr lang="en-US" altLang="en-US" dirty="0"/>
              <a:t>Number of disk block reads and writes before sorting is completed</a:t>
            </a:r>
          </a:p>
          <a:p>
            <a:pPr lvl="1"/>
            <a:r>
              <a:rPr lang="en-US" altLang="en-US" dirty="0"/>
              <a:t>The following formula approximates this cost:</a:t>
            </a:r>
          </a:p>
          <a:p>
            <a:pPr marL="457200" lvl="1" indent="0">
              <a:buNone/>
            </a:pPr>
            <a:r>
              <a:rPr lang="en-US" altLang="en-US" dirty="0"/>
              <a:t>		</a:t>
            </a:r>
            <a:r>
              <a:rPr lang="en-US" altLang="en-US" dirty="0">
                <a:solidFill>
                  <a:srgbClr val="000099"/>
                </a:solidFill>
              </a:rPr>
              <a:t>(2 * b) + (2 * b * (log</a:t>
            </a:r>
            <a:r>
              <a:rPr lang="en-US" altLang="en-US" baseline="-25000" dirty="0">
                <a:solidFill>
                  <a:srgbClr val="000099"/>
                </a:solidFill>
              </a:rPr>
              <a:t>dM</a:t>
            </a:r>
            <a:r>
              <a:rPr lang="en-US" altLang="en-US" dirty="0">
                <a:solidFill>
                  <a:srgbClr val="000099"/>
                </a:solidFill>
              </a:rPr>
              <a:t> b/k))</a:t>
            </a:r>
          </a:p>
        </p:txBody>
      </p:sp>
      <p:sp>
        <p:nvSpPr>
          <p:cNvPr id="256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AA939A24-4AEE-4E82-A137-EA8DB734AFC7}" type="slidenum">
              <a:rPr lang="en-US" altLang="en-US" sz="1400" smtClean="0">
                <a:solidFill>
                  <a:srgbClr val="990033"/>
                </a:solidFill>
              </a:rPr>
              <a:pPr>
                <a:spcBef>
                  <a:spcPct val="0"/>
                </a:spcBef>
                <a:buClrTx/>
                <a:buSzTx/>
                <a:buFontTx/>
                <a:buNone/>
              </a:pPr>
              <a:t>13</a:t>
            </a:fld>
            <a:endParaRPr lang="en-CA" altLang="en-US" sz="1400" dirty="0">
              <a:solidFill>
                <a:srgbClr val="990033"/>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t>18.3 Algorithms for SELECT Operation</a:t>
            </a:r>
          </a:p>
        </p:txBody>
      </p:sp>
      <p:sp>
        <p:nvSpPr>
          <p:cNvPr id="26627" name="Content Placeholder 2"/>
          <p:cNvSpPr>
            <a:spLocks noGrp="1"/>
          </p:cNvSpPr>
          <p:nvPr>
            <p:ph idx="1"/>
          </p:nvPr>
        </p:nvSpPr>
        <p:spPr/>
        <p:txBody>
          <a:bodyPr/>
          <a:lstStyle/>
          <a:p>
            <a:r>
              <a:rPr lang="en-US" altLang="en-US" dirty="0"/>
              <a:t>SELECT operation</a:t>
            </a:r>
          </a:p>
          <a:p>
            <a:pPr lvl="1"/>
            <a:r>
              <a:rPr lang="en-US" altLang="en-US" dirty="0"/>
              <a:t>Search operation to locate records in a disk file that satisfy a certain condition</a:t>
            </a:r>
          </a:p>
          <a:p>
            <a:pPr lvl="1"/>
            <a:r>
              <a:rPr lang="en-US" altLang="en-US" dirty="0"/>
              <a:t>File scan or index scan (if search involves an index)</a:t>
            </a:r>
          </a:p>
        </p:txBody>
      </p:sp>
      <p:sp>
        <p:nvSpPr>
          <p:cNvPr id="266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A242A854-9FA6-434A-B42F-80E56AE2793E}" type="slidenum">
              <a:rPr lang="en-US" altLang="en-US" sz="1400" smtClean="0">
                <a:solidFill>
                  <a:srgbClr val="990033"/>
                </a:solidFill>
              </a:rPr>
              <a:pPr>
                <a:spcBef>
                  <a:spcPct val="0"/>
                </a:spcBef>
                <a:buClrTx/>
                <a:buSzTx/>
                <a:buFontTx/>
                <a:buNone/>
              </a:pPr>
              <a:t>14</a:t>
            </a:fld>
            <a:endParaRPr lang="en-CA" altLang="en-US" sz="1400" dirty="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Algorithms for SELECT Operation</a:t>
            </a:r>
            <a:endParaRPr lang="en-US" dirty="0"/>
          </a:p>
        </p:txBody>
      </p:sp>
      <p:sp>
        <p:nvSpPr>
          <p:cNvPr id="3" name="Content Placeholder 2"/>
          <p:cNvSpPr>
            <a:spLocks noGrp="1"/>
          </p:cNvSpPr>
          <p:nvPr>
            <p:ph sz="half" idx="1"/>
          </p:nvPr>
        </p:nvSpPr>
        <p:spPr>
          <a:xfrm>
            <a:off x="239712" y="1600200"/>
            <a:ext cx="4484687" cy="4572000"/>
          </a:xfrm>
        </p:spPr>
        <p:txBody>
          <a:bodyPr/>
          <a:lstStyle/>
          <a:p>
            <a:r>
              <a:rPr lang="en-US" altLang="en-US" dirty="0"/>
              <a:t>Search methods for simple selection </a:t>
            </a:r>
          </a:p>
          <a:p>
            <a:pPr lvl="1"/>
            <a:r>
              <a:rPr lang="en-US" altLang="en-US" dirty="0"/>
              <a:t>S1: Linear search (brute force algorithm)</a:t>
            </a:r>
          </a:p>
          <a:p>
            <a:pPr lvl="1"/>
            <a:r>
              <a:rPr lang="en-US" altLang="en-US" dirty="0"/>
              <a:t>S2: Binary search</a:t>
            </a:r>
          </a:p>
          <a:p>
            <a:pPr lvl="1"/>
            <a:r>
              <a:rPr lang="en-US" altLang="en-US" dirty="0"/>
              <a:t>S3a: Using a primary index</a:t>
            </a:r>
          </a:p>
          <a:p>
            <a:pPr lvl="1"/>
            <a:r>
              <a:rPr lang="en-US" altLang="en-US" dirty="0"/>
              <a:t>S3b: Using a hash key</a:t>
            </a:r>
          </a:p>
          <a:p>
            <a:endParaRPr lang="en-US" dirty="0"/>
          </a:p>
        </p:txBody>
      </p:sp>
      <p:pic>
        <p:nvPicPr>
          <p:cNvPr id="7" name="Content Placeholder 6" descr="Screen Clipping"/>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724399" y="1905000"/>
            <a:ext cx="3810001" cy="2983859"/>
          </a:xfrm>
        </p:spPr>
      </p:pic>
      <p:sp>
        <p:nvSpPr>
          <p:cNvPr id="5" name="Slide Number Placeholder 4"/>
          <p:cNvSpPr>
            <a:spLocks noGrp="1"/>
          </p:cNvSpPr>
          <p:nvPr>
            <p:ph type="sldNum" sz="quarter" idx="10"/>
          </p:nvPr>
        </p:nvSpPr>
        <p:spPr/>
        <p:txBody>
          <a:bodyPr/>
          <a:lstStyle/>
          <a:p>
            <a:pPr>
              <a:defRPr/>
            </a:pPr>
            <a:r>
              <a:rPr lang="en-US" altLang="en-US"/>
              <a:t>Slide 8- </a:t>
            </a:r>
            <a:fld id="{D371D345-CF25-42DF-A126-A0DC0CDB7055}" type="slidenum">
              <a:rPr lang="en-US" altLang="en-US" smtClean="0"/>
              <a:pPr>
                <a:defRPr/>
              </a:pPr>
              <a:t>15</a:t>
            </a:fld>
            <a:endParaRPr lang="en-CA" altLang="en-US" dirty="0"/>
          </a:p>
        </p:txBody>
      </p:sp>
    </p:spTree>
    <p:extLst>
      <p:ext uri="{BB962C8B-B14F-4D97-AF65-F5344CB8AC3E}">
        <p14:creationId xmlns:p14="http://schemas.microsoft.com/office/powerpoint/2010/main" val="146284085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Algorithms for SELECT Operation (cont’d.)</a:t>
            </a:r>
          </a:p>
        </p:txBody>
      </p:sp>
      <p:sp>
        <p:nvSpPr>
          <p:cNvPr id="27651" name="Content Placeholder 2"/>
          <p:cNvSpPr>
            <a:spLocks noGrp="1"/>
          </p:cNvSpPr>
          <p:nvPr>
            <p:ph idx="1"/>
          </p:nvPr>
        </p:nvSpPr>
        <p:spPr>
          <a:xfrm>
            <a:off x="239713" y="1600200"/>
            <a:ext cx="5399087" cy="4572000"/>
          </a:xfrm>
        </p:spPr>
        <p:txBody>
          <a:bodyPr/>
          <a:lstStyle/>
          <a:p>
            <a:r>
              <a:rPr lang="en-US" altLang="en-US" dirty="0"/>
              <a:t>Search methods for simple selection (cont’d.)</a:t>
            </a:r>
          </a:p>
          <a:p>
            <a:pPr lvl="1"/>
            <a:r>
              <a:rPr lang="en-US" altLang="en-US" dirty="0"/>
              <a:t>S4: Using a primary index to retrieve multiple records</a:t>
            </a:r>
          </a:p>
          <a:p>
            <a:pPr lvl="1"/>
            <a:r>
              <a:rPr lang="en-US" altLang="en-US" dirty="0"/>
              <a:t>S5: Using a clustering index to retrieve multiple records</a:t>
            </a:r>
          </a:p>
          <a:p>
            <a:pPr lvl="1"/>
            <a:r>
              <a:rPr lang="en-US" altLang="en-US" dirty="0"/>
              <a:t>S6: Using a secondary (B+ -tree) index on an equality comparison and for range</a:t>
            </a:r>
          </a:p>
          <a:p>
            <a:pPr lvl="1"/>
            <a:r>
              <a:rPr lang="en-US" altLang="en-US" dirty="0"/>
              <a:t>S7a: Using a bitmap index</a:t>
            </a:r>
          </a:p>
          <a:p>
            <a:pPr lvl="1"/>
            <a:r>
              <a:rPr lang="en-US" altLang="en-US" dirty="0"/>
              <a:t>S7b: Using a functional index</a:t>
            </a:r>
          </a:p>
          <a:p>
            <a:pPr lvl="1"/>
            <a:endParaRPr lang="en-US" altLang="en-US" dirty="0"/>
          </a:p>
        </p:txBody>
      </p:sp>
      <p:sp>
        <p:nvSpPr>
          <p:cNvPr id="276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0F1327B-B724-4F1A-B019-EE28A2607037}" type="slidenum">
              <a:rPr lang="en-US" altLang="en-US" sz="1400" smtClean="0">
                <a:solidFill>
                  <a:srgbClr val="990033"/>
                </a:solidFill>
              </a:rPr>
              <a:pPr>
                <a:spcBef>
                  <a:spcPct val="0"/>
                </a:spcBef>
                <a:buClrTx/>
                <a:buSzTx/>
                <a:buFontTx/>
                <a:buNone/>
              </a:pPr>
              <a:t>16</a:t>
            </a:fld>
            <a:endParaRPr lang="en-CA" altLang="en-US" sz="1400" dirty="0">
              <a:solidFill>
                <a:srgbClr val="990033"/>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1" y="2133600"/>
            <a:ext cx="3200400" cy="3810000"/>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Algorithms for SELECT Operation (cont’d.)</a:t>
            </a:r>
          </a:p>
        </p:txBody>
      </p:sp>
      <p:sp>
        <p:nvSpPr>
          <p:cNvPr id="28675" name="Content Placeholder 2"/>
          <p:cNvSpPr>
            <a:spLocks noGrp="1"/>
          </p:cNvSpPr>
          <p:nvPr>
            <p:ph idx="1"/>
          </p:nvPr>
        </p:nvSpPr>
        <p:spPr/>
        <p:txBody>
          <a:bodyPr/>
          <a:lstStyle/>
          <a:p>
            <a:r>
              <a:rPr lang="en-US" altLang="en-US" dirty="0"/>
              <a:t>Search methods for conjunctive (logical AND) selection</a:t>
            </a:r>
          </a:p>
          <a:p>
            <a:pPr lvl="1"/>
            <a:r>
              <a:rPr lang="en-US" altLang="en-US" dirty="0"/>
              <a:t>Using an individual index</a:t>
            </a:r>
          </a:p>
          <a:p>
            <a:pPr lvl="1"/>
            <a:r>
              <a:rPr lang="en-US" altLang="en-US" dirty="0"/>
              <a:t>Using a composite index</a:t>
            </a:r>
          </a:p>
          <a:p>
            <a:pPr lvl="1"/>
            <a:r>
              <a:rPr lang="en-US" altLang="en-US" dirty="0"/>
              <a:t>Intersection of record pointers</a:t>
            </a:r>
          </a:p>
          <a:p>
            <a:r>
              <a:rPr lang="en-US" altLang="en-US" dirty="0"/>
              <a:t>Disjunctive (logical OR) selection</a:t>
            </a:r>
          </a:p>
          <a:p>
            <a:pPr lvl="1"/>
            <a:r>
              <a:rPr lang="en-US" altLang="en-US" dirty="0"/>
              <a:t>Harder to process and optimize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0C8B52C-93D2-42B4-8850-81CEC0ADB658}" type="slidenum">
              <a:rPr lang="en-US" altLang="en-US" sz="1400" smtClean="0">
                <a:solidFill>
                  <a:srgbClr val="990033"/>
                </a:solidFill>
              </a:rPr>
              <a:pPr>
                <a:spcBef>
                  <a:spcPct val="0"/>
                </a:spcBef>
                <a:buClrTx/>
                <a:buSzTx/>
                <a:buFontTx/>
                <a:buNone/>
              </a:pPr>
              <a:t>17</a:t>
            </a:fld>
            <a:endParaRPr lang="en-CA" altLang="en-US" sz="1400" dirty="0">
              <a:solidFill>
                <a:srgbClr val="990033"/>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18</a:t>
            </a:fld>
            <a:endParaRPr lang="en-CA" alt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0499" y="2338171"/>
            <a:ext cx="6373114" cy="3096057"/>
          </a:xfrm>
        </p:spPr>
      </p:pic>
    </p:spTree>
    <p:extLst>
      <p:ext uri="{BB962C8B-B14F-4D97-AF65-F5344CB8AC3E}">
        <p14:creationId xmlns:p14="http://schemas.microsoft.com/office/powerpoint/2010/main" val="411108756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en-US" dirty="0"/>
              <a:t>Algorithms for SELECT Operation (cont’d.)</a:t>
            </a:r>
          </a:p>
        </p:txBody>
      </p:sp>
      <p:sp>
        <p:nvSpPr>
          <p:cNvPr id="29699" name="Content Placeholder 2"/>
          <p:cNvSpPr>
            <a:spLocks noGrp="1"/>
          </p:cNvSpPr>
          <p:nvPr>
            <p:ph idx="1"/>
          </p:nvPr>
        </p:nvSpPr>
        <p:spPr/>
        <p:txBody>
          <a:bodyPr/>
          <a:lstStyle/>
          <a:p>
            <a:r>
              <a:rPr lang="en-US" altLang="en-US" dirty="0"/>
              <a:t>Selectivity</a:t>
            </a:r>
          </a:p>
          <a:p>
            <a:pPr lvl="1"/>
            <a:r>
              <a:rPr lang="en-US" altLang="en-US" dirty="0"/>
              <a:t>Ratio of the number of records (tuples) that satisfy the condition to the total number of records (tuples) in the file</a:t>
            </a:r>
          </a:p>
          <a:p>
            <a:pPr lvl="1"/>
            <a:r>
              <a:rPr lang="en-US" altLang="en-US" dirty="0"/>
              <a:t>Number between zero (no records satisfy condition) and one (all records satisfy condition)</a:t>
            </a:r>
          </a:p>
          <a:p>
            <a:r>
              <a:rPr lang="en-US" altLang="en-US" dirty="0"/>
              <a:t>Query optimizer receives input from system catalog to estimate selectivity</a:t>
            </a:r>
          </a:p>
          <a:p>
            <a:pPr lvl="1"/>
            <a:endParaRPr lang="en-US" altLang="en-US" dirty="0"/>
          </a:p>
        </p:txBody>
      </p:sp>
      <p:sp>
        <p:nvSpPr>
          <p:cNvPr id="2970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AF930568-E935-4E92-BCB0-9415CF60701F}" type="slidenum">
              <a:rPr lang="en-US" altLang="en-US" sz="1400" smtClean="0">
                <a:solidFill>
                  <a:srgbClr val="990033"/>
                </a:solidFill>
              </a:rPr>
              <a:pPr>
                <a:spcBef>
                  <a:spcPct val="0"/>
                </a:spcBef>
                <a:buClrTx/>
                <a:buSzTx/>
                <a:buFontTx/>
                <a:buNone/>
              </a:pPr>
              <a:t>19</a:t>
            </a:fld>
            <a:endParaRPr lang="en-CA" altLang="en-US" sz="1400" dirty="0">
              <a:solidFill>
                <a:srgbClr val="990033"/>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Introduction</a:t>
            </a:r>
          </a:p>
        </p:txBody>
      </p:sp>
      <p:sp>
        <p:nvSpPr>
          <p:cNvPr id="16387" name="Content Placeholder 2"/>
          <p:cNvSpPr>
            <a:spLocks noGrp="1"/>
          </p:cNvSpPr>
          <p:nvPr>
            <p:ph idx="1"/>
          </p:nvPr>
        </p:nvSpPr>
        <p:spPr/>
        <p:txBody>
          <a:bodyPr/>
          <a:lstStyle/>
          <a:p>
            <a:r>
              <a:rPr lang="en-US" altLang="en-US" dirty="0"/>
              <a:t>DBMS techniques to process a query</a:t>
            </a:r>
          </a:p>
          <a:p>
            <a:pPr lvl="1"/>
            <a:r>
              <a:rPr lang="en-US" altLang="en-US" dirty="0"/>
              <a:t>Scanner identifies query tokens</a:t>
            </a:r>
          </a:p>
          <a:p>
            <a:pPr lvl="1"/>
            <a:r>
              <a:rPr lang="en-US" altLang="en-US" dirty="0"/>
              <a:t>Parser checks the query syntax</a:t>
            </a:r>
          </a:p>
          <a:p>
            <a:pPr lvl="1"/>
            <a:r>
              <a:rPr lang="en-US" altLang="en-US" dirty="0"/>
              <a:t>Validation checks all attribute and relation names</a:t>
            </a:r>
          </a:p>
          <a:p>
            <a:pPr lvl="1"/>
            <a:r>
              <a:rPr lang="en-US" altLang="en-US" dirty="0"/>
              <a:t>Query tree (or query graph) created</a:t>
            </a:r>
          </a:p>
          <a:p>
            <a:pPr lvl="1"/>
            <a:r>
              <a:rPr lang="en-US" altLang="en-US" dirty="0"/>
              <a:t>Execution strategy or query plan devised</a:t>
            </a:r>
          </a:p>
          <a:p>
            <a:r>
              <a:rPr lang="en-US" altLang="en-US" dirty="0"/>
              <a:t>Query optimization</a:t>
            </a:r>
          </a:p>
          <a:p>
            <a:pPr lvl="1"/>
            <a:r>
              <a:rPr lang="en-US" altLang="en-US" dirty="0"/>
              <a:t>Planning a good execution strategy</a:t>
            </a:r>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9DC94067-0FF8-42B3-8AA4-A5AC1FCFCFF8}" type="slidenum">
              <a:rPr lang="en-US" altLang="en-US" sz="1400" smtClean="0">
                <a:solidFill>
                  <a:srgbClr val="990033"/>
                </a:solidFill>
              </a:rPr>
              <a:pPr>
                <a:spcBef>
                  <a:spcPct val="0"/>
                </a:spcBef>
                <a:buClrTx/>
                <a:buSzTx/>
                <a:buFontTx/>
                <a:buNone/>
              </a:pPr>
              <a:t>2</a:t>
            </a:fld>
            <a:endParaRPr lang="en-CA" altLang="en-US" sz="1400" dirty="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Selectivity calculation</a:t>
            </a:r>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20</a:t>
            </a:fld>
            <a:endParaRPr lang="en-CA" altLang="en-US" dirty="0"/>
          </a:p>
        </p:txBody>
      </p:sp>
      <p:sp>
        <p:nvSpPr>
          <p:cNvPr id="6" name="Content Placeholder 5"/>
          <p:cNvSpPr>
            <a:spLocks noGrp="1"/>
          </p:cNvSpPr>
          <p:nvPr>
            <p:ph idx="1"/>
          </p:nvPr>
        </p:nvSpPr>
        <p:spPr>
          <a:xfrm>
            <a:off x="239713" y="1600200"/>
            <a:ext cx="8294687" cy="4953000"/>
          </a:xfrm>
        </p:spPr>
        <p:txBody>
          <a:bodyPr/>
          <a:lstStyle/>
          <a:p>
            <a:pPr marL="0" indent="0">
              <a:buNone/>
            </a:pPr>
            <a:r>
              <a:rPr lang="en-US" u="sng" dirty="0"/>
              <a:t>Selectivity on Equality</a:t>
            </a:r>
          </a:p>
          <a:p>
            <a:pPr marL="0" indent="0">
              <a:buNone/>
            </a:pPr>
            <a:r>
              <a:rPr lang="en-US" dirty="0"/>
              <a:t>    </a:t>
            </a:r>
            <a:r>
              <a:rPr lang="en-US" dirty="0" err="1"/>
              <a:t>sl</a:t>
            </a:r>
            <a:r>
              <a:rPr lang="en-US" dirty="0"/>
              <a:t>(ration)= </a:t>
            </a:r>
            <a:r>
              <a:rPr lang="en-US" dirty="0">
                <a:solidFill>
                  <a:srgbClr val="FF0000"/>
                </a:solidFill>
              </a:rPr>
              <a:t>No of records that satisfied        condition </a:t>
            </a:r>
            <a:r>
              <a:rPr lang="en-US" dirty="0"/>
              <a:t>/</a:t>
            </a:r>
            <a:r>
              <a:rPr lang="en-US" dirty="0">
                <a:solidFill>
                  <a:srgbClr val="FF0000"/>
                </a:solidFill>
              </a:rPr>
              <a:t>  total records</a:t>
            </a:r>
          </a:p>
          <a:p>
            <a:pPr marL="0" indent="0">
              <a:buNone/>
            </a:pPr>
            <a:r>
              <a:rPr lang="en-US" dirty="0"/>
              <a:t>Total fetched records</a:t>
            </a:r>
            <a:r>
              <a:rPr lang="en-US" dirty="0">
                <a:solidFill>
                  <a:srgbClr val="FF0000"/>
                </a:solidFill>
              </a:rPr>
              <a:t>= total records </a:t>
            </a:r>
            <a:r>
              <a:rPr lang="en-US" dirty="0"/>
              <a:t>*</a:t>
            </a:r>
            <a:r>
              <a:rPr lang="en-US" dirty="0">
                <a:solidFill>
                  <a:srgbClr val="FF0000"/>
                </a:solidFill>
              </a:rPr>
              <a:t> </a:t>
            </a:r>
            <a:r>
              <a:rPr lang="en-US" dirty="0" err="1">
                <a:solidFill>
                  <a:srgbClr val="FF0000"/>
                </a:solidFill>
              </a:rPr>
              <a:t>sl</a:t>
            </a:r>
            <a:r>
              <a:rPr lang="en-US" dirty="0">
                <a:solidFill>
                  <a:srgbClr val="FF0000"/>
                </a:solidFill>
              </a:rPr>
              <a:t>(ration)</a:t>
            </a:r>
          </a:p>
          <a:p>
            <a:pPr marL="0" indent="0">
              <a:buNone/>
            </a:pPr>
            <a:r>
              <a:rPr lang="en-US" u="sng" dirty="0"/>
              <a:t>Selectivity for range queries</a:t>
            </a:r>
          </a:p>
          <a:p>
            <a:pPr marL="0" indent="0">
              <a:buNone/>
            </a:pPr>
            <a:endParaRPr lang="en-US" dirty="0"/>
          </a:p>
          <a:p>
            <a:pPr marL="0" indent="0">
              <a:buNone/>
            </a:pPr>
            <a:endParaRPr lang="en-US" dirty="0"/>
          </a:p>
          <a:p>
            <a:pPr marL="0" indent="0">
              <a:buNone/>
            </a:pPr>
            <a:r>
              <a:rPr lang="en-US" dirty="0"/>
              <a:t>   </a:t>
            </a:r>
          </a:p>
          <a:p>
            <a:pPr marL="0" indent="0">
              <a:buNone/>
            </a:pPr>
            <a:r>
              <a:rPr lang="en-US" dirty="0"/>
              <a:t> </a:t>
            </a:r>
          </a:p>
          <a:p>
            <a:pPr marL="0" indent="0">
              <a:buNone/>
            </a:pPr>
            <a:r>
              <a:rPr lang="en-US" dirty="0"/>
              <a:t>          </a:t>
            </a: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4267199"/>
            <a:ext cx="3105583" cy="600159"/>
          </a:xfrm>
          <a:prstGeom prst="rect">
            <a:avLst/>
          </a:prstGeom>
        </p:spPr>
      </p:pic>
    </p:spTree>
    <p:extLst>
      <p:ext uri="{BB962C8B-B14F-4D97-AF65-F5344CB8AC3E}">
        <p14:creationId xmlns:p14="http://schemas.microsoft.com/office/powerpoint/2010/main" val="231618276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9713" y="1621899"/>
            <a:ext cx="8294687" cy="3254901"/>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21</a:t>
            </a:fld>
            <a:endParaRPr lang="en-CA" altLang="en-US" dirty="0"/>
          </a:p>
        </p:txBody>
      </p:sp>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546" y="5005193"/>
            <a:ext cx="8268854" cy="1852808"/>
          </a:xfrm>
          <a:prstGeom prst="rect">
            <a:avLst/>
          </a:prstGeom>
        </p:spPr>
      </p:pic>
    </p:spTree>
    <p:extLst>
      <p:ext uri="{BB962C8B-B14F-4D97-AF65-F5344CB8AC3E}">
        <p14:creationId xmlns:p14="http://schemas.microsoft.com/office/powerpoint/2010/main" val="1652794964"/>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551" y="1757065"/>
            <a:ext cx="6697010" cy="4258269"/>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22</a:t>
            </a:fld>
            <a:endParaRPr lang="en-CA" altLang="en-US" dirty="0"/>
          </a:p>
        </p:txBody>
      </p:sp>
    </p:spTree>
    <p:extLst>
      <p:ext uri="{BB962C8B-B14F-4D97-AF65-F5344CB8AC3E}">
        <p14:creationId xmlns:p14="http://schemas.microsoft.com/office/powerpoint/2010/main" val="179343501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18.4 Implementing the JOIN Operation</a:t>
            </a:r>
          </a:p>
        </p:txBody>
      </p:sp>
      <p:sp>
        <p:nvSpPr>
          <p:cNvPr id="30723" name="Content Placeholder 2"/>
          <p:cNvSpPr>
            <a:spLocks noGrp="1"/>
          </p:cNvSpPr>
          <p:nvPr>
            <p:ph idx="1"/>
          </p:nvPr>
        </p:nvSpPr>
        <p:spPr/>
        <p:txBody>
          <a:bodyPr/>
          <a:lstStyle/>
          <a:p>
            <a:r>
              <a:rPr lang="en-US" altLang="en-US" dirty="0"/>
              <a:t>JOIN operation</a:t>
            </a:r>
          </a:p>
          <a:p>
            <a:pPr lvl="1"/>
            <a:r>
              <a:rPr lang="en-US" altLang="en-US" dirty="0"/>
              <a:t>One of the most time consuming in query processing</a:t>
            </a:r>
          </a:p>
          <a:p>
            <a:pPr lvl="1"/>
            <a:r>
              <a:rPr lang="en-US" altLang="en-US" dirty="0"/>
              <a:t>EQUIJOIN (NATURAL JOIN)</a:t>
            </a:r>
          </a:p>
          <a:p>
            <a:pPr lvl="1"/>
            <a:r>
              <a:rPr lang="en-US" altLang="en-US" dirty="0"/>
              <a:t>Two-way or multiway joins</a:t>
            </a:r>
          </a:p>
          <a:p>
            <a:r>
              <a:rPr lang="en-US" altLang="en-US" dirty="0"/>
              <a:t>Methods for implementing joins</a:t>
            </a:r>
          </a:p>
          <a:p>
            <a:pPr lvl="1"/>
            <a:r>
              <a:rPr lang="en-US" altLang="en-US" dirty="0"/>
              <a:t>J1: Nested-loop join (nested-block join)</a:t>
            </a:r>
          </a:p>
          <a:p>
            <a:pPr lvl="1"/>
            <a:r>
              <a:rPr lang="en-US" altLang="en-US" dirty="0"/>
              <a:t>J2: Index-based nested-loop join</a:t>
            </a:r>
          </a:p>
          <a:p>
            <a:pPr lvl="1"/>
            <a:r>
              <a:rPr lang="en-US" altLang="en-US" dirty="0"/>
              <a:t>J3: Sort-merge join</a:t>
            </a:r>
          </a:p>
          <a:p>
            <a:pPr lvl="1"/>
            <a:r>
              <a:rPr lang="en-US" altLang="en-US" dirty="0"/>
              <a:t>J4: Partition-hash join</a:t>
            </a:r>
          </a:p>
        </p:txBody>
      </p:sp>
      <p:sp>
        <p:nvSpPr>
          <p:cNvPr id="307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4E532AEE-CF45-42AA-B0A3-A958D13D0555}" type="slidenum">
              <a:rPr lang="en-US" altLang="en-US" sz="1400" smtClean="0">
                <a:solidFill>
                  <a:srgbClr val="990033"/>
                </a:solidFill>
              </a:rPr>
              <a:pPr>
                <a:spcBef>
                  <a:spcPct val="0"/>
                </a:spcBef>
                <a:buClrTx/>
                <a:buSzTx/>
                <a:buFontTx/>
                <a:buNone/>
              </a:pPr>
              <a:t>23</a:t>
            </a:fld>
            <a:endParaRPr lang="en-CA" altLang="en-US" sz="1400" dirty="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dirty="0"/>
              <a:t>Implementing the JOIN Operation (cont’d.)</a:t>
            </a:r>
          </a:p>
        </p:txBody>
      </p:sp>
      <p:sp>
        <p:nvSpPr>
          <p:cNvPr id="36867" name="Content Placeholder 2"/>
          <p:cNvSpPr>
            <a:spLocks noGrp="1"/>
          </p:cNvSpPr>
          <p:nvPr>
            <p:ph idx="1"/>
          </p:nvPr>
        </p:nvSpPr>
        <p:spPr>
          <a:xfrm>
            <a:off x="239713" y="1600200"/>
            <a:ext cx="8599487" cy="4572000"/>
          </a:xfrm>
        </p:spPr>
        <p:txBody>
          <a:bodyPr/>
          <a:lstStyle/>
          <a:p>
            <a:r>
              <a:rPr lang="en-US" altLang="en-US" u="sng" dirty="0"/>
              <a:t>Available buffer space</a:t>
            </a:r>
            <a:r>
              <a:rPr lang="en-US" altLang="en-US" dirty="0"/>
              <a:t> has important effect on some JOIN algorithms</a:t>
            </a:r>
          </a:p>
          <a:p>
            <a:r>
              <a:rPr lang="en-US" altLang="en-US" dirty="0"/>
              <a:t>Nested-loop approach</a:t>
            </a:r>
          </a:p>
          <a:p>
            <a:pPr lvl="1"/>
            <a:r>
              <a:rPr lang="en-US" altLang="en-US" dirty="0"/>
              <a:t>Read as many blocks as possible at a time into memory from the file whose records are used for the outer loop</a:t>
            </a:r>
          </a:p>
          <a:p>
            <a:pPr lvl="1"/>
            <a:r>
              <a:rPr lang="en-US" altLang="en-US" u="sng" dirty="0"/>
              <a:t>Choice of outer-loop file</a:t>
            </a:r>
            <a:r>
              <a:rPr lang="en-US" altLang="en-US" dirty="0"/>
              <a:t> affect performance of NLJ</a:t>
            </a:r>
          </a:p>
          <a:p>
            <a:pPr lvl="1"/>
            <a:r>
              <a:rPr lang="en-US" altLang="en-US" dirty="0"/>
              <a:t>Advantageous to use the file with fewer blocks as the outer-loop file</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C15D9F39-2E96-4A25-B3B3-CD1805CE247E}" type="slidenum">
              <a:rPr lang="en-US" altLang="en-US" sz="1400" smtClean="0">
                <a:solidFill>
                  <a:srgbClr val="990033"/>
                </a:solidFill>
              </a:rPr>
              <a:pPr>
                <a:spcBef>
                  <a:spcPct val="0"/>
                </a:spcBef>
                <a:buClrTx/>
                <a:buSzTx/>
                <a:buFontTx/>
                <a:buNone/>
              </a:pPr>
              <a:t>24</a:t>
            </a:fld>
            <a:endParaRPr lang="en-CA" altLang="en-US" sz="1400" dirty="0">
              <a:solidFill>
                <a:srgbClr val="990033"/>
              </a:solidFill>
            </a:endParaRPr>
          </a:p>
        </p:txBody>
      </p:sp>
    </p:spTree>
    <p:extLst>
      <p:ext uri="{BB962C8B-B14F-4D97-AF65-F5344CB8AC3E}">
        <p14:creationId xmlns:p14="http://schemas.microsoft.com/office/powerpoint/2010/main" val="22903723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8600" y="303213"/>
            <a:ext cx="8458200" cy="992187"/>
          </a:xfrm>
        </p:spPr>
        <p:txBody>
          <a:bodyPr/>
          <a:lstStyle/>
          <a:p>
            <a:r>
              <a:rPr lang="en-US" altLang="en-US" dirty="0">
                <a:solidFill>
                  <a:srgbClr val="FF0000"/>
                </a:solidFill>
              </a:rPr>
              <a:t>Example: </a:t>
            </a:r>
            <a:br>
              <a:rPr lang="en-US" altLang="en-US" dirty="0">
                <a:solidFill>
                  <a:srgbClr val="FF0000"/>
                </a:solidFill>
              </a:rPr>
            </a:br>
            <a:r>
              <a:rPr lang="en-US" altLang="en-US" dirty="0"/>
              <a:t>      </a:t>
            </a:r>
            <a:r>
              <a:rPr lang="en-US" altLang="en-US" sz="3200" dirty="0"/>
              <a:t>EMPLOYEE </a:t>
            </a:r>
            <a:r>
              <a:rPr lang="en-US" sz="3200" dirty="0"/>
              <a:t>⋈</a:t>
            </a:r>
            <a:r>
              <a:rPr lang="en-US" sz="3200" i="1" baseline="-25000" dirty="0"/>
              <a:t>Dno=</a:t>
            </a:r>
            <a:r>
              <a:rPr lang="en-US" sz="3200" i="1" baseline="-25000" dirty="0" err="1"/>
              <a:t>Dnumber</a:t>
            </a:r>
            <a:r>
              <a:rPr lang="en-US" altLang="en-US" sz="3200" dirty="0"/>
              <a:t> DEPARTMENT</a:t>
            </a:r>
          </a:p>
        </p:txBody>
      </p:sp>
      <p:sp>
        <p:nvSpPr>
          <p:cNvPr id="36867" name="Content Placeholder 2"/>
          <p:cNvSpPr>
            <a:spLocks noGrp="1"/>
          </p:cNvSpPr>
          <p:nvPr>
            <p:ph idx="1"/>
          </p:nvPr>
        </p:nvSpPr>
        <p:spPr>
          <a:xfrm>
            <a:off x="239713" y="1447800"/>
            <a:ext cx="8599487" cy="5181600"/>
          </a:xfrm>
        </p:spPr>
        <p:txBody>
          <a:bodyPr/>
          <a:lstStyle/>
          <a:p>
            <a:pPr marL="0" indent="0">
              <a:buNone/>
            </a:pPr>
            <a:r>
              <a:rPr lang="en-US" altLang="en-US" sz="2000" dirty="0">
                <a:solidFill>
                  <a:srgbClr val="000099"/>
                </a:solidFill>
              </a:rPr>
              <a:t>Assume that the number of buffers available in main memory for implementing the join is k= </a:t>
            </a:r>
            <a:r>
              <a:rPr lang="en-US" altLang="en-US" sz="2400" dirty="0">
                <a:solidFill>
                  <a:srgbClr val="000099"/>
                </a:solidFill>
              </a:rPr>
              <a:t>n</a:t>
            </a:r>
            <a:r>
              <a:rPr lang="en-US" altLang="en-US" sz="2400" baseline="-25000" dirty="0">
                <a:solidFill>
                  <a:srgbClr val="000099"/>
                </a:solidFill>
              </a:rPr>
              <a:t>b</a:t>
            </a:r>
            <a:r>
              <a:rPr lang="en-US" altLang="en-US" sz="2000" dirty="0">
                <a:solidFill>
                  <a:srgbClr val="000099"/>
                </a:solidFill>
              </a:rPr>
              <a:t> = 7 blocks. The DEPARTMENT file consist of </a:t>
            </a:r>
            <a:r>
              <a:rPr lang="en-US" altLang="en-US" sz="2400" dirty="0" err="1">
                <a:solidFill>
                  <a:srgbClr val="000099"/>
                </a:solidFill>
              </a:rPr>
              <a:t>r</a:t>
            </a:r>
            <a:r>
              <a:rPr lang="en-US" altLang="en-US" sz="2400" baseline="-25000" dirty="0" err="1">
                <a:solidFill>
                  <a:srgbClr val="000099"/>
                </a:solidFill>
              </a:rPr>
              <a:t>D</a:t>
            </a:r>
            <a:r>
              <a:rPr lang="en-US" altLang="en-US" sz="2000" dirty="0">
                <a:solidFill>
                  <a:srgbClr val="000099"/>
                </a:solidFill>
              </a:rPr>
              <a:t> = 50 record stored in </a:t>
            </a:r>
            <a:r>
              <a:rPr lang="en-US" altLang="en-US" sz="2400" dirty="0">
                <a:solidFill>
                  <a:srgbClr val="000099"/>
                </a:solidFill>
              </a:rPr>
              <a:t>b</a:t>
            </a:r>
            <a:r>
              <a:rPr lang="en-US" altLang="en-US" sz="2400" baseline="-25000" dirty="0">
                <a:solidFill>
                  <a:srgbClr val="000099"/>
                </a:solidFill>
              </a:rPr>
              <a:t>D</a:t>
            </a:r>
            <a:r>
              <a:rPr lang="en-US" altLang="en-US" sz="2000" dirty="0">
                <a:solidFill>
                  <a:srgbClr val="000099"/>
                </a:solidFill>
              </a:rPr>
              <a:t> = 10 disk blocks and that the EMPLOYEE file consists of </a:t>
            </a:r>
            <a:r>
              <a:rPr lang="en-US" altLang="en-US" sz="2400" dirty="0" err="1">
                <a:solidFill>
                  <a:srgbClr val="000099"/>
                </a:solidFill>
              </a:rPr>
              <a:t>r</a:t>
            </a:r>
            <a:r>
              <a:rPr lang="en-US" altLang="en-US" sz="2400" baseline="-25000" dirty="0" err="1">
                <a:solidFill>
                  <a:srgbClr val="000099"/>
                </a:solidFill>
              </a:rPr>
              <a:t>E</a:t>
            </a:r>
            <a:r>
              <a:rPr lang="en-US" altLang="en-US" sz="2000" dirty="0">
                <a:solidFill>
                  <a:srgbClr val="000099"/>
                </a:solidFill>
              </a:rPr>
              <a:t> = 6000 record stored in </a:t>
            </a:r>
            <a:r>
              <a:rPr lang="en-US" altLang="en-US" sz="2400" dirty="0" err="1">
                <a:solidFill>
                  <a:srgbClr val="000099"/>
                </a:solidFill>
              </a:rPr>
              <a:t>b</a:t>
            </a:r>
            <a:r>
              <a:rPr lang="en-US" altLang="en-US" sz="2400" baseline="-25000" dirty="0" err="1">
                <a:solidFill>
                  <a:srgbClr val="000099"/>
                </a:solidFill>
              </a:rPr>
              <a:t>E</a:t>
            </a:r>
            <a:r>
              <a:rPr lang="en-US" altLang="en-US" sz="2000" dirty="0">
                <a:solidFill>
                  <a:srgbClr val="000099"/>
                </a:solidFill>
              </a:rPr>
              <a:t> = 2000 disk blocks.</a:t>
            </a:r>
          </a:p>
          <a:p>
            <a:pPr marL="0" indent="0">
              <a:buNone/>
            </a:pPr>
            <a:r>
              <a:rPr lang="en-US" altLang="en-US" sz="2000" dirty="0">
                <a:solidFill>
                  <a:srgbClr val="800000"/>
                </a:solidFill>
              </a:rPr>
              <a:t>Total number of block accessed for outer-loop file = </a:t>
            </a:r>
            <a:r>
              <a:rPr lang="en-US" altLang="en-US" sz="2000" b="1" dirty="0" err="1">
                <a:solidFill>
                  <a:srgbClr val="800000"/>
                </a:solidFill>
              </a:rPr>
              <a:t>b</a:t>
            </a:r>
            <a:r>
              <a:rPr lang="en-US" altLang="en-US" sz="2000" b="1" baseline="-25000" dirty="0" err="1">
                <a:solidFill>
                  <a:srgbClr val="800000"/>
                </a:solidFill>
              </a:rPr>
              <a:t>E</a:t>
            </a:r>
            <a:endParaRPr lang="en-US" altLang="en-US" sz="2000" dirty="0">
              <a:solidFill>
                <a:srgbClr val="800000"/>
              </a:solidFill>
            </a:endParaRPr>
          </a:p>
          <a:p>
            <a:pPr marL="0" indent="0">
              <a:buNone/>
            </a:pPr>
            <a:r>
              <a:rPr lang="en-US" altLang="en-US" sz="2000" dirty="0">
                <a:solidFill>
                  <a:srgbClr val="800000"/>
                </a:solidFill>
              </a:rPr>
              <a:t>No of times (n</a:t>
            </a:r>
            <a:r>
              <a:rPr lang="en-US" altLang="en-US" sz="2000" baseline="-25000" dirty="0">
                <a:solidFill>
                  <a:srgbClr val="800000"/>
                </a:solidFill>
              </a:rPr>
              <a:t>b</a:t>
            </a:r>
            <a:r>
              <a:rPr lang="en-US" altLang="en-US" sz="2000" dirty="0">
                <a:solidFill>
                  <a:srgbClr val="800000"/>
                </a:solidFill>
              </a:rPr>
              <a:t> - 2) blocks of outer file are loaded into mem.= </a:t>
            </a:r>
            <a:r>
              <a:rPr lang="en-US" sz="2000" b="1" dirty="0">
                <a:solidFill>
                  <a:srgbClr val="800000"/>
                </a:solidFill>
              </a:rPr>
              <a:t>⌈</a:t>
            </a:r>
            <a:r>
              <a:rPr lang="en-US" altLang="en-US" sz="2000" b="1" dirty="0" err="1">
                <a:solidFill>
                  <a:srgbClr val="800000"/>
                </a:solidFill>
              </a:rPr>
              <a:t>b</a:t>
            </a:r>
            <a:r>
              <a:rPr lang="en-US" altLang="en-US" sz="2000" b="1" baseline="-25000" dirty="0" err="1">
                <a:solidFill>
                  <a:srgbClr val="800000"/>
                </a:solidFill>
              </a:rPr>
              <a:t>E</a:t>
            </a:r>
            <a:r>
              <a:rPr lang="en-US" altLang="en-US" sz="2000" b="1" baseline="-25000" dirty="0">
                <a:solidFill>
                  <a:srgbClr val="800000"/>
                </a:solidFill>
              </a:rPr>
              <a:t> </a:t>
            </a:r>
            <a:r>
              <a:rPr lang="en-US" altLang="en-US" sz="2000" b="1" dirty="0">
                <a:solidFill>
                  <a:srgbClr val="800000"/>
                </a:solidFill>
              </a:rPr>
              <a:t>/(n</a:t>
            </a:r>
            <a:r>
              <a:rPr lang="en-US" altLang="en-US" sz="2000" b="1" baseline="-25000" dirty="0">
                <a:solidFill>
                  <a:srgbClr val="800000"/>
                </a:solidFill>
              </a:rPr>
              <a:t>b</a:t>
            </a:r>
            <a:r>
              <a:rPr lang="en-US" altLang="en-US" sz="2000" b="1" dirty="0">
                <a:solidFill>
                  <a:srgbClr val="800000"/>
                </a:solidFill>
              </a:rPr>
              <a:t> - 2)</a:t>
            </a:r>
            <a:r>
              <a:rPr lang="en-US" sz="2000" b="1" dirty="0">
                <a:solidFill>
                  <a:srgbClr val="800000"/>
                </a:solidFill>
              </a:rPr>
              <a:t>⌉</a:t>
            </a:r>
            <a:endParaRPr lang="en-US" altLang="en-US" sz="2000" b="1" dirty="0">
              <a:solidFill>
                <a:srgbClr val="800000"/>
              </a:solidFill>
            </a:endParaRPr>
          </a:p>
          <a:p>
            <a:pPr marL="0" indent="0">
              <a:buNone/>
            </a:pPr>
            <a:r>
              <a:rPr lang="en-US" altLang="en-US" sz="2000" dirty="0">
                <a:solidFill>
                  <a:srgbClr val="800000"/>
                </a:solidFill>
              </a:rPr>
              <a:t>Total number of block accessed for inner-loop file = </a:t>
            </a:r>
            <a:r>
              <a:rPr lang="en-US" sz="2000" b="1" dirty="0">
                <a:solidFill>
                  <a:srgbClr val="800000"/>
                </a:solidFill>
              </a:rPr>
              <a:t>⌈</a:t>
            </a:r>
            <a:r>
              <a:rPr lang="en-US" altLang="en-US" sz="2000" b="1" dirty="0" err="1">
                <a:solidFill>
                  <a:srgbClr val="800000"/>
                </a:solidFill>
              </a:rPr>
              <a:t>b</a:t>
            </a:r>
            <a:r>
              <a:rPr lang="en-US" altLang="en-US" sz="2000" b="1" baseline="-25000" dirty="0" err="1">
                <a:solidFill>
                  <a:srgbClr val="800000"/>
                </a:solidFill>
              </a:rPr>
              <a:t>E</a:t>
            </a:r>
            <a:r>
              <a:rPr lang="en-US" altLang="en-US" sz="2000" b="1" baseline="-25000" dirty="0">
                <a:solidFill>
                  <a:srgbClr val="800000"/>
                </a:solidFill>
              </a:rPr>
              <a:t> </a:t>
            </a:r>
            <a:r>
              <a:rPr lang="en-US" altLang="en-US" sz="2000" b="1" dirty="0">
                <a:solidFill>
                  <a:srgbClr val="800000"/>
                </a:solidFill>
              </a:rPr>
              <a:t>/(n</a:t>
            </a:r>
            <a:r>
              <a:rPr lang="en-US" altLang="en-US" sz="2000" b="1" baseline="-25000" dirty="0">
                <a:solidFill>
                  <a:srgbClr val="800000"/>
                </a:solidFill>
              </a:rPr>
              <a:t>b</a:t>
            </a:r>
            <a:r>
              <a:rPr lang="en-US" altLang="en-US" sz="2000" b="1" dirty="0">
                <a:solidFill>
                  <a:srgbClr val="800000"/>
                </a:solidFill>
              </a:rPr>
              <a:t> - 2)</a:t>
            </a:r>
            <a:r>
              <a:rPr lang="en-US" sz="2000" b="1" dirty="0">
                <a:solidFill>
                  <a:srgbClr val="800000"/>
                </a:solidFill>
              </a:rPr>
              <a:t>⌉ * </a:t>
            </a:r>
            <a:r>
              <a:rPr lang="en-US" altLang="en-US" sz="2000" b="1" dirty="0">
                <a:solidFill>
                  <a:srgbClr val="800000"/>
                </a:solidFill>
              </a:rPr>
              <a:t>b</a:t>
            </a:r>
            <a:r>
              <a:rPr lang="en-US" altLang="en-US" sz="2000" b="1" baseline="-25000" dirty="0">
                <a:solidFill>
                  <a:srgbClr val="800000"/>
                </a:solidFill>
              </a:rPr>
              <a:t>D</a:t>
            </a:r>
            <a:endParaRPr lang="en-US" altLang="en-US" sz="2000" dirty="0">
              <a:solidFill>
                <a:srgbClr val="800000"/>
              </a:solidFill>
            </a:endParaRPr>
          </a:p>
          <a:p>
            <a:pPr marL="0" indent="0">
              <a:buNone/>
            </a:pPr>
            <a:endParaRPr lang="en-US" altLang="en-US" sz="1000" dirty="0">
              <a:solidFill>
                <a:srgbClr val="800000"/>
              </a:solidFill>
            </a:endParaRPr>
          </a:p>
          <a:p>
            <a:pPr marL="0" indent="0">
              <a:buNone/>
            </a:pPr>
            <a:r>
              <a:rPr lang="en-US" altLang="en-US" sz="2000" dirty="0">
                <a:solidFill>
                  <a:srgbClr val="800000"/>
                </a:solidFill>
              </a:rPr>
              <a:t>Hence, total no of block accesses (</a:t>
            </a:r>
            <a:r>
              <a:rPr lang="en-US" altLang="en-US" sz="2000" u="sng" dirty="0">
                <a:solidFill>
                  <a:srgbClr val="800000"/>
                </a:solidFill>
              </a:rPr>
              <a:t>If EMPLOYEE records in outer-loop</a:t>
            </a:r>
            <a:r>
              <a:rPr lang="en-US" altLang="en-US" sz="2000" dirty="0">
                <a:solidFill>
                  <a:srgbClr val="800000"/>
                </a:solidFill>
              </a:rPr>
              <a:t>):</a:t>
            </a:r>
          </a:p>
          <a:p>
            <a:pPr marL="0" indent="0">
              <a:buNone/>
            </a:pPr>
            <a:r>
              <a:rPr lang="en-US" altLang="en-US" sz="2000" b="1" dirty="0" err="1">
                <a:solidFill>
                  <a:srgbClr val="800000"/>
                </a:solidFill>
              </a:rPr>
              <a:t>b</a:t>
            </a:r>
            <a:r>
              <a:rPr lang="en-US" altLang="en-US" sz="2000" b="1" baseline="-25000" dirty="0" err="1">
                <a:solidFill>
                  <a:srgbClr val="800000"/>
                </a:solidFill>
              </a:rPr>
              <a:t>E</a:t>
            </a:r>
            <a:r>
              <a:rPr lang="en-US" sz="2000" b="1" dirty="0">
                <a:solidFill>
                  <a:srgbClr val="800000"/>
                </a:solidFill>
              </a:rPr>
              <a:t> + (⌈</a:t>
            </a:r>
            <a:r>
              <a:rPr lang="en-US" altLang="en-US" sz="2000" b="1" dirty="0" err="1">
                <a:solidFill>
                  <a:srgbClr val="800000"/>
                </a:solidFill>
              </a:rPr>
              <a:t>b</a:t>
            </a:r>
            <a:r>
              <a:rPr lang="en-US" altLang="en-US" sz="2000" b="1" baseline="-25000" dirty="0" err="1">
                <a:solidFill>
                  <a:srgbClr val="800000"/>
                </a:solidFill>
              </a:rPr>
              <a:t>E</a:t>
            </a:r>
            <a:r>
              <a:rPr lang="en-US" altLang="en-US" sz="2000" b="1" baseline="-25000" dirty="0">
                <a:solidFill>
                  <a:srgbClr val="800000"/>
                </a:solidFill>
              </a:rPr>
              <a:t> </a:t>
            </a:r>
            <a:r>
              <a:rPr lang="en-US" altLang="en-US" sz="2000" b="1" dirty="0">
                <a:solidFill>
                  <a:srgbClr val="800000"/>
                </a:solidFill>
              </a:rPr>
              <a:t>/(n</a:t>
            </a:r>
            <a:r>
              <a:rPr lang="en-US" altLang="en-US" sz="2000" b="1" baseline="-25000" dirty="0">
                <a:solidFill>
                  <a:srgbClr val="800000"/>
                </a:solidFill>
              </a:rPr>
              <a:t>b</a:t>
            </a:r>
            <a:r>
              <a:rPr lang="en-US" altLang="en-US" sz="2000" b="1" dirty="0">
                <a:solidFill>
                  <a:srgbClr val="800000"/>
                </a:solidFill>
              </a:rPr>
              <a:t> - 2)</a:t>
            </a:r>
            <a:r>
              <a:rPr lang="en-US" sz="2000" b="1" dirty="0">
                <a:solidFill>
                  <a:srgbClr val="800000"/>
                </a:solidFill>
              </a:rPr>
              <a:t>⌉ * </a:t>
            </a:r>
            <a:r>
              <a:rPr lang="en-US" altLang="en-US" sz="2000" b="1" dirty="0">
                <a:solidFill>
                  <a:srgbClr val="800000"/>
                </a:solidFill>
              </a:rPr>
              <a:t>b</a:t>
            </a:r>
            <a:r>
              <a:rPr lang="en-US" altLang="en-US" sz="2000" b="1" baseline="-25000" dirty="0">
                <a:solidFill>
                  <a:srgbClr val="800000"/>
                </a:solidFill>
              </a:rPr>
              <a:t>D</a:t>
            </a:r>
            <a:r>
              <a:rPr lang="en-US" altLang="en-US" sz="2000" b="1" dirty="0">
                <a:solidFill>
                  <a:srgbClr val="800000"/>
                </a:solidFill>
              </a:rPr>
              <a:t>)</a:t>
            </a:r>
            <a:r>
              <a:rPr lang="en-US" altLang="en-US" sz="2000" dirty="0">
                <a:solidFill>
                  <a:srgbClr val="800000"/>
                </a:solidFill>
              </a:rPr>
              <a:t> </a:t>
            </a:r>
            <a:r>
              <a:rPr lang="en-US" altLang="en-US" sz="2000" b="1" dirty="0">
                <a:solidFill>
                  <a:srgbClr val="800000"/>
                </a:solidFill>
              </a:rPr>
              <a:t>= </a:t>
            </a:r>
            <a:r>
              <a:rPr lang="en-US" altLang="en-US" sz="2000" b="1" dirty="0">
                <a:solidFill>
                  <a:srgbClr val="000099"/>
                </a:solidFill>
              </a:rPr>
              <a:t>2000 + </a:t>
            </a:r>
            <a:r>
              <a:rPr lang="en-US" sz="2000" b="1" dirty="0">
                <a:solidFill>
                  <a:srgbClr val="000099"/>
                </a:solidFill>
              </a:rPr>
              <a:t>( ⌈ 2000</a:t>
            </a:r>
            <a:r>
              <a:rPr lang="en-US" altLang="en-US" sz="2000" b="1" dirty="0">
                <a:solidFill>
                  <a:srgbClr val="000099"/>
                </a:solidFill>
              </a:rPr>
              <a:t>/5 </a:t>
            </a:r>
            <a:r>
              <a:rPr lang="en-US" sz="2000" b="1" dirty="0">
                <a:solidFill>
                  <a:srgbClr val="000099"/>
                </a:solidFill>
              </a:rPr>
              <a:t>⌉ * 10</a:t>
            </a:r>
            <a:r>
              <a:rPr lang="en-US" altLang="en-US" sz="2000" b="1" dirty="0">
                <a:solidFill>
                  <a:srgbClr val="000099"/>
                </a:solidFill>
              </a:rPr>
              <a:t>)</a:t>
            </a:r>
            <a:r>
              <a:rPr lang="en-US" altLang="en-US" sz="2000" b="1" dirty="0">
                <a:solidFill>
                  <a:srgbClr val="800000"/>
                </a:solidFill>
              </a:rPr>
              <a:t> = 6000 </a:t>
            </a:r>
            <a:r>
              <a:rPr lang="en-US" altLang="en-US" sz="2000" dirty="0">
                <a:solidFill>
                  <a:srgbClr val="800000"/>
                </a:solidFill>
              </a:rPr>
              <a:t>block accesses</a:t>
            </a:r>
          </a:p>
          <a:p>
            <a:pPr marL="0" indent="0">
              <a:buNone/>
            </a:pPr>
            <a:endParaRPr lang="en-US" altLang="en-US" sz="1000" dirty="0">
              <a:solidFill>
                <a:srgbClr val="800000"/>
              </a:solidFill>
            </a:endParaRPr>
          </a:p>
          <a:p>
            <a:pPr marL="0" indent="0">
              <a:buNone/>
            </a:pPr>
            <a:r>
              <a:rPr lang="en-US" altLang="en-US" sz="2000" dirty="0">
                <a:solidFill>
                  <a:srgbClr val="800000"/>
                </a:solidFill>
              </a:rPr>
              <a:t>If we </a:t>
            </a:r>
            <a:r>
              <a:rPr lang="en-US" altLang="en-US" sz="2000" u="sng" dirty="0">
                <a:solidFill>
                  <a:srgbClr val="800000"/>
                </a:solidFill>
              </a:rPr>
              <a:t>use DEPARTMENT records in the outer-loop</a:t>
            </a:r>
            <a:r>
              <a:rPr lang="en-US" altLang="en-US" sz="2000" dirty="0">
                <a:solidFill>
                  <a:srgbClr val="800000"/>
                </a:solidFill>
              </a:rPr>
              <a:t>, by symmetry:</a:t>
            </a:r>
          </a:p>
          <a:p>
            <a:pPr marL="0" indent="0">
              <a:buNone/>
            </a:pPr>
            <a:r>
              <a:rPr lang="en-US" altLang="en-US" sz="2000" b="1" dirty="0" err="1">
                <a:solidFill>
                  <a:srgbClr val="800000"/>
                </a:solidFill>
              </a:rPr>
              <a:t>b</a:t>
            </a:r>
            <a:r>
              <a:rPr lang="en-US" altLang="en-US" sz="2000" b="1" baseline="-25000" dirty="0" err="1">
                <a:solidFill>
                  <a:srgbClr val="800000"/>
                </a:solidFill>
              </a:rPr>
              <a:t>D</a:t>
            </a:r>
            <a:r>
              <a:rPr lang="en-US" sz="2000" b="1" dirty="0">
                <a:solidFill>
                  <a:srgbClr val="800000"/>
                </a:solidFill>
              </a:rPr>
              <a:t> + (⌈</a:t>
            </a:r>
            <a:r>
              <a:rPr lang="en-US" altLang="en-US" sz="2000" b="1" dirty="0" err="1">
                <a:solidFill>
                  <a:srgbClr val="800000"/>
                </a:solidFill>
              </a:rPr>
              <a:t>b</a:t>
            </a:r>
            <a:r>
              <a:rPr lang="en-US" altLang="en-US" sz="2000" b="1" baseline="-25000" dirty="0" err="1">
                <a:solidFill>
                  <a:srgbClr val="800000"/>
                </a:solidFill>
              </a:rPr>
              <a:t>D</a:t>
            </a:r>
            <a:r>
              <a:rPr lang="en-US" altLang="en-US" sz="2000" b="1" baseline="-25000" dirty="0">
                <a:solidFill>
                  <a:srgbClr val="800000"/>
                </a:solidFill>
              </a:rPr>
              <a:t> </a:t>
            </a:r>
            <a:r>
              <a:rPr lang="en-US" altLang="en-US" sz="2000" b="1" dirty="0">
                <a:solidFill>
                  <a:srgbClr val="800000"/>
                </a:solidFill>
              </a:rPr>
              <a:t>/(n</a:t>
            </a:r>
            <a:r>
              <a:rPr lang="en-US" altLang="en-US" sz="2000" b="1" baseline="-25000" dirty="0">
                <a:solidFill>
                  <a:srgbClr val="800000"/>
                </a:solidFill>
              </a:rPr>
              <a:t>b</a:t>
            </a:r>
            <a:r>
              <a:rPr lang="en-US" altLang="en-US" sz="2000" b="1" dirty="0">
                <a:solidFill>
                  <a:srgbClr val="800000"/>
                </a:solidFill>
              </a:rPr>
              <a:t> - 2)</a:t>
            </a:r>
            <a:r>
              <a:rPr lang="en-US" sz="2000" b="1" dirty="0">
                <a:solidFill>
                  <a:srgbClr val="800000"/>
                </a:solidFill>
              </a:rPr>
              <a:t>⌉ * </a:t>
            </a:r>
            <a:r>
              <a:rPr lang="en-US" altLang="en-US" sz="2000" b="1" dirty="0" err="1">
                <a:solidFill>
                  <a:srgbClr val="800000"/>
                </a:solidFill>
              </a:rPr>
              <a:t>b</a:t>
            </a:r>
            <a:r>
              <a:rPr lang="en-US" altLang="en-US" sz="2000" b="1" baseline="-25000" dirty="0" err="1">
                <a:solidFill>
                  <a:srgbClr val="800000"/>
                </a:solidFill>
              </a:rPr>
              <a:t>E</a:t>
            </a:r>
            <a:r>
              <a:rPr lang="en-US" altLang="en-US" sz="2000" b="1" dirty="0">
                <a:solidFill>
                  <a:srgbClr val="800000"/>
                </a:solidFill>
              </a:rPr>
              <a:t>)</a:t>
            </a:r>
            <a:r>
              <a:rPr lang="en-US" altLang="en-US" sz="2000" dirty="0">
                <a:solidFill>
                  <a:srgbClr val="800000"/>
                </a:solidFill>
              </a:rPr>
              <a:t> </a:t>
            </a:r>
            <a:r>
              <a:rPr lang="en-US" altLang="en-US" sz="2000" b="1" dirty="0">
                <a:solidFill>
                  <a:srgbClr val="800000"/>
                </a:solidFill>
              </a:rPr>
              <a:t>= </a:t>
            </a:r>
            <a:r>
              <a:rPr lang="en-US" altLang="en-US" sz="2000" b="1" dirty="0">
                <a:solidFill>
                  <a:srgbClr val="000099"/>
                </a:solidFill>
              </a:rPr>
              <a:t>10 + </a:t>
            </a:r>
            <a:r>
              <a:rPr lang="en-US" sz="2000" b="1" dirty="0">
                <a:solidFill>
                  <a:srgbClr val="000099"/>
                </a:solidFill>
              </a:rPr>
              <a:t>( ⌈ 10</a:t>
            </a:r>
            <a:r>
              <a:rPr lang="en-US" altLang="en-US" sz="2000" b="1" dirty="0">
                <a:solidFill>
                  <a:srgbClr val="000099"/>
                </a:solidFill>
              </a:rPr>
              <a:t>/5 </a:t>
            </a:r>
            <a:r>
              <a:rPr lang="en-US" sz="2000" b="1" dirty="0">
                <a:solidFill>
                  <a:srgbClr val="000099"/>
                </a:solidFill>
              </a:rPr>
              <a:t>⌉ * 2000</a:t>
            </a:r>
            <a:r>
              <a:rPr lang="en-US" altLang="en-US" sz="2000" b="1" dirty="0">
                <a:solidFill>
                  <a:srgbClr val="000099"/>
                </a:solidFill>
              </a:rPr>
              <a:t>)</a:t>
            </a:r>
            <a:r>
              <a:rPr lang="en-US" altLang="en-US" sz="2000" b="1" dirty="0">
                <a:solidFill>
                  <a:srgbClr val="800000"/>
                </a:solidFill>
              </a:rPr>
              <a:t> = 4010 </a:t>
            </a:r>
            <a:r>
              <a:rPr lang="en-US" altLang="en-US" sz="2000" dirty="0">
                <a:solidFill>
                  <a:srgbClr val="800000"/>
                </a:solidFill>
              </a:rPr>
              <a:t>block accesses</a:t>
            </a:r>
          </a:p>
          <a:p>
            <a:pPr marL="0" indent="0">
              <a:buNone/>
            </a:pPr>
            <a:endParaRPr lang="en-US" altLang="en-US" sz="1000" dirty="0">
              <a:solidFill>
                <a:srgbClr val="800000"/>
              </a:solidFill>
            </a:endParaRPr>
          </a:p>
          <a:p>
            <a:pPr marL="0" indent="0">
              <a:buNone/>
            </a:pPr>
            <a:r>
              <a:rPr lang="en-US" altLang="en-US" sz="2000" i="1" dirty="0">
                <a:solidFill>
                  <a:srgbClr val="000099"/>
                </a:solidFill>
              </a:rPr>
              <a:t>Additional </a:t>
            </a:r>
            <a:r>
              <a:rPr lang="en-US" altLang="en-US" sz="2000" b="1" i="1" dirty="0" err="1">
                <a:solidFill>
                  <a:srgbClr val="000099"/>
                </a:solidFill>
              </a:rPr>
              <a:t>b</a:t>
            </a:r>
            <a:r>
              <a:rPr lang="en-US" altLang="en-US" sz="2000" b="1" i="1" baseline="-25000" dirty="0" err="1">
                <a:solidFill>
                  <a:srgbClr val="000099"/>
                </a:solidFill>
              </a:rPr>
              <a:t>RES</a:t>
            </a:r>
            <a:r>
              <a:rPr lang="en-US" altLang="en-US" sz="2000" i="1" dirty="0">
                <a:solidFill>
                  <a:srgbClr val="000099"/>
                </a:solidFill>
              </a:rPr>
              <a:t> (blocks of result file of join operation) should be added.</a:t>
            </a: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C15D9F39-2E96-4A25-B3B3-CD1805CE247E}" type="slidenum">
              <a:rPr lang="en-US" altLang="en-US" sz="1400" smtClean="0">
                <a:solidFill>
                  <a:srgbClr val="990033"/>
                </a:solidFill>
              </a:rPr>
              <a:pPr>
                <a:spcBef>
                  <a:spcPct val="0"/>
                </a:spcBef>
                <a:buClrTx/>
                <a:buSzTx/>
                <a:buFontTx/>
                <a:buNone/>
              </a:pPr>
              <a:t>25</a:t>
            </a:fld>
            <a:endParaRPr lang="en-CA" altLang="en-US" sz="1400" dirty="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a:t>Implementing the JOIN Operation (cont’d.)</a:t>
            </a:r>
          </a:p>
        </p:txBody>
      </p:sp>
      <p:sp>
        <p:nvSpPr>
          <p:cNvPr id="37891" name="Content Placeholder 2"/>
          <p:cNvSpPr>
            <a:spLocks noGrp="1"/>
          </p:cNvSpPr>
          <p:nvPr>
            <p:ph idx="1"/>
          </p:nvPr>
        </p:nvSpPr>
        <p:spPr/>
        <p:txBody>
          <a:bodyPr/>
          <a:lstStyle/>
          <a:p>
            <a:r>
              <a:rPr lang="en-US" altLang="en-US" dirty="0"/>
              <a:t>Join selection factor</a:t>
            </a:r>
          </a:p>
          <a:p>
            <a:pPr lvl="1"/>
            <a:r>
              <a:rPr lang="en-US" altLang="en-US" dirty="0"/>
              <a:t>Fraction of records in one file that will be joined with records in another file</a:t>
            </a:r>
          </a:p>
          <a:p>
            <a:pPr lvl="1"/>
            <a:r>
              <a:rPr lang="en-US" altLang="en-US" dirty="0"/>
              <a:t>Depends on the particular equijoin condition with another file</a:t>
            </a:r>
          </a:p>
          <a:p>
            <a:pPr lvl="1"/>
            <a:r>
              <a:rPr lang="en-US" altLang="en-US" dirty="0"/>
              <a:t>Affects join performance</a:t>
            </a:r>
          </a:p>
        </p:txBody>
      </p:sp>
      <p:sp>
        <p:nvSpPr>
          <p:cNvPr id="3789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1BA151A6-B70A-4407-82ED-0ABCE50A9797}" type="slidenum">
              <a:rPr lang="en-US" altLang="en-US" sz="1400" smtClean="0">
                <a:solidFill>
                  <a:srgbClr val="990033"/>
                </a:solidFill>
              </a:rPr>
              <a:pPr>
                <a:spcBef>
                  <a:spcPct val="0"/>
                </a:spcBef>
                <a:buClrTx/>
                <a:buSzTx/>
                <a:buFontTx/>
                <a:buNone/>
              </a:pPr>
              <a:t>26</a:t>
            </a:fld>
            <a:endParaRPr lang="en-CA" altLang="en-US" sz="1400" dirty="0">
              <a:solidFill>
                <a:srgbClr val="990033"/>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228600" y="303213"/>
            <a:ext cx="8458200" cy="992187"/>
          </a:xfrm>
        </p:spPr>
        <p:txBody>
          <a:bodyPr/>
          <a:lstStyle/>
          <a:p>
            <a:r>
              <a:rPr lang="en-US" altLang="en-US" dirty="0">
                <a:solidFill>
                  <a:srgbClr val="FF0000"/>
                </a:solidFill>
              </a:rPr>
              <a:t>Example: </a:t>
            </a:r>
            <a:br>
              <a:rPr lang="en-US" altLang="en-US" dirty="0">
                <a:solidFill>
                  <a:srgbClr val="FF0000"/>
                </a:solidFill>
              </a:rPr>
            </a:br>
            <a:r>
              <a:rPr lang="en-US" altLang="en-US" sz="3200" dirty="0"/>
              <a:t>      DEPARTMENT </a:t>
            </a:r>
            <a:r>
              <a:rPr lang="en-US" sz="3200" dirty="0"/>
              <a:t>⋈</a:t>
            </a:r>
            <a:r>
              <a:rPr lang="en-US" sz="3200" i="1" baseline="-25000" dirty="0" err="1"/>
              <a:t>Mgr_ssn</a:t>
            </a:r>
            <a:r>
              <a:rPr lang="en-US" sz="3200" i="1" baseline="-25000" dirty="0"/>
              <a:t>=</a:t>
            </a:r>
            <a:r>
              <a:rPr lang="en-US" sz="3200" i="1" baseline="-25000" dirty="0" err="1"/>
              <a:t>Ssn</a:t>
            </a:r>
            <a:r>
              <a:rPr lang="en-US" altLang="en-US" sz="3200" dirty="0"/>
              <a:t> EMPLOYEE</a:t>
            </a:r>
          </a:p>
        </p:txBody>
      </p:sp>
      <p:sp>
        <p:nvSpPr>
          <p:cNvPr id="36867" name="Content Placeholder 2"/>
          <p:cNvSpPr>
            <a:spLocks noGrp="1"/>
          </p:cNvSpPr>
          <p:nvPr>
            <p:ph idx="1"/>
          </p:nvPr>
        </p:nvSpPr>
        <p:spPr>
          <a:xfrm>
            <a:off x="239713" y="1447800"/>
            <a:ext cx="8599487" cy="5105400"/>
          </a:xfrm>
        </p:spPr>
        <p:txBody>
          <a:bodyPr/>
          <a:lstStyle/>
          <a:p>
            <a:pPr marL="0" indent="0">
              <a:buNone/>
            </a:pPr>
            <a:r>
              <a:rPr lang="en-US" altLang="en-US" sz="2000" dirty="0">
                <a:solidFill>
                  <a:srgbClr val="000099"/>
                </a:solidFill>
              </a:rPr>
              <a:t>Suppose that secondary indexes exist on both the attributes </a:t>
            </a:r>
          </a:p>
          <a:p>
            <a:pPr marL="0" indent="0">
              <a:buNone/>
            </a:pPr>
            <a:r>
              <a:rPr lang="en-US" altLang="en-US" sz="2000" i="1" dirty="0" err="1">
                <a:solidFill>
                  <a:srgbClr val="000099"/>
                </a:solidFill>
              </a:rPr>
              <a:t>Ssn</a:t>
            </a:r>
            <a:r>
              <a:rPr lang="en-US" altLang="en-US" sz="2000" dirty="0">
                <a:solidFill>
                  <a:srgbClr val="000099"/>
                </a:solidFill>
              </a:rPr>
              <a:t> of employee and </a:t>
            </a:r>
            <a:r>
              <a:rPr lang="en-US" altLang="en-US" sz="2000" i="1" dirty="0" err="1">
                <a:solidFill>
                  <a:srgbClr val="000099"/>
                </a:solidFill>
              </a:rPr>
              <a:t>Mgr_ssn</a:t>
            </a:r>
            <a:r>
              <a:rPr lang="en-US" altLang="en-US" sz="2000" dirty="0">
                <a:solidFill>
                  <a:srgbClr val="000099"/>
                </a:solidFill>
              </a:rPr>
              <a:t> of department, </a:t>
            </a:r>
          </a:p>
          <a:p>
            <a:pPr marL="0" indent="0">
              <a:buNone/>
            </a:pPr>
            <a:r>
              <a:rPr lang="en-US" altLang="en-US" sz="2000" dirty="0">
                <a:solidFill>
                  <a:srgbClr val="000099"/>
                </a:solidFill>
              </a:rPr>
              <a:t>with the number of index levels X</a:t>
            </a:r>
            <a:r>
              <a:rPr lang="en-US" altLang="en-US" sz="2000" baseline="-25000" dirty="0">
                <a:solidFill>
                  <a:srgbClr val="000099"/>
                </a:solidFill>
              </a:rPr>
              <a:t>Ssn</a:t>
            </a:r>
            <a:r>
              <a:rPr lang="en-US" altLang="en-US" sz="2000" dirty="0">
                <a:solidFill>
                  <a:srgbClr val="000099"/>
                </a:solidFill>
              </a:rPr>
              <a:t> = 4 and X</a:t>
            </a:r>
            <a:r>
              <a:rPr lang="en-US" altLang="en-US" sz="2000" baseline="-25000" dirty="0">
                <a:solidFill>
                  <a:srgbClr val="000099"/>
                </a:solidFill>
              </a:rPr>
              <a:t>Mgr_ssn</a:t>
            </a:r>
            <a:r>
              <a:rPr lang="en-US" altLang="en-US" sz="2000" dirty="0">
                <a:solidFill>
                  <a:srgbClr val="000099"/>
                </a:solidFill>
              </a:rPr>
              <a:t> = 2, respectively. </a:t>
            </a:r>
          </a:p>
          <a:p>
            <a:pPr marL="0" indent="0">
              <a:buNone/>
            </a:pPr>
            <a:endParaRPr lang="en-US" altLang="en-US" sz="400" dirty="0">
              <a:solidFill>
                <a:srgbClr val="000099"/>
              </a:solidFill>
            </a:endParaRPr>
          </a:p>
          <a:p>
            <a:pPr marL="0" indent="0">
              <a:buNone/>
            </a:pPr>
            <a:r>
              <a:rPr lang="en-US" altLang="en-US" sz="2000" b="1" dirty="0">
                <a:solidFill>
                  <a:srgbClr val="800000"/>
                </a:solidFill>
              </a:rPr>
              <a:t>Option1:</a:t>
            </a:r>
            <a:r>
              <a:rPr lang="en-US" altLang="en-US" sz="2000" dirty="0">
                <a:solidFill>
                  <a:srgbClr val="800000"/>
                </a:solidFill>
              </a:rPr>
              <a:t> Retrieve each employee record and then uses the index on </a:t>
            </a:r>
            <a:r>
              <a:rPr lang="en-US" altLang="en-US" sz="2000" dirty="0" err="1">
                <a:solidFill>
                  <a:srgbClr val="800000"/>
                </a:solidFill>
              </a:rPr>
              <a:t>Mgr_ssn</a:t>
            </a:r>
            <a:r>
              <a:rPr lang="en-US" altLang="en-US" sz="2000" dirty="0">
                <a:solidFill>
                  <a:srgbClr val="800000"/>
                </a:solidFill>
              </a:rPr>
              <a:t> of department to find a matching department record.</a:t>
            </a:r>
          </a:p>
          <a:p>
            <a:pPr marL="0" indent="0">
              <a:buNone/>
            </a:pPr>
            <a:r>
              <a:rPr lang="en-US" altLang="en-US" sz="2000" dirty="0">
                <a:solidFill>
                  <a:srgbClr val="800000"/>
                </a:solidFill>
              </a:rPr>
              <a:t>The no of block accesses for this case</a:t>
            </a:r>
            <a:r>
              <a:rPr lang="en-US" altLang="en-US" sz="2000" dirty="0">
                <a:solidFill>
                  <a:srgbClr val="800000"/>
                </a:solidFill>
                <a:sym typeface="Wingdings" panose="05000000000000000000" pitchFamily="2" charset="2"/>
              </a:rPr>
              <a:t>:</a:t>
            </a:r>
            <a:endParaRPr lang="en-US" altLang="en-US" sz="2000" dirty="0">
              <a:solidFill>
                <a:srgbClr val="800000"/>
              </a:solidFill>
            </a:endParaRPr>
          </a:p>
          <a:p>
            <a:pPr marL="0" indent="0">
              <a:buNone/>
            </a:pPr>
            <a:endParaRPr lang="en-US" altLang="en-US" sz="400" dirty="0">
              <a:solidFill>
                <a:srgbClr val="800000"/>
              </a:solidFill>
            </a:endParaRPr>
          </a:p>
          <a:p>
            <a:pPr marL="0" indent="0">
              <a:buNone/>
            </a:pPr>
            <a:r>
              <a:rPr lang="en-US" altLang="en-US" sz="2000" b="1" dirty="0" err="1">
                <a:solidFill>
                  <a:srgbClr val="800000"/>
                </a:solidFill>
              </a:rPr>
              <a:t>b</a:t>
            </a:r>
            <a:r>
              <a:rPr lang="en-US" altLang="en-US" sz="2000" b="1" baseline="-25000" dirty="0" err="1">
                <a:solidFill>
                  <a:srgbClr val="800000"/>
                </a:solidFill>
              </a:rPr>
              <a:t>E</a:t>
            </a:r>
            <a:r>
              <a:rPr lang="en-US" sz="2000" b="1" dirty="0">
                <a:solidFill>
                  <a:srgbClr val="800000"/>
                </a:solidFill>
              </a:rPr>
              <a:t> + (</a:t>
            </a:r>
            <a:r>
              <a:rPr lang="en-US" sz="2000" b="1" dirty="0" err="1">
                <a:solidFill>
                  <a:srgbClr val="800000"/>
                </a:solidFill>
              </a:rPr>
              <a:t>r</a:t>
            </a:r>
            <a:r>
              <a:rPr lang="en-US" altLang="en-US" sz="2000" b="1" baseline="-25000" dirty="0" err="1">
                <a:solidFill>
                  <a:srgbClr val="800000"/>
                </a:solidFill>
              </a:rPr>
              <a:t>E</a:t>
            </a:r>
            <a:r>
              <a:rPr lang="en-US" altLang="en-US" sz="2000" b="1" baseline="-25000" dirty="0">
                <a:solidFill>
                  <a:srgbClr val="800000"/>
                </a:solidFill>
              </a:rPr>
              <a:t> </a:t>
            </a:r>
            <a:r>
              <a:rPr lang="en-US" altLang="en-US" sz="2000" b="1" dirty="0">
                <a:solidFill>
                  <a:srgbClr val="800000"/>
                </a:solidFill>
              </a:rPr>
              <a:t>* (X</a:t>
            </a:r>
            <a:r>
              <a:rPr lang="en-US" altLang="en-US" sz="2000" b="1" baseline="-25000" dirty="0">
                <a:solidFill>
                  <a:srgbClr val="800000"/>
                </a:solidFill>
              </a:rPr>
              <a:t>Mgr_ssn</a:t>
            </a:r>
            <a:r>
              <a:rPr lang="en-US" altLang="en-US" sz="2000" b="1" dirty="0">
                <a:solidFill>
                  <a:srgbClr val="800000"/>
                </a:solidFill>
              </a:rPr>
              <a:t> + 1))</a:t>
            </a:r>
            <a:r>
              <a:rPr lang="en-US" altLang="en-US" sz="2000" dirty="0">
                <a:solidFill>
                  <a:srgbClr val="800000"/>
                </a:solidFill>
              </a:rPr>
              <a:t> </a:t>
            </a:r>
            <a:r>
              <a:rPr lang="en-US" altLang="en-US" sz="2000" b="1" dirty="0">
                <a:solidFill>
                  <a:srgbClr val="800000"/>
                </a:solidFill>
              </a:rPr>
              <a:t>= </a:t>
            </a:r>
            <a:r>
              <a:rPr lang="en-US" altLang="en-US" sz="2000" b="1" dirty="0">
                <a:solidFill>
                  <a:srgbClr val="000099"/>
                </a:solidFill>
              </a:rPr>
              <a:t>2000 + </a:t>
            </a:r>
            <a:r>
              <a:rPr lang="en-US" sz="2000" b="1" dirty="0">
                <a:solidFill>
                  <a:srgbClr val="000099"/>
                </a:solidFill>
              </a:rPr>
              <a:t>(6000 * (2 + 1</a:t>
            </a:r>
            <a:r>
              <a:rPr lang="en-US" altLang="en-US" sz="2000" b="1" dirty="0">
                <a:solidFill>
                  <a:srgbClr val="000099"/>
                </a:solidFill>
              </a:rPr>
              <a:t>))</a:t>
            </a:r>
            <a:r>
              <a:rPr lang="en-US" altLang="en-US" sz="2000" b="1" dirty="0">
                <a:solidFill>
                  <a:srgbClr val="800000"/>
                </a:solidFill>
              </a:rPr>
              <a:t> = 20,000 </a:t>
            </a:r>
            <a:r>
              <a:rPr lang="en-US" altLang="en-US" sz="2000" dirty="0">
                <a:solidFill>
                  <a:srgbClr val="800000"/>
                </a:solidFill>
              </a:rPr>
              <a:t>block accesses</a:t>
            </a:r>
          </a:p>
          <a:p>
            <a:pPr marL="0" indent="0">
              <a:buNone/>
            </a:pPr>
            <a:r>
              <a:rPr lang="en-US" altLang="en-US" sz="1800" i="1" dirty="0">
                <a:solidFill>
                  <a:srgbClr val="800000"/>
                </a:solidFill>
                <a:sym typeface="Wingdings" panose="05000000000000000000" pitchFamily="2" charset="2"/>
              </a:rPr>
              <a:t>	(join selection factor of employee is 50/6000, or 0.8%)</a:t>
            </a:r>
            <a:endParaRPr lang="en-US" altLang="en-US" sz="1800" i="1" dirty="0">
              <a:solidFill>
                <a:srgbClr val="800000"/>
              </a:solidFill>
            </a:endParaRPr>
          </a:p>
          <a:p>
            <a:pPr marL="0" indent="0">
              <a:buNone/>
            </a:pPr>
            <a:endParaRPr lang="en-US" altLang="en-US" sz="1000" dirty="0">
              <a:solidFill>
                <a:srgbClr val="800000"/>
              </a:solidFill>
            </a:endParaRPr>
          </a:p>
          <a:p>
            <a:pPr marL="0" indent="0">
              <a:buNone/>
            </a:pPr>
            <a:r>
              <a:rPr lang="en-US" altLang="en-US" sz="2000" b="1" dirty="0">
                <a:solidFill>
                  <a:srgbClr val="800000"/>
                </a:solidFill>
              </a:rPr>
              <a:t>Option2: </a:t>
            </a:r>
            <a:r>
              <a:rPr lang="en-US" altLang="en-US" sz="2000" dirty="0">
                <a:solidFill>
                  <a:srgbClr val="800000"/>
                </a:solidFill>
              </a:rPr>
              <a:t>Retrieve each department record and then uses the index on </a:t>
            </a:r>
            <a:r>
              <a:rPr lang="en-US" altLang="en-US" sz="2000" dirty="0" err="1">
                <a:solidFill>
                  <a:srgbClr val="800000"/>
                </a:solidFill>
              </a:rPr>
              <a:t>Ssn</a:t>
            </a:r>
            <a:r>
              <a:rPr lang="en-US" altLang="en-US" sz="2000" dirty="0">
                <a:solidFill>
                  <a:srgbClr val="800000"/>
                </a:solidFill>
              </a:rPr>
              <a:t> of employee to find a matching manager employee record.</a:t>
            </a:r>
          </a:p>
          <a:p>
            <a:pPr marL="0" indent="0">
              <a:buNone/>
            </a:pPr>
            <a:r>
              <a:rPr lang="en-US" altLang="en-US" sz="2000" dirty="0">
                <a:solidFill>
                  <a:srgbClr val="800000"/>
                </a:solidFill>
              </a:rPr>
              <a:t>The no of block accesses for this case:</a:t>
            </a:r>
          </a:p>
          <a:p>
            <a:pPr marL="0" indent="0">
              <a:buNone/>
            </a:pPr>
            <a:endParaRPr lang="en-US" altLang="en-US" sz="400" dirty="0">
              <a:solidFill>
                <a:srgbClr val="800000"/>
              </a:solidFill>
            </a:endParaRPr>
          </a:p>
          <a:p>
            <a:pPr marL="0" indent="0">
              <a:buNone/>
            </a:pPr>
            <a:r>
              <a:rPr lang="en-US" altLang="en-US" sz="2000" b="1" dirty="0">
                <a:solidFill>
                  <a:srgbClr val="800000"/>
                </a:solidFill>
              </a:rPr>
              <a:t>b</a:t>
            </a:r>
            <a:r>
              <a:rPr lang="en-US" altLang="en-US" sz="2000" b="1" baseline="-25000" dirty="0">
                <a:solidFill>
                  <a:srgbClr val="800000"/>
                </a:solidFill>
              </a:rPr>
              <a:t>D</a:t>
            </a:r>
            <a:r>
              <a:rPr lang="en-US" sz="2000" b="1" dirty="0">
                <a:solidFill>
                  <a:srgbClr val="800000"/>
                </a:solidFill>
              </a:rPr>
              <a:t> + (</a:t>
            </a:r>
            <a:r>
              <a:rPr lang="en-US" sz="2000" b="1" dirty="0" err="1">
                <a:solidFill>
                  <a:srgbClr val="800000"/>
                </a:solidFill>
              </a:rPr>
              <a:t>r</a:t>
            </a:r>
            <a:r>
              <a:rPr lang="en-US" altLang="en-US" sz="2000" b="1" baseline="-25000" dirty="0" err="1">
                <a:solidFill>
                  <a:srgbClr val="800000"/>
                </a:solidFill>
              </a:rPr>
              <a:t>D</a:t>
            </a:r>
            <a:r>
              <a:rPr lang="en-US" altLang="en-US" sz="2000" b="1" baseline="-25000" dirty="0">
                <a:solidFill>
                  <a:srgbClr val="800000"/>
                </a:solidFill>
              </a:rPr>
              <a:t> </a:t>
            </a:r>
            <a:r>
              <a:rPr lang="en-US" altLang="en-US" sz="2000" b="1" dirty="0">
                <a:solidFill>
                  <a:srgbClr val="800000"/>
                </a:solidFill>
              </a:rPr>
              <a:t>* (X</a:t>
            </a:r>
            <a:r>
              <a:rPr lang="en-US" altLang="en-US" sz="2000" b="1" baseline="-25000" dirty="0">
                <a:solidFill>
                  <a:srgbClr val="800000"/>
                </a:solidFill>
              </a:rPr>
              <a:t>Ssn</a:t>
            </a:r>
            <a:r>
              <a:rPr lang="en-US" altLang="en-US" sz="2000" b="1" dirty="0">
                <a:solidFill>
                  <a:srgbClr val="800000"/>
                </a:solidFill>
              </a:rPr>
              <a:t> + 1))</a:t>
            </a:r>
            <a:r>
              <a:rPr lang="en-US" altLang="en-US" sz="2000" dirty="0">
                <a:solidFill>
                  <a:srgbClr val="800000"/>
                </a:solidFill>
              </a:rPr>
              <a:t> </a:t>
            </a:r>
            <a:r>
              <a:rPr lang="en-US" altLang="en-US" sz="2000" b="1" dirty="0">
                <a:solidFill>
                  <a:srgbClr val="800000"/>
                </a:solidFill>
              </a:rPr>
              <a:t>= </a:t>
            </a:r>
            <a:r>
              <a:rPr lang="en-US" altLang="en-US" sz="2000" b="1" dirty="0">
                <a:solidFill>
                  <a:srgbClr val="000099"/>
                </a:solidFill>
              </a:rPr>
              <a:t>10 + </a:t>
            </a:r>
            <a:r>
              <a:rPr lang="en-US" sz="2000" b="1" dirty="0">
                <a:solidFill>
                  <a:srgbClr val="000099"/>
                </a:solidFill>
              </a:rPr>
              <a:t>(50 * (4 + 1</a:t>
            </a:r>
            <a:r>
              <a:rPr lang="en-US" altLang="en-US" sz="2000" b="1" dirty="0">
                <a:solidFill>
                  <a:srgbClr val="000099"/>
                </a:solidFill>
              </a:rPr>
              <a:t>))</a:t>
            </a:r>
            <a:r>
              <a:rPr lang="en-US" altLang="en-US" sz="2000" b="1" dirty="0">
                <a:solidFill>
                  <a:srgbClr val="800000"/>
                </a:solidFill>
              </a:rPr>
              <a:t> = 260 </a:t>
            </a:r>
            <a:r>
              <a:rPr lang="en-US" altLang="en-US" sz="2000" dirty="0">
                <a:solidFill>
                  <a:srgbClr val="800000"/>
                </a:solidFill>
              </a:rPr>
              <a:t>block accesses</a:t>
            </a:r>
          </a:p>
          <a:p>
            <a:pPr marL="0" indent="0">
              <a:buNone/>
            </a:pPr>
            <a:r>
              <a:rPr lang="en-US" altLang="en-US" sz="1800" i="1" dirty="0">
                <a:solidFill>
                  <a:srgbClr val="800000"/>
                </a:solidFill>
                <a:sym typeface="Wingdings" panose="05000000000000000000" pitchFamily="2" charset="2"/>
              </a:rPr>
              <a:t>	(join selection factor of department is 50/50, or 100%)</a:t>
            </a:r>
            <a:endParaRPr lang="en-US" altLang="en-US" sz="1800" i="1" dirty="0">
              <a:solidFill>
                <a:srgbClr val="800000"/>
              </a:solidFill>
            </a:endParaRPr>
          </a:p>
        </p:txBody>
      </p:sp>
      <p:sp>
        <p:nvSpPr>
          <p:cNvPr id="3686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C15D9F39-2E96-4A25-B3B3-CD1805CE247E}" type="slidenum">
              <a:rPr lang="en-US" altLang="en-US" sz="1400" smtClean="0">
                <a:solidFill>
                  <a:srgbClr val="990033"/>
                </a:solidFill>
              </a:rPr>
              <a:pPr>
                <a:spcBef>
                  <a:spcPct val="0"/>
                </a:spcBef>
                <a:buClrTx/>
                <a:buSzTx/>
                <a:buFontTx/>
                <a:buNone/>
              </a:pPr>
              <a:t>27</a:t>
            </a:fld>
            <a:endParaRPr lang="en-CA" altLang="en-US" sz="1400" dirty="0">
              <a:solidFill>
                <a:srgbClr val="990033"/>
              </a:solidFill>
            </a:endParaRPr>
          </a:p>
        </p:txBody>
      </p:sp>
    </p:spTree>
    <p:extLst>
      <p:ext uri="{BB962C8B-B14F-4D97-AF65-F5344CB8AC3E}">
        <p14:creationId xmlns:p14="http://schemas.microsoft.com/office/powerpoint/2010/main" val="338106067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 Merge Join</a:t>
            </a:r>
          </a:p>
        </p:txBody>
      </p:sp>
      <p:sp>
        <p:nvSpPr>
          <p:cNvPr id="3" name="Content Placeholder 2"/>
          <p:cNvSpPr>
            <a:spLocks noGrp="1"/>
          </p:cNvSpPr>
          <p:nvPr>
            <p:ph idx="1"/>
          </p:nvPr>
        </p:nvSpPr>
        <p:spPr/>
        <p:txBody>
          <a:bodyPr/>
          <a:lstStyle/>
          <a:p>
            <a:r>
              <a:rPr lang="en-US"/>
              <a:t>If the records of R and S are physically sorted (ordered) by value of the join attributes A and B, respectively, we can implement the join in the most efficient way possible. Both files are scanned concurrently in order of the join attributes, matching the records that have the same values for A and B. If the files are not sorted, they may be sorted first by using external sorting</a:t>
            </a:r>
            <a:endParaRPr lang="en-US" dirty="0"/>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28</a:t>
            </a:fld>
            <a:endParaRPr lang="en-CA" altLang="en-US" dirty="0"/>
          </a:p>
        </p:txBody>
      </p:sp>
    </p:spTree>
    <p:extLst>
      <p:ext uri="{BB962C8B-B14F-4D97-AF65-F5344CB8AC3E}">
        <p14:creationId xmlns:p14="http://schemas.microsoft.com/office/powerpoint/2010/main" val="347439864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915400" cy="1220787"/>
          </a:xfrm>
        </p:spPr>
        <p:txBody>
          <a:bodyPr/>
          <a:lstStyle/>
          <a:p>
            <a:br>
              <a:rPr lang="en-US" altLang="en-US" dirty="0">
                <a:solidFill>
                  <a:srgbClr val="FF0000"/>
                </a:solidFill>
              </a:rPr>
            </a:br>
            <a:br>
              <a:rPr lang="en-US" altLang="en-US" dirty="0">
                <a:solidFill>
                  <a:srgbClr val="FF0000"/>
                </a:solidFill>
              </a:rPr>
            </a:br>
            <a:br>
              <a:rPr lang="en-US" altLang="en-US" dirty="0">
                <a:solidFill>
                  <a:srgbClr val="FF0000"/>
                </a:solidFill>
              </a:rPr>
            </a:br>
            <a:br>
              <a:rPr lang="en-US" altLang="en-US" dirty="0">
                <a:solidFill>
                  <a:srgbClr val="FF0000"/>
                </a:solidFill>
              </a:rPr>
            </a:br>
            <a:br>
              <a:rPr lang="en-US" altLang="en-US" dirty="0">
                <a:solidFill>
                  <a:srgbClr val="FF0000"/>
                </a:solidFill>
              </a:rPr>
            </a:br>
            <a:br>
              <a:rPr lang="en-US" altLang="en-US" dirty="0">
                <a:solidFill>
                  <a:srgbClr val="FF0000"/>
                </a:solidFill>
              </a:rPr>
            </a:br>
            <a:br>
              <a:rPr lang="en-US" altLang="en-US" dirty="0">
                <a:solidFill>
                  <a:srgbClr val="FF0000"/>
                </a:solidFill>
              </a:rPr>
            </a:br>
            <a:br>
              <a:rPr lang="en-US" altLang="en-US" dirty="0">
                <a:solidFill>
                  <a:srgbClr val="FF0000"/>
                </a:solidFill>
              </a:rPr>
            </a:br>
            <a:r>
              <a:rPr lang="en-US" altLang="en-US" dirty="0">
                <a:solidFill>
                  <a:srgbClr val="FF0000"/>
                </a:solidFill>
              </a:rPr>
              <a:t>Example: </a:t>
            </a:r>
            <a:br>
              <a:rPr lang="en-US" altLang="en-US" dirty="0">
                <a:solidFill>
                  <a:srgbClr val="FF0000"/>
                </a:solidFill>
              </a:rPr>
            </a:br>
            <a:r>
              <a:rPr lang="en-US" altLang="en-US" dirty="0"/>
              <a:t> DEPARTMENT </a:t>
            </a:r>
            <a:r>
              <a:rPr lang="en-US" dirty="0"/>
              <a:t>⋈</a:t>
            </a:r>
            <a:r>
              <a:rPr lang="en-US" i="1" baseline="-25000" dirty="0" err="1"/>
              <a:t>Mgr_ssn</a:t>
            </a:r>
            <a:r>
              <a:rPr lang="en-US" i="1" baseline="-25000" dirty="0"/>
              <a:t>=</a:t>
            </a:r>
            <a:r>
              <a:rPr lang="en-US" i="1" baseline="-25000" dirty="0" err="1"/>
              <a:t>Ssn</a:t>
            </a:r>
            <a:r>
              <a:rPr lang="en-US" altLang="en-US" dirty="0"/>
              <a:t> EMPLOYEE</a:t>
            </a:r>
            <a:endParaRPr lang="en-US" dirty="0"/>
          </a:p>
        </p:txBody>
      </p:sp>
      <p:pic>
        <p:nvPicPr>
          <p:cNvPr id="5"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981201"/>
            <a:ext cx="7339012" cy="2929080"/>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29</a:t>
            </a:fld>
            <a:endParaRPr lang="en-CA" altLang="en-US" dirty="0"/>
          </a:p>
        </p:txBody>
      </p:sp>
    </p:spTree>
    <p:extLst>
      <p:ext uri="{BB962C8B-B14F-4D97-AF65-F5344CB8AC3E}">
        <p14:creationId xmlns:p14="http://schemas.microsoft.com/office/powerpoint/2010/main" val="335639801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Query Processing</a:t>
            </a:r>
          </a:p>
        </p:txBody>
      </p:sp>
      <p:sp>
        <p:nvSpPr>
          <p:cNvPr id="17411" name="Slide Number Placeholder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a:t>
            </a:r>
            <a:fld id="{E4E0F2A7-40E8-4385-8B40-A0C046A1AC9B}" type="slidenum">
              <a:rPr lang="en-US" altLang="en-US" sz="1400" smtClean="0">
                <a:solidFill>
                  <a:srgbClr val="990033"/>
                </a:solidFill>
              </a:rPr>
              <a:pPr>
                <a:spcBef>
                  <a:spcPct val="0"/>
                </a:spcBef>
                <a:buClrTx/>
                <a:buSzTx/>
                <a:buFontTx/>
                <a:buNone/>
              </a:pPr>
              <a:t>3</a:t>
            </a:fld>
            <a:endParaRPr lang="en-CA" altLang="en-US" sz="1400" dirty="0">
              <a:solidFill>
                <a:srgbClr val="990033"/>
              </a:solidFill>
            </a:endParaRPr>
          </a:p>
        </p:txBody>
      </p:sp>
      <p:sp>
        <p:nvSpPr>
          <p:cNvPr id="17413" name="TextBox 4"/>
          <p:cNvSpPr txBox="1">
            <a:spLocks noChangeArrowheads="1"/>
          </p:cNvSpPr>
          <p:nvPr/>
        </p:nvSpPr>
        <p:spPr bwMode="auto">
          <a:xfrm>
            <a:off x="1682750" y="6291263"/>
            <a:ext cx="6172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600" dirty="0">
                <a:solidFill>
                  <a:schemeClr val="tx1"/>
                </a:solidFill>
              </a:rPr>
              <a:t>Figure 18.1 Typical steps when processing a high-level query</a:t>
            </a: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3627" y="1676155"/>
            <a:ext cx="5696745" cy="3505689"/>
          </a:xfrm>
          <a:prstGeom prst="rect">
            <a:avLst/>
          </a:prstGeom>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dirty="0"/>
              <a:t>Implementing the JOIN Operation (cont’d.)</a:t>
            </a:r>
          </a:p>
        </p:txBody>
      </p:sp>
      <p:sp>
        <p:nvSpPr>
          <p:cNvPr id="38915" name="Content Placeholder 2"/>
          <p:cNvSpPr>
            <a:spLocks noGrp="1"/>
          </p:cNvSpPr>
          <p:nvPr>
            <p:ph idx="1"/>
          </p:nvPr>
        </p:nvSpPr>
        <p:spPr>
          <a:xfrm>
            <a:off x="239713" y="1524000"/>
            <a:ext cx="8599487" cy="5029200"/>
          </a:xfrm>
        </p:spPr>
        <p:txBody>
          <a:bodyPr/>
          <a:lstStyle/>
          <a:p>
            <a:r>
              <a:rPr lang="en-US" altLang="en-US" dirty="0"/>
              <a:t>Partition-hash join</a:t>
            </a:r>
          </a:p>
          <a:p>
            <a:pPr lvl="1"/>
            <a:r>
              <a:rPr lang="en-US" altLang="en-US" dirty="0"/>
              <a:t>Each file is partitioned into </a:t>
            </a:r>
            <a:r>
              <a:rPr lang="en-US" altLang="en-US" i="1" dirty="0"/>
              <a:t>M </a:t>
            </a:r>
            <a:r>
              <a:rPr lang="en-US" altLang="en-US" dirty="0"/>
              <a:t>partitions using the same partitioning hash function on the join attributes</a:t>
            </a:r>
          </a:p>
          <a:p>
            <a:pPr lvl="1"/>
            <a:r>
              <a:rPr lang="en-US" altLang="en-US" dirty="0"/>
              <a:t>Each pair of corresponding partitions is joined</a:t>
            </a:r>
          </a:p>
        </p:txBody>
      </p:sp>
      <p:sp>
        <p:nvSpPr>
          <p:cNvPr id="389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E10C868-5157-494E-B0B4-C87370ACDAC0}" type="slidenum">
              <a:rPr lang="en-US" altLang="en-US" sz="1400" smtClean="0">
                <a:solidFill>
                  <a:srgbClr val="990033"/>
                </a:solidFill>
              </a:rPr>
              <a:pPr>
                <a:spcBef>
                  <a:spcPct val="0"/>
                </a:spcBef>
                <a:buClrTx/>
                <a:buSzTx/>
                <a:buFontTx/>
                <a:buNone/>
              </a:pPr>
              <a:t>30</a:t>
            </a:fld>
            <a:endParaRPr lang="en-CA" altLang="en-US" sz="1400" dirty="0">
              <a:solidFill>
                <a:srgbClr val="990033"/>
              </a:solidFill>
            </a:endParaRPr>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202" y="4138794"/>
            <a:ext cx="4887007" cy="585606"/>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dirty="0"/>
              <a:t>18.5 Algorithms for PROJECT and Set Operations</a:t>
            </a:r>
          </a:p>
        </p:txBody>
      </p:sp>
      <p:sp>
        <p:nvSpPr>
          <p:cNvPr id="39939" name="Content Placeholder 2"/>
          <p:cNvSpPr>
            <a:spLocks noGrp="1"/>
          </p:cNvSpPr>
          <p:nvPr>
            <p:ph idx="1"/>
          </p:nvPr>
        </p:nvSpPr>
        <p:spPr>
          <a:xfrm>
            <a:off x="239713" y="1600200"/>
            <a:ext cx="8294687" cy="6019800"/>
          </a:xfrm>
        </p:spPr>
        <p:txBody>
          <a:bodyPr/>
          <a:lstStyle/>
          <a:p>
            <a:r>
              <a:rPr lang="en-US" altLang="en-US" dirty="0"/>
              <a:t>PROJECT operation</a:t>
            </a:r>
          </a:p>
          <a:p>
            <a:pPr lvl="1"/>
            <a:r>
              <a:rPr lang="en-US" altLang="en-US" sz="2000" dirty="0"/>
              <a:t>After projecting </a:t>
            </a:r>
            <a:r>
              <a:rPr lang="en-US" altLang="en-US" sz="2000" i="1" dirty="0"/>
              <a:t>R </a:t>
            </a:r>
            <a:r>
              <a:rPr lang="en-US" altLang="en-US" sz="2000" dirty="0"/>
              <a:t>on only the columns in the list of attributes, any duplicates are removed by treating the result strictly as a set of tuples</a:t>
            </a:r>
          </a:p>
          <a:p>
            <a:pPr marL="457200" lvl="1" indent="0">
              <a:buNone/>
            </a:pPr>
            <a:r>
              <a:rPr lang="en-US" altLang="en-US" sz="2000" u="sng" dirty="0">
                <a:solidFill>
                  <a:schemeClr val="tx2"/>
                </a:solidFill>
              </a:rPr>
              <a:t>Implementation</a:t>
            </a:r>
            <a:r>
              <a:rPr lang="en-US" altLang="en-US" sz="2000" u="sng" dirty="0"/>
              <a:t>:</a:t>
            </a:r>
          </a:p>
          <a:p>
            <a:pPr marL="457200" lvl="1" indent="0">
              <a:buNone/>
            </a:pPr>
            <a:r>
              <a:rPr lang="en-US" altLang="en-US" sz="2000" dirty="0"/>
              <a:t>  1. By sorting (remove the consecutive records having same value)</a:t>
            </a:r>
          </a:p>
          <a:p>
            <a:pPr marL="457200" lvl="1" indent="0">
              <a:buNone/>
            </a:pPr>
            <a:r>
              <a:rPr lang="en-US" altLang="en-US" sz="2000" dirty="0"/>
              <a:t>2. Hashing ( don't insert the duplicate result in the bucket)</a:t>
            </a:r>
          </a:p>
          <a:p>
            <a:r>
              <a:rPr lang="en-US" altLang="en-US" dirty="0"/>
              <a:t>Default for SQL queries</a:t>
            </a:r>
          </a:p>
          <a:p>
            <a:pPr lvl="1"/>
            <a:r>
              <a:rPr lang="en-US" altLang="en-US" sz="2000" dirty="0"/>
              <a:t>No elimination of duplicates from the query result</a:t>
            </a:r>
          </a:p>
          <a:p>
            <a:pPr lvl="2"/>
            <a:r>
              <a:rPr lang="en-US" altLang="en-US" sz="2000" dirty="0"/>
              <a:t>Duplicates eliminated only if the keyword DISTINCT is included</a:t>
            </a:r>
          </a:p>
        </p:txBody>
      </p:sp>
      <p:sp>
        <p:nvSpPr>
          <p:cNvPr id="3994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C5F6F133-BE9E-460E-B177-35297893418E}" type="slidenum">
              <a:rPr lang="en-US" altLang="en-US" sz="1400" smtClean="0">
                <a:solidFill>
                  <a:srgbClr val="990033"/>
                </a:solidFill>
              </a:rPr>
              <a:pPr>
                <a:spcBef>
                  <a:spcPct val="0"/>
                </a:spcBef>
                <a:buClrTx/>
                <a:buSzTx/>
                <a:buFontTx/>
                <a:buNone/>
              </a:pPr>
              <a:t>31</a:t>
            </a:fld>
            <a:endParaRPr lang="en-CA" altLang="en-US" sz="1400" dirty="0">
              <a:solidFill>
                <a:srgbClr val="990033"/>
              </a:solidFill>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a:t>Algorithms for PROJECT and Set Operations (cont’d.)</a:t>
            </a:r>
          </a:p>
        </p:txBody>
      </p:sp>
      <p:sp>
        <p:nvSpPr>
          <p:cNvPr id="40963" name="Content Placeholder 2"/>
          <p:cNvSpPr>
            <a:spLocks noGrp="1"/>
          </p:cNvSpPr>
          <p:nvPr>
            <p:ph idx="1"/>
          </p:nvPr>
        </p:nvSpPr>
        <p:spPr/>
        <p:txBody>
          <a:bodyPr/>
          <a:lstStyle/>
          <a:p>
            <a:r>
              <a:rPr lang="en-US" altLang="en-US" dirty="0"/>
              <a:t>Set operations (Type compatible)</a:t>
            </a:r>
          </a:p>
          <a:p>
            <a:pPr lvl="1"/>
            <a:r>
              <a:rPr lang="en-US" altLang="en-US" dirty="0"/>
              <a:t>UNION</a:t>
            </a:r>
          </a:p>
          <a:p>
            <a:pPr lvl="1"/>
            <a:r>
              <a:rPr lang="en-US" altLang="en-US" dirty="0"/>
              <a:t>INTERSECTION</a:t>
            </a:r>
          </a:p>
          <a:p>
            <a:pPr lvl="1"/>
            <a:r>
              <a:rPr lang="en-US" altLang="en-US" dirty="0"/>
              <a:t>SET DIFFERENCE</a:t>
            </a:r>
          </a:p>
          <a:p>
            <a:pPr lvl="1"/>
            <a:r>
              <a:rPr lang="en-US" altLang="en-US" dirty="0"/>
              <a:t>CARTESIAN PRODUCT(resultant rows=R*S, resultant column=</a:t>
            </a:r>
            <a:r>
              <a:rPr lang="en-US" altLang="en-US" dirty="0" err="1"/>
              <a:t>n+m</a:t>
            </a:r>
            <a:r>
              <a:rPr lang="en-US" altLang="en-US" dirty="0"/>
              <a:t>)</a:t>
            </a:r>
          </a:p>
          <a:p>
            <a:r>
              <a:rPr lang="en-US" altLang="en-US" dirty="0"/>
              <a:t>Set operations sometimes expensive to implement</a:t>
            </a:r>
          </a:p>
          <a:p>
            <a:pPr lvl="1"/>
            <a:r>
              <a:rPr lang="en-US" altLang="en-US" dirty="0"/>
              <a:t>Sort-merge technique</a:t>
            </a:r>
          </a:p>
          <a:p>
            <a:pPr lvl="1"/>
            <a:r>
              <a:rPr lang="en-US" altLang="en-US" dirty="0"/>
              <a:t>Hashing</a:t>
            </a:r>
          </a:p>
        </p:txBody>
      </p:sp>
      <p:sp>
        <p:nvSpPr>
          <p:cNvPr id="409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F2D56D9-C305-4C51-BF8F-2DBA7C636CA9}" type="slidenum">
              <a:rPr lang="en-US" altLang="en-US" sz="1400" smtClean="0">
                <a:solidFill>
                  <a:srgbClr val="990033"/>
                </a:solidFill>
              </a:rPr>
              <a:pPr>
                <a:spcBef>
                  <a:spcPct val="0"/>
                </a:spcBef>
                <a:buClrTx/>
                <a:buSzTx/>
                <a:buFontTx/>
                <a:buNone/>
              </a:pPr>
              <a:t>32</a:t>
            </a:fld>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altLang="en-US"/>
              <a:t>Sort-merge technique</a:t>
            </a:r>
            <a:endParaRPr lang="en-US" altLang="en-US" dirty="0"/>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33</a:t>
            </a:fld>
            <a:endParaRPr lang="en-CA" altLang="en-US" dirty="0"/>
          </a:p>
        </p:txBody>
      </p:sp>
      <p:sp>
        <p:nvSpPr>
          <p:cNvPr id="6" name="Content Placeholder 5"/>
          <p:cNvSpPr>
            <a:spLocks noGrp="1"/>
          </p:cNvSpPr>
          <p:nvPr>
            <p:ph idx="1"/>
          </p:nvPr>
        </p:nvSpPr>
        <p:spPr/>
        <p:txBody>
          <a:bodyPr/>
          <a:lstStyle/>
          <a:p>
            <a:r>
              <a:rPr lang="en-US" sz="2400" dirty="0"/>
              <a:t>The customary way to implement these operations is to use variations of the sort-merge technique: the two relations are sorted on the same attributes, and, after sorting, a single scan through each relation is sufficient to produce the result. For example, we can implement the UNION operation, R ∪ S, by scanning and merging both sorted files concurrently, and whenever the same tuple exists in both relations, only one is kept in the merged result. For the INTERSECTION operation, R ∩ S, we keep in the merged result only those tuples that appear in both sorted relations.</a:t>
            </a:r>
          </a:p>
        </p:txBody>
      </p:sp>
    </p:spTree>
    <p:extLst>
      <p:ext uri="{BB962C8B-B14F-4D97-AF65-F5344CB8AC3E}">
        <p14:creationId xmlns:p14="http://schemas.microsoft.com/office/powerpoint/2010/main" val="3512780643"/>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Hashing</a:t>
            </a:r>
            <a:endParaRPr lang="en-US" dirty="0"/>
          </a:p>
        </p:txBody>
      </p:sp>
      <p:sp>
        <p:nvSpPr>
          <p:cNvPr id="3" name="Content Placeholder 2"/>
          <p:cNvSpPr>
            <a:spLocks noGrp="1"/>
          </p:cNvSpPr>
          <p:nvPr>
            <p:ph idx="1"/>
          </p:nvPr>
        </p:nvSpPr>
        <p:spPr>
          <a:xfrm>
            <a:off x="239713" y="1600200"/>
            <a:ext cx="8294687" cy="4800600"/>
          </a:xfrm>
        </p:spPr>
        <p:txBody>
          <a:bodyPr/>
          <a:lstStyle/>
          <a:p>
            <a:r>
              <a:rPr lang="en-US" sz="2200" dirty="0"/>
              <a:t>Hashing can also be used to implement UNION, INTERSECTION, and SET DIFFERENCE. One table is first scanned and then partitioned into an in-memory hash table with buckets, and the records in the other table are then scanned one at a time and used to probe the appropriate partition. For example, to implement R ∪ S, first hash (partition) the records of R; then, hash (probe) the records of S, but do not insert duplicate records in the buckets. To implement R ∩ S, first partition the records of R to the hash file. Then, while hashing each record of S, probe to check if an identical record from R is found in the bucket, and if so add the record to the result file. To implement R – S, first hash the records of R to the hash file buckets. While hashing (probing) each record of S, if an identical record is found in the bucket, remove that record from the bucket.</a:t>
            </a:r>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34</a:t>
            </a:fld>
            <a:endParaRPr lang="en-CA" altLang="en-US" dirty="0"/>
          </a:p>
        </p:txBody>
      </p:sp>
    </p:spTree>
    <p:extLst>
      <p:ext uri="{BB962C8B-B14F-4D97-AF65-F5344CB8AC3E}">
        <p14:creationId xmlns:p14="http://schemas.microsoft.com/office/powerpoint/2010/main" val="135547719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t>Algorithms for PROJECT and Set Operations (cont’d.)</a:t>
            </a:r>
          </a:p>
        </p:txBody>
      </p:sp>
      <p:sp>
        <p:nvSpPr>
          <p:cNvPr id="28675" name="Content Placeholder 2"/>
          <p:cNvSpPr>
            <a:spLocks noGrp="1"/>
          </p:cNvSpPr>
          <p:nvPr>
            <p:ph idx="1"/>
          </p:nvPr>
        </p:nvSpPr>
        <p:spPr/>
        <p:txBody>
          <a:bodyPr/>
          <a:lstStyle/>
          <a:p>
            <a:pPr>
              <a:defRPr/>
            </a:pPr>
            <a:r>
              <a:rPr lang="en-US" altLang="en-US" dirty="0"/>
              <a:t>Use of anti-join for SET DIFFERENCE</a:t>
            </a:r>
          </a:p>
          <a:p>
            <a:pPr lvl="1">
              <a:defRPr/>
            </a:pPr>
            <a:r>
              <a:rPr lang="en-US" altLang="en-US" dirty="0"/>
              <a:t>EXCEPT or MINUS in SQL</a:t>
            </a:r>
          </a:p>
          <a:p>
            <a:pPr lvl="1">
              <a:defRPr/>
            </a:pPr>
            <a:r>
              <a:rPr lang="en-US" altLang="en-US" dirty="0"/>
              <a:t>Example: Find which departments have no employees</a:t>
            </a:r>
          </a:p>
          <a:p>
            <a:pPr lvl="1">
              <a:defRPr/>
            </a:pPr>
            <a:endParaRPr lang="en-US" altLang="en-US" dirty="0"/>
          </a:p>
          <a:p>
            <a:pPr marL="457200" lvl="1" indent="0">
              <a:buFont typeface="Wingdings" panose="05000000000000000000" pitchFamily="2" charset="2"/>
              <a:buNone/>
              <a:defRPr/>
            </a:pPr>
            <a:r>
              <a:rPr lang="en-US" altLang="en-US" dirty="0"/>
              <a:t>becomes</a:t>
            </a:r>
          </a:p>
        </p:txBody>
      </p:sp>
      <p:sp>
        <p:nvSpPr>
          <p:cNvPr id="419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86E6A359-170F-4B0B-BDEF-B4867CFDCDF3}" type="slidenum">
              <a:rPr lang="en-US" altLang="en-US" sz="1400" smtClean="0">
                <a:solidFill>
                  <a:srgbClr val="990033"/>
                </a:solidFill>
              </a:rPr>
              <a:pPr>
                <a:spcBef>
                  <a:spcPct val="0"/>
                </a:spcBef>
                <a:buClrTx/>
                <a:buSzTx/>
                <a:buFontTx/>
                <a:buNone/>
              </a:pPr>
              <a:t>35</a:t>
            </a:fld>
            <a:endParaRPr lang="en-CA" altLang="en-US" sz="1400" dirty="0">
              <a:solidFill>
                <a:srgbClr val="990033"/>
              </a:solidFill>
            </a:endParaRPr>
          </a:p>
        </p:txBody>
      </p:sp>
      <p:pic>
        <p:nvPicPr>
          <p:cNvPr id="419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1700" y="3452813"/>
            <a:ext cx="7832725"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066800" y="4343400"/>
            <a:ext cx="7315200" cy="2000548"/>
          </a:xfrm>
          <a:prstGeom prst="rect">
            <a:avLst/>
          </a:prstGeom>
          <a:noFill/>
        </p:spPr>
        <p:txBody>
          <a:bodyPr wrap="square" rtlCol="0">
            <a:spAutoFit/>
          </a:bodyPr>
          <a:lstStyle/>
          <a:p>
            <a:r>
              <a:rPr lang="en-US" dirty="0">
                <a:solidFill>
                  <a:srgbClr val="800000"/>
                </a:solidFill>
              </a:rPr>
              <a:t>RA:</a:t>
            </a:r>
            <a:r>
              <a:rPr lang="en-US" dirty="0">
                <a:solidFill>
                  <a:srgbClr val="000099"/>
                </a:solidFill>
              </a:rPr>
              <a:t> 	DEPARTMENT </a:t>
            </a:r>
            <a:r>
              <a:rPr lang="en-US" sz="3200" b="1" dirty="0">
                <a:solidFill>
                  <a:srgbClr val="000099"/>
                </a:solidFill>
              </a:rPr>
              <a:t>▷</a:t>
            </a:r>
            <a:r>
              <a:rPr lang="en-US" baseline="-25000" dirty="0" err="1">
                <a:solidFill>
                  <a:srgbClr val="000099"/>
                </a:solidFill>
              </a:rPr>
              <a:t>Dnumber</a:t>
            </a:r>
            <a:r>
              <a:rPr lang="en-US" baseline="-25000" dirty="0">
                <a:solidFill>
                  <a:srgbClr val="000099"/>
                </a:solidFill>
              </a:rPr>
              <a:t>=</a:t>
            </a:r>
            <a:r>
              <a:rPr lang="en-US" baseline="-25000" dirty="0" err="1">
                <a:solidFill>
                  <a:srgbClr val="000099"/>
                </a:solidFill>
              </a:rPr>
              <a:t>Dno</a:t>
            </a:r>
            <a:r>
              <a:rPr lang="en-US" dirty="0">
                <a:solidFill>
                  <a:srgbClr val="000099"/>
                </a:solidFill>
              </a:rPr>
              <a:t> EMPLOYEE</a:t>
            </a:r>
          </a:p>
          <a:p>
            <a:endParaRPr lang="en-US" sz="2200" dirty="0">
              <a:solidFill>
                <a:srgbClr val="800000"/>
              </a:solidFill>
            </a:endParaRPr>
          </a:p>
          <a:p>
            <a:r>
              <a:rPr lang="en-US" sz="2200" dirty="0">
                <a:solidFill>
                  <a:srgbClr val="800000"/>
                </a:solidFill>
              </a:rPr>
              <a:t>SQL:</a:t>
            </a:r>
            <a:r>
              <a:rPr lang="en-US" sz="2200" dirty="0"/>
              <a:t>   SELECT * FROM department, employee</a:t>
            </a:r>
          </a:p>
          <a:p>
            <a:r>
              <a:rPr lang="en-US" sz="2200" dirty="0"/>
              <a:t>	WHERE </a:t>
            </a:r>
            <a:r>
              <a:rPr lang="en-US" sz="2200" dirty="0" err="1"/>
              <a:t>department.Dnumber</a:t>
            </a:r>
            <a:r>
              <a:rPr lang="en-US" sz="2200" dirty="0"/>
              <a:t> </a:t>
            </a:r>
            <a:r>
              <a:rPr lang="en-US" sz="2200" i="1" dirty="0"/>
              <a:t>A</a:t>
            </a:r>
            <a:r>
              <a:rPr lang="en-US" sz="2200" dirty="0"/>
              <a:t>= </a:t>
            </a:r>
            <a:r>
              <a:rPr lang="en-US" sz="2200" dirty="0" err="1"/>
              <a:t>employee.Dno</a:t>
            </a:r>
            <a:endParaRPr lang="en-US" sz="2200" dirty="0"/>
          </a:p>
          <a:p>
            <a:endParaRPr lang="en-US" sz="800" i="1" dirty="0"/>
          </a:p>
          <a:p>
            <a:r>
              <a:rPr lang="en-US" sz="1800" i="1" dirty="0"/>
              <a:t>		(Non-standard notation for anti-join)</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28600" y="303213"/>
            <a:ext cx="8458200" cy="992187"/>
          </a:xfrm>
        </p:spPr>
        <p:txBody>
          <a:bodyPr/>
          <a:lstStyle/>
          <a:p>
            <a:r>
              <a:rPr lang="en-US" altLang="en-US" dirty="0"/>
              <a:t>18.6 Implementing Aggregate Operations and Different Types of JOINs</a:t>
            </a:r>
          </a:p>
        </p:txBody>
      </p:sp>
      <p:sp>
        <p:nvSpPr>
          <p:cNvPr id="43011" name="Content Placeholder 2"/>
          <p:cNvSpPr>
            <a:spLocks noGrp="1"/>
          </p:cNvSpPr>
          <p:nvPr>
            <p:ph idx="1"/>
          </p:nvPr>
        </p:nvSpPr>
        <p:spPr/>
        <p:txBody>
          <a:bodyPr/>
          <a:lstStyle/>
          <a:p>
            <a:r>
              <a:rPr lang="en-US" altLang="en-US" dirty="0"/>
              <a:t>Aggregate operators</a:t>
            </a:r>
          </a:p>
          <a:p>
            <a:pPr lvl="1"/>
            <a:r>
              <a:rPr lang="en-US" altLang="en-US" dirty="0"/>
              <a:t>MIN, MAX, COUNT, AVERAGE, SUM</a:t>
            </a:r>
          </a:p>
          <a:p>
            <a:pPr lvl="1"/>
            <a:r>
              <a:rPr lang="en-US" altLang="en-US" dirty="0"/>
              <a:t>Can be computed by a table scan or using an appropriate index</a:t>
            </a:r>
          </a:p>
          <a:p>
            <a:r>
              <a:rPr lang="en-US" altLang="en-US" dirty="0"/>
              <a:t>Example:</a:t>
            </a:r>
          </a:p>
          <a:p>
            <a:pPr lvl="1"/>
            <a:endParaRPr lang="en-US" altLang="en-US" dirty="0"/>
          </a:p>
          <a:p>
            <a:pPr lvl="1"/>
            <a:r>
              <a:rPr lang="en-US" altLang="en-US" dirty="0"/>
              <a:t>If an (ascending) B</a:t>
            </a:r>
            <a:r>
              <a:rPr lang="en-US" altLang="en-US" sz="1800" dirty="0"/>
              <a:t>+ -</a:t>
            </a:r>
            <a:r>
              <a:rPr lang="en-US" altLang="en-US" dirty="0"/>
              <a:t>tree index on </a:t>
            </a:r>
            <a:r>
              <a:rPr lang="en-US" altLang="en-US" sz="2200" dirty="0"/>
              <a:t>Salary </a:t>
            </a:r>
            <a:r>
              <a:rPr lang="en-US" altLang="en-US" dirty="0"/>
              <a:t>exists:</a:t>
            </a:r>
          </a:p>
          <a:p>
            <a:pPr lvl="2"/>
            <a:r>
              <a:rPr lang="en-US" altLang="en-US" dirty="0"/>
              <a:t>Optimizer can use the </a:t>
            </a:r>
            <a:r>
              <a:rPr lang="en-US" altLang="en-US" sz="2200" dirty="0"/>
              <a:t>Salary </a:t>
            </a:r>
            <a:r>
              <a:rPr lang="en-US" altLang="en-US" dirty="0"/>
              <a:t>index to search for the largest </a:t>
            </a:r>
            <a:r>
              <a:rPr lang="en-US" altLang="en-US" sz="2200" dirty="0"/>
              <a:t>Salary </a:t>
            </a:r>
            <a:r>
              <a:rPr lang="en-US" altLang="en-US" dirty="0"/>
              <a:t>value </a:t>
            </a:r>
          </a:p>
          <a:p>
            <a:pPr lvl="2"/>
            <a:r>
              <a:rPr lang="en-US" altLang="en-US" dirty="0"/>
              <a:t>Follow the rightmost</a:t>
            </a:r>
            <a:r>
              <a:rPr lang="en-US" altLang="en-US" i="1" dirty="0"/>
              <a:t> </a:t>
            </a:r>
            <a:r>
              <a:rPr lang="en-US" altLang="en-US" dirty="0"/>
              <a:t>pointer in each index node from the root to the rightmost leaf</a:t>
            </a:r>
          </a:p>
        </p:txBody>
      </p:sp>
      <p:sp>
        <p:nvSpPr>
          <p:cNvPr id="430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4EAFBF80-AEA9-478D-B591-C0263BCEB938}" type="slidenum">
              <a:rPr lang="en-US" altLang="en-US" sz="1400" smtClean="0">
                <a:solidFill>
                  <a:srgbClr val="990033"/>
                </a:solidFill>
              </a:rPr>
              <a:pPr>
                <a:spcBef>
                  <a:spcPct val="0"/>
                </a:spcBef>
                <a:buClrTx/>
                <a:buSzTx/>
                <a:buFontTx/>
                <a:buNone/>
              </a:pPr>
              <a:t>36</a:t>
            </a:fld>
            <a:endParaRPr lang="en-CA" altLang="en-US" sz="1400" dirty="0">
              <a:solidFill>
                <a:srgbClr val="990033"/>
              </a:solidFill>
            </a:endParaRPr>
          </a:p>
        </p:txBody>
      </p:sp>
      <p:pic>
        <p:nvPicPr>
          <p:cNvPr id="4301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3733800"/>
            <a:ext cx="2538413"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228600" y="303213"/>
            <a:ext cx="8458200" cy="992187"/>
          </a:xfrm>
        </p:spPr>
        <p:txBody>
          <a:bodyPr/>
          <a:lstStyle/>
          <a:p>
            <a:r>
              <a:rPr lang="en-US" altLang="en-US" dirty="0"/>
              <a:t>Implementing Aggregate Operations and Different Types of JOINs (cont’d.)</a:t>
            </a:r>
          </a:p>
        </p:txBody>
      </p:sp>
      <p:sp>
        <p:nvSpPr>
          <p:cNvPr id="44035" name="Content Placeholder 2"/>
          <p:cNvSpPr>
            <a:spLocks noGrp="1"/>
          </p:cNvSpPr>
          <p:nvPr>
            <p:ph idx="1"/>
          </p:nvPr>
        </p:nvSpPr>
        <p:spPr/>
        <p:txBody>
          <a:bodyPr/>
          <a:lstStyle/>
          <a:p>
            <a:r>
              <a:rPr lang="en-US" altLang="en-US" dirty="0"/>
              <a:t>AVERAGE or SUM</a:t>
            </a:r>
          </a:p>
          <a:p>
            <a:pPr lvl="1"/>
            <a:r>
              <a:rPr lang="en-US" altLang="en-US" dirty="0"/>
              <a:t>Index can be used if it is a dense index</a:t>
            </a:r>
          </a:p>
          <a:p>
            <a:pPr lvl="1"/>
            <a:r>
              <a:rPr lang="en-US" altLang="en-US" dirty="0"/>
              <a:t>Computation applied to the values in the index</a:t>
            </a:r>
          </a:p>
          <a:p>
            <a:pPr lvl="1"/>
            <a:endParaRPr lang="en-US" altLang="en-US" dirty="0"/>
          </a:p>
          <a:p>
            <a:pPr lvl="1"/>
            <a:endParaRPr lang="en-US" altLang="en-US" dirty="0"/>
          </a:p>
          <a:p>
            <a:r>
              <a:rPr lang="en-US" altLang="en-US" dirty="0"/>
              <a:t>COUNT</a:t>
            </a:r>
          </a:p>
          <a:p>
            <a:pPr lvl="1"/>
            <a:r>
              <a:rPr lang="en-US" altLang="en-US" dirty="0"/>
              <a:t>Number of values can be computed from the index</a:t>
            </a:r>
          </a:p>
        </p:txBody>
      </p:sp>
      <p:sp>
        <p:nvSpPr>
          <p:cNvPr id="440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28F42F8D-90FD-4070-B757-BACFD459A31A}" type="slidenum">
              <a:rPr lang="en-US" altLang="en-US" sz="1400" smtClean="0">
                <a:solidFill>
                  <a:srgbClr val="990033"/>
                </a:solidFill>
              </a:rPr>
              <a:pPr>
                <a:spcBef>
                  <a:spcPct val="0"/>
                </a:spcBef>
                <a:buClrTx/>
                <a:buSzTx/>
                <a:buFontTx/>
                <a:buNone/>
              </a:pPr>
              <a:t>37</a:t>
            </a:fld>
            <a:endParaRPr lang="en-CA" altLang="en-US" sz="1400" dirty="0">
              <a:solidFill>
                <a:srgbClr val="990033"/>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303213"/>
            <a:ext cx="8458200" cy="992187"/>
          </a:xfrm>
        </p:spPr>
        <p:txBody>
          <a:bodyPr/>
          <a:lstStyle/>
          <a:p>
            <a:r>
              <a:rPr lang="en-US" altLang="en-US" dirty="0"/>
              <a:t>Implementing Aggregate Operations and Different Types of JOINs (cont’d.)</a:t>
            </a:r>
          </a:p>
        </p:txBody>
      </p:sp>
      <p:sp>
        <p:nvSpPr>
          <p:cNvPr id="45059" name="Content Placeholder 2"/>
          <p:cNvSpPr>
            <a:spLocks noGrp="1"/>
          </p:cNvSpPr>
          <p:nvPr>
            <p:ph idx="1"/>
          </p:nvPr>
        </p:nvSpPr>
        <p:spPr/>
        <p:txBody>
          <a:bodyPr/>
          <a:lstStyle/>
          <a:p>
            <a:r>
              <a:rPr lang="en-US" altLang="en-US" dirty="0"/>
              <a:t>Standard JOIN (called INNER JOIN in SQL)</a:t>
            </a:r>
          </a:p>
          <a:p>
            <a:r>
              <a:rPr lang="en-US" altLang="en-US" dirty="0"/>
              <a:t>Variations of joins</a:t>
            </a:r>
          </a:p>
          <a:p>
            <a:pPr lvl="1"/>
            <a:r>
              <a:rPr lang="en-US" altLang="en-US" dirty="0"/>
              <a:t>Outer join</a:t>
            </a:r>
          </a:p>
          <a:p>
            <a:pPr lvl="2"/>
            <a:r>
              <a:rPr lang="en-US" altLang="en-US" dirty="0"/>
              <a:t>Left, right, and full</a:t>
            </a:r>
          </a:p>
          <a:p>
            <a:pPr lvl="2"/>
            <a:r>
              <a:rPr lang="en-US" altLang="en-US" dirty="0"/>
              <a:t>Example: </a:t>
            </a:r>
          </a:p>
          <a:p>
            <a:pPr lvl="2"/>
            <a:endParaRPr lang="en-US" altLang="en-US" dirty="0"/>
          </a:p>
          <a:p>
            <a:pPr lvl="2"/>
            <a:endParaRPr lang="en-US" altLang="en-US" dirty="0"/>
          </a:p>
          <a:p>
            <a:pPr lvl="1"/>
            <a:r>
              <a:rPr lang="en-US" altLang="en-US" dirty="0"/>
              <a:t>Semi-Join</a:t>
            </a:r>
          </a:p>
          <a:p>
            <a:pPr lvl="1"/>
            <a:r>
              <a:rPr lang="en-US" altLang="en-US" dirty="0"/>
              <a:t>Anti-Join</a:t>
            </a:r>
          </a:p>
          <a:p>
            <a:pPr lvl="1"/>
            <a:r>
              <a:rPr lang="en-US" altLang="en-US" dirty="0"/>
              <a:t>Non-Equi-Join</a:t>
            </a:r>
          </a:p>
        </p:txBody>
      </p:sp>
      <p:sp>
        <p:nvSpPr>
          <p:cNvPr id="450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9D263106-DCA3-4086-8806-A4A9211F70C4}" type="slidenum">
              <a:rPr lang="en-US" altLang="en-US" sz="1400" smtClean="0">
                <a:solidFill>
                  <a:srgbClr val="990033"/>
                </a:solidFill>
              </a:rPr>
              <a:pPr>
                <a:spcBef>
                  <a:spcPct val="0"/>
                </a:spcBef>
                <a:buClrTx/>
                <a:buSzTx/>
                <a:buFontTx/>
                <a:buNone/>
              </a:pPr>
              <a:t>38</a:t>
            </a:fld>
            <a:endParaRPr lang="en-CA" altLang="en-US" sz="1400" dirty="0">
              <a:solidFill>
                <a:srgbClr val="990033"/>
              </a:solidFill>
            </a:endParaRPr>
          </a:p>
        </p:txBody>
      </p:sp>
      <p:pic>
        <p:nvPicPr>
          <p:cNvPr id="4506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6988" y="4038600"/>
            <a:ext cx="7543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dirty="0"/>
              <a:t>18.7 Combining Operations Using Pipelining</a:t>
            </a:r>
          </a:p>
        </p:txBody>
      </p:sp>
      <p:sp>
        <p:nvSpPr>
          <p:cNvPr id="46083" name="Content Placeholder 2"/>
          <p:cNvSpPr>
            <a:spLocks noGrp="1"/>
          </p:cNvSpPr>
          <p:nvPr>
            <p:ph idx="1"/>
          </p:nvPr>
        </p:nvSpPr>
        <p:spPr/>
        <p:txBody>
          <a:bodyPr/>
          <a:lstStyle/>
          <a:p>
            <a:r>
              <a:rPr lang="en-US" altLang="en-US" dirty="0"/>
              <a:t>SQL query translated into relational algebra expression</a:t>
            </a:r>
          </a:p>
          <a:p>
            <a:pPr lvl="1"/>
            <a:r>
              <a:rPr lang="en-US" altLang="en-US" dirty="0"/>
              <a:t>Sequence of relational operations</a:t>
            </a:r>
          </a:p>
          <a:p>
            <a:r>
              <a:rPr lang="en-US" altLang="en-US" dirty="0"/>
              <a:t>Materialized evaluation</a:t>
            </a:r>
          </a:p>
          <a:p>
            <a:pPr lvl="1"/>
            <a:r>
              <a:rPr lang="en-US" altLang="en-US" dirty="0"/>
              <a:t>Creating, storing, and passing temporary results</a:t>
            </a:r>
          </a:p>
          <a:p>
            <a:r>
              <a:rPr lang="en-US" altLang="en-US" dirty="0"/>
              <a:t>General query goal: minimize the number of temporary files</a:t>
            </a:r>
          </a:p>
          <a:p>
            <a:r>
              <a:rPr lang="en-US" altLang="en-US" dirty="0"/>
              <a:t>Pipelining or stream-based processing</a:t>
            </a:r>
          </a:p>
          <a:p>
            <a:pPr lvl="1"/>
            <a:r>
              <a:rPr lang="en-US" altLang="en-US" dirty="0"/>
              <a:t>Combines several operations into one</a:t>
            </a:r>
          </a:p>
          <a:p>
            <a:pPr lvl="1"/>
            <a:r>
              <a:rPr lang="en-US" altLang="en-US" dirty="0"/>
              <a:t>Avoids writing temporary files</a:t>
            </a:r>
          </a:p>
        </p:txBody>
      </p:sp>
      <p:sp>
        <p:nvSpPr>
          <p:cNvPr id="460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DE1AD2D4-A59C-4BBD-BD9D-52B2D333AF60}" type="slidenum">
              <a:rPr lang="en-US" altLang="en-US" sz="1400" smtClean="0">
                <a:solidFill>
                  <a:srgbClr val="990033"/>
                </a:solidFill>
              </a:rPr>
              <a:pPr>
                <a:spcBef>
                  <a:spcPct val="0"/>
                </a:spcBef>
                <a:buClrTx/>
                <a:buSzTx/>
                <a:buFontTx/>
                <a:buNone/>
              </a:pPr>
              <a:t>39</a:t>
            </a:fld>
            <a:endParaRPr lang="en-CA" altLang="en-US" sz="1400" dirty="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03213"/>
            <a:ext cx="8534400" cy="992187"/>
          </a:xfrm>
        </p:spPr>
        <p:txBody>
          <a:bodyPr/>
          <a:lstStyle/>
          <a:p>
            <a:r>
              <a:rPr lang="en-US" altLang="en-US" dirty="0"/>
              <a:t>18.1 Translating SQL Queries into Relational Algebra and Other Operators</a:t>
            </a:r>
          </a:p>
        </p:txBody>
      </p:sp>
      <p:sp>
        <p:nvSpPr>
          <p:cNvPr id="18435" name="Content Placeholder 2"/>
          <p:cNvSpPr>
            <a:spLocks noGrp="1"/>
          </p:cNvSpPr>
          <p:nvPr>
            <p:ph idx="1"/>
          </p:nvPr>
        </p:nvSpPr>
        <p:spPr/>
        <p:txBody>
          <a:bodyPr/>
          <a:lstStyle/>
          <a:p>
            <a:r>
              <a:rPr lang="en-US" altLang="en-US" dirty="0"/>
              <a:t>SQL</a:t>
            </a:r>
          </a:p>
          <a:p>
            <a:pPr lvl="1"/>
            <a:r>
              <a:rPr lang="en-US" altLang="en-US" dirty="0"/>
              <a:t>Query language used in most RDBMSs</a:t>
            </a:r>
          </a:p>
          <a:p>
            <a:r>
              <a:rPr lang="en-US" altLang="en-US" dirty="0"/>
              <a:t>Query decomposed into query blocks</a:t>
            </a:r>
          </a:p>
          <a:p>
            <a:pPr lvl="1"/>
            <a:r>
              <a:rPr lang="en-US" altLang="en-US" dirty="0"/>
              <a:t>Basic units that can be translated into the algebraic operators</a:t>
            </a:r>
          </a:p>
          <a:p>
            <a:pPr lvl="1"/>
            <a:r>
              <a:rPr lang="en-US" altLang="en-US" dirty="0"/>
              <a:t>Contains single SELECT-FROM-WHERE expression</a:t>
            </a:r>
          </a:p>
          <a:p>
            <a:pPr lvl="2"/>
            <a:r>
              <a:rPr lang="en-US" altLang="en-US" dirty="0"/>
              <a:t>May contain GROUP BY and HAVING clauses</a:t>
            </a:r>
          </a:p>
        </p:txBody>
      </p:sp>
      <p:sp>
        <p:nvSpPr>
          <p:cNvPr id="1843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5E514D6-E29C-49CA-BA5D-17C60CDD949F}" type="slidenum">
              <a:rPr lang="en-US" altLang="en-US" sz="1400" smtClean="0">
                <a:solidFill>
                  <a:srgbClr val="990033"/>
                </a:solidFill>
              </a:rPr>
              <a:pPr>
                <a:spcBef>
                  <a:spcPct val="0"/>
                </a:spcBef>
                <a:buClrTx/>
                <a:buSzTx/>
                <a:buFontTx/>
                <a:buNone/>
              </a:pPr>
              <a:t>4</a:t>
            </a:fld>
            <a:endParaRPr lang="en-CA" altLang="en-US" sz="1400" dirty="0">
              <a:solidFill>
                <a:srgbClr val="990033"/>
              </a:solidFill>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Materialization</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72" y="1600200"/>
            <a:ext cx="8131968" cy="4572000"/>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40</a:t>
            </a:fld>
            <a:endParaRPr lang="en-CA" altLang="en-US" dirty="0"/>
          </a:p>
        </p:txBody>
      </p:sp>
    </p:spTree>
    <p:extLst>
      <p:ext uri="{BB962C8B-B14F-4D97-AF65-F5344CB8AC3E}">
        <p14:creationId xmlns:p14="http://schemas.microsoft.com/office/powerpoint/2010/main" val="181741118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Pipelining</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072" y="1600200"/>
            <a:ext cx="8131968" cy="4572000"/>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41</a:t>
            </a:fld>
            <a:endParaRPr lang="en-CA" altLang="en-US" dirty="0"/>
          </a:p>
        </p:txBody>
      </p:sp>
      <p:sp>
        <p:nvSpPr>
          <p:cNvPr id="6" name="Rectangle 5"/>
          <p:cNvSpPr/>
          <p:nvPr/>
        </p:nvSpPr>
        <p:spPr bwMode="auto">
          <a:xfrm>
            <a:off x="3164927" y="4776952"/>
            <a:ext cx="2514600" cy="228600"/>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497793568"/>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dirty="0"/>
              <a:t>Combining Operations Using Pipelining (cont’d.)</a:t>
            </a:r>
          </a:p>
        </p:txBody>
      </p:sp>
      <p:sp>
        <p:nvSpPr>
          <p:cNvPr id="47107" name="Content Placeholder 2"/>
          <p:cNvSpPr>
            <a:spLocks noGrp="1"/>
          </p:cNvSpPr>
          <p:nvPr>
            <p:ph idx="1"/>
          </p:nvPr>
        </p:nvSpPr>
        <p:spPr/>
        <p:txBody>
          <a:bodyPr/>
          <a:lstStyle/>
          <a:p>
            <a:r>
              <a:rPr lang="en-US" altLang="en-US" dirty="0"/>
              <a:t>Pipelined evaluation benefits</a:t>
            </a:r>
          </a:p>
          <a:p>
            <a:pPr lvl="1"/>
            <a:r>
              <a:rPr lang="en-US" altLang="en-US" dirty="0"/>
              <a:t>Avoiding cost and time delay associated with writing intermediate results to disk</a:t>
            </a:r>
          </a:p>
          <a:p>
            <a:pPr lvl="1"/>
            <a:r>
              <a:rPr lang="en-US" altLang="en-US" dirty="0"/>
              <a:t>Being able to start generating results as quickly as possible</a:t>
            </a:r>
          </a:p>
          <a:p>
            <a:r>
              <a:rPr lang="en-US" altLang="en-US" dirty="0"/>
              <a:t>Iterator</a:t>
            </a:r>
          </a:p>
          <a:p>
            <a:pPr lvl="1"/>
            <a:r>
              <a:rPr lang="en-US" altLang="en-US" dirty="0"/>
              <a:t>Operation implemented in such a way that it outputs one tuple at a time</a:t>
            </a:r>
          </a:p>
          <a:p>
            <a:pPr lvl="1"/>
            <a:r>
              <a:rPr lang="en-US" altLang="en-US" dirty="0"/>
              <a:t>Many iterators may be active at one time</a:t>
            </a:r>
          </a:p>
        </p:txBody>
      </p:sp>
      <p:sp>
        <p:nvSpPr>
          <p:cNvPr id="471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7D9FB7BF-195A-4F17-B87E-29AA4C5DF22D}" type="slidenum">
              <a:rPr lang="en-US" altLang="en-US" sz="1400" smtClean="0">
                <a:solidFill>
                  <a:srgbClr val="990033"/>
                </a:solidFill>
              </a:rPr>
              <a:pPr>
                <a:spcBef>
                  <a:spcPct val="0"/>
                </a:spcBef>
                <a:buClrTx/>
                <a:buSzTx/>
                <a:buFontTx/>
                <a:buNone/>
              </a:pPr>
              <a:t>42</a:t>
            </a:fld>
            <a:endParaRPr lang="en-CA" altLang="en-US" sz="1400" dirty="0">
              <a:solidFill>
                <a:srgbClr val="990033"/>
              </a:solidFill>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dirty="0"/>
              <a:t>Combining Operations Using Pipelining (cont’d.)</a:t>
            </a:r>
          </a:p>
        </p:txBody>
      </p:sp>
      <p:sp>
        <p:nvSpPr>
          <p:cNvPr id="48131" name="Content Placeholder 2"/>
          <p:cNvSpPr>
            <a:spLocks noGrp="1"/>
          </p:cNvSpPr>
          <p:nvPr>
            <p:ph idx="1"/>
          </p:nvPr>
        </p:nvSpPr>
        <p:spPr/>
        <p:txBody>
          <a:bodyPr/>
          <a:lstStyle/>
          <a:p>
            <a:r>
              <a:rPr lang="en-US" altLang="en-US" dirty="0"/>
              <a:t>Iterator interface methods</a:t>
            </a:r>
          </a:p>
          <a:p>
            <a:pPr lvl="1"/>
            <a:r>
              <a:rPr lang="en-US" altLang="en-US" dirty="0"/>
              <a:t>Open()</a:t>
            </a:r>
          </a:p>
          <a:p>
            <a:pPr lvl="1"/>
            <a:r>
              <a:rPr lang="en-US" altLang="en-US" dirty="0"/>
              <a:t>Get_Next()</a:t>
            </a:r>
          </a:p>
          <a:p>
            <a:pPr lvl="1"/>
            <a:r>
              <a:rPr lang="en-US" altLang="en-US" dirty="0"/>
              <a:t>Close()</a:t>
            </a:r>
          </a:p>
        </p:txBody>
      </p:sp>
      <p:sp>
        <p:nvSpPr>
          <p:cNvPr id="4813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70C49379-ACC6-4100-BA48-EE8DA81BAF22}" type="slidenum">
              <a:rPr lang="en-US" altLang="en-US" sz="1400" smtClean="0">
                <a:solidFill>
                  <a:srgbClr val="990033"/>
                </a:solidFill>
              </a:rPr>
              <a:pPr>
                <a:spcBef>
                  <a:spcPct val="0"/>
                </a:spcBef>
                <a:buClrTx/>
                <a:buSzTx/>
                <a:buFontTx/>
                <a:buNone/>
              </a:pPr>
              <a:t>43</a:t>
            </a:fld>
            <a:endParaRPr lang="en-CA" altLang="en-US" sz="1400" dirty="0">
              <a:solidFill>
                <a:srgbClr val="990033"/>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Parallelism</a:t>
            </a:r>
          </a:p>
        </p:txBody>
      </p:sp>
      <p:pic>
        <p:nvPicPr>
          <p:cNvPr id="6" name="Content Placeholder 5"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8184" y="2504882"/>
            <a:ext cx="5877745" cy="2762636"/>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44</a:t>
            </a:fld>
            <a:endParaRPr lang="en-CA" altLang="en-US" dirty="0"/>
          </a:p>
        </p:txBody>
      </p:sp>
    </p:spTree>
    <p:extLst>
      <p:ext uri="{BB962C8B-B14F-4D97-AF65-F5344CB8AC3E}">
        <p14:creationId xmlns:p14="http://schemas.microsoft.com/office/powerpoint/2010/main" val="1168494767"/>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Architectures and Algorithms </a:t>
            </a:r>
          </a:p>
        </p:txBody>
      </p:sp>
      <p:sp>
        <p:nvSpPr>
          <p:cNvPr id="3" name="Content Placeholder 2"/>
          <p:cNvSpPr>
            <a:spLocks noGrp="1"/>
          </p:cNvSpPr>
          <p:nvPr>
            <p:ph idx="1"/>
          </p:nvPr>
        </p:nvSpPr>
        <p:spPr/>
        <p:txBody>
          <a:bodyPr/>
          <a:lstStyle/>
          <a:p>
            <a:r>
              <a:rPr lang="en-US" dirty="0"/>
              <a:t>Architectures</a:t>
            </a:r>
          </a:p>
          <a:p>
            <a:pPr marL="0" indent="0">
              <a:buNone/>
            </a:pPr>
            <a:r>
              <a:rPr lang="en-US" dirty="0"/>
              <a:t>     1. </a:t>
            </a:r>
            <a:r>
              <a:rPr lang="en-US" altLang="en-US" dirty="0"/>
              <a:t>Shared-memory architecture</a:t>
            </a:r>
          </a:p>
          <a:p>
            <a:pPr marL="0" indent="0">
              <a:buNone/>
            </a:pPr>
            <a:r>
              <a:rPr lang="en-US" dirty="0"/>
              <a:t>     2. </a:t>
            </a:r>
            <a:r>
              <a:rPr lang="en-US" altLang="en-US" dirty="0"/>
              <a:t>Shared-disk architecture</a:t>
            </a:r>
          </a:p>
          <a:p>
            <a:pPr marL="0" indent="0">
              <a:buNone/>
            </a:pPr>
            <a:r>
              <a:rPr lang="en-US" dirty="0"/>
              <a:t>     3. </a:t>
            </a:r>
            <a:r>
              <a:rPr lang="en-US" altLang="en-US" dirty="0"/>
              <a:t>Shared-nothing architecture</a:t>
            </a:r>
          </a:p>
          <a:p>
            <a:pPr>
              <a:buFont typeface="Wingdings" panose="05000000000000000000" pitchFamily="2" charset="2"/>
              <a:buChar char="§"/>
            </a:pPr>
            <a:r>
              <a:rPr lang="en-US" dirty="0"/>
              <a:t>Algorithms</a:t>
            </a:r>
          </a:p>
          <a:p>
            <a:pPr marL="0" indent="0">
              <a:buNone/>
            </a:pPr>
            <a:r>
              <a:rPr lang="en-US" dirty="0"/>
              <a:t>      1. </a:t>
            </a:r>
            <a:r>
              <a:rPr lang="en-US" altLang="en-US" dirty="0"/>
              <a:t>Operator-level parallelism</a:t>
            </a:r>
          </a:p>
          <a:p>
            <a:pPr marL="0" indent="0">
              <a:buNone/>
            </a:pPr>
            <a:r>
              <a:rPr lang="en-US" dirty="0"/>
              <a:t>       2. </a:t>
            </a:r>
            <a:r>
              <a:rPr lang="en-US" dirty="0" err="1"/>
              <a:t>IntraQuery</a:t>
            </a:r>
            <a:r>
              <a:rPr lang="en-US" altLang="en-US" dirty="0"/>
              <a:t>-level parallelism</a:t>
            </a:r>
          </a:p>
          <a:p>
            <a:pPr marL="0" indent="0">
              <a:buNone/>
            </a:pPr>
            <a:r>
              <a:rPr lang="en-US" dirty="0"/>
              <a:t>       3. </a:t>
            </a:r>
            <a:r>
              <a:rPr lang="en-US" dirty="0" err="1"/>
              <a:t>InterQuery</a:t>
            </a:r>
            <a:r>
              <a:rPr lang="en-US" altLang="en-US" dirty="0"/>
              <a:t>-level parallelism</a:t>
            </a:r>
            <a:endParaRPr lang="en-US" dirty="0"/>
          </a:p>
        </p:txBody>
      </p:sp>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45</a:t>
            </a:fld>
            <a:endParaRPr lang="en-CA" altLang="en-US" dirty="0"/>
          </a:p>
        </p:txBody>
      </p:sp>
    </p:spTree>
    <p:extLst>
      <p:ext uri="{BB962C8B-B14F-4D97-AF65-F5344CB8AC3E}">
        <p14:creationId xmlns:p14="http://schemas.microsoft.com/office/powerpoint/2010/main" val="121504882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t>18.8 Parallel Algorithms for Query Processing</a:t>
            </a:r>
          </a:p>
        </p:txBody>
      </p:sp>
      <p:sp>
        <p:nvSpPr>
          <p:cNvPr id="49155" name="Content Placeholder 2"/>
          <p:cNvSpPr>
            <a:spLocks noGrp="1"/>
          </p:cNvSpPr>
          <p:nvPr>
            <p:ph idx="1"/>
          </p:nvPr>
        </p:nvSpPr>
        <p:spPr/>
        <p:txBody>
          <a:bodyPr/>
          <a:lstStyle/>
          <a:p>
            <a:r>
              <a:rPr lang="en-US" altLang="en-US" dirty="0"/>
              <a:t>Parallel database architecture approaches</a:t>
            </a:r>
          </a:p>
          <a:p>
            <a:pPr lvl="1"/>
            <a:r>
              <a:rPr lang="en-US" altLang="en-US" dirty="0"/>
              <a:t>Shared-memory architecture</a:t>
            </a:r>
          </a:p>
          <a:p>
            <a:pPr lvl="2"/>
            <a:r>
              <a:rPr lang="en-US" altLang="en-US" dirty="0"/>
              <a:t>Multiple processors can access common main memory region</a:t>
            </a:r>
          </a:p>
          <a:p>
            <a:pPr lvl="1"/>
            <a:r>
              <a:rPr lang="en-US" altLang="en-US" dirty="0"/>
              <a:t>Shared-disk architecture</a:t>
            </a:r>
          </a:p>
          <a:p>
            <a:pPr lvl="2"/>
            <a:r>
              <a:rPr lang="en-US" altLang="en-US" dirty="0"/>
              <a:t>Every processor has its own memory</a:t>
            </a:r>
          </a:p>
          <a:p>
            <a:pPr lvl="2"/>
            <a:r>
              <a:rPr lang="en-US" altLang="en-US" dirty="0"/>
              <a:t>Machines have access to all disks</a:t>
            </a:r>
          </a:p>
          <a:p>
            <a:pPr lvl="1"/>
            <a:r>
              <a:rPr lang="en-US" altLang="en-US" dirty="0"/>
              <a:t>Shared-nothing architecture</a:t>
            </a:r>
          </a:p>
          <a:p>
            <a:pPr lvl="2"/>
            <a:r>
              <a:rPr lang="en-US" altLang="en-US" dirty="0"/>
              <a:t>Each processor has own memory and disk storage</a:t>
            </a:r>
          </a:p>
          <a:p>
            <a:pPr lvl="2"/>
            <a:r>
              <a:rPr lang="en-US" altLang="en-US" dirty="0"/>
              <a:t>Most commonly used in parallel database systems</a:t>
            </a:r>
          </a:p>
        </p:txBody>
      </p:sp>
      <p:sp>
        <p:nvSpPr>
          <p:cNvPr id="4915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FF3F072-3BE6-4B61-8A03-68F9BA1FB45B}" type="slidenum">
              <a:rPr lang="en-US" altLang="en-US" sz="1400" smtClean="0">
                <a:solidFill>
                  <a:srgbClr val="990033"/>
                </a:solidFill>
              </a:rPr>
              <a:pPr>
                <a:spcBef>
                  <a:spcPct val="0"/>
                </a:spcBef>
                <a:buClrTx/>
                <a:buSzTx/>
                <a:buFontTx/>
                <a:buNone/>
              </a:pPr>
              <a:t>46</a:t>
            </a:fld>
            <a:endParaRPr lang="en-CA" altLang="en-US" sz="1400" dirty="0">
              <a:solidFill>
                <a:srgbClr val="990033"/>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303213"/>
            <a:ext cx="8610600" cy="992187"/>
          </a:xfrm>
        </p:spPr>
        <p:txBody>
          <a:bodyPr/>
          <a:lstStyle/>
          <a:p>
            <a:pPr algn="ctr"/>
            <a:r>
              <a:rPr lang="en-US" altLang="en-US" dirty="0"/>
              <a:t>Shared-memory architecture</a:t>
            </a:r>
            <a:br>
              <a:rPr lang="en-US" altLang="en-US" dirty="0"/>
            </a:br>
            <a:r>
              <a:rPr lang="en-US" altLang="en-US" sz="2400" dirty="0">
                <a:solidFill>
                  <a:srgbClr val="000099"/>
                </a:solidFill>
              </a:rPr>
              <a:t>Multiple processors can access common main memory region</a:t>
            </a:r>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27AA328-E1E1-4213-A546-A1A8A69E1853}" type="slidenum">
              <a:rPr lang="en-US" altLang="en-US" sz="1400" smtClean="0">
                <a:solidFill>
                  <a:srgbClr val="990033"/>
                </a:solidFill>
              </a:rPr>
              <a:pPr>
                <a:spcBef>
                  <a:spcPct val="0"/>
                </a:spcBef>
                <a:buClrTx/>
                <a:buSzTx/>
                <a:buFontTx/>
                <a:buNone/>
              </a:pPr>
              <a:t>47</a:t>
            </a:fld>
            <a:endParaRPr lang="en-CA" altLang="en-US" sz="1400" dirty="0">
              <a:solidFill>
                <a:srgbClr val="990033"/>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1" y="1495424"/>
            <a:ext cx="6805612" cy="4905375"/>
          </a:xfrm>
          <a:prstGeom prst="rect">
            <a:avLst/>
          </a:prstGeom>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228600" y="89941"/>
            <a:ext cx="8610600" cy="1295400"/>
          </a:xfrm>
        </p:spPr>
        <p:txBody>
          <a:bodyPr/>
          <a:lstStyle/>
          <a:p>
            <a:pPr algn="ctr"/>
            <a:r>
              <a:rPr lang="en-US" altLang="en-US" dirty="0"/>
              <a:t>Shared-disk architecture</a:t>
            </a:r>
            <a:br>
              <a:rPr lang="en-US" altLang="en-US" dirty="0"/>
            </a:br>
            <a:r>
              <a:rPr lang="en-US" altLang="en-US" sz="2400" dirty="0">
                <a:solidFill>
                  <a:srgbClr val="000099"/>
                </a:solidFill>
              </a:rPr>
              <a:t>Every processor has its own memory and </a:t>
            </a:r>
            <a:br>
              <a:rPr lang="en-US" altLang="en-US" sz="2400" dirty="0">
                <a:solidFill>
                  <a:srgbClr val="000099"/>
                </a:solidFill>
              </a:rPr>
            </a:br>
            <a:r>
              <a:rPr lang="en-US" altLang="en-US" sz="2400" dirty="0">
                <a:solidFill>
                  <a:srgbClr val="000099"/>
                </a:solidFill>
              </a:rPr>
              <a:t>Machines have access to all disks</a:t>
            </a:r>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27AA328-E1E1-4213-A546-A1A8A69E1853}" type="slidenum">
              <a:rPr lang="en-US" altLang="en-US" sz="1400" smtClean="0">
                <a:solidFill>
                  <a:srgbClr val="990033"/>
                </a:solidFill>
              </a:rPr>
              <a:pPr>
                <a:spcBef>
                  <a:spcPct val="0"/>
                </a:spcBef>
                <a:buClrTx/>
                <a:buSzTx/>
                <a:buFontTx/>
                <a:buNone/>
              </a:pPr>
              <a:t>48</a:t>
            </a:fld>
            <a:endParaRPr lang="en-CA" altLang="en-US" sz="1400" dirty="0">
              <a:solidFill>
                <a:srgbClr val="99003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337" y="1533525"/>
            <a:ext cx="6791325" cy="4867275"/>
          </a:xfrm>
          <a:prstGeom prst="rect">
            <a:avLst/>
          </a:prstGeom>
        </p:spPr>
      </p:pic>
    </p:spTree>
    <p:extLst>
      <p:ext uri="{BB962C8B-B14F-4D97-AF65-F5344CB8AC3E}">
        <p14:creationId xmlns:p14="http://schemas.microsoft.com/office/powerpoint/2010/main" val="330257150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27AA328-E1E1-4213-A546-A1A8A69E1853}" type="slidenum">
              <a:rPr lang="en-US" altLang="en-US" sz="1400" smtClean="0">
                <a:solidFill>
                  <a:srgbClr val="990033"/>
                </a:solidFill>
              </a:rPr>
              <a:pPr>
                <a:spcBef>
                  <a:spcPct val="0"/>
                </a:spcBef>
                <a:buClrTx/>
                <a:buSzTx/>
                <a:buFontTx/>
                <a:buNone/>
              </a:pPr>
              <a:t>49</a:t>
            </a:fld>
            <a:endParaRPr lang="en-CA" altLang="en-US" sz="1400" dirty="0">
              <a:solidFill>
                <a:srgbClr val="990033"/>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17130"/>
            <a:ext cx="6705600" cy="5067300"/>
          </a:xfrm>
          <a:prstGeom prst="rect">
            <a:avLst/>
          </a:prstGeom>
        </p:spPr>
      </p:pic>
      <p:sp>
        <p:nvSpPr>
          <p:cNvPr id="7" name="Title 1"/>
          <p:cNvSpPr>
            <a:spLocks noGrp="1"/>
          </p:cNvSpPr>
          <p:nvPr>
            <p:ph type="title"/>
          </p:nvPr>
        </p:nvSpPr>
        <p:spPr>
          <a:xfrm>
            <a:off x="228600" y="89941"/>
            <a:ext cx="8610600" cy="1295400"/>
          </a:xfrm>
        </p:spPr>
        <p:txBody>
          <a:bodyPr/>
          <a:lstStyle/>
          <a:p>
            <a:pPr algn="ctr"/>
            <a:r>
              <a:rPr lang="en-US" altLang="en-US" dirty="0"/>
              <a:t>Shared-nothing architecture</a:t>
            </a:r>
            <a:br>
              <a:rPr lang="en-US" altLang="en-US" dirty="0"/>
            </a:br>
            <a:r>
              <a:rPr lang="en-US" altLang="en-US" sz="2400" dirty="0">
                <a:solidFill>
                  <a:srgbClr val="000099"/>
                </a:solidFill>
              </a:rPr>
              <a:t>Each processor has own memory and disk storage</a:t>
            </a:r>
          </a:p>
        </p:txBody>
      </p:sp>
    </p:spTree>
    <p:extLst>
      <p:ext uri="{BB962C8B-B14F-4D97-AF65-F5344CB8AC3E}">
        <p14:creationId xmlns:p14="http://schemas.microsoft.com/office/powerpoint/2010/main" val="29123040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t>Translating SQL Queries (cont’d.)</a:t>
            </a:r>
          </a:p>
        </p:txBody>
      </p:sp>
      <p:sp>
        <p:nvSpPr>
          <p:cNvPr id="19459" name="Content Placeholder 2"/>
          <p:cNvSpPr>
            <a:spLocks noGrp="1"/>
          </p:cNvSpPr>
          <p:nvPr>
            <p:ph idx="1"/>
          </p:nvPr>
        </p:nvSpPr>
        <p:spPr/>
        <p:txBody>
          <a:bodyPr/>
          <a:lstStyle/>
          <a:p>
            <a:r>
              <a:rPr lang="en-US" altLang="en-US" dirty="0"/>
              <a:t>Example:</a:t>
            </a:r>
          </a:p>
          <a:p>
            <a:endParaRPr lang="en-US" altLang="en-US" dirty="0"/>
          </a:p>
          <a:p>
            <a:endParaRPr lang="en-US" altLang="en-US" dirty="0"/>
          </a:p>
          <a:p>
            <a:pPr lvl="1"/>
            <a:r>
              <a:rPr lang="en-US" altLang="en-US" dirty="0"/>
              <a:t>Inner block</a:t>
            </a:r>
          </a:p>
          <a:p>
            <a:endParaRPr lang="en-US" altLang="en-US" dirty="0"/>
          </a:p>
          <a:p>
            <a:endParaRPr lang="en-US" altLang="en-US" dirty="0"/>
          </a:p>
          <a:p>
            <a:pPr lvl="1"/>
            <a:r>
              <a:rPr lang="en-US" altLang="en-US" dirty="0"/>
              <a:t>Outer block</a:t>
            </a:r>
          </a:p>
        </p:txBody>
      </p:sp>
      <p:sp>
        <p:nvSpPr>
          <p:cNvPr id="1946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F7874AA6-9FED-41B9-8C9A-CEDAACFC1A68}" type="slidenum">
              <a:rPr lang="en-US" altLang="en-US" sz="1400" smtClean="0">
                <a:solidFill>
                  <a:srgbClr val="990033"/>
                </a:solidFill>
              </a:rPr>
              <a:pPr>
                <a:spcBef>
                  <a:spcPct val="0"/>
                </a:spcBef>
                <a:buClrTx/>
                <a:buSzTx/>
                <a:buFontTx/>
                <a:buNone/>
              </a:pPr>
              <a:t>5</a:t>
            </a:fld>
            <a:endParaRPr lang="en-CA" altLang="en-US" sz="1400" dirty="0">
              <a:solidFill>
                <a:srgbClr val="990033"/>
              </a:solidFill>
            </a:endParaRPr>
          </a:p>
        </p:txBody>
      </p:sp>
      <p:pic>
        <p:nvPicPr>
          <p:cNvPr id="19461"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905000"/>
            <a:ext cx="29718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594100"/>
            <a:ext cx="1885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11450" y="5314950"/>
            <a:ext cx="18954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a:t>Parallel Algorithms for Query Processing (cont’d.)</a:t>
            </a:r>
          </a:p>
        </p:txBody>
      </p:sp>
      <p:sp>
        <p:nvSpPr>
          <p:cNvPr id="31747" name="Content Placeholder 2"/>
          <p:cNvSpPr>
            <a:spLocks noGrp="1"/>
          </p:cNvSpPr>
          <p:nvPr>
            <p:ph idx="1"/>
          </p:nvPr>
        </p:nvSpPr>
        <p:spPr/>
        <p:txBody>
          <a:bodyPr/>
          <a:lstStyle/>
          <a:p>
            <a:pPr>
              <a:defRPr/>
            </a:pPr>
            <a:r>
              <a:rPr lang="en-US" altLang="en-US" dirty="0"/>
              <a:t>Linear speed-up</a:t>
            </a:r>
          </a:p>
          <a:p>
            <a:pPr lvl="1">
              <a:defRPr/>
            </a:pPr>
            <a:r>
              <a:rPr lang="en-US" altLang="en-US" dirty="0"/>
              <a:t>Linear reduction in time taken for operations</a:t>
            </a:r>
          </a:p>
          <a:p>
            <a:pPr>
              <a:defRPr/>
            </a:pPr>
            <a:r>
              <a:rPr lang="en-US" altLang="en-US" dirty="0"/>
              <a:t>Linear scale-up</a:t>
            </a:r>
          </a:p>
          <a:p>
            <a:pPr lvl="1">
              <a:defRPr/>
            </a:pPr>
            <a:r>
              <a:rPr lang="en-US" altLang="en-US" dirty="0"/>
              <a:t>Constant sustained performance by increasing the number of processors and disks</a:t>
            </a:r>
          </a:p>
          <a:p>
            <a:pPr marL="0" indent="0">
              <a:buFont typeface="Wingdings" panose="05000000000000000000" pitchFamily="2" charset="2"/>
              <a:buNone/>
              <a:defRPr/>
            </a:pPr>
            <a:endParaRPr lang="en-US" altLang="en-US" dirty="0"/>
          </a:p>
        </p:txBody>
      </p:sp>
      <p:sp>
        <p:nvSpPr>
          <p:cNvPr id="5018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327AA328-E1E1-4213-A546-A1A8A69E1853}" type="slidenum">
              <a:rPr lang="en-US" altLang="en-US" sz="1400" smtClean="0">
                <a:solidFill>
                  <a:srgbClr val="990033"/>
                </a:solidFill>
              </a:rPr>
              <a:pPr>
                <a:spcBef>
                  <a:spcPct val="0"/>
                </a:spcBef>
                <a:buClrTx/>
                <a:buSzTx/>
                <a:buFontTx/>
                <a:buNone/>
              </a:pPr>
              <a:t>50</a:t>
            </a:fld>
            <a:endParaRPr lang="en-CA" altLang="en-US" sz="1400" dirty="0">
              <a:solidFill>
                <a:srgbClr val="990033"/>
              </a:solidFill>
            </a:endParaRPr>
          </a:p>
        </p:txBody>
      </p:sp>
    </p:spTree>
    <p:extLst>
      <p:ext uri="{BB962C8B-B14F-4D97-AF65-F5344CB8AC3E}">
        <p14:creationId xmlns:p14="http://schemas.microsoft.com/office/powerpoint/2010/main" val="148291753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altLang="en-US" dirty="0"/>
              <a:t>Parallel Algorithms for Query Processing (cont’d.)</a:t>
            </a:r>
          </a:p>
        </p:txBody>
      </p:sp>
      <p:sp>
        <p:nvSpPr>
          <p:cNvPr id="31747" name="Content Placeholder 2"/>
          <p:cNvSpPr>
            <a:spLocks noGrp="1"/>
          </p:cNvSpPr>
          <p:nvPr>
            <p:ph idx="1"/>
          </p:nvPr>
        </p:nvSpPr>
        <p:spPr/>
        <p:txBody>
          <a:bodyPr/>
          <a:lstStyle/>
          <a:p>
            <a:pPr>
              <a:defRPr/>
            </a:pPr>
            <a:r>
              <a:rPr lang="en-US" altLang="en-US" dirty="0"/>
              <a:t>Operator-level parallelism</a:t>
            </a:r>
          </a:p>
          <a:p>
            <a:pPr lvl="1">
              <a:defRPr/>
            </a:pPr>
            <a:r>
              <a:rPr lang="en-US" altLang="en-US" dirty="0"/>
              <a:t>Horizontal partitioning</a:t>
            </a:r>
          </a:p>
          <a:p>
            <a:pPr lvl="2">
              <a:defRPr/>
            </a:pPr>
            <a:r>
              <a:rPr lang="en-US" altLang="en-US" dirty="0"/>
              <a:t>Round-robin partitioning</a:t>
            </a:r>
          </a:p>
          <a:p>
            <a:pPr lvl="2">
              <a:defRPr/>
            </a:pPr>
            <a:r>
              <a:rPr lang="en-US" altLang="en-US" dirty="0"/>
              <a:t>Range partitioning</a:t>
            </a:r>
          </a:p>
          <a:p>
            <a:pPr lvl="2">
              <a:defRPr/>
            </a:pPr>
            <a:r>
              <a:rPr lang="en-US" altLang="en-US" dirty="0"/>
              <a:t>Hash partitioning</a:t>
            </a:r>
          </a:p>
          <a:p>
            <a:pPr>
              <a:defRPr/>
            </a:pPr>
            <a:r>
              <a:rPr lang="en-US" altLang="en-US" dirty="0"/>
              <a:t>Sorting</a:t>
            </a:r>
          </a:p>
          <a:p>
            <a:pPr lvl="1">
              <a:defRPr/>
            </a:pPr>
            <a:r>
              <a:rPr lang="en-US" altLang="en-US" dirty="0"/>
              <a:t>If data has been range-partitioned on an attribute:</a:t>
            </a:r>
          </a:p>
          <a:p>
            <a:pPr lvl="2">
              <a:defRPr/>
            </a:pPr>
            <a:r>
              <a:rPr lang="en-US" altLang="en-US" dirty="0"/>
              <a:t>Each partition can be sorted separately in parallel</a:t>
            </a:r>
          </a:p>
          <a:p>
            <a:pPr lvl="2">
              <a:defRPr/>
            </a:pPr>
            <a:r>
              <a:rPr lang="en-US" altLang="en-US" dirty="0"/>
              <a:t>Results concatenated</a:t>
            </a:r>
          </a:p>
          <a:p>
            <a:pPr lvl="1">
              <a:defRPr/>
            </a:pPr>
            <a:r>
              <a:rPr lang="en-US" altLang="en-US" dirty="0"/>
              <a:t>Reduces sorting time</a:t>
            </a:r>
          </a:p>
          <a:p>
            <a:pPr marL="0" indent="0">
              <a:buFont typeface="Wingdings" panose="05000000000000000000" pitchFamily="2" charset="2"/>
              <a:buNone/>
              <a:defRPr/>
            </a:pPr>
            <a:endParaRPr lang="en-US" altLang="en-US" dirty="0"/>
          </a:p>
        </p:txBody>
      </p:sp>
      <p:sp>
        <p:nvSpPr>
          <p:cNvPr id="5120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7CEE6522-E55E-4344-B299-778505B11C24}" type="slidenum">
              <a:rPr lang="en-US" altLang="en-US" sz="1400" smtClean="0">
                <a:solidFill>
                  <a:srgbClr val="990033"/>
                </a:solidFill>
              </a:rPr>
              <a:pPr>
                <a:spcBef>
                  <a:spcPct val="0"/>
                </a:spcBef>
                <a:buClrTx/>
                <a:buSzTx/>
                <a:buFontTx/>
                <a:buNone/>
              </a:pPr>
              <a:t>51</a:t>
            </a:fld>
            <a:endParaRPr lang="en-CA" altLang="en-US" sz="1400" dirty="0">
              <a:solidFill>
                <a:srgbClr val="990033"/>
              </a:solidFill>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Parallel Algorithms for Query Processing (cont’d.)</a:t>
            </a:r>
          </a:p>
        </p:txBody>
      </p:sp>
      <p:sp>
        <p:nvSpPr>
          <p:cNvPr id="31747" name="Content Placeholder 2"/>
          <p:cNvSpPr>
            <a:spLocks noGrp="1"/>
          </p:cNvSpPr>
          <p:nvPr>
            <p:ph idx="1"/>
          </p:nvPr>
        </p:nvSpPr>
        <p:spPr/>
        <p:txBody>
          <a:bodyPr/>
          <a:lstStyle/>
          <a:p>
            <a:pPr>
              <a:defRPr/>
            </a:pPr>
            <a:r>
              <a:rPr lang="en-US" altLang="en-US" dirty="0"/>
              <a:t>Selection</a:t>
            </a:r>
          </a:p>
          <a:p>
            <a:pPr lvl="1">
              <a:defRPr/>
            </a:pPr>
            <a:r>
              <a:rPr lang="en-US" altLang="en-US" dirty="0"/>
              <a:t>If condition is an equality condition on an attribute used for range partitioning:</a:t>
            </a:r>
          </a:p>
          <a:p>
            <a:pPr lvl="2">
              <a:defRPr/>
            </a:pPr>
            <a:r>
              <a:rPr lang="en-US" altLang="en-US" dirty="0"/>
              <a:t>Perform selection only on partition to which the value belongs</a:t>
            </a:r>
          </a:p>
          <a:p>
            <a:pPr>
              <a:defRPr/>
            </a:pPr>
            <a:r>
              <a:rPr lang="en-US" altLang="en-US" dirty="0"/>
              <a:t>Projection without duplicate elimination</a:t>
            </a:r>
          </a:p>
          <a:p>
            <a:pPr lvl="1">
              <a:defRPr/>
            </a:pPr>
            <a:r>
              <a:rPr lang="en-US" altLang="en-US" dirty="0"/>
              <a:t>Perform operation in parallel as data is read</a:t>
            </a:r>
          </a:p>
          <a:p>
            <a:pPr>
              <a:defRPr/>
            </a:pPr>
            <a:r>
              <a:rPr lang="en-US" altLang="en-US" dirty="0"/>
              <a:t>Duplicate elimination</a:t>
            </a:r>
          </a:p>
          <a:p>
            <a:pPr lvl="1">
              <a:defRPr/>
            </a:pPr>
            <a:r>
              <a:rPr lang="en-US" altLang="en-US" dirty="0"/>
              <a:t>Sort tuples and discard duplicates</a:t>
            </a:r>
          </a:p>
          <a:p>
            <a:pPr marL="0" indent="0">
              <a:buFont typeface="Wingdings" panose="05000000000000000000" pitchFamily="2" charset="2"/>
              <a:buNone/>
              <a:defRPr/>
            </a:pPr>
            <a:endParaRPr lang="en-US" altLang="en-US" dirty="0"/>
          </a:p>
        </p:txBody>
      </p:sp>
      <p:sp>
        <p:nvSpPr>
          <p:cNvPr id="5222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16E10588-B358-40D4-919E-E7DC8E6D79A8}" type="slidenum">
              <a:rPr lang="en-US" altLang="en-US" sz="1400" smtClean="0">
                <a:solidFill>
                  <a:srgbClr val="990033"/>
                </a:solidFill>
              </a:rPr>
              <a:pPr>
                <a:spcBef>
                  <a:spcPct val="0"/>
                </a:spcBef>
                <a:buClrTx/>
                <a:buSzTx/>
                <a:buFontTx/>
                <a:buNone/>
              </a:pPr>
              <a:t>52</a:t>
            </a:fld>
            <a:endParaRPr lang="en-CA" altLang="en-US" sz="1400" dirty="0">
              <a:solidFill>
                <a:srgbClr val="990033"/>
              </a:solidFill>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Parallel Algorithms for Query Processing (cont’d.)</a:t>
            </a:r>
          </a:p>
        </p:txBody>
      </p:sp>
      <p:sp>
        <p:nvSpPr>
          <p:cNvPr id="31747" name="Content Placeholder 2"/>
          <p:cNvSpPr>
            <a:spLocks noGrp="1"/>
          </p:cNvSpPr>
          <p:nvPr>
            <p:ph idx="1"/>
          </p:nvPr>
        </p:nvSpPr>
        <p:spPr/>
        <p:txBody>
          <a:bodyPr/>
          <a:lstStyle/>
          <a:p>
            <a:pPr>
              <a:defRPr/>
            </a:pPr>
            <a:r>
              <a:rPr lang="en-US" altLang="en-US" dirty="0"/>
              <a:t>Parallel joins divide the join into </a:t>
            </a:r>
            <a:r>
              <a:rPr lang="en-US" altLang="en-US" i="1" dirty="0"/>
              <a:t>n</a:t>
            </a:r>
            <a:r>
              <a:rPr lang="en-US" altLang="en-US" dirty="0"/>
              <a:t> smaller joins</a:t>
            </a:r>
          </a:p>
          <a:p>
            <a:pPr lvl="1">
              <a:defRPr/>
            </a:pPr>
            <a:r>
              <a:rPr lang="en-US" altLang="en-US" dirty="0"/>
              <a:t>Perform smaller joins in parallel on </a:t>
            </a:r>
            <a:r>
              <a:rPr lang="en-US" altLang="en-US" i="1" dirty="0"/>
              <a:t>n</a:t>
            </a:r>
            <a:r>
              <a:rPr lang="en-US" altLang="en-US" dirty="0"/>
              <a:t> processors</a:t>
            </a:r>
          </a:p>
          <a:p>
            <a:pPr lvl="1">
              <a:defRPr/>
            </a:pPr>
            <a:r>
              <a:rPr lang="en-US" altLang="en-US" dirty="0"/>
              <a:t>Take a union of the result</a:t>
            </a:r>
          </a:p>
          <a:p>
            <a:pPr>
              <a:defRPr/>
            </a:pPr>
            <a:r>
              <a:rPr lang="en-US" altLang="en-US" dirty="0"/>
              <a:t>Parallel join techniques</a:t>
            </a:r>
          </a:p>
          <a:p>
            <a:pPr lvl="1">
              <a:defRPr/>
            </a:pPr>
            <a:r>
              <a:rPr lang="en-US" altLang="en-US" dirty="0"/>
              <a:t>Equality-based partitioned join</a:t>
            </a:r>
          </a:p>
          <a:p>
            <a:pPr lvl="1">
              <a:defRPr/>
            </a:pPr>
            <a:r>
              <a:rPr lang="en-US" altLang="en-US" dirty="0"/>
              <a:t>Inequality join with partitioning and replication</a:t>
            </a:r>
          </a:p>
          <a:p>
            <a:pPr lvl="1">
              <a:defRPr/>
            </a:pPr>
            <a:r>
              <a:rPr lang="en-US" altLang="en-US" dirty="0"/>
              <a:t>Parallel partitioned hash join</a:t>
            </a:r>
          </a:p>
          <a:p>
            <a:pPr marL="0" indent="0">
              <a:buFont typeface="Wingdings" panose="05000000000000000000" pitchFamily="2" charset="2"/>
              <a:buNone/>
              <a:defRPr/>
            </a:pPr>
            <a:endParaRPr lang="en-US" altLang="en-US" dirty="0"/>
          </a:p>
        </p:txBody>
      </p:sp>
      <p:sp>
        <p:nvSpPr>
          <p:cNvPr id="532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08AFBBE5-6869-437F-AB13-4DB2A3F84570}" type="slidenum">
              <a:rPr lang="en-US" altLang="en-US" sz="1400" smtClean="0">
                <a:solidFill>
                  <a:srgbClr val="990033"/>
                </a:solidFill>
              </a:rPr>
              <a:pPr>
                <a:spcBef>
                  <a:spcPct val="0"/>
                </a:spcBef>
                <a:buClrTx/>
                <a:buSzTx/>
                <a:buFontTx/>
                <a:buNone/>
              </a:pPr>
              <a:t>53</a:t>
            </a:fld>
            <a:endParaRPr lang="en-CA" altLang="en-US" sz="1400" dirty="0">
              <a:solidFill>
                <a:srgbClr val="990033"/>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dirty="0"/>
              <a:t>Parallel Algorithms for Query Processing (cont’d.)</a:t>
            </a:r>
          </a:p>
        </p:txBody>
      </p:sp>
      <p:sp>
        <p:nvSpPr>
          <p:cNvPr id="54275" name="Content Placeholder 2"/>
          <p:cNvSpPr>
            <a:spLocks noGrp="1"/>
          </p:cNvSpPr>
          <p:nvPr>
            <p:ph idx="1"/>
          </p:nvPr>
        </p:nvSpPr>
        <p:spPr/>
        <p:txBody>
          <a:bodyPr/>
          <a:lstStyle/>
          <a:p>
            <a:r>
              <a:rPr lang="en-US" altLang="en-US" dirty="0"/>
              <a:t>Aggregation</a:t>
            </a:r>
          </a:p>
          <a:p>
            <a:pPr lvl="1"/>
            <a:r>
              <a:rPr lang="en-US" altLang="en-US" dirty="0"/>
              <a:t>Achieved by partitioning on the grouping attribute and then computing the aggregate function locally at each processor</a:t>
            </a:r>
          </a:p>
          <a:p>
            <a:r>
              <a:rPr lang="en-US" altLang="en-US" dirty="0"/>
              <a:t>Set operations</a:t>
            </a:r>
          </a:p>
          <a:p>
            <a:pPr lvl="1"/>
            <a:r>
              <a:rPr lang="en-US" altLang="en-US" dirty="0"/>
              <a:t>If argument relations are partitioned using the same hash function, they can be done in parallel on each processor</a:t>
            </a:r>
          </a:p>
        </p:txBody>
      </p:sp>
      <p:sp>
        <p:nvSpPr>
          <p:cNvPr id="542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ABD91415-E122-45A0-A03B-B94C55276F4F}" type="slidenum">
              <a:rPr lang="en-US" altLang="en-US" sz="1400" smtClean="0">
                <a:solidFill>
                  <a:srgbClr val="990033"/>
                </a:solidFill>
              </a:rPr>
              <a:pPr>
                <a:spcBef>
                  <a:spcPct val="0"/>
                </a:spcBef>
                <a:buClrTx/>
                <a:buSzTx/>
                <a:buFontTx/>
                <a:buNone/>
              </a:pPr>
              <a:t>54</a:t>
            </a:fld>
            <a:endParaRPr lang="en-CA" altLang="en-US" sz="1400" dirty="0">
              <a:solidFill>
                <a:srgbClr val="990033"/>
              </a:solidFill>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Interquery parallelism</a:t>
            </a:r>
            <a:endParaRPr lang="en-US" dirty="0"/>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841" y="2590619"/>
            <a:ext cx="7030431" cy="2591162"/>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55</a:t>
            </a:fld>
            <a:endParaRPr lang="en-CA" altLang="en-US" dirty="0"/>
          </a:p>
        </p:txBody>
      </p:sp>
    </p:spTree>
    <p:extLst>
      <p:ext uri="{BB962C8B-B14F-4D97-AF65-F5344CB8AC3E}">
        <p14:creationId xmlns:p14="http://schemas.microsoft.com/office/powerpoint/2010/main" val="609919334"/>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Intraquery parallelism</a:t>
            </a:r>
            <a:endParaRPr lang="en-US" dirty="0"/>
          </a:p>
        </p:txBody>
      </p:sp>
      <p:pic>
        <p:nvPicPr>
          <p:cNvPr id="5" name="Content Placeholder 4"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6945" y="2504882"/>
            <a:ext cx="8040222" cy="2762636"/>
          </a:xfrm>
        </p:spPr>
      </p:pic>
      <p:sp>
        <p:nvSpPr>
          <p:cNvPr id="4" name="Slide Number Placeholder 3"/>
          <p:cNvSpPr>
            <a:spLocks noGrp="1"/>
          </p:cNvSpPr>
          <p:nvPr>
            <p:ph type="sldNum" sz="quarter" idx="10"/>
          </p:nvPr>
        </p:nvSpPr>
        <p:spPr/>
        <p:txBody>
          <a:bodyPr/>
          <a:lstStyle/>
          <a:p>
            <a:pPr>
              <a:defRPr/>
            </a:pPr>
            <a:r>
              <a:rPr lang="en-US" altLang="en-US"/>
              <a:t>Slide 16- </a:t>
            </a:r>
            <a:fld id="{9EEC0A8F-B71D-49C5-9449-9FF76D230650}" type="slidenum">
              <a:rPr lang="en-US" altLang="en-US" smtClean="0"/>
              <a:pPr>
                <a:defRPr/>
              </a:pPr>
              <a:t>56</a:t>
            </a:fld>
            <a:endParaRPr lang="en-CA" altLang="en-US" dirty="0"/>
          </a:p>
        </p:txBody>
      </p:sp>
    </p:spTree>
    <p:extLst>
      <p:ext uri="{BB962C8B-B14F-4D97-AF65-F5344CB8AC3E}">
        <p14:creationId xmlns:p14="http://schemas.microsoft.com/office/powerpoint/2010/main" val="495258600"/>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dirty="0"/>
              <a:t>18.9 Summary</a:t>
            </a:r>
          </a:p>
        </p:txBody>
      </p:sp>
      <p:sp>
        <p:nvSpPr>
          <p:cNvPr id="56323" name="Content Placeholder 2"/>
          <p:cNvSpPr>
            <a:spLocks noGrp="1"/>
          </p:cNvSpPr>
          <p:nvPr>
            <p:ph idx="1"/>
          </p:nvPr>
        </p:nvSpPr>
        <p:spPr/>
        <p:txBody>
          <a:bodyPr/>
          <a:lstStyle/>
          <a:p>
            <a:r>
              <a:rPr lang="en-US" altLang="en-US" dirty="0"/>
              <a:t>SQL queries translated into relational algebra</a:t>
            </a:r>
          </a:p>
          <a:p>
            <a:r>
              <a:rPr lang="en-US" altLang="en-US" dirty="0"/>
              <a:t>External sorting</a:t>
            </a:r>
          </a:p>
          <a:p>
            <a:r>
              <a:rPr lang="en-US" altLang="en-US" dirty="0"/>
              <a:t>Selection algorithms</a:t>
            </a:r>
          </a:p>
          <a:p>
            <a:r>
              <a:rPr lang="en-US" altLang="en-US" dirty="0"/>
              <a:t>Join operations</a:t>
            </a:r>
          </a:p>
          <a:p>
            <a:r>
              <a:rPr lang="en-US" altLang="en-US" dirty="0"/>
              <a:t>Combining operations to create pipelined execution</a:t>
            </a:r>
          </a:p>
          <a:p>
            <a:r>
              <a:rPr lang="en-US" altLang="en-US" dirty="0"/>
              <a:t>Parallel database system architectures</a:t>
            </a:r>
          </a:p>
        </p:txBody>
      </p:sp>
      <p:sp>
        <p:nvSpPr>
          <p:cNvPr id="5632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F53C2986-6044-4207-BF80-48842EE186CC}" type="slidenum">
              <a:rPr lang="en-US" altLang="en-US" sz="1400" smtClean="0">
                <a:solidFill>
                  <a:srgbClr val="990033"/>
                </a:solidFill>
              </a:rPr>
              <a:pPr>
                <a:spcBef>
                  <a:spcPct val="0"/>
                </a:spcBef>
                <a:buClrTx/>
                <a:buSzTx/>
                <a:buFontTx/>
                <a:buNone/>
              </a:pPr>
              <a:t>57</a:t>
            </a:fld>
            <a:endParaRPr lang="en-CA" altLang="en-US" sz="1400" dirty="0">
              <a:solidFill>
                <a:srgbClr val="990033"/>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dirty="0"/>
              <a:t>Translating SQL Queries (cont’d.)</a:t>
            </a:r>
          </a:p>
        </p:txBody>
      </p:sp>
      <p:sp>
        <p:nvSpPr>
          <p:cNvPr id="3" name="Content Placeholder 2"/>
          <p:cNvSpPr>
            <a:spLocks noGrp="1"/>
          </p:cNvSpPr>
          <p:nvPr>
            <p:ph idx="1"/>
          </p:nvPr>
        </p:nvSpPr>
        <p:spPr/>
        <p:txBody>
          <a:bodyPr/>
          <a:lstStyle/>
          <a:p>
            <a:pPr>
              <a:defRPr/>
            </a:pPr>
            <a:r>
              <a:rPr lang="en-US" dirty="0"/>
              <a:t>Example (cont’d.)</a:t>
            </a:r>
          </a:p>
          <a:p>
            <a:pPr lvl="1">
              <a:defRPr/>
            </a:pPr>
            <a:r>
              <a:rPr lang="en-US" dirty="0"/>
              <a:t>Inner block translated into:</a:t>
            </a:r>
          </a:p>
          <a:p>
            <a:pPr marL="457200" lvl="1" indent="0">
              <a:buFont typeface="Wingdings" panose="05000000000000000000" pitchFamily="2" charset="2"/>
              <a:buNone/>
              <a:defRPr/>
            </a:pPr>
            <a:endParaRPr lang="en-US" dirty="0"/>
          </a:p>
          <a:p>
            <a:pPr lvl="1">
              <a:defRPr/>
            </a:pPr>
            <a:r>
              <a:rPr lang="en-US" dirty="0"/>
              <a:t>Outer block translated into:</a:t>
            </a:r>
          </a:p>
          <a:p>
            <a:pPr lvl="1">
              <a:defRPr/>
            </a:pPr>
            <a:endParaRPr lang="en-US" dirty="0"/>
          </a:p>
          <a:p>
            <a:pPr>
              <a:defRPr/>
            </a:pPr>
            <a:r>
              <a:rPr lang="en-US" dirty="0"/>
              <a:t>Query optimizer chooses execution plan for each query block</a:t>
            </a:r>
          </a:p>
        </p:txBody>
      </p:sp>
      <p:sp>
        <p:nvSpPr>
          <p:cNvPr id="2048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4BCA0D56-531D-4B8D-B40D-EC7B525B94AF}" type="slidenum">
              <a:rPr lang="en-US" altLang="en-US" sz="1400" smtClean="0">
                <a:solidFill>
                  <a:srgbClr val="990033"/>
                </a:solidFill>
              </a:rPr>
              <a:pPr>
                <a:spcBef>
                  <a:spcPct val="0"/>
                </a:spcBef>
                <a:buClrTx/>
                <a:buSzTx/>
                <a:buFontTx/>
                <a:buNone/>
              </a:pPr>
              <a:t>6</a:t>
            </a:fld>
            <a:endParaRPr lang="en-CA" altLang="en-US" sz="1400" dirty="0">
              <a:solidFill>
                <a:srgbClr val="990033"/>
              </a:solidFill>
            </a:endParaRPr>
          </a:p>
        </p:txBody>
      </p:sp>
      <p:pic>
        <p:nvPicPr>
          <p:cNvPr id="2048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2738" y="2541588"/>
            <a:ext cx="3067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4013" y="3451225"/>
            <a:ext cx="32385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Additional Operators Semi-Join and Anti-Join</a:t>
            </a:r>
          </a:p>
        </p:txBody>
      </p:sp>
      <p:sp>
        <p:nvSpPr>
          <p:cNvPr id="21507" name="Content Placeholder 2"/>
          <p:cNvSpPr>
            <a:spLocks noGrp="1"/>
          </p:cNvSpPr>
          <p:nvPr>
            <p:ph idx="1"/>
          </p:nvPr>
        </p:nvSpPr>
        <p:spPr/>
        <p:txBody>
          <a:bodyPr/>
          <a:lstStyle/>
          <a:p>
            <a:r>
              <a:rPr lang="en-US" altLang="en-US" dirty="0"/>
              <a:t>Semi-join</a:t>
            </a:r>
          </a:p>
          <a:p>
            <a:pPr lvl="1"/>
            <a:r>
              <a:rPr lang="en-US" altLang="en-US" dirty="0"/>
              <a:t>Generally used for unnesting EXISTS, IN, and ANY subqueries</a:t>
            </a:r>
          </a:p>
          <a:p>
            <a:pPr lvl="1"/>
            <a:r>
              <a:rPr lang="en-US" altLang="en-US" dirty="0"/>
              <a:t>Syntax: </a:t>
            </a:r>
            <a:r>
              <a:rPr lang="en-US" altLang="en-US" dirty="0">
                <a:solidFill>
                  <a:srgbClr val="FF0000"/>
                </a:solidFill>
              </a:rPr>
              <a:t>T1 </a:t>
            </a:r>
            <a:r>
              <a:rPr lang="en-US" sz="3200" b="1" dirty="0">
                <a:solidFill>
                  <a:srgbClr val="FF0000"/>
                </a:solidFill>
              </a:rPr>
              <a:t>⋉</a:t>
            </a:r>
            <a:r>
              <a:rPr lang="en-US" baseline="-25000" dirty="0">
                <a:solidFill>
                  <a:srgbClr val="FF0000"/>
                </a:solidFill>
              </a:rPr>
              <a:t>X=Y</a:t>
            </a:r>
            <a:r>
              <a:rPr lang="en-US" altLang="en-US" dirty="0">
                <a:solidFill>
                  <a:srgbClr val="FF0000"/>
                </a:solidFill>
              </a:rPr>
              <a:t> T2</a:t>
            </a:r>
            <a:r>
              <a:rPr lang="en-US" altLang="en-US" dirty="0"/>
              <a:t>		OR	T1.x </a:t>
            </a:r>
            <a:r>
              <a:rPr lang="en-US" altLang="en-US" i="1" dirty="0"/>
              <a:t>S= </a:t>
            </a:r>
            <a:r>
              <a:rPr lang="en-US" altLang="en-US" dirty="0"/>
              <a:t>T2.y</a:t>
            </a:r>
          </a:p>
          <a:p>
            <a:pPr lvl="2"/>
            <a:r>
              <a:rPr lang="en-US" altLang="en-US" dirty="0"/>
              <a:t>T1 is the left table and T2 is the right table of the semi-join</a:t>
            </a:r>
          </a:p>
          <a:p>
            <a:pPr lvl="1"/>
            <a:r>
              <a:rPr lang="en-US" altLang="en-US" dirty="0"/>
              <a:t>A row of T1 is returned as soon as T1.X finds a match with any value of T2.Y without searching for further matches</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ED91309E-8B43-416B-83A5-76C2045E07D6}" type="slidenum">
              <a:rPr lang="en-US" altLang="en-US" sz="1400" smtClean="0">
                <a:solidFill>
                  <a:srgbClr val="990033"/>
                </a:solidFill>
              </a:rPr>
              <a:pPr>
                <a:spcBef>
                  <a:spcPct val="0"/>
                </a:spcBef>
                <a:buClrTx/>
                <a:buSzTx/>
                <a:buFontTx/>
                <a:buNone/>
              </a:pPr>
              <a:t>7</a:t>
            </a:fld>
            <a:endParaRPr lang="en-CA" altLang="en-US" sz="1400" dirty="0">
              <a:solidFill>
                <a:srgbClr val="990033"/>
              </a:solidFill>
            </a:endParaRPr>
          </a:p>
        </p:txBody>
      </p:sp>
    </p:spTree>
    <p:extLst>
      <p:ext uri="{BB962C8B-B14F-4D97-AF65-F5344CB8AC3E}">
        <p14:creationId xmlns:p14="http://schemas.microsoft.com/office/powerpoint/2010/main" val="24695985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Semi-Join Example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ED91309E-8B43-416B-83A5-76C2045E07D6}" type="slidenum">
              <a:rPr lang="en-US" altLang="en-US" sz="1400" smtClean="0">
                <a:solidFill>
                  <a:srgbClr val="990033"/>
                </a:solidFill>
              </a:rPr>
              <a:pPr>
                <a:spcBef>
                  <a:spcPct val="0"/>
                </a:spcBef>
                <a:buClrTx/>
                <a:buSzTx/>
                <a:buFontTx/>
                <a:buNone/>
              </a:pPr>
              <a:t>8</a:t>
            </a:fld>
            <a:endParaRPr lang="en-CA" altLang="en-US" sz="1400" dirty="0">
              <a:solidFill>
                <a:srgbClr val="99003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410473"/>
              </p:ext>
            </p:extLst>
          </p:nvPr>
        </p:nvGraphicFramePr>
        <p:xfrm>
          <a:off x="381000" y="1600198"/>
          <a:ext cx="8458200" cy="3581400"/>
        </p:xfrm>
        <a:graphic>
          <a:graphicData uri="http://schemas.openxmlformats.org/drawingml/2006/table">
            <a:tbl>
              <a:tblPr/>
              <a:tblGrid>
                <a:gridCol w="878049">
                  <a:extLst>
                    <a:ext uri="{9D8B030D-6E8A-4147-A177-3AD203B41FA5}">
                      <a16:colId xmlns:a16="http://schemas.microsoft.com/office/drawing/2014/main" val="1784951922"/>
                    </a:ext>
                  </a:extLst>
                </a:gridCol>
                <a:gridCol w="1037696">
                  <a:extLst>
                    <a:ext uri="{9D8B030D-6E8A-4147-A177-3AD203B41FA5}">
                      <a16:colId xmlns:a16="http://schemas.microsoft.com/office/drawing/2014/main" val="3157401760"/>
                    </a:ext>
                  </a:extLst>
                </a:gridCol>
                <a:gridCol w="478936">
                  <a:extLst>
                    <a:ext uri="{9D8B030D-6E8A-4147-A177-3AD203B41FA5}">
                      <a16:colId xmlns:a16="http://schemas.microsoft.com/office/drawing/2014/main" val="3728480226"/>
                    </a:ext>
                  </a:extLst>
                </a:gridCol>
                <a:gridCol w="346402">
                  <a:extLst>
                    <a:ext uri="{9D8B030D-6E8A-4147-A177-3AD203B41FA5}">
                      <a16:colId xmlns:a16="http://schemas.microsoft.com/office/drawing/2014/main" val="1767221716"/>
                    </a:ext>
                  </a:extLst>
                </a:gridCol>
                <a:gridCol w="861483">
                  <a:extLst>
                    <a:ext uri="{9D8B030D-6E8A-4147-A177-3AD203B41FA5}">
                      <a16:colId xmlns:a16="http://schemas.microsoft.com/office/drawing/2014/main" val="440159033"/>
                    </a:ext>
                  </a:extLst>
                </a:gridCol>
                <a:gridCol w="704850">
                  <a:extLst>
                    <a:ext uri="{9D8B030D-6E8A-4147-A177-3AD203B41FA5}">
                      <a16:colId xmlns:a16="http://schemas.microsoft.com/office/drawing/2014/main" val="2301959403"/>
                    </a:ext>
                  </a:extLst>
                </a:gridCol>
                <a:gridCol w="1108494">
                  <a:extLst>
                    <a:ext uri="{9D8B030D-6E8A-4147-A177-3AD203B41FA5}">
                      <a16:colId xmlns:a16="http://schemas.microsoft.com/office/drawing/2014/main" val="3748345038"/>
                    </a:ext>
                  </a:extLst>
                </a:gridCol>
                <a:gridCol w="680090">
                  <a:extLst>
                    <a:ext uri="{9D8B030D-6E8A-4147-A177-3AD203B41FA5}">
                      <a16:colId xmlns:a16="http://schemas.microsoft.com/office/drawing/2014/main" val="2447181098"/>
                    </a:ext>
                  </a:extLst>
                </a:gridCol>
                <a:gridCol w="795866">
                  <a:extLst>
                    <a:ext uri="{9D8B030D-6E8A-4147-A177-3AD203B41FA5}">
                      <a16:colId xmlns:a16="http://schemas.microsoft.com/office/drawing/2014/main" val="1265106879"/>
                    </a:ext>
                  </a:extLst>
                </a:gridCol>
                <a:gridCol w="1018117">
                  <a:extLst>
                    <a:ext uri="{9D8B030D-6E8A-4147-A177-3AD203B41FA5}">
                      <a16:colId xmlns:a16="http://schemas.microsoft.com/office/drawing/2014/main" val="3196079263"/>
                    </a:ext>
                  </a:extLst>
                </a:gridCol>
                <a:gridCol w="548217">
                  <a:extLst>
                    <a:ext uri="{9D8B030D-6E8A-4147-A177-3AD203B41FA5}">
                      <a16:colId xmlns:a16="http://schemas.microsoft.com/office/drawing/2014/main" val="1129192121"/>
                    </a:ext>
                  </a:extLst>
                </a:gridCol>
              </a:tblGrid>
              <a:tr h="378984">
                <a:tc gridSpan="3">
                  <a:txBody>
                    <a:bodyPr/>
                    <a:lstStyle/>
                    <a:p>
                      <a:pPr algn="l" fontAlgn="b"/>
                      <a:r>
                        <a:rPr lang="en-US" sz="1400" b="1" i="0" u="none" strike="noStrike" dirty="0">
                          <a:solidFill>
                            <a:srgbClr val="000000"/>
                          </a:solidFill>
                          <a:effectLst/>
                          <a:latin typeface="Arial Black" panose="020B0A04020102020204" pitchFamily="34" charset="0"/>
                        </a:rPr>
                        <a:t>STUDENT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l" fontAlgn="b"/>
                      <a:r>
                        <a:rPr lang="en-US" sz="1400" b="1" i="0" u="none" strike="noStrike" dirty="0">
                          <a:solidFill>
                            <a:srgbClr val="000000"/>
                          </a:solidFill>
                          <a:effectLst/>
                          <a:latin typeface="Arial Black" panose="020B0A04020102020204" pitchFamily="34" charset="0"/>
                        </a:rPr>
                        <a:t>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ctr" fontAlgn="b"/>
                      <a:r>
                        <a:rPr lang="en-US" sz="1400" b="1" i="0" u="sng" strike="noStrike" dirty="0">
                          <a:solidFill>
                            <a:srgbClr val="000000"/>
                          </a:solidFill>
                          <a:effectLst/>
                          <a:latin typeface="Arial Black" panose="020B0A04020102020204" pitchFamily="34" charset="0"/>
                        </a:rPr>
                        <a:t>Semi join</a:t>
                      </a:r>
                    </a:p>
                  </a:txBody>
                  <a:tcPr marL="9525" marR="9525" marT="9525" marB="0" anchor="b">
                    <a:lnL>
                      <a:noFill/>
                    </a:lnL>
                    <a:lnR>
                      <a:noFill/>
                    </a:lnR>
                    <a:lnT>
                      <a:noFill/>
                    </a:lnT>
                    <a:lnB>
                      <a:noFill/>
                    </a:lnB>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631011"/>
                  </a:ext>
                </a:extLst>
              </a:tr>
              <a:tr h="549528">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0" i="0" u="none" strike="noStrike" dirty="0">
                        <a:solidFill>
                          <a:srgbClr val="8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dirty="0">
                          <a:solidFill>
                            <a:srgbClr val="800000"/>
                          </a:solidFill>
                          <a:effectLst/>
                          <a:latin typeface="Arial Black" panose="020B0A04020102020204" pitchFamily="34" charset="0"/>
                        </a:rPr>
                        <a:t>Society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l" fontAlgn="b"/>
                      <a:r>
                        <a:rPr lang="en-US" sz="1400" b="1" i="0" u="none" strike="noStrike" dirty="0">
                          <a:solidFill>
                            <a:srgbClr val="000099"/>
                          </a:solidFill>
                          <a:effectLst/>
                          <a:latin typeface="Arial Black" panose="020B0A04020102020204" pitchFamily="34" charset="0"/>
                        </a:rPr>
                        <a:t>(STUDENT </a:t>
                      </a:r>
                      <a:r>
                        <a:rPr lang="en-US" sz="2400" b="1" i="0" u="none" strike="noStrike" dirty="0">
                          <a:solidFill>
                            <a:srgbClr val="000099"/>
                          </a:solidFill>
                          <a:effectLst/>
                          <a:latin typeface="Arial Black" panose="020B0A04020102020204" pitchFamily="34" charset="0"/>
                        </a:rPr>
                        <a:t>⋉</a:t>
                      </a:r>
                      <a:r>
                        <a:rPr lang="en-US" sz="1400" b="1" i="0" u="none" strike="noStrike" dirty="0">
                          <a:solidFill>
                            <a:srgbClr val="000099"/>
                          </a:solidFill>
                          <a:effectLst/>
                          <a:latin typeface="Arial Black" panose="020B0A04020102020204" pitchFamily="34" charset="0"/>
                        </a:rPr>
                        <a:t> 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5689913"/>
                  </a:ext>
                </a:extLst>
              </a:tr>
              <a:tr h="378984">
                <a:tc>
                  <a:txBody>
                    <a:bodyPr/>
                    <a:lstStyle/>
                    <a:p>
                      <a:pPr algn="ctr" fontAlgn="ctr"/>
                      <a:r>
                        <a:rPr lang="en-US" sz="1400" b="0" i="0" u="none" strike="noStrike" dirty="0">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Isbah</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1018126367"/>
                  </a:ext>
                </a:extLst>
              </a:tr>
              <a:tr h="378984">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Izaan</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CC"/>
                          </a:solidFill>
                          <a:effectLst/>
                          <a:latin typeface="Arial Black" panose="020B0A04020102020204" pitchFamily="34" charset="0"/>
                        </a:rPr>
                        <a:t>Isbah</a:t>
                      </a: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56318446"/>
                  </a:ext>
                </a:extLst>
              </a:tr>
              <a:tr h="378984">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Tahreem</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Gen Sec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CC"/>
                          </a:solidFill>
                          <a:effectLst/>
                          <a:latin typeface="Arial Black" panose="020B0A04020102020204" pitchFamily="34" charset="0"/>
                        </a:rPr>
                        <a:t>Izaan</a:t>
                      </a: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475575"/>
                  </a:ext>
                </a:extLst>
              </a:tr>
              <a:tr h="378984">
                <a:tc>
                  <a:txBody>
                    <a:bodyPr/>
                    <a:lstStyle/>
                    <a:p>
                      <a:pPr algn="ctr" fontAlgn="ctr"/>
                      <a:r>
                        <a:rPr lang="en-US" sz="1400" b="0" i="0" u="none" strike="noStrike">
                          <a:solidFill>
                            <a:srgbClr val="000000"/>
                          </a:solidFill>
                          <a:effectLst/>
                          <a:latin typeface="Arial Black" panose="020B0A04020102020204" pitchFamily="34" charset="0"/>
                        </a:rPr>
                        <a:t>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Khadija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CC"/>
                          </a:solidFill>
                          <a:effectLst/>
                          <a:latin typeface="Arial Black" panose="020B0A04020102020204" pitchFamily="34" charset="0"/>
                        </a:rPr>
                        <a:t>Tahreem</a:t>
                      </a: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2937757"/>
                  </a:ext>
                </a:extLst>
              </a:tr>
              <a:tr h="378984">
                <a:tc>
                  <a:txBody>
                    <a:bodyPr/>
                    <a:lstStyle/>
                    <a:p>
                      <a:pPr algn="ctr" fontAlgn="ctr"/>
                      <a:r>
                        <a:rPr lang="en-US" sz="1400" b="0" i="0" u="none" strike="noStrike">
                          <a:solidFill>
                            <a:srgbClr val="000000"/>
                          </a:solidFill>
                          <a:effectLst/>
                          <a:latin typeface="Arial Black" panose="020B0A0402010202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Alia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VP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0" i="0" u="none" strike="noStrike" dirty="0">
                          <a:solidFill>
                            <a:srgbClr val="0000CC"/>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CC"/>
                          </a:solidFill>
                          <a:effectLst/>
                          <a:latin typeface="Arial Black" panose="020B0A04020102020204" pitchFamily="34" charset="0"/>
                        </a:rPr>
                        <a:t>Ismail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CC"/>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99571"/>
                  </a:ext>
                </a:extLst>
              </a:tr>
              <a:tr h="378984">
                <a:tc>
                  <a:txBody>
                    <a:bodyPr/>
                    <a:lstStyle/>
                    <a:p>
                      <a:pPr algn="ctr" fontAlgn="ctr"/>
                      <a:r>
                        <a:rPr lang="en-US" sz="1400" b="0" i="0" u="none" strike="noStrike">
                          <a:solidFill>
                            <a:srgbClr val="000000"/>
                          </a:solidFill>
                          <a:effectLst/>
                          <a:latin typeface="Arial Black" panose="020B0A04020102020204" pitchFamily="34" charset="0"/>
                        </a:rPr>
                        <a:t>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Fatima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ACM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31766661"/>
                  </a:ext>
                </a:extLst>
              </a:tr>
              <a:tr h="378984">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Ismail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ctr" fontAlgn="b"/>
                      <a:r>
                        <a:rPr lang="en-US" sz="1400" b="0" i="0" u="none" strike="noStrike">
                          <a:solidFill>
                            <a:srgbClr val="000000"/>
                          </a:solidFill>
                          <a:effectLst/>
                          <a:latin typeface="Arial Black" panose="020B0A040201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dirty="0">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508598319"/>
                  </a:ext>
                </a:extLst>
              </a:tr>
            </a:tbl>
          </a:graphicData>
        </a:graphic>
      </p:graphicFrame>
      <p:sp>
        <p:nvSpPr>
          <p:cNvPr id="5" name="TextBox 4"/>
          <p:cNvSpPr txBox="1"/>
          <p:nvPr/>
        </p:nvSpPr>
        <p:spPr>
          <a:xfrm>
            <a:off x="1295400" y="5334000"/>
            <a:ext cx="6477000" cy="830997"/>
          </a:xfrm>
          <a:prstGeom prst="rect">
            <a:avLst/>
          </a:prstGeom>
          <a:noFill/>
        </p:spPr>
        <p:txBody>
          <a:bodyPr wrap="square" rtlCol="0">
            <a:spAutoFit/>
          </a:bodyPr>
          <a:lstStyle/>
          <a:p>
            <a:r>
              <a:rPr lang="en-US" sz="1600" b="1" dirty="0">
                <a:solidFill>
                  <a:srgbClr val="800000"/>
                </a:solidFill>
              </a:rPr>
              <a:t>SQL:</a:t>
            </a:r>
            <a:r>
              <a:rPr lang="en-US" sz="1600" b="1" dirty="0">
                <a:solidFill>
                  <a:srgbClr val="000099"/>
                </a:solidFill>
              </a:rPr>
              <a:t> SELECT * FROM student </a:t>
            </a:r>
          </a:p>
          <a:p>
            <a:r>
              <a:rPr lang="en-US" sz="1600" b="1" dirty="0">
                <a:solidFill>
                  <a:srgbClr val="000099"/>
                </a:solidFill>
              </a:rPr>
              <a:t>          WHERE EXISTS (SELECT * FROM member</a:t>
            </a:r>
          </a:p>
          <a:p>
            <a:r>
              <a:rPr lang="en-US" sz="1600" b="1" dirty="0">
                <a:solidFill>
                  <a:srgbClr val="000099"/>
                </a:solidFill>
              </a:rPr>
              <a:t>	                        WHERE </a:t>
            </a:r>
            <a:r>
              <a:rPr lang="en-US" sz="1600" b="1" dirty="0" err="1">
                <a:solidFill>
                  <a:srgbClr val="000099"/>
                </a:solidFill>
              </a:rPr>
              <a:t>student.rollno</a:t>
            </a:r>
            <a:r>
              <a:rPr lang="en-US" sz="1600" b="1" dirty="0">
                <a:solidFill>
                  <a:srgbClr val="000099"/>
                </a:solidFill>
              </a:rPr>
              <a:t>=</a:t>
            </a:r>
            <a:r>
              <a:rPr lang="en-US" sz="1600" b="1" dirty="0" err="1">
                <a:solidFill>
                  <a:srgbClr val="000099"/>
                </a:solidFill>
              </a:rPr>
              <a:t>member.rollno</a:t>
            </a:r>
            <a:endParaRPr lang="en-US" sz="1600" b="1" dirty="0">
              <a:solidFill>
                <a:srgbClr val="000099"/>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dirty="0"/>
              <a:t>Inner-Join Example</a:t>
            </a:r>
          </a:p>
        </p:txBody>
      </p:sp>
      <p:sp>
        <p:nvSpPr>
          <p:cNvPr id="2150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dirty="0">
                <a:solidFill>
                  <a:srgbClr val="990033"/>
                </a:solidFill>
              </a:rPr>
              <a:t>Slide 18- </a:t>
            </a:r>
            <a:fld id="{ED91309E-8B43-416B-83A5-76C2045E07D6}" type="slidenum">
              <a:rPr lang="en-US" altLang="en-US" sz="1400" smtClean="0">
                <a:solidFill>
                  <a:srgbClr val="990033"/>
                </a:solidFill>
              </a:rPr>
              <a:pPr>
                <a:spcBef>
                  <a:spcPct val="0"/>
                </a:spcBef>
                <a:buClrTx/>
                <a:buSzTx/>
                <a:buFontTx/>
                <a:buNone/>
              </a:pPr>
              <a:t>9</a:t>
            </a:fld>
            <a:endParaRPr lang="en-CA" altLang="en-US" sz="1400" dirty="0">
              <a:solidFill>
                <a:srgbClr val="99003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89752989"/>
              </p:ext>
            </p:extLst>
          </p:nvPr>
        </p:nvGraphicFramePr>
        <p:xfrm>
          <a:off x="381000" y="1600198"/>
          <a:ext cx="8458200" cy="2590802"/>
        </p:xfrm>
        <a:graphic>
          <a:graphicData uri="http://schemas.openxmlformats.org/drawingml/2006/table">
            <a:tbl>
              <a:tblPr/>
              <a:tblGrid>
                <a:gridCol w="878049">
                  <a:extLst>
                    <a:ext uri="{9D8B030D-6E8A-4147-A177-3AD203B41FA5}">
                      <a16:colId xmlns:a16="http://schemas.microsoft.com/office/drawing/2014/main" val="1784951922"/>
                    </a:ext>
                  </a:extLst>
                </a:gridCol>
                <a:gridCol w="1037696">
                  <a:extLst>
                    <a:ext uri="{9D8B030D-6E8A-4147-A177-3AD203B41FA5}">
                      <a16:colId xmlns:a16="http://schemas.microsoft.com/office/drawing/2014/main" val="3157401760"/>
                    </a:ext>
                  </a:extLst>
                </a:gridCol>
                <a:gridCol w="478936">
                  <a:extLst>
                    <a:ext uri="{9D8B030D-6E8A-4147-A177-3AD203B41FA5}">
                      <a16:colId xmlns:a16="http://schemas.microsoft.com/office/drawing/2014/main" val="3728480226"/>
                    </a:ext>
                  </a:extLst>
                </a:gridCol>
                <a:gridCol w="346402">
                  <a:extLst>
                    <a:ext uri="{9D8B030D-6E8A-4147-A177-3AD203B41FA5}">
                      <a16:colId xmlns:a16="http://schemas.microsoft.com/office/drawing/2014/main" val="1767221716"/>
                    </a:ext>
                  </a:extLst>
                </a:gridCol>
                <a:gridCol w="861483">
                  <a:extLst>
                    <a:ext uri="{9D8B030D-6E8A-4147-A177-3AD203B41FA5}">
                      <a16:colId xmlns:a16="http://schemas.microsoft.com/office/drawing/2014/main" val="440159033"/>
                    </a:ext>
                  </a:extLst>
                </a:gridCol>
                <a:gridCol w="704850">
                  <a:extLst>
                    <a:ext uri="{9D8B030D-6E8A-4147-A177-3AD203B41FA5}">
                      <a16:colId xmlns:a16="http://schemas.microsoft.com/office/drawing/2014/main" val="2301959403"/>
                    </a:ext>
                  </a:extLst>
                </a:gridCol>
                <a:gridCol w="1108494">
                  <a:extLst>
                    <a:ext uri="{9D8B030D-6E8A-4147-A177-3AD203B41FA5}">
                      <a16:colId xmlns:a16="http://schemas.microsoft.com/office/drawing/2014/main" val="3748345038"/>
                    </a:ext>
                  </a:extLst>
                </a:gridCol>
                <a:gridCol w="680090">
                  <a:extLst>
                    <a:ext uri="{9D8B030D-6E8A-4147-A177-3AD203B41FA5}">
                      <a16:colId xmlns:a16="http://schemas.microsoft.com/office/drawing/2014/main" val="2447181098"/>
                    </a:ext>
                  </a:extLst>
                </a:gridCol>
                <a:gridCol w="795866">
                  <a:extLst>
                    <a:ext uri="{9D8B030D-6E8A-4147-A177-3AD203B41FA5}">
                      <a16:colId xmlns:a16="http://schemas.microsoft.com/office/drawing/2014/main" val="1265106879"/>
                    </a:ext>
                  </a:extLst>
                </a:gridCol>
                <a:gridCol w="1018117">
                  <a:extLst>
                    <a:ext uri="{9D8B030D-6E8A-4147-A177-3AD203B41FA5}">
                      <a16:colId xmlns:a16="http://schemas.microsoft.com/office/drawing/2014/main" val="3196079263"/>
                    </a:ext>
                  </a:extLst>
                </a:gridCol>
                <a:gridCol w="548217">
                  <a:extLst>
                    <a:ext uri="{9D8B030D-6E8A-4147-A177-3AD203B41FA5}">
                      <a16:colId xmlns:a16="http://schemas.microsoft.com/office/drawing/2014/main" val="1129192121"/>
                    </a:ext>
                  </a:extLst>
                </a:gridCol>
              </a:tblGrid>
              <a:tr h="378984">
                <a:tc gridSpan="3">
                  <a:txBody>
                    <a:bodyPr/>
                    <a:lstStyle/>
                    <a:p>
                      <a:pPr algn="l" fontAlgn="b"/>
                      <a:r>
                        <a:rPr lang="en-US" sz="1400" b="1" i="0" u="none" strike="noStrike" dirty="0">
                          <a:solidFill>
                            <a:srgbClr val="000000"/>
                          </a:solidFill>
                          <a:effectLst/>
                          <a:latin typeface="Arial Black" panose="020B0A04020102020204" pitchFamily="34" charset="0"/>
                        </a:rPr>
                        <a:t>STUDENT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l" fontAlgn="b"/>
                      <a:r>
                        <a:rPr lang="en-US" sz="1400" b="1" i="0" u="none" strike="noStrike" dirty="0">
                          <a:solidFill>
                            <a:srgbClr val="000000"/>
                          </a:solidFill>
                          <a:effectLst/>
                          <a:latin typeface="Arial Black" panose="020B0A04020102020204" pitchFamily="34" charset="0"/>
                        </a:rPr>
                        <a:t>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gridSpan="3">
                  <a:txBody>
                    <a:bodyPr/>
                    <a:lstStyle/>
                    <a:p>
                      <a:pPr algn="ctr" fontAlgn="b"/>
                      <a:endParaRPr lang="en-US" sz="1400" b="1" i="0" u="sng"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2631011"/>
                  </a:ext>
                </a:extLst>
              </a:tr>
              <a:tr h="383018">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0" i="0" u="none" strike="noStrike" dirty="0">
                        <a:solidFill>
                          <a:srgbClr val="8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400" b="1" i="0" u="none" strike="noStrike" dirty="0">
                          <a:solidFill>
                            <a:srgbClr val="800000"/>
                          </a:solidFill>
                          <a:effectLst/>
                          <a:latin typeface="Arial Black" panose="020B0A04020102020204" pitchFamily="34" charset="0"/>
                        </a:rPr>
                        <a:t>Society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l" fontAlgn="b"/>
                      <a:endParaRPr lang="en-US" sz="1400" b="1" i="0" u="none" strike="noStrike" dirty="0">
                        <a:solidFill>
                          <a:srgbClr val="000099"/>
                        </a:solidFill>
                        <a:effectLst/>
                        <a:latin typeface="Arial Black" panose="020B0A04020102020204" pitchFamily="34" charset="0"/>
                      </a:endParaRPr>
                    </a:p>
                  </a:txBody>
                  <a:tcPr marL="9525" marR="9525" marT="9525" marB="0" anchor="b">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35689913"/>
                  </a:ext>
                </a:extLst>
              </a:tr>
              <a:tr h="304800">
                <a:tc>
                  <a:txBody>
                    <a:bodyPr/>
                    <a:lstStyle/>
                    <a:p>
                      <a:pPr algn="ctr" fontAlgn="ctr"/>
                      <a:r>
                        <a:rPr lang="en-US" sz="1400" b="0" i="0" u="none" strike="noStrike" dirty="0">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Isbah</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fontAlgn="ct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18126367"/>
                  </a:ext>
                </a:extLst>
              </a:tr>
              <a:tr h="304800">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Izaan</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6318446"/>
                  </a:ext>
                </a:extLst>
              </a:tr>
              <a:tr h="304800">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00"/>
                          </a:solidFill>
                          <a:effectLst/>
                          <a:latin typeface="Arial Black" panose="020B0A04020102020204" pitchFamily="34" charset="0"/>
                        </a:rPr>
                        <a:t>Tahreem</a:t>
                      </a:r>
                      <a:endParaRPr lang="en-US" sz="1400" b="0" i="0" u="none" strike="noStrike" dirty="0">
                        <a:solidFill>
                          <a:srgbClr val="0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Gen Sec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475575"/>
                  </a:ext>
                </a:extLst>
              </a:tr>
              <a:tr h="228600">
                <a:tc>
                  <a:txBody>
                    <a:bodyPr/>
                    <a:lstStyle/>
                    <a:p>
                      <a:pPr algn="ctr" fontAlgn="ctr"/>
                      <a:r>
                        <a:rPr lang="en-US" sz="1400" b="0" i="0" u="none" strike="noStrike">
                          <a:solidFill>
                            <a:srgbClr val="000000"/>
                          </a:solidFill>
                          <a:effectLst/>
                          <a:latin typeface="Arial Black" panose="020B0A04020102020204" pitchFamily="34" charset="0"/>
                        </a:rPr>
                        <a:t>104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Khadija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2937757"/>
                  </a:ext>
                </a:extLst>
              </a:tr>
              <a:tr h="228600">
                <a:tc>
                  <a:txBody>
                    <a:bodyPr/>
                    <a:lstStyle/>
                    <a:p>
                      <a:pPr algn="ctr" fontAlgn="ctr"/>
                      <a:r>
                        <a:rPr lang="en-US" sz="1400" b="0" i="0" u="none" strike="noStrike">
                          <a:solidFill>
                            <a:srgbClr val="000000"/>
                          </a:solidFill>
                          <a:effectLst/>
                          <a:latin typeface="Arial Black" panose="020B0A04020102020204" pitchFamily="34" charset="0"/>
                        </a:rPr>
                        <a:t>111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Alia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VP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noFill/>
                      <a:prstDash val="solid"/>
                      <a:round/>
                      <a:headEnd type="none" w="med" len="med"/>
                      <a:tailEnd type="none" w="med" len="med"/>
                    </a:lnR>
                    <a:lnT>
                      <a:noFill/>
                    </a:lnT>
                    <a:lnB>
                      <a:noFill/>
                    </a:lnB>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endParaRPr lang="en-US" sz="1400" b="0" i="0" u="none" strike="noStrike" dirty="0">
                        <a:solidFill>
                          <a:srgbClr val="0000CC"/>
                        </a:solidFill>
                        <a:effectLst/>
                        <a:latin typeface="Arial Black" panose="020B0A04020102020204" pitchFamily="34" charset="0"/>
                      </a:endParaRPr>
                    </a:p>
                  </a:txBody>
                  <a:tcPr marL="9525" marR="9525" marT="9525"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99571"/>
                  </a:ext>
                </a:extLst>
              </a:tr>
              <a:tr h="228600">
                <a:tc>
                  <a:txBody>
                    <a:bodyPr/>
                    <a:lstStyle/>
                    <a:p>
                      <a:pPr algn="ctr" fontAlgn="ctr"/>
                      <a:r>
                        <a:rPr lang="en-US" sz="1400" b="0" i="0" u="none" strike="noStrike">
                          <a:solidFill>
                            <a:srgbClr val="000000"/>
                          </a:solidFill>
                          <a:effectLst/>
                          <a:latin typeface="Arial Black" panose="020B0A04020102020204" pitchFamily="34" charset="0"/>
                        </a:rPr>
                        <a:t>888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Fatima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ACM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tc>
                  <a:txBody>
                    <a:bodyPr/>
                    <a:lstStyle/>
                    <a:p>
                      <a:pPr algn="l" fontAlgn="ctr"/>
                      <a:r>
                        <a:rPr lang="en-US" sz="1400" b="0" i="0" u="none" strike="noStrike" dirty="0">
                          <a:solidFill>
                            <a:srgbClr val="000000"/>
                          </a:solidFill>
                          <a:effectLst/>
                          <a:latin typeface="Arial Black" panose="020B0A04020102020204" pitchFamily="34" charset="0"/>
                        </a:rPr>
                        <a:t> </a:t>
                      </a:r>
                    </a:p>
                  </a:txBody>
                  <a:tcPr marL="9525" marR="9525" marT="9525" marB="0" anchor="ctr">
                    <a:lnL>
                      <a:noFill/>
                    </a:lnL>
                    <a:lnR>
                      <a:noFill/>
                    </a:lnR>
                    <a:lnT w="6350" cap="flat" cmpd="sng" algn="ctr">
                      <a:noFill/>
                      <a:prstDash val="solid"/>
                      <a:round/>
                      <a:headEnd type="none" w="med" len="med"/>
                      <a:tailEnd type="none" w="med" len="med"/>
                    </a:lnT>
                    <a:lnB>
                      <a:noFill/>
                    </a:lnB>
                  </a:tcPr>
                </a:tc>
                <a:extLst>
                  <a:ext uri="{0D108BD9-81ED-4DB2-BD59-A6C34878D82A}">
                    <a16:rowId xmlns:a16="http://schemas.microsoft.com/office/drawing/2014/main" val="4131766661"/>
                  </a:ext>
                </a:extLst>
              </a:tr>
              <a:tr h="228600">
                <a:tc>
                  <a:txBody>
                    <a:bodyPr/>
                    <a:lstStyle/>
                    <a:p>
                      <a:pPr algn="ctr" fontAlgn="ctr"/>
                      <a:r>
                        <a:rPr lang="en-US" sz="1400" b="0" i="0" u="none" strike="noStrike">
                          <a:solidFill>
                            <a:srgbClr val="000000"/>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Arial Black" panose="020B0A04020102020204" pitchFamily="34" charset="0"/>
                        </a:rPr>
                        <a:t>Ismail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a:solidFill>
                          <a:srgbClr val="000000"/>
                        </a:solidFill>
                        <a:effectLst/>
                        <a:latin typeface="Arial Black" panose="020B0A04020102020204" pitchFamily="34" charset="0"/>
                      </a:endParaRP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tcPr>
                </a:tc>
                <a:tc gridSpan="3">
                  <a:txBody>
                    <a:bodyPr/>
                    <a:lstStyle/>
                    <a:p>
                      <a:pPr algn="ctr" fontAlgn="b"/>
                      <a:r>
                        <a:rPr lang="en-US" sz="1400" b="0" i="0" u="none" strike="noStrike">
                          <a:solidFill>
                            <a:srgbClr val="000000"/>
                          </a:solidFill>
                          <a:effectLst/>
                          <a:latin typeface="Arial Black" panose="020B0A04020102020204" pitchFamily="34" charset="0"/>
                        </a:rPr>
                        <a:t> </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a:txBody>
                    <a:bodyPr/>
                    <a:lstStyle/>
                    <a:p>
                      <a:pPr algn="l" fontAlgn="b"/>
                      <a:endParaRPr lang="en-US" sz="1400" b="1" i="0" u="none" strike="noStrike" dirty="0">
                        <a:solidFill>
                          <a:srgbClr val="000000"/>
                        </a:solidFill>
                        <a:effectLst/>
                        <a:latin typeface="Arial Black" panose="020B0A04020102020204" pitchFamily="34" charset="0"/>
                      </a:endParaRPr>
                    </a:p>
                  </a:txBody>
                  <a:tcPr marL="9525" marR="9525" marT="9525" marB="0" anchor="b">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tc>
                  <a:txBody>
                    <a:bodyPr/>
                    <a:lstStyle/>
                    <a:p>
                      <a:pPr algn="l" fontAlgn="ctr"/>
                      <a:endParaRPr lang="en-US" sz="1400" b="0" i="0" u="none" strike="noStrike" dirty="0">
                        <a:solidFill>
                          <a:srgbClr val="000000"/>
                        </a:solidFill>
                        <a:effectLst/>
                        <a:latin typeface="Arial Black" panose="020B0A04020102020204" pitchFamily="34" charset="0"/>
                      </a:endParaRPr>
                    </a:p>
                  </a:txBody>
                  <a:tcPr marL="9525" marR="9525" marT="9525" marB="0" anchor="ctr">
                    <a:lnL>
                      <a:noFill/>
                    </a:lnL>
                    <a:lnR>
                      <a:noFill/>
                    </a:lnR>
                    <a:lnT>
                      <a:noFill/>
                    </a:lnT>
                    <a:lnB>
                      <a:noFill/>
                    </a:lnB>
                  </a:tcPr>
                </a:tc>
                <a:extLst>
                  <a:ext uri="{0D108BD9-81ED-4DB2-BD59-A6C34878D82A}">
                    <a16:rowId xmlns:a16="http://schemas.microsoft.com/office/drawing/2014/main" val="2508598319"/>
                  </a:ext>
                </a:extLst>
              </a:tr>
            </a:tbl>
          </a:graphicData>
        </a:graphic>
      </p:graphicFrame>
      <p:sp>
        <p:nvSpPr>
          <p:cNvPr id="5" name="TextBox 4"/>
          <p:cNvSpPr txBox="1"/>
          <p:nvPr/>
        </p:nvSpPr>
        <p:spPr>
          <a:xfrm>
            <a:off x="5943600" y="4343400"/>
            <a:ext cx="3124200" cy="984885"/>
          </a:xfrm>
          <a:prstGeom prst="rect">
            <a:avLst/>
          </a:prstGeom>
          <a:noFill/>
        </p:spPr>
        <p:txBody>
          <a:bodyPr wrap="square" rtlCol="0">
            <a:spAutoFit/>
          </a:bodyPr>
          <a:lstStyle/>
          <a:p>
            <a:r>
              <a:rPr lang="en-US" sz="1600" b="1" dirty="0">
                <a:solidFill>
                  <a:srgbClr val="800000"/>
                </a:solidFill>
              </a:rPr>
              <a:t>SQL:</a:t>
            </a:r>
            <a:r>
              <a:rPr lang="en-US" sz="1600" b="1" dirty="0">
                <a:solidFill>
                  <a:srgbClr val="000099"/>
                </a:solidFill>
              </a:rPr>
              <a:t> </a:t>
            </a:r>
          </a:p>
          <a:p>
            <a:r>
              <a:rPr lang="en-US" sz="1400" b="1" dirty="0">
                <a:solidFill>
                  <a:srgbClr val="000099"/>
                </a:solidFill>
              </a:rPr>
              <a:t>SELECT * </a:t>
            </a:r>
          </a:p>
          <a:p>
            <a:r>
              <a:rPr lang="en-US" sz="1400" b="1" dirty="0">
                <a:solidFill>
                  <a:srgbClr val="000099"/>
                </a:solidFill>
              </a:rPr>
              <a:t>FROM student JOIN member</a:t>
            </a:r>
          </a:p>
          <a:p>
            <a:r>
              <a:rPr lang="en-US" sz="1400" b="1" dirty="0">
                <a:solidFill>
                  <a:srgbClr val="000099"/>
                </a:solidFill>
              </a:rPr>
              <a:t>ON </a:t>
            </a:r>
            <a:r>
              <a:rPr lang="en-US" sz="1400" b="1" dirty="0" err="1">
                <a:solidFill>
                  <a:srgbClr val="000099"/>
                </a:solidFill>
              </a:rPr>
              <a:t>student.rollno</a:t>
            </a:r>
            <a:r>
              <a:rPr lang="en-US" sz="1400" b="1" dirty="0">
                <a:solidFill>
                  <a:srgbClr val="000099"/>
                </a:solidFill>
              </a:rPr>
              <a:t>=</a:t>
            </a:r>
            <a:r>
              <a:rPr lang="en-US" sz="1400" b="1" dirty="0" err="1">
                <a:solidFill>
                  <a:srgbClr val="000099"/>
                </a:solidFill>
              </a:rPr>
              <a:t>member.rollno</a:t>
            </a:r>
            <a:endParaRPr lang="en-US" sz="1400" b="1" dirty="0">
              <a:solidFill>
                <a:srgbClr val="000099"/>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889120061"/>
              </p:ext>
            </p:extLst>
          </p:nvPr>
        </p:nvGraphicFramePr>
        <p:xfrm>
          <a:off x="381000" y="4419600"/>
          <a:ext cx="5486399" cy="2097405"/>
        </p:xfrm>
        <a:graphic>
          <a:graphicData uri="http://schemas.openxmlformats.org/drawingml/2006/table">
            <a:tbl>
              <a:tblPr/>
              <a:tblGrid>
                <a:gridCol w="777424">
                  <a:extLst>
                    <a:ext uri="{9D8B030D-6E8A-4147-A177-3AD203B41FA5}">
                      <a16:colId xmlns:a16="http://schemas.microsoft.com/office/drawing/2014/main" val="2037364721"/>
                    </a:ext>
                  </a:extLst>
                </a:gridCol>
                <a:gridCol w="1177244">
                  <a:extLst>
                    <a:ext uri="{9D8B030D-6E8A-4147-A177-3AD203B41FA5}">
                      <a16:colId xmlns:a16="http://schemas.microsoft.com/office/drawing/2014/main" val="1619834589"/>
                    </a:ext>
                  </a:extLst>
                </a:gridCol>
                <a:gridCol w="555303">
                  <a:extLst>
                    <a:ext uri="{9D8B030D-6E8A-4147-A177-3AD203B41FA5}">
                      <a16:colId xmlns:a16="http://schemas.microsoft.com/office/drawing/2014/main" val="3415430636"/>
                    </a:ext>
                  </a:extLst>
                </a:gridCol>
                <a:gridCol w="1066184">
                  <a:extLst>
                    <a:ext uri="{9D8B030D-6E8A-4147-A177-3AD203B41FA5}">
                      <a16:colId xmlns:a16="http://schemas.microsoft.com/office/drawing/2014/main" val="4272151476"/>
                    </a:ext>
                  </a:extLst>
                </a:gridCol>
                <a:gridCol w="777424">
                  <a:extLst>
                    <a:ext uri="{9D8B030D-6E8A-4147-A177-3AD203B41FA5}">
                      <a16:colId xmlns:a16="http://schemas.microsoft.com/office/drawing/2014/main" val="3872245125"/>
                    </a:ext>
                  </a:extLst>
                </a:gridCol>
                <a:gridCol w="1132820">
                  <a:extLst>
                    <a:ext uri="{9D8B030D-6E8A-4147-A177-3AD203B41FA5}">
                      <a16:colId xmlns:a16="http://schemas.microsoft.com/office/drawing/2014/main" val="3423354288"/>
                    </a:ext>
                  </a:extLst>
                </a:gridCol>
              </a:tblGrid>
              <a:tr h="190500">
                <a:tc gridSpan="6">
                  <a:txBody>
                    <a:bodyPr/>
                    <a:lstStyle/>
                    <a:p>
                      <a:pPr algn="ctr" fontAlgn="b"/>
                      <a:r>
                        <a:rPr lang="en-US" sz="1400" b="1" i="0" u="sng" strike="noStrike" dirty="0">
                          <a:solidFill>
                            <a:srgbClr val="000000"/>
                          </a:solidFill>
                          <a:effectLst/>
                          <a:latin typeface="Arial Black" panose="020B0A04020102020204" pitchFamily="34" charset="0"/>
                        </a:rPr>
                        <a:t>(Inner) join</a:t>
                      </a:r>
                    </a:p>
                  </a:txBody>
                  <a:tcPr marL="9525" marR="9525" marT="9525" marB="0" anchor="b">
                    <a:lnL>
                      <a:noFill/>
                    </a:lnL>
                    <a:lnR>
                      <a:noFill/>
                    </a:lnR>
                    <a:lnT>
                      <a:noFill/>
                    </a:lnT>
                    <a:lnB>
                      <a:noFill/>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68372653"/>
                  </a:ext>
                </a:extLst>
              </a:tr>
              <a:tr h="190500">
                <a:tc gridSpan="6">
                  <a:txBody>
                    <a:bodyPr/>
                    <a:lstStyle/>
                    <a:p>
                      <a:pPr algn="ctr" fontAlgn="b"/>
                      <a:r>
                        <a:rPr lang="en-US" sz="1400" b="1" i="0" u="none" strike="noStrike" dirty="0">
                          <a:solidFill>
                            <a:srgbClr val="000099"/>
                          </a:solidFill>
                          <a:effectLst/>
                          <a:latin typeface="Arial Black" panose="020B0A04020102020204" pitchFamily="34" charset="0"/>
                        </a:rPr>
                        <a:t>STUDENT </a:t>
                      </a:r>
                      <a:r>
                        <a:rPr lang="en-US" sz="2000" b="1" i="0" u="none" strike="noStrike" dirty="0">
                          <a:solidFill>
                            <a:srgbClr val="000099"/>
                          </a:solidFill>
                          <a:effectLst/>
                          <a:latin typeface="Arial Black" panose="020B0A04020102020204" pitchFamily="34" charset="0"/>
                        </a:rPr>
                        <a:t>⋈</a:t>
                      </a:r>
                      <a:r>
                        <a:rPr lang="en-US" sz="1400" b="1" i="0" u="none" strike="noStrike" dirty="0">
                          <a:solidFill>
                            <a:srgbClr val="000099"/>
                          </a:solidFill>
                          <a:effectLst/>
                          <a:latin typeface="Arial Black" panose="020B0A04020102020204" pitchFamily="34" charset="0"/>
                        </a:rPr>
                        <a:t> MEMBER</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rgbClr val="B4C6E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46424264"/>
                  </a:ext>
                </a:extLst>
              </a:tr>
              <a:tr h="190500">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Society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err="1">
                          <a:solidFill>
                            <a:srgbClr val="800000"/>
                          </a:solidFill>
                          <a:effectLst/>
                          <a:latin typeface="Arial Black" panose="020B0A04020102020204" pitchFamily="34" charset="0"/>
                        </a:rPr>
                        <a:t>rollNo</a:t>
                      </a:r>
                      <a:endParaRPr lang="en-US" sz="1400" b="1" i="0" u="none" strike="noStrike" dirty="0">
                        <a:solidFill>
                          <a:srgbClr val="800000"/>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400" b="1" i="0" u="none" strike="noStrike" dirty="0">
                          <a:solidFill>
                            <a:srgbClr val="800000"/>
                          </a:solidFill>
                          <a:effectLst/>
                          <a:latin typeface="Arial Black" panose="020B0A04020102020204" pitchFamily="34" charset="0"/>
                        </a:rPr>
                        <a:t>Role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22826902"/>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err="1">
                          <a:solidFill>
                            <a:srgbClr val="000099"/>
                          </a:solidFill>
                          <a:effectLst/>
                          <a:latin typeface="Arial Black" panose="020B0A04020102020204" pitchFamily="34" charset="0"/>
                        </a:rPr>
                        <a:t>Isbah</a:t>
                      </a:r>
                      <a:endParaRPr lang="en-US" sz="1400" b="0" i="0" u="none" strike="noStrike" dirty="0">
                        <a:solidFill>
                          <a:srgbClr val="000099"/>
                        </a:solidFill>
                        <a:effectLst/>
                        <a:latin typeface="Arial Black" panose="020B0A040201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99"/>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101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0811813"/>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Izaan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8272746"/>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Izaan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Gen Sec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9290114"/>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Izaan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ACM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102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member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1294843"/>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99"/>
                          </a:solidFill>
                          <a:effectLst/>
                          <a:latin typeface="Arial Black" panose="020B0A04020102020204" pitchFamily="34" charset="0"/>
                        </a:rPr>
                        <a:t>Tahreem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F</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99"/>
                          </a:solidFill>
                          <a:effectLst/>
                          <a:latin typeface="Arial Black" panose="020B0A04020102020204" pitchFamily="34" charset="0"/>
                        </a:rPr>
                        <a:t>Creative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103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VP</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502687"/>
                  </a:ext>
                </a:extLst>
              </a:tr>
              <a:tr h="190500">
                <a:tc>
                  <a:txBody>
                    <a:bodyPr/>
                    <a:lstStyle/>
                    <a:p>
                      <a:pPr algn="ctr" fontAlgn="ctr"/>
                      <a:r>
                        <a:rPr lang="en-US" sz="1400" b="0" i="0" u="none" strike="noStrike" dirty="0">
                          <a:solidFill>
                            <a:srgbClr val="000099"/>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99"/>
                          </a:solidFill>
                          <a:effectLst/>
                          <a:latin typeface="Arial Black" panose="020B0A04020102020204" pitchFamily="34" charset="0"/>
                        </a:rPr>
                        <a:t>Ismail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99"/>
                          </a:solidFill>
                          <a:effectLst/>
                          <a:latin typeface="Arial Black" panose="020B0A04020102020204" pitchFamily="34" charset="0"/>
                        </a:rPr>
                        <a:t>Sports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999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99"/>
                          </a:solidFill>
                          <a:effectLst/>
                          <a:latin typeface="Arial Black" panose="020B0A04020102020204" pitchFamily="34" charset="0"/>
                        </a:rPr>
                        <a:t>Gen Sec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2414121"/>
                  </a:ext>
                </a:extLst>
              </a:tr>
            </a:tbl>
          </a:graphicData>
        </a:graphic>
      </p:graphicFrame>
    </p:spTree>
    <p:extLst>
      <p:ext uri="{BB962C8B-B14F-4D97-AF65-F5344CB8AC3E}">
        <p14:creationId xmlns:p14="http://schemas.microsoft.com/office/powerpoint/2010/main" val="2215588370"/>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6189</TotalTime>
  <Words>3402</Words>
  <Application>Microsoft Office PowerPoint</Application>
  <PresentationFormat>Letter Paper (8.5x11 in)</PresentationFormat>
  <Paragraphs>663</Paragraphs>
  <Slides>57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Arial Black</vt:lpstr>
      <vt:lpstr>Tahoma</vt:lpstr>
      <vt:lpstr>Wingdings</vt:lpstr>
      <vt:lpstr>Blends</vt:lpstr>
      <vt:lpstr>PowerPoint Presentation</vt:lpstr>
      <vt:lpstr>Introduction</vt:lpstr>
      <vt:lpstr>Query Processing</vt:lpstr>
      <vt:lpstr>18.1 Translating SQL Queries into Relational Algebra and Other Operators</vt:lpstr>
      <vt:lpstr>Translating SQL Queries (cont’d.)</vt:lpstr>
      <vt:lpstr>Translating SQL Queries (cont’d.)</vt:lpstr>
      <vt:lpstr>Additional Operators Semi-Join and Anti-Join</vt:lpstr>
      <vt:lpstr>Semi-Join Example</vt:lpstr>
      <vt:lpstr>Inner-Join Example</vt:lpstr>
      <vt:lpstr>Additional Operators Semi-Join and Anti-Join (cont’d.)</vt:lpstr>
      <vt:lpstr>Anti-Join Example</vt:lpstr>
      <vt:lpstr>18.2 Algorithms for External Sorting</vt:lpstr>
      <vt:lpstr>Algorithms for External Sorting (cont’d.)</vt:lpstr>
      <vt:lpstr>18.3 Algorithms for SELECT Operation</vt:lpstr>
      <vt:lpstr>Algorithms for SELECT Operation</vt:lpstr>
      <vt:lpstr>Algorithms for SELECT Operation (cont’d.)</vt:lpstr>
      <vt:lpstr>Algorithms for SELECT Operation (cont’d.)</vt:lpstr>
      <vt:lpstr>Problem</vt:lpstr>
      <vt:lpstr>Algorithms for SELECT Operation (cont’d.)</vt:lpstr>
      <vt:lpstr>Selectivity calculation</vt:lpstr>
      <vt:lpstr>Problem</vt:lpstr>
      <vt:lpstr>Problem</vt:lpstr>
      <vt:lpstr>18.4 Implementing the JOIN Operation</vt:lpstr>
      <vt:lpstr>Implementing the JOIN Operation (cont’d.)</vt:lpstr>
      <vt:lpstr>Example:        EMPLOYEE ⋈Dno=Dnumber DEPARTMENT</vt:lpstr>
      <vt:lpstr>Implementing the JOIN Operation (cont’d.)</vt:lpstr>
      <vt:lpstr>Example:        DEPARTMENT ⋈Mgr_ssn=Ssn EMPLOYEE</vt:lpstr>
      <vt:lpstr>Sort Merge Join</vt:lpstr>
      <vt:lpstr>        Example:   DEPARTMENT ⋈Mgr_ssn=Ssn EMPLOYEE</vt:lpstr>
      <vt:lpstr>Implementing the JOIN Operation (cont’d.)</vt:lpstr>
      <vt:lpstr>18.5 Algorithms for PROJECT and Set Operations</vt:lpstr>
      <vt:lpstr>Algorithms for PROJECT and Set Operations (cont’d.)</vt:lpstr>
      <vt:lpstr>Sort-merge technique</vt:lpstr>
      <vt:lpstr>Hashing</vt:lpstr>
      <vt:lpstr>Algorithms for PROJECT and Set Operations (cont’d.)</vt:lpstr>
      <vt:lpstr>18.6 Implementing Aggregate Operations and Different Types of JOINs</vt:lpstr>
      <vt:lpstr>Implementing Aggregate Operations and Different Types of JOINs (cont’d.)</vt:lpstr>
      <vt:lpstr>Implementing Aggregate Operations and Different Types of JOINs (cont’d.)</vt:lpstr>
      <vt:lpstr>18.7 Combining Operations Using Pipelining</vt:lpstr>
      <vt:lpstr>Materialization</vt:lpstr>
      <vt:lpstr>Pipelining</vt:lpstr>
      <vt:lpstr>Combining Operations Using Pipelining (cont’d.)</vt:lpstr>
      <vt:lpstr>Combining Operations Using Pipelining (cont’d.)</vt:lpstr>
      <vt:lpstr>Query Parallelism</vt:lpstr>
      <vt:lpstr>Parallel Architectures and Algorithms </vt:lpstr>
      <vt:lpstr>18.8 Parallel Algorithms for Query Processing</vt:lpstr>
      <vt:lpstr>Shared-memory architecture Multiple processors can access common main memory region</vt:lpstr>
      <vt:lpstr>Shared-disk architecture Every processor has its own memory and  Machines have access to all disks</vt:lpstr>
      <vt:lpstr>Shared-nothing architecture Each processor has own memory and disk storage</vt:lpstr>
      <vt:lpstr>Parallel Algorithms for Query Processing (cont’d.)</vt:lpstr>
      <vt:lpstr>Parallel Algorithms for Query Processing (cont’d.)</vt:lpstr>
      <vt:lpstr>Parallel Algorithms for Query Processing (cont’d.)</vt:lpstr>
      <vt:lpstr>Parallel Algorithms for Query Processing (cont’d.)</vt:lpstr>
      <vt:lpstr>Parallel Algorithms for Query Processing (cont’d.)</vt:lpstr>
      <vt:lpstr>Interquery parallelism</vt:lpstr>
      <vt:lpstr>Intraquery parallelism</vt:lpstr>
      <vt:lpstr>18.9 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Databse Concepts</dc:title>
  <dc:subject>Strategies for Query Processing</dc:subject>
  <dc:creator>user</dc:creator>
  <cp:keywords/>
  <dc:description/>
  <cp:lastModifiedBy>M.Naveed</cp:lastModifiedBy>
  <cp:revision>345</cp:revision>
  <cp:lastPrinted>2001-11-04T00:51:13Z</cp:lastPrinted>
  <dcterms:created xsi:type="dcterms:W3CDTF">2005-02-25T19:46:41Z</dcterms:created>
  <dcterms:modified xsi:type="dcterms:W3CDTF">2025-04-16T07:35:07Z</dcterms:modified>
  <cp:category/>
</cp:coreProperties>
</file>