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70" r:id="rId12"/>
    <p:sldId id="267" r:id="rId13"/>
    <p:sldId id="268" r:id="rId14"/>
    <p:sldId id="271"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0BFCEC18-622F-452D-8A40-9B09068E8F52}" type="datetimeFigureOut">
              <a:rPr lang="en-US" smtClean="0"/>
              <a:t>9/27/2023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16B077B-630E-47A5-9EC6-CB9D2455AD09}" type="slidenum">
              <a:rPr lang="en-US" smtClean="0"/>
              <a:t>‹#›</a:t>
            </a:fld>
            <a:endParaRPr lang="en-US"/>
          </a:p>
        </p:txBody>
      </p:sp>
    </p:spTree>
    <p:extLst>
      <p:ext uri="{BB962C8B-B14F-4D97-AF65-F5344CB8AC3E}">
        <p14:creationId xmlns:p14="http://schemas.microsoft.com/office/powerpoint/2010/main" val="152562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B077B-630E-47A5-9EC6-CB9D2455AD09}" type="slidenum">
              <a:rPr lang="en-US" smtClean="0"/>
              <a:t>5</a:t>
            </a:fld>
            <a:endParaRPr lang="en-US"/>
          </a:p>
        </p:txBody>
      </p:sp>
    </p:spTree>
    <p:extLst>
      <p:ext uri="{BB962C8B-B14F-4D97-AF65-F5344CB8AC3E}">
        <p14:creationId xmlns:p14="http://schemas.microsoft.com/office/powerpoint/2010/main" val="148822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B62FDA-C3A1-4485-94ED-8D5328978C71}" type="datetimeFigureOut">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8A8F7E-26DE-43B8-861F-88D6AF6B6EA6}" type="slidenum">
              <a:rPr lang="en-US"/>
              <a:pPr>
                <a:defRPr/>
              </a:pPr>
              <a:t>‹#›</a:t>
            </a:fld>
            <a:endParaRPr lang="en-US"/>
          </a:p>
        </p:txBody>
      </p:sp>
    </p:spTree>
    <p:extLst>
      <p:ext uri="{BB962C8B-B14F-4D97-AF65-F5344CB8AC3E}">
        <p14:creationId xmlns:p14="http://schemas.microsoft.com/office/powerpoint/2010/main" val="65451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F9D5E0-4F80-4C37-BE2D-2254170079DA}" type="datetimeFigureOut">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C21C67-2251-4F43-AF36-005A94535C90}" type="slidenum">
              <a:rPr lang="en-US"/>
              <a:pPr>
                <a:defRPr/>
              </a:pPr>
              <a:t>‹#›</a:t>
            </a:fld>
            <a:endParaRPr lang="en-US"/>
          </a:p>
        </p:txBody>
      </p:sp>
    </p:spTree>
    <p:extLst>
      <p:ext uri="{BB962C8B-B14F-4D97-AF65-F5344CB8AC3E}">
        <p14:creationId xmlns:p14="http://schemas.microsoft.com/office/powerpoint/2010/main" val="51302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1E8BB8-8D90-489A-8AF2-46E7BE23BAFA}" type="datetimeFigureOut">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494F58-CD59-4AA2-8C1F-6EBD5A9D75BF}" type="slidenum">
              <a:rPr lang="en-US"/>
              <a:pPr>
                <a:defRPr/>
              </a:pPr>
              <a:t>‹#›</a:t>
            </a:fld>
            <a:endParaRPr lang="en-US"/>
          </a:p>
        </p:txBody>
      </p:sp>
    </p:spTree>
    <p:extLst>
      <p:ext uri="{BB962C8B-B14F-4D97-AF65-F5344CB8AC3E}">
        <p14:creationId xmlns:p14="http://schemas.microsoft.com/office/powerpoint/2010/main" val="345340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807AF-0B8F-471E-BA59-6B19150596A0}" type="datetimeFigureOut">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360B40-061E-4F84-BA61-C2718CEB928D}" type="slidenum">
              <a:rPr lang="en-US"/>
              <a:pPr>
                <a:defRPr/>
              </a:pPr>
              <a:t>‹#›</a:t>
            </a:fld>
            <a:endParaRPr lang="en-US"/>
          </a:p>
        </p:txBody>
      </p:sp>
    </p:spTree>
    <p:extLst>
      <p:ext uri="{BB962C8B-B14F-4D97-AF65-F5344CB8AC3E}">
        <p14:creationId xmlns:p14="http://schemas.microsoft.com/office/powerpoint/2010/main" val="45173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3F4994-0678-42BF-89BB-2A2111B35EC2}" type="datetimeFigureOut">
              <a:rPr lang="en-US"/>
              <a:pPr>
                <a:defRPr/>
              </a:pPr>
              <a:t>9/27/2023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806023-F377-4656-8959-B78E94F885EE}" type="slidenum">
              <a:rPr lang="en-US"/>
              <a:pPr>
                <a:defRPr/>
              </a:pPr>
              <a:t>‹#›</a:t>
            </a:fld>
            <a:endParaRPr lang="en-US"/>
          </a:p>
        </p:txBody>
      </p:sp>
    </p:spTree>
    <p:extLst>
      <p:ext uri="{BB962C8B-B14F-4D97-AF65-F5344CB8AC3E}">
        <p14:creationId xmlns:p14="http://schemas.microsoft.com/office/powerpoint/2010/main" val="84274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79BFE4-6C92-46A8-952F-57A802E8789E}" type="datetimeFigureOut">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023BD5-857C-4627-8055-65D381668FE6}" type="slidenum">
              <a:rPr lang="en-US"/>
              <a:pPr>
                <a:defRPr/>
              </a:pPr>
              <a:t>‹#›</a:t>
            </a:fld>
            <a:endParaRPr lang="en-US"/>
          </a:p>
        </p:txBody>
      </p:sp>
    </p:spTree>
    <p:extLst>
      <p:ext uri="{BB962C8B-B14F-4D97-AF65-F5344CB8AC3E}">
        <p14:creationId xmlns:p14="http://schemas.microsoft.com/office/powerpoint/2010/main" val="68939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0472BC-7C78-4A03-9929-F499D30448A0}" type="datetimeFigureOut">
              <a:rPr lang="en-US"/>
              <a:pPr>
                <a:defRPr/>
              </a:pPr>
              <a:t>9/27/2023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0CBC86D-773F-43FE-8E4D-65D76D8E08D9}" type="slidenum">
              <a:rPr lang="en-US"/>
              <a:pPr>
                <a:defRPr/>
              </a:pPr>
              <a:t>‹#›</a:t>
            </a:fld>
            <a:endParaRPr lang="en-US"/>
          </a:p>
        </p:txBody>
      </p:sp>
    </p:spTree>
    <p:extLst>
      <p:ext uri="{BB962C8B-B14F-4D97-AF65-F5344CB8AC3E}">
        <p14:creationId xmlns:p14="http://schemas.microsoft.com/office/powerpoint/2010/main" val="99586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4A73C6-0042-455E-8B2F-75B2189B5283}" type="datetimeFigureOut">
              <a:rPr lang="en-US"/>
              <a:pPr>
                <a:defRPr/>
              </a:pPr>
              <a:t>9/27/2023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85154C-27AA-41D7-A83F-562448F81A60}" type="slidenum">
              <a:rPr lang="en-US"/>
              <a:pPr>
                <a:defRPr/>
              </a:pPr>
              <a:t>‹#›</a:t>
            </a:fld>
            <a:endParaRPr lang="en-US"/>
          </a:p>
        </p:txBody>
      </p:sp>
    </p:spTree>
    <p:extLst>
      <p:ext uri="{BB962C8B-B14F-4D97-AF65-F5344CB8AC3E}">
        <p14:creationId xmlns:p14="http://schemas.microsoft.com/office/powerpoint/2010/main" val="329679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F7CCB-C2F4-44F8-A1ED-76504DF8BDBC}" type="datetimeFigureOut">
              <a:rPr lang="en-US"/>
              <a:pPr>
                <a:defRPr/>
              </a:pPr>
              <a:t>9/27/2023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9D0B81-D738-47BD-B272-501509EDC67B}" type="slidenum">
              <a:rPr lang="en-US"/>
              <a:pPr>
                <a:defRPr/>
              </a:pPr>
              <a:t>‹#›</a:t>
            </a:fld>
            <a:endParaRPr lang="en-US"/>
          </a:p>
        </p:txBody>
      </p:sp>
    </p:spTree>
    <p:extLst>
      <p:ext uri="{BB962C8B-B14F-4D97-AF65-F5344CB8AC3E}">
        <p14:creationId xmlns:p14="http://schemas.microsoft.com/office/powerpoint/2010/main" val="28145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5D84C3-2DCE-4BE0-9311-8CB1C190C7E8}" type="datetimeFigureOut">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A14EB9-794F-4DAA-84E7-248B4BED029C}" type="slidenum">
              <a:rPr lang="en-US"/>
              <a:pPr>
                <a:defRPr/>
              </a:pPr>
              <a:t>‹#›</a:t>
            </a:fld>
            <a:endParaRPr lang="en-US"/>
          </a:p>
        </p:txBody>
      </p:sp>
    </p:spTree>
    <p:extLst>
      <p:ext uri="{BB962C8B-B14F-4D97-AF65-F5344CB8AC3E}">
        <p14:creationId xmlns:p14="http://schemas.microsoft.com/office/powerpoint/2010/main" val="4927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D5DE9F-D025-4A96-9436-A9B54598C24A}" type="datetimeFigureOut">
              <a:rPr lang="en-US"/>
              <a:pPr>
                <a:defRPr/>
              </a:pPr>
              <a:t>9/27/2023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8E42D6-2A26-479A-9B16-2F701678AE2C}" type="slidenum">
              <a:rPr lang="en-US"/>
              <a:pPr>
                <a:defRPr/>
              </a:pPr>
              <a:t>‹#›</a:t>
            </a:fld>
            <a:endParaRPr lang="en-US"/>
          </a:p>
        </p:txBody>
      </p:sp>
    </p:spTree>
    <p:extLst>
      <p:ext uri="{BB962C8B-B14F-4D97-AF65-F5344CB8AC3E}">
        <p14:creationId xmlns:p14="http://schemas.microsoft.com/office/powerpoint/2010/main" val="306160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63F3F4-13F2-4143-9618-08A48950E4B2}" type="datetimeFigureOut">
              <a:rPr lang="en-US"/>
              <a:pPr>
                <a:defRPr/>
              </a:pPr>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9A044B-FC12-4343-995C-1E329064C6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 Proposal</a:t>
            </a:r>
          </a:p>
        </p:txBody>
      </p:sp>
      <p:sp>
        <p:nvSpPr>
          <p:cNvPr id="5123" name="Subtitle 2"/>
          <p:cNvSpPr>
            <a:spLocks noGrp="1"/>
          </p:cNvSpPr>
          <p:nvPr>
            <p:ph type="subTitle" idx="1"/>
          </p:nvPr>
        </p:nvSpPr>
        <p:spPr>
          <a:xfrm>
            <a:off x="228600" y="3886200"/>
            <a:ext cx="8686800" cy="1752600"/>
          </a:xfrm>
        </p:spPr>
        <p:txBody>
          <a:bodyPr rtlCol="0">
            <a:normAutofit/>
          </a:bodyPr>
          <a:lstStyle/>
          <a:p>
            <a:pPr marL="63500" eaLnBrk="1" fontAlgn="auto" hangingPunct="1">
              <a:spcAft>
                <a:spcPts val="0"/>
              </a:spcAft>
              <a:buFont typeface="Arial" pitchFamily="34" charset="0"/>
              <a:buNone/>
              <a:defRPr/>
            </a:pPr>
            <a:r>
              <a:rPr lang="en-US" dirty="0" smtClean="0"/>
              <a:t>SCU</a:t>
            </a:r>
          </a:p>
          <a:p>
            <a:pPr marL="63500" eaLnBrk="1" fontAlgn="auto" hangingPunct="1">
              <a:spcAft>
                <a:spcPts val="0"/>
              </a:spcAft>
              <a:buFont typeface="Arial" pitchFamily="34" charset="0"/>
              <a:buNone/>
              <a:defRPr/>
            </a:pPr>
            <a:r>
              <a:rPr lang="en-US" dirty="0" smtClean="0"/>
              <a:t>( School, College &amp; University Transportation)</a:t>
            </a:r>
          </a:p>
          <a:p>
            <a:pPr marL="63500" eaLnBrk="1" fontAlgn="auto" hangingPunct="1">
              <a:spcAft>
                <a:spcPts val="0"/>
              </a:spcAft>
              <a:buFont typeface="Arial" pitchFamily="34" charset="0"/>
              <a:buNone/>
              <a:defRPr/>
            </a:pPr>
            <a:r>
              <a:rPr lang="en-US" sz="1800" dirty="0" smtClean="0"/>
              <a:t>Supervised </a:t>
            </a:r>
            <a:r>
              <a:rPr lang="en-US" sz="1800" dirty="0"/>
              <a:t>By: </a:t>
            </a:r>
            <a:r>
              <a:rPr lang="en-US" sz="1800" dirty="0" smtClean="0"/>
              <a:t>Muhammad Usman Karim</a:t>
            </a:r>
            <a:endParaRPr lang="en-US" sz="1800" dirty="0"/>
          </a:p>
        </p:txBody>
      </p:sp>
      <p:pic>
        <p:nvPicPr>
          <p:cNvPr id="2052" name="Picture 3" descr="Riphah.jpg"/>
          <p:cNvPicPr>
            <a:picLocks noChangeAspect="1"/>
          </p:cNvPicPr>
          <p:nvPr/>
        </p:nvPicPr>
        <p:blipFill>
          <a:blip r:embed="rId3" cstate="screen">
            <a:extLst>
              <a:ext uri="{28A0092B-C50C-407E-A947-70E740481C1C}">
                <a14:useLocalDpi xmlns:a14="http://schemas.microsoft.com/office/drawing/2010/main"/>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Proposed 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pPr marL="0" indent="0" algn="just">
              <a:buNone/>
            </a:pPr>
            <a:r>
              <a:rPr lang="en-US" sz="2800" dirty="0"/>
              <a:t>We are aim to design a transportation system that benefits drivers, parents, and Students. Our strategy will ensure that students get an education quickly, safely, and reliably. It will also benefit women by offering them driving employment. We want to change the old approaches of doing things, including everyone, and make sure everyone is safe. Our goal is to make education and transportation in Pakistan better for everyone in our community, so they have a better future.</a:t>
            </a:r>
          </a:p>
          <a:p>
            <a:pPr marL="0" indent="0" algn="just">
              <a:buNone/>
            </a:pPr>
            <a:endParaRPr lang="en-US" sz="2800" dirty="0"/>
          </a:p>
        </p:txBody>
      </p:sp>
    </p:spTree>
    <p:extLst>
      <p:ext uri="{BB962C8B-B14F-4D97-AF65-F5344CB8AC3E}">
        <p14:creationId xmlns:p14="http://schemas.microsoft.com/office/powerpoint/2010/main" val="367486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Project Scope</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Project Scope</a:t>
            </a:r>
          </a:p>
        </p:txBody>
      </p:sp>
      <p:sp>
        <p:nvSpPr>
          <p:cNvPr id="14339" name="Content Placeholder 2"/>
          <p:cNvSpPr>
            <a:spLocks noGrp="1"/>
          </p:cNvSpPr>
          <p:nvPr>
            <p:ph idx="1"/>
          </p:nvPr>
        </p:nvSpPr>
        <p:spPr/>
        <p:txBody>
          <a:bodyPr/>
          <a:lstStyle/>
          <a:p>
            <a:pPr marL="0" indent="0" algn="just">
              <a:buNone/>
            </a:pPr>
            <a:r>
              <a:rPr lang="en-US" sz="2800" dirty="0" smtClean="0"/>
              <a:t>The </a:t>
            </a:r>
            <a:r>
              <a:rPr lang="en-US" sz="2800" dirty="0"/>
              <a:t>SCU project intends to develop a complete transportation network for students, parents, and drivers, with an emphasis on providing services that are effective, safe, and reliable. It seeks to empower women, automate the current local approach of transportation. Improve </a:t>
            </a:r>
            <a:r>
              <a:rPr lang="en-US" sz="2800" dirty="0" smtClean="0"/>
              <a:t>students </a:t>
            </a:r>
            <a:r>
              <a:rPr lang="en-US" sz="2800" dirty="0"/>
              <a:t>access to educational institutions by providing efficient transportation options. Reduce transportation-related financial burdens on students. Enhance safety during ride.</a:t>
            </a:r>
          </a:p>
          <a:p>
            <a:pPr marL="0" indent="0">
              <a:buNone/>
            </a:pPr>
            <a:r>
              <a:rPr lang="en-US" dirty="0"/>
              <a:t> </a:t>
            </a:r>
          </a:p>
          <a:p>
            <a:pPr marL="0" indent="0">
              <a:buNone/>
            </a:pPr>
            <a:endParaRPr lang="en-US" dirty="0"/>
          </a:p>
          <a:p>
            <a:pPr marL="0" indent="0" algn="just" eaLnBrk="1" hangingPunct="1">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Route Tracking</a:t>
            </a:r>
          </a:p>
          <a:p>
            <a:r>
              <a:rPr lang="en-US" dirty="0" smtClean="0"/>
              <a:t>Route scheduling</a:t>
            </a:r>
          </a:p>
          <a:p>
            <a:r>
              <a:rPr lang="en-US" dirty="0" smtClean="0"/>
              <a:t>Payment </a:t>
            </a:r>
          </a:p>
          <a:p>
            <a:r>
              <a:rPr lang="en-US" dirty="0" smtClean="0"/>
              <a:t>Feedback &amp; help center</a:t>
            </a:r>
          </a:p>
          <a:p>
            <a:r>
              <a:rPr lang="en-US" dirty="0" smtClean="0"/>
              <a:t>Legal &amp; compliance</a:t>
            </a:r>
          </a:p>
          <a:p>
            <a:r>
              <a:rPr lang="en-US" dirty="0" smtClean="0"/>
              <a:t>Chatbot</a:t>
            </a:r>
          </a:p>
          <a:p>
            <a:endParaRPr lang="en-US" dirty="0" smtClean="0"/>
          </a:p>
          <a:p>
            <a:endParaRPr lang="en-US" dirty="0"/>
          </a:p>
        </p:txBody>
      </p:sp>
    </p:spTree>
    <p:extLst>
      <p:ext uri="{BB962C8B-B14F-4D97-AF65-F5344CB8AC3E}">
        <p14:creationId xmlns:p14="http://schemas.microsoft.com/office/powerpoint/2010/main" val="502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smtClean="0"/>
              <a:t>Hanzala Tariq (20942)</a:t>
            </a:r>
            <a:endParaRPr lang="en-US" dirty="0"/>
          </a:p>
          <a:p>
            <a:pPr eaLnBrk="1" hangingPunct="1"/>
            <a:r>
              <a:rPr lang="en-US" dirty="0" smtClean="0"/>
              <a:t>Muhammad Fasih (22938)</a:t>
            </a:r>
            <a:endParaRPr lang="en-US" dirty="0"/>
          </a:p>
          <a:p>
            <a:pPr eaLnBrk="1" hangingPunct="1"/>
            <a:r>
              <a:rPr lang="en-US" dirty="0" smtClean="0"/>
              <a:t>Hanzala Iftikhar (24908)</a:t>
            </a:r>
            <a:endParaRPr lang="en-US" dirty="0"/>
          </a:p>
          <a:p>
            <a:pPr eaLnBrk="1" hangingPunct="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buFont typeface="Arial" pitchFamily="34" charset="0"/>
              <a:buChar char="•"/>
            </a:pPr>
            <a:r>
              <a:rPr lang="en-US" dirty="0"/>
              <a:t>Opportunity &amp; Stakeholders</a:t>
            </a:r>
          </a:p>
          <a:p>
            <a:pPr eaLnBrk="1" hangingPunct="1"/>
            <a:r>
              <a:rPr lang="en-US" dirty="0"/>
              <a:t>Existing Systems</a:t>
            </a:r>
          </a:p>
          <a:p>
            <a:pPr eaLnBrk="1" hangingPunct="1"/>
            <a:r>
              <a:rPr lang="en-US" dirty="0"/>
              <a:t>Problem Statement</a:t>
            </a:r>
          </a:p>
          <a:p>
            <a:pPr eaLnBrk="1" hangingPunct="1"/>
            <a:r>
              <a:rPr lang="en-US" dirty="0"/>
              <a:t>Proposed Solution</a:t>
            </a:r>
          </a:p>
          <a:p>
            <a:pPr eaLnBrk="1" hangingPunct="1"/>
            <a:r>
              <a:rPr lang="en-US" dirty="0"/>
              <a:t>Project Scope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&amp; Stakeholders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95293280"/>
              </p:ext>
            </p:extLst>
          </p:nvPr>
        </p:nvGraphicFramePr>
        <p:xfrm>
          <a:off x="457200" y="1600200"/>
          <a:ext cx="8229600" cy="4000390"/>
        </p:xfrm>
        <a:graphic>
          <a:graphicData uri="http://schemas.openxmlformats.org/drawingml/2006/table">
            <a:tbl>
              <a:tblPr firstRow="1" bandRow="1">
                <a:tableStyleId>{5C22544A-7EE6-4342-B048-85BDC9FD1C3A}</a:tableStyleId>
              </a:tblPr>
              <a:tblGrid>
                <a:gridCol w="4114800"/>
                <a:gridCol w="4114800"/>
              </a:tblGrid>
              <a:tr h="457200">
                <a:tc>
                  <a:txBody>
                    <a:bodyPr/>
                    <a:lstStyle/>
                    <a:p>
                      <a:pPr algn="ctr"/>
                      <a:r>
                        <a:rPr lang="en-US" dirty="0" smtClean="0"/>
                        <a:t>Opportunities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Stakeholders</a:t>
                      </a:r>
                    </a:p>
                  </a:txBody>
                  <a:tcPr/>
                </a:tc>
              </a:tr>
              <a:tr h="3543190">
                <a:tc>
                  <a:txBody>
                    <a:bodyPr/>
                    <a:lstStyle/>
                    <a:p>
                      <a:pPr marL="285750" indent="-285750">
                        <a:buFont typeface="Arial" pitchFamily="34" charset="0"/>
                        <a:buChar char="•"/>
                      </a:pPr>
                      <a:r>
                        <a:rPr lang="en-US" sz="2400" dirty="0" smtClean="0"/>
                        <a:t>Holistic Approach</a:t>
                      </a:r>
                    </a:p>
                    <a:p>
                      <a:pPr marL="285750" indent="-285750">
                        <a:buFont typeface="Arial" pitchFamily="34" charset="0"/>
                        <a:buChar char="•"/>
                      </a:pPr>
                      <a:r>
                        <a:rPr lang="en-US" sz="2400" dirty="0" smtClean="0"/>
                        <a:t>Empowering Her/Him</a:t>
                      </a:r>
                    </a:p>
                    <a:p>
                      <a:pPr marL="285750" indent="-285750">
                        <a:buFont typeface="Arial" pitchFamily="34" charset="0"/>
                        <a:buChar char="•"/>
                      </a:pPr>
                      <a:r>
                        <a:rPr lang="en-US" sz="2400" dirty="0" smtClean="0"/>
                        <a:t>Empowering Students</a:t>
                      </a:r>
                    </a:p>
                    <a:p>
                      <a:pPr marL="285750" indent="-285750">
                        <a:buFont typeface="Arial" pitchFamily="34" charset="0"/>
                        <a:buChar char="•"/>
                      </a:pPr>
                      <a:r>
                        <a:rPr lang="en-US" sz="2400" dirty="0" smtClean="0"/>
                        <a:t>Reshaping </a:t>
                      </a:r>
                      <a:r>
                        <a:rPr lang="en-US" sz="2400" dirty="0" smtClean="0"/>
                        <a:t>Community</a:t>
                      </a:r>
                      <a:endParaRPr lang="en-US" sz="2400" dirty="0" smtClean="0"/>
                    </a:p>
                    <a:p>
                      <a:pPr marL="285750" indent="-285750">
                        <a:buFont typeface="Arial" pitchFamily="34" charset="0"/>
                        <a:buChar char="•"/>
                      </a:pPr>
                      <a:r>
                        <a:rPr lang="en-US" sz="2400" b="0" i="0" kern="1200" dirty="0" smtClean="0">
                          <a:solidFill>
                            <a:schemeClr val="dk1"/>
                          </a:solidFill>
                          <a:effectLst/>
                          <a:latin typeface="+mn-lt"/>
                          <a:ea typeface="+mn-ea"/>
                          <a:cs typeface="+mn-cs"/>
                        </a:rPr>
                        <a:t>Education Accessibility</a:t>
                      </a:r>
                      <a:endParaRPr lang="en-US" sz="2400" b="0" dirty="0" smtClean="0"/>
                    </a:p>
                    <a:p>
                      <a:pPr marL="342900" indent="-342900">
                        <a:buFont typeface="Arial" pitchFamily="34" charset="0"/>
                        <a:buChar char="•"/>
                      </a:pPr>
                      <a:endParaRPr lang="en-US" sz="2400" dirty="0" smtClean="0"/>
                    </a:p>
                  </a:txBody>
                  <a:tcPr/>
                </a:tc>
                <a:tc>
                  <a:txBody>
                    <a:bodyPr/>
                    <a:lstStyle/>
                    <a:p>
                      <a:pPr marL="342900" indent="-342900">
                        <a:buFont typeface="Arial" pitchFamily="34" charset="0"/>
                        <a:buChar char="•"/>
                      </a:pPr>
                      <a:r>
                        <a:rPr lang="en-US" sz="2400" dirty="0" smtClean="0"/>
                        <a:t>Students</a:t>
                      </a:r>
                    </a:p>
                    <a:p>
                      <a:pPr marL="342900" indent="-342900">
                        <a:buFont typeface="Arial" pitchFamily="34" charset="0"/>
                        <a:buChar char="•"/>
                      </a:pPr>
                      <a:r>
                        <a:rPr lang="en-US" sz="2400" dirty="0" smtClean="0"/>
                        <a:t>Parent/Guardian</a:t>
                      </a:r>
                      <a:endParaRPr lang="en-US" sz="2400" dirty="0" smtClean="0"/>
                    </a:p>
                    <a:p>
                      <a:pPr marL="342900" indent="-342900">
                        <a:buFont typeface="Arial" pitchFamily="34" charset="0"/>
                        <a:buChar char="•"/>
                      </a:pPr>
                      <a:r>
                        <a:rPr lang="en-US" sz="2400" dirty="0" smtClean="0"/>
                        <a:t>Drivers</a:t>
                      </a:r>
                    </a:p>
                    <a:p>
                      <a:pPr marL="342900" indent="-342900">
                        <a:buFont typeface="Arial" pitchFamily="34" charset="0"/>
                        <a:buChar char="•"/>
                      </a:pPr>
                      <a:r>
                        <a:rPr lang="en-US" sz="2400" dirty="0" smtClean="0"/>
                        <a:t>Educational Institutes</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sp>
        <p:nvSpPr>
          <p:cNvPr id="8195" name="Content Placeholder 2"/>
          <p:cNvSpPr>
            <a:spLocks noGrp="1"/>
          </p:cNvSpPr>
          <p:nvPr>
            <p:ph idx="1"/>
          </p:nvPr>
        </p:nvSpPr>
        <p:spPr/>
        <p:txBody>
          <a:bodyPr/>
          <a:lstStyle/>
          <a:p>
            <a:pPr marL="0" indent="0" eaLnBrk="1" hangingPunct="1">
              <a:buNone/>
            </a:pPr>
            <a:endParaRPr lang="en-US" dirty="0" smtClean="0"/>
          </a:p>
          <a:p>
            <a:pPr marL="0" indent="0" eaLnBrk="1" hangingPunct="1">
              <a:buNone/>
            </a:pPr>
            <a:endParaRPr lang="en-US" dirty="0"/>
          </a:p>
          <a:p>
            <a:pPr marL="0" indent="0" eaLnBrk="1" hangingPunct="1">
              <a:buNone/>
            </a:pPr>
            <a:endParaRPr lang="en-US" dirty="0" smtClean="0"/>
          </a:p>
          <a:p>
            <a:pPr marL="0" indent="0" eaLnBrk="1" hangingPunct="1">
              <a:buNone/>
            </a:pPr>
            <a:r>
              <a:rPr lang="en-US" dirty="0" smtClean="0"/>
              <a:t>               In-drive                            Yango     </a:t>
            </a:r>
          </a:p>
          <a:p>
            <a:pPr marL="0" indent="0" eaLnBrk="1" hangingPunct="1">
              <a:buNone/>
            </a:pPr>
            <a:endParaRPr lang="en-US" dirty="0" smtClean="0"/>
          </a:p>
          <a:p>
            <a:pPr eaLnBrk="1" hangingPunct="1"/>
            <a:r>
              <a:rPr lang="en-US" dirty="0" smtClean="0"/>
              <a:t>Other Pick &amp; Drop services work manually.</a:t>
            </a:r>
          </a:p>
          <a:p>
            <a:pPr eaLnBrk="1" hangingPunct="1"/>
            <a:r>
              <a:rPr lang="en-US" dirty="0" smtClean="0"/>
              <a:t>They are not automated.           </a:t>
            </a:r>
            <a:endParaRPr lang="en-US" dirty="0"/>
          </a:p>
        </p:txBody>
      </p:sp>
      <p:pic>
        <p:nvPicPr>
          <p:cNvPr id="1027" name="Picture 3" descr="C:\Users\HP\OneDrive\Desktop\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HP\OneDrive\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6738"/>
            <a:ext cx="35052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sp>
        <p:nvSpPr>
          <p:cNvPr id="10243" name="Content Placeholder 2"/>
          <p:cNvSpPr>
            <a:spLocks noGrp="1"/>
          </p:cNvSpPr>
          <p:nvPr>
            <p:ph idx="1"/>
          </p:nvPr>
        </p:nvSpPr>
        <p:spPr/>
        <p:txBody>
          <a:bodyPr/>
          <a:lstStyle/>
          <a:p>
            <a:pPr marL="0" indent="0" algn="just">
              <a:buNone/>
            </a:pPr>
            <a:r>
              <a:rPr lang="en-US" sz="2400" dirty="0" smtClean="0"/>
              <a:t>Transportation </a:t>
            </a:r>
            <a:r>
              <a:rPr lang="en-US" sz="2400" dirty="0"/>
              <a:t>problems in Pakistan make it difficult for students to continue their education, especially female students. Many students attending universities, colleges, and schools face transportation-related challenges that hinder their ability to access educational institutions efficiently and affordably. These challenges include unreliable public transportation, high costs associated with private transportation</a:t>
            </a:r>
            <a:r>
              <a:rPr lang="en-US" sz="2400" dirty="0" smtClean="0"/>
              <a:t>, </a:t>
            </a:r>
            <a:r>
              <a:rPr lang="en-US" sz="2400" dirty="0"/>
              <a:t>and potential safety concerns for those who have to commute long distances. As a result, there is a </a:t>
            </a:r>
            <a:r>
              <a:rPr lang="en-US" sz="2400" dirty="0" smtClean="0"/>
              <a:t>vital </a:t>
            </a:r>
            <a:r>
              <a:rPr lang="en-US" sz="2400" dirty="0"/>
              <a:t>need to develop a Student Transportation System (SCU) to address these issues and enhance the overall educational experience for students.</a:t>
            </a:r>
          </a:p>
          <a:p>
            <a:pPr marL="0" indent="0" algn="just">
              <a:buNone/>
            </a:pPr>
            <a:endParaRPr lang="en-US" sz="3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TotalTime>
  <Words>374</Words>
  <Application>Microsoft Office PowerPoint</Application>
  <PresentationFormat>On-screen Show (4:3)</PresentationFormat>
  <Paragraphs>53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Final Year Project Proposal</vt:lpstr>
      <vt:lpstr>Project Team</vt:lpstr>
      <vt:lpstr>Table of Content</vt:lpstr>
      <vt:lpstr>Opportunity &amp; Stakeholders</vt:lpstr>
      <vt:lpstr>Opportunity &amp; Stakeholders</vt:lpstr>
      <vt:lpstr>Existing Systems</vt:lpstr>
      <vt:lpstr>Existing Systems</vt:lpstr>
      <vt:lpstr>Problem Statement</vt:lpstr>
      <vt:lpstr>Problem Statement</vt:lpstr>
      <vt:lpstr>Proposed Solution</vt:lpstr>
      <vt:lpstr>Proposed Solution</vt:lpstr>
      <vt:lpstr>Project Scope</vt:lpstr>
      <vt:lpstr>Project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HP</cp:lastModifiedBy>
  <cp:revision>45</cp:revision>
  <dcterms:created xsi:type="dcterms:W3CDTF">2013-01-22T07:04:44Z</dcterms:created>
  <dcterms:modified xsi:type="dcterms:W3CDTF">2023-09-27T18:51:39Z</dcterms:modified>
</cp:coreProperties>
</file>