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0" r:id="rId1"/>
  </p:sldMasterIdLst>
  <p:notesMasterIdLst>
    <p:notesMasterId r:id="rId40"/>
  </p:notesMasterIdLst>
  <p:sldIdLst>
    <p:sldId id="256" r:id="rId2"/>
    <p:sldId id="257" r:id="rId3"/>
    <p:sldId id="258" r:id="rId4"/>
    <p:sldId id="260" r:id="rId5"/>
    <p:sldId id="259" r:id="rId6"/>
    <p:sldId id="283" r:id="rId7"/>
    <p:sldId id="269" r:id="rId8"/>
    <p:sldId id="261" r:id="rId9"/>
    <p:sldId id="271" r:id="rId10"/>
    <p:sldId id="272" r:id="rId11"/>
    <p:sldId id="284" r:id="rId12"/>
    <p:sldId id="285" r:id="rId13"/>
    <p:sldId id="279" r:id="rId14"/>
    <p:sldId id="290" r:id="rId15"/>
    <p:sldId id="295" r:id="rId16"/>
    <p:sldId id="296" r:id="rId17"/>
    <p:sldId id="274" r:id="rId18"/>
    <p:sldId id="286" r:id="rId19"/>
    <p:sldId id="289" r:id="rId20"/>
    <p:sldId id="287" r:id="rId21"/>
    <p:sldId id="288" r:id="rId22"/>
    <p:sldId id="280" r:id="rId23"/>
    <p:sldId id="291" r:id="rId24"/>
    <p:sldId id="263" r:id="rId25"/>
    <p:sldId id="282" r:id="rId26"/>
    <p:sldId id="292" r:id="rId27"/>
    <p:sldId id="294" r:id="rId28"/>
    <p:sldId id="281" r:id="rId29"/>
    <p:sldId id="275" r:id="rId30"/>
    <p:sldId id="264" r:id="rId31"/>
    <p:sldId id="277" r:id="rId32"/>
    <p:sldId id="276" r:id="rId33"/>
    <p:sldId id="297" r:id="rId34"/>
    <p:sldId id="298" r:id="rId35"/>
    <p:sldId id="299" r:id="rId36"/>
    <p:sldId id="300" r:id="rId37"/>
    <p:sldId id="301" r:id="rId38"/>
    <p:sldId id="278" r:id="rId39"/>
  </p:sldIdLst>
  <p:sldSz cx="9144000" cy="6858000" type="screen4x3"/>
  <p:notesSz cx="7315200" cy="96012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196" autoAdjust="0"/>
    <p:restoredTop sz="87811" autoAdjust="0"/>
  </p:normalViewPr>
  <p:slideViewPr>
    <p:cSldViewPr>
      <p:cViewPr>
        <p:scale>
          <a:sx n="92" d="100"/>
          <a:sy n="92" d="100"/>
        </p:scale>
        <p:origin x="1162" y="-62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81013"/>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143375" y="0"/>
            <a:ext cx="3170238" cy="481013"/>
          </a:xfrm>
          <a:prstGeom prst="rect">
            <a:avLst/>
          </a:prstGeom>
        </p:spPr>
        <p:txBody>
          <a:bodyPr vert="horz" lIns="91440" tIns="45720" rIns="91440" bIns="45720" rtlCol="0"/>
          <a:lstStyle>
            <a:lvl1pPr algn="r">
              <a:defRPr sz="1200"/>
            </a:lvl1pPr>
          </a:lstStyle>
          <a:p>
            <a:fld id="{5D70C38D-9A14-44B9-A391-E9FACC0E81D8}" type="datetimeFigureOut">
              <a:rPr lang="en-US" smtClean="0"/>
              <a:t>1/9/2024</a:t>
            </a:fld>
            <a:endParaRPr lang="en-US"/>
          </a:p>
        </p:txBody>
      </p:sp>
      <p:sp>
        <p:nvSpPr>
          <p:cNvPr id="4" name="Slide Image Placeholder 3"/>
          <p:cNvSpPr>
            <a:spLocks noGrp="1" noRot="1" noChangeAspect="1"/>
          </p:cNvSpPr>
          <p:nvPr>
            <p:ph type="sldImg" idx="2"/>
          </p:nvPr>
        </p:nvSpPr>
        <p:spPr>
          <a:xfrm>
            <a:off x="1497013" y="1200150"/>
            <a:ext cx="4321175" cy="3240088"/>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31838" y="4621213"/>
            <a:ext cx="5851525" cy="3779837"/>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120188"/>
            <a:ext cx="3170238" cy="481012"/>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143375" y="9120188"/>
            <a:ext cx="3170238" cy="481012"/>
          </a:xfrm>
          <a:prstGeom prst="rect">
            <a:avLst/>
          </a:prstGeom>
        </p:spPr>
        <p:txBody>
          <a:bodyPr vert="horz" lIns="91440" tIns="45720" rIns="91440" bIns="45720" rtlCol="0" anchor="b"/>
          <a:lstStyle>
            <a:lvl1pPr algn="r">
              <a:defRPr sz="1200"/>
            </a:lvl1pPr>
          </a:lstStyle>
          <a:p>
            <a:fld id="{3089F269-0550-45A1-89D4-C5F221F08EE4}" type="slidenum">
              <a:rPr lang="en-US" smtClean="0"/>
              <a:t>‹#›</a:t>
            </a:fld>
            <a:endParaRPr lang="en-US"/>
          </a:p>
        </p:txBody>
      </p:sp>
    </p:spTree>
    <p:extLst>
      <p:ext uri="{BB962C8B-B14F-4D97-AF65-F5344CB8AC3E}">
        <p14:creationId xmlns:p14="http://schemas.microsoft.com/office/powerpoint/2010/main" val="2429608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089F269-0550-45A1-89D4-C5F221F08EE4}" type="slidenum">
              <a:rPr lang="en-US" smtClean="0"/>
              <a:t>5</a:t>
            </a:fld>
            <a:endParaRPr lang="en-US"/>
          </a:p>
        </p:txBody>
      </p:sp>
    </p:spTree>
    <p:extLst>
      <p:ext uri="{BB962C8B-B14F-4D97-AF65-F5344CB8AC3E}">
        <p14:creationId xmlns:p14="http://schemas.microsoft.com/office/powerpoint/2010/main" val="24067699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089F269-0550-45A1-89D4-C5F221F08EE4}" type="slidenum">
              <a:rPr lang="en-US" smtClean="0"/>
              <a:t>20</a:t>
            </a:fld>
            <a:endParaRPr lang="en-US"/>
          </a:p>
        </p:txBody>
      </p:sp>
    </p:spTree>
    <p:extLst>
      <p:ext uri="{BB962C8B-B14F-4D97-AF65-F5344CB8AC3E}">
        <p14:creationId xmlns:p14="http://schemas.microsoft.com/office/powerpoint/2010/main" val="3549640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02D5EA8C-31D8-4AE2-B882-84C84F479477}" type="datetimeFigureOut">
              <a:rPr lang="en-US"/>
              <a:pPr>
                <a:defRPr/>
              </a:pPr>
              <a:t>1/9/2024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9C1F5670-D3F4-45C7-B985-727ECBBC4E31}" type="slidenum">
              <a:rPr lang="en-US"/>
              <a:pPr>
                <a:defRPr/>
              </a:pPr>
              <a:t>‹#›</a:t>
            </a:fld>
            <a:endParaRPr lang="en-US"/>
          </a:p>
        </p:txBody>
      </p:sp>
    </p:spTree>
    <p:extLst>
      <p:ext uri="{BB962C8B-B14F-4D97-AF65-F5344CB8AC3E}">
        <p14:creationId xmlns:p14="http://schemas.microsoft.com/office/powerpoint/2010/main" val="33522489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459876BE-1A06-47CE-A4A2-6C5C1D1C326F}" type="datetimeFigureOut">
              <a:rPr lang="en-US"/>
              <a:pPr>
                <a:defRPr/>
              </a:pPr>
              <a:t>1/9/2024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BEE3F1DD-6A4D-4A6A-9723-33B3A792EBB9}" type="slidenum">
              <a:rPr lang="en-US"/>
              <a:pPr>
                <a:defRPr/>
              </a:pPr>
              <a:t>‹#›</a:t>
            </a:fld>
            <a:endParaRPr lang="en-US"/>
          </a:p>
        </p:txBody>
      </p:sp>
    </p:spTree>
    <p:extLst>
      <p:ext uri="{BB962C8B-B14F-4D97-AF65-F5344CB8AC3E}">
        <p14:creationId xmlns:p14="http://schemas.microsoft.com/office/powerpoint/2010/main" val="19928413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ACE2D721-3603-4DC2-ACAB-C8C719AFE1B1}" type="datetimeFigureOut">
              <a:rPr lang="en-US"/>
              <a:pPr>
                <a:defRPr/>
              </a:pPr>
              <a:t>1/9/2024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C1A63DAF-319D-456B-AC92-51897CFD44FC}" type="slidenum">
              <a:rPr lang="en-US"/>
              <a:pPr>
                <a:defRPr/>
              </a:pPr>
              <a:t>‹#›</a:t>
            </a:fld>
            <a:endParaRPr lang="en-US"/>
          </a:p>
        </p:txBody>
      </p:sp>
    </p:spTree>
    <p:extLst>
      <p:ext uri="{BB962C8B-B14F-4D97-AF65-F5344CB8AC3E}">
        <p14:creationId xmlns:p14="http://schemas.microsoft.com/office/powerpoint/2010/main" val="39002841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AD9CD17A-954D-467D-91A5-E7BCAA89A8CF}" type="datetimeFigureOut">
              <a:rPr lang="en-US"/>
              <a:pPr>
                <a:defRPr/>
              </a:pPr>
              <a:t>1/9/2024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E23E33BD-E18E-4BE1-9714-EE4282389175}" type="slidenum">
              <a:rPr lang="en-US"/>
              <a:pPr>
                <a:defRPr/>
              </a:pPr>
              <a:t>‹#›</a:t>
            </a:fld>
            <a:endParaRPr lang="en-US"/>
          </a:p>
        </p:txBody>
      </p:sp>
    </p:spTree>
    <p:extLst>
      <p:ext uri="{BB962C8B-B14F-4D97-AF65-F5344CB8AC3E}">
        <p14:creationId xmlns:p14="http://schemas.microsoft.com/office/powerpoint/2010/main" val="7236895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9B7D8F27-B1E0-4579-A0D4-F4DE761D87B0}" type="datetimeFigureOut">
              <a:rPr lang="en-US"/>
              <a:pPr>
                <a:defRPr/>
              </a:pPr>
              <a:t>1/9/2024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F794A030-EF6A-4762-B30C-DE8655F57C18}" type="slidenum">
              <a:rPr lang="en-US"/>
              <a:pPr>
                <a:defRPr/>
              </a:pPr>
              <a:t>‹#›</a:t>
            </a:fld>
            <a:endParaRPr lang="en-US"/>
          </a:p>
        </p:txBody>
      </p:sp>
    </p:spTree>
    <p:extLst>
      <p:ext uri="{BB962C8B-B14F-4D97-AF65-F5344CB8AC3E}">
        <p14:creationId xmlns:p14="http://schemas.microsoft.com/office/powerpoint/2010/main" val="37351373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21E9A495-73A6-4F65-8AAC-5D89FFE343E7}" type="datetimeFigureOut">
              <a:rPr lang="en-US"/>
              <a:pPr>
                <a:defRPr/>
              </a:pPr>
              <a:t>1/9/2024</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1367087B-68C8-47F2-B5D0-EF32CB23F865}" type="slidenum">
              <a:rPr lang="en-US"/>
              <a:pPr>
                <a:defRPr/>
              </a:pPr>
              <a:t>‹#›</a:t>
            </a:fld>
            <a:endParaRPr lang="en-US"/>
          </a:p>
        </p:txBody>
      </p:sp>
    </p:spTree>
    <p:extLst>
      <p:ext uri="{BB962C8B-B14F-4D97-AF65-F5344CB8AC3E}">
        <p14:creationId xmlns:p14="http://schemas.microsoft.com/office/powerpoint/2010/main" val="16711219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04590D62-48B1-4815-B83E-6D1A5DC794AF}" type="datetimeFigureOut">
              <a:rPr lang="en-US"/>
              <a:pPr>
                <a:defRPr/>
              </a:pPr>
              <a:t>1/9/2024</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A4497330-42CC-42AC-87F9-5A3675C691E0}" type="slidenum">
              <a:rPr lang="en-US"/>
              <a:pPr>
                <a:defRPr/>
              </a:pPr>
              <a:t>‹#›</a:t>
            </a:fld>
            <a:endParaRPr lang="en-US"/>
          </a:p>
        </p:txBody>
      </p:sp>
    </p:spTree>
    <p:extLst>
      <p:ext uri="{BB962C8B-B14F-4D97-AF65-F5344CB8AC3E}">
        <p14:creationId xmlns:p14="http://schemas.microsoft.com/office/powerpoint/2010/main" val="20985741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0FD49768-A570-41B7-95C0-54055C4A81EA}" type="datetimeFigureOut">
              <a:rPr lang="en-US"/>
              <a:pPr>
                <a:defRPr/>
              </a:pPr>
              <a:t>1/9/2024</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E06CAFDE-0C38-456D-B802-21864C3F830D}" type="slidenum">
              <a:rPr lang="en-US"/>
              <a:pPr>
                <a:defRPr/>
              </a:pPr>
              <a:t>‹#›</a:t>
            </a:fld>
            <a:endParaRPr lang="en-US"/>
          </a:p>
        </p:txBody>
      </p:sp>
    </p:spTree>
    <p:extLst>
      <p:ext uri="{BB962C8B-B14F-4D97-AF65-F5344CB8AC3E}">
        <p14:creationId xmlns:p14="http://schemas.microsoft.com/office/powerpoint/2010/main" val="30050935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6923B2D8-3E52-4F62-9DC4-54C38533946B}" type="datetimeFigureOut">
              <a:rPr lang="en-US"/>
              <a:pPr>
                <a:defRPr/>
              </a:pPr>
              <a:t>1/9/2024</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84B0D651-56A8-4CE0-9D94-65BDDFDEBFA7}" type="slidenum">
              <a:rPr lang="en-US"/>
              <a:pPr>
                <a:defRPr/>
              </a:pPr>
              <a:t>‹#›</a:t>
            </a:fld>
            <a:endParaRPr lang="en-US"/>
          </a:p>
        </p:txBody>
      </p:sp>
    </p:spTree>
    <p:extLst>
      <p:ext uri="{BB962C8B-B14F-4D97-AF65-F5344CB8AC3E}">
        <p14:creationId xmlns:p14="http://schemas.microsoft.com/office/powerpoint/2010/main" val="2623457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99B30D5C-5BFF-46B6-BA99-36AC4468BF79}" type="datetimeFigureOut">
              <a:rPr lang="en-US"/>
              <a:pPr>
                <a:defRPr/>
              </a:pPr>
              <a:t>1/9/2024</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217F8457-8BC5-42F4-9665-36B7DF8528E8}" type="slidenum">
              <a:rPr lang="en-US"/>
              <a:pPr>
                <a:defRPr/>
              </a:pPr>
              <a:t>‹#›</a:t>
            </a:fld>
            <a:endParaRPr lang="en-US"/>
          </a:p>
        </p:txBody>
      </p:sp>
    </p:spTree>
    <p:extLst>
      <p:ext uri="{BB962C8B-B14F-4D97-AF65-F5344CB8AC3E}">
        <p14:creationId xmlns:p14="http://schemas.microsoft.com/office/powerpoint/2010/main" val="5067419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67F9CFCE-761F-40B2-848A-CB9D594FBAFC}" type="datetimeFigureOut">
              <a:rPr lang="en-US"/>
              <a:pPr>
                <a:defRPr/>
              </a:pPr>
              <a:t>1/9/2024</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B370734B-61FB-498A-8F45-B91ADB27494E}" type="slidenum">
              <a:rPr lang="en-US"/>
              <a:pPr>
                <a:defRPr/>
              </a:pPr>
              <a:t>‹#›</a:t>
            </a:fld>
            <a:endParaRPr lang="en-US"/>
          </a:p>
        </p:txBody>
      </p:sp>
    </p:spTree>
    <p:extLst>
      <p:ext uri="{BB962C8B-B14F-4D97-AF65-F5344CB8AC3E}">
        <p14:creationId xmlns:p14="http://schemas.microsoft.com/office/powerpoint/2010/main" val="40154788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l="-5000" r="-5000"/>
          </a:stretch>
        </a:blip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500E64A2-E0A4-4DC6-9829-7CF64BBF5B65}" type="datetimeFigureOut">
              <a:rPr lang="en-US"/>
              <a:pPr>
                <a:defRPr/>
              </a:pPr>
              <a:t>1/9/2024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C6E01495-F694-4C46-966A-5FC739EB7C9F}"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831" r:id="rId1"/>
    <p:sldLayoutId id="2147483832" r:id="rId2"/>
    <p:sldLayoutId id="2147483833" r:id="rId3"/>
    <p:sldLayoutId id="2147483834" r:id="rId4"/>
    <p:sldLayoutId id="2147483835" r:id="rId5"/>
    <p:sldLayoutId id="2147483836" r:id="rId6"/>
    <p:sldLayoutId id="2147483837" r:id="rId7"/>
    <p:sldLayoutId id="2147483838" r:id="rId8"/>
    <p:sldLayoutId id="2147483839" r:id="rId9"/>
    <p:sldLayoutId id="2147483840" r:id="rId10"/>
    <p:sldLayoutId id="2147483841"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l="-5000" r="-5000"/>
          </a:stretch>
        </a:blipFill>
        <a:effectLst/>
      </p:bgPr>
    </p:bg>
    <p:spTree>
      <p:nvGrpSpPr>
        <p:cNvPr id="1" name=""/>
        <p:cNvGrpSpPr/>
        <p:nvPr/>
      </p:nvGrpSpPr>
      <p:grpSpPr>
        <a:xfrm>
          <a:off x="0" y="0"/>
          <a:ext cx="0" cy="0"/>
          <a:chOff x="0" y="0"/>
          <a:chExt cx="0" cy="0"/>
        </a:xfrm>
      </p:grpSpPr>
      <p:sp>
        <p:nvSpPr>
          <p:cNvPr id="2050" name="Title 1"/>
          <p:cNvSpPr>
            <a:spLocks noGrp="1"/>
          </p:cNvSpPr>
          <p:nvPr>
            <p:ph type="ctrTitle"/>
          </p:nvPr>
        </p:nvSpPr>
        <p:spPr/>
        <p:txBody>
          <a:bodyPr/>
          <a:lstStyle/>
          <a:p>
            <a:pPr eaLnBrk="1" hangingPunct="1"/>
            <a:r>
              <a:rPr lang="en-US" dirty="0"/>
              <a:t>Final Year Project</a:t>
            </a:r>
          </a:p>
        </p:txBody>
      </p:sp>
      <p:sp>
        <p:nvSpPr>
          <p:cNvPr id="5123" name="Subtitle 2"/>
          <p:cNvSpPr>
            <a:spLocks noGrp="1"/>
          </p:cNvSpPr>
          <p:nvPr>
            <p:ph type="subTitle" idx="1"/>
          </p:nvPr>
        </p:nvSpPr>
        <p:spPr/>
        <p:txBody>
          <a:bodyPr rtlCol="0">
            <a:normAutofit/>
          </a:bodyPr>
          <a:lstStyle/>
          <a:p>
            <a:r>
              <a:rPr lang="en-US" b="1" dirty="0"/>
              <a:t> </a:t>
            </a:r>
            <a:r>
              <a:rPr lang="en-US" dirty="0">
                <a:solidFill>
                  <a:schemeClr val="tx1"/>
                </a:solidFill>
              </a:rPr>
              <a:t>SCU (School College University</a:t>
            </a:r>
            <a:r>
              <a:rPr lang="en-US" dirty="0" smtClean="0">
                <a:solidFill>
                  <a:schemeClr val="tx1"/>
                </a:solidFill>
              </a:rPr>
              <a:t>)</a:t>
            </a:r>
          </a:p>
          <a:p>
            <a:r>
              <a:rPr lang="en-US" sz="1400" dirty="0" smtClean="0">
                <a:solidFill>
                  <a:schemeClr val="tx1"/>
                </a:solidFill>
              </a:rPr>
              <a:t> Supervised </a:t>
            </a:r>
            <a:r>
              <a:rPr lang="en-US" sz="1400" dirty="0">
                <a:solidFill>
                  <a:schemeClr val="tx1"/>
                </a:solidFill>
              </a:rPr>
              <a:t>By: Mr. Muhammad Usman Karim</a:t>
            </a:r>
          </a:p>
        </p:txBody>
      </p:sp>
      <p:pic>
        <p:nvPicPr>
          <p:cNvPr id="2052" name="Picture 3" descr="Riphah.jpg"/>
          <p:cNvPicPr>
            <a:picLocks noChangeAspect="1"/>
          </p:cNvPicPr>
          <p:nvPr/>
        </p:nvPicPr>
        <p:blipFill>
          <a:blip r:embed="rId3" cstate="print">
            <a:extLst>
              <a:ext uri="{28A0092B-C50C-407E-A947-70E740481C1C}">
                <a14:useLocalDpi xmlns:a14="http://schemas.microsoft.com/office/drawing/2010/main" val="0"/>
              </a:ext>
            </a:extLst>
          </a:blip>
          <a:srcRect l="3033" t="4065" r="6926" b="4926"/>
          <a:stretch>
            <a:fillRect/>
          </a:stretch>
        </p:blipFill>
        <p:spPr bwMode="auto">
          <a:xfrm>
            <a:off x="4076700" y="1295400"/>
            <a:ext cx="99060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a:t>
            </a:r>
          </a:p>
        </p:txBody>
      </p:sp>
      <p:sp>
        <p:nvSpPr>
          <p:cNvPr id="3" name="Content Placeholder 2"/>
          <p:cNvSpPr>
            <a:spLocks noGrp="1"/>
          </p:cNvSpPr>
          <p:nvPr>
            <p:ph idx="1"/>
          </p:nvPr>
        </p:nvSpPr>
        <p:spPr/>
        <p:txBody>
          <a:bodyPr/>
          <a:lstStyle/>
          <a:p>
            <a:r>
              <a:rPr lang="en-US" dirty="0"/>
              <a:t>List of Different Users</a:t>
            </a:r>
          </a:p>
          <a:p>
            <a:pPr lvl="1">
              <a:buFont typeface="Calibri" panose="020F0502020204030204" pitchFamily="34" charset="0"/>
              <a:buChar char="̶"/>
            </a:pPr>
            <a:r>
              <a:rPr lang="en-US" sz="2400" dirty="0" smtClean="0"/>
              <a:t>Students(Passengers)</a:t>
            </a:r>
            <a:endParaRPr lang="en-US" sz="2400" dirty="0"/>
          </a:p>
          <a:p>
            <a:pPr lvl="1">
              <a:buFont typeface="Calibri" panose="020F0502020204030204" pitchFamily="34" charset="0"/>
              <a:buChar char="̶"/>
            </a:pPr>
            <a:r>
              <a:rPr lang="en-US" sz="2400" dirty="0"/>
              <a:t>Parents/Guardians</a:t>
            </a:r>
          </a:p>
          <a:p>
            <a:pPr lvl="1">
              <a:buFont typeface="Calibri" panose="020F0502020204030204" pitchFamily="34" charset="0"/>
              <a:buChar char="̶"/>
            </a:pPr>
            <a:r>
              <a:rPr lang="en-US" sz="2400" dirty="0"/>
              <a:t>Drivers</a:t>
            </a:r>
          </a:p>
          <a:p>
            <a:pPr marL="457200" lvl="1" indent="0">
              <a:buNone/>
            </a:pPr>
            <a:endParaRPr lang="en-US" sz="1400" dirty="0"/>
          </a:p>
          <a:p>
            <a:r>
              <a:rPr lang="en-US" dirty="0"/>
              <a:t>Use </a:t>
            </a:r>
            <a:r>
              <a:rPr lang="en-US" dirty="0" smtClean="0"/>
              <a:t>Cases:</a:t>
            </a:r>
            <a:r>
              <a:rPr lang="en-US" sz="2800" dirty="0" smtClean="0"/>
              <a:t>19</a:t>
            </a:r>
          </a:p>
          <a:p>
            <a:r>
              <a:rPr lang="en-US" dirty="0" smtClean="0"/>
              <a:t>Functional Requirements</a:t>
            </a:r>
            <a:r>
              <a:rPr lang="en-US" sz="2800" dirty="0" smtClean="0"/>
              <a:t>: 9</a:t>
            </a:r>
          </a:p>
          <a:p>
            <a:pPr marL="0" indent="0">
              <a:buNone/>
            </a:pPr>
            <a:endParaRPr lang="en-US" dirty="0" smtClean="0"/>
          </a:p>
          <a:p>
            <a:endParaRPr lang="en-US" dirty="0" smtClean="0"/>
          </a:p>
          <a:p>
            <a:pPr marL="0" indent="0">
              <a:buNone/>
            </a:pPr>
            <a:endParaRPr lang="en-US" dirty="0" smtClean="0"/>
          </a:p>
        </p:txBody>
      </p:sp>
    </p:spTree>
    <p:extLst>
      <p:ext uri="{BB962C8B-B14F-4D97-AF65-F5344CB8AC3E}">
        <p14:creationId xmlns:p14="http://schemas.microsoft.com/office/powerpoint/2010/main" val="25691783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a:t>
            </a:r>
          </a:p>
        </p:txBody>
      </p:sp>
      <p:sp>
        <p:nvSpPr>
          <p:cNvPr id="3" name="Content Placeholder 2"/>
          <p:cNvSpPr>
            <a:spLocks noGrp="1"/>
          </p:cNvSpPr>
          <p:nvPr>
            <p:ph idx="1"/>
          </p:nvPr>
        </p:nvSpPr>
        <p:spPr>
          <a:xfrm>
            <a:off x="457200" y="1417638"/>
            <a:ext cx="8229600" cy="4525963"/>
          </a:xfrm>
        </p:spPr>
        <p:txBody>
          <a:bodyPr/>
          <a:lstStyle/>
          <a:p>
            <a:r>
              <a:rPr lang="en-US" dirty="0"/>
              <a:t>Functional </a:t>
            </a:r>
            <a:r>
              <a:rPr lang="en-US" dirty="0" smtClean="0"/>
              <a:t>Requirements:</a:t>
            </a:r>
            <a:endParaRPr lang="en-US" dirty="0"/>
          </a:p>
          <a:p>
            <a:pPr lvl="1">
              <a:buFont typeface="Calibri" panose="020F0502020204030204" pitchFamily="34" charset="0"/>
              <a:buChar char="̶"/>
            </a:pPr>
            <a:r>
              <a:rPr lang="en-US" sz="2400" dirty="0"/>
              <a:t>Pick and Drop</a:t>
            </a:r>
          </a:p>
          <a:p>
            <a:pPr lvl="1">
              <a:buFont typeface="Calibri" panose="020F0502020204030204" pitchFamily="34" charset="0"/>
              <a:buChar char="̶"/>
            </a:pPr>
            <a:r>
              <a:rPr lang="en-US" sz="2400" dirty="0" smtClean="0"/>
              <a:t>Carpooling Service</a:t>
            </a:r>
          </a:p>
          <a:p>
            <a:pPr lvl="1">
              <a:buFont typeface="Calibri" panose="020F0502020204030204" pitchFamily="34" charset="0"/>
              <a:buChar char="̶"/>
            </a:pPr>
            <a:r>
              <a:rPr lang="en-US" sz="2400" dirty="0" smtClean="0"/>
              <a:t>Registration</a:t>
            </a:r>
            <a:endParaRPr lang="en-US" sz="2400" dirty="0"/>
          </a:p>
          <a:p>
            <a:pPr lvl="1">
              <a:buFont typeface="Calibri" panose="020F0502020204030204" pitchFamily="34" charset="0"/>
              <a:buChar char="̶"/>
            </a:pPr>
            <a:r>
              <a:rPr lang="en-US" sz="2400" dirty="0"/>
              <a:t>Payment System</a:t>
            </a:r>
          </a:p>
          <a:p>
            <a:pPr lvl="1">
              <a:buFont typeface="Calibri" panose="020F0502020204030204" pitchFamily="34" charset="0"/>
              <a:buChar char="̶"/>
            </a:pPr>
            <a:r>
              <a:rPr lang="en-US" sz="2400" dirty="0"/>
              <a:t>Complaint</a:t>
            </a:r>
          </a:p>
          <a:p>
            <a:pPr lvl="1">
              <a:buFont typeface="Calibri" panose="020F0502020204030204" pitchFamily="34" charset="0"/>
              <a:buChar char="̶"/>
            </a:pPr>
            <a:r>
              <a:rPr lang="en-US" sz="2400" dirty="0"/>
              <a:t>Emergency Button/Alert System</a:t>
            </a:r>
          </a:p>
          <a:p>
            <a:pPr lvl="1">
              <a:buFont typeface="Calibri" panose="020F0502020204030204" pitchFamily="34" charset="0"/>
              <a:buChar char="̶"/>
            </a:pPr>
            <a:r>
              <a:rPr lang="en-US" sz="2400" dirty="0"/>
              <a:t>Admin Panel</a:t>
            </a:r>
          </a:p>
          <a:p>
            <a:pPr lvl="1">
              <a:buFont typeface="Calibri" panose="020F0502020204030204" pitchFamily="34" charset="0"/>
              <a:buChar char="̶"/>
            </a:pPr>
            <a:r>
              <a:rPr lang="en-US" sz="2400" dirty="0"/>
              <a:t>View </a:t>
            </a:r>
            <a:r>
              <a:rPr lang="en-US" sz="2400" dirty="0" smtClean="0"/>
              <a:t>Profile</a:t>
            </a:r>
          </a:p>
          <a:p>
            <a:pPr lvl="1">
              <a:buFont typeface="Calibri" panose="020F0502020204030204" pitchFamily="34" charset="0"/>
              <a:buChar char="̶"/>
            </a:pPr>
            <a:r>
              <a:rPr lang="en-US" sz="2400" dirty="0"/>
              <a:t>Edit </a:t>
            </a:r>
            <a:r>
              <a:rPr lang="en-US" sz="2400" dirty="0" smtClean="0"/>
              <a:t>Profile</a:t>
            </a:r>
            <a:endParaRPr lang="en-US" sz="2400" dirty="0"/>
          </a:p>
          <a:p>
            <a:pPr marL="0" indent="0">
              <a:buNone/>
            </a:pPr>
            <a:endParaRPr lang="en-US" dirty="0"/>
          </a:p>
        </p:txBody>
      </p:sp>
    </p:spTree>
    <p:extLst>
      <p:ext uri="{BB962C8B-B14F-4D97-AF65-F5344CB8AC3E}">
        <p14:creationId xmlns:p14="http://schemas.microsoft.com/office/powerpoint/2010/main" val="41226717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a:t>
            </a:r>
          </a:p>
        </p:txBody>
      </p:sp>
      <p:sp>
        <p:nvSpPr>
          <p:cNvPr id="3" name="Content Placeholder 2"/>
          <p:cNvSpPr>
            <a:spLocks noGrp="1"/>
          </p:cNvSpPr>
          <p:nvPr>
            <p:ph idx="1"/>
          </p:nvPr>
        </p:nvSpPr>
        <p:spPr>
          <a:xfrm>
            <a:off x="457200" y="1600200"/>
            <a:ext cx="8229600" cy="3810000"/>
          </a:xfrm>
        </p:spPr>
        <p:txBody>
          <a:bodyPr/>
          <a:lstStyle/>
          <a:p>
            <a:pPr algn="just"/>
            <a:r>
              <a:rPr lang="en-US" dirty="0" smtClean="0"/>
              <a:t>Non Functional Requirements:</a:t>
            </a:r>
          </a:p>
          <a:p>
            <a:pPr marL="0" indent="0" algn="just">
              <a:buNone/>
            </a:pPr>
            <a:r>
              <a:rPr lang="en-US" sz="2800" b="1" dirty="0" smtClean="0"/>
              <a:t>Usability</a:t>
            </a:r>
          </a:p>
          <a:p>
            <a:pPr lvl="1" algn="just">
              <a:buFont typeface="Calibri" panose="020F0502020204030204" pitchFamily="34" charset="0"/>
              <a:buChar char="̶"/>
            </a:pPr>
            <a:r>
              <a:rPr lang="en-US" sz="2400" dirty="0"/>
              <a:t>Intuitive user interface for easy navigation and accessibility for both students and </a:t>
            </a:r>
            <a:r>
              <a:rPr lang="en-US" sz="2400" dirty="0" smtClean="0"/>
              <a:t>drivers.</a:t>
            </a:r>
          </a:p>
          <a:p>
            <a:pPr marL="457200" lvl="1" indent="0" algn="just">
              <a:buNone/>
            </a:pPr>
            <a:endParaRPr lang="en-US" sz="1400" dirty="0" smtClean="0"/>
          </a:p>
          <a:p>
            <a:pPr marL="0" indent="0" algn="just">
              <a:buNone/>
            </a:pPr>
            <a:r>
              <a:rPr lang="en-US" sz="2800" b="1" dirty="0" smtClean="0"/>
              <a:t>Security</a:t>
            </a:r>
          </a:p>
          <a:p>
            <a:pPr lvl="1" algn="just">
              <a:buFont typeface="Calibri" panose="020F0502020204030204" pitchFamily="34" charset="0"/>
              <a:buChar char="̶"/>
            </a:pPr>
            <a:r>
              <a:rPr lang="en-US" sz="2400" dirty="0" smtClean="0"/>
              <a:t>Robust </a:t>
            </a:r>
            <a:r>
              <a:rPr lang="en-US" sz="2400" dirty="0"/>
              <a:t>security measures to protect user data, and ensure passenger safety during transit by providing emergency button.</a:t>
            </a:r>
            <a:endParaRPr lang="en-US" sz="2400" dirty="0" smtClean="0"/>
          </a:p>
        </p:txBody>
      </p:sp>
    </p:spTree>
    <p:extLst>
      <p:ext uri="{BB962C8B-B14F-4D97-AF65-F5344CB8AC3E}">
        <p14:creationId xmlns:p14="http://schemas.microsoft.com/office/powerpoint/2010/main" val="11659558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a:t>
            </a:r>
          </a:p>
        </p:txBody>
      </p:sp>
      <p:sp>
        <p:nvSpPr>
          <p:cNvPr id="3" name="Content Placeholder 2"/>
          <p:cNvSpPr>
            <a:spLocks noGrp="1"/>
          </p:cNvSpPr>
          <p:nvPr>
            <p:ph idx="1"/>
          </p:nvPr>
        </p:nvSpPr>
        <p:spPr/>
        <p:txBody>
          <a:bodyPr/>
          <a:lstStyle/>
          <a:p>
            <a:r>
              <a:rPr lang="en-US" dirty="0"/>
              <a:t>Detailed </a:t>
            </a:r>
            <a:r>
              <a:rPr lang="en-US" dirty="0" smtClean="0"/>
              <a:t>Design:</a:t>
            </a:r>
            <a:endParaRPr lang="en-US" dirty="0"/>
          </a:p>
          <a:p>
            <a:pPr lvl="1"/>
            <a:r>
              <a:rPr lang="en-US" sz="2400" dirty="0"/>
              <a:t>Architectural Design</a:t>
            </a:r>
          </a:p>
          <a:p>
            <a:pPr lvl="1"/>
            <a:r>
              <a:rPr lang="en-US" sz="2400" dirty="0"/>
              <a:t>Use </a:t>
            </a:r>
            <a:r>
              <a:rPr lang="en-US" sz="2400" dirty="0" smtClean="0"/>
              <a:t>Cases</a:t>
            </a:r>
          </a:p>
          <a:p>
            <a:pPr lvl="1"/>
            <a:r>
              <a:rPr lang="en-US" sz="2400" dirty="0"/>
              <a:t>Use Case Fully Dressed Format</a:t>
            </a:r>
          </a:p>
          <a:p>
            <a:pPr lvl="1"/>
            <a:r>
              <a:rPr lang="en-US" sz="2400" dirty="0"/>
              <a:t>Activity </a:t>
            </a:r>
            <a:r>
              <a:rPr lang="en-US" sz="2400" dirty="0" smtClean="0"/>
              <a:t>Diagrams</a:t>
            </a:r>
          </a:p>
          <a:p>
            <a:pPr marL="514350" indent="-457200"/>
            <a:r>
              <a:rPr lang="en-US" sz="2800" dirty="0" smtClean="0"/>
              <a:t>Entity </a:t>
            </a:r>
            <a:r>
              <a:rPr lang="en-US" sz="2800" dirty="0"/>
              <a:t>Relationship Diagram (ERD)</a:t>
            </a:r>
          </a:p>
          <a:p>
            <a:pPr marL="514350" indent="-457200"/>
            <a:r>
              <a:rPr lang="en-US" sz="2800" dirty="0"/>
              <a:t>S</a:t>
            </a:r>
            <a:r>
              <a:rPr lang="en-US" sz="2800" dirty="0" smtClean="0"/>
              <a:t>ystem </a:t>
            </a:r>
            <a:r>
              <a:rPr lang="en-US" sz="2800" dirty="0"/>
              <a:t>S</a:t>
            </a:r>
            <a:r>
              <a:rPr lang="en-US" sz="2800" dirty="0" smtClean="0"/>
              <a:t>equence </a:t>
            </a:r>
            <a:r>
              <a:rPr lang="en-US" sz="2800" dirty="0"/>
              <a:t>D</a:t>
            </a:r>
            <a:r>
              <a:rPr lang="en-US" sz="2800" dirty="0" smtClean="0"/>
              <a:t>iagram </a:t>
            </a:r>
            <a:r>
              <a:rPr lang="en-US" sz="2800" cap="all" dirty="0" smtClean="0"/>
              <a:t>(</a:t>
            </a:r>
            <a:r>
              <a:rPr lang="en-US" sz="2800" cap="all" dirty="0"/>
              <a:t>SSD)</a:t>
            </a:r>
          </a:p>
          <a:p>
            <a:pPr marL="514350" indent="-457200"/>
            <a:r>
              <a:rPr lang="en-US" sz="2800" dirty="0"/>
              <a:t>C</a:t>
            </a:r>
            <a:r>
              <a:rPr lang="en-US" sz="2800" dirty="0" smtClean="0"/>
              <a:t>lass Diagram</a:t>
            </a:r>
          </a:p>
          <a:p>
            <a:pPr marL="57150" indent="0">
              <a:buNone/>
            </a:pPr>
            <a:endParaRPr lang="en-US" b="1" dirty="0"/>
          </a:p>
        </p:txBody>
      </p:sp>
    </p:spTree>
    <p:extLst>
      <p:ext uri="{BB962C8B-B14F-4D97-AF65-F5344CB8AC3E}">
        <p14:creationId xmlns:p14="http://schemas.microsoft.com/office/powerpoint/2010/main" val="34539869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lstStyle/>
          <a:p>
            <a:pPr lvl="1"/>
            <a:r>
              <a:rPr lang="en-US" dirty="0">
                <a:ea typeface="Calibri" panose="020F0502020204030204" pitchFamily="34" charset="0"/>
                <a:cs typeface="Calibri" panose="020F0502020204030204" pitchFamily="34" charset="0"/>
              </a:rPr>
              <a:t>Architectural Design</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0" y="1676400"/>
            <a:ext cx="6096000" cy="4114800"/>
          </a:xfrm>
          <a:prstGeom prst="rect">
            <a:avLst/>
          </a:prstGeom>
        </p:spPr>
      </p:pic>
    </p:spTree>
    <p:extLst>
      <p:ext uri="{BB962C8B-B14F-4D97-AF65-F5344CB8AC3E}">
        <p14:creationId xmlns:p14="http://schemas.microsoft.com/office/powerpoint/2010/main" val="10976710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98"/>
            <a:ext cx="8229600" cy="1143000"/>
          </a:xfrm>
        </p:spPr>
        <p:txBody>
          <a:bodyPr/>
          <a:lstStyle/>
          <a:p>
            <a:r>
              <a:rPr lang="en-US" dirty="0" smtClean="0"/>
              <a:t>Use Case</a:t>
            </a:r>
            <a:endParaRPr lang="en-US" dirty="0"/>
          </a:p>
        </p:txBody>
      </p:sp>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t="2439"/>
          <a:stretch/>
        </p:blipFill>
        <p:spPr>
          <a:xfrm>
            <a:off x="1219200" y="1143000"/>
            <a:ext cx="6857999" cy="556120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8560790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lstStyle/>
          <a:p>
            <a:r>
              <a:rPr lang="en-US" dirty="0" smtClean="0"/>
              <a:t>Class Diagram</a:t>
            </a:r>
            <a:endParaRPr lang="en-US" dirty="0"/>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457200" y="1295400"/>
            <a:ext cx="8229600" cy="54102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7662911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Implementation</a:t>
            </a:r>
          </a:p>
        </p:txBody>
      </p:sp>
      <p:sp>
        <p:nvSpPr>
          <p:cNvPr id="3" name="Content Placeholder 2"/>
          <p:cNvSpPr>
            <a:spLocks noGrp="1"/>
          </p:cNvSpPr>
          <p:nvPr>
            <p:ph idx="1"/>
          </p:nvPr>
        </p:nvSpPr>
        <p:spPr>
          <a:xfrm>
            <a:off x="457200" y="1676400"/>
            <a:ext cx="8229600" cy="4343399"/>
          </a:xfrm>
        </p:spPr>
        <p:txBody>
          <a:bodyPr/>
          <a:lstStyle/>
          <a:p>
            <a:r>
              <a:rPr lang="en-US" dirty="0" smtClean="0"/>
              <a:t>Development </a:t>
            </a:r>
            <a:r>
              <a:rPr lang="en-US" dirty="0"/>
              <a:t>Tools &amp; </a:t>
            </a:r>
            <a:r>
              <a:rPr lang="en-US" dirty="0" smtClean="0"/>
              <a:t>Technologies:</a:t>
            </a:r>
          </a:p>
          <a:p>
            <a:pPr lvl="1">
              <a:buFont typeface="Calibri" panose="020F0502020204030204" pitchFamily="34" charset="0"/>
              <a:buChar char="̶"/>
            </a:pPr>
            <a:r>
              <a:rPr lang="en-US" sz="2400" dirty="0" smtClean="0"/>
              <a:t>Visual </a:t>
            </a:r>
            <a:r>
              <a:rPr lang="en-US" sz="2400" dirty="0"/>
              <a:t>Studio Code</a:t>
            </a:r>
          </a:p>
          <a:p>
            <a:pPr lvl="1">
              <a:buFont typeface="Calibri" panose="020F0502020204030204" pitchFamily="34" charset="0"/>
              <a:buChar char="̶"/>
            </a:pPr>
            <a:r>
              <a:rPr lang="en-US" sz="2400" dirty="0" smtClean="0"/>
              <a:t>Visual Paradigm</a:t>
            </a:r>
          </a:p>
          <a:p>
            <a:pPr lvl="1">
              <a:buFont typeface="Calibri" panose="020F0502020204030204" pitchFamily="34" charset="0"/>
              <a:buChar char="̶"/>
            </a:pPr>
            <a:r>
              <a:rPr lang="en-US" sz="2400" dirty="0" smtClean="0"/>
              <a:t>Draw.io</a:t>
            </a:r>
            <a:endParaRPr lang="en-US" sz="2400" dirty="0"/>
          </a:p>
          <a:p>
            <a:pPr lvl="1">
              <a:buFont typeface="Calibri" panose="020F0502020204030204" pitchFamily="34" charset="0"/>
              <a:buChar char="̶"/>
            </a:pPr>
            <a:r>
              <a:rPr lang="en-US" sz="2400" dirty="0" smtClean="0"/>
              <a:t>MS </a:t>
            </a:r>
            <a:r>
              <a:rPr lang="en-US" sz="2400" dirty="0"/>
              <a:t>Word</a:t>
            </a:r>
          </a:p>
          <a:p>
            <a:pPr lvl="1">
              <a:buFont typeface="Calibri" panose="020F0502020204030204" pitchFamily="34" charset="0"/>
              <a:buChar char="̶"/>
            </a:pPr>
            <a:r>
              <a:rPr lang="en-US" sz="2400" dirty="0" smtClean="0"/>
              <a:t>Adobe Illustrator</a:t>
            </a:r>
          </a:p>
          <a:p>
            <a:pPr lvl="1">
              <a:buFont typeface="Calibri" panose="020F0502020204030204" pitchFamily="34" charset="0"/>
              <a:buChar char="̶"/>
            </a:pPr>
            <a:r>
              <a:rPr lang="en-US" sz="2400" dirty="0" err="1" smtClean="0"/>
              <a:t>Canva</a:t>
            </a:r>
            <a:endParaRPr lang="en-US" sz="2400" dirty="0"/>
          </a:p>
          <a:p>
            <a:pPr lvl="1">
              <a:buFont typeface="Calibri" panose="020F0502020204030204" pitchFamily="34" charset="0"/>
              <a:buChar char="̶"/>
            </a:pPr>
            <a:r>
              <a:rPr lang="en-US" sz="2400" dirty="0" smtClean="0"/>
              <a:t>GitHub</a:t>
            </a:r>
          </a:p>
          <a:p>
            <a:pPr lvl="1">
              <a:buFont typeface="Calibri" panose="020F0502020204030204" pitchFamily="34" charset="0"/>
              <a:buChar char="̶"/>
            </a:pPr>
            <a:r>
              <a:rPr lang="en-US" sz="2400" dirty="0" smtClean="0"/>
              <a:t>Postman</a:t>
            </a:r>
            <a:endParaRPr lang="en-US" sz="2400" dirty="0"/>
          </a:p>
          <a:p>
            <a:pPr marL="0" indent="0">
              <a:buNone/>
            </a:pPr>
            <a:endParaRPr lang="en-US" dirty="0" smtClean="0"/>
          </a:p>
          <a:p>
            <a:pPr marL="0" indent="0">
              <a:buNone/>
            </a:pPr>
            <a:endParaRPr lang="en-US" dirty="0"/>
          </a:p>
        </p:txBody>
      </p:sp>
    </p:spTree>
    <p:extLst>
      <p:ext uri="{BB962C8B-B14F-4D97-AF65-F5344CB8AC3E}">
        <p14:creationId xmlns:p14="http://schemas.microsoft.com/office/powerpoint/2010/main" val="25363909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dirty="0"/>
              <a:t>Implementation</a:t>
            </a:r>
          </a:p>
        </p:txBody>
      </p:sp>
      <p:sp>
        <p:nvSpPr>
          <p:cNvPr id="3" name="Content Placeholder 2"/>
          <p:cNvSpPr>
            <a:spLocks noGrp="1"/>
          </p:cNvSpPr>
          <p:nvPr>
            <p:ph idx="1"/>
          </p:nvPr>
        </p:nvSpPr>
        <p:spPr>
          <a:xfrm>
            <a:off x="381000" y="1371600"/>
            <a:ext cx="8305800" cy="4525963"/>
          </a:xfrm>
        </p:spPr>
        <p:txBody>
          <a:bodyPr/>
          <a:lstStyle/>
          <a:p>
            <a:pPr algn="just"/>
            <a:r>
              <a:rPr lang="en-US" sz="2800" dirty="0"/>
              <a:t>Software Engineering </a:t>
            </a:r>
            <a:r>
              <a:rPr lang="en-US" sz="2800" dirty="0" smtClean="0"/>
              <a:t>Methodologies (Best Practices):</a:t>
            </a:r>
          </a:p>
          <a:p>
            <a:pPr marL="0" indent="0" algn="just">
              <a:buNone/>
            </a:pPr>
            <a:endParaRPr lang="en-US" sz="800" dirty="0" smtClean="0"/>
          </a:p>
          <a:p>
            <a:pPr marL="0" indent="0" algn="just">
              <a:buNone/>
            </a:pPr>
            <a:r>
              <a:rPr lang="en-US" sz="2000" dirty="0" smtClean="0"/>
              <a:t>We </a:t>
            </a:r>
            <a:r>
              <a:rPr lang="en-US" sz="2000" dirty="0"/>
              <a:t>have used the Scrum Agile Methodology for our project since it is more flexible and can adjust to constantly changing project scopes. This is how our project was carried out:</a:t>
            </a:r>
          </a:p>
          <a:p>
            <a:pPr lvl="1" algn="just"/>
            <a:r>
              <a:rPr lang="en-US" sz="2000" dirty="0" smtClean="0"/>
              <a:t>A </a:t>
            </a:r>
            <a:r>
              <a:rPr lang="en-US" sz="2000" dirty="0"/>
              <a:t>minimum of fifteen to twenty minutes had been spent on a daily meeting.</a:t>
            </a:r>
          </a:p>
          <a:p>
            <a:pPr lvl="1" algn="just"/>
            <a:r>
              <a:rPr lang="en-US" sz="2000" dirty="0" smtClean="0"/>
              <a:t>Progress </a:t>
            </a:r>
            <a:r>
              <a:rPr lang="en-US" sz="2000" dirty="0"/>
              <a:t>was discussed in meetings with the supervisor, which took place at least once   or twice a week.</a:t>
            </a:r>
          </a:p>
          <a:p>
            <a:pPr lvl="1" algn="just"/>
            <a:r>
              <a:rPr lang="en-US" sz="2000" dirty="0" smtClean="0"/>
              <a:t>During </a:t>
            </a:r>
            <a:r>
              <a:rPr lang="en-US" sz="2000" dirty="0"/>
              <a:t>the meeting, a list of work was created and deadlines were planned</a:t>
            </a:r>
            <a:r>
              <a:rPr lang="en-US" sz="2000" dirty="0" smtClean="0"/>
              <a:t>.</a:t>
            </a:r>
          </a:p>
          <a:p>
            <a:pPr lvl="1" algn="just"/>
            <a:r>
              <a:rPr lang="en-US" sz="2000" dirty="0"/>
              <a:t>The group members then completed these tasks.</a:t>
            </a:r>
          </a:p>
          <a:p>
            <a:pPr lvl="1" algn="just"/>
            <a:r>
              <a:rPr lang="en-US" sz="2000" dirty="0"/>
              <a:t>And progress was examined on a daily basis.</a:t>
            </a:r>
          </a:p>
          <a:p>
            <a:pPr marL="0" indent="0" algn="just">
              <a:buNone/>
            </a:pPr>
            <a:endParaRPr lang="en-US" sz="2000" dirty="0"/>
          </a:p>
          <a:p>
            <a:pPr marL="0" indent="0">
              <a:buNone/>
            </a:pPr>
            <a:endParaRPr lang="en-US" sz="2400" dirty="0"/>
          </a:p>
        </p:txBody>
      </p:sp>
    </p:spTree>
    <p:extLst>
      <p:ext uri="{BB962C8B-B14F-4D97-AF65-F5344CB8AC3E}">
        <p14:creationId xmlns:p14="http://schemas.microsoft.com/office/powerpoint/2010/main" val="3026875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Implementation</a:t>
            </a:r>
          </a:p>
        </p:txBody>
      </p:sp>
      <p:sp>
        <p:nvSpPr>
          <p:cNvPr id="3" name="Content Placeholder 2"/>
          <p:cNvSpPr>
            <a:spLocks noGrp="1"/>
          </p:cNvSpPr>
          <p:nvPr>
            <p:ph idx="1"/>
          </p:nvPr>
        </p:nvSpPr>
        <p:spPr>
          <a:xfrm>
            <a:off x="457200" y="1752600"/>
            <a:ext cx="8229600" cy="2819400"/>
          </a:xfrm>
        </p:spPr>
        <p:txBody>
          <a:bodyPr/>
          <a:lstStyle/>
          <a:p>
            <a:r>
              <a:rPr lang="en-US" dirty="0"/>
              <a:t>React JS coding </a:t>
            </a:r>
            <a:r>
              <a:rPr lang="en-US" dirty="0" smtClean="0"/>
              <a:t>standard:</a:t>
            </a:r>
          </a:p>
          <a:p>
            <a:pPr lvl="1">
              <a:buFont typeface="Calibri" panose="020F0502020204030204" pitchFamily="34" charset="0"/>
              <a:buChar char="̶"/>
            </a:pPr>
            <a:r>
              <a:rPr lang="en-US" sz="2400" dirty="0" smtClean="0"/>
              <a:t>Easy</a:t>
            </a:r>
            <a:r>
              <a:rPr lang="en-US" sz="2400" dirty="0"/>
              <a:t>, short, and readable variable and function names.</a:t>
            </a:r>
          </a:p>
          <a:p>
            <a:pPr lvl="1">
              <a:buFont typeface="Calibri" panose="020F0502020204030204" pitchFamily="34" charset="0"/>
              <a:buChar char="̶"/>
            </a:pPr>
            <a:r>
              <a:rPr lang="en-US" sz="2400" dirty="0" smtClean="0"/>
              <a:t>Camel </a:t>
            </a:r>
            <a:r>
              <a:rPr lang="en-US" sz="2400" dirty="0"/>
              <a:t>case naming conventions followed.</a:t>
            </a:r>
          </a:p>
          <a:p>
            <a:pPr lvl="1">
              <a:buFont typeface="Calibri" panose="020F0502020204030204" pitchFamily="34" charset="0"/>
              <a:buChar char="̶"/>
            </a:pPr>
            <a:r>
              <a:rPr lang="en-US" sz="2400" dirty="0" smtClean="0"/>
              <a:t>Comments </a:t>
            </a:r>
            <a:r>
              <a:rPr lang="en-US" sz="2400" dirty="0"/>
              <a:t>as much as needed but not more.</a:t>
            </a:r>
          </a:p>
          <a:p>
            <a:pPr lvl="1">
              <a:buFont typeface="Calibri" panose="020F0502020204030204" pitchFamily="34" charset="0"/>
              <a:buChar char="̶"/>
            </a:pPr>
            <a:r>
              <a:rPr lang="en-US" sz="2400" dirty="0" smtClean="0"/>
              <a:t>Use </a:t>
            </a:r>
            <a:r>
              <a:rPr lang="en-US" sz="2400" dirty="0"/>
              <a:t>shortcut notation when it makes sense.</a:t>
            </a:r>
          </a:p>
          <a:p>
            <a:endParaRPr lang="en-US" dirty="0"/>
          </a:p>
        </p:txBody>
      </p:sp>
    </p:spTree>
    <p:extLst>
      <p:ext uri="{BB962C8B-B14F-4D97-AF65-F5344CB8AC3E}">
        <p14:creationId xmlns:p14="http://schemas.microsoft.com/office/powerpoint/2010/main" val="38180911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p:txBody>
          <a:bodyPr/>
          <a:lstStyle/>
          <a:p>
            <a:pPr eaLnBrk="1" hangingPunct="1"/>
            <a:r>
              <a:rPr lang="en-US" dirty="0"/>
              <a:t>Project Team</a:t>
            </a:r>
          </a:p>
        </p:txBody>
      </p:sp>
      <p:sp>
        <p:nvSpPr>
          <p:cNvPr id="3075" name="Content Placeholder 2"/>
          <p:cNvSpPr>
            <a:spLocks noGrp="1"/>
          </p:cNvSpPr>
          <p:nvPr>
            <p:ph idx="1"/>
          </p:nvPr>
        </p:nvSpPr>
        <p:spPr>
          <a:xfrm>
            <a:off x="457200" y="1828800"/>
            <a:ext cx="8229600" cy="2819400"/>
          </a:xfrm>
        </p:spPr>
        <p:txBody>
          <a:bodyPr/>
          <a:lstStyle/>
          <a:p>
            <a:r>
              <a:rPr lang="en-US" dirty="0"/>
              <a:t>Muhammad </a:t>
            </a:r>
            <a:r>
              <a:rPr lang="en-US" dirty="0" err="1" smtClean="0"/>
              <a:t>Fasih</a:t>
            </a:r>
            <a:r>
              <a:rPr lang="en-US" dirty="0"/>
              <a:t> </a:t>
            </a:r>
            <a:r>
              <a:rPr lang="en-US" dirty="0" smtClean="0"/>
              <a:t>(22938)</a:t>
            </a:r>
            <a:endParaRPr lang="en-US" dirty="0"/>
          </a:p>
          <a:p>
            <a:r>
              <a:rPr lang="en-US" dirty="0" err="1"/>
              <a:t>Hanzala</a:t>
            </a:r>
            <a:r>
              <a:rPr lang="en-US" dirty="0"/>
              <a:t> </a:t>
            </a:r>
            <a:r>
              <a:rPr lang="en-US" dirty="0" smtClean="0"/>
              <a:t>Tariq</a:t>
            </a:r>
            <a:r>
              <a:rPr lang="en-US" dirty="0"/>
              <a:t> </a:t>
            </a:r>
            <a:r>
              <a:rPr lang="en-US" dirty="0" smtClean="0"/>
              <a:t>(20942)</a:t>
            </a:r>
            <a:endParaRPr lang="en-US" dirty="0"/>
          </a:p>
          <a:p>
            <a:r>
              <a:rPr lang="en-US" dirty="0" err="1"/>
              <a:t>Hanzala</a:t>
            </a:r>
            <a:r>
              <a:rPr lang="en-US" dirty="0"/>
              <a:t> </a:t>
            </a:r>
            <a:r>
              <a:rPr lang="en-US" dirty="0" err="1" smtClean="0"/>
              <a:t>Iftikhar</a:t>
            </a:r>
            <a:r>
              <a:rPr lang="en-US" dirty="0"/>
              <a:t> </a:t>
            </a:r>
            <a:r>
              <a:rPr lang="en-US" dirty="0" smtClean="0"/>
              <a:t>(24908)</a:t>
            </a:r>
            <a:endParaRPr lang="en-US" dirty="0"/>
          </a:p>
          <a:p>
            <a:pPr eaLnBrk="1" hangingPunct="1"/>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Implementation</a:t>
            </a:r>
          </a:p>
        </p:txBody>
      </p:sp>
      <p:sp>
        <p:nvSpPr>
          <p:cNvPr id="3" name="Content Placeholder 2"/>
          <p:cNvSpPr>
            <a:spLocks noGrp="1"/>
          </p:cNvSpPr>
          <p:nvPr>
            <p:ph idx="1"/>
          </p:nvPr>
        </p:nvSpPr>
        <p:spPr/>
        <p:txBody>
          <a:bodyPr/>
          <a:lstStyle/>
          <a:p>
            <a:r>
              <a:rPr lang="en-US" dirty="0"/>
              <a:t>List Libraries / Components / Web </a:t>
            </a:r>
            <a:r>
              <a:rPr lang="en-US" dirty="0" smtClean="0"/>
              <a:t>Services</a:t>
            </a:r>
            <a:endParaRPr lang="en-US" dirty="0"/>
          </a:p>
          <a:p>
            <a:pPr lvl="1" indent="-342900">
              <a:buFont typeface="Calibri" panose="020F0502020204030204" pitchFamily="34" charset="0"/>
              <a:buChar char="̶"/>
            </a:pPr>
            <a:r>
              <a:rPr lang="en-US" sz="2400" dirty="0"/>
              <a:t>React Native</a:t>
            </a:r>
          </a:p>
          <a:p>
            <a:pPr lvl="1" indent="-342900">
              <a:buFont typeface="Calibri" panose="020F0502020204030204" pitchFamily="34" charset="0"/>
              <a:buChar char="̶"/>
            </a:pPr>
            <a:r>
              <a:rPr lang="en-US" sz="2400" dirty="0"/>
              <a:t>Bootstrap</a:t>
            </a:r>
          </a:p>
          <a:p>
            <a:pPr lvl="1" indent="-342900">
              <a:buFont typeface="Calibri" panose="020F0502020204030204" pitchFamily="34" charset="0"/>
              <a:buChar char="̶"/>
            </a:pPr>
            <a:r>
              <a:rPr lang="en-US" sz="2400" dirty="0"/>
              <a:t>JavaScript</a:t>
            </a:r>
          </a:p>
          <a:p>
            <a:pPr lvl="1" indent="-342900">
              <a:buFont typeface="Calibri" panose="020F0502020204030204" pitchFamily="34" charset="0"/>
              <a:buChar char="̶"/>
            </a:pPr>
            <a:r>
              <a:rPr lang="en-US" sz="2400" dirty="0"/>
              <a:t>Express.js</a:t>
            </a:r>
          </a:p>
          <a:p>
            <a:pPr lvl="1" indent="-342900">
              <a:buFont typeface="Calibri" panose="020F0502020204030204" pitchFamily="34" charset="0"/>
              <a:buChar char="̶"/>
            </a:pPr>
            <a:r>
              <a:rPr lang="en-US" sz="2400" dirty="0"/>
              <a:t>HTML/CSS</a:t>
            </a:r>
          </a:p>
          <a:p>
            <a:pPr lvl="1" indent="-342900">
              <a:buFont typeface="Calibri" panose="020F0502020204030204" pitchFamily="34" charset="0"/>
              <a:buChar char="̶"/>
            </a:pPr>
            <a:r>
              <a:rPr lang="en-US" sz="2400" dirty="0"/>
              <a:t>Android Studio</a:t>
            </a:r>
          </a:p>
          <a:p>
            <a:pPr lvl="1" indent="-342900">
              <a:buFont typeface="Calibri" panose="020F0502020204030204" pitchFamily="34" charset="0"/>
              <a:buChar char="̶"/>
            </a:pPr>
            <a:r>
              <a:rPr lang="en-US" sz="2400" dirty="0" smtClean="0"/>
              <a:t>PHP</a:t>
            </a:r>
          </a:p>
          <a:p>
            <a:pPr lvl="1" indent="-342900">
              <a:buFont typeface="Calibri" panose="020F0502020204030204" pitchFamily="34" charset="0"/>
              <a:buChar char="̶"/>
            </a:pPr>
            <a:r>
              <a:rPr lang="en-US" sz="2400" dirty="0" smtClean="0"/>
              <a:t>Node.js</a:t>
            </a:r>
            <a:endParaRPr lang="en-US" sz="2400" dirty="0"/>
          </a:p>
          <a:p>
            <a:pPr marL="0" indent="0">
              <a:buNone/>
            </a:pPr>
            <a:endParaRPr lang="en-US" dirty="0"/>
          </a:p>
        </p:txBody>
      </p:sp>
    </p:spTree>
    <p:extLst>
      <p:ext uri="{BB962C8B-B14F-4D97-AF65-F5344CB8AC3E}">
        <p14:creationId xmlns:p14="http://schemas.microsoft.com/office/powerpoint/2010/main" val="39005160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Implementation</a:t>
            </a:r>
          </a:p>
        </p:txBody>
      </p:sp>
      <p:sp>
        <p:nvSpPr>
          <p:cNvPr id="3" name="Content Placeholder 2"/>
          <p:cNvSpPr>
            <a:spLocks noGrp="1"/>
          </p:cNvSpPr>
          <p:nvPr>
            <p:ph idx="1"/>
          </p:nvPr>
        </p:nvSpPr>
        <p:spPr>
          <a:xfrm>
            <a:off x="457200" y="1600201"/>
            <a:ext cx="8229600" cy="3733800"/>
          </a:xfrm>
        </p:spPr>
        <p:txBody>
          <a:bodyPr/>
          <a:lstStyle/>
          <a:p>
            <a:pPr marL="400050" lvl="1" indent="0">
              <a:buNone/>
            </a:pPr>
            <a:r>
              <a:rPr lang="en-US" b="1" dirty="0" smtClean="0"/>
              <a:t>Database</a:t>
            </a:r>
            <a:endParaRPr lang="en-US" dirty="0"/>
          </a:p>
          <a:p>
            <a:pPr lvl="1">
              <a:buFont typeface="Calibri" panose="020F0502020204030204" pitchFamily="34" charset="0"/>
              <a:buChar char="̶"/>
            </a:pPr>
            <a:r>
              <a:rPr lang="en-US" sz="2400" dirty="0" smtClean="0"/>
              <a:t>MYSQL</a:t>
            </a:r>
            <a:endParaRPr lang="en-US" sz="2400" dirty="0"/>
          </a:p>
          <a:p>
            <a:pPr marL="457200" lvl="1" indent="0">
              <a:buNone/>
            </a:pPr>
            <a:endParaRPr lang="en-US" sz="1400" b="1" dirty="0" smtClean="0"/>
          </a:p>
          <a:p>
            <a:pPr marL="457200" lvl="1" indent="0">
              <a:buNone/>
            </a:pPr>
            <a:r>
              <a:rPr lang="en-US" b="1" dirty="0" smtClean="0"/>
              <a:t>Tool </a:t>
            </a:r>
            <a:r>
              <a:rPr lang="en-US" b="1" dirty="0"/>
              <a:t>for Online Team Collaborations</a:t>
            </a:r>
            <a:endParaRPr lang="en-US" dirty="0"/>
          </a:p>
          <a:p>
            <a:pPr lvl="1">
              <a:buFont typeface="Calibri" panose="020F0502020204030204" pitchFamily="34" charset="0"/>
              <a:buChar char="̶"/>
            </a:pPr>
            <a:r>
              <a:rPr lang="en-US" sz="2400" dirty="0"/>
              <a:t>Google Meets </a:t>
            </a:r>
          </a:p>
          <a:p>
            <a:pPr lvl="1">
              <a:buFont typeface="Calibri" panose="020F0502020204030204" pitchFamily="34" charset="0"/>
              <a:buChar char="̶"/>
            </a:pPr>
            <a:r>
              <a:rPr lang="en-US" sz="2400" dirty="0"/>
              <a:t>Zoom</a:t>
            </a:r>
          </a:p>
        </p:txBody>
      </p:sp>
    </p:spTree>
    <p:extLst>
      <p:ext uri="{BB962C8B-B14F-4D97-AF65-F5344CB8AC3E}">
        <p14:creationId xmlns:p14="http://schemas.microsoft.com/office/powerpoint/2010/main" val="22769559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r>
              <a:rPr lang="en-US" dirty="0"/>
              <a:t>Testing</a:t>
            </a:r>
          </a:p>
        </p:txBody>
      </p:sp>
      <p:sp>
        <p:nvSpPr>
          <p:cNvPr id="3" name="Content Placeholder 2"/>
          <p:cNvSpPr>
            <a:spLocks noGrp="1"/>
          </p:cNvSpPr>
          <p:nvPr>
            <p:ph idx="1"/>
          </p:nvPr>
        </p:nvSpPr>
        <p:spPr/>
        <p:txBody>
          <a:bodyPr/>
          <a:lstStyle/>
          <a:p>
            <a:pPr marL="0" indent="0">
              <a:buNone/>
            </a:pPr>
            <a:endParaRPr lang="en-US" dirty="0"/>
          </a:p>
          <a:p>
            <a:pPr marL="0" indent="0">
              <a:buNone/>
            </a:pPr>
            <a:endParaRPr lang="en-US" dirty="0"/>
          </a:p>
        </p:txBody>
      </p:sp>
      <p:graphicFrame>
        <p:nvGraphicFramePr>
          <p:cNvPr id="4" name="Table 3">
            <a:extLst>
              <a:ext uri="{FF2B5EF4-FFF2-40B4-BE49-F238E27FC236}">
                <a16:creationId xmlns:a16="http://schemas.microsoft.com/office/drawing/2014/main" id="{F85B25B5-DE1B-7D7E-38A5-39243F52B936}"/>
              </a:ext>
            </a:extLst>
          </p:cNvPr>
          <p:cNvGraphicFramePr>
            <a:graphicFrameLocks noGrp="1"/>
          </p:cNvGraphicFramePr>
          <p:nvPr>
            <p:extLst>
              <p:ext uri="{D42A27DB-BD31-4B8C-83A1-F6EECF244321}">
                <p14:modId xmlns:p14="http://schemas.microsoft.com/office/powerpoint/2010/main" val="3365813448"/>
              </p:ext>
            </p:extLst>
          </p:nvPr>
        </p:nvGraphicFramePr>
        <p:xfrm>
          <a:off x="533401" y="1447803"/>
          <a:ext cx="8077200" cy="5029198"/>
        </p:xfrm>
        <a:graphic>
          <a:graphicData uri="http://schemas.openxmlformats.org/drawingml/2006/table">
            <a:tbl>
              <a:tblPr firstRow="1" firstCol="1" bandRow="1">
                <a:tableStyleId>{85BE263C-DBD7-4A20-BB59-AAB30ACAA65A}</a:tableStyleId>
              </a:tblPr>
              <a:tblGrid>
                <a:gridCol w="1607560">
                  <a:extLst>
                    <a:ext uri="{9D8B030D-6E8A-4147-A177-3AD203B41FA5}">
                      <a16:colId xmlns:a16="http://schemas.microsoft.com/office/drawing/2014/main" val="3564277595"/>
                    </a:ext>
                  </a:extLst>
                </a:gridCol>
                <a:gridCol w="6469640">
                  <a:extLst>
                    <a:ext uri="{9D8B030D-6E8A-4147-A177-3AD203B41FA5}">
                      <a16:colId xmlns:a16="http://schemas.microsoft.com/office/drawing/2014/main" val="953011714"/>
                    </a:ext>
                  </a:extLst>
                </a:gridCol>
              </a:tblGrid>
              <a:tr h="552801">
                <a:tc>
                  <a:txBody>
                    <a:bodyPr/>
                    <a:lstStyle/>
                    <a:p>
                      <a:pPr marL="0" marR="0" algn="just">
                        <a:spcBef>
                          <a:spcPts val="0"/>
                        </a:spcBef>
                        <a:spcAft>
                          <a:spcPts val="0"/>
                        </a:spcAft>
                      </a:pPr>
                      <a:r>
                        <a:rPr lang="en-US" sz="1800" dirty="0">
                          <a:effectLst/>
                        </a:rPr>
                        <a:t>Test Data</a:t>
                      </a:r>
                    </a:p>
                    <a:p>
                      <a:pPr marL="0" marR="0" algn="just">
                        <a:spcBef>
                          <a:spcPts val="0"/>
                        </a:spcBef>
                        <a:spcAft>
                          <a:spcPts val="0"/>
                        </a:spcAft>
                      </a:pPr>
                      <a:r>
                        <a:rPr lang="en-US" sz="1800" dirty="0">
                          <a:effectLst/>
                        </a:rPr>
                        <a:t> </a:t>
                      </a:r>
                      <a:endParaRPr lang="en-US" sz="18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800" dirty="0">
                          <a:effectLst/>
                        </a:rPr>
                        <a:t>TD-1</a:t>
                      </a:r>
                      <a:endParaRPr lang="en-US" sz="18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119150757"/>
                  </a:ext>
                </a:extLst>
              </a:tr>
              <a:tr h="552801">
                <a:tc>
                  <a:txBody>
                    <a:bodyPr/>
                    <a:lstStyle/>
                    <a:p>
                      <a:pPr marL="0" marR="0" algn="just">
                        <a:spcBef>
                          <a:spcPts val="0"/>
                        </a:spcBef>
                        <a:spcAft>
                          <a:spcPts val="0"/>
                        </a:spcAft>
                      </a:pPr>
                      <a:r>
                        <a:rPr lang="en-US" sz="1800" dirty="0">
                          <a:effectLst/>
                        </a:rPr>
                        <a:t>Form</a:t>
                      </a:r>
                    </a:p>
                    <a:p>
                      <a:pPr marL="0" marR="0" algn="just">
                        <a:spcBef>
                          <a:spcPts val="0"/>
                        </a:spcBef>
                        <a:spcAft>
                          <a:spcPts val="0"/>
                        </a:spcAft>
                      </a:pPr>
                      <a:r>
                        <a:rPr lang="en-US" sz="1800" dirty="0">
                          <a:effectLst/>
                        </a:rPr>
                        <a:t> </a:t>
                      </a:r>
                      <a:endParaRPr lang="en-US" sz="18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800" dirty="0">
                          <a:effectLst/>
                        </a:rPr>
                        <a:t>Login</a:t>
                      </a:r>
                      <a:endParaRPr lang="en-US" sz="18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089425042"/>
                  </a:ext>
                </a:extLst>
              </a:tr>
              <a:tr h="552801">
                <a:tc>
                  <a:txBody>
                    <a:bodyPr/>
                    <a:lstStyle/>
                    <a:p>
                      <a:pPr marL="0" marR="0" algn="just">
                        <a:spcBef>
                          <a:spcPts val="0"/>
                        </a:spcBef>
                        <a:spcAft>
                          <a:spcPts val="0"/>
                        </a:spcAft>
                      </a:pPr>
                      <a:r>
                        <a:rPr lang="en-US" sz="1800">
                          <a:effectLst/>
                        </a:rPr>
                        <a:t>Stakeholder</a:t>
                      </a:r>
                    </a:p>
                    <a:p>
                      <a:pPr marL="0" marR="0" algn="just">
                        <a:spcBef>
                          <a:spcPts val="0"/>
                        </a:spcBef>
                        <a:spcAft>
                          <a:spcPts val="0"/>
                        </a:spcAft>
                      </a:pPr>
                      <a:r>
                        <a:rPr lang="en-US" sz="1800">
                          <a:effectLst/>
                        </a:rPr>
                        <a:t> </a:t>
                      </a:r>
                      <a:endParaRPr lang="en-US"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800" dirty="0" smtClean="0">
                          <a:effectLst/>
                        </a:rPr>
                        <a:t>Passenger</a:t>
                      </a:r>
                      <a:endParaRPr lang="en-US" sz="18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4244389761"/>
                  </a:ext>
                </a:extLst>
              </a:tr>
              <a:tr h="552801">
                <a:tc>
                  <a:txBody>
                    <a:bodyPr/>
                    <a:lstStyle/>
                    <a:p>
                      <a:pPr marL="0" marR="0" algn="just">
                        <a:spcBef>
                          <a:spcPts val="0"/>
                        </a:spcBef>
                        <a:spcAft>
                          <a:spcPts val="0"/>
                        </a:spcAft>
                      </a:pPr>
                      <a:r>
                        <a:rPr lang="en-US" sz="1800">
                          <a:effectLst/>
                        </a:rPr>
                        <a:t>Field</a:t>
                      </a:r>
                    </a:p>
                    <a:p>
                      <a:pPr marL="0" marR="0" algn="just">
                        <a:spcBef>
                          <a:spcPts val="0"/>
                        </a:spcBef>
                        <a:spcAft>
                          <a:spcPts val="0"/>
                        </a:spcAft>
                      </a:pPr>
                      <a:r>
                        <a:rPr lang="en-US" sz="1800">
                          <a:effectLst/>
                        </a:rPr>
                        <a:t> </a:t>
                      </a:r>
                      <a:endParaRPr lang="en-US"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800" dirty="0" smtClean="0">
                          <a:effectLst/>
                        </a:rPr>
                        <a:t>Username</a:t>
                      </a:r>
                      <a:endParaRPr lang="en-US" sz="18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237788346"/>
                  </a:ext>
                </a:extLst>
              </a:tr>
              <a:tr h="552801">
                <a:tc>
                  <a:txBody>
                    <a:bodyPr/>
                    <a:lstStyle/>
                    <a:p>
                      <a:pPr marL="0" marR="0" algn="just">
                        <a:spcBef>
                          <a:spcPts val="0"/>
                        </a:spcBef>
                        <a:spcAft>
                          <a:spcPts val="0"/>
                        </a:spcAft>
                      </a:pPr>
                      <a:r>
                        <a:rPr lang="en-US" sz="1800">
                          <a:effectLst/>
                        </a:rPr>
                        <a:t>Technique</a:t>
                      </a:r>
                    </a:p>
                    <a:p>
                      <a:pPr marL="0" marR="0" algn="just">
                        <a:spcBef>
                          <a:spcPts val="0"/>
                        </a:spcBef>
                        <a:spcAft>
                          <a:spcPts val="0"/>
                        </a:spcAft>
                      </a:pPr>
                      <a:r>
                        <a:rPr lang="en-US" sz="1800">
                          <a:effectLst/>
                        </a:rPr>
                        <a:t> </a:t>
                      </a:r>
                      <a:endParaRPr lang="en-US"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800" dirty="0">
                          <a:effectLst/>
                        </a:rPr>
                        <a:t>Equivalence </a:t>
                      </a:r>
                      <a:r>
                        <a:rPr lang="en-US" sz="1800" dirty="0" smtClean="0">
                          <a:effectLst/>
                        </a:rPr>
                        <a:t>Class Partitioning</a:t>
                      </a:r>
                      <a:endParaRPr lang="en-US" sz="18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107081909"/>
                  </a:ext>
                </a:extLst>
              </a:tr>
              <a:tr h="1207363">
                <a:tc>
                  <a:txBody>
                    <a:bodyPr/>
                    <a:lstStyle/>
                    <a:p>
                      <a:pPr marL="0" marR="0" algn="just">
                        <a:spcBef>
                          <a:spcPts val="0"/>
                        </a:spcBef>
                        <a:spcAft>
                          <a:spcPts val="0"/>
                        </a:spcAft>
                      </a:pPr>
                      <a:r>
                        <a:rPr lang="en-US" sz="1800">
                          <a:effectLst/>
                        </a:rPr>
                        <a:t>Valid</a:t>
                      </a:r>
                    </a:p>
                    <a:p>
                      <a:pPr marL="0" marR="0" algn="just">
                        <a:spcBef>
                          <a:spcPts val="0"/>
                        </a:spcBef>
                        <a:spcAft>
                          <a:spcPts val="0"/>
                        </a:spcAft>
                      </a:pPr>
                      <a:r>
                        <a:rPr lang="en-US" sz="1800">
                          <a:effectLst/>
                        </a:rPr>
                        <a:t> </a:t>
                      </a:r>
                      <a:endParaRPr lang="en-US" sz="1800">
                        <a:effectLst/>
                        <a:latin typeface="Times New Roman" panose="02020603050405020304" pitchFamily="18" charset="0"/>
                        <a:ea typeface="Times New Roman" panose="02020603050405020304" pitchFamily="18" charset="0"/>
                      </a:endParaRPr>
                    </a:p>
                  </a:txBody>
                  <a:tcPr marL="68580" marR="68580" marT="0" marB="0"/>
                </a:tc>
                <a:tc>
                  <a:txBody>
                    <a:bodyPr/>
                    <a:lstStyle/>
                    <a:p>
                      <a:r>
                        <a:rPr lang="en-US" sz="1800" kern="1200" dirty="0" smtClean="0">
                          <a:effectLst/>
                        </a:rPr>
                        <a:t>Valid: </a:t>
                      </a:r>
                    </a:p>
                    <a:p>
                      <a:r>
                        <a:rPr lang="en-US" sz="1800" kern="1200" dirty="0" smtClean="0">
                          <a:effectLst/>
                        </a:rPr>
                        <a:t>• {A, B, C, ...} </a:t>
                      </a:r>
                    </a:p>
                    <a:p>
                      <a:r>
                        <a:rPr lang="en-US" sz="1800" kern="1200" dirty="0" smtClean="0">
                          <a:effectLst/>
                        </a:rPr>
                        <a:t>• {a, b, c, …} </a:t>
                      </a:r>
                    </a:p>
                    <a:p>
                      <a:r>
                        <a:rPr lang="en-US" sz="1800" kern="1200" dirty="0" smtClean="0">
                          <a:effectLst/>
                        </a:rPr>
                        <a:t>• {1, 2, 3, 4, …}</a:t>
                      </a:r>
                      <a:endParaRPr lang="en-US" sz="1800" kern="1200" dirty="0" smtClean="0">
                        <a:solidFill>
                          <a:schemeClr val="dk1"/>
                        </a:solidFill>
                        <a:effectLst/>
                        <a:latin typeface="+mn-lt"/>
                        <a:ea typeface="+mn-ea"/>
                        <a:cs typeface="+mn-cs"/>
                      </a:endParaRPr>
                    </a:p>
                  </a:txBody>
                  <a:tcPr marL="68580" marR="68580" marT="0" marB="0"/>
                </a:tc>
                <a:extLst>
                  <a:ext uri="{0D108BD9-81ED-4DB2-BD59-A6C34878D82A}">
                    <a16:rowId xmlns:a16="http://schemas.microsoft.com/office/drawing/2014/main" val="3551297145"/>
                  </a:ext>
                </a:extLst>
              </a:tr>
              <a:tr h="1057830">
                <a:tc>
                  <a:txBody>
                    <a:bodyPr/>
                    <a:lstStyle/>
                    <a:p>
                      <a:pPr marL="0" marR="0" algn="just">
                        <a:spcBef>
                          <a:spcPts val="0"/>
                        </a:spcBef>
                        <a:spcAft>
                          <a:spcPts val="0"/>
                        </a:spcAft>
                      </a:pPr>
                      <a:r>
                        <a:rPr lang="en-US" sz="1800">
                          <a:effectLst/>
                        </a:rPr>
                        <a:t>Invalid</a:t>
                      </a:r>
                    </a:p>
                    <a:p>
                      <a:pPr marL="0" marR="0" algn="just">
                        <a:spcBef>
                          <a:spcPts val="0"/>
                        </a:spcBef>
                        <a:spcAft>
                          <a:spcPts val="0"/>
                        </a:spcAft>
                      </a:pPr>
                      <a:r>
                        <a:rPr lang="en-US" sz="1800">
                          <a:effectLst/>
                        </a:rPr>
                        <a:t> </a:t>
                      </a:r>
                      <a:endParaRPr lang="en-US" sz="1800">
                        <a:effectLst/>
                        <a:latin typeface="Times New Roman" panose="02020603050405020304" pitchFamily="18" charset="0"/>
                        <a:ea typeface="Times New Roman" panose="02020603050405020304" pitchFamily="18" charset="0"/>
                      </a:endParaRPr>
                    </a:p>
                  </a:txBody>
                  <a:tcPr marL="68580" marR="68580" marT="0" marB="0"/>
                </a:tc>
                <a:tc>
                  <a:txBody>
                    <a:bodyPr/>
                    <a:lstStyle/>
                    <a:p>
                      <a:r>
                        <a:rPr lang="en-US" sz="1800" kern="1200" dirty="0" smtClean="0">
                          <a:effectLst/>
                        </a:rPr>
                        <a:t>Invalid: </a:t>
                      </a:r>
                    </a:p>
                    <a:p>
                      <a:r>
                        <a:rPr lang="en-US" sz="1800" kern="1200" dirty="0" smtClean="0">
                          <a:effectLst/>
                        </a:rPr>
                        <a:t>• {!, @, &gt;, $, %, ., (, &amp;, *, ^, ), &lt;, #, ?, /, ;, :, ’, ”, `, ~, =, +, -, _, …} </a:t>
                      </a:r>
                    </a:p>
                    <a:p>
                      <a:r>
                        <a:rPr lang="en-US" sz="1800" kern="1200" dirty="0" smtClean="0">
                          <a:effectLst/>
                        </a:rPr>
                        <a:t>• {}</a:t>
                      </a:r>
                      <a:endParaRPr lang="en-US" sz="1800" kern="1200" dirty="0">
                        <a:solidFill>
                          <a:schemeClr val="dk1"/>
                        </a:solidFill>
                        <a:effectLst/>
                        <a:latin typeface="+mn-lt"/>
                        <a:ea typeface="+mn-ea"/>
                        <a:cs typeface="+mn-cs"/>
                      </a:endParaRPr>
                    </a:p>
                  </a:txBody>
                  <a:tcPr marL="68580" marR="68580" marT="0" marB="0"/>
                </a:tc>
                <a:extLst>
                  <a:ext uri="{0D108BD9-81ED-4DB2-BD59-A6C34878D82A}">
                    <a16:rowId xmlns:a16="http://schemas.microsoft.com/office/drawing/2014/main" val="3328004868"/>
                  </a:ext>
                </a:extLst>
              </a:tr>
            </a:tbl>
          </a:graphicData>
        </a:graphic>
      </p:graphicFrame>
    </p:spTree>
    <p:extLst>
      <p:ext uri="{BB962C8B-B14F-4D97-AF65-F5344CB8AC3E}">
        <p14:creationId xmlns:p14="http://schemas.microsoft.com/office/powerpoint/2010/main" val="41431199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Testing</a:t>
            </a:r>
          </a:p>
        </p:txBody>
      </p:sp>
      <p:graphicFrame>
        <p:nvGraphicFramePr>
          <p:cNvPr id="5" name="Table 4">
            <a:extLst>
              <a:ext uri="{FF2B5EF4-FFF2-40B4-BE49-F238E27FC236}">
                <a16:creationId xmlns:a16="http://schemas.microsoft.com/office/drawing/2014/main" id="{F85B25B5-DE1B-7D7E-38A5-39243F52B936}"/>
              </a:ext>
            </a:extLst>
          </p:cNvPr>
          <p:cNvGraphicFramePr>
            <a:graphicFrameLocks noGrp="1"/>
          </p:cNvGraphicFramePr>
          <p:nvPr>
            <p:extLst>
              <p:ext uri="{D42A27DB-BD31-4B8C-83A1-F6EECF244321}">
                <p14:modId xmlns:p14="http://schemas.microsoft.com/office/powerpoint/2010/main" val="1337723548"/>
              </p:ext>
            </p:extLst>
          </p:nvPr>
        </p:nvGraphicFramePr>
        <p:xfrm>
          <a:off x="533401" y="1524000"/>
          <a:ext cx="8077200" cy="5067849"/>
        </p:xfrm>
        <a:graphic>
          <a:graphicData uri="http://schemas.openxmlformats.org/drawingml/2006/table">
            <a:tbl>
              <a:tblPr firstRow="1" firstCol="1" bandRow="1">
                <a:tableStyleId>{85BE263C-DBD7-4A20-BB59-AAB30ACAA65A}</a:tableStyleId>
              </a:tblPr>
              <a:tblGrid>
                <a:gridCol w="1607560">
                  <a:extLst>
                    <a:ext uri="{9D8B030D-6E8A-4147-A177-3AD203B41FA5}">
                      <a16:colId xmlns:a16="http://schemas.microsoft.com/office/drawing/2014/main" val="3564277595"/>
                    </a:ext>
                  </a:extLst>
                </a:gridCol>
                <a:gridCol w="6469640">
                  <a:extLst>
                    <a:ext uri="{9D8B030D-6E8A-4147-A177-3AD203B41FA5}">
                      <a16:colId xmlns:a16="http://schemas.microsoft.com/office/drawing/2014/main" val="953011714"/>
                    </a:ext>
                  </a:extLst>
                </a:gridCol>
              </a:tblGrid>
              <a:tr h="502847">
                <a:tc>
                  <a:txBody>
                    <a:bodyPr/>
                    <a:lstStyle/>
                    <a:p>
                      <a:pPr marL="0" marR="0" algn="just">
                        <a:spcBef>
                          <a:spcPts val="0"/>
                        </a:spcBef>
                        <a:spcAft>
                          <a:spcPts val="0"/>
                        </a:spcAft>
                      </a:pPr>
                      <a:r>
                        <a:rPr lang="en-US" sz="1800" dirty="0">
                          <a:effectLst/>
                        </a:rPr>
                        <a:t>Test Data</a:t>
                      </a:r>
                    </a:p>
                    <a:p>
                      <a:pPr marL="0" marR="0" algn="just">
                        <a:spcBef>
                          <a:spcPts val="0"/>
                        </a:spcBef>
                        <a:spcAft>
                          <a:spcPts val="0"/>
                        </a:spcAft>
                      </a:pPr>
                      <a:r>
                        <a:rPr lang="en-US" sz="1800" dirty="0">
                          <a:effectLst/>
                        </a:rPr>
                        <a:t> </a:t>
                      </a:r>
                      <a:endParaRPr lang="en-US" sz="18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800" dirty="0" smtClean="0">
                          <a:effectLst/>
                        </a:rPr>
                        <a:t>TD-2</a:t>
                      </a:r>
                      <a:endParaRPr lang="en-US" sz="18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119150757"/>
                  </a:ext>
                </a:extLst>
              </a:tr>
              <a:tr h="502847">
                <a:tc>
                  <a:txBody>
                    <a:bodyPr/>
                    <a:lstStyle/>
                    <a:p>
                      <a:pPr marL="0" marR="0" algn="just">
                        <a:spcBef>
                          <a:spcPts val="0"/>
                        </a:spcBef>
                        <a:spcAft>
                          <a:spcPts val="0"/>
                        </a:spcAft>
                      </a:pPr>
                      <a:r>
                        <a:rPr lang="en-US" sz="1800" dirty="0">
                          <a:effectLst/>
                        </a:rPr>
                        <a:t>Form</a:t>
                      </a:r>
                    </a:p>
                    <a:p>
                      <a:pPr marL="0" marR="0" algn="just">
                        <a:spcBef>
                          <a:spcPts val="0"/>
                        </a:spcBef>
                        <a:spcAft>
                          <a:spcPts val="0"/>
                        </a:spcAft>
                      </a:pPr>
                      <a:r>
                        <a:rPr lang="en-US" sz="1800" dirty="0">
                          <a:effectLst/>
                        </a:rPr>
                        <a:t> </a:t>
                      </a:r>
                      <a:endParaRPr lang="en-US" sz="18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800" dirty="0">
                          <a:effectLst/>
                        </a:rPr>
                        <a:t>Login</a:t>
                      </a:r>
                      <a:endParaRPr lang="en-US" sz="18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089425042"/>
                  </a:ext>
                </a:extLst>
              </a:tr>
              <a:tr h="502847">
                <a:tc>
                  <a:txBody>
                    <a:bodyPr/>
                    <a:lstStyle/>
                    <a:p>
                      <a:pPr marL="0" marR="0" algn="just">
                        <a:spcBef>
                          <a:spcPts val="0"/>
                        </a:spcBef>
                        <a:spcAft>
                          <a:spcPts val="0"/>
                        </a:spcAft>
                      </a:pPr>
                      <a:r>
                        <a:rPr lang="en-US" sz="1800">
                          <a:effectLst/>
                        </a:rPr>
                        <a:t>Stakeholder</a:t>
                      </a:r>
                    </a:p>
                    <a:p>
                      <a:pPr marL="0" marR="0" algn="just">
                        <a:spcBef>
                          <a:spcPts val="0"/>
                        </a:spcBef>
                        <a:spcAft>
                          <a:spcPts val="0"/>
                        </a:spcAft>
                      </a:pPr>
                      <a:r>
                        <a:rPr lang="en-US" sz="1800">
                          <a:effectLst/>
                        </a:rPr>
                        <a:t> </a:t>
                      </a:r>
                      <a:endParaRPr lang="en-US"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800" dirty="0" smtClean="0">
                          <a:effectLst/>
                        </a:rPr>
                        <a:t>Passenger</a:t>
                      </a:r>
                      <a:endParaRPr lang="en-US" sz="18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4244389761"/>
                  </a:ext>
                </a:extLst>
              </a:tr>
              <a:tr h="502847">
                <a:tc>
                  <a:txBody>
                    <a:bodyPr/>
                    <a:lstStyle/>
                    <a:p>
                      <a:pPr marL="0" marR="0" algn="just">
                        <a:spcBef>
                          <a:spcPts val="0"/>
                        </a:spcBef>
                        <a:spcAft>
                          <a:spcPts val="0"/>
                        </a:spcAft>
                      </a:pPr>
                      <a:r>
                        <a:rPr lang="en-US" sz="1800" dirty="0">
                          <a:effectLst/>
                        </a:rPr>
                        <a:t>Field</a:t>
                      </a:r>
                    </a:p>
                    <a:p>
                      <a:pPr marL="0" marR="0" algn="just">
                        <a:spcBef>
                          <a:spcPts val="0"/>
                        </a:spcBef>
                        <a:spcAft>
                          <a:spcPts val="0"/>
                        </a:spcAft>
                      </a:pPr>
                      <a:r>
                        <a:rPr lang="en-US" sz="1800" dirty="0">
                          <a:effectLst/>
                        </a:rPr>
                        <a:t> </a:t>
                      </a:r>
                      <a:endParaRPr lang="en-US" sz="18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800" dirty="0" smtClean="0">
                          <a:effectLst/>
                        </a:rPr>
                        <a:t>Password</a:t>
                      </a:r>
                      <a:endParaRPr lang="en-US" sz="18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237788346"/>
                  </a:ext>
                </a:extLst>
              </a:tr>
              <a:tr h="502847">
                <a:tc>
                  <a:txBody>
                    <a:bodyPr/>
                    <a:lstStyle/>
                    <a:p>
                      <a:pPr marL="0" marR="0" algn="just">
                        <a:spcBef>
                          <a:spcPts val="0"/>
                        </a:spcBef>
                        <a:spcAft>
                          <a:spcPts val="0"/>
                        </a:spcAft>
                      </a:pPr>
                      <a:r>
                        <a:rPr lang="en-US" sz="1800" dirty="0">
                          <a:effectLst/>
                        </a:rPr>
                        <a:t>Technique</a:t>
                      </a:r>
                    </a:p>
                    <a:p>
                      <a:pPr marL="0" marR="0" algn="just">
                        <a:spcBef>
                          <a:spcPts val="0"/>
                        </a:spcBef>
                        <a:spcAft>
                          <a:spcPts val="0"/>
                        </a:spcAft>
                      </a:pPr>
                      <a:r>
                        <a:rPr lang="en-US" sz="1800" dirty="0">
                          <a:effectLst/>
                        </a:rPr>
                        <a:t> </a:t>
                      </a:r>
                      <a:endParaRPr lang="en-US" sz="18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800" dirty="0">
                          <a:effectLst/>
                        </a:rPr>
                        <a:t>Equivalence </a:t>
                      </a:r>
                      <a:r>
                        <a:rPr lang="en-US" sz="1800" dirty="0" smtClean="0">
                          <a:effectLst/>
                        </a:rPr>
                        <a:t>Class Partitioning</a:t>
                      </a:r>
                      <a:endParaRPr lang="en-US" sz="18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107081909"/>
                  </a:ext>
                </a:extLst>
              </a:tr>
              <a:tr h="1524000">
                <a:tc>
                  <a:txBody>
                    <a:bodyPr/>
                    <a:lstStyle/>
                    <a:p>
                      <a:pPr marL="0" marR="0" algn="just">
                        <a:spcBef>
                          <a:spcPts val="0"/>
                        </a:spcBef>
                        <a:spcAft>
                          <a:spcPts val="0"/>
                        </a:spcAft>
                      </a:pPr>
                      <a:r>
                        <a:rPr lang="en-US" sz="1800">
                          <a:effectLst/>
                        </a:rPr>
                        <a:t>Valid</a:t>
                      </a:r>
                    </a:p>
                    <a:p>
                      <a:pPr marL="0" marR="0" algn="just">
                        <a:spcBef>
                          <a:spcPts val="0"/>
                        </a:spcBef>
                        <a:spcAft>
                          <a:spcPts val="0"/>
                        </a:spcAft>
                      </a:pPr>
                      <a:r>
                        <a:rPr lang="en-US" sz="1800">
                          <a:effectLst/>
                        </a:rPr>
                        <a:t> </a:t>
                      </a:r>
                      <a:endParaRPr lang="en-US" sz="1800">
                        <a:effectLst/>
                        <a:latin typeface="Times New Roman" panose="02020603050405020304" pitchFamily="18" charset="0"/>
                        <a:ea typeface="Times New Roman" panose="02020603050405020304" pitchFamily="18" charset="0"/>
                      </a:endParaRPr>
                    </a:p>
                  </a:txBody>
                  <a:tcPr marL="68580" marR="68580" marT="0" marB="0"/>
                </a:tc>
                <a:tc>
                  <a:txBody>
                    <a:bodyPr/>
                    <a:lstStyle/>
                    <a:p>
                      <a:r>
                        <a:rPr lang="en-US" sz="1800" kern="1200" dirty="0" smtClean="0">
                          <a:effectLst/>
                        </a:rPr>
                        <a:t>Valid: </a:t>
                      </a:r>
                    </a:p>
                    <a:p>
                      <a:r>
                        <a:rPr lang="en-US" sz="1800" kern="1200" dirty="0" smtClean="0">
                          <a:effectLst/>
                        </a:rPr>
                        <a:t>• {A, B, C, ...} </a:t>
                      </a:r>
                    </a:p>
                    <a:p>
                      <a:r>
                        <a:rPr lang="en-US" sz="1800" kern="1200" dirty="0" smtClean="0">
                          <a:effectLst/>
                        </a:rPr>
                        <a:t>• {a, b, c, …} </a:t>
                      </a:r>
                    </a:p>
                    <a:p>
                      <a:r>
                        <a:rPr lang="en-US" sz="1800" kern="1200" dirty="0" smtClean="0">
                          <a:effectLst/>
                        </a:rPr>
                        <a:t>• {!, @, &gt;, $, %, (, &amp;, *, ^, ), &lt;, #, ?, /, ;, :, ’, ”, `, ~, =, +, -, _,….}</a:t>
                      </a:r>
                    </a:p>
                    <a:p>
                      <a:r>
                        <a:rPr lang="en-US" sz="1800" kern="1200" dirty="0" smtClean="0">
                          <a:effectLst/>
                        </a:rPr>
                        <a:t>• {1, 2, 3, 4, …}  </a:t>
                      </a:r>
                      <a:endParaRPr lang="en-US" sz="1800" kern="1200" dirty="0">
                        <a:solidFill>
                          <a:schemeClr val="dk1"/>
                        </a:solidFill>
                        <a:effectLst/>
                        <a:latin typeface="+mn-lt"/>
                        <a:ea typeface="+mn-ea"/>
                        <a:cs typeface="+mn-cs"/>
                      </a:endParaRPr>
                    </a:p>
                  </a:txBody>
                  <a:tcPr marL="68580" marR="68580" marT="0" marB="0"/>
                </a:tc>
                <a:extLst>
                  <a:ext uri="{0D108BD9-81ED-4DB2-BD59-A6C34878D82A}">
                    <a16:rowId xmlns:a16="http://schemas.microsoft.com/office/drawing/2014/main" val="3551297145"/>
                  </a:ext>
                </a:extLst>
              </a:tr>
              <a:tr h="800649">
                <a:tc>
                  <a:txBody>
                    <a:bodyPr/>
                    <a:lstStyle/>
                    <a:p>
                      <a:pPr marL="0" marR="0" algn="just">
                        <a:spcBef>
                          <a:spcPts val="0"/>
                        </a:spcBef>
                        <a:spcAft>
                          <a:spcPts val="0"/>
                        </a:spcAft>
                      </a:pPr>
                      <a:r>
                        <a:rPr lang="en-US" sz="1800">
                          <a:effectLst/>
                        </a:rPr>
                        <a:t>Invalid</a:t>
                      </a:r>
                    </a:p>
                    <a:p>
                      <a:pPr marL="0" marR="0" algn="just">
                        <a:spcBef>
                          <a:spcPts val="0"/>
                        </a:spcBef>
                        <a:spcAft>
                          <a:spcPts val="0"/>
                        </a:spcAft>
                      </a:pPr>
                      <a:r>
                        <a:rPr lang="en-US" sz="1800">
                          <a:effectLst/>
                        </a:rPr>
                        <a:t> </a:t>
                      </a:r>
                      <a:endParaRPr lang="en-US" sz="1800">
                        <a:effectLst/>
                        <a:latin typeface="Times New Roman" panose="02020603050405020304" pitchFamily="18" charset="0"/>
                        <a:ea typeface="Times New Roman" panose="02020603050405020304" pitchFamily="18" charset="0"/>
                      </a:endParaRPr>
                    </a:p>
                  </a:txBody>
                  <a:tcPr marL="68580" marR="68580" marT="0" marB="0"/>
                </a:tc>
                <a:tc>
                  <a:txBody>
                    <a:bodyPr/>
                    <a:lstStyle/>
                    <a:p>
                      <a:r>
                        <a:rPr lang="en-US" sz="1800" kern="1200" dirty="0" smtClean="0">
                          <a:effectLst/>
                        </a:rPr>
                        <a:t>Invalid: </a:t>
                      </a:r>
                    </a:p>
                    <a:p>
                      <a:r>
                        <a:rPr lang="en-US" sz="1800" kern="1200" dirty="0" smtClean="0">
                          <a:effectLst/>
                        </a:rPr>
                        <a:t>• {}</a:t>
                      </a:r>
                      <a:endParaRPr lang="en-US" sz="1800" kern="1200" dirty="0" smtClean="0">
                        <a:solidFill>
                          <a:schemeClr val="dk1"/>
                        </a:solidFill>
                        <a:effectLst/>
                        <a:latin typeface="+mn-lt"/>
                        <a:ea typeface="+mn-ea"/>
                        <a:cs typeface="+mn-cs"/>
                      </a:endParaRPr>
                    </a:p>
                  </a:txBody>
                  <a:tcPr marL="68580" marR="68580" marT="0" marB="0"/>
                </a:tc>
                <a:extLst>
                  <a:ext uri="{0D108BD9-81ED-4DB2-BD59-A6C34878D82A}">
                    <a16:rowId xmlns:a16="http://schemas.microsoft.com/office/drawing/2014/main" val="3328004868"/>
                  </a:ext>
                </a:extLst>
              </a:tr>
            </a:tbl>
          </a:graphicData>
        </a:graphic>
      </p:graphicFrame>
    </p:spTree>
    <p:extLst>
      <p:ext uri="{BB962C8B-B14F-4D97-AF65-F5344CB8AC3E}">
        <p14:creationId xmlns:p14="http://schemas.microsoft.com/office/powerpoint/2010/main" val="8909413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rtlCol="0">
            <a:normAutofit/>
          </a:bodyPr>
          <a:lstStyle/>
          <a:p>
            <a:pPr eaLnBrk="1" fontAlgn="auto" hangingPunct="1">
              <a:spcAft>
                <a:spcPts val="0"/>
              </a:spcAft>
              <a:defRPr/>
            </a:pPr>
            <a:r>
              <a:rPr lang="en-US" dirty="0"/>
              <a:t>Endeavour</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Endeavour</a:t>
            </a:r>
          </a:p>
        </p:txBody>
      </p:sp>
      <p:sp>
        <p:nvSpPr>
          <p:cNvPr id="3" name="Content Placeholder 2"/>
          <p:cNvSpPr>
            <a:spLocks noGrp="1"/>
          </p:cNvSpPr>
          <p:nvPr>
            <p:ph idx="1"/>
          </p:nvPr>
        </p:nvSpPr>
        <p:spPr/>
        <p:txBody>
          <a:bodyPr/>
          <a:lstStyle/>
          <a:p>
            <a:r>
              <a:rPr lang="en-US" dirty="0"/>
              <a:t>R</a:t>
            </a:r>
            <a:r>
              <a:rPr lang="en-US" dirty="0" smtClean="0"/>
              <a:t>oles </a:t>
            </a:r>
            <a:r>
              <a:rPr lang="en-US" dirty="0"/>
              <a:t>of your team </a:t>
            </a:r>
            <a:r>
              <a:rPr lang="en-US" dirty="0" smtClean="0"/>
              <a:t>members:</a:t>
            </a:r>
          </a:p>
          <a:p>
            <a:pPr lvl="1">
              <a:buFont typeface="Calibri" panose="020F0502020204030204" pitchFamily="34" charset="0"/>
              <a:buChar char="̶"/>
            </a:pPr>
            <a:r>
              <a:rPr lang="en-US" sz="2400" b="1" dirty="0" smtClean="0"/>
              <a:t>Muhammad </a:t>
            </a:r>
            <a:r>
              <a:rPr lang="en-US" sz="2400" b="1" dirty="0" err="1" smtClean="0"/>
              <a:t>Fasih</a:t>
            </a:r>
            <a:r>
              <a:rPr lang="en-US" sz="2400" b="1" dirty="0" smtClean="0"/>
              <a:t>=&gt;</a:t>
            </a:r>
          </a:p>
          <a:p>
            <a:pPr marL="457200" lvl="1" indent="0">
              <a:buNone/>
            </a:pPr>
            <a:r>
              <a:rPr lang="en-US" sz="2400" dirty="0" smtClean="0"/>
              <a:t>App </a:t>
            </a:r>
            <a:r>
              <a:rPr lang="en-US" sz="2400" dirty="0"/>
              <a:t>F</a:t>
            </a:r>
            <a:r>
              <a:rPr lang="en-US" sz="2400" dirty="0" smtClean="0"/>
              <a:t>ront-end, App Back-end, Documentation</a:t>
            </a:r>
          </a:p>
          <a:p>
            <a:pPr marL="457200" lvl="1" indent="0">
              <a:buNone/>
            </a:pPr>
            <a:endParaRPr lang="en-US" sz="1000" dirty="0" smtClean="0"/>
          </a:p>
          <a:p>
            <a:pPr lvl="1">
              <a:buFont typeface="Calibri" panose="020F0502020204030204" pitchFamily="34" charset="0"/>
              <a:buChar char="̶"/>
            </a:pPr>
            <a:r>
              <a:rPr lang="en-US" sz="2400" b="1" dirty="0" err="1" smtClean="0"/>
              <a:t>Hanzala</a:t>
            </a:r>
            <a:r>
              <a:rPr lang="en-US" sz="2400" b="1" dirty="0" smtClean="0"/>
              <a:t> </a:t>
            </a:r>
            <a:r>
              <a:rPr lang="en-US" sz="2400" b="1" dirty="0" err="1" smtClean="0"/>
              <a:t>Iftikhar</a:t>
            </a:r>
            <a:r>
              <a:rPr lang="en-US" sz="2400" b="1" dirty="0" smtClean="0"/>
              <a:t>=&gt;</a:t>
            </a:r>
          </a:p>
          <a:p>
            <a:pPr marL="457200" lvl="1" indent="0">
              <a:buNone/>
            </a:pPr>
            <a:r>
              <a:rPr lang="en-US" sz="2400" dirty="0"/>
              <a:t>App Front-end, App Back-end, </a:t>
            </a:r>
            <a:r>
              <a:rPr lang="en-US" sz="2400" dirty="0" smtClean="0"/>
              <a:t>Documentation</a:t>
            </a:r>
          </a:p>
          <a:p>
            <a:pPr marL="457200" lvl="1" indent="0">
              <a:buNone/>
            </a:pPr>
            <a:endParaRPr lang="en-US" sz="1000" dirty="0" smtClean="0"/>
          </a:p>
          <a:p>
            <a:pPr lvl="1">
              <a:buFont typeface="Calibri" panose="020F0502020204030204" pitchFamily="34" charset="0"/>
              <a:buChar char="̶"/>
            </a:pPr>
            <a:r>
              <a:rPr lang="en-US" sz="2400" b="1" dirty="0" err="1" smtClean="0"/>
              <a:t>Hanzala</a:t>
            </a:r>
            <a:r>
              <a:rPr lang="en-US" sz="2400" b="1" dirty="0" smtClean="0"/>
              <a:t> Tariq=&gt;</a:t>
            </a:r>
          </a:p>
          <a:p>
            <a:pPr marL="457200" lvl="1" indent="0">
              <a:buNone/>
            </a:pPr>
            <a:r>
              <a:rPr lang="en-US" sz="2400" dirty="0" smtClean="0"/>
              <a:t>Web </a:t>
            </a:r>
            <a:r>
              <a:rPr lang="en-US" sz="2400" dirty="0"/>
              <a:t>Front-end, </a:t>
            </a:r>
            <a:r>
              <a:rPr lang="en-US" sz="2400" dirty="0" smtClean="0"/>
              <a:t>Web </a:t>
            </a:r>
            <a:r>
              <a:rPr lang="en-US" sz="2400" dirty="0"/>
              <a:t>Back-end, Documentation</a:t>
            </a:r>
          </a:p>
          <a:p>
            <a:pPr marL="457200" lvl="1" indent="0">
              <a:buNone/>
            </a:pPr>
            <a:endParaRPr lang="en-US" dirty="0"/>
          </a:p>
          <a:p>
            <a:pPr marL="0" indent="0">
              <a:buNone/>
            </a:pPr>
            <a:endParaRPr lang="en-US" dirty="0"/>
          </a:p>
        </p:txBody>
      </p:sp>
    </p:spTree>
    <p:extLst>
      <p:ext uri="{BB962C8B-B14F-4D97-AF65-F5344CB8AC3E}">
        <p14:creationId xmlns:p14="http://schemas.microsoft.com/office/powerpoint/2010/main" val="25934670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dirty="0"/>
              <a:t>Endeavour</a:t>
            </a:r>
          </a:p>
        </p:txBody>
      </p:sp>
      <p:sp>
        <p:nvSpPr>
          <p:cNvPr id="3" name="Content Placeholder 2"/>
          <p:cNvSpPr>
            <a:spLocks noGrp="1"/>
          </p:cNvSpPr>
          <p:nvPr>
            <p:ph idx="1"/>
          </p:nvPr>
        </p:nvSpPr>
        <p:spPr>
          <a:xfrm>
            <a:off x="228600" y="1221996"/>
            <a:ext cx="8534400" cy="4872606"/>
          </a:xfrm>
        </p:spPr>
        <p:txBody>
          <a:bodyPr/>
          <a:lstStyle/>
          <a:p>
            <a:r>
              <a:rPr lang="en-US" dirty="0" smtClean="0"/>
              <a:t>Software Development Process:</a:t>
            </a:r>
            <a:r>
              <a:rPr lang="en-US" dirty="0" smtClean="0">
                <a:sym typeface="Wingdings" panose="05000000000000000000" pitchFamily="2" charset="2"/>
              </a:rPr>
              <a:t>(</a:t>
            </a:r>
            <a:r>
              <a:rPr lang="en-US" sz="1800" dirty="0" smtClean="0"/>
              <a:t>Agile Methodology: Scrum</a:t>
            </a:r>
            <a:r>
              <a:rPr lang="en-US" dirty="0" smtClean="0">
                <a:sym typeface="Wingdings" panose="05000000000000000000" pitchFamily="2" charset="2"/>
              </a:rPr>
              <a:t>)</a:t>
            </a:r>
            <a:endParaRPr lang="en-US" sz="1800" dirty="0" smtClean="0"/>
          </a:p>
          <a:p>
            <a:pPr marL="0" indent="0" algn="just">
              <a:buNone/>
            </a:pPr>
            <a:r>
              <a:rPr lang="en-US" sz="2000" b="1" dirty="0" smtClean="0"/>
              <a:t>Planning</a:t>
            </a:r>
            <a:r>
              <a:rPr lang="en-US" sz="2000" b="1" dirty="0"/>
              <a:t>:</a:t>
            </a:r>
            <a:endParaRPr lang="en-US" sz="2000" dirty="0"/>
          </a:p>
          <a:p>
            <a:pPr lvl="1" algn="just"/>
            <a:r>
              <a:rPr lang="en-US" sz="2000" b="1" dirty="0"/>
              <a:t>R</a:t>
            </a:r>
            <a:r>
              <a:rPr lang="en-US" sz="1800" b="1" dirty="0"/>
              <a:t>equirement Gathering:</a:t>
            </a:r>
            <a:r>
              <a:rPr lang="en-US" sz="1800" dirty="0"/>
              <a:t> Understanding the project's objectives, goals, and client/stakeholder requirements.</a:t>
            </a:r>
          </a:p>
          <a:p>
            <a:pPr lvl="1" algn="just"/>
            <a:r>
              <a:rPr lang="en-US" sz="1800" b="1" dirty="0"/>
              <a:t>Scope Definition:</a:t>
            </a:r>
            <a:r>
              <a:rPr lang="en-US" sz="1800" dirty="0"/>
              <a:t> Defining project scope, deliverables, constraints, and timelines.</a:t>
            </a:r>
          </a:p>
          <a:p>
            <a:pPr lvl="1" algn="just"/>
            <a:r>
              <a:rPr lang="en-US" sz="1800" b="1" dirty="0"/>
              <a:t>Initial Design:</a:t>
            </a:r>
            <a:r>
              <a:rPr lang="en-US" sz="1800" dirty="0"/>
              <a:t> Creating a high-level architecture and design plan</a:t>
            </a:r>
            <a:r>
              <a:rPr lang="en-US" sz="1800" dirty="0" smtClean="0"/>
              <a:t>.</a:t>
            </a:r>
          </a:p>
          <a:p>
            <a:pPr marL="457200" lvl="1" indent="0" algn="just">
              <a:buNone/>
            </a:pPr>
            <a:endParaRPr lang="en-US" sz="1800" dirty="0"/>
          </a:p>
          <a:p>
            <a:pPr marL="0" indent="0" algn="just">
              <a:buNone/>
            </a:pPr>
            <a:r>
              <a:rPr lang="en-US" sz="2000" b="1" dirty="0"/>
              <a:t>Design:</a:t>
            </a:r>
            <a:endParaRPr lang="en-US" sz="2000" dirty="0"/>
          </a:p>
          <a:p>
            <a:pPr lvl="1" algn="just">
              <a:buFont typeface="Calibri" panose="020F0502020204030204" pitchFamily="34" charset="0"/>
              <a:buChar char="̶"/>
            </a:pPr>
            <a:r>
              <a:rPr lang="en-US" sz="1800" b="1" dirty="0" smtClean="0"/>
              <a:t>Documentation:</a:t>
            </a:r>
            <a:r>
              <a:rPr lang="en-US" sz="1800" dirty="0"/>
              <a:t> </a:t>
            </a:r>
            <a:r>
              <a:rPr lang="en-US" sz="1800" dirty="0" smtClean="0"/>
              <a:t>Creating </a:t>
            </a:r>
            <a:r>
              <a:rPr lang="en-US" sz="1800" dirty="0"/>
              <a:t>design documents, including system architecture diagrams, detailed </a:t>
            </a:r>
            <a:r>
              <a:rPr lang="en-US" sz="1800" dirty="0" smtClean="0"/>
              <a:t>specifications, Use cases Fully Dressed format, </a:t>
            </a:r>
            <a:r>
              <a:rPr lang="en-US" sz="1800" dirty="0"/>
              <a:t>database schemas, and any necessary technical documentation.</a:t>
            </a:r>
          </a:p>
          <a:p>
            <a:pPr lvl="1" algn="just"/>
            <a:r>
              <a:rPr lang="en-US" sz="1800" b="1" dirty="0" smtClean="0"/>
              <a:t>Technology </a:t>
            </a:r>
            <a:r>
              <a:rPr lang="en-US" sz="1800" b="1" dirty="0"/>
              <a:t>Selection:</a:t>
            </a:r>
            <a:r>
              <a:rPr lang="en-US" sz="1800" dirty="0"/>
              <a:t> Choosing appropriate technologies, frameworks, and tools for development.</a:t>
            </a:r>
            <a:endParaRPr lang="en-US" sz="2000" dirty="0"/>
          </a:p>
          <a:p>
            <a:pPr marL="0" indent="0">
              <a:buNone/>
            </a:pPr>
            <a:endParaRPr lang="en-US" dirty="0"/>
          </a:p>
        </p:txBody>
      </p:sp>
    </p:spTree>
    <p:extLst>
      <p:ext uri="{BB962C8B-B14F-4D97-AF65-F5344CB8AC3E}">
        <p14:creationId xmlns:p14="http://schemas.microsoft.com/office/powerpoint/2010/main" val="32166270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Endeavour</a:t>
            </a:r>
            <a:endParaRPr lang="en-US" b="1" dirty="0"/>
          </a:p>
        </p:txBody>
      </p:sp>
      <p:sp>
        <p:nvSpPr>
          <p:cNvPr id="3" name="Content Placeholder 2"/>
          <p:cNvSpPr>
            <a:spLocks noGrp="1"/>
          </p:cNvSpPr>
          <p:nvPr>
            <p:ph idx="1"/>
          </p:nvPr>
        </p:nvSpPr>
        <p:spPr>
          <a:xfrm>
            <a:off x="464890" y="1424628"/>
            <a:ext cx="8229600" cy="4976171"/>
          </a:xfrm>
        </p:spPr>
        <p:txBody>
          <a:bodyPr/>
          <a:lstStyle/>
          <a:p>
            <a:pPr marL="0" indent="0" algn="just">
              <a:buNone/>
            </a:pPr>
            <a:r>
              <a:rPr lang="en-US" sz="2000" b="1" dirty="0"/>
              <a:t>Implementation:</a:t>
            </a:r>
            <a:endParaRPr lang="en-US" sz="2000" dirty="0"/>
          </a:p>
          <a:p>
            <a:pPr lvl="1" algn="just"/>
            <a:r>
              <a:rPr lang="en-US" sz="1800" b="1" dirty="0"/>
              <a:t>Front-end Development:</a:t>
            </a:r>
            <a:r>
              <a:rPr lang="en-US" sz="1800" dirty="0"/>
              <a:t> Building user interfaces, interactions, and logic using technologies like React Native in this context.</a:t>
            </a:r>
          </a:p>
          <a:p>
            <a:pPr lvl="1" algn="just"/>
            <a:r>
              <a:rPr lang="en-US" sz="1800" b="1" dirty="0"/>
              <a:t>Back-end Development:</a:t>
            </a:r>
            <a:r>
              <a:rPr lang="en-US" sz="1800" dirty="0"/>
              <a:t> Creating server-side logic, APIs, and databases using technologies like Node.js, Express.js, and </a:t>
            </a:r>
            <a:r>
              <a:rPr lang="en-US" sz="1800" dirty="0" smtClean="0"/>
              <a:t>MYSQL </a:t>
            </a:r>
            <a:r>
              <a:rPr lang="en-US" sz="1800" dirty="0"/>
              <a:t>databases.</a:t>
            </a:r>
          </a:p>
          <a:p>
            <a:pPr lvl="1" algn="just"/>
            <a:r>
              <a:rPr lang="en-US" sz="1800" b="1" dirty="0"/>
              <a:t>Integration:</a:t>
            </a:r>
            <a:r>
              <a:rPr lang="en-US" sz="1800" dirty="0"/>
              <a:t> Integrating front-end and back-end components and connecting with external APIs or services</a:t>
            </a:r>
            <a:r>
              <a:rPr lang="en-US" sz="1800" dirty="0" smtClean="0"/>
              <a:t>.</a:t>
            </a:r>
          </a:p>
          <a:p>
            <a:pPr marL="457200" lvl="1" indent="0" algn="just">
              <a:buNone/>
            </a:pPr>
            <a:endParaRPr lang="en-US" sz="1400" dirty="0"/>
          </a:p>
          <a:p>
            <a:pPr marL="0" indent="0" algn="just">
              <a:buNone/>
            </a:pPr>
            <a:r>
              <a:rPr lang="en-US" sz="2000" b="1" dirty="0"/>
              <a:t>Testing:</a:t>
            </a:r>
            <a:endParaRPr lang="en-US" sz="2000" dirty="0"/>
          </a:p>
          <a:p>
            <a:pPr lvl="1" algn="just"/>
            <a:r>
              <a:rPr lang="en-US" sz="1800" b="1" dirty="0"/>
              <a:t>Unit Testing:</a:t>
            </a:r>
            <a:r>
              <a:rPr lang="en-US" sz="1800" dirty="0"/>
              <a:t> Testing individual components/modules for functionality and correctness</a:t>
            </a:r>
            <a:r>
              <a:rPr lang="en-US" sz="1800" dirty="0" smtClean="0"/>
              <a:t>.</a:t>
            </a:r>
            <a:endParaRPr lang="en-US" sz="1800" dirty="0"/>
          </a:p>
          <a:p>
            <a:pPr lvl="1" algn="just"/>
            <a:r>
              <a:rPr lang="en-US" sz="1800" b="1" dirty="0" smtClean="0"/>
              <a:t>Black Box Testing:</a:t>
            </a:r>
            <a:r>
              <a:rPr lang="en-US" dirty="0"/>
              <a:t> </a:t>
            </a:r>
            <a:r>
              <a:rPr lang="en-US" sz="1800" dirty="0"/>
              <a:t>Focuses on testing the functionality and behavior of the software without requiring knowledge of its internal structure, code, or implementation details.</a:t>
            </a:r>
            <a:endParaRPr lang="en-US" sz="1200" b="1" dirty="0" smtClean="0"/>
          </a:p>
        </p:txBody>
      </p:sp>
    </p:spTree>
    <p:extLst>
      <p:ext uri="{BB962C8B-B14F-4D97-AF65-F5344CB8AC3E}">
        <p14:creationId xmlns:p14="http://schemas.microsoft.com/office/powerpoint/2010/main" val="343454543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rtlCol="0">
            <a:normAutofit/>
          </a:bodyPr>
          <a:lstStyle/>
          <a:p>
            <a:pPr eaLnBrk="1" fontAlgn="auto" hangingPunct="1">
              <a:spcAft>
                <a:spcPts val="0"/>
              </a:spcAft>
              <a:defRPr/>
            </a:pPr>
            <a:r>
              <a:rPr lang="en-US" dirty="0"/>
              <a:t>NEXT STEPS</a:t>
            </a:r>
          </a:p>
        </p:txBody>
      </p:sp>
    </p:spTree>
    <p:extLst>
      <p:ext uri="{BB962C8B-B14F-4D97-AF65-F5344CB8AC3E}">
        <p14:creationId xmlns:p14="http://schemas.microsoft.com/office/powerpoint/2010/main" val="22161991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pPr eaLnBrk="1" hangingPunct="1"/>
            <a:r>
              <a:rPr lang="en-US" dirty="0"/>
              <a:t>Work Breakdown </a:t>
            </a:r>
            <a:r>
              <a:rPr lang="en-US" dirty="0" smtClean="0"/>
              <a:t>Structure</a:t>
            </a:r>
            <a:endParaRPr lang="en-US" dirty="0"/>
          </a:p>
        </p:txBody>
      </p:sp>
      <p:sp>
        <p:nvSpPr>
          <p:cNvPr id="8195" name="Content Placeholder 2"/>
          <p:cNvSpPr>
            <a:spLocks noGrp="1"/>
          </p:cNvSpPr>
          <p:nvPr>
            <p:ph sz="half" idx="1"/>
          </p:nvPr>
        </p:nvSpPr>
        <p:spPr>
          <a:xfrm>
            <a:off x="304800" y="1600200"/>
            <a:ext cx="4343400" cy="3809999"/>
          </a:xfrm>
        </p:spPr>
        <p:txBody>
          <a:bodyPr/>
          <a:lstStyle/>
          <a:p>
            <a:pPr algn="just"/>
            <a:r>
              <a:rPr lang="en-US" sz="2000" b="1" dirty="0"/>
              <a:t>Data Collection and </a:t>
            </a:r>
            <a:r>
              <a:rPr lang="en-US" sz="2000" b="1" dirty="0" smtClean="0"/>
              <a:t>Processing </a:t>
            </a:r>
          </a:p>
          <a:p>
            <a:pPr marL="0" indent="0" algn="just">
              <a:buNone/>
            </a:pPr>
            <a:r>
              <a:rPr lang="en-US" sz="2000" dirty="0"/>
              <a:t> </a:t>
            </a:r>
            <a:r>
              <a:rPr lang="en-US" sz="2000" dirty="0" smtClean="0"/>
              <a:t>     (Sep-Oct)</a:t>
            </a:r>
            <a:endParaRPr lang="en-US" sz="2000" dirty="0"/>
          </a:p>
          <a:p>
            <a:pPr lvl="1" algn="just" eaLnBrk="1" hangingPunct="1"/>
            <a:r>
              <a:rPr lang="en-US" sz="2000" dirty="0" smtClean="0"/>
              <a:t>Requirements Gathering</a:t>
            </a:r>
            <a:endParaRPr lang="en-US" sz="2000" dirty="0"/>
          </a:p>
          <a:p>
            <a:pPr lvl="1" algn="just" eaLnBrk="1" hangingPunct="1"/>
            <a:r>
              <a:rPr lang="en-US" sz="2000" dirty="0" smtClean="0"/>
              <a:t>Working on System Workflow </a:t>
            </a:r>
            <a:endParaRPr lang="en-US" sz="2000" dirty="0"/>
          </a:p>
          <a:p>
            <a:pPr lvl="1" algn="just" eaLnBrk="1" hangingPunct="1"/>
            <a:r>
              <a:rPr lang="en-US" sz="2000" dirty="0" smtClean="0"/>
              <a:t>Development Tools Learning</a:t>
            </a:r>
          </a:p>
          <a:p>
            <a:pPr algn="just" eaLnBrk="1" hangingPunct="1"/>
            <a:endParaRPr lang="en-US" sz="2000" dirty="0"/>
          </a:p>
          <a:p>
            <a:pPr algn="just" eaLnBrk="1" hangingPunct="1"/>
            <a:r>
              <a:rPr lang="en-US" sz="2000" b="1" dirty="0" smtClean="0"/>
              <a:t>Application Front-End Development</a:t>
            </a:r>
          </a:p>
          <a:p>
            <a:pPr marL="0" indent="0" algn="just" eaLnBrk="1" hangingPunct="1">
              <a:buNone/>
            </a:pPr>
            <a:r>
              <a:rPr lang="en-US" sz="2000" dirty="0"/>
              <a:t> </a:t>
            </a:r>
            <a:r>
              <a:rPr lang="en-US" sz="2000" dirty="0" smtClean="0"/>
              <a:t>     (Oct-Nov)</a:t>
            </a:r>
            <a:endParaRPr lang="en-US" sz="2000" dirty="0"/>
          </a:p>
          <a:p>
            <a:pPr lvl="1" algn="just" eaLnBrk="1" hangingPunct="1"/>
            <a:r>
              <a:rPr lang="en-US" sz="2000" dirty="0" smtClean="0"/>
              <a:t>Tools Integration</a:t>
            </a:r>
            <a:endParaRPr lang="en-US" sz="2000" dirty="0"/>
          </a:p>
          <a:p>
            <a:pPr lvl="1" algn="just" eaLnBrk="1" hangingPunct="1"/>
            <a:r>
              <a:rPr lang="en-US" sz="2000" dirty="0" smtClean="0"/>
              <a:t>Building Interface</a:t>
            </a:r>
            <a:endParaRPr lang="en-US" sz="2000" dirty="0"/>
          </a:p>
          <a:p>
            <a:pPr marL="0" indent="0" eaLnBrk="1" hangingPunct="1">
              <a:buNone/>
            </a:pPr>
            <a:endParaRPr lang="en-US" dirty="0"/>
          </a:p>
        </p:txBody>
      </p:sp>
      <p:sp>
        <p:nvSpPr>
          <p:cNvPr id="2" name="Content Placeholder 1"/>
          <p:cNvSpPr>
            <a:spLocks noGrp="1"/>
          </p:cNvSpPr>
          <p:nvPr>
            <p:ph sz="half" idx="2"/>
          </p:nvPr>
        </p:nvSpPr>
        <p:spPr>
          <a:xfrm>
            <a:off x="4648200" y="1600200"/>
            <a:ext cx="4267200" cy="4525963"/>
          </a:xfrm>
        </p:spPr>
        <p:txBody>
          <a:bodyPr/>
          <a:lstStyle/>
          <a:p>
            <a:pPr algn="just" eaLnBrk="1" hangingPunct="1"/>
            <a:r>
              <a:rPr lang="en-US" sz="2000" b="1" dirty="0" smtClean="0"/>
              <a:t>Web Development</a:t>
            </a:r>
          </a:p>
          <a:p>
            <a:pPr marL="0" indent="0" algn="just" eaLnBrk="1" hangingPunct="1">
              <a:buNone/>
            </a:pPr>
            <a:r>
              <a:rPr lang="en-US" sz="2000" dirty="0"/>
              <a:t> </a:t>
            </a:r>
            <a:r>
              <a:rPr lang="en-US" sz="2000" dirty="0" smtClean="0"/>
              <a:t>     (Nov-Dec)</a:t>
            </a:r>
            <a:endParaRPr lang="en-US" sz="2000" dirty="0"/>
          </a:p>
          <a:p>
            <a:pPr lvl="1" algn="just" eaLnBrk="1" hangingPunct="1"/>
            <a:r>
              <a:rPr lang="en-US" sz="2000" dirty="0" smtClean="0"/>
              <a:t>Front-End , Back-End</a:t>
            </a:r>
            <a:endParaRPr lang="en-US" sz="2000" dirty="0"/>
          </a:p>
          <a:p>
            <a:pPr lvl="1" algn="just" eaLnBrk="1" hangingPunct="1"/>
            <a:r>
              <a:rPr lang="en-US" sz="2000" dirty="0" smtClean="0"/>
              <a:t>Admin Panel Development</a:t>
            </a:r>
            <a:endParaRPr lang="en-US" sz="2000" dirty="0"/>
          </a:p>
          <a:p>
            <a:pPr algn="just" eaLnBrk="1" hangingPunct="1"/>
            <a:endParaRPr lang="en-US" sz="2000" dirty="0" smtClean="0"/>
          </a:p>
          <a:p>
            <a:pPr marL="0" indent="0" algn="just" eaLnBrk="1" hangingPunct="1">
              <a:buNone/>
            </a:pPr>
            <a:endParaRPr lang="en-US" sz="2000" dirty="0" smtClean="0"/>
          </a:p>
          <a:p>
            <a:pPr algn="just" eaLnBrk="1" hangingPunct="1"/>
            <a:r>
              <a:rPr lang="en-US" sz="2000" b="1" dirty="0" smtClean="0"/>
              <a:t>Application Back-End Development</a:t>
            </a:r>
          </a:p>
          <a:p>
            <a:pPr marL="0" indent="0" algn="just" eaLnBrk="1" hangingPunct="1">
              <a:buNone/>
            </a:pPr>
            <a:r>
              <a:rPr lang="en-US" sz="2000" dirty="0"/>
              <a:t> </a:t>
            </a:r>
            <a:r>
              <a:rPr lang="en-US" sz="2000" dirty="0" smtClean="0"/>
              <a:t>     (Dec-Jan)</a:t>
            </a:r>
            <a:endParaRPr lang="en-US" sz="2000" dirty="0"/>
          </a:p>
          <a:p>
            <a:pPr lvl="1" algn="just" eaLnBrk="1" hangingPunct="1"/>
            <a:r>
              <a:rPr lang="en-US" sz="2000" dirty="0" smtClean="0"/>
              <a:t>API’s Integration</a:t>
            </a:r>
          </a:p>
          <a:p>
            <a:pPr lvl="1" algn="just" eaLnBrk="1" hangingPunct="1"/>
            <a:r>
              <a:rPr lang="en-US" sz="2000" dirty="0" smtClean="0"/>
              <a:t>Database Connection</a:t>
            </a:r>
          </a:p>
          <a:p>
            <a:pPr marL="0" indent="0" eaLnBrk="1" hangingPunct="1">
              <a:buNone/>
            </a:pPr>
            <a:endParaRPr lang="en-US" sz="2400" dirty="0"/>
          </a:p>
        </p:txBody>
      </p:sp>
    </p:spTree>
    <p:extLst>
      <p:ext uri="{BB962C8B-B14F-4D97-AF65-F5344CB8AC3E}">
        <p14:creationId xmlns:p14="http://schemas.microsoft.com/office/powerpoint/2010/main" val="5781384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eaLnBrk="1" hangingPunct="1"/>
            <a:r>
              <a:rPr lang="en-US" dirty="0"/>
              <a:t>Table of Content</a:t>
            </a:r>
          </a:p>
        </p:txBody>
      </p:sp>
      <p:sp>
        <p:nvSpPr>
          <p:cNvPr id="4099" name="Content Placeholder 2"/>
          <p:cNvSpPr>
            <a:spLocks noGrp="1"/>
          </p:cNvSpPr>
          <p:nvPr>
            <p:ph idx="1"/>
          </p:nvPr>
        </p:nvSpPr>
        <p:spPr/>
        <p:txBody>
          <a:bodyPr/>
          <a:lstStyle/>
          <a:p>
            <a:pPr eaLnBrk="1" hangingPunct="1"/>
            <a:r>
              <a:rPr lang="en-US" sz="2800" dirty="0"/>
              <a:t>Opportunity &amp; Stakeholders </a:t>
            </a:r>
          </a:p>
          <a:p>
            <a:pPr eaLnBrk="1" hangingPunct="1"/>
            <a:r>
              <a:rPr lang="en-US" sz="2800" dirty="0"/>
              <a:t>Solution</a:t>
            </a:r>
          </a:p>
          <a:p>
            <a:pPr eaLnBrk="1" hangingPunct="1"/>
            <a:r>
              <a:rPr lang="en-US" sz="2800" dirty="0"/>
              <a:t>Progress Report Summary</a:t>
            </a:r>
          </a:p>
          <a:p>
            <a:pPr lvl="1" eaLnBrk="1" hangingPunct="1"/>
            <a:r>
              <a:rPr lang="en-US" sz="2400" dirty="0"/>
              <a:t>Requirements</a:t>
            </a:r>
          </a:p>
          <a:p>
            <a:pPr lvl="1" eaLnBrk="1" hangingPunct="1"/>
            <a:r>
              <a:rPr lang="en-US" sz="2400" dirty="0"/>
              <a:t>Software System (Design + Implementation + Testing)</a:t>
            </a:r>
          </a:p>
          <a:p>
            <a:pPr lvl="1" eaLnBrk="1" hangingPunct="1"/>
            <a:r>
              <a:rPr lang="en-US" sz="2400" dirty="0"/>
              <a:t>Endeavour (Team + Work + Way of Working)</a:t>
            </a:r>
          </a:p>
          <a:p>
            <a:pPr eaLnBrk="1" hangingPunct="1"/>
            <a:r>
              <a:rPr lang="en-US" sz="2800" dirty="0"/>
              <a:t>Next Steps</a:t>
            </a:r>
          </a:p>
          <a:p>
            <a:pPr eaLnBrk="1" hangingPunct="1"/>
            <a:r>
              <a:rPr lang="en-US" sz="2800" dirty="0"/>
              <a:t>Prototype / Report</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pPr eaLnBrk="1" hangingPunct="1"/>
            <a:r>
              <a:rPr lang="en-US" dirty="0"/>
              <a:t>Challenges</a:t>
            </a:r>
          </a:p>
        </p:txBody>
      </p:sp>
      <p:sp>
        <p:nvSpPr>
          <p:cNvPr id="10243" name="Content Placeholder 2"/>
          <p:cNvSpPr>
            <a:spLocks noGrp="1"/>
          </p:cNvSpPr>
          <p:nvPr>
            <p:ph idx="1"/>
          </p:nvPr>
        </p:nvSpPr>
        <p:spPr>
          <a:xfrm>
            <a:off x="457200" y="1752601"/>
            <a:ext cx="8229600" cy="3505200"/>
          </a:xfrm>
        </p:spPr>
        <p:txBody>
          <a:bodyPr/>
          <a:lstStyle/>
          <a:p>
            <a:pPr eaLnBrk="1" hangingPunct="1"/>
            <a:r>
              <a:rPr lang="en-US" sz="2800" dirty="0"/>
              <a:t>Learning Curve</a:t>
            </a:r>
          </a:p>
          <a:p>
            <a:pPr eaLnBrk="1" hangingPunct="1"/>
            <a:r>
              <a:rPr lang="en-US" sz="2800" dirty="0"/>
              <a:t>Setup and </a:t>
            </a:r>
            <a:r>
              <a:rPr lang="en-US" sz="2800" dirty="0" smtClean="0"/>
              <a:t>Environment</a:t>
            </a:r>
          </a:p>
          <a:p>
            <a:pPr eaLnBrk="1" hangingPunct="1"/>
            <a:r>
              <a:rPr lang="en-US" sz="2800" dirty="0" smtClean="0"/>
              <a:t>Front-End </a:t>
            </a:r>
            <a:r>
              <a:rPr lang="en-US" sz="2800" dirty="0"/>
              <a:t>Development Challenges</a:t>
            </a:r>
          </a:p>
          <a:p>
            <a:pPr eaLnBrk="1" hangingPunct="1"/>
            <a:r>
              <a:rPr lang="en-US" sz="2800" dirty="0" smtClean="0"/>
              <a:t>Database Connection</a:t>
            </a:r>
          </a:p>
          <a:p>
            <a:pPr eaLnBrk="1" hangingPunct="1"/>
            <a:r>
              <a:rPr lang="en-US" sz="2800" dirty="0"/>
              <a:t>API </a:t>
            </a:r>
            <a:r>
              <a:rPr lang="en-US" sz="2800" dirty="0" smtClean="0"/>
              <a:t>Integration</a:t>
            </a:r>
          </a:p>
          <a:p>
            <a:pPr eaLnBrk="1" hangingPunct="1"/>
            <a:r>
              <a:rPr lang="en-US" sz="2800" dirty="0" smtClean="0"/>
              <a:t>Back-End Related Challenges </a:t>
            </a:r>
            <a:endParaRPr lang="en-US" sz="2800"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rtlCol="0">
            <a:normAutofit/>
          </a:bodyPr>
          <a:lstStyle/>
          <a:p>
            <a:pPr eaLnBrk="1" fontAlgn="auto" hangingPunct="1">
              <a:spcAft>
                <a:spcPts val="0"/>
              </a:spcAft>
              <a:defRPr/>
            </a:pPr>
            <a:r>
              <a:rPr lang="en-US" dirty="0"/>
              <a:t>Prototype &amp; Report</a:t>
            </a:r>
          </a:p>
        </p:txBody>
      </p:sp>
    </p:spTree>
    <p:extLst>
      <p:ext uri="{BB962C8B-B14F-4D97-AF65-F5344CB8AC3E}">
        <p14:creationId xmlns:p14="http://schemas.microsoft.com/office/powerpoint/2010/main" val="188031347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a:xfrm>
            <a:off x="457200" y="152400"/>
            <a:ext cx="8229600" cy="1143000"/>
          </a:xfrm>
        </p:spPr>
        <p:txBody>
          <a:bodyPr/>
          <a:lstStyle/>
          <a:p>
            <a:pPr eaLnBrk="1" hangingPunct="1"/>
            <a:r>
              <a:rPr lang="en-US" dirty="0"/>
              <a:t>Prototype</a:t>
            </a:r>
          </a:p>
        </p:txBody>
      </p:sp>
      <p:pic>
        <p:nvPicPr>
          <p:cNvPr id="2" name="Content Placeholder 1"/>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590800" y="1417638"/>
            <a:ext cx="4114800" cy="5364162"/>
          </a:xfrm>
        </p:spPr>
      </p:pic>
    </p:spTree>
    <p:extLst>
      <p:ext uri="{BB962C8B-B14F-4D97-AF65-F5344CB8AC3E}">
        <p14:creationId xmlns:p14="http://schemas.microsoft.com/office/powerpoint/2010/main" val="83511013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lstStyle/>
          <a:p>
            <a:r>
              <a:rPr lang="en-US" dirty="0"/>
              <a:t>Prototype</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90800" y="1417638"/>
            <a:ext cx="4114800" cy="5364162"/>
          </a:xfrm>
          <a:prstGeom prst="rect">
            <a:avLst/>
          </a:prstGeom>
        </p:spPr>
      </p:pic>
    </p:spTree>
    <p:extLst>
      <p:ext uri="{BB962C8B-B14F-4D97-AF65-F5344CB8AC3E}">
        <p14:creationId xmlns:p14="http://schemas.microsoft.com/office/powerpoint/2010/main" val="217412878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lstStyle/>
          <a:p>
            <a:r>
              <a:rPr lang="en-US" dirty="0"/>
              <a:t>Prototype</a:t>
            </a:r>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514600" y="1447800"/>
            <a:ext cx="4191000" cy="5334000"/>
          </a:xfrm>
        </p:spPr>
      </p:pic>
    </p:spTree>
    <p:extLst>
      <p:ext uri="{BB962C8B-B14F-4D97-AF65-F5344CB8AC3E}">
        <p14:creationId xmlns:p14="http://schemas.microsoft.com/office/powerpoint/2010/main" val="290486799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lstStyle/>
          <a:p>
            <a:r>
              <a:rPr lang="en-US" dirty="0"/>
              <a:t>Prototype</a:t>
            </a:r>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514600" y="1417638"/>
            <a:ext cx="4191000" cy="5364162"/>
          </a:xfrm>
        </p:spPr>
      </p:pic>
    </p:spTree>
    <p:extLst>
      <p:ext uri="{BB962C8B-B14F-4D97-AF65-F5344CB8AC3E}">
        <p14:creationId xmlns:p14="http://schemas.microsoft.com/office/powerpoint/2010/main" val="262841708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lstStyle/>
          <a:p>
            <a:r>
              <a:rPr lang="en-US" dirty="0"/>
              <a:t>Prototype</a:t>
            </a:r>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514600" y="1417638"/>
            <a:ext cx="4191000" cy="5364162"/>
          </a:xfrm>
        </p:spPr>
      </p:pic>
    </p:spTree>
    <p:extLst>
      <p:ext uri="{BB962C8B-B14F-4D97-AF65-F5344CB8AC3E}">
        <p14:creationId xmlns:p14="http://schemas.microsoft.com/office/powerpoint/2010/main" val="238606565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lstStyle/>
          <a:p>
            <a:r>
              <a:rPr lang="en-US" dirty="0"/>
              <a:t>Prototype</a:t>
            </a:r>
          </a:p>
        </p:txBody>
      </p:sp>
      <p:pic>
        <p:nvPicPr>
          <p:cNvPr id="8" name="Content Placeholder 7"/>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514600" y="1447800"/>
            <a:ext cx="4191000" cy="5334000"/>
          </a:xfrm>
        </p:spPr>
      </p:pic>
    </p:spTree>
    <p:extLst>
      <p:ext uri="{BB962C8B-B14F-4D97-AF65-F5344CB8AC3E}">
        <p14:creationId xmlns:p14="http://schemas.microsoft.com/office/powerpoint/2010/main" val="411521946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pPr eaLnBrk="1" hangingPunct="1"/>
            <a:r>
              <a:rPr lang="en-US" dirty="0"/>
              <a:t>Report</a:t>
            </a:r>
          </a:p>
        </p:txBody>
      </p:sp>
      <p:sp>
        <p:nvSpPr>
          <p:cNvPr id="10243" name="Content Placeholder 2"/>
          <p:cNvSpPr>
            <a:spLocks noGrp="1"/>
          </p:cNvSpPr>
          <p:nvPr>
            <p:ph idx="1"/>
          </p:nvPr>
        </p:nvSpPr>
        <p:spPr/>
        <p:txBody>
          <a:bodyPr/>
          <a:lstStyle/>
          <a:p>
            <a:pPr eaLnBrk="1" hangingPunct="1"/>
            <a:r>
              <a:rPr lang="en-US" dirty="0"/>
              <a:t>Chapter 1: Introduction</a:t>
            </a:r>
          </a:p>
          <a:p>
            <a:pPr eaLnBrk="1" hangingPunct="1"/>
            <a:r>
              <a:rPr lang="en-US" dirty="0"/>
              <a:t>Chapter 2: Literature / Market Survey</a:t>
            </a:r>
          </a:p>
          <a:p>
            <a:pPr eaLnBrk="1" hangingPunct="1"/>
            <a:r>
              <a:rPr lang="en-US" dirty="0"/>
              <a:t>Chapter 3: Requirement Analysis</a:t>
            </a:r>
          </a:p>
          <a:p>
            <a:pPr eaLnBrk="1" hangingPunct="1"/>
            <a:r>
              <a:rPr lang="en-US" dirty="0"/>
              <a:t>Chapter 4: System Design</a:t>
            </a:r>
          </a:p>
          <a:p>
            <a:pPr eaLnBrk="1" hangingPunct="1"/>
            <a:r>
              <a:rPr lang="en-US" dirty="0"/>
              <a:t>Chapter 5: Implementation</a:t>
            </a:r>
          </a:p>
          <a:p>
            <a:pPr eaLnBrk="1" hangingPunct="1"/>
            <a:r>
              <a:rPr lang="en-US" dirty="0"/>
              <a:t>Chapter 6: Testing &amp; Evaluations</a:t>
            </a:r>
          </a:p>
          <a:p>
            <a:pPr eaLnBrk="1" hangingPunct="1"/>
            <a:r>
              <a:rPr lang="en-US" dirty="0"/>
              <a:t>Chapter 7: Conclusion &amp; Outlook</a:t>
            </a:r>
          </a:p>
        </p:txBody>
      </p:sp>
    </p:spTree>
    <p:extLst>
      <p:ext uri="{BB962C8B-B14F-4D97-AF65-F5344CB8AC3E}">
        <p14:creationId xmlns:p14="http://schemas.microsoft.com/office/powerpoint/2010/main" val="40220134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rtlCol="0">
            <a:normAutofit/>
          </a:bodyPr>
          <a:lstStyle/>
          <a:p>
            <a:pPr eaLnBrk="1" fontAlgn="auto" hangingPunct="1">
              <a:spcAft>
                <a:spcPts val="0"/>
              </a:spcAft>
              <a:defRPr/>
            </a:pPr>
            <a:r>
              <a:rPr lang="en-US" dirty="0"/>
              <a:t>Opportunity &amp; Stakeholders</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457200" y="76200"/>
            <a:ext cx="8229600" cy="1143000"/>
          </a:xfrm>
        </p:spPr>
        <p:txBody>
          <a:bodyPr/>
          <a:lstStyle/>
          <a:p>
            <a:pPr eaLnBrk="1" hangingPunct="1"/>
            <a:r>
              <a:rPr lang="en-US" dirty="0"/>
              <a:t>Opportunity &amp; Stakeholders</a:t>
            </a:r>
          </a:p>
        </p:txBody>
      </p:sp>
      <p:sp>
        <p:nvSpPr>
          <p:cNvPr id="6147" name="Content Placeholder 2"/>
          <p:cNvSpPr>
            <a:spLocks noGrp="1"/>
          </p:cNvSpPr>
          <p:nvPr>
            <p:ph idx="1"/>
          </p:nvPr>
        </p:nvSpPr>
        <p:spPr>
          <a:xfrm>
            <a:off x="457200" y="1247192"/>
            <a:ext cx="8229600" cy="4525963"/>
          </a:xfrm>
        </p:spPr>
        <p:txBody>
          <a:bodyPr/>
          <a:lstStyle/>
          <a:p>
            <a:pPr algn="just"/>
            <a:r>
              <a:rPr lang="en-US" sz="2400" dirty="0"/>
              <a:t>The SCU (School College University) Transportation initiative represents a transformative opportunity by introducing a holistic approach to transportation services. Its key stakeholders, including students, parents/guardians, and drivers, stand to benefit significantly. </a:t>
            </a:r>
            <a:endParaRPr lang="en-US" sz="2400" dirty="0" smtClean="0"/>
          </a:p>
          <a:p>
            <a:pPr algn="just"/>
            <a:r>
              <a:rPr lang="en-US" sz="2400" dirty="0" smtClean="0"/>
              <a:t>Students </a:t>
            </a:r>
            <a:r>
              <a:rPr lang="en-US" sz="2400" dirty="0"/>
              <a:t>gain improved access to education, extracurricular activities, and social interactions, encouraging holistic development. </a:t>
            </a:r>
            <a:endParaRPr lang="en-US" sz="2400" dirty="0" smtClean="0"/>
          </a:p>
          <a:p>
            <a:pPr algn="just"/>
            <a:r>
              <a:rPr lang="en-US" sz="2400" dirty="0" smtClean="0"/>
              <a:t>Parents </a:t>
            </a:r>
            <a:r>
              <a:rPr lang="en-US" sz="2400" dirty="0"/>
              <a:t>and guardians benefit from safe and reliable transportation. </a:t>
            </a:r>
            <a:endParaRPr lang="en-US" sz="2400" dirty="0" smtClean="0"/>
          </a:p>
          <a:p>
            <a:pPr algn="just"/>
            <a:r>
              <a:rPr lang="en-US" sz="2400" dirty="0" smtClean="0"/>
              <a:t>Drivers </a:t>
            </a:r>
            <a:r>
              <a:rPr lang="en-US" sz="2400" dirty="0"/>
              <a:t>are integral in providing efficient transportation, contributing to the system's success.</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3204" y="304800"/>
            <a:ext cx="8229600" cy="1143000"/>
          </a:xfrm>
        </p:spPr>
        <p:txBody>
          <a:bodyPr/>
          <a:lstStyle/>
          <a:p>
            <a:r>
              <a:rPr lang="en-US" dirty="0"/>
              <a:t>Opportunity &amp; Stakeholders</a:t>
            </a:r>
          </a:p>
        </p:txBody>
      </p:sp>
      <p:sp>
        <p:nvSpPr>
          <p:cNvPr id="3" name="Content Placeholder 2"/>
          <p:cNvSpPr>
            <a:spLocks noGrp="1"/>
          </p:cNvSpPr>
          <p:nvPr>
            <p:ph idx="1"/>
          </p:nvPr>
        </p:nvSpPr>
        <p:spPr>
          <a:xfrm>
            <a:off x="443204" y="1780593"/>
            <a:ext cx="8229600" cy="3581400"/>
          </a:xfrm>
        </p:spPr>
        <p:txBody>
          <a:bodyPr/>
          <a:lstStyle/>
          <a:p>
            <a:pPr marL="0" lvl="0" indent="0" algn="just">
              <a:buNone/>
            </a:pPr>
            <a:r>
              <a:rPr lang="en-US" sz="2400" dirty="0"/>
              <a:t>This initiative offers several opportunities, such as empowering students and reshaping communities. It empowers young women, providing safe transportation for pursuing education and opportunities. Most importantly, it enhances education accessibility by removing barriers, ensuring that education is accessible to all. This support inclusivity and diversity in learning environments, ultimately contributing to a brighter and more equitable </a:t>
            </a:r>
            <a:r>
              <a:rPr lang="en-US" sz="2400" dirty="0" smtClean="0"/>
              <a:t>future.</a:t>
            </a:r>
          </a:p>
          <a:p>
            <a:pPr marL="0" lvl="0" indent="0" algn="just">
              <a:buNone/>
            </a:pPr>
            <a:endParaRPr lang="en-US" sz="2800" dirty="0"/>
          </a:p>
        </p:txBody>
      </p:sp>
    </p:spTree>
    <p:extLst>
      <p:ext uri="{BB962C8B-B14F-4D97-AF65-F5344CB8AC3E}">
        <p14:creationId xmlns:p14="http://schemas.microsoft.com/office/powerpoint/2010/main" val="300064482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a:t>
            </a:r>
          </a:p>
        </p:txBody>
      </p:sp>
      <p:sp>
        <p:nvSpPr>
          <p:cNvPr id="3" name="Content Placeholder 2"/>
          <p:cNvSpPr>
            <a:spLocks noGrp="1"/>
          </p:cNvSpPr>
          <p:nvPr>
            <p:ph idx="1"/>
          </p:nvPr>
        </p:nvSpPr>
        <p:spPr>
          <a:xfrm>
            <a:off x="457200" y="1676400"/>
            <a:ext cx="8229600" cy="3048001"/>
          </a:xfrm>
        </p:spPr>
        <p:txBody>
          <a:bodyPr/>
          <a:lstStyle/>
          <a:p>
            <a:pPr algn="just"/>
            <a:r>
              <a:rPr lang="en-US" sz="2400" dirty="0"/>
              <a:t>We are aim to design a transportation system that benefits drivers, parents, and Students. Our strategy will ensure that students get an education quickly, safely, and reliably. </a:t>
            </a:r>
            <a:endParaRPr lang="en-US" sz="2400" dirty="0" smtClean="0"/>
          </a:p>
          <a:p>
            <a:pPr algn="just"/>
            <a:r>
              <a:rPr lang="en-US" sz="2400" dirty="0" smtClean="0"/>
              <a:t>It </a:t>
            </a:r>
            <a:r>
              <a:rPr lang="en-US" sz="2400" dirty="0"/>
              <a:t>will also benefit women by offering them driving employment. </a:t>
            </a:r>
            <a:endParaRPr lang="en-US" sz="2400" dirty="0" smtClean="0"/>
          </a:p>
          <a:p>
            <a:pPr algn="just"/>
            <a:r>
              <a:rPr lang="en-US" sz="2400" dirty="0" smtClean="0"/>
              <a:t>We </a:t>
            </a:r>
            <a:r>
              <a:rPr lang="en-US" sz="2400" dirty="0"/>
              <a:t>want to change the old approach of transportation. </a:t>
            </a:r>
            <a:endParaRPr lang="en-US" sz="2400" dirty="0" smtClean="0"/>
          </a:p>
          <a:p>
            <a:pPr algn="just"/>
            <a:r>
              <a:rPr lang="en-US" sz="2400" dirty="0" smtClean="0"/>
              <a:t>Our </a:t>
            </a:r>
            <a:r>
              <a:rPr lang="en-US" sz="2400" dirty="0"/>
              <a:t>goal is to make education and transportation in Pakistan better for everyone in our community, so they have a better future.</a:t>
            </a:r>
          </a:p>
        </p:txBody>
      </p:sp>
    </p:spTree>
    <p:extLst>
      <p:ext uri="{BB962C8B-B14F-4D97-AF65-F5344CB8AC3E}">
        <p14:creationId xmlns:p14="http://schemas.microsoft.com/office/powerpoint/2010/main" val="296227353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rtlCol="0">
            <a:normAutofit/>
          </a:bodyPr>
          <a:lstStyle/>
          <a:p>
            <a:pPr eaLnBrk="1" fontAlgn="auto" hangingPunct="1">
              <a:spcAft>
                <a:spcPts val="0"/>
              </a:spcAft>
              <a:defRPr/>
            </a:pPr>
            <a:r>
              <a:rPr lang="en-US" dirty="0"/>
              <a:t>PROGRESS REPORT</a:t>
            </a:r>
            <a:br>
              <a:rPr lang="en-US" dirty="0"/>
            </a:br>
            <a:r>
              <a:rPr lang="en-US" dirty="0"/>
              <a:t>Summary</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6646"/>
            <a:ext cx="8229600" cy="1143000"/>
          </a:xfrm>
        </p:spPr>
        <p:txBody>
          <a:bodyPr/>
          <a:lstStyle/>
          <a:p>
            <a:r>
              <a:rPr lang="en-US" dirty="0"/>
              <a:t>Requirements</a:t>
            </a:r>
          </a:p>
        </p:txBody>
      </p:sp>
      <p:sp>
        <p:nvSpPr>
          <p:cNvPr id="3" name="Content Placeholder 2"/>
          <p:cNvSpPr>
            <a:spLocks noGrp="1"/>
          </p:cNvSpPr>
          <p:nvPr>
            <p:ph idx="1"/>
          </p:nvPr>
        </p:nvSpPr>
        <p:spPr>
          <a:xfrm>
            <a:off x="457200" y="1628192"/>
            <a:ext cx="8229600" cy="4525963"/>
          </a:xfrm>
        </p:spPr>
        <p:txBody>
          <a:bodyPr/>
          <a:lstStyle/>
          <a:p>
            <a:pPr algn="just"/>
            <a:r>
              <a:rPr lang="en-US" dirty="0"/>
              <a:t>Elicitation Techniques / </a:t>
            </a:r>
            <a:r>
              <a:rPr lang="en-US" dirty="0" smtClean="0"/>
              <a:t>Tools</a:t>
            </a:r>
          </a:p>
          <a:p>
            <a:pPr marL="0" indent="0" algn="just">
              <a:buNone/>
            </a:pPr>
            <a:r>
              <a:rPr lang="en-US" sz="2800" b="1" dirty="0" smtClean="0"/>
              <a:t>Interviews:</a:t>
            </a:r>
          </a:p>
          <a:p>
            <a:pPr lvl="1" indent="-342900" algn="just"/>
            <a:r>
              <a:rPr lang="en-US" sz="2400" dirty="0" smtClean="0"/>
              <a:t>Direct </a:t>
            </a:r>
            <a:r>
              <a:rPr lang="en-US" sz="2400" dirty="0"/>
              <a:t>conversations with stakeholders to understand their needs, expectations, and </a:t>
            </a:r>
            <a:r>
              <a:rPr lang="en-US" sz="2400" dirty="0" smtClean="0"/>
              <a:t>concerns.</a:t>
            </a:r>
            <a:endParaRPr lang="en-US" sz="2400" dirty="0"/>
          </a:p>
          <a:p>
            <a:pPr marL="400050" lvl="1" indent="0" algn="just">
              <a:buNone/>
            </a:pPr>
            <a:endParaRPr lang="en-US" sz="1200" b="1" dirty="0"/>
          </a:p>
          <a:p>
            <a:pPr marL="0" indent="0" algn="just">
              <a:buNone/>
            </a:pPr>
            <a:r>
              <a:rPr lang="en-US" sz="2800" b="1" dirty="0" smtClean="0"/>
              <a:t>Questionnaires/Surveys</a:t>
            </a:r>
            <a:r>
              <a:rPr lang="en-US" sz="2800" b="1" dirty="0"/>
              <a:t>:</a:t>
            </a:r>
          </a:p>
          <a:p>
            <a:pPr lvl="1" indent="-342900" algn="just"/>
            <a:r>
              <a:rPr lang="en-US" sz="2400" dirty="0" smtClean="0"/>
              <a:t>Distributing </a:t>
            </a:r>
            <a:r>
              <a:rPr lang="en-US" sz="2400" dirty="0"/>
              <a:t>structured sets of questions to a larger group to gather information about their preferences, priorities, and requirements</a:t>
            </a:r>
            <a:r>
              <a:rPr lang="en-US" sz="2400" dirty="0" smtClean="0"/>
              <a:t>.</a:t>
            </a:r>
            <a:endParaRPr lang="en-US" sz="2400" dirty="0"/>
          </a:p>
        </p:txBody>
      </p:sp>
    </p:spTree>
    <p:extLst>
      <p:ext uri="{BB962C8B-B14F-4D97-AF65-F5344CB8AC3E}">
        <p14:creationId xmlns:p14="http://schemas.microsoft.com/office/powerpoint/2010/main" val="174438424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1618</TotalTime>
  <Words>1187</Words>
  <Application>Microsoft Office PowerPoint</Application>
  <PresentationFormat>On-screen Show (4:3)</PresentationFormat>
  <Paragraphs>248</Paragraphs>
  <Slides>38</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38</vt:i4>
      </vt:variant>
    </vt:vector>
  </HeadingPairs>
  <TitlesOfParts>
    <vt:vector size="43" baseType="lpstr">
      <vt:lpstr>Arial</vt:lpstr>
      <vt:lpstr>Calibri</vt:lpstr>
      <vt:lpstr>Times New Roman</vt:lpstr>
      <vt:lpstr>Wingdings</vt:lpstr>
      <vt:lpstr>Office Theme</vt:lpstr>
      <vt:lpstr>Final Year Project</vt:lpstr>
      <vt:lpstr>Project Team</vt:lpstr>
      <vt:lpstr>Table of Content</vt:lpstr>
      <vt:lpstr>Opportunity &amp; Stakeholders</vt:lpstr>
      <vt:lpstr>Opportunity &amp; Stakeholders</vt:lpstr>
      <vt:lpstr>Opportunity &amp; Stakeholders</vt:lpstr>
      <vt:lpstr>Solution</vt:lpstr>
      <vt:lpstr>PROGRESS REPORT Summary</vt:lpstr>
      <vt:lpstr>Requirements</vt:lpstr>
      <vt:lpstr>Requirements</vt:lpstr>
      <vt:lpstr>Requirements</vt:lpstr>
      <vt:lpstr>Requirements</vt:lpstr>
      <vt:lpstr>Design</vt:lpstr>
      <vt:lpstr>Architectural Design</vt:lpstr>
      <vt:lpstr>Use Case</vt:lpstr>
      <vt:lpstr>Class Diagram</vt:lpstr>
      <vt:lpstr>Implementation</vt:lpstr>
      <vt:lpstr>Implementation</vt:lpstr>
      <vt:lpstr>Implementation</vt:lpstr>
      <vt:lpstr>Implementation</vt:lpstr>
      <vt:lpstr>Implementation</vt:lpstr>
      <vt:lpstr>Testing</vt:lpstr>
      <vt:lpstr>Testing</vt:lpstr>
      <vt:lpstr>Endeavour</vt:lpstr>
      <vt:lpstr>Endeavour</vt:lpstr>
      <vt:lpstr>Endeavour</vt:lpstr>
      <vt:lpstr>Endeavour</vt:lpstr>
      <vt:lpstr>NEXT STEPS</vt:lpstr>
      <vt:lpstr>Work Breakdown Structure</vt:lpstr>
      <vt:lpstr>Challenges</vt:lpstr>
      <vt:lpstr>Prototype &amp; Report</vt:lpstr>
      <vt:lpstr>Prototype</vt:lpstr>
      <vt:lpstr>Prototype</vt:lpstr>
      <vt:lpstr>Prototype</vt:lpstr>
      <vt:lpstr>Prototype</vt:lpstr>
      <vt:lpstr>Prototype</vt:lpstr>
      <vt:lpstr>Prototype</vt:lpstr>
      <vt:lpstr>Report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Year Project Proposal</dc:title>
  <dc:creator>Khan</dc:creator>
  <cp:lastModifiedBy>hamza khan</cp:lastModifiedBy>
  <cp:revision>72</cp:revision>
  <dcterms:created xsi:type="dcterms:W3CDTF">2013-01-22T07:04:44Z</dcterms:created>
  <dcterms:modified xsi:type="dcterms:W3CDTF">2024-01-10T05:50:58Z</dcterms:modified>
</cp:coreProperties>
</file>