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7" r:id="rId12"/>
    <p:sldId id="263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dec Pro ExtraBold" panose="020B0604020202020204" charset="0"/>
      <p:regular r:id="rId18"/>
    </p:embeddedFont>
    <p:embeddedFont>
      <p:font typeface="Montserrat Light" panose="00000400000000000000" pitchFamily="2" charset="0"/>
      <p:regular r:id="rId19"/>
      <p:italic r:id="rId20"/>
    </p:embeddedFont>
    <p:embeddedFont>
      <p:font typeface="Open Sauce" panose="020B0604020202020204" charset="0"/>
      <p:regular r:id="rId21"/>
    </p:embeddedFont>
    <p:embeddedFont>
      <p:font typeface="Open Sauce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2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svg"/><Relationship Id="rId7" Type="http://schemas.openxmlformats.org/officeDocument/2006/relationships/image" Target="../media/image5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2.svg"/><Relationship Id="rId10" Type="http://schemas.openxmlformats.org/officeDocument/2006/relationships/image" Target="../media/image39.png"/><Relationship Id="rId4" Type="http://schemas.openxmlformats.org/officeDocument/2006/relationships/image" Target="../media/image1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4764" y="-207071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727EA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76329" y="580047"/>
            <a:ext cx="5482971" cy="9023371"/>
          </a:xfrm>
          <a:custGeom>
            <a:avLst/>
            <a:gdLst/>
            <a:ahLst/>
            <a:cxnLst/>
            <a:rect l="l" t="t" r="r" b="b"/>
            <a:pathLst>
              <a:path w="5482971" h="9023371">
                <a:moveTo>
                  <a:pt x="0" y="0"/>
                </a:moveTo>
                <a:lnTo>
                  <a:pt x="5482971" y="0"/>
                </a:lnTo>
                <a:lnTo>
                  <a:pt x="5482971" y="9023371"/>
                </a:lnTo>
                <a:lnTo>
                  <a:pt x="0" y="902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8937" r="-78937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27773" y="4163622"/>
            <a:ext cx="110236" cy="2818996"/>
            <a:chOff x="0" y="0"/>
            <a:chExt cx="26312" cy="6728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52928" y="3206708"/>
            <a:ext cx="3459096" cy="569486"/>
            <a:chOff x="0" y="0"/>
            <a:chExt cx="825638" cy="13592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5638" cy="135928"/>
            </a:xfrm>
            <a:custGeom>
              <a:avLst/>
              <a:gdLst/>
              <a:ahLst/>
              <a:cxnLst/>
              <a:rect l="l" t="t" r="r" b="b"/>
              <a:pathLst>
                <a:path w="825638" h="135928">
                  <a:moveTo>
                    <a:pt x="40286" y="0"/>
                  </a:moveTo>
                  <a:lnTo>
                    <a:pt x="785351" y="0"/>
                  </a:lnTo>
                  <a:cubicBezTo>
                    <a:pt x="807601" y="0"/>
                    <a:pt x="825638" y="18037"/>
                    <a:pt x="825638" y="40286"/>
                  </a:cubicBezTo>
                  <a:lnTo>
                    <a:pt x="825638" y="95642"/>
                  </a:lnTo>
                  <a:cubicBezTo>
                    <a:pt x="825638" y="117891"/>
                    <a:pt x="807601" y="135928"/>
                    <a:pt x="785351" y="135928"/>
                  </a:cubicBezTo>
                  <a:lnTo>
                    <a:pt x="40286" y="135928"/>
                  </a:lnTo>
                  <a:cubicBezTo>
                    <a:pt x="18037" y="135928"/>
                    <a:pt x="0" y="117891"/>
                    <a:pt x="0" y="95642"/>
                  </a:cubicBezTo>
                  <a:lnTo>
                    <a:pt x="0" y="40286"/>
                  </a:lnTo>
                  <a:cubicBezTo>
                    <a:pt x="0" y="18037"/>
                    <a:pt x="18037" y="0"/>
                    <a:pt x="40286" y="0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825638" cy="164503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LOMBA USB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793530" y="195461"/>
            <a:ext cx="725775" cy="719177"/>
          </a:xfrm>
          <a:custGeom>
            <a:avLst/>
            <a:gdLst/>
            <a:ahLst/>
            <a:cxnLst/>
            <a:rect l="l" t="t" r="r" b="b"/>
            <a:pathLst>
              <a:path w="725775" h="719177">
                <a:moveTo>
                  <a:pt x="0" y="0"/>
                </a:moveTo>
                <a:lnTo>
                  <a:pt x="725775" y="0"/>
                </a:lnTo>
                <a:lnTo>
                  <a:pt x="725775" y="719177"/>
                </a:lnTo>
                <a:lnTo>
                  <a:pt x="0" y="7191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94231" y="115368"/>
            <a:ext cx="2288559" cy="984719"/>
          </a:xfrm>
          <a:custGeom>
            <a:avLst/>
            <a:gdLst/>
            <a:ahLst/>
            <a:cxnLst/>
            <a:rect l="l" t="t" r="r" b="b"/>
            <a:pathLst>
              <a:path w="2288559" h="984719">
                <a:moveTo>
                  <a:pt x="0" y="0"/>
                </a:moveTo>
                <a:lnTo>
                  <a:pt x="2288560" y="0"/>
                </a:lnTo>
                <a:lnTo>
                  <a:pt x="2288560" y="984719"/>
                </a:lnTo>
                <a:lnTo>
                  <a:pt x="0" y="9847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52928" y="4083810"/>
            <a:ext cx="10286672" cy="283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045"/>
              </a:lnSpc>
            </a:pPr>
            <a:r>
              <a:rPr lang="en-US" sz="9600" dirty="0" err="1">
                <a:solidFill>
                  <a:srgbClr val="004AAD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Pemrograman</a:t>
            </a:r>
            <a:endParaRPr lang="en-US" sz="9600" dirty="0">
              <a:solidFill>
                <a:srgbClr val="004AAD"/>
              </a:solidFill>
              <a:latin typeface="Codec Pro ExtraBold"/>
              <a:ea typeface="Codec Pro ExtraBold"/>
              <a:cs typeface="Codec Pro ExtraBold"/>
              <a:sym typeface="Codec Pro ExtraBold"/>
            </a:endParaRPr>
          </a:p>
          <a:p>
            <a:pPr algn="l">
              <a:lnSpc>
                <a:spcPts val="11045"/>
              </a:lnSpc>
            </a:pPr>
            <a:r>
              <a:rPr lang="en-US" sz="9600" dirty="0">
                <a:solidFill>
                  <a:srgbClr val="004AAD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[Live Coding]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8B7AB6-085F-49AB-8269-319F0AA4302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r="6984" b="14288"/>
          <a:stretch/>
        </p:blipFill>
        <p:spPr>
          <a:xfrm>
            <a:off x="4155003" y="195461"/>
            <a:ext cx="1372376" cy="769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0AB919B-6C1E-4A60-9D55-14EB21A775A0}"/>
              </a:ext>
            </a:extLst>
          </p:cNvPr>
          <p:cNvSpPr/>
          <p:nvPr/>
        </p:nvSpPr>
        <p:spPr>
          <a:xfrm>
            <a:off x="9879320" y="7896450"/>
            <a:ext cx="7392484" cy="141895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4FBAE8-4925-451F-9E3E-FE5085F6FFAE}"/>
              </a:ext>
            </a:extLst>
          </p:cNvPr>
          <p:cNvSpPr/>
          <p:nvPr/>
        </p:nvSpPr>
        <p:spPr>
          <a:xfrm>
            <a:off x="3074186" y="7429500"/>
            <a:ext cx="3326486" cy="1263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reeform 2"/>
          <p:cNvSpPr/>
          <p:nvPr/>
        </p:nvSpPr>
        <p:spPr>
          <a:xfrm>
            <a:off x="16629411" y="8656767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602200" y="6571658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3223179" y="-4276803"/>
            <a:ext cx="8637895" cy="863789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406BAC-4BA3-4F4F-8AB6-16FD450C6DD1}"/>
              </a:ext>
            </a:extLst>
          </p:cNvPr>
          <p:cNvGrpSpPr/>
          <p:nvPr/>
        </p:nvGrpSpPr>
        <p:grpSpPr>
          <a:xfrm>
            <a:off x="1447800" y="6429025"/>
            <a:ext cx="1164616" cy="1910409"/>
            <a:chOff x="5474069" y="3620406"/>
            <a:chExt cx="1164616" cy="1910409"/>
          </a:xfrm>
        </p:grpSpPr>
        <p:grpSp>
          <p:nvGrpSpPr>
            <p:cNvPr id="10" name="Group 10"/>
            <p:cNvGrpSpPr/>
            <p:nvPr/>
          </p:nvGrpSpPr>
          <p:grpSpPr>
            <a:xfrm>
              <a:off x="5474069" y="3620406"/>
              <a:ext cx="1164616" cy="1910409"/>
              <a:chOff x="0" y="0"/>
              <a:chExt cx="1451520" cy="23810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19812"/>
                <a:ext cx="1474216" cy="2444877"/>
              </a:xfrm>
              <a:custGeom>
                <a:avLst/>
                <a:gdLst/>
                <a:ahLst/>
                <a:cxnLst/>
                <a:rect l="l" t="t" r="r" b="b"/>
                <a:pathLst>
                  <a:path w="1474216" h="2444877">
                    <a:moveTo>
                      <a:pt x="1394587" y="1366393"/>
                    </a:moveTo>
                    <a:lnTo>
                      <a:pt x="395351" y="2365883"/>
                    </a:lnTo>
                    <a:cubicBezTo>
                      <a:pt x="315849" y="2444877"/>
                      <a:pt x="186944" y="2444877"/>
                      <a:pt x="107315" y="2365883"/>
                    </a:cubicBezTo>
                    <a:lnTo>
                      <a:pt x="0" y="2258441"/>
                    </a:lnTo>
                    <a:lnTo>
                      <a:pt x="891286" y="1366393"/>
                    </a:lnTo>
                    <a:cubicBezTo>
                      <a:pt x="970788" y="1286891"/>
                      <a:pt x="970788" y="1157859"/>
                      <a:pt x="891286" y="1078357"/>
                    </a:cubicBezTo>
                    <a:lnTo>
                      <a:pt x="0" y="186944"/>
                    </a:lnTo>
                    <a:lnTo>
                      <a:pt x="107442" y="79502"/>
                    </a:lnTo>
                    <a:cubicBezTo>
                      <a:pt x="186944" y="0"/>
                      <a:pt x="315849" y="0"/>
                      <a:pt x="395478" y="79502"/>
                    </a:cubicBezTo>
                    <a:lnTo>
                      <a:pt x="1394714" y="1078357"/>
                    </a:lnTo>
                    <a:cubicBezTo>
                      <a:pt x="1474216" y="1157859"/>
                      <a:pt x="1474216" y="1286891"/>
                      <a:pt x="1394714" y="1366393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5614446" y="4273192"/>
              <a:ext cx="325815" cy="605415"/>
              <a:chOff x="0" y="0"/>
              <a:chExt cx="406080" cy="7545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32385"/>
                <a:ext cx="446659" cy="842137"/>
              </a:xfrm>
              <a:custGeom>
                <a:avLst/>
                <a:gdLst/>
                <a:ahLst/>
                <a:cxnLst/>
                <a:rect l="l" t="t" r="r" b="b"/>
                <a:pathLst>
                  <a:path w="446659" h="842137">
                    <a:moveTo>
                      <a:pt x="350393" y="246126"/>
                    </a:moveTo>
                    <a:lnTo>
                      <a:pt x="165354" y="60960"/>
                    </a:lnTo>
                    <a:cubicBezTo>
                      <a:pt x="104394" y="0"/>
                      <a:pt x="0" y="42926"/>
                      <a:pt x="0" y="129413"/>
                    </a:cubicBezTo>
                    <a:lnTo>
                      <a:pt x="0" y="712724"/>
                    </a:lnTo>
                    <a:cubicBezTo>
                      <a:pt x="0" y="799211"/>
                      <a:pt x="104394" y="842137"/>
                      <a:pt x="165354" y="781177"/>
                    </a:cubicBezTo>
                    <a:lnTo>
                      <a:pt x="350393" y="596138"/>
                    </a:lnTo>
                    <a:cubicBezTo>
                      <a:pt x="446659" y="499237"/>
                      <a:pt x="446659" y="342519"/>
                      <a:pt x="350393" y="246126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id="38" name="TextBox 38"/>
          <p:cNvSpPr txBox="1"/>
          <p:nvPr/>
        </p:nvSpPr>
        <p:spPr>
          <a:xfrm>
            <a:off x="1095769" y="828675"/>
            <a:ext cx="5605439" cy="203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 dirty="0" err="1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Contoh</a:t>
            </a:r>
            <a:r>
              <a:rPr lang="en-US" sz="5946" spc="582" dirty="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 </a:t>
            </a:r>
          </a:p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 dirty="0" err="1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Soal</a:t>
            </a:r>
            <a:endParaRPr lang="en-US" sz="5946" spc="582" dirty="0">
              <a:solidFill>
                <a:srgbClr val="FFFFFF"/>
              </a:solidFill>
              <a:latin typeface="Codec Pro ExtraBold"/>
              <a:ea typeface="Codec Pro ExtraBold"/>
              <a:cs typeface="Codec Pro ExtraBold"/>
              <a:sym typeface="Codec Pro Extra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403899" y="1185908"/>
            <a:ext cx="8033653" cy="723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pt-BR" sz="4381" spc="429" dirty="0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Soal No 1 ( Bobot 15%)</a:t>
            </a:r>
            <a:endParaRPr lang="en-US" sz="4381" spc="429" dirty="0">
              <a:solidFill>
                <a:srgbClr val="231F20"/>
              </a:solidFill>
              <a:latin typeface="Codec Pro ExtraBold"/>
              <a:ea typeface="Codec Pro ExtraBold"/>
              <a:cs typeface="Codec Pro ExtraBold"/>
              <a:sym typeface="Codec Pro Extra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CACCD-028D-40ED-B933-CBC53CF8D55F}"/>
              </a:ext>
            </a:extLst>
          </p:cNvPr>
          <p:cNvSpPr txBox="1"/>
          <p:nvPr/>
        </p:nvSpPr>
        <p:spPr>
          <a:xfrm>
            <a:off x="5105400" y="2289159"/>
            <a:ext cx="12314018" cy="2250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Andi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berkerja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perparkiran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motor.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penitipan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perhari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penitipan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Rp 5.000,-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perharinya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Bantulah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kombinasi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kembalian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uang rupiah yang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! 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 	-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uang rupiah yang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 100.000, 50.000, 20.000, 10.000, 5.000.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-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kombinasi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agar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Andi.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298D3-4B97-4584-AA94-3DE7669758FA}"/>
              </a:ext>
            </a:extLst>
          </p:cNvPr>
          <p:cNvSpPr txBox="1"/>
          <p:nvPr/>
        </p:nvSpPr>
        <p:spPr>
          <a:xfrm>
            <a:off x="3077413" y="5337653"/>
            <a:ext cx="4055973" cy="3319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 :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Lama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menitip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 1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RP : 20.000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kembalian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5.000, 10.000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5.000, 5.000, 5.000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26CD0C-A0FD-47F8-8D61-D8C62C24606C}"/>
              </a:ext>
            </a:extLst>
          </p:cNvPr>
          <p:cNvSpPr txBox="1"/>
          <p:nvPr/>
        </p:nvSpPr>
        <p:spPr>
          <a:xfrm>
            <a:off x="9879320" y="5337653"/>
            <a:ext cx="7433187" cy="3977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 :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Lama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menitip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 2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RP : 50.000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Uang </a:t>
            </a:r>
            <a:r>
              <a:rPr lang="en-US" sz="2000" dirty="0" err="1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kembalian</a:t>
            </a: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20.000, 20.000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10.000, 10.000, 20.000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5.000, 5.000, 10.000, 10.000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Open Sauc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5.000, 5.000, 5.000, 5.000, 5.000, 5.000, 5.000, 5.000</a:t>
            </a:r>
            <a:endParaRPr lang="en-ID" sz="2000" dirty="0">
              <a:effectLst/>
              <a:latin typeface="Open Sauc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F9FEDF-9EF7-4ECC-B28F-A8200D38933B}"/>
              </a:ext>
            </a:extLst>
          </p:cNvPr>
          <p:cNvGrpSpPr/>
          <p:nvPr/>
        </p:nvGrpSpPr>
        <p:grpSpPr>
          <a:xfrm>
            <a:off x="8231310" y="6371326"/>
            <a:ext cx="1164616" cy="1910409"/>
            <a:chOff x="5474069" y="3620406"/>
            <a:chExt cx="1164616" cy="1910409"/>
          </a:xfrm>
        </p:grpSpPr>
        <p:grpSp>
          <p:nvGrpSpPr>
            <p:cNvPr id="50" name="Group 10">
              <a:extLst>
                <a:ext uri="{FF2B5EF4-FFF2-40B4-BE49-F238E27FC236}">
                  <a16:creationId xmlns:a16="http://schemas.microsoft.com/office/drawing/2014/main" id="{82099220-0F5D-4FE1-80B8-B35B182E7CB8}"/>
                </a:ext>
              </a:extLst>
            </p:cNvPr>
            <p:cNvGrpSpPr/>
            <p:nvPr/>
          </p:nvGrpSpPr>
          <p:grpSpPr>
            <a:xfrm>
              <a:off x="5474069" y="3620406"/>
              <a:ext cx="1164616" cy="1910409"/>
              <a:chOff x="0" y="0"/>
              <a:chExt cx="1451520" cy="2381040"/>
            </a:xfrm>
          </p:grpSpPr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17022E75-0DC4-406F-9E8D-81E3B43E6E8C}"/>
                  </a:ext>
                </a:extLst>
              </p:cNvPr>
              <p:cNvSpPr/>
              <p:nvPr/>
            </p:nvSpPr>
            <p:spPr>
              <a:xfrm>
                <a:off x="0" y="-19812"/>
                <a:ext cx="1474216" cy="2444877"/>
              </a:xfrm>
              <a:custGeom>
                <a:avLst/>
                <a:gdLst/>
                <a:ahLst/>
                <a:cxnLst/>
                <a:rect l="l" t="t" r="r" b="b"/>
                <a:pathLst>
                  <a:path w="1474216" h="2444877">
                    <a:moveTo>
                      <a:pt x="1394587" y="1366393"/>
                    </a:moveTo>
                    <a:lnTo>
                      <a:pt x="395351" y="2365883"/>
                    </a:lnTo>
                    <a:cubicBezTo>
                      <a:pt x="315849" y="2444877"/>
                      <a:pt x="186944" y="2444877"/>
                      <a:pt x="107315" y="2365883"/>
                    </a:cubicBezTo>
                    <a:lnTo>
                      <a:pt x="0" y="2258441"/>
                    </a:lnTo>
                    <a:lnTo>
                      <a:pt x="891286" y="1366393"/>
                    </a:lnTo>
                    <a:cubicBezTo>
                      <a:pt x="970788" y="1286891"/>
                      <a:pt x="970788" y="1157859"/>
                      <a:pt x="891286" y="1078357"/>
                    </a:cubicBezTo>
                    <a:lnTo>
                      <a:pt x="0" y="186944"/>
                    </a:lnTo>
                    <a:lnTo>
                      <a:pt x="107442" y="79502"/>
                    </a:lnTo>
                    <a:cubicBezTo>
                      <a:pt x="186944" y="0"/>
                      <a:pt x="315849" y="0"/>
                      <a:pt x="395478" y="79502"/>
                    </a:cubicBezTo>
                    <a:lnTo>
                      <a:pt x="1394714" y="1078357"/>
                    </a:lnTo>
                    <a:cubicBezTo>
                      <a:pt x="1474216" y="1157859"/>
                      <a:pt x="1474216" y="1286891"/>
                      <a:pt x="1394714" y="1366393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E1014EC8-99E1-4E75-A4C7-559CFCE97BFB}"/>
                </a:ext>
              </a:extLst>
            </p:cNvPr>
            <p:cNvGrpSpPr/>
            <p:nvPr/>
          </p:nvGrpSpPr>
          <p:grpSpPr>
            <a:xfrm>
              <a:off x="5614446" y="4273192"/>
              <a:ext cx="325815" cy="605415"/>
              <a:chOff x="0" y="0"/>
              <a:chExt cx="406080" cy="754560"/>
            </a:xfrm>
          </p:grpSpPr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9C1A3F6B-093F-471A-B208-AAD42BA7FCE2}"/>
                  </a:ext>
                </a:extLst>
              </p:cNvPr>
              <p:cNvSpPr/>
              <p:nvPr/>
            </p:nvSpPr>
            <p:spPr>
              <a:xfrm>
                <a:off x="0" y="-32385"/>
                <a:ext cx="446659" cy="842137"/>
              </a:xfrm>
              <a:custGeom>
                <a:avLst/>
                <a:gdLst/>
                <a:ahLst/>
                <a:cxnLst/>
                <a:rect l="l" t="t" r="r" b="b"/>
                <a:pathLst>
                  <a:path w="446659" h="842137">
                    <a:moveTo>
                      <a:pt x="350393" y="246126"/>
                    </a:moveTo>
                    <a:lnTo>
                      <a:pt x="165354" y="60960"/>
                    </a:lnTo>
                    <a:cubicBezTo>
                      <a:pt x="104394" y="0"/>
                      <a:pt x="0" y="42926"/>
                      <a:pt x="0" y="129413"/>
                    </a:cubicBezTo>
                    <a:lnTo>
                      <a:pt x="0" y="712724"/>
                    </a:lnTo>
                    <a:cubicBezTo>
                      <a:pt x="0" y="799211"/>
                      <a:pt x="104394" y="842137"/>
                      <a:pt x="165354" y="781177"/>
                    </a:cubicBezTo>
                    <a:lnTo>
                      <a:pt x="350393" y="596138"/>
                    </a:lnTo>
                    <a:cubicBezTo>
                      <a:pt x="446659" y="499237"/>
                      <a:pt x="446659" y="342519"/>
                      <a:pt x="350393" y="246126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19521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0" grpId="0" animBg="1"/>
      <p:bldP spid="40" grpId="0"/>
      <p:bldP spid="36" grpId="0"/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0AB919B-6C1E-4A60-9D55-14EB21A775A0}"/>
              </a:ext>
            </a:extLst>
          </p:cNvPr>
          <p:cNvSpPr/>
          <p:nvPr/>
        </p:nvSpPr>
        <p:spPr>
          <a:xfrm>
            <a:off x="9879320" y="7896450"/>
            <a:ext cx="4741014" cy="141895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4FBAE8-4925-451F-9E3E-FE5085F6FFAE}"/>
              </a:ext>
            </a:extLst>
          </p:cNvPr>
          <p:cNvSpPr/>
          <p:nvPr/>
        </p:nvSpPr>
        <p:spPr>
          <a:xfrm>
            <a:off x="3045300" y="7919001"/>
            <a:ext cx="4501933" cy="1263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Freeform 2"/>
          <p:cNvSpPr/>
          <p:nvPr/>
        </p:nvSpPr>
        <p:spPr>
          <a:xfrm>
            <a:off x="16629411" y="8656767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602200" y="6571658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3223179" y="-4276803"/>
            <a:ext cx="8637895" cy="863789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406BAC-4BA3-4F4F-8AB6-16FD450C6DD1}"/>
              </a:ext>
            </a:extLst>
          </p:cNvPr>
          <p:cNvGrpSpPr/>
          <p:nvPr/>
        </p:nvGrpSpPr>
        <p:grpSpPr>
          <a:xfrm>
            <a:off x="1447800" y="6429025"/>
            <a:ext cx="1164616" cy="1910409"/>
            <a:chOff x="5474069" y="3620406"/>
            <a:chExt cx="1164616" cy="1910409"/>
          </a:xfrm>
        </p:grpSpPr>
        <p:grpSp>
          <p:nvGrpSpPr>
            <p:cNvPr id="10" name="Group 10"/>
            <p:cNvGrpSpPr/>
            <p:nvPr/>
          </p:nvGrpSpPr>
          <p:grpSpPr>
            <a:xfrm>
              <a:off x="5474069" y="3620406"/>
              <a:ext cx="1164616" cy="1910409"/>
              <a:chOff x="0" y="0"/>
              <a:chExt cx="1451520" cy="23810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19812"/>
                <a:ext cx="1474216" cy="2444877"/>
              </a:xfrm>
              <a:custGeom>
                <a:avLst/>
                <a:gdLst/>
                <a:ahLst/>
                <a:cxnLst/>
                <a:rect l="l" t="t" r="r" b="b"/>
                <a:pathLst>
                  <a:path w="1474216" h="2444877">
                    <a:moveTo>
                      <a:pt x="1394587" y="1366393"/>
                    </a:moveTo>
                    <a:lnTo>
                      <a:pt x="395351" y="2365883"/>
                    </a:lnTo>
                    <a:cubicBezTo>
                      <a:pt x="315849" y="2444877"/>
                      <a:pt x="186944" y="2444877"/>
                      <a:pt x="107315" y="2365883"/>
                    </a:cubicBezTo>
                    <a:lnTo>
                      <a:pt x="0" y="2258441"/>
                    </a:lnTo>
                    <a:lnTo>
                      <a:pt x="891286" y="1366393"/>
                    </a:lnTo>
                    <a:cubicBezTo>
                      <a:pt x="970788" y="1286891"/>
                      <a:pt x="970788" y="1157859"/>
                      <a:pt x="891286" y="1078357"/>
                    </a:cubicBezTo>
                    <a:lnTo>
                      <a:pt x="0" y="186944"/>
                    </a:lnTo>
                    <a:lnTo>
                      <a:pt x="107442" y="79502"/>
                    </a:lnTo>
                    <a:cubicBezTo>
                      <a:pt x="186944" y="0"/>
                      <a:pt x="315849" y="0"/>
                      <a:pt x="395478" y="79502"/>
                    </a:cubicBezTo>
                    <a:lnTo>
                      <a:pt x="1394714" y="1078357"/>
                    </a:lnTo>
                    <a:cubicBezTo>
                      <a:pt x="1474216" y="1157859"/>
                      <a:pt x="1474216" y="1286891"/>
                      <a:pt x="1394714" y="1366393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5614446" y="4273192"/>
              <a:ext cx="325815" cy="605415"/>
              <a:chOff x="0" y="0"/>
              <a:chExt cx="406080" cy="75456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32385"/>
                <a:ext cx="446659" cy="842137"/>
              </a:xfrm>
              <a:custGeom>
                <a:avLst/>
                <a:gdLst/>
                <a:ahLst/>
                <a:cxnLst/>
                <a:rect l="l" t="t" r="r" b="b"/>
                <a:pathLst>
                  <a:path w="446659" h="842137">
                    <a:moveTo>
                      <a:pt x="350393" y="246126"/>
                    </a:moveTo>
                    <a:lnTo>
                      <a:pt x="165354" y="60960"/>
                    </a:lnTo>
                    <a:cubicBezTo>
                      <a:pt x="104394" y="0"/>
                      <a:pt x="0" y="42926"/>
                      <a:pt x="0" y="129413"/>
                    </a:cubicBezTo>
                    <a:lnTo>
                      <a:pt x="0" y="712724"/>
                    </a:lnTo>
                    <a:cubicBezTo>
                      <a:pt x="0" y="799211"/>
                      <a:pt x="104394" y="842137"/>
                      <a:pt x="165354" y="781177"/>
                    </a:cubicBezTo>
                    <a:lnTo>
                      <a:pt x="350393" y="596138"/>
                    </a:lnTo>
                    <a:cubicBezTo>
                      <a:pt x="446659" y="499237"/>
                      <a:pt x="446659" y="342519"/>
                      <a:pt x="350393" y="246126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id="38" name="TextBox 38"/>
          <p:cNvSpPr txBox="1"/>
          <p:nvPr/>
        </p:nvSpPr>
        <p:spPr>
          <a:xfrm>
            <a:off x="1095769" y="828675"/>
            <a:ext cx="5605439" cy="203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 dirty="0" err="1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Contoh</a:t>
            </a:r>
            <a:r>
              <a:rPr lang="en-US" sz="5946" spc="582" dirty="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 </a:t>
            </a:r>
          </a:p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 dirty="0" err="1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Soal</a:t>
            </a:r>
            <a:endParaRPr lang="en-US" sz="5946" spc="582" dirty="0">
              <a:solidFill>
                <a:srgbClr val="FFFFFF"/>
              </a:solidFill>
              <a:latin typeface="Codec Pro ExtraBold"/>
              <a:ea typeface="Codec Pro ExtraBold"/>
              <a:cs typeface="Codec Pro ExtraBold"/>
              <a:sym typeface="Codec Pro Extra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586681" y="289306"/>
            <a:ext cx="8033653" cy="723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pt-BR" sz="4381" spc="429" dirty="0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Soal No 2 ( Bobot 35%)</a:t>
            </a:r>
            <a:endParaRPr lang="en-US" sz="4381" spc="429" dirty="0">
              <a:solidFill>
                <a:srgbClr val="231F20"/>
              </a:solidFill>
              <a:latin typeface="Codec Pro ExtraBold"/>
              <a:ea typeface="Codec Pro ExtraBold"/>
              <a:cs typeface="Codec Pro ExtraBold"/>
              <a:sym typeface="Codec Pro Extra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CACCD-028D-40ED-B933-CBC53CF8D55F}"/>
              </a:ext>
            </a:extLst>
          </p:cNvPr>
          <p:cNvSpPr txBox="1"/>
          <p:nvPr/>
        </p:nvSpPr>
        <p:spPr>
          <a:xfrm>
            <a:off x="5288182" y="1392557"/>
            <a:ext cx="123140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uce" panose="020B0604020202020204" charset="0"/>
              </a:rPr>
              <a:t>Dian </a:t>
            </a:r>
            <a:r>
              <a:rPr lang="en-US" dirty="0" err="1">
                <a:latin typeface="Open Sauce" panose="020B0604020202020204" charset="0"/>
              </a:rPr>
              <a:t>adalah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karyawati</a:t>
            </a:r>
            <a:r>
              <a:rPr lang="en-US" dirty="0">
                <a:latin typeface="Open Sauce" panose="020B0604020202020204" charset="0"/>
              </a:rPr>
              <a:t> yang </a:t>
            </a:r>
            <a:r>
              <a:rPr lang="en-US" dirty="0" err="1">
                <a:latin typeface="Open Sauce" panose="020B0604020202020204" charset="0"/>
              </a:rPr>
              <a:t>gemar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makan</a:t>
            </a:r>
            <a:r>
              <a:rPr lang="en-US" dirty="0">
                <a:latin typeface="Open Sauce" panose="020B0604020202020204" charset="0"/>
              </a:rPr>
              <a:t>. Pada smartphone-</a:t>
            </a:r>
            <a:r>
              <a:rPr lang="en-US" dirty="0" err="1">
                <a:latin typeface="Open Sauce" panose="020B0604020202020204" charset="0"/>
              </a:rPr>
              <a:t>nya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terdapat</a:t>
            </a:r>
            <a:r>
              <a:rPr lang="en-US" dirty="0">
                <a:latin typeface="Open Sauce" panose="020B0604020202020204" charset="0"/>
              </a:rPr>
              <a:t> 2 </a:t>
            </a:r>
            <a:r>
              <a:rPr lang="en-US" dirty="0" err="1">
                <a:latin typeface="Open Sauce" panose="020B0604020202020204" charset="0"/>
              </a:rPr>
              <a:t>aplikasi</a:t>
            </a:r>
            <a:r>
              <a:rPr lang="en-US" dirty="0">
                <a:latin typeface="Open Sauce" panose="020B0604020202020204" charset="0"/>
              </a:rPr>
              <a:t> yang </a:t>
            </a:r>
            <a:r>
              <a:rPr lang="en-US" dirty="0" err="1">
                <a:latin typeface="Open Sauce" panose="020B0604020202020204" charset="0"/>
              </a:rPr>
              <a:t>mendukung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kegemarannya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tersebut</a:t>
            </a:r>
            <a:r>
              <a:rPr lang="en-US" dirty="0">
                <a:latin typeface="Open Sauce" panose="020B0604020202020204" charset="0"/>
              </a:rPr>
              <a:t>, </a:t>
            </a:r>
            <a:r>
              <a:rPr lang="en-US" dirty="0" err="1">
                <a:latin typeface="Open Sauce" panose="020B0604020202020204" charset="0"/>
              </a:rPr>
              <a:t>yaitu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jasa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pengiriman</a:t>
            </a:r>
            <a:r>
              <a:rPr lang="en-US" dirty="0">
                <a:latin typeface="Open Sauce" panose="020B0604020202020204" charset="0"/>
              </a:rPr>
              <a:t> online Go-Food dan Grab-Food. Masing-masing </a:t>
            </a:r>
            <a:r>
              <a:rPr lang="en-US" dirty="0" err="1">
                <a:latin typeface="Open Sauce" panose="020B0604020202020204" charset="0"/>
              </a:rPr>
              <a:t>jasa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pengiriman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tersebut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memiliki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kelebihan</a:t>
            </a:r>
            <a:r>
              <a:rPr lang="en-US" dirty="0">
                <a:latin typeface="Open Sauce" panose="020B0604020202020204" charset="0"/>
              </a:rPr>
              <a:t>. Pada Go-Food </a:t>
            </a:r>
            <a:r>
              <a:rPr lang="en-US" dirty="0" err="1">
                <a:latin typeface="Open Sauce" panose="020B0604020202020204" charset="0"/>
              </a:rPr>
              <a:t>selalu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memberi</a:t>
            </a:r>
            <a:r>
              <a:rPr lang="en-US" dirty="0">
                <a:latin typeface="Open Sauce" panose="020B0604020202020204" charset="0"/>
              </a:rPr>
              <a:t> Discount, </a:t>
            </a:r>
            <a:r>
              <a:rPr lang="en-US" dirty="0" err="1">
                <a:latin typeface="Open Sauce" panose="020B0604020202020204" charset="0"/>
              </a:rPr>
              <a:t>sedangkan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Grab_Food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memberikan</a:t>
            </a:r>
            <a:r>
              <a:rPr lang="en-US" dirty="0">
                <a:latin typeface="Open Sauce" panose="020B0604020202020204" charset="0"/>
              </a:rPr>
              <a:t> Cash Back. </a:t>
            </a:r>
            <a:r>
              <a:rPr lang="en-US" dirty="0" err="1">
                <a:latin typeface="Open Sauce" panose="020B0604020202020204" charset="0"/>
              </a:rPr>
              <a:t>Buatlah</a:t>
            </a:r>
            <a:r>
              <a:rPr lang="en-US" dirty="0">
                <a:latin typeface="Open Sauce" panose="020B0604020202020204" charset="0"/>
              </a:rPr>
              <a:t> program </a:t>
            </a:r>
            <a:r>
              <a:rPr lang="en-US" dirty="0" err="1">
                <a:latin typeface="Open Sauce" panose="020B0604020202020204" charset="0"/>
              </a:rPr>
              <a:t>untuk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membantu</a:t>
            </a:r>
            <a:r>
              <a:rPr lang="en-US" dirty="0">
                <a:latin typeface="Open Sauce" panose="020B0604020202020204" charset="0"/>
              </a:rPr>
              <a:t> Dian </a:t>
            </a:r>
            <a:r>
              <a:rPr lang="en-US" dirty="0" err="1">
                <a:latin typeface="Open Sauce" panose="020B0604020202020204" charset="0"/>
              </a:rPr>
              <a:t>memilih</a:t>
            </a:r>
            <a:r>
              <a:rPr lang="en-US" dirty="0">
                <a:latin typeface="Open Sauce" panose="020B0604020202020204" charset="0"/>
              </a:rPr>
              <a:t> mana yang </a:t>
            </a:r>
            <a:r>
              <a:rPr lang="en-US" dirty="0" err="1">
                <a:latin typeface="Open Sauce" panose="020B0604020202020204" charset="0"/>
              </a:rPr>
              <a:t>lebih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menguntungkan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antara</a:t>
            </a:r>
            <a:r>
              <a:rPr lang="en-US" dirty="0">
                <a:latin typeface="Open Sauce" panose="020B0604020202020204" charset="0"/>
              </a:rPr>
              <a:t> Go-Food dan Grab-Food !</a:t>
            </a:r>
            <a:endParaRPr lang="en-ID" dirty="0">
              <a:latin typeface="Open Sauce" panose="020B0604020202020204" charset="0"/>
            </a:endParaRPr>
          </a:p>
          <a:p>
            <a:r>
              <a:rPr lang="en-US" dirty="0">
                <a:latin typeface="Open Sauce" panose="020B0604020202020204" charset="0"/>
              </a:rPr>
              <a:t> </a:t>
            </a:r>
            <a:endParaRPr lang="en-ID" dirty="0">
              <a:latin typeface="Open Sauce" panose="020B0604020202020204" charset="0"/>
            </a:endParaRPr>
          </a:p>
          <a:p>
            <a:r>
              <a:rPr lang="en-US" b="1" dirty="0" err="1">
                <a:latin typeface="Open Sauce" panose="020B0604020202020204" charset="0"/>
              </a:rPr>
              <a:t>Ketentuan</a:t>
            </a:r>
            <a:r>
              <a:rPr lang="en-US" dirty="0">
                <a:latin typeface="Open Sauce" panose="020B0604020202020204" charset="0"/>
              </a:rPr>
              <a:t> 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pen Sauce" panose="020B0604020202020204" charset="0"/>
              </a:rPr>
              <a:t>CashBack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lebih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menguntungkan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dari</a:t>
            </a:r>
            <a:r>
              <a:rPr lang="en-US" dirty="0">
                <a:latin typeface="Open Sauce" panose="020B0604020202020204" charset="0"/>
              </a:rPr>
              <a:t> Discount </a:t>
            </a:r>
            <a:r>
              <a:rPr lang="en-US" dirty="0" err="1">
                <a:latin typeface="Open Sauce" panose="020B0604020202020204" charset="0"/>
              </a:rPr>
              <a:t>jika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perbandingan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persentase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lebih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besar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sama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dengan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CashBack</a:t>
            </a:r>
            <a:r>
              <a:rPr lang="en-US" dirty="0">
                <a:latin typeface="Open Sauce" panose="020B0604020202020204" charset="0"/>
              </a:rPr>
              <a:t> 20% </a:t>
            </a:r>
            <a:r>
              <a:rPr lang="en-US" dirty="0" err="1">
                <a:latin typeface="Open Sauce" panose="020B0604020202020204" charset="0"/>
              </a:rPr>
              <a:t>dari</a:t>
            </a:r>
            <a:r>
              <a:rPr lang="en-US" dirty="0">
                <a:latin typeface="Open Sauce" panose="020B0604020202020204" charset="0"/>
              </a:rPr>
              <a:t> Discount.</a:t>
            </a:r>
            <a:endParaRPr lang="en-ID" dirty="0">
              <a:latin typeface="Open Sauc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Open Sauce" panose="020B0604020202020204" charset="0"/>
              </a:rPr>
              <a:t>J</a:t>
            </a:r>
            <a:r>
              <a:rPr lang="en-US" dirty="0" err="1">
                <a:latin typeface="Open Sauce" panose="020B0604020202020204" charset="0"/>
              </a:rPr>
              <a:t>ika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memilih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CashBack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harga</a:t>
            </a:r>
            <a:r>
              <a:rPr lang="en-US" dirty="0">
                <a:latin typeface="Open Sauce" panose="020B0604020202020204" charset="0"/>
              </a:rPr>
              <a:t> yang </a:t>
            </a:r>
            <a:r>
              <a:rPr lang="en-US" dirty="0" err="1">
                <a:latin typeface="Open Sauce" panose="020B0604020202020204" charset="0"/>
              </a:rPr>
              <a:t>harus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dibayar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tidak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mendapatkan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potongan</a:t>
            </a:r>
            <a:r>
              <a:rPr lang="en-US" dirty="0">
                <a:latin typeface="Open Sauce" panose="020B0604020202020204" charset="0"/>
              </a:rPr>
              <a:t>, </a:t>
            </a:r>
            <a:r>
              <a:rPr lang="en-US" dirty="0" err="1">
                <a:latin typeface="Open Sauce" panose="020B0604020202020204" charset="0"/>
              </a:rPr>
              <a:t>tetapi</a:t>
            </a:r>
            <a:r>
              <a:rPr lang="en-US" dirty="0">
                <a:latin typeface="Open Sauce" panose="020B0604020202020204" charset="0"/>
              </a:rPr>
              <a:t> pada program </a:t>
            </a:r>
            <a:r>
              <a:rPr lang="en-US" dirty="0" err="1">
                <a:latin typeface="Open Sauce" panose="020B0604020202020204" charset="0"/>
              </a:rPr>
              <a:t>muncul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berapa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CashBack-nya</a:t>
            </a:r>
            <a:r>
              <a:rPr lang="en-US" dirty="0">
                <a:latin typeface="Open Sauce" panose="020B0604020202020204" charset="0"/>
              </a:rPr>
              <a:t>. </a:t>
            </a:r>
            <a:endParaRPr lang="en-ID" dirty="0">
              <a:latin typeface="Open Sauc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uce" panose="020B0604020202020204" charset="0"/>
              </a:rPr>
              <a:t>Jika </a:t>
            </a:r>
            <a:r>
              <a:rPr lang="en-US" dirty="0" err="1">
                <a:latin typeface="Open Sauce" panose="020B0604020202020204" charset="0"/>
              </a:rPr>
              <a:t>memilih</a:t>
            </a:r>
            <a:r>
              <a:rPr lang="en-US" dirty="0">
                <a:latin typeface="Open Sauce" panose="020B0604020202020204" charset="0"/>
              </a:rPr>
              <a:t> Discount, </a:t>
            </a:r>
            <a:r>
              <a:rPr lang="en-US" dirty="0" err="1">
                <a:latin typeface="Open Sauce" panose="020B0604020202020204" charset="0"/>
              </a:rPr>
              <a:t>harga</a:t>
            </a:r>
            <a:r>
              <a:rPr lang="en-US" dirty="0">
                <a:latin typeface="Open Sauce" panose="020B0604020202020204" charset="0"/>
              </a:rPr>
              <a:t> yang </a:t>
            </a:r>
            <a:r>
              <a:rPr lang="en-US" dirty="0" err="1">
                <a:latin typeface="Open Sauce" panose="020B0604020202020204" charset="0"/>
              </a:rPr>
              <a:t>harus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dibayar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mendapat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potongan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sesuai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persentase</a:t>
            </a:r>
            <a:r>
              <a:rPr lang="en-US" dirty="0">
                <a:latin typeface="Open Sauce" panose="020B0604020202020204" charset="0"/>
              </a:rPr>
              <a:t> discount. </a:t>
            </a:r>
            <a:endParaRPr lang="en-ID" dirty="0">
              <a:latin typeface="Open Sauc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pen Sauce" panose="020B0604020202020204" charset="0"/>
              </a:rPr>
              <a:t>Tentukan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perkiraan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harga</a:t>
            </a:r>
            <a:r>
              <a:rPr lang="en-US" dirty="0">
                <a:latin typeface="Open Sauce" panose="020B0604020202020204" charset="0"/>
              </a:rPr>
              <a:t> yang </a:t>
            </a:r>
            <a:r>
              <a:rPr lang="en-US" dirty="0" err="1">
                <a:latin typeface="Open Sauce" panose="020B0604020202020204" charset="0"/>
              </a:rPr>
              <a:t>harus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dibayar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setelah</a:t>
            </a:r>
            <a:r>
              <a:rPr lang="en-US" dirty="0">
                <a:latin typeface="Open Sauce" panose="020B0604020202020204" charset="0"/>
              </a:rPr>
              <a:t> </a:t>
            </a:r>
            <a:r>
              <a:rPr lang="en-US" dirty="0" err="1">
                <a:latin typeface="Open Sauce" panose="020B0604020202020204" charset="0"/>
              </a:rPr>
              <a:t>mendapatkan</a:t>
            </a:r>
            <a:r>
              <a:rPr lang="en-US" dirty="0">
                <a:latin typeface="Open Sauce" panose="020B0604020202020204" charset="0"/>
              </a:rPr>
              <a:t> Discount </a:t>
            </a:r>
            <a:r>
              <a:rPr lang="en-US" dirty="0" err="1">
                <a:latin typeface="Open Sauce" panose="020B0604020202020204" charset="0"/>
              </a:rPr>
              <a:t>ataupun</a:t>
            </a:r>
            <a:r>
              <a:rPr lang="en-US" dirty="0">
                <a:latin typeface="Open Sauce" panose="020B0604020202020204" charset="0"/>
              </a:rPr>
              <a:t> Cashback yang </a:t>
            </a:r>
            <a:r>
              <a:rPr lang="en-US" dirty="0" err="1">
                <a:latin typeface="Open Sauce" panose="020B0604020202020204" charset="0"/>
              </a:rPr>
              <a:t>didapat</a:t>
            </a:r>
            <a:r>
              <a:rPr lang="en-US" dirty="0">
                <a:latin typeface="Open Sauce" panose="020B0604020202020204" charset="0"/>
              </a:rPr>
              <a:t>.</a:t>
            </a:r>
            <a:endParaRPr lang="en-ID" dirty="0">
              <a:latin typeface="Open Sauce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298D3-4B97-4584-AA94-3DE7669758FA}"/>
              </a:ext>
            </a:extLst>
          </p:cNvPr>
          <p:cNvSpPr txBox="1"/>
          <p:nvPr/>
        </p:nvSpPr>
        <p:spPr>
          <a:xfrm>
            <a:off x="3086004" y="5851628"/>
            <a:ext cx="46574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Open Sauce" panose="020B0604020202020204" charset="0"/>
              </a:rPr>
              <a:t>Contoh</a:t>
            </a:r>
            <a:r>
              <a:rPr lang="en-US" sz="2000" dirty="0">
                <a:latin typeface="Open Sauce" panose="020B0604020202020204" charset="0"/>
              </a:rPr>
              <a:t> 1 :</a:t>
            </a:r>
          </a:p>
          <a:p>
            <a:endParaRPr lang="en-ID" sz="2000" dirty="0">
              <a:latin typeface="Open Sauce" panose="020B0604020202020204" charset="0"/>
            </a:endParaRPr>
          </a:p>
          <a:p>
            <a:r>
              <a:rPr lang="en-US" sz="2000" b="1" dirty="0">
                <a:latin typeface="Open Sauce" panose="020B0604020202020204" charset="0"/>
              </a:rPr>
              <a:t>Input 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Harga </a:t>
            </a:r>
            <a:r>
              <a:rPr lang="en-US" sz="2000" dirty="0" err="1">
                <a:latin typeface="Open Sauce" panose="020B0604020202020204" charset="0"/>
              </a:rPr>
              <a:t>Makanan</a:t>
            </a:r>
            <a:r>
              <a:rPr lang="en-US" sz="2000" dirty="0">
                <a:latin typeface="Open Sauce" panose="020B0604020202020204" charset="0"/>
              </a:rPr>
              <a:t> : 45.000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Discount Go-Food : 20 %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Cashback Grab-Food : 30 %</a:t>
            </a:r>
          </a:p>
          <a:p>
            <a:endParaRPr lang="en-ID" sz="2000" dirty="0">
              <a:latin typeface="Open Sauce" panose="020B0604020202020204" charset="0"/>
            </a:endParaRPr>
          </a:p>
          <a:p>
            <a:r>
              <a:rPr lang="en-US" sz="2000" b="1" dirty="0">
                <a:latin typeface="Open Sauce" panose="020B0604020202020204" charset="0"/>
              </a:rPr>
              <a:t>Output 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 err="1">
                <a:latin typeface="Open Sauce" panose="020B0604020202020204" charset="0"/>
              </a:rPr>
              <a:t>Pilih</a:t>
            </a:r>
            <a:r>
              <a:rPr lang="en-US" sz="2000" dirty="0">
                <a:latin typeface="Open Sauce" panose="020B0604020202020204" charset="0"/>
              </a:rPr>
              <a:t> : Go-Food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Harga yang </a:t>
            </a:r>
            <a:r>
              <a:rPr lang="en-US" sz="2000" dirty="0" err="1">
                <a:latin typeface="Open Sauce" panose="020B0604020202020204" charset="0"/>
              </a:rPr>
              <a:t>harus</a:t>
            </a:r>
            <a:r>
              <a:rPr lang="en-US" sz="2000" dirty="0">
                <a:latin typeface="Open Sauce" panose="020B0604020202020204" charset="0"/>
              </a:rPr>
              <a:t> </a:t>
            </a:r>
            <a:r>
              <a:rPr lang="en-US" sz="2000" dirty="0" err="1">
                <a:latin typeface="Open Sauce" panose="020B0604020202020204" charset="0"/>
              </a:rPr>
              <a:t>dibayar</a:t>
            </a:r>
            <a:r>
              <a:rPr lang="en-US" sz="2000" dirty="0">
                <a:latin typeface="Open Sauce" panose="020B0604020202020204" charset="0"/>
              </a:rPr>
              <a:t> = 36.000</a:t>
            </a:r>
            <a:endParaRPr lang="en-ID" sz="2000" dirty="0">
              <a:latin typeface="Open Sauce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26CD0C-A0FD-47F8-8D61-D8C62C24606C}"/>
              </a:ext>
            </a:extLst>
          </p:cNvPr>
          <p:cNvSpPr txBox="1"/>
          <p:nvPr/>
        </p:nvSpPr>
        <p:spPr>
          <a:xfrm>
            <a:off x="9973535" y="5799212"/>
            <a:ext cx="59992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Open Sauce" panose="020B0604020202020204" charset="0"/>
              </a:rPr>
              <a:t>Contoh</a:t>
            </a:r>
            <a:r>
              <a:rPr lang="en-US" sz="2000" dirty="0">
                <a:latin typeface="Open Sauce" panose="020B0604020202020204" charset="0"/>
              </a:rPr>
              <a:t> 2 :</a:t>
            </a:r>
          </a:p>
          <a:p>
            <a:endParaRPr lang="en-ID" sz="2000" dirty="0">
              <a:latin typeface="Open Sauce" panose="020B0604020202020204" charset="0"/>
            </a:endParaRPr>
          </a:p>
          <a:p>
            <a:r>
              <a:rPr lang="en-US" sz="2000" b="1" dirty="0">
                <a:latin typeface="Open Sauce" panose="020B0604020202020204" charset="0"/>
              </a:rPr>
              <a:t>Input 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Harga </a:t>
            </a:r>
            <a:r>
              <a:rPr lang="en-US" sz="2000" dirty="0" err="1">
                <a:latin typeface="Open Sauce" panose="020B0604020202020204" charset="0"/>
              </a:rPr>
              <a:t>Makanan</a:t>
            </a:r>
            <a:r>
              <a:rPr lang="en-US" sz="2000" dirty="0">
                <a:latin typeface="Open Sauce" panose="020B0604020202020204" charset="0"/>
              </a:rPr>
              <a:t> : 60.000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Discount Go-Food : 10 %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Cashback Grab-Food : 30 %</a:t>
            </a:r>
          </a:p>
          <a:p>
            <a:endParaRPr lang="en-ID" sz="2000" dirty="0">
              <a:latin typeface="Open Sauce" panose="020B0604020202020204" charset="0"/>
            </a:endParaRPr>
          </a:p>
          <a:p>
            <a:r>
              <a:rPr lang="en-US" sz="2000" b="1" dirty="0">
                <a:latin typeface="Open Sauce" panose="020B0604020202020204" charset="0"/>
              </a:rPr>
              <a:t>Output 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 err="1">
                <a:latin typeface="Open Sauce" panose="020B0604020202020204" charset="0"/>
              </a:rPr>
              <a:t>Pilih</a:t>
            </a:r>
            <a:r>
              <a:rPr lang="en-US" sz="2000" dirty="0">
                <a:latin typeface="Open Sauce" panose="020B0604020202020204" charset="0"/>
              </a:rPr>
              <a:t> : Grab-Food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>
                <a:latin typeface="Open Sauce" panose="020B0604020202020204" charset="0"/>
              </a:rPr>
              <a:t>Harga yang </a:t>
            </a:r>
            <a:r>
              <a:rPr lang="en-US" sz="2000" dirty="0" err="1">
                <a:latin typeface="Open Sauce" panose="020B0604020202020204" charset="0"/>
              </a:rPr>
              <a:t>harus</a:t>
            </a:r>
            <a:r>
              <a:rPr lang="en-US" sz="2000" dirty="0">
                <a:latin typeface="Open Sauce" panose="020B0604020202020204" charset="0"/>
              </a:rPr>
              <a:t> </a:t>
            </a:r>
            <a:r>
              <a:rPr lang="en-US" sz="2000" dirty="0" err="1">
                <a:latin typeface="Open Sauce" panose="020B0604020202020204" charset="0"/>
              </a:rPr>
              <a:t>dibayar</a:t>
            </a:r>
            <a:r>
              <a:rPr lang="en-US" sz="2000" dirty="0">
                <a:latin typeface="Open Sauce" panose="020B0604020202020204" charset="0"/>
              </a:rPr>
              <a:t> = 60.000</a:t>
            </a:r>
            <a:endParaRPr lang="en-ID" sz="2000" dirty="0">
              <a:latin typeface="Open Sauce" panose="020B0604020202020204" charset="0"/>
            </a:endParaRPr>
          </a:p>
          <a:p>
            <a:r>
              <a:rPr lang="en-US" sz="2000" dirty="0" err="1">
                <a:latin typeface="Open Sauce" panose="020B0604020202020204" charset="0"/>
              </a:rPr>
              <a:t>CashBack</a:t>
            </a:r>
            <a:r>
              <a:rPr lang="en-US" sz="2000" dirty="0">
                <a:latin typeface="Open Sauce" panose="020B0604020202020204" charset="0"/>
              </a:rPr>
              <a:t> = 18.000</a:t>
            </a:r>
            <a:endParaRPr lang="en-ID" sz="2000" dirty="0">
              <a:latin typeface="Open Sauce" panose="020B060402020202020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F9FEDF-9EF7-4ECC-B28F-A8200D38933B}"/>
              </a:ext>
            </a:extLst>
          </p:cNvPr>
          <p:cNvGrpSpPr/>
          <p:nvPr/>
        </p:nvGrpSpPr>
        <p:grpSpPr>
          <a:xfrm>
            <a:off x="8231310" y="6371326"/>
            <a:ext cx="1164616" cy="1910409"/>
            <a:chOff x="5474069" y="3620406"/>
            <a:chExt cx="1164616" cy="1910409"/>
          </a:xfrm>
        </p:grpSpPr>
        <p:grpSp>
          <p:nvGrpSpPr>
            <p:cNvPr id="50" name="Group 10">
              <a:extLst>
                <a:ext uri="{FF2B5EF4-FFF2-40B4-BE49-F238E27FC236}">
                  <a16:creationId xmlns:a16="http://schemas.microsoft.com/office/drawing/2014/main" id="{82099220-0F5D-4FE1-80B8-B35B182E7CB8}"/>
                </a:ext>
              </a:extLst>
            </p:cNvPr>
            <p:cNvGrpSpPr/>
            <p:nvPr/>
          </p:nvGrpSpPr>
          <p:grpSpPr>
            <a:xfrm>
              <a:off x="5474069" y="3620406"/>
              <a:ext cx="1164616" cy="1910409"/>
              <a:chOff x="0" y="0"/>
              <a:chExt cx="1451520" cy="2381040"/>
            </a:xfrm>
          </p:grpSpPr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17022E75-0DC4-406F-9E8D-81E3B43E6E8C}"/>
                  </a:ext>
                </a:extLst>
              </p:cNvPr>
              <p:cNvSpPr/>
              <p:nvPr/>
            </p:nvSpPr>
            <p:spPr>
              <a:xfrm>
                <a:off x="0" y="-19812"/>
                <a:ext cx="1474216" cy="2444877"/>
              </a:xfrm>
              <a:custGeom>
                <a:avLst/>
                <a:gdLst/>
                <a:ahLst/>
                <a:cxnLst/>
                <a:rect l="l" t="t" r="r" b="b"/>
                <a:pathLst>
                  <a:path w="1474216" h="2444877">
                    <a:moveTo>
                      <a:pt x="1394587" y="1366393"/>
                    </a:moveTo>
                    <a:lnTo>
                      <a:pt x="395351" y="2365883"/>
                    </a:lnTo>
                    <a:cubicBezTo>
                      <a:pt x="315849" y="2444877"/>
                      <a:pt x="186944" y="2444877"/>
                      <a:pt x="107315" y="2365883"/>
                    </a:cubicBezTo>
                    <a:lnTo>
                      <a:pt x="0" y="2258441"/>
                    </a:lnTo>
                    <a:lnTo>
                      <a:pt x="891286" y="1366393"/>
                    </a:lnTo>
                    <a:cubicBezTo>
                      <a:pt x="970788" y="1286891"/>
                      <a:pt x="970788" y="1157859"/>
                      <a:pt x="891286" y="1078357"/>
                    </a:cubicBezTo>
                    <a:lnTo>
                      <a:pt x="0" y="186944"/>
                    </a:lnTo>
                    <a:lnTo>
                      <a:pt x="107442" y="79502"/>
                    </a:lnTo>
                    <a:cubicBezTo>
                      <a:pt x="186944" y="0"/>
                      <a:pt x="315849" y="0"/>
                      <a:pt x="395478" y="79502"/>
                    </a:cubicBezTo>
                    <a:lnTo>
                      <a:pt x="1394714" y="1078357"/>
                    </a:lnTo>
                    <a:cubicBezTo>
                      <a:pt x="1474216" y="1157859"/>
                      <a:pt x="1474216" y="1286891"/>
                      <a:pt x="1394714" y="1366393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E1014EC8-99E1-4E75-A4C7-559CFCE97BFB}"/>
                </a:ext>
              </a:extLst>
            </p:cNvPr>
            <p:cNvGrpSpPr/>
            <p:nvPr/>
          </p:nvGrpSpPr>
          <p:grpSpPr>
            <a:xfrm>
              <a:off x="5614446" y="4273192"/>
              <a:ext cx="325815" cy="605415"/>
              <a:chOff x="0" y="0"/>
              <a:chExt cx="406080" cy="754560"/>
            </a:xfrm>
          </p:grpSpPr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9C1A3F6B-093F-471A-B208-AAD42BA7FCE2}"/>
                  </a:ext>
                </a:extLst>
              </p:cNvPr>
              <p:cNvSpPr/>
              <p:nvPr/>
            </p:nvSpPr>
            <p:spPr>
              <a:xfrm>
                <a:off x="0" y="-32385"/>
                <a:ext cx="446659" cy="842137"/>
              </a:xfrm>
              <a:custGeom>
                <a:avLst/>
                <a:gdLst/>
                <a:ahLst/>
                <a:cxnLst/>
                <a:rect l="l" t="t" r="r" b="b"/>
                <a:pathLst>
                  <a:path w="446659" h="842137">
                    <a:moveTo>
                      <a:pt x="350393" y="246126"/>
                    </a:moveTo>
                    <a:lnTo>
                      <a:pt x="165354" y="60960"/>
                    </a:lnTo>
                    <a:cubicBezTo>
                      <a:pt x="104394" y="0"/>
                      <a:pt x="0" y="42926"/>
                      <a:pt x="0" y="129413"/>
                    </a:cubicBezTo>
                    <a:lnTo>
                      <a:pt x="0" y="712724"/>
                    </a:lnTo>
                    <a:cubicBezTo>
                      <a:pt x="0" y="799211"/>
                      <a:pt x="104394" y="842137"/>
                      <a:pt x="165354" y="781177"/>
                    </a:cubicBezTo>
                    <a:lnTo>
                      <a:pt x="350393" y="596138"/>
                    </a:lnTo>
                    <a:cubicBezTo>
                      <a:pt x="446659" y="499237"/>
                      <a:pt x="446659" y="342519"/>
                      <a:pt x="350393" y="246126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29435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0" grpId="0" animBg="1"/>
      <p:bldP spid="40" grpId="0"/>
      <p:bldP spid="36" grpId="0"/>
      <p:bldP spid="4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326711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62592" y="4427394"/>
            <a:ext cx="7845600" cy="76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 err="1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Terima</a:t>
            </a:r>
            <a:r>
              <a:rPr lang="en-US" sz="5921" spc="207" dirty="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 Kasih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586068" y="1458434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874585" y="9258300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384715" y="2853525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AAFB05-58A1-4E05-B5A5-3B36AB0454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003" y="853074"/>
            <a:ext cx="2971800" cy="1560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6ADDEB-096D-438D-BB6D-E452BDE4FE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020" y="515726"/>
            <a:ext cx="2083232" cy="20832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740052-07D4-4208-9C9C-49DE3F864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8" y="853075"/>
            <a:ext cx="1577914" cy="15779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CA6EFC-4206-415E-AE13-9C413B8C9ED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r="6984" b="14288"/>
          <a:stretch/>
        </p:blipFill>
        <p:spPr>
          <a:xfrm>
            <a:off x="4343400" y="691745"/>
            <a:ext cx="3402897" cy="19072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2627" y="2901697"/>
            <a:ext cx="1400485" cy="5366003"/>
            <a:chOff x="0" y="0"/>
            <a:chExt cx="368852" cy="16086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1608665"/>
            </a:xfrm>
            <a:custGeom>
              <a:avLst/>
              <a:gdLst/>
              <a:ahLst/>
              <a:cxnLst/>
              <a:rect l="l" t="t" r="r" b="b"/>
              <a:pathLst>
                <a:path w="368852" h="1608665">
                  <a:moveTo>
                    <a:pt x="0" y="0"/>
                  </a:moveTo>
                  <a:lnTo>
                    <a:pt x="368852" y="0"/>
                  </a:lnTo>
                  <a:lnTo>
                    <a:pt x="368852" y="1608665"/>
                  </a:lnTo>
                  <a:lnTo>
                    <a:pt x="0" y="1608665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1627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3216" y="1415447"/>
            <a:ext cx="5408984" cy="7979428"/>
            <a:chOff x="0" y="0"/>
            <a:chExt cx="1424588" cy="21015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424588" cy="2120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698915" y="869781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772900" y="1028700"/>
            <a:ext cx="5486400" cy="7980897"/>
          </a:xfrm>
          <a:custGeom>
            <a:avLst/>
            <a:gdLst/>
            <a:ahLst/>
            <a:cxnLst/>
            <a:rect l="l" t="t" r="r" b="b"/>
            <a:pathLst>
              <a:path w="5486400" h="7980897">
                <a:moveTo>
                  <a:pt x="0" y="0"/>
                </a:moveTo>
                <a:lnTo>
                  <a:pt x="5486400" y="0"/>
                </a:lnTo>
                <a:lnTo>
                  <a:pt x="5486400" y="7980897"/>
                </a:lnTo>
                <a:lnTo>
                  <a:pt x="0" y="7980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733" r="-2273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213112" y="1316966"/>
            <a:ext cx="5661991" cy="1439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58"/>
              </a:lnSpc>
            </a:pPr>
            <a:r>
              <a:rPr lang="en-US" sz="7868" spc="771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Content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24659" y="3168035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24659" y="3965154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24659" y="4846311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24659" y="5643430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44260" y="6435807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44260" y="7266771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 dirty="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400737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Overview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400737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Persyaratan Khusus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00737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 Penyisihan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400737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 Final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400737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Penilaian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400737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Contoh</a:t>
            </a:r>
            <a:r>
              <a:rPr lang="en-US" sz="2524" spc="247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524" spc="247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Soal</a:t>
            </a:r>
            <a:endParaRPr lang="en-US" sz="2524" spc="247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4">
            <a:extLst>
              <a:ext uri="{FF2B5EF4-FFF2-40B4-BE49-F238E27FC236}">
                <a16:creationId xmlns:a16="http://schemas.microsoft.com/office/drawing/2014/main" id="{66915BB3-4511-4B7E-8857-8AA80E8A90D0}"/>
              </a:ext>
            </a:extLst>
          </p:cNvPr>
          <p:cNvGrpSpPr/>
          <p:nvPr/>
        </p:nvGrpSpPr>
        <p:grpSpPr>
          <a:xfrm>
            <a:off x="5199058" y="7153558"/>
            <a:ext cx="9566147" cy="2180942"/>
            <a:chOff x="0" y="0"/>
            <a:chExt cx="7374240" cy="1916640"/>
          </a:xfrm>
        </p:grpSpPr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8A45D46-235C-4117-AAA9-537F485A2BBF}"/>
                </a:ext>
              </a:extLst>
            </p:cNvPr>
            <p:cNvSpPr/>
            <p:nvPr/>
          </p:nvSpPr>
          <p:spPr>
            <a:xfrm>
              <a:off x="0" y="0"/>
              <a:ext cx="7431151" cy="1963166"/>
            </a:xfrm>
            <a:custGeom>
              <a:avLst/>
              <a:gdLst/>
              <a:ahLst/>
              <a:cxnLst/>
              <a:rect l="l" t="t" r="r" b="b"/>
              <a:pathLst>
                <a:path w="7431151" h="1963166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727EA7"/>
            </a:solidFill>
          </p:spPr>
        </p:sp>
      </p:grpSp>
      <p:sp>
        <p:nvSpPr>
          <p:cNvPr id="2" name="Freeform 2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887962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2262642" y="-3904566"/>
            <a:ext cx="8637895" cy="863789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461103" y="1342561"/>
            <a:ext cx="1164616" cy="1910409"/>
            <a:chOff x="0" y="0"/>
            <a:chExt cx="1451520" cy="2381040"/>
          </a:xfrm>
        </p:grpSpPr>
        <p:sp>
          <p:nvSpPr>
            <p:cNvPr id="11" name="Freeform 11"/>
            <p:cNvSpPr/>
            <p:nvPr/>
          </p:nvSpPr>
          <p:spPr>
            <a:xfrm>
              <a:off x="0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601480" y="1995347"/>
            <a:ext cx="325815" cy="605415"/>
            <a:chOff x="0" y="0"/>
            <a:chExt cx="406080" cy="754560"/>
          </a:xfrm>
        </p:grpSpPr>
        <p:sp>
          <p:nvSpPr>
            <p:cNvPr id="13" name="Freeform 13"/>
            <p:cNvSpPr/>
            <p:nvPr/>
          </p:nvSpPr>
          <p:spPr>
            <a:xfrm>
              <a:off x="0" y="-32385"/>
              <a:ext cx="446659" cy="842137"/>
            </a:xfrm>
            <a:custGeom>
              <a:avLst/>
              <a:gdLst/>
              <a:ahLst/>
              <a:cxnLst/>
              <a:rect l="l" t="t" r="r" b="b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655053" y="1180824"/>
            <a:ext cx="8804147" cy="2180942"/>
            <a:chOff x="0" y="0"/>
            <a:chExt cx="7374240" cy="19166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431151" cy="1963166"/>
            </a:xfrm>
            <a:custGeom>
              <a:avLst/>
              <a:gdLst/>
              <a:ahLst/>
              <a:cxnLst/>
              <a:rect l="l" t="t" r="r" b="b"/>
              <a:pathLst>
                <a:path w="7431151" h="1963166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2601346" y="4342210"/>
            <a:ext cx="1165193" cy="1910409"/>
            <a:chOff x="0" y="0"/>
            <a:chExt cx="1452240" cy="2381040"/>
          </a:xfrm>
        </p:grpSpPr>
        <p:sp>
          <p:nvSpPr>
            <p:cNvPr id="17" name="Freeform 17"/>
            <p:cNvSpPr/>
            <p:nvPr/>
          </p:nvSpPr>
          <p:spPr>
            <a:xfrm>
              <a:off x="-19685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3288792" y="4994996"/>
            <a:ext cx="325815" cy="605415"/>
            <a:chOff x="0" y="0"/>
            <a:chExt cx="406080" cy="754560"/>
          </a:xfrm>
        </p:grpSpPr>
        <p:sp>
          <p:nvSpPr>
            <p:cNvPr id="19" name="Freeform 19"/>
            <p:cNvSpPr/>
            <p:nvPr/>
          </p:nvSpPr>
          <p:spPr>
            <a:xfrm>
              <a:off x="-24257" y="-32385"/>
              <a:ext cx="447294" cy="842264"/>
            </a:xfrm>
            <a:custGeom>
              <a:avLst/>
              <a:gdLst/>
              <a:ahLst/>
              <a:cxnLst/>
              <a:rect l="l" t="t" r="r" b="b"/>
              <a:pathLst>
                <a:path w="447294" h="84226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3768541" y="4229100"/>
            <a:ext cx="9691253" cy="2196221"/>
            <a:chOff x="0" y="0"/>
            <a:chExt cx="7377120" cy="19166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434580" cy="1963166"/>
            </a:xfrm>
            <a:custGeom>
              <a:avLst/>
              <a:gdLst/>
              <a:ahLst/>
              <a:cxnLst/>
              <a:rect l="l" t="t" r="r" b="b"/>
              <a:pathLst>
                <a:path w="7434580" h="1963166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4983939" y="7308366"/>
            <a:ext cx="1164616" cy="1910409"/>
            <a:chOff x="0" y="0"/>
            <a:chExt cx="1451520" cy="2381040"/>
          </a:xfrm>
        </p:grpSpPr>
        <p:sp>
          <p:nvSpPr>
            <p:cNvPr id="24" name="Freeform 24"/>
            <p:cNvSpPr/>
            <p:nvPr/>
          </p:nvSpPr>
          <p:spPr>
            <a:xfrm>
              <a:off x="0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124317" y="7961152"/>
            <a:ext cx="325815" cy="605415"/>
            <a:chOff x="0" y="0"/>
            <a:chExt cx="406080" cy="754560"/>
          </a:xfrm>
        </p:grpSpPr>
        <p:sp>
          <p:nvSpPr>
            <p:cNvPr id="26" name="Freeform 26"/>
            <p:cNvSpPr/>
            <p:nvPr/>
          </p:nvSpPr>
          <p:spPr>
            <a:xfrm>
              <a:off x="0" y="-32385"/>
              <a:ext cx="446659" cy="842137"/>
            </a:xfrm>
            <a:custGeom>
              <a:avLst/>
              <a:gdLst/>
              <a:ahLst/>
              <a:cxnLst/>
              <a:rect l="l" t="t" r="r" b="b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1095769" y="828675"/>
            <a:ext cx="5605439" cy="110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Overview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144000" y="1739130"/>
            <a:ext cx="6366261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012"/>
              </a:lnSpc>
              <a:spcBef>
                <a:spcPct val="0"/>
              </a:spcBef>
            </a:pP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Lomba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pemrograman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adalah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lomba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beregu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dengan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tujuan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untuk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menguji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kemampuan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dan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nalar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dari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setiap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peserta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dalam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membuat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program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komputer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,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serta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untuk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memecahkan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masalah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 yang </a:t>
            </a:r>
            <a:r>
              <a:rPr lang="en-ID" sz="1800" i="0" dirty="0" err="1">
                <a:solidFill>
                  <a:schemeClr val="bg1"/>
                </a:solidFill>
                <a:effectLst/>
                <a:latin typeface="Poppins-Regular"/>
              </a:rPr>
              <a:t>diberikan</a:t>
            </a:r>
            <a:r>
              <a:rPr lang="en-ID" sz="1800" i="0" dirty="0">
                <a:solidFill>
                  <a:schemeClr val="bg1"/>
                </a:solidFill>
                <a:effectLst/>
                <a:latin typeface="Poppins-Regular"/>
              </a:rPr>
              <a:t>.</a:t>
            </a:r>
            <a:endParaRPr lang="en-US" sz="1458" spc="142" dirty="0">
              <a:solidFill>
                <a:schemeClr val="bg1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363363" y="1852472"/>
            <a:ext cx="979531" cy="79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766539" y="4826358"/>
            <a:ext cx="979531" cy="79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79743" y="7677766"/>
            <a:ext cx="6955536" cy="1275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012"/>
              </a:lnSpc>
              <a:spcBef>
                <a:spcPct val="0"/>
              </a:spcBef>
            </a:pP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Peserta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dapat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memilih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salah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satu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bahasa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pemrograman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yang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digunakan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yaitu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Java,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bahasa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C++,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atau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Python.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Kegiatan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lomba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dilakukan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dengan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tahap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penyisihan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dan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menghasilkan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3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calon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pemenang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yang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akan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dilombakan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Open Sauce"/>
                <a:sym typeface="Open Sauce"/>
              </a:rPr>
              <a:t> pada acara final.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886200" y="7818277"/>
            <a:ext cx="979531" cy="79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03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086217" y="4601886"/>
            <a:ext cx="7060112" cy="1532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012"/>
              </a:lnSpc>
              <a:spcBef>
                <a:spcPct val="0"/>
              </a:spcBef>
            </a:pP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Kriteria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penilaian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adalah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kecepatan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dalam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penulisan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program dan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ketepatan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/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efisiensi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dari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program yang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dibuat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untuk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setiap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kasus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.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Dalam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hal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ini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peserta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selain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diadu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dalam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kecepatan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penulisan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program, juga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dituntut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mampu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menemukan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atau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menggunakan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algoritma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yang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tepat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 dan </a:t>
            </a:r>
            <a:r>
              <a:rPr lang="en-US" sz="1600" spc="142" dirty="0" err="1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efisien</a:t>
            </a:r>
            <a:r>
              <a:rPr lang="en-US" sz="1600" spc="142" dirty="0">
                <a:solidFill>
                  <a:srgbClr val="FFFFFF"/>
                </a:solidFill>
                <a:latin typeface="Poppins-Regular"/>
                <a:ea typeface="Open Sauce"/>
                <a:cs typeface="Poppins" panose="00000500000000000000" pitchFamily="2" charset="0"/>
                <a:sym typeface="Open Sauce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551719" cy="5372843"/>
            <a:chOff x="0" y="0"/>
            <a:chExt cx="6089457" cy="3425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89457" cy="3425320"/>
            </a:xfrm>
            <a:custGeom>
              <a:avLst/>
              <a:gdLst/>
              <a:ahLst/>
              <a:cxnLst/>
              <a:rect l="l" t="t" r="r" b="b"/>
              <a:pathLst>
                <a:path w="6089457" h="3425320">
                  <a:moveTo>
                    <a:pt x="0" y="3425320"/>
                  </a:moveTo>
                  <a:lnTo>
                    <a:pt x="0" y="0"/>
                  </a:lnTo>
                  <a:lnTo>
                    <a:pt x="6089457" y="0"/>
                  </a:lnTo>
                  <a:cubicBezTo>
                    <a:pt x="4059638" y="1141773"/>
                    <a:pt x="2029819" y="2283546"/>
                    <a:pt x="0" y="342532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089457" cy="3425320"/>
            </a:xfrm>
            <a:custGeom>
              <a:avLst/>
              <a:gdLst/>
              <a:ahLst/>
              <a:cxnLst/>
              <a:rect l="l" t="t" r="r" b="b"/>
              <a:pathLst>
                <a:path w="6089457" h="3425320">
                  <a:moveTo>
                    <a:pt x="0" y="3425320"/>
                  </a:moveTo>
                  <a:lnTo>
                    <a:pt x="0" y="0"/>
                  </a:lnTo>
                  <a:lnTo>
                    <a:pt x="6089457" y="0"/>
                  </a:lnTo>
                  <a:cubicBezTo>
                    <a:pt x="4059638" y="1141773"/>
                    <a:pt x="2029819" y="2283546"/>
                    <a:pt x="0" y="3425320"/>
                  </a:cubicBezTo>
                  <a:close/>
                </a:path>
              </a:pathLst>
            </a:custGeom>
            <a:blipFill>
              <a:blip r:embed="rId2"/>
              <a:stretch>
                <a:fillRect t="-6727" b="-6727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-1660488">
            <a:off x="-4233206" y="5189176"/>
            <a:ext cx="8282376" cy="404757"/>
            <a:chOff x="0" y="0"/>
            <a:chExt cx="2181367" cy="106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81366" cy="106603"/>
            </a:xfrm>
            <a:custGeom>
              <a:avLst/>
              <a:gdLst/>
              <a:ahLst/>
              <a:cxnLst/>
              <a:rect l="l" t="t" r="r" b="b"/>
              <a:pathLst>
                <a:path w="2181366" h="106603">
                  <a:moveTo>
                    <a:pt x="0" y="0"/>
                  </a:moveTo>
                  <a:lnTo>
                    <a:pt x="2181366" y="0"/>
                  </a:lnTo>
                  <a:lnTo>
                    <a:pt x="2181366" y="106603"/>
                  </a:lnTo>
                  <a:lnTo>
                    <a:pt x="0" y="10660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81367" cy="1256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747322">
            <a:off x="3921959" y="1003562"/>
            <a:ext cx="8282376" cy="111180"/>
            <a:chOff x="0" y="0"/>
            <a:chExt cx="2181367" cy="292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81366" cy="29282"/>
            </a:xfrm>
            <a:custGeom>
              <a:avLst/>
              <a:gdLst/>
              <a:ahLst/>
              <a:cxnLst/>
              <a:rect l="l" t="t" r="r" b="b"/>
              <a:pathLst>
                <a:path w="2181366" h="29282">
                  <a:moveTo>
                    <a:pt x="0" y="0"/>
                  </a:moveTo>
                  <a:lnTo>
                    <a:pt x="2181366" y="0"/>
                  </a:lnTo>
                  <a:lnTo>
                    <a:pt x="2181366" y="29282"/>
                  </a:lnTo>
                  <a:lnTo>
                    <a:pt x="0" y="2928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181367" cy="48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928304" y="3120085"/>
            <a:ext cx="7054896" cy="1596428"/>
            <a:chOff x="0" y="0"/>
            <a:chExt cx="4076640" cy="14493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76573" cy="1449324"/>
            </a:xfrm>
            <a:custGeom>
              <a:avLst/>
              <a:gdLst/>
              <a:ahLst/>
              <a:cxnLst/>
              <a:rect l="l" t="t" r="r" b="b"/>
              <a:pathLst>
                <a:path w="4076573" h="1449324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871949" y="2450743"/>
            <a:ext cx="2267356" cy="2265770"/>
            <a:chOff x="0" y="0"/>
            <a:chExt cx="2058480" cy="20570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58416" cy="2057146"/>
            </a:xfrm>
            <a:custGeom>
              <a:avLst/>
              <a:gdLst/>
              <a:ahLst/>
              <a:cxnLst/>
              <a:rect l="l" t="t" r="r" b="b"/>
              <a:pathLst>
                <a:path w="2058416" h="205714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9190711" y="4975844"/>
            <a:ext cx="5919351" cy="1594842"/>
            <a:chOff x="0" y="0"/>
            <a:chExt cx="4075920" cy="144792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75811" cy="1447927"/>
            </a:xfrm>
            <a:custGeom>
              <a:avLst/>
              <a:gdLst/>
              <a:ahLst/>
              <a:cxnLst/>
              <a:rect l="l" t="t" r="r" b="b"/>
              <a:pathLst>
                <a:path w="4075811" h="1447927">
                  <a:moveTo>
                    <a:pt x="335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927"/>
                    <a:pt x="0" y="1447927"/>
                    <a:pt x="0" y="1447927"/>
                  </a:cubicBezTo>
                  <a:cubicBezTo>
                    <a:pt x="3351530" y="1447927"/>
                    <a:pt x="3351530" y="1447927"/>
                    <a:pt x="3351530" y="1447927"/>
                  </a:cubicBezTo>
                  <a:cubicBezTo>
                    <a:pt x="3750564" y="1447927"/>
                    <a:pt x="4075811" y="1122807"/>
                    <a:pt x="4075811" y="724027"/>
                  </a:cubicBezTo>
                  <a:cubicBezTo>
                    <a:pt x="4075811" y="325247"/>
                    <a:pt x="3750564" y="0"/>
                    <a:pt x="335153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8001122" y="4304123"/>
            <a:ext cx="2264184" cy="2264184"/>
            <a:chOff x="0" y="0"/>
            <a:chExt cx="2055600" cy="2055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55622" cy="2055622"/>
            </a:xfrm>
            <a:custGeom>
              <a:avLst/>
              <a:gdLst/>
              <a:ahLst/>
              <a:cxnLst/>
              <a:rect l="l" t="t" r="r" b="b"/>
              <a:pathLst>
                <a:path w="2055622" h="2055622">
                  <a:moveTo>
                    <a:pt x="0" y="1027811"/>
                  </a:moveTo>
                  <a:cubicBezTo>
                    <a:pt x="0" y="460121"/>
                    <a:pt x="460121" y="0"/>
                    <a:pt x="1027811" y="0"/>
                  </a:cubicBezTo>
                  <a:cubicBezTo>
                    <a:pt x="1595501" y="0"/>
                    <a:pt x="2055622" y="460121"/>
                    <a:pt x="2055622" y="1027811"/>
                  </a:cubicBezTo>
                  <a:cubicBezTo>
                    <a:pt x="2055622" y="1595501"/>
                    <a:pt x="1595501" y="2055622"/>
                    <a:pt x="1027811" y="2055622"/>
                  </a:cubicBezTo>
                  <a:cubicBezTo>
                    <a:pt x="460121" y="2055622"/>
                    <a:pt x="0" y="1595501"/>
                    <a:pt x="0" y="1027811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7353192" y="6826051"/>
            <a:ext cx="5600807" cy="1594049"/>
            <a:chOff x="0" y="0"/>
            <a:chExt cx="4074480" cy="14472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74414" cy="1447165"/>
            </a:xfrm>
            <a:custGeom>
              <a:avLst/>
              <a:gdLst/>
              <a:ahLst/>
              <a:cxnLst/>
              <a:rect l="l" t="t" r="r" b="b"/>
              <a:pathLst>
                <a:path w="4074414" h="1447165">
                  <a:moveTo>
                    <a:pt x="33503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50387" y="1447165"/>
                    <a:pt x="3350387" y="1447165"/>
                    <a:pt x="3350387" y="1447165"/>
                  </a:cubicBezTo>
                  <a:cubicBezTo>
                    <a:pt x="3749294" y="1447165"/>
                    <a:pt x="4074414" y="1122172"/>
                    <a:pt x="4074414" y="723519"/>
                  </a:cubicBezTo>
                  <a:cubicBezTo>
                    <a:pt x="4074414" y="324866"/>
                    <a:pt x="3749294" y="0"/>
                    <a:pt x="3350387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6238151" y="6154330"/>
            <a:ext cx="2263391" cy="2265770"/>
            <a:chOff x="0" y="0"/>
            <a:chExt cx="2054880" cy="20570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8745932" y="7074817"/>
            <a:ext cx="2732632" cy="39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1"/>
              </a:lnSpc>
            </a:pPr>
            <a:r>
              <a:rPr lang="en-US" sz="234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</a:t>
            </a:r>
          </a:p>
        </p:txBody>
      </p:sp>
      <p:sp>
        <p:nvSpPr>
          <p:cNvPr id="28" name="Freeform 28"/>
          <p:cNvSpPr/>
          <p:nvPr/>
        </p:nvSpPr>
        <p:spPr>
          <a:xfrm>
            <a:off x="12485593" y="2204304"/>
            <a:ext cx="799426" cy="880347"/>
          </a:xfrm>
          <a:custGeom>
            <a:avLst/>
            <a:gdLst/>
            <a:ahLst/>
            <a:cxnLst/>
            <a:rect l="l" t="t" r="r" b="b"/>
            <a:pathLst>
              <a:path w="799426" h="880347">
                <a:moveTo>
                  <a:pt x="0" y="0"/>
                </a:moveTo>
                <a:lnTo>
                  <a:pt x="799426" y="0"/>
                </a:lnTo>
                <a:lnTo>
                  <a:pt x="799426" y="880347"/>
                </a:lnTo>
                <a:lnTo>
                  <a:pt x="0" y="8803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 descr="Atom with solid fill"/>
          <p:cNvSpPr/>
          <p:nvPr/>
        </p:nvSpPr>
        <p:spPr>
          <a:xfrm>
            <a:off x="8534400" y="4838700"/>
            <a:ext cx="1204037" cy="1163560"/>
          </a:xfrm>
          <a:custGeom>
            <a:avLst/>
            <a:gdLst/>
            <a:ahLst/>
            <a:cxnLst/>
            <a:rect l="l" t="t" r="r" b="b"/>
            <a:pathLst>
              <a:path w="1029692" h="892261">
                <a:moveTo>
                  <a:pt x="0" y="0"/>
                </a:moveTo>
                <a:lnTo>
                  <a:pt x="1029692" y="0"/>
                </a:lnTo>
                <a:lnTo>
                  <a:pt x="1029692" y="892261"/>
                </a:lnTo>
                <a:lnTo>
                  <a:pt x="0" y="8922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0" name="Freeform 30"/>
          <p:cNvSpPr/>
          <p:nvPr/>
        </p:nvSpPr>
        <p:spPr>
          <a:xfrm>
            <a:off x="7007481" y="6754261"/>
            <a:ext cx="724731" cy="1065909"/>
          </a:xfrm>
          <a:custGeom>
            <a:avLst/>
            <a:gdLst/>
            <a:ahLst/>
            <a:cxnLst/>
            <a:rect l="l" t="t" r="r" b="b"/>
            <a:pathLst>
              <a:path w="724731" h="1065909">
                <a:moveTo>
                  <a:pt x="0" y="0"/>
                </a:moveTo>
                <a:lnTo>
                  <a:pt x="724731" y="0"/>
                </a:lnTo>
                <a:lnTo>
                  <a:pt x="724731" y="1065908"/>
                </a:lnTo>
                <a:lnTo>
                  <a:pt x="0" y="10659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505194" y="3120085"/>
            <a:ext cx="1000866" cy="988796"/>
          </a:xfrm>
          <a:custGeom>
            <a:avLst/>
            <a:gdLst/>
            <a:ahLst/>
            <a:cxnLst/>
            <a:rect l="l" t="t" r="r" b="b"/>
            <a:pathLst>
              <a:path w="1000866" h="988796">
                <a:moveTo>
                  <a:pt x="0" y="0"/>
                </a:moveTo>
                <a:lnTo>
                  <a:pt x="1000866" y="0"/>
                </a:lnTo>
                <a:lnTo>
                  <a:pt x="1000866" y="988796"/>
                </a:lnTo>
                <a:lnTo>
                  <a:pt x="0" y="9887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0505194" y="5252988"/>
            <a:ext cx="2732632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377430" y="3410578"/>
            <a:ext cx="2732632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178433" y="4859913"/>
            <a:ext cx="5488313" cy="155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8"/>
              </a:lnSpc>
            </a:pPr>
            <a:r>
              <a:rPr lang="en-US" sz="5684" spc="198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Persyaratan khusus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190711" y="7071847"/>
            <a:ext cx="3569386" cy="936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Bahasa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Pemrograman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yang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dilombakan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adalah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1844" b="1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C++, Java, Python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863084" y="5143500"/>
            <a:ext cx="4091853" cy="1256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Peserta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harus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memilih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1 Bahasa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pemrograman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saat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mendaftar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untuk</a:t>
            </a:r>
            <a:endParaRPr lang="en-US" sz="1844" spc="180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545"/>
              </a:lnSpc>
            </a:pP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endParaRPr lang="en-US" sz="1844" spc="180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762207" y="3239861"/>
            <a:ext cx="4687594" cy="1256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Peserta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yang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lolos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Final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boleh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mengubah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1 Bahasa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pemrogramannya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atau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pilihan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yang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sama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saat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Lomba</a:t>
            </a:r>
            <a:r>
              <a:rPr lang="en-US" sz="1844" spc="180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44" spc="180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endParaRPr lang="en-US" sz="1844" spc="180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35419" y="3691729"/>
            <a:ext cx="9322085" cy="5982617"/>
          </a:xfrm>
          <a:custGeom>
            <a:avLst/>
            <a:gdLst/>
            <a:ahLst/>
            <a:cxnLst/>
            <a:rect l="l" t="t" r="r" b="b"/>
            <a:pathLst>
              <a:path w="9322085" h="5982617">
                <a:moveTo>
                  <a:pt x="0" y="0"/>
                </a:moveTo>
                <a:lnTo>
                  <a:pt x="9322085" y="0"/>
                </a:lnTo>
                <a:lnTo>
                  <a:pt x="9322085" y="5982618"/>
                </a:lnTo>
                <a:lnTo>
                  <a:pt x="0" y="5982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69" r="-2369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105555" y="3268787"/>
            <a:ext cx="380297" cy="362766"/>
            <a:chOff x="0" y="0"/>
            <a:chExt cx="587326" cy="5602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435419" y="1355253"/>
            <a:ext cx="1720101" cy="2064402"/>
            <a:chOff x="0" y="0"/>
            <a:chExt cx="2656504" cy="31882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8836955" y="1578097"/>
            <a:ext cx="917029" cy="1101235"/>
          </a:xfrm>
          <a:custGeom>
            <a:avLst/>
            <a:gdLst/>
            <a:ahLst/>
            <a:cxnLst/>
            <a:rect l="l" t="t" r="r" b="b"/>
            <a:pathLst>
              <a:path w="917029" h="1101235">
                <a:moveTo>
                  <a:pt x="0" y="0"/>
                </a:moveTo>
                <a:lnTo>
                  <a:pt x="917029" y="0"/>
                </a:lnTo>
                <a:lnTo>
                  <a:pt x="917029" y="1101235"/>
                </a:lnTo>
                <a:lnTo>
                  <a:pt x="0" y="1101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474751" y="3510346"/>
            <a:ext cx="380297" cy="362766"/>
            <a:chOff x="0" y="0"/>
            <a:chExt cx="587326" cy="5602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804615" y="1355253"/>
            <a:ext cx="1720101" cy="2064402"/>
            <a:chOff x="0" y="0"/>
            <a:chExt cx="2656504" cy="31882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3842043" y="3510346"/>
            <a:ext cx="380297" cy="362766"/>
            <a:chOff x="0" y="0"/>
            <a:chExt cx="587326" cy="56025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3171907" y="1355253"/>
            <a:ext cx="1720101" cy="2064402"/>
            <a:chOff x="0" y="0"/>
            <a:chExt cx="2656504" cy="31882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6209335" y="3510346"/>
            <a:ext cx="380297" cy="362766"/>
            <a:chOff x="0" y="0"/>
            <a:chExt cx="587326" cy="5602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539199" y="1355253"/>
            <a:ext cx="1720101" cy="2064402"/>
            <a:chOff x="0" y="0"/>
            <a:chExt cx="2656504" cy="31882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11119111" y="1694324"/>
            <a:ext cx="974600" cy="988985"/>
          </a:xfrm>
          <a:custGeom>
            <a:avLst/>
            <a:gdLst/>
            <a:ahLst/>
            <a:cxnLst/>
            <a:rect l="l" t="t" r="r" b="b"/>
            <a:pathLst>
              <a:path w="974600" h="988985">
                <a:moveTo>
                  <a:pt x="0" y="0"/>
                </a:moveTo>
                <a:lnTo>
                  <a:pt x="974599" y="0"/>
                </a:lnTo>
                <a:lnTo>
                  <a:pt x="974599" y="988985"/>
                </a:lnTo>
                <a:lnTo>
                  <a:pt x="0" y="988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576323" y="1785294"/>
            <a:ext cx="911270" cy="898015"/>
          </a:xfrm>
          <a:custGeom>
            <a:avLst/>
            <a:gdLst/>
            <a:ahLst/>
            <a:cxnLst/>
            <a:rect l="l" t="t" r="r" b="b"/>
            <a:pathLst>
              <a:path w="911270" h="898015">
                <a:moveTo>
                  <a:pt x="0" y="0"/>
                </a:moveTo>
                <a:lnTo>
                  <a:pt x="911270" y="0"/>
                </a:lnTo>
                <a:lnTo>
                  <a:pt x="911270" y="898015"/>
                </a:lnTo>
                <a:lnTo>
                  <a:pt x="0" y="898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945575" y="1694324"/>
            <a:ext cx="879297" cy="988985"/>
          </a:xfrm>
          <a:custGeom>
            <a:avLst/>
            <a:gdLst/>
            <a:ahLst/>
            <a:cxnLst/>
            <a:rect l="l" t="t" r="r" b="b"/>
            <a:pathLst>
              <a:path w="879297" h="988985">
                <a:moveTo>
                  <a:pt x="0" y="0"/>
                </a:moveTo>
                <a:lnTo>
                  <a:pt x="879297" y="0"/>
                </a:lnTo>
                <a:lnTo>
                  <a:pt x="879297" y="988985"/>
                </a:lnTo>
                <a:lnTo>
                  <a:pt x="0" y="9889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903977" y="1146616"/>
            <a:ext cx="4290470" cy="140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69"/>
              </a:lnSpc>
              <a:spcBef>
                <a:spcPct val="0"/>
              </a:spcBef>
            </a:pPr>
            <a:r>
              <a:rPr lang="en-US" sz="5221" spc="182" dirty="0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BABAK PENYISIHAN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26631" y="3326819"/>
            <a:ext cx="4482343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Bentuk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adalah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tes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secara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langsung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.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Khusus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PSDKU,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peserta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hadir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di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kampus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dan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bergabung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melalui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Zoom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dengan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diawasi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dosen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pengawas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26631" y="2933700"/>
            <a:ext cx="346590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03977" y="5396055"/>
            <a:ext cx="693297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dilakukan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1 kali,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pertama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dilakukan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untuk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mendapatkan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5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terbaik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berikutnya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adalah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final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dilakukan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untuk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mendapatkan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3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terbaik</a:t>
            </a:r>
            <a:endParaRPr lang="en-US" spc="145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03977" y="5002937"/>
            <a:ext cx="346590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03977" y="7051540"/>
            <a:ext cx="678282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dilakukan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1 kali,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pertama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dilakukan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untuk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mendapatkan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5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terbaik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berikutnya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adalah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final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dilakukan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untuk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mendapatkan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3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terbaik</a:t>
            </a:r>
            <a:endParaRPr lang="en-US" spc="145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03977" y="6658421"/>
            <a:ext cx="346590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03977" y="8647860"/>
            <a:ext cx="4482343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de-DE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Lomba berlangsung selama 3 jam</a:t>
            </a:r>
            <a:endParaRPr lang="en-US" spc="145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903977" y="8254741"/>
            <a:ext cx="346590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04</a:t>
            </a:r>
          </a:p>
        </p:txBody>
      </p:sp>
      <p:sp>
        <p:nvSpPr>
          <p:cNvPr id="33" name="Freeform 33"/>
          <p:cNvSpPr/>
          <p:nvPr/>
        </p:nvSpPr>
        <p:spPr>
          <a:xfrm rot="-10800000">
            <a:off x="-305814" y="-323115"/>
            <a:ext cx="8744064" cy="2511931"/>
          </a:xfrm>
          <a:custGeom>
            <a:avLst/>
            <a:gdLst/>
            <a:ahLst/>
            <a:cxnLst/>
            <a:rect l="l" t="t" r="r" b="b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CA853DD2-152D-4142-BA58-468539232275}"/>
              </a:ext>
            </a:extLst>
          </p:cNvPr>
          <p:cNvSpPr txBox="1"/>
          <p:nvPr/>
        </p:nvSpPr>
        <p:spPr>
          <a:xfrm>
            <a:off x="1903977" y="9468732"/>
            <a:ext cx="6000946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de-DE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Soal terdiri dari 3 soal cerita dengan bobot nilai masing-masing yang sudah tertera</a:t>
            </a:r>
            <a:endParaRPr lang="en-US" spc="145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BA1B941D-D45B-452E-9FFD-7F916023F0C1}"/>
              </a:ext>
            </a:extLst>
          </p:cNvPr>
          <p:cNvSpPr txBox="1"/>
          <p:nvPr/>
        </p:nvSpPr>
        <p:spPr>
          <a:xfrm>
            <a:off x="1903977" y="9075613"/>
            <a:ext cx="346590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365560" y="1148680"/>
            <a:ext cx="7845600" cy="1522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 err="1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Kententuan</a:t>
            </a:r>
            <a:r>
              <a:rPr lang="en-US" sz="5921" spc="207" dirty="0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 </a:t>
            </a:r>
          </a:p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Babak </a:t>
            </a:r>
            <a:r>
              <a:rPr lang="en-US" sz="5921" spc="207" dirty="0" err="1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Penyisihan</a:t>
            </a:r>
            <a:endParaRPr lang="en-US" sz="5921" spc="207" dirty="0">
              <a:solidFill>
                <a:srgbClr val="040506"/>
              </a:solidFill>
              <a:latin typeface="Codec Pro ExtraBold"/>
              <a:ea typeface="Codec Pro ExtraBold"/>
              <a:cs typeface="Codec Pro ExtraBold"/>
              <a:sym typeface="Codec Pro ExtraBold"/>
            </a:endParaRPr>
          </a:p>
        </p:txBody>
      </p:sp>
      <p:sp>
        <p:nvSpPr>
          <p:cNvPr id="35" name="Freeform 35"/>
          <p:cNvSpPr/>
          <p:nvPr/>
        </p:nvSpPr>
        <p:spPr>
          <a:xfrm>
            <a:off x="21900" y="940486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19" y="0"/>
                </a:lnTo>
                <a:lnTo>
                  <a:pt x="4687319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>
            <a:off x="10776043" y="-2524707"/>
            <a:ext cx="3964049" cy="3964049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11752828" y="-6405764"/>
            <a:ext cx="9348363" cy="9348363"/>
          </a:xfrm>
          <a:custGeom>
            <a:avLst/>
            <a:gdLst/>
            <a:ahLst/>
            <a:cxnLst/>
            <a:rect l="l" t="t" r="r" b="b"/>
            <a:pathLst>
              <a:path w="9348363" h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904968" y="8918951"/>
            <a:ext cx="2649263" cy="264926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1889ED4-62AF-4BFF-B817-47E75B9DF0AD}"/>
              </a:ext>
            </a:extLst>
          </p:cNvPr>
          <p:cNvSpPr txBox="1"/>
          <p:nvPr/>
        </p:nvSpPr>
        <p:spPr>
          <a:xfrm>
            <a:off x="2199120" y="2942599"/>
            <a:ext cx="14262928" cy="6337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Keputusan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Juri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bersifat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mutlak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diganggu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gugat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hanya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diberikan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PC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untuk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pengerjaan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Kesalahan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pengoperasian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komputer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menjadi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tanggung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jawab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peserta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Peserta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terlambat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ada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penambahan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waktu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Apabila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anggota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hadir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lomba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masih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boleh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mengikuti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lomba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dengan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jumlah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aggota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tersisa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dengan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catatan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sebagai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ketua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memiliki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status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aktif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sebagai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mahasiswa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jurusan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mahasiswa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tersebut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Sistem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Informasi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Apabila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anggota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terlambat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hingga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lomba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dimulai,anggota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tersebut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diperbolehkan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mengikuti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lomba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itu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.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Anggota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boleh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digantikan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ataupun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bertambah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Seluruh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peserta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diperkenankan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membawa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tulis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Pensil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/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pulpen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),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kertas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buram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Tim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diperbolehkan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membawa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material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bentuk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digital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ebook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filesource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code 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Tim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diperbolehkan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membawa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perangkat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digital dan media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penyimpanan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digital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bentuk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apapun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seperti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flashdisk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harddisk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eksternal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kartu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memori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kamera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smartphone,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kalkulator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laptop, modem,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Bila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terjadi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diinginkan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jumlah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perserta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boleh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berkurang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tapi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boleh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digantikan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ataupun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bertambah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Jika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ditemukan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kecurangan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maka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bersangkutan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didiskualifikasikan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perlombaan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Peraturan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belum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tercantum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ditambahkan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dikemudian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bila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diperlukan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Open Sauc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6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35419" y="3691729"/>
            <a:ext cx="9322085" cy="5982617"/>
          </a:xfrm>
          <a:custGeom>
            <a:avLst/>
            <a:gdLst/>
            <a:ahLst/>
            <a:cxnLst/>
            <a:rect l="l" t="t" r="r" b="b"/>
            <a:pathLst>
              <a:path w="9322085" h="5982617">
                <a:moveTo>
                  <a:pt x="0" y="0"/>
                </a:moveTo>
                <a:lnTo>
                  <a:pt x="9322085" y="0"/>
                </a:lnTo>
                <a:lnTo>
                  <a:pt x="9322085" y="5982618"/>
                </a:lnTo>
                <a:lnTo>
                  <a:pt x="0" y="5982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69" r="-2369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105555" y="3510346"/>
            <a:ext cx="380297" cy="362766"/>
            <a:chOff x="0" y="0"/>
            <a:chExt cx="587326" cy="5602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435419" y="1355253"/>
            <a:ext cx="1720101" cy="2064402"/>
            <a:chOff x="0" y="0"/>
            <a:chExt cx="2656504" cy="31882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8836955" y="1578097"/>
            <a:ext cx="917029" cy="1101235"/>
          </a:xfrm>
          <a:custGeom>
            <a:avLst/>
            <a:gdLst/>
            <a:ahLst/>
            <a:cxnLst/>
            <a:rect l="l" t="t" r="r" b="b"/>
            <a:pathLst>
              <a:path w="917029" h="1101235">
                <a:moveTo>
                  <a:pt x="0" y="0"/>
                </a:moveTo>
                <a:lnTo>
                  <a:pt x="917029" y="0"/>
                </a:lnTo>
                <a:lnTo>
                  <a:pt x="917029" y="1101235"/>
                </a:lnTo>
                <a:lnTo>
                  <a:pt x="0" y="1101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474751" y="3510346"/>
            <a:ext cx="380297" cy="362766"/>
            <a:chOff x="0" y="0"/>
            <a:chExt cx="587326" cy="5602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804615" y="1355253"/>
            <a:ext cx="1720101" cy="2064402"/>
            <a:chOff x="0" y="0"/>
            <a:chExt cx="2656504" cy="31882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3842043" y="3510346"/>
            <a:ext cx="380297" cy="362766"/>
            <a:chOff x="0" y="0"/>
            <a:chExt cx="587326" cy="56025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3171907" y="1355253"/>
            <a:ext cx="1720101" cy="2064402"/>
            <a:chOff x="0" y="0"/>
            <a:chExt cx="2656504" cy="31882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6209335" y="3510346"/>
            <a:ext cx="380297" cy="362766"/>
            <a:chOff x="0" y="0"/>
            <a:chExt cx="587326" cy="5602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539199" y="1355253"/>
            <a:ext cx="1720101" cy="2064402"/>
            <a:chOff x="0" y="0"/>
            <a:chExt cx="2656504" cy="31882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727EA7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11119111" y="1694324"/>
            <a:ext cx="974600" cy="988985"/>
          </a:xfrm>
          <a:custGeom>
            <a:avLst/>
            <a:gdLst/>
            <a:ahLst/>
            <a:cxnLst/>
            <a:rect l="l" t="t" r="r" b="b"/>
            <a:pathLst>
              <a:path w="974600" h="988985">
                <a:moveTo>
                  <a:pt x="0" y="0"/>
                </a:moveTo>
                <a:lnTo>
                  <a:pt x="974599" y="0"/>
                </a:lnTo>
                <a:lnTo>
                  <a:pt x="974599" y="988985"/>
                </a:lnTo>
                <a:lnTo>
                  <a:pt x="0" y="988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576323" y="1785294"/>
            <a:ext cx="911270" cy="898015"/>
          </a:xfrm>
          <a:custGeom>
            <a:avLst/>
            <a:gdLst/>
            <a:ahLst/>
            <a:cxnLst/>
            <a:rect l="l" t="t" r="r" b="b"/>
            <a:pathLst>
              <a:path w="911270" h="898015">
                <a:moveTo>
                  <a:pt x="0" y="0"/>
                </a:moveTo>
                <a:lnTo>
                  <a:pt x="911270" y="0"/>
                </a:lnTo>
                <a:lnTo>
                  <a:pt x="911270" y="898015"/>
                </a:lnTo>
                <a:lnTo>
                  <a:pt x="0" y="898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945575" y="1694324"/>
            <a:ext cx="879297" cy="988985"/>
          </a:xfrm>
          <a:custGeom>
            <a:avLst/>
            <a:gdLst/>
            <a:ahLst/>
            <a:cxnLst/>
            <a:rect l="l" t="t" r="r" b="b"/>
            <a:pathLst>
              <a:path w="879297" h="988985">
                <a:moveTo>
                  <a:pt x="0" y="0"/>
                </a:moveTo>
                <a:lnTo>
                  <a:pt x="879297" y="0"/>
                </a:lnTo>
                <a:lnTo>
                  <a:pt x="879297" y="988985"/>
                </a:lnTo>
                <a:lnTo>
                  <a:pt x="0" y="9889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903977" y="1596132"/>
            <a:ext cx="4290470" cy="140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69"/>
              </a:lnSpc>
              <a:spcBef>
                <a:spcPct val="0"/>
              </a:spcBef>
            </a:pPr>
            <a:r>
              <a:rPr lang="en-US" sz="5221" spc="182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BABAK FINAL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03977" y="3874889"/>
            <a:ext cx="5639823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Pengumuman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tim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yang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lolos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ke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final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diumumkan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setelah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babak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penyisihan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selesai</a:t>
            </a:r>
            <a:endParaRPr lang="en-US" spc="145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903977" y="3481771"/>
            <a:ext cx="4360908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03977" y="5406000"/>
            <a:ext cx="563982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Tim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Finalis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berkompetisi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untuk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menyelesaikan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soal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pemrograman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secara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langsung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(live coding)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dalam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waktu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45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menit</a:t>
            </a:r>
            <a:endParaRPr lang="en-US" spc="145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03977" y="5012882"/>
            <a:ext cx="4360908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03977" y="7271891"/>
            <a:ext cx="5639823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Soal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terdiri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dari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3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soal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cerita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dengan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bobot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nilai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masing-masing yang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sudah</a:t>
            </a:r>
            <a:r>
              <a:rPr lang="en-US" spc="145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pc="145" dirty="0" err="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tertera</a:t>
            </a:r>
            <a:endParaRPr lang="en-US" spc="145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03977" y="6878773"/>
            <a:ext cx="4360908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03</a:t>
            </a:r>
          </a:p>
        </p:txBody>
      </p:sp>
      <p:sp>
        <p:nvSpPr>
          <p:cNvPr id="33" name="Freeform 33"/>
          <p:cNvSpPr/>
          <p:nvPr/>
        </p:nvSpPr>
        <p:spPr>
          <a:xfrm rot="-10800000">
            <a:off x="-305814" y="-323115"/>
            <a:ext cx="8744064" cy="2511931"/>
          </a:xfrm>
          <a:custGeom>
            <a:avLst/>
            <a:gdLst/>
            <a:ahLst/>
            <a:cxnLst/>
            <a:rect l="l" t="t" r="r" b="b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365560" y="1148680"/>
            <a:ext cx="7845600" cy="1522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 err="1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Kententuan</a:t>
            </a:r>
            <a:r>
              <a:rPr lang="en-US" sz="5921" spc="207" dirty="0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 </a:t>
            </a:r>
          </a:p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Babak Final</a:t>
            </a:r>
          </a:p>
        </p:txBody>
      </p:sp>
      <p:sp>
        <p:nvSpPr>
          <p:cNvPr id="35" name="Freeform 35"/>
          <p:cNvSpPr/>
          <p:nvPr/>
        </p:nvSpPr>
        <p:spPr>
          <a:xfrm>
            <a:off x="21900" y="940486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19" y="0"/>
                </a:lnTo>
                <a:lnTo>
                  <a:pt x="4687319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>
            <a:off x="10776043" y="-2524707"/>
            <a:ext cx="3964049" cy="3964049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11752828" y="-6405764"/>
            <a:ext cx="9348363" cy="9348363"/>
          </a:xfrm>
          <a:custGeom>
            <a:avLst/>
            <a:gdLst/>
            <a:ahLst/>
            <a:cxnLst/>
            <a:rect l="l" t="t" r="r" b="b"/>
            <a:pathLst>
              <a:path w="9348363" h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904968" y="8918951"/>
            <a:ext cx="2649263" cy="264926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1889ED4-62AF-4BFF-B817-47E75B9DF0AD}"/>
              </a:ext>
            </a:extLst>
          </p:cNvPr>
          <p:cNvSpPr txBox="1"/>
          <p:nvPr/>
        </p:nvSpPr>
        <p:spPr>
          <a:xfrm>
            <a:off x="2365560" y="3833525"/>
            <a:ext cx="14262928" cy="3267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Keputusan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juri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diganggu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gugat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Panitia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Juri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berhak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melakukan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perubahan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penambahan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peraturan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perlombaan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hanya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diberikan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PC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untuk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pengerjaan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Tim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finalis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wajib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menggunakan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Peralatan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dan Software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pendukung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disediakan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oleh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panitia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Tim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finalis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diperbolehkan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membawa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material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bentuk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digital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ebook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filesource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code ,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)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Tim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finalis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diperbolehkan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membawa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perangkat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digital dan media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penyimpanan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digital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bentuk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apapun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seperti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flashdisk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harddisk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eksternal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kartu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memori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kamera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smartphone,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kalkulator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laptop, modem,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dll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Open Sauc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0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92988" y="1306301"/>
            <a:ext cx="902614" cy="902614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5"/>
                </a:lnTo>
                <a:lnTo>
                  <a:pt x="0" y="902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365559" y="1467917"/>
            <a:ext cx="7845600" cy="873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>
                <a:solidFill>
                  <a:srgbClr val="040506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PENILAIAN</a:t>
            </a:r>
          </a:p>
        </p:txBody>
      </p:sp>
      <p:sp>
        <p:nvSpPr>
          <p:cNvPr id="35" name="Freeform 35"/>
          <p:cNvSpPr/>
          <p:nvPr/>
        </p:nvSpPr>
        <p:spPr>
          <a:xfrm>
            <a:off x="21900" y="940486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19" y="0"/>
                </a:lnTo>
                <a:lnTo>
                  <a:pt x="4687319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>
            <a:off x="10776043" y="-2524707"/>
            <a:ext cx="3964049" cy="3964049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11752828" y="-6405764"/>
            <a:ext cx="9348363" cy="9348363"/>
          </a:xfrm>
          <a:custGeom>
            <a:avLst/>
            <a:gdLst/>
            <a:ahLst/>
            <a:cxnLst/>
            <a:rect l="l" t="t" r="r" b="b"/>
            <a:pathLst>
              <a:path w="9348363" h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904968" y="8918951"/>
            <a:ext cx="2649263" cy="264926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1889ED4-62AF-4BFF-B817-47E75B9DF0AD}"/>
              </a:ext>
            </a:extLst>
          </p:cNvPr>
          <p:cNvSpPr txBox="1"/>
          <p:nvPr/>
        </p:nvSpPr>
        <p:spPr>
          <a:xfrm>
            <a:off x="2133600" y="2942599"/>
            <a:ext cx="12058721" cy="5968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Study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Kasus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pada </a:t>
            </a:r>
            <a:r>
              <a:rPr lang="en-US" sz="2000" dirty="0" err="1">
                <a:solidFill>
                  <a:srgbClr val="000000"/>
                </a:solidFill>
                <a:latin typeface="Open Sauce" panose="020B0604020202020204" charset="0"/>
              </a:rPr>
              <a:t>soal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" panose="020B0604020202020204" charset="0"/>
              </a:rPr>
              <a:t>mengacu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Open Sauce" panose="020B0604020202020204" charset="0"/>
              </a:rPr>
              <a:t>tema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Open Sauce" panose="020B0604020202020204" charset="0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Banyaknya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soal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Open Sauce" panose="020B0604020202020204" charset="0"/>
              </a:rPr>
              <a:t>berhasil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" panose="020B0604020202020204" charset="0"/>
              </a:rPr>
              <a:t>di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selesaikan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berdasarkan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tingkat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kesulitan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dihitung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jumlah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bobot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soal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 </a:t>
            </a:r>
          </a:p>
          <a:p>
            <a:pPr marL="56991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Mudah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	: 15</a:t>
            </a:r>
          </a:p>
          <a:p>
            <a:pPr marL="56991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Sedang : 35</a:t>
            </a:r>
          </a:p>
          <a:p>
            <a:pPr marL="56991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Susah 	: 50</a:t>
            </a: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34448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Kesesuaian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Output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dihitung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persentase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dikalikan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nilai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bobot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soal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</a:b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630238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Sesuai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output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nilai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= 100 x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bobot</a:t>
            </a:r>
            <a:endParaRPr lang="en-US" sz="2000" b="0" i="0" dirty="0">
              <a:solidFill>
                <a:srgbClr val="000000"/>
              </a:solidFill>
              <a:effectLst/>
              <a:latin typeface="Open Sauce" panose="020B0604020202020204" charset="0"/>
            </a:endParaRPr>
          </a:p>
          <a:p>
            <a:pPr marL="630238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Mendekati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kesesuaian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output 80 %,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nilai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= 0,8 x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bobot</a:t>
            </a:r>
            <a:endParaRPr lang="en-US" sz="2000" b="0" i="0" dirty="0">
              <a:solidFill>
                <a:srgbClr val="000000"/>
              </a:solidFill>
              <a:effectLst/>
              <a:latin typeface="Open Sauce" panose="020B0604020202020204" charset="0"/>
            </a:endParaRPr>
          </a:p>
          <a:p>
            <a:pPr marL="630238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Mendekati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kesesuaian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output 70 %,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nilai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= 0,7 x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bobot</a:t>
            </a: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630238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Mendekati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kesesuaian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output 50 %,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nilai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= 0,5 x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bobot</a:t>
            </a:r>
            <a:endParaRPr lang="en-US" sz="2000" b="0" i="0" dirty="0">
              <a:solidFill>
                <a:srgbClr val="000000"/>
              </a:solidFill>
              <a:effectLst/>
              <a:latin typeface="Open Sauce" panose="020B0604020202020204" charset="0"/>
            </a:endParaRPr>
          </a:p>
          <a:p>
            <a:pPr marL="344488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Open Sauce" panose="020B0604020202020204" charset="0"/>
            </a:endParaRPr>
          </a:p>
          <a:p>
            <a:pPr marL="34448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Kecepatan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penyelesaian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dihitung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peserta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mengangkat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tanda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telah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selesai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mengerjakan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seluruh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soal</a:t>
            </a:r>
            <a:endParaRPr lang="en-US" sz="2000" b="0" i="0" dirty="0">
              <a:solidFill>
                <a:srgbClr val="000000"/>
              </a:solidFill>
              <a:effectLst/>
              <a:latin typeface="Open Sauce" panose="020B0604020202020204" charset="0"/>
            </a:endParaRPr>
          </a:p>
          <a:p>
            <a:pPr marL="344488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Kompleksitas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Algoritma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uce" panose="020B060402020202020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program.</a:t>
            </a:r>
            <a:r>
              <a:rPr lang="en-US" sz="1400" dirty="0">
                <a:latin typeface="Open Sauce" panose="020B0604020202020204" charset="0"/>
              </a:rPr>
              <a:t>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Open Sauc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1095</Words>
  <Application>Microsoft Office PowerPoint</Application>
  <PresentationFormat>Custom</PresentationFormat>
  <Paragraphs>142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Open Sauce</vt:lpstr>
      <vt:lpstr>Poppins-Regular</vt:lpstr>
      <vt:lpstr>Open Sauce Bold</vt:lpstr>
      <vt:lpstr>Arial</vt:lpstr>
      <vt:lpstr>Wingdings</vt:lpstr>
      <vt:lpstr>Calibri</vt:lpstr>
      <vt:lpstr>Codec Pro ExtraBold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LOMBA USB</dc:title>
  <dc:creator>LENOVO</dc:creator>
  <cp:lastModifiedBy>Rheza Andika</cp:lastModifiedBy>
  <cp:revision>8</cp:revision>
  <dcterms:created xsi:type="dcterms:W3CDTF">2006-08-16T00:00:00Z</dcterms:created>
  <dcterms:modified xsi:type="dcterms:W3CDTF">2024-10-06T22:59:59Z</dcterms:modified>
  <dc:identifier>DAGM9CyYKDI</dc:identifier>
</cp:coreProperties>
</file>