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0"/>
  </p:notesMasterIdLst>
  <p:handoutMasterIdLst>
    <p:handoutMasterId r:id="rId31"/>
  </p:handoutMasterIdLst>
  <p:sldIdLst>
    <p:sldId id="380" r:id="rId5"/>
    <p:sldId id="350" r:id="rId6"/>
    <p:sldId id="385" r:id="rId7"/>
    <p:sldId id="386" r:id="rId8"/>
    <p:sldId id="387" r:id="rId9"/>
    <p:sldId id="383" r:id="rId10"/>
    <p:sldId id="352" r:id="rId11"/>
    <p:sldId id="365" r:id="rId12"/>
    <p:sldId id="366" r:id="rId13"/>
    <p:sldId id="367" r:id="rId14"/>
    <p:sldId id="370" r:id="rId15"/>
    <p:sldId id="371" r:id="rId16"/>
    <p:sldId id="372" r:id="rId17"/>
    <p:sldId id="373" r:id="rId18"/>
    <p:sldId id="374" r:id="rId19"/>
    <p:sldId id="377" r:id="rId20"/>
    <p:sldId id="384" r:id="rId21"/>
    <p:sldId id="369" r:id="rId22"/>
    <p:sldId id="376" r:id="rId23"/>
    <p:sldId id="388" r:id="rId24"/>
    <p:sldId id="389" r:id="rId25"/>
    <p:sldId id="390" r:id="rId26"/>
    <p:sldId id="391" r:id="rId27"/>
    <p:sldId id="392" r:id="rId28"/>
    <p:sldId id="343" r:id="rId29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C59ADF-2EAC-DC5B-0F6B-203D918BF09A}" v="34" dt="2025-04-21T19:01:01.197"/>
    <p1510:client id="{46A68EB4-ABF9-0545-D8AE-10EE4705B8DA}" v="1112" dt="2025-04-21T20:20:22.049"/>
    <p1510:client id="{63F43862-8435-AF6D-DCA5-68277417F561}" v="508" dt="2025-04-21T22:38:02.883"/>
    <p1510:client id="{6D07B9C7-9ED9-2276-C0DC-3C8D535A73ED}" v="804" dt="2025-04-21T20:59:27.588"/>
    <p1510:client id="{8C14F176-DCB1-470D-650D-890640EF409B}" v="21" dt="2025-04-22T05:18:19.834"/>
    <p1510:client id="{9E5E419F-554C-4D36-B5DE-9238657478E9}" v="6" dt="2025-04-22T05:29:37.196"/>
    <p1510:client id="{A868DB1C-793D-9130-8B29-05FF3BD616B7}" v="525" dt="2025-04-22T01:57:20.264"/>
    <p1510:client id="{DF5E3BD3-CC5E-4CCD-ACC7-DA1E8298509E}" v="960" dt="2025-04-22T05:18:42.609"/>
    <p1510:client id="{F464710C-3194-82FB-9870-0D2F1150A240}" v="759" dt="2025-04-22T05:14:11.389"/>
    <p1510:client id="{F890A9B7-D595-4A4C-B05D-4DAEA027623D}" v="217" dt="2025-04-22T02:38:44.312"/>
    <p1510:client id="{FF4C5512-429B-A657-ACCC-E084FA8B60FB}" v="264" dt="2025-04-21T21:24:30.1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2F404-27E3-49BB-94D1-2D30E3280F0F}" type="datetime1">
              <a:rPr lang="en-GB" smtClean="0"/>
              <a:pPr/>
              <a:t>28/04/2025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442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941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/>
              <a:t>Click to edit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60DA6-6E6F-47BF-9680-1B030F52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F140D-2B48-4E31-9E97-08B68ABBAC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/>
              <a:t>Click to edit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GB" noProof="0"/>
              <a:t>Click to edit 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GB" noProof="0"/>
              <a:t>Click to edit 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GB" noProof="0"/>
              <a:t>Click to edit 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9B87D-E8CF-49AE-9326-2FEED2392F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139CE-3E4D-4224-B157-2D29EC10F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/>
              <a:t>Click to edit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/>
              <a:t>Click to edit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F2453-9E16-47FE-A8ED-4661246DE5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6E9EA-D950-424A-BC92-F6794D6E5D6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/>
              <a:t>Click to edit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endParaRPr lang="en-GB" noProof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en-GB" noProof="0"/>
              <a:t>Click to edit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/>
              <a:t>Click to edit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78EA5-216B-41F7-80D1-9ED07FFDB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2CC63-C628-4456-9B92-DA4E670BAC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 rtl="0"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D896-6ACC-40D7-8D8B-F9AF3E7DE1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F7A1E-B7E2-4E9C-A66C-BCE08900C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 rtl="0"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GB" sz="20000" b="1" noProof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0184F-2619-4333-B49F-C7ACE8B2C3A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A1C65-B00C-4CA4-83B6-3DFA3DF9629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</a:t>
            </a:r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GB" noProof="0"/>
              <a:t>Click to edit 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GB" noProof="0"/>
              <a:t>Click to edit 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DFD4-BF8C-4939-874D-85B7DF95676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3856F-38E9-4BBF-93D8-0F8AC2E0E6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 rtl="0"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A67D7CDD-04F6-4DA1-B148-B380BAA1027D}" type="datetime4">
              <a:rPr lang="en-GB" noProof="0" smtClean="0">
                <a:latin typeface="+mn-lt"/>
              </a:rPr>
              <a:t>28 April 2025</a:t>
            </a:fld>
            <a:endParaRPr lang="en-GB" noProof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 rtl="0"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378D8-9C12-27CE-3478-4E1C7C4AB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CPU with binary numbers and blueprint">
            <a:extLst>
              <a:ext uri="{FF2B5EF4-FFF2-40B4-BE49-F238E27FC236}">
                <a16:creationId xmlns:a16="http://schemas.microsoft.com/office/drawing/2014/main" id="{0994CDCD-D1DD-C0F1-BB45-231BC1B336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96F9725-85BD-725B-98D3-4567F99FD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51" y="2018394"/>
            <a:ext cx="8737420" cy="2238771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z="8000"/>
              <a:t>PMP TOP MODULE DIAGRAM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F8C7D4-A001-8007-9CCC-2A1231D14B90}"/>
              </a:ext>
            </a:extLst>
          </p:cNvPr>
          <p:cNvSpPr/>
          <p:nvPr/>
        </p:nvSpPr>
        <p:spPr>
          <a:xfrm>
            <a:off x="256317" y="3075709"/>
            <a:ext cx="8436813" cy="11668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21D8C-DEF7-17EF-628C-E08D10A15031}"/>
              </a:ext>
            </a:extLst>
          </p:cNvPr>
          <p:cNvSpPr txBox="1"/>
          <p:nvPr/>
        </p:nvSpPr>
        <p:spPr>
          <a:xfrm>
            <a:off x="300789" y="4346407"/>
            <a:ext cx="37749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By Salman Aslam</a:t>
            </a:r>
          </a:p>
          <a:p>
            <a:r>
              <a:rPr lang="en-US" b="1"/>
              <a:t>2022-EE-123</a:t>
            </a:r>
          </a:p>
        </p:txBody>
      </p:sp>
    </p:spTree>
    <p:extLst>
      <p:ext uri="{BB962C8B-B14F-4D97-AF65-F5344CB8AC3E}">
        <p14:creationId xmlns:p14="http://schemas.microsoft.com/office/powerpoint/2010/main" val="1585953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C6AF25-5DC5-931B-F80D-8A5B7EEC1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AC3EA-CFE7-5591-2638-5CABB0318F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044" y="2220091"/>
            <a:ext cx="8428182" cy="3557231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800" b="1"/>
              <a:t>3. </a:t>
            </a:r>
            <a:r>
              <a:rPr lang="en-US" sz="1800" b="1" err="1"/>
              <a:t>oper</a:t>
            </a:r>
            <a:r>
              <a:rPr lang="en-US" sz="1800" b="1"/>
              <a:t> (2-bits)</a:t>
            </a:r>
            <a:r>
              <a:rPr lang="en-US" sz="1800"/>
              <a:t>: Operation to be carried out on memory address data</a:t>
            </a:r>
            <a:endParaRPr lang="en-US" sz="1800">
              <a:solidFill>
                <a:srgbClr val="FFFFFF"/>
              </a:solidFill>
            </a:endParaRPr>
          </a:p>
          <a:p>
            <a:r>
              <a:rPr lang="en-US" sz="1800"/>
              <a:t>     </a:t>
            </a:r>
            <a:r>
              <a:rPr lang="en-US" sz="1800" err="1"/>
              <a:t>i</a:t>
            </a:r>
            <a:r>
              <a:rPr lang="en-US" sz="1800"/>
              <a:t>) Read (00)</a:t>
            </a:r>
          </a:p>
          <a:p>
            <a:r>
              <a:rPr lang="en-US" sz="1800"/>
              <a:t>    ii) Write (01)</a:t>
            </a:r>
          </a:p>
          <a:p>
            <a:r>
              <a:rPr lang="en-US" sz="1800"/>
              <a:t>   iii) Execute (10)</a:t>
            </a:r>
          </a:p>
          <a:p>
            <a:r>
              <a:rPr lang="en-US" sz="1800" b="1"/>
              <a:t>4. </a:t>
            </a:r>
            <a:r>
              <a:rPr lang="en-US" sz="1800" b="1" err="1"/>
              <a:t>priv_mode</a:t>
            </a:r>
            <a:r>
              <a:rPr lang="en-US" sz="1800" b="1"/>
              <a:t> (2-bits)</a:t>
            </a:r>
            <a:r>
              <a:rPr lang="en-US" sz="1800"/>
              <a:t>: The privilege mode, on which the processor is operating</a:t>
            </a:r>
          </a:p>
          <a:p>
            <a:r>
              <a:rPr lang="en-US" sz="1800"/>
              <a:t>    </a:t>
            </a:r>
            <a:r>
              <a:rPr lang="en-US" sz="1800" err="1"/>
              <a:t>i</a:t>
            </a:r>
            <a:r>
              <a:rPr lang="en-US" sz="1800"/>
              <a:t>) Machine mode (00)</a:t>
            </a:r>
          </a:p>
          <a:p>
            <a:r>
              <a:rPr lang="en-US" sz="1800"/>
              <a:t>   ii) Supervisor mode (01)</a:t>
            </a:r>
          </a:p>
          <a:p>
            <a:r>
              <a:rPr lang="en-US" sz="1800"/>
              <a:t>  iii) User mode (10)</a:t>
            </a:r>
          </a:p>
          <a:p>
            <a:r>
              <a:rPr lang="en-US" sz="1800" b="1"/>
              <a:t>5. PMP address and configuration registers data (32-bits each)</a:t>
            </a:r>
          </a:p>
          <a:p>
            <a:endParaRPr lang="en-US" sz="1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D1AF0-956B-C842-34A5-857BF5E4C60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10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48303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50C905-3F47-E8E4-2A9B-756E2364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C98C0-B141-0155-8009-2F8FB1E607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044" y="2289363"/>
            <a:ext cx="9559637" cy="279523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800" b="1"/>
              <a:t>Permission (2-bits):</a:t>
            </a:r>
          </a:p>
          <a:p>
            <a:r>
              <a:rPr lang="en-US" sz="1800" b="1"/>
              <a:t>  </a:t>
            </a:r>
            <a:r>
              <a:rPr lang="en-US" sz="1800"/>
              <a:t> </a:t>
            </a:r>
            <a:r>
              <a:rPr lang="en-US" sz="1800" err="1"/>
              <a:t>i</a:t>
            </a:r>
            <a:r>
              <a:rPr lang="en-US" sz="1800"/>
              <a:t>) Access granted (00)</a:t>
            </a:r>
          </a:p>
          <a:p>
            <a:r>
              <a:rPr lang="en-US" sz="1800"/>
              <a:t>  ii) Load access fault (01) </a:t>
            </a:r>
          </a:p>
          <a:p>
            <a:r>
              <a:rPr lang="en-US" sz="1800"/>
              <a:t> iii) Store access fault (10)</a:t>
            </a:r>
          </a:p>
          <a:p>
            <a:r>
              <a:rPr lang="en-US" sz="1800"/>
              <a:t> iv) Instruction access fault (11)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E0FEF-597C-2F96-BFFA-D4B4ABAAE3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11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58744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75A062-1DFB-795E-38D4-31BF14A3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PMP Check Logic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ABD24-2FAB-C010-6A26-FF60395AC3D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12</a:t>
            </a:fld>
            <a:endParaRPr lang="en-GB" noProof="0">
              <a:latin typeface="+mn-lt"/>
            </a:endParaRPr>
          </a:p>
        </p:txBody>
      </p:sp>
      <p:pic>
        <p:nvPicPr>
          <p:cNvPr id="4" name="Picture 3" descr="A diagram of a machine&#10;&#10;AI-generated content may be incorrect.">
            <a:extLst>
              <a:ext uri="{FF2B5EF4-FFF2-40B4-BE49-F238E27FC236}">
                <a16:creationId xmlns:a16="http://schemas.microsoft.com/office/drawing/2014/main" id="{AC673643-9627-DD0B-F11B-813BD6F91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459" y="1720272"/>
            <a:ext cx="8898899" cy="487218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4274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8AB3DF-F6CB-CB7B-ECF0-F5878C8CF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192840" cy="610863"/>
          </a:xfrm>
        </p:spPr>
        <p:txBody>
          <a:bodyPr>
            <a:normAutofit fontScale="90000"/>
          </a:bodyPr>
          <a:lstStyle/>
          <a:p>
            <a:r>
              <a:rPr lang="en-US"/>
              <a:t>Breaking Logic: </a:t>
            </a:r>
            <a:r>
              <a:rPr lang="en-US" err="1"/>
              <a:t>addr_checkN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4D0A4-915F-8606-2961-55A8CBB93F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044" y="2289363"/>
            <a:ext cx="5738091" cy="3280141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2000" b="1"/>
              <a:t>Purpose:</a:t>
            </a:r>
          </a:p>
          <a:p>
            <a:r>
              <a:rPr lang="en-US" sz="1800"/>
              <a:t>Check whether the desired memory byte(s) lie in the Nth </a:t>
            </a:r>
            <a:r>
              <a:rPr lang="en-US" sz="1800" err="1"/>
              <a:t>pmp</a:t>
            </a:r>
            <a:r>
              <a:rPr lang="en-US" sz="1800"/>
              <a:t> entry, where 0 &lt; N ≤ 15</a:t>
            </a:r>
          </a:p>
          <a:p>
            <a:r>
              <a:rPr lang="en-US" sz="2000" b="1"/>
              <a:t>Inputs: </a:t>
            </a:r>
          </a:p>
          <a:p>
            <a:pPr marL="285750" indent="-285750">
              <a:buChar char="•"/>
            </a:pPr>
            <a:r>
              <a:rPr lang="en-US" sz="1800" b="1" err="1"/>
              <a:t>addr</a:t>
            </a:r>
            <a:r>
              <a:rPr lang="en-US" sz="1800" b="1"/>
              <a:t> (32-bits): </a:t>
            </a:r>
            <a:r>
              <a:rPr lang="en-US" sz="1800"/>
              <a:t>Address we are checking</a:t>
            </a:r>
          </a:p>
          <a:p>
            <a:pPr marL="285750" indent="-285750">
              <a:buChar char="•"/>
            </a:pPr>
            <a:r>
              <a:rPr lang="en-US" sz="1800" b="1" err="1"/>
              <a:t>addrN</a:t>
            </a:r>
            <a:r>
              <a:rPr lang="en-US" sz="1800" b="1"/>
              <a:t> (32-bits)</a:t>
            </a:r>
            <a:r>
              <a:rPr lang="en-US" sz="1800"/>
              <a:t>: Data from Nth </a:t>
            </a:r>
            <a:r>
              <a:rPr lang="en-US" sz="1800" err="1"/>
              <a:t>pmp_addr</a:t>
            </a:r>
            <a:r>
              <a:rPr lang="en-US" sz="1800"/>
              <a:t> register</a:t>
            </a:r>
          </a:p>
          <a:p>
            <a:pPr marL="285750" indent="-285750">
              <a:buChar char="•"/>
            </a:pPr>
            <a:r>
              <a:rPr lang="en-US" sz="1800" b="1"/>
              <a:t>addrN-1 (32-bits)</a:t>
            </a:r>
            <a:r>
              <a:rPr lang="en-US" sz="1800"/>
              <a:t>: Data from (N-1)</a:t>
            </a:r>
            <a:r>
              <a:rPr lang="en-US" sz="1800" err="1"/>
              <a:t>th</a:t>
            </a:r>
            <a:r>
              <a:rPr lang="en-US" sz="1800"/>
              <a:t> </a:t>
            </a:r>
            <a:r>
              <a:rPr lang="en-US" sz="1800" err="1"/>
              <a:t>pmp_addr</a:t>
            </a:r>
            <a:r>
              <a:rPr lang="en-US" sz="1800"/>
              <a:t> register</a:t>
            </a:r>
          </a:p>
          <a:p>
            <a:pPr marL="285750" indent="-285750">
              <a:buChar char="•"/>
            </a:pPr>
            <a:r>
              <a:rPr lang="en-US" sz="1800" b="1"/>
              <a:t>size (3-bits)</a:t>
            </a:r>
            <a:r>
              <a:rPr lang="en-US" sz="1800"/>
              <a:t>: Number of bytes we want to access</a:t>
            </a:r>
          </a:p>
          <a:p>
            <a:endParaRPr lang="en-US" sz="1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38C17-2174-86B1-C3C9-3601A5B3B76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13</a:t>
            </a:fld>
            <a:endParaRPr lang="en-GB" noProof="0"/>
          </a:p>
        </p:txBody>
      </p:sp>
      <p:pic>
        <p:nvPicPr>
          <p:cNvPr id="7" name="Picture 6" descr="A diagram of a diagram&#10;&#10;AI-generated content may be incorrect.">
            <a:extLst>
              <a:ext uri="{FF2B5EF4-FFF2-40B4-BE49-F238E27FC236}">
                <a16:creationId xmlns:a16="http://schemas.microsoft.com/office/drawing/2014/main" id="{E0EDA7D2-1757-A6EB-8373-02053B54C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564" y="2125374"/>
            <a:ext cx="5066144" cy="34385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909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4C2BB-0A38-4894-DB5E-CDAC236CB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BA7621-2160-A98C-DF03-68B2ACC1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A34C9-4164-5316-C88B-6A6D69C3E7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044" y="2220091"/>
            <a:ext cx="8428182" cy="3557231"/>
          </a:xfrm>
        </p:spPr>
        <p:txBody>
          <a:bodyPr vert="horz" lIns="0" tIns="0" rIns="0" bIns="0" rtlCol="0" anchor="t">
            <a:noAutofit/>
          </a:bodyPr>
          <a:lstStyle/>
          <a:p>
            <a:pPr marL="285750" indent="-285750">
              <a:buChar char="•"/>
            </a:pPr>
            <a:r>
              <a:rPr lang="en-US" sz="1800" b="1"/>
              <a:t>AN (2-bits)</a:t>
            </a:r>
            <a:r>
              <a:rPr lang="en-US" sz="1800"/>
              <a:t>: Address mode configured for Nth </a:t>
            </a:r>
            <a:r>
              <a:rPr lang="en-US" sz="1800" err="1"/>
              <a:t>pmp</a:t>
            </a:r>
            <a:r>
              <a:rPr lang="en-US" sz="1800"/>
              <a:t> entry</a:t>
            </a:r>
          </a:p>
          <a:p>
            <a:r>
              <a:rPr lang="en-US" sz="1800"/>
              <a:t>    </a:t>
            </a:r>
            <a:r>
              <a:rPr lang="en-US" sz="1800" err="1"/>
              <a:t>i</a:t>
            </a:r>
            <a:r>
              <a:rPr lang="en-US" sz="1800"/>
              <a:t>) OFF mode (00)</a:t>
            </a:r>
          </a:p>
          <a:p>
            <a:r>
              <a:rPr lang="en-US" sz="1800"/>
              <a:t>   ii) TOR mode (01)</a:t>
            </a:r>
          </a:p>
          <a:p>
            <a:r>
              <a:rPr lang="en-US" sz="1800"/>
              <a:t>  iii) NA4 mode (10)</a:t>
            </a:r>
          </a:p>
          <a:p>
            <a:r>
              <a:rPr lang="en-US" sz="1800"/>
              <a:t>  iv) NAPOT mode (11)</a:t>
            </a:r>
          </a:p>
          <a:p>
            <a:r>
              <a:rPr lang="en-US" sz="2000" b="1" err="1"/>
              <a:t>Ouputs</a:t>
            </a:r>
            <a:r>
              <a:rPr lang="en-US" sz="2000" b="1"/>
              <a:t>:</a:t>
            </a:r>
          </a:p>
          <a:p>
            <a:r>
              <a:rPr lang="en-US" sz="1800" b="1"/>
              <a:t>Out (1-bit):</a:t>
            </a:r>
          </a:p>
          <a:p>
            <a:pPr marL="285750" indent="-285750">
              <a:buChar char="•"/>
            </a:pPr>
            <a:r>
              <a:rPr lang="en-US"/>
              <a:t>Present in the given entry (1)</a:t>
            </a:r>
          </a:p>
          <a:p>
            <a:pPr marL="285750" indent="-285750">
              <a:buChar char="•"/>
            </a:pPr>
            <a:r>
              <a:rPr lang="en-US"/>
              <a:t>Absent in the given entry (0)</a:t>
            </a:r>
          </a:p>
          <a:p>
            <a:endParaRPr lang="en-US" sz="1800" b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E8143-5612-50EF-F6D6-A797FD6B8A3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14</a:t>
            </a:fld>
            <a:endParaRPr lang="en-GB" noProof="0"/>
          </a:p>
        </p:txBody>
      </p:sp>
      <p:pic>
        <p:nvPicPr>
          <p:cNvPr id="2" name="Picture 1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F0E62D46-57B0-C712-66FF-774523450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033" y="1328737"/>
            <a:ext cx="5245390" cy="444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87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1ABC8B5F-2381-90B0-50BD-FFB664A966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225" b="1225"/>
          <a:stretch/>
        </p:blipFill>
        <p:spPr>
          <a:xfrm>
            <a:off x="6096000" y="289183"/>
            <a:ext cx="5963479" cy="646436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21866D2-5049-FD9F-5660-F31D5E98C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933" y="290245"/>
            <a:ext cx="4964567" cy="1199681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z="2800"/>
              <a:t>Difference between addr_check0 and </a:t>
            </a:r>
            <a:r>
              <a:rPr lang="en-US" sz="2800" err="1"/>
              <a:t>addr_checkN</a:t>
            </a:r>
            <a:endParaRPr lang="en-US" sz="28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C58DE-634A-9DE0-49D6-421E94613C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85750" indent="-285750">
              <a:buChar char="•"/>
            </a:pPr>
            <a:r>
              <a:rPr lang="en-US" sz="1800"/>
              <a:t>No addrN-1 input</a:t>
            </a:r>
          </a:p>
          <a:p>
            <a:pPr marL="285750" indent="-285750">
              <a:buChar char="•"/>
            </a:pPr>
            <a:r>
              <a:rPr lang="en-US" sz="1800"/>
              <a:t>Because there is no entry before 0th entry</a:t>
            </a:r>
          </a:p>
          <a:p>
            <a:pPr marL="285750" indent="-285750">
              <a:buChar char="•"/>
            </a:pPr>
            <a:r>
              <a:rPr lang="en-US" sz="1800"/>
              <a:t>As a result, it contains TOR0 instead of TOR</a:t>
            </a:r>
          </a:p>
          <a:p>
            <a:pPr marL="285750" indent="-285750">
              <a:buChar char="•"/>
            </a:pPr>
            <a:r>
              <a:rPr lang="en-US" sz="1800"/>
              <a:t>Rest of the logic is same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CDDA7-E5B4-CB23-FC9F-13777579E3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15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47882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64121D-EA76-7E44-1BBB-9BE909B0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NAPOT Block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12BF0-A6E0-178C-EF25-758A45B8EE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2525" y="2289363"/>
            <a:ext cx="5143501" cy="3527153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800"/>
              <a:t>In NAPOT mode:</a:t>
            </a:r>
          </a:p>
          <a:p>
            <a:r>
              <a:rPr lang="en-US" sz="1800"/>
              <a:t>For </a:t>
            </a:r>
            <a:r>
              <a:rPr lang="en-US" sz="1800" err="1"/>
              <a:t>addrN</a:t>
            </a:r>
            <a:r>
              <a:rPr lang="en-US" sz="1800"/>
              <a:t> =  </a:t>
            </a:r>
            <a:r>
              <a:rPr lang="en-US" sz="1800" err="1"/>
              <a:t>yyyy</a:t>
            </a:r>
            <a:r>
              <a:rPr lang="en-US" sz="1800"/>
              <a:t>...yy011...1</a:t>
            </a:r>
          </a:p>
          <a:p>
            <a:pPr marL="285750" indent="-285750">
              <a:buChar char="•"/>
            </a:pPr>
            <a:r>
              <a:rPr lang="en-US" sz="1800"/>
              <a:t>Number of bits before and including the first 0, on </a:t>
            </a:r>
            <a:r>
              <a:rPr lang="en-US" sz="1800" err="1"/>
              <a:t>lsb</a:t>
            </a:r>
            <a:r>
              <a:rPr lang="en-US" sz="1800"/>
              <a:t> side, determine size of protected region</a:t>
            </a:r>
          </a:p>
          <a:p>
            <a:pPr marL="285750" indent="-285750">
              <a:buChar char="•"/>
            </a:pPr>
            <a:r>
              <a:rPr lang="en-US" sz="1800"/>
              <a:t>Say, the number of these bits is n. Then size of region is 2^(n+3)</a:t>
            </a:r>
          </a:p>
          <a:p>
            <a:pPr marL="285750" indent="-285750">
              <a:buChar char="•"/>
            </a:pPr>
            <a:r>
              <a:rPr lang="en-US" sz="1800"/>
              <a:t>Base address will be </a:t>
            </a:r>
            <a:r>
              <a:rPr lang="en-US" sz="1800" err="1"/>
              <a:t>yyy</a:t>
            </a:r>
            <a:r>
              <a:rPr lang="en-US" sz="1800"/>
              <a:t>...yy000...0</a:t>
            </a:r>
          </a:p>
          <a:p>
            <a:pPr marL="285750" indent="-285750">
              <a:buChar char="•"/>
            </a:pPr>
            <a:r>
              <a:rPr lang="en-US" sz="1800"/>
              <a:t>NAPOT block computes the base address and the size of the region (offset), then use it to check if the desired memory block lies in this region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0F255-552C-D541-2469-E0AD405642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16</a:t>
            </a:fld>
            <a:endParaRPr lang="en-GB" noProof="0"/>
          </a:p>
        </p:txBody>
      </p:sp>
      <p:pic>
        <p:nvPicPr>
          <p:cNvPr id="7" name="Picture 6" descr="A diagram of a computer&#10;&#10;AI-generated content may be incorrect.">
            <a:extLst>
              <a:ext uri="{FF2B5EF4-FFF2-40B4-BE49-F238E27FC236}">
                <a16:creationId xmlns:a16="http://schemas.microsoft.com/office/drawing/2014/main" id="{8627E982-53AE-7210-014F-2AB98DD70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347" y="782053"/>
            <a:ext cx="5838837" cy="503381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2610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26C73-2C42-15EC-C44D-DA40A05041B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7D980-09C2-4C84-6B9E-F20EA4716E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17</a:t>
            </a:fld>
            <a:endParaRPr lang="en-GB" noProof="0"/>
          </a:p>
        </p:txBody>
      </p:sp>
      <p:pic>
        <p:nvPicPr>
          <p:cNvPr id="8" name="Picture Placeholder 3" descr="CPU with binary numbers and blueprint">
            <a:extLst>
              <a:ext uri="{FF2B5EF4-FFF2-40B4-BE49-F238E27FC236}">
                <a16:creationId xmlns:a16="http://schemas.microsoft.com/office/drawing/2014/main" id="{D1F52908-EC37-A266-2390-E6470AFCA3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11042" y="0"/>
            <a:ext cx="12177621" cy="6858000"/>
          </a:xfrm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0C75B83C-A657-F135-1A26-3F77A800C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16" y="1051777"/>
            <a:ext cx="8623650" cy="3292693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z="8000">
                <a:solidFill>
                  <a:schemeClr val="tx1"/>
                </a:solidFill>
              </a:rPr>
              <a:t>Top of Range(TOR) Block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812E9C-EA13-CBC3-AFA8-9995284466FC}"/>
              </a:ext>
            </a:extLst>
          </p:cNvPr>
          <p:cNvSpPr/>
          <p:nvPr/>
        </p:nvSpPr>
        <p:spPr>
          <a:xfrm>
            <a:off x="300491" y="3197187"/>
            <a:ext cx="8425769" cy="1498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B39D64-FBA8-9445-9A28-2C36C25818ED}"/>
              </a:ext>
            </a:extLst>
          </p:cNvPr>
          <p:cNvSpPr txBox="1"/>
          <p:nvPr/>
        </p:nvSpPr>
        <p:spPr>
          <a:xfrm>
            <a:off x="300789" y="4346407"/>
            <a:ext cx="37749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By Umair Ahmad</a:t>
            </a:r>
          </a:p>
          <a:p>
            <a:r>
              <a:rPr lang="en-US" b="1"/>
              <a:t>2022-EE-113</a:t>
            </a:r>
          </a:p>
        </p:txBody>
      </p:sp>
    </p:spTree>
    <p:extLst>
      <p:ext uri="{BB962C8B-B14F-4D97-AF65-F5344CB8AC3E}">
        <p14:creationId xmlns:p14="http://schemas.microsoft.com/office/powerpoint/2010/main" val="2067658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3D834-534D-BF34-CD49-362B7A6820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18</a:t>
            </a:fld>
            <a:endParaRPr lang="en-GB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745CED6-956F-806B-9108-6B0B93C3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732901" cy="677123"/>
          </a:xfrm>
        </p:spPr>
        <p:txBody>
          <a:bodyPr>
            <a:normAutofit fontScale="90000"/>
          </a:bodyPr>
          <a:lstStyle/>
          <a:p>
            <a:r>
              <a:rPr lang="en-US"/>
              <a:t>Inputs and Outputs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48DCD-D134-15DC-F442-A352018C273E}"/>
              </a:ext>
            </a:extLst>
          </p:cNvPr>
          <p:cNvSpPr txBox="1"/>
          <p:nvPr/>
        </p:nvSpPr>
        <p:spPr>
          <a:xfrm>
            <a:off x="958739" y="2100416"/>
            <a:ext cx="4855629" cy="43088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Inputs:</a:t>
            </a:r>
          </a:p>
          <a:p>
            <a:pPr marL="457200" indent="-457200">
              <a:buAutoNum type="arabicPeriod"/>
            </a:pPr>
            <a:r>
              <a:rPr lang="en-US" b="1" err="1">
                <a:solidFill>
                  <a:schemeClr val="bg1"/>
                </a:solidFill>
              </a:rPr>
              <a:t>addr</a:t>
            </a:r>
            <a:r>
              <a:rPr lang="en-US" b="1">
                <a:solidFill>
                  <a:schemeClr val="bg1"/>
                </a:solidFill>
              </a:rPr>
              <a:t> (32-bit)</a:t>
            </a:r>
            <a:r>
              <a:rPr lang="en-US">
                <a:solidFill>
                  <a:schemeClr val="bg1"/>
                </a:solidFill>
              </a:rPr>
              <a:t>: Address that we want to access</a:t>
            </a:r>
            <a:r>
              <a:rPr lang="en-US" b="1">
                <a:solidFill>
                  <a:schemeClr val="bg1"/>
                </a:solidFill>
              </a:rPr>
              <a:t> 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b="1">
                <a:solidFill>
                  <a:schemeClr val="bg1"/>
                </a:solidFill>
              </a:rPr>
              <a:t>addrN-1 (32-bit)</a:t>
            </a:r>
            <a:r>
              <a:rPr lang="en-US">
                <a:solidFill>
                  <a:schemeClr val="bg1"/>
                </a:solidFill>
              </a:rPr>
              <a:t>: Lower bound</a:t>
            </a:r>
          </a:p>
          <a:p>
            <a:pPr marL="457200" indent="-457200">
              <a:buAutoNum type="arabicPeriod"/>
            </a:pPr>
            <a:r>
              <a:rPr lang="en-US" b="1" err="1">
                <a:solidFill>
                  <a:schemeClr val="bg1"/>
                </a:solidFill>
              </a:rPr>
              <a:t>addrN</a:t>
            </a:r>
            <a:r>
              <a:rPr lang="en-US" b="1">
                <a:solidFill>
                  <a:schemeClr val="bg1"/>
                </a:solidFill>
              </a:rPr>
              <a:t> (32-bit)</a:t>
            </a:r>
            <a:r>
              <a:rPr lang="en-US">
                <a:solidFill>
                  <a:schemeClr val="bg1"/>
                </a:solidFill>
              </a:rPr>
              <a:t>: Upper bound</a:t>
            </a:r>
          </a:p>
          <a:p>
            <a:pPr marL="457200" indent="-457200">
              <a:buAutoNum type="arabicPeriod"/>
            </a:pPr>
            <a:r>
              <a:rPr lang="en-US" b="1">
                <a:solidFill>
                  <a:schemeClr val="bg1"/>
                </a:solidFill>
              </a:rPr>
              <a:t>size (3-bit)</a:t>
            </a:r>
            <a:r>
              <a:rPr lang="en-US">
                <a:solidFill>
                  <a:schemeClr val="bg1"/>
                </a:solidFill>
              </a:rPr>
              <a:t>: Size we want to access</a:t>
            </a:r>
            <a:br>
              <a:rPr lang="en-US"/>
            </a:br>
            <a:r>
              <a:rPr lang="en-US">
                <a:solidFill>
                  <a:schemeClr val="bg1"/>
                </a:solidFill>
              </a:rPr>
              <a:t>000 -&gt; 1 byte</a:t>
            </a:r>
            <a:br>
              <a:rPr lang="en-US"/>
            </a:br>
            <a:r>
              <a:rPr lang="en-US">
                <a:solidFill>
                  <a:schemeClr val="bg1"/>
                </a:solidFill>
              </a:rPr>
              <a:t>010 -&gt; 2 bytes(Half word)</a:t>
            </a:r>
            <a:br>
              <a:rPr lang="en-US"/>
            </a:br>
            <a:r>
              <a:rPr lang="en-US">
                <a:solidFill>
                  <a:schemeClr val="bg1"/>
                </a:solidFill>
              </a:rPr>
              <a:t>100 -&gt; 4 bytes(Full word)</a:t>
            </a:r>
          </a:p>
          <a:p>
            <a:r>
              <a:rPr lang="en-US" sz="2000" b="1">
                <a:solidFill>
                  <a:schemeClr val="bg1"/>
                </a:solidFill>
              </a:rPr>
              <a:t>Output:</a:t>
            </a:r>
          </a:p>
          <a:p>
            <a:r>
              <a:rPr lang="en-US" b="1">
                <a:solidFill>
                  <a:schemeClr val="bg1"/>
                </a:solidFill>
              </a:rPr>
              <a:t>Out (1-bit):</a:t>
            </a:r>
          </a:p>
          <a:p>
            <a:r>
              <a:rPr lang="en-US">
                <a:solidFill>
                  <a:schemeClr val="bg1"/>
                </a:solidFill>
              </a:rPr>
              <a:t>0 -&gt; Region not in TOR</a:t>
            </a:r>
          </a:p>
          <a:p>
            <a:r>
              <a:rPr lang="en-US">
                <a:solidFill>
                  <a:schemeClr val="bg1"/>
                </a:solidFill>
              </a:rPr>
              <a:t>1 -&gt; Region in TOR</a:t>
            </a:r>
          </a:p>
          <a:p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90D457-5A74-B871-11F5-30E184D28B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2256" t="19620" r="319" b="26602"/>
          <a:stretch/>
        </p:blipFill>
        <p:spPr>
          <a:xfrm>
            <a:off x="5692291" y="2094727"/>
            <a:ext cx="6111529" cy="321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79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C59CAB-AA02-7C4B-D356-084DA1781488}"/>
              </a:ext>
            </a:extLst>
          </p:cNvPr>
          <p:cNvSpPr txBox="1"/>
          <p:nvPr/>
        </p:nvSpPr>
        <p:spPr>
          <a:xfrm>
            <a:off x="7618122" y="3967382"/>
            <a:ext cx="4037162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chemeClr val="bg1"/>
                </a:solidFill>
              </a:rPr>
              <a:t>Logic</a:t>
            </a:r>
            <a:br>
              <a:rPr lang="en-US" sz="4400" b="1">
                <a:solidFill>
                  <a:schemeClr val="bg1"/>
                </a:solidFill>
              </a:rPr>
            </a:br>
            <a:r>
              <a:rPr lang="en-US" sz="4400" b="1">
                <a:solidFill>
                  <a:schemeClr val="bg1"/>
                </a:solidFill>
              </a:rPr>
              <a:t>Implementation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3F28CC-622D-D148-24D1-FB2F01B9C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" y="681382"/>
            <a:ext cx="7005569" cy="600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4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D2B328-0EBD-2F01-B4E0-F0096B5F1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2941" y="-759290"/>
            <a:ext cx="5491571" cy="1514019"/>
          </a:xfrm>
        </p:spPr>
        <p:txBody>
          <a:bodyPr/>
          <a:lstStyle/>
          <a:p>
            <a:r>
              <a:rPr lang="en-US" sz="4000"/>
              <a:t>Top Module Diagram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983FC3-BE6B-44B5-EC0F-3EACE00B6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988" y="751703"/>
            <a:ext cx="9153345" cy="516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56480-49BC-0D78-7A26-162AE4FB2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95C79-DCA1-7C7B-24C4-1483B4BD1A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20</a:t>
            </a:fld>
            <a:endParaRPr lang="en-GB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5010210-9FD0-10DE-C4AD-83E33DFBA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2756119" cy="610863"/>
          </a:xfrm>
        </p:spPr>
        <p:txBody>
          <a:bodyPr/>
          <a:lstStyle/>
          <a:p>
            <a:r>
              <a:rPr lang="en-US"/>
              <a:t>Inputs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0E53DF-DB35-D0E7-6E98-D5A3AE277F63}"/>
              </a:ext>
            </a:extLst>
          </p:cNvPr>
          <p:cNvSpPr txBox="1"/>
          <p:nvPr/>
        </p:nvSpPr>
        <p:spPr>
          <a:xfrm>
            <a:off x="958739" y="2100416"/>
            <a:ext cx="4447020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Inputs:</a:t>
            </a:r>
          </a:p>
          <a:p>
            <a:pPr marL="457200" indent="-457200">
              <a:buAutoNum type="arabicPeriod"/>
            </a:pPr>
            <a:r>
              <a:rPr lang="en-US" b="1" err="1">
                <a:solidFill>
                  <a:schemeClr val="bg1"/>
                </a:solidFill>
              </a:rPr>
              <a:t>addr</a:t>
            </a:r>
            <a:r>
              <a:rPr lang="en-US" b="1">
                <a:solidFill>
                  <a:schemeClr val="bg1"/>
                </a:solidFill>
              </a:rPr>
              <a:t> (</a:t>
            </a:r>
            <a:r>
              <a:rPr lang="en-US">
                <a:solidFill>
                  <a:schemeClr val="bg1"/>
                </a:solidFill>
              </a:rPr>
              <a:t>32-bit): Address that we want to access</a:t>
            </a:r>
            <a:r>
              <a:rPr lang="en-US" b="1">
                <a:solidFill>
                  <a:schemeClr val="bg1"/>
                </a:solidFill>
              </a:rPr>
              <a:t> 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b="1" err="1">
                <a:solidFill>
                  <a:schemeClr val="bg1"/>
                </a:solidFill>
              </a:rPr>
              <a:t>addrN</a:t>
            </a:r>
            <a:r>
              <a:rPr lang="en-US" b="1">
                <a:solidFill>
                  <a:schemeClr val="bg1"/>
                </a:solidFill>
              </a:rPr>
              <a:t> (</a:t>
            </a:r>
            <a:r>
              <a:rPr lang="en-US">
                <a:solidFill>
                  <a:schemeClr val="bg1"/>
                </a:solidFill>
              </a:rPr>
              <a:t>32-bit): Upper bound</a:t>
            </a:r>
          </a:p>
          <a:p>
            <a:pPr marL="457200" indent="-457200">
              <a:buAutoNum type="arabicPeriod"/>
            </a:pPr>
            <a:r>
              <a:rPr lang="en-US" b="1">
                <a:solidFill>
                  <a:schemeClr val="bg1"/>
                </a:solidFill>
              </a:rPr>
              <a:t>size (</a:t>
            </a:r>
            <a:r>
              <a:rPr lang="en-US">
                <a:solidFill>
                  <a:schemeClr val="bg1"/>
                </a:solidFill>
              </a:rPr>
              <a:t>3-bit): Size we want to access</a:t>
            </a:r>
            <a:br>
              <a:rPr lang="en-US"/>
            </a:br>
            <a:r>
              <a:rPr lang="en-US">
                <a:solidFill>
                  <a:schemeClr val="bg1"/>
                </a:solidFill>
              </a:rPr>
              <a:t>000 -&gt; 1 byte</a:t>
            </a:r>
            <a:br>
              <a:rPr lang="en-US"/>
            </a:br>
            <a:r>
              <a:rPr lang="en-US">
                <a:solidFill>
                  <a:schemeClr val="bg1"/>
                </a:solidFill>
              </a:rPr>
              <a:t>010 -&gt; 2 bytes(Half word)</a:t>
            </a:r>
            <a:br>
              <a:rPr lang="en-US"/>
            </a:br>
            <a:r>
              <a:rPr lang="en-US">
                <a:solidFill>
                  <a:schemeClr val="bg1"/>
                </a:solidFill>
              </a:rPr>
              <a:t>100 -&gt; 4 bytes(Full word)</a:t>
            </a:r>
          </a:p>
          <a:p>
            <a:r>
              <a:rPr lang="en-US" sz="2000" b="1">
                <a:solidFill>
                  <a:schemeClr val="bg1"/>
                </a:solidFill>
              </a:rPr>
              <a:t>Output:</a:t>
            </a:r>
          </a:p>
          <a:p>
            <a:r>
              <a:rPr lang="en-US" b="1">
                <a:solidFill>
                  <a:schemeClr val="bg1"/>
                </a:solidFill>
              </a:rPr>
              <a:t>Out (1-bit): </a:t>
            </a:r>
          </a:p>
          <a:p>
            <a:r>
              <a:rPr lang="en-US">
                <a:solidFill>
                  <a:schemeClr val="bg1"/>
                </a:solidFill>
              </a:rPr>
              <a:t>0 -&gt; Region not in TOR0</a:t>
            </a:r>
          </a:p>
          <a:p>
            <a:r>
              <a:rPr lang="en-US">
                <a:solidFill>
                  <a:schemeClr val="bg1"/>
                </a:solidFill>
              </a:rPr>
              <a:t>1 -&gt; Region in TOR0</a:t>
            </a:r>
          </a:p>
          <a:p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DF7F25-E08B-361E-B8E0-50892BFCC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183" y="1443038"/>
            <a:ext cx="55721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6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6C132-B6D3-AB0C-6EB0-DFF5B548D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01456D-4F77-6E7B-8F4A-C0B51D927EB3}"/>
              </a:ext>
            </a:extLst>
          </p:cNvPr>
          <p:cNvSpPr txBox="1"/>
          <p:nvPr/>
        </p:nvSpPr>
        <p:spPr>
          <a:xfrm>
            <a:off x="7618122" y="3967382"/>
            <a:ext cx="4037162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chemeClr val="bg1"/>
                </a:solidFill>
              </a:rPr>
              <a:t>Logic</a:t>
            </a:r>
            <a:br>
              <a:rPr lang="en-US" sz="4400" b="1">
                <a:solidFill>
                  <a:schemeClr val="bg1"/>
                </a:solidFill>
              </a:rPr>
            </a:br>
            <a:r>
              <a:rPr lang="en-US" sz="4400" b="1">
                <a:solidFill>
                  <a:schemeClr val="bg1"/>
                </a:solidFill>
              </a:rPr>
              <a:t>Implementation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C728B0-999F-242F-F6E2-2CAED106F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" y="835415"/>
            <a:ext cx="6900518" cy="588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58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AE216-980F-CD22-37B9-653348EF7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781C7-42C4-0538-DB80-E6DF82AF127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22</a:t>
            </a:fld>
            <a:endParaRPr lang="en-GB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65F49B-CDEE-0860-47A1-1FE6C8907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2756119" cy="610863"/>
          </a:xfrm>
        </p:spPr>
        <p:txBody>
          <a:bodyPr/>
          <a:lstStyle/>
          <a:p>
            <a:r>
              <a:rPr lang="en-US"/>
              <a:t>Inputs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EEF01-577B-C62A-6E21-6DA828479EFB}"/>
              </a:ext>
            </a:extLst>
          </p:cNvPr>
          <p:cNvSpPr txBox="1"/>
          <p:nvPr/>
        </p:nvSpPr>
        <p:spPr>
          <a:xfrm>
            <a:off x="958739" y="2100416"/>
            <a:ext cx="4137803" cy="37240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Inputs:</a:t>
            </a:r>
          </a:p>
          <a:p>
            <a:pPr marL="457200" indent="-457200">
              <a:buAutoNum type="arabicPeriod"/>
            </a:pPr>
            <a:r>
              <a:rPr lang="en-US" b="1" err="1">
                <a:solidFill>
                  <a:schemeClr val="bg1"/>
                </a:solidFill>
              </a:rPr>
              <a:t>addr</a:t>
            </a:r>
            <a:r>
              <a:rPr lang="en-US" b="1">
                <a:solidFill>
                  <a:schemeClr val="bg1"/>
                </a:solidFill>
              </a:rPr>
              <a:t> (</a:t>
            </a:r>
            <a:r>
              <a:rPr lang="en-US">
                <a:solidFill>
                  <a:schemeClr val="bg1"/>
                </a:solidFill>
              </a:rPr>
              <a:t>32-bit): Address that we want to access</a:t>
            </a:r>
            <a:r>
              <a:rPr lang="en-US" b="1">
                <a:solidFill>
                  <a:schemeClr val="bg1"/>
                </a:solidFill>
              </a:rPr>
              <a:t> 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b="1" err="1">
                <a:solidFill>
                  <a:schemeClr val="bg1"/>
                </a:solidFill>
              </a:rPr>
              <a:t>addrN</a:t>
            </a:r>
            <a:r>
              <a:rPr lang="en-US" b="1">
                <a:solidFill>
                  <a:schemeClr val="bg1"/>
                </a:solidFill>
              </a:rPr>
              <a:t> (</a:t>
            </a:r>
            <a:r>
              <a:rPr lang="en-US">
                <a:solidFill>
                  <a:schemeClr val="bg1"/>
                </a:solidFill>
              </a:rPr>
              <a:t>32-bit): Upper bound</a:t>
            </a:r>
          </a:p>
          <a:p>
            <a:pPr marL="457200" indent="-457200">
              <a:buAutoNum type="arabicPeriod"/>
            </a:pPr>
            <a:r>
              <a:rPr lang="en-US" b="1">
                <a:solidFill>
                  <a:schemeClr val="bg1"/>
                </a:solidFill>
              </a:rPr>
              <a:t>size (</a:t>
            </a:r>
            <a:r>
              <a:rPr lang="en-US">
                <a:solidFill>
                  <a:schemeClr val="bg1"/>
                </a:solidFill>
              </a:rPr>
              <a:t>3-bit): Size we want to access</a:t>
            </a:r>
            <a:br>
              <a:rPr lang="en-US"/>
            </a:br>
            <a:r>
              <a:rPr lang="en-US">
                <a:solidFill>
                  <a:schemeClr val="bg1"/>
                </a:solidFill>
              </a:rPr>
              <a:t>000 -&gt; 1 byte</a:t>
            </a:r>
            <a:br>
              <a:rPr lang="en-US"/>
            </a:br>
            <a:r>
              <a:rPr lang="en-US">
                <a:solidFill>
                  <a:schemeClr val="bg1"/>
                </a:solidFill>
              </a:rPr>
              <a:t>010 -&gt; 2 bytes(Half word)</a:t>
            </a:r>
            <a:br>
              <a:rPr lang="en-US"/>
            </a:br>
            <a:r>
              <a:rPr lang="en-US">
                <a:solidFill>
                  <a:schemeClr val="bg1"/>
                </a:solidFill>
              </a:rPr>
              <a:t>100 -&gt; 4 bytes(Full word)</a:t>
            </a:r>
          </a:p>
          <a:p>
            <a:r>
              <a:rPr lang="en-US" sz="2000" b="1">
                <a:solidFill>
                  <a:schemeClr val="bg1"/>
                </a:solidFill>
              </a:rPr>
              <a:t>Output:</a:t>
            </a:r>
          </a:p>
          <a:p>
            <a:r>
              <a:rPr lang="en-US" b="1">
                <a:solidFill>
                  <a:schemeClr val="bg1"/>
                </a:solidFill>
              </a:rPr>
              <a:t>Out (1-bit):</a:t>
            </a:r>
            <a:r>
              <a:rPr lang="en-US">
                <a:solidFill>
                  <a:schemeClr val="bg1"/>
                </a:solidFill>
              </a:rPr>
              <a:t> </a:t>
            </a:r>
          </a:p>
          <a:p>
            <a:r>
              <a:rPr lang="en-US">
                <a:solidFill>
                  <a:schemeClr val="bg1"/>
                </a:solidFill>
              </a:rPr>
              <a:t>0 -&gt; Region not in TOR0</a:t>
            </a:r>
          </a:p>
          <a:p>
            <a:r>
              <a:rPr lang="en-US">
                <a:solidFill>
                  <a:schemeClr val="bg1"/>
                </a:solidFill>
              </a:rPr>
              <a:t>1 -&gt; Region in TOR0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DE2B1F-F4C9-B2A4-A725-2F8A8383AC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704" r="247" b="21016"/>
          <a:stretch/>
        </p:blipFill>
        <p:spPr>
          <a:xfrm>
            <a:off x="5428980" y="1185863"/>
            <a:ext cx="5173526" cy="414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02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02D6E-7E92-870A-3035-88324F7E0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0DA2AE-DDC6-D913-F22C-E473A65DAC7D}"/>
              </a:ext>
            </a:extLst>
          </p:cNvPr>
          <p:cNvSpPr txBox="1"/>
          <p:nvPr/>
        </p:nvSpPr>
        <p:spPr>
          <a:xfrm>
            <a:off x="7618122" y="3967382"/>
            <a:ext cx="4037162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chemeClr val="bg1"/>
                </a:solidFill>
              </a:rPr>
              <a:t>Logic</a:t>
            </a:r>
            <a:br>
              <a:rPr lang="en-US" sz="4400" b="1">
                <a:solidFill>
                  <a:schemeClr val="bg1"/>
                </a:solidFill>
              </a:rPr>
            </a:br>
            <a:r>
              <a:rPr lang="en-US" sz="4400" b="1">
                <a:solidFill>
                  <a:schemeClr val="bg1"/>
                </a:solidFill>
              </a:rPr>
              <a:t>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FF1275-BE53-5E9B-3D4D-77E2A161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" b="12605"/>
          <a:stretch/>
        </p:blipFill>
        <p:spPr>
          <a:xfrm>
            <a:off x="-2273" y="862642"/>
            <a:ext cx="6939022" cy="599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20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ED663-A527-3A02-F59B-6A50494FF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FBDB7-271E-8060-47FB-217F233DF4B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46309-334A-B72E-4F71-965F7CD73F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24</a:t>
            </a:fld>
            <a:endParaRPr lang="en-GB" noProof="0"/>
          </a:p>
        </p:txBody>
      </p:sp>
      <p:pic>
        <p:nvPicPr>
          <p:cNvPr id="8" name="Picture Placeholder 3" descr="CPU with binary numbers and blueprint">
            <a:extLst>
              <a:ext uri="{FF2B5EF4-FFF2-40B4-BE49-F238E27FC236}">
                <a16:creationId xmlns:a16="http://schemas.microsoft.com/office/drawing/2014/main" id="{F2356F66-D812-575D-4803-40AE64F274F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11042" y="0"/>
            <a:ext cx="12177621" cy="6858000"/>
          </a:xfrm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C92CAFA5-E355-1DEB-66FB-345998055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16" y="1051777"/>
            <a:ext cx="8623650" cy="3292693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z="8000">
                <a:solidFill>
                  <a:schemeClr val="tx1"/>
                </a:solidFill>
              </a:rPr>
              <a:t>Implementation </a:t>
            </a:r>
            <a:br>
              <a:rPr lang="en-US" sz="8000">
                <a:solidFill>
                  <a:schemeClr val="tx1"/>
                </a:solidFill>
              </a:rPr>
            </a:br>
            <a:r>
              <a:rPr lang="en-US" sz="8000">
                <a:solidFill>
                  <a:schemeClr val="tx1"/>
                </a:solidFill>
              </a:rPr>
              <a:t>in System Verilog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082F-3AB6-D774-7539-34F743AAC6C5}"/>
              </a:ext>
            </a:extLst>
          </p:cNvPr>
          <p:cNvSpPr/>
          <p:nvPr/>
        </p:nvSpPr>
        <p:spPr>
          <a:xfrm>
            <a:off x="300491" y="3197187"/>
            <a:ext cx="8425769" cy="1498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5F1B3D-9FFA-D353-9028-71C34A75DB8F}"/>
              </a:ext>
            </a:extLst>
          </p:cNvPr>
          <p:cNvSpPr txBox="1"/>
          <p:nvPr/>
        </p:nvSpPr>
        <p:spPr>
          <a:xfrm>
            <a:off x="300789" y="4346407"/>
            <a:ext cx="409516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By Muhammad Boota   &amp;   Waleed Tariq</a:t>
            </a:r>
          </a:p>
          <a:p>
            <a:r>
              <a:rPr lang="en-US" b="1"/>
              <a:t>2022-EE-134                      2022-EE-124</a:t>
            </a:r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443029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Thank you</a:t>
            </a:r>
          </a:p>
        </p:txBody>
      </p:sp>
      <p:pic>
        <p:nvPicPr>
          <p:cNvPr id="13" name="Picture Placeholder 12" descr="HD wallpaper: black circuit board, technology, circuit boards, PCB ...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-4126"/>
            <a:ext cx="6383130" cy="6866251"/>
          </a:xfrm>
        </p:spPr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2D698-FAC0-D0E7-3444-7244796F3B8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3B48E-9716-6AC8-635F-C8FAD13FA8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3</a:t>
            </a:fld>
            <a:endParaRPr lang="en-GB" noProof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381E02BD-529A-2250-2A9E-0D538738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980" y="1110976"/>
            <a:ext cx="4941477" cy="610863"/>
          </a:xfrm>
        </p:spPr>
        <p:txBody>
          <a:bodyPr>
            <a:normAutofit fontScale="90000"/>
          </a:bodyPr>
          <a:lstStyle/>
          <a:p>
            <a:r>
              <a:rPr lang="en-US"/>
              <a:t>Inputs of Top Module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FB8A711-A886-BFD6-F4A5-260EF481507C}"/>
              </a:ext>
            </a:extLst>
          </p:cNvPr>
          <p:cNvSpPr txBox="1">
            <a:spLocks/>
          </p:cNvSpPr>
          <p:nvPr/>
        </p:nvSpPr>
        <p:spPr>
          <a:xfrm>
            <a:off x="958498" y="2106087"/>
            <a:ext cx="7597934" cy="36664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err="1">
                <a:latin typeface="Franklin Gothic Book"/>
              </a:rPr>
              <a:t>addr</a:t>
            </a:r>
            <a:r>
              <a:rPr lang="en-US" b="1">
                <a:latin typeface="Franklin Gothic Book"/>
              </a:rPr>
              <a:t> (32-bits)</a:t>
            </a:r>
            <a:r>
              <a:rPr lang="en-US">
                <a:latin typeface="Franklin Gothic Book"/>
              </a:rPr>
              <a:t>:</a:t>
            </a:r>
            <a:r>
              <a:rPr lang="en-US">
                <a:latin typeface="Franklin Gothic Book"/>
                <a:cs typeface="Times New Roman"/>
              </a:rPr>
              <a:t> address of the memory region which we want to access</a:t>
            </a:r>
            <a:endParaRPr lang="en-US">
              <a:solidFill>
                <a:srgbClr val="FFFFFF"/>
              </a:solidFill>
              <a:latin typeface="Franklin Gothic Book"/>
              <a:cs typeface="Times New Roman"/>
            </a:endParaRPr>
          </a:p>
          <a:p>
            <a:r>
              <a:rPr lang="en-US" b="1">
                <a:latin typeface="Franklin Gothic Book"/>
                <a:cs typeface="Times New Roman"/>
              </a:rPr>
              <a:t>size (3-bits)</a:t>
            </a:r>
            <a:r>
              <a:rPr lang="en-US">
                <a:latin typeface="Franklin Gothic Book"/>
                <a:cs typeface="Times New Roman"/>
              </a:rPr>
              <a:t>: accessing No. of bytes</a:t>
            </a:r>
            <a:endParaRPr lang="en-US">
              <a:solidFill>
                <a:srgbClr val="FFFFFF"/>
              </a:solidFill>
              <a:latin typeface="Franklin Gothic Book"/>
              <a:cs typeface="Times New Roman"/>
            </a:endParaRPr>
          </a:p>
          <a:p>
            <a:pPr marL="285750" indent="-285750">
              <a:buChar char="•"/>
            </a:pPr>
            <a:r>
              <a:rPr lang="en-US">
                <a:latin typeface="Franklin Gothic Book"/>
                <a:cs typeface="Times New Roman"/>
              </a:rPr>
              <a:t>      Byte--&gt;(001) = 1 byte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Franklin Gothic Book"/>
                <a:cs typeface="Times New Roman"/>
              </a:rPr>
              <a:t>      half word--&gt; (010) = 2 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Franklin Gothic Book"/>
                <a:cs typeface="Times New Roman"/>
              </a:rPr>
              <a:t>     word (100)--&gt; = 4 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Franklin Gothic Book"/>
                <a:cs typeface="Times New Roman"/>
              </a:rPr>
              <a:t>     Rest of the values are illegal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b="1" err="1">
                <a:latin typeface="Franklin Gothic Book"/>
              </a:rPr>
              <a:t>oper</a:t>
            </a:r>
            <a:r>
              <a:rPr lang="en-US" b="1">
                <a:latin typeface="Franklin Gothic Book"/>
              </a:rPr>
              <a:t> (2-bits)</a:t>
            </a:r>
            <a:r>
              <a:rPr lang="en-US">
                <a:latin typeface="Franklin Gothic Book"/>
              </a:rPr>
              <a:t>: Operation to be carried out on memory address data</a:t>
            </a:r>
          </a:p>
          <a:p>
            <a:pPr marL="28575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>
                <a:latin typeface="Franklin Gothic Book"/>
              </a:rPr>
              <a:t>Read (00)</a:t>
            </a:r>
          </a:p>
          <a:p>
            <a:pPr marL="28575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>
                <a:latin typeface="Franklin Gothic Book"/>
              </a:rPr>
              <a:t>Write (01)</a:t>
            </a:r>
          </a:p>
          <a:p>
            <a:pPr marL="28575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>
                <a:latin typeface="Franklin Gothic Book"/>
              </a:rPr>
              <a:t>Execute (10)</a:t>
            </a:r>
          </a:p>
          <a:p>
            <a:endParaRPr lang="en-US">
              <a:latin typeface="Franklin Gothic Book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209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E7F5B-690A-296E-34A3-384ED65DB4A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4</a:t>
            </a:fld>
            <a:endParaRPr lang="en-GB" noProof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2BB3EFC1-607D-AE04-CBA4-A03680116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066" y="1210367"/>
            <a:ext cx="4941477" cy="511472"/>
          </a:xfrm>
        </p:spPr>
        <p:txBody>
          <a:bodyPr>
            <a:normAutofit fontScale="90000"/>
          </a:bodyPr>
          <a:lstStyle/>
          <a:p>
            <a:r>
              <a:rPr lang="en-US"/>
              <a:t>Inputs of Top Module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2191CCD-F915-FE4F-0A0C-01610FECAFB1}"/>
              </a:ext>
            </a:extLst>
          </p:cNvPr>
          <p:cNvSpPr txBox="1">
            <a:spLocks/>
          </p:cNvSpPr>
          <p:nvPr/>
        </p:nvSpPr>
        <p:spPr>
          <a:xfrm>
            <a:off x="969541" y="2150261"/>
            <a:ext cx="7410195" cy="36222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b="1" err="1">
                <a:latin typeface="Franklin Gothic Book"/>
                <a:cs typeface="Times New Roman"/>
              </a:rPr>
              <a:t>priv_mode</a:t>
            </a:r>
            <a:r>
              <a:rPr lang="en-US" b="1">
                <a:latin typeface="Franklin Gothic Book"/>
                <a:cs typeface="Times New Roman"/>
              </a:rPr>
              <a:t> (2-bits)</a:t>
            </a:r>
            <a:r>
              <a:rPr lang="en-US">
                <a:latin typeface="Franklin Gothic Book"/>
                <a:cs typeface="Times New Roman"/>
              </a:rPr>
              <a:t>: The privilege mode, on which the processor is operating</a:t>
            </a:r>
          </a:p>
          <a:p>
            <a:pPr marL="285750" indent="-285750">
              <a:lnSpc>
                <a:spcPct val="100000"/>
              </a:lnSpc>
              <a:spcBef>
                <a:spcPts val="1000"/>
              </a:spcBef>
              <a:buChar char="•"/>
            </a:pPr>
            <a:r>
              <a:rPr lang="en-US">
                <a:latin typeface="Franklin Gothic Book"/>
                <a:cs typeface="Times New Roman"/>
              </a:rPr>
              <a:t>Machine mode (00)</a:t>
            </a:r>
          </a:p>
          <a:p>
            <a:pPr marL="285750" indent="-285750">
              <a:lnSpc>
                <a:spcPct val="100000"/>
              </a:lnSpc>
              <a:spcBef>
                <a:spcPts val="1000"/>
              </a:spcBef>
              <a:buChar char="•"/>
            </a:pPr>
            <a:r>
              <a:rPr lang="en-US">
                <a:latin typeface="Franklin Gothic Book"/>
                <a:cs typeface="Times New Roman"/>
              </a:rPr>
              <a:t>Supervisor mode (01)</a:t>
            </a:r>
          </a:p>
          <a:p>
            <a:pPr marL="285750" indent="-285750">
              <a:lnSpc>
                <a:spcPct val="100000"/>
              </a:lnSpc>
              <a:spcBef>
                <a:spcPts val="1000"/>
              </a:spcBef>
              <a:buChar char="•"/>
            </a:pPr>
            <a:r>
              <a:rPr lang="en-US">
                <a:latin typeface="Franklin Gothic Book"/>
                <a:cs typeface="Times New Roman"/>
              </a:rPr>
              <a:t>User mode (10)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b="1" err="1">
                <a:latin typeface="Franklin Gothic Book"/>
                <a:cs typeface="Helvetica"/>
              </a:rPr>
              <a:t>rw_addr</a:t>
            </a:r>
            <a:r>
              <a:rPr lang="en-US" b="1">
                <a:latin typeface="Franklin Gothic Book"/>
                <a:cs typeface="Helvetica"/>
              </a:rPr>
              <a:t>:</a:t>
            </a:r>
            <a:r>
              <a:rPr lang="en-US" b="1">
                <a:latin typeface="Franklin Gothic Book"/>
                <a:ea typeface="+mj-lt"/>
                <a:cs typeface="Helvetica"/>
              </a:rPr>
              <a:t> </a:t>
            </a:r>
            <a:r>
              <a:rPr lang="en-US">
                <a:latin typeface="Franklin Gothic Book"/>
                <a:ea typeface="+mj-lt"/>
                <a:cs typeface="+mj-lt"/>
              </a:rPr>
              <a:t>Selects which PMP register to read or write. </a:t>
            </a:r>
            <a:endParaRPr lang="en-US">
              <a:latin typeface="Franklin Gothic Book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b="1" err="1">
                <a:latin typeface="Franklin Gothic Book"/>
                <a:cs typeface="Helvetica"/>
              </a:rPr>
              <a:t>wr_en</a:t>
            </a:r>
            <a:r>
              <a:rPr lang="en-US" b="1">
                <a:latin typeface="Franklin Gothic Book"/>
                <a:cs typeface="Helvetica"/>
              </a:rPr>
              <a:t>: </a:t>
            </a:r>
            <a:r>
              <a:rPr lang="en-US">
                <a:latin typeface="Franklin Gothic Book"/>
                <a:ea typeface="+mj-lt"/>
                <a:cs typeface="+mj-lt"/>
              </a:rPr>
              <a:t>when high, allows writing into the PMP registers.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b="1" err="1">
                <a:latin typeface="Franklin Gothic Book"/>
                <a:cs typeface="Helvetica"/>
              </a:rPr>
              <a:t>rd_en</a:t>
            </a:r>
            <a:r>
              <a:rPr lang="en-US" b="1">
                <a:latin typeface="Franklin Gothic Book"/>
                <a:cs typeface="Helvetica"/>
              </a:rPr>
              <a:t>: </a:t>
            </a:r>
            <a:r>
              <a:rPr lang="en-US">
                <a:latin typeface="Franklin Gothic Book"/>
                <a:cs typeface="Times New Roman"/>
              </a:rPr>
              <a:t>when high, allows reading data from PMP registers.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b="1" err="1">
                <a:latin typeface="Franklin Gothic Book"/>
                <a:cs typeface="Helvetica"/>
              </a:rPr>
              <a:t>wdata</a:t>
            </a:r>
            <a:r>
              <a:rPr lang="en-US" b="1">
                <a:latin typeface="Franklin Gothic Book"/>
                <a:cs typeface="Helvetica"/>
              </a:rPr>
              <a:t>:</a:t>
            </a:r>
            <a:r>
              <a:rPr lang="en-US" b="1">
                <a:latin typeface="Franklin Gothic Book"/>
                <a:ea typeface="+mj-lt"/>
                <a:cs typeface="Helvetica"/>
              </a:rPr>
              <a:t> </a:t>
            </a:r>
            <a:r>
              <a:rPr lang="en-US">
                <a:latin typeface="Franklin Gothic Book"/>
                <a:ea typeface="+mj-lt"/>
                <a:cs typeface="+mj-lt"/>
              </a:rPr>
              <a:t>Data to be written into a PMP register</a:t>
            </a:r>
          </a:p>
          <a:p>
            <a:endParaRPr lang="en-US">
              <a:latin typeface="Franklin Gothic Book"/>
              <a:cs typeface="Times New Roman"/>
            </a:endParaRPr>
          </a:p>
          <a:p>
            <a:endParaRPr lang="en-US">
              <a:latin typeface="Franklin Gothic Book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80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74DF8-C79C-8E75-EAC9-BBDB5062959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5</a:t>
            </a:fld>
            <a:endParaRPr lang="en-GB" noProof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28F334FE-AD24-A9B1-A830-CE401BFC6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806" y="1298715"/>
            <a:ext cx="6034781" cy="610863"/>
          </a:xfrm>
        </p:spPr>
        <p:txBody>
          <a:bodyPr>
            <a:normAutofit/>
          </a:bodyPr>
          <a:lstStyle/>
          <a:p>
            <a:r>
              <a:rPr lang="en-US"/>
              <a:t>Outputs of Top Module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AA31015-4932-E8BE-AECD-0B9228A086AD}"/>
              </a:ext>
            </a:extLst>
          </p:cNvPr>
          <p:cNvSpPr txBox="1">
            <a:spLocks/>
          </p:cNvSpPr>
          <p:nvPr/>
        </p:nvSpPr>
        <p:spPr>
          <a:xfrm>
            <a:off x="914325" y="2072957"/>
            <a:ext cx="8128020" cy="411925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b="1">
                <a:latin typeface="Times New Roman"/>
                <a:cs typeface="Times New Roman"/>
              </a:rPr>
              <a:t>permission (2-bits): </a:t>
            </a: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>
                <a:latin typeface="Franklin Gothic Book"/>
                <a:cs typeface="Times New Roman"/>
              </a:rPr>
              <a:t>  </a:t>
            </a:r>
            <a:r>
              <a:rPr lang="en-US" err="1">
                <a:latin typeface="Franklin Gothic Book"/>
                <a:cs typeface="Times New Roman"/>
              </a:rPr>
              <a:t>i</a:t>
            </a:r>
            <a:r>
              <a:rPr lang="en-US">
                <a:latin typeface="Franklin Gothic Book"/>
                <a:cs typeface="Times New Roman"/>
              </a:rPr>
              <a:t>) Access granted (00)</a:t>
            </a:r>
            <a:endParaRPr lang="en-US">
              <a:solidFill>
                <a:srgbClr val="FFFFFF"/>
              </a:solidFill>
              <a:latin typeface="Franklin Gothic Book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>
                <a:latin typeface="Franklin Gothic Book"/>
                <a:cs typeface="Times New Roman"/>
              </a:rPr>
              <a:t> ii) Load access fault (01) </a:t>
            </a:r>
            <a:endParaRPr lang="en-US">
              <a:solidFill>
                <a:srgbClr val="FFFFFF"/>
              </a:solidFill>
              <a:latin typeface="Franklin Gothic Book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>
                <a:latin typeface="Franklin Gothic Book"/>
                <a:cs typeface="Times New Roman"/>
              </a:rPr>
              <a:t>iii) Store access fault (10)</a:t>
            </a:r>
            <a:endParaRPr lang="en-US">
              <a:solidFill>
                <a:srgbClr val="FFFFFF"/>
              </a:solidFill>
              <a:latin typeface="Franklin Gothic Book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>
                <a:latin typeface="Franklin Gothic Book"/>
                <a:cs typeface="Times New Roman"/>
              </a:rPr>
              <a:t>iv) Instruction access fault (11)</a:t>
            </a:r>
            <a:endParaRPr lang="en-US">
              <a:solidFill>
                <a:srgbClr val="FFFFFF"/>
              </a:solidFill>
              <a:latin typeface="Franklin Gothic Book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en-US" b="1">
              <a:latin typeface="Times New Roman"/>
              <a:cs typeface="Times New Roman"/>
            </a:endParaRPr>
          </a:p>
          <a:p>
            <a:r>
              <a:rPr lang="en-US" b="1" err="1">
                <a:latin typeface="Times New Roman"/>
                <a:cs typeface="Times New Roman"/>
              </a:rPr>
              <a:t>rdata</a:t>
            </a:r>
            <a:r>
              <a:rPr lang="en-US" b="1">
                <a:latin typeface="Times New Roman"/>
                <a:cs typeface="Times New Roman"/>
              </a:rPr>
              <a:t>:</a:t>
            </a:r>
          </a:p>
          <a:p>
            <a:r>
              <a:rPr lang="en-US">
                <a:latin typeface="Times New Roman"/>
                <a:ea typeface="+mj-lt"/>
                <a:cs typeface="+mj-lt"/>
              </a:rPr>
              <a:t>Output read data from PMP_Registers when accessing the registers</a:t>
            </a:r>
            <a:endParaRPr lang="en-US" b="1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983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E71B3-FE06-77DD-010C-98EFA4C3B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8B6C93-7F63-2FA6-6EF5-E9509647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PMP Register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E0C4A-FF0C-205E-3E99-AC35CA2751F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48854" y="6531003"/>
            <a:ext cx="523240" cy="247651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6</a:t>
            </a:fld>
            <a:endParaRPr lang="en-GB" noProof="0"/>
          </a:p>
        </p:txBody>
      </p:sp>
      <p:sp>
        <p:nvSpPr>
          <p:cNvPr id="5" name="Text Placeholder 23">
            <a:extLst>
              <a:ext uri="{FF2B5EF4-FFF2-40B4-BE49-F238E27FC236}">
                <a16:creationId xmlns:a16="http://schemas.microsoft.com/office/drawing/2014/main" id="{86D944EF-B342-EB06-1A4E-020F1C437D24}"/>
              </a:ext>
            </a:extLst>
          </p:cNvPr>
          <p:cNvSpPr txBox="1">
            <a:spLocks/>
          </p:cNvSpPr>
          <p:nvPr/>
        </p:nvSpPr>
        <p:spPr>
          <a:xfrm>
            <a:off x="857276" y="4261511"/>
            <a:ext cx="2133600" cy="20583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Times New Roman"/>
                <a:cs typeface="Times New Roman"/>
              </a:rPr>
              <a:t>Outputs:</a:t>
            </a: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/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3CCD4C3F-954C-8F22-552A-2E64EFB72FE7}"/>
              </a:ext>
            </a:extLst>
          </p:cNvPr>
          <p:cNvSpPr txBox="1">
            <a:spLocks/>
          </p:cNvSpPr>
          <p:nvPr/>
        </p:nvSpPr>
        <p:spPr>
          <a:xfrm>
            <a:off x="1029804" y="4970648"/>
            <a:ext cx="2133600" cy="3693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,Sans-Serif"/>
              <a:buChar char="•"/>
            </a:pPr>
            <a:r>
              <a:rPr lang="en-US" sz="1800" err="1">
                <a:latin typeface="Times New Roman"/>
                <a:cs typeface="Times New Roman"/>
              </a:rPr>
              <a:t>rdata</a:t>
            </a:r>
            <a:endParaRPr lang="en-US" sz="1800" err="1">
              <a:solidFill>
                <a:srgbClr val="FFFFFF"/>
              </a:solidFill>
              <a:latin typeface="Times New Roman"/>
              <a:cs typeface="Times New Roman"/>
            </a:endParaRPr>
          </a:p>
          <a:p>
            <a:endParaRPr lang="en-US"/>
          </a:p>
        </p:txBody>
      </p:sp>
      <p:sp>
        <p:nvSpPr>
          <p:cNvPr id="11" name="Text Placeholder 31">
            <a:extLst>
              <a:ext uri="{FF2B5EF4-FFF2-40B4-BE49-F238E27FC236}">
                <a16:creationId xmlns:a16="http://schemas.microsoft.com/office/drawing/2014/main" id="{6C6294E6-F3A2-910F-5F77-F28B295D8A0B}"/>
              </a:ext>
            </a:extLst>
          </p:cNvPr>
          <p:cNvSpPr txBox="1">
            <a:spLocks/>
          </p:cNvSpPr>
          <p:nvPr/>
        </p:nvSpPr>
        <p:spPr>
          <a:xfrm>
            <a:off x="919370" y="2027687"/>
            <a:ext cx="2133600" cy="20583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Times New Roman"/>
                <a:cs typeface="Times New Roman"/>
              </a:rPr>
              <a:t>Inputs:</a:t>
            </a:r>
          </a:p>
        </p:txBody>
      </p:sp>
      <p:sp>
        <p:nvSpPr>
          <p:cNvPr id="13" name="Text Placeholder 33">
            <a:extLst>
              <a:ext uri="{FF2B5EF4-FFF2-40B4-BE49-F238E27FC236}">
                <a16:creationId xmlns:a16="http://schemas.microsoft.com/office/drawing/2014/main" id="{11F65C49-C13A-FA69-7A7F-64512E83337F}"/>
              </a:ext>
            </a:extLst>
          </p:cNvPr>
          <p:cNvSpPr txBox="1">
            <a:spLocks/>
          </p:cNvSpPr>
          <p:nvPr/>
        </p:nvSpPr>
        <p:spPr>
          <a:xfrm>
            <a:off x="1029804" y="2427607"/>
            <a:ext cx="2133600" cy="3693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800" err="1">
                <a:latin typeface="Times New Roman"/>
                <a:cs typeface="Times New Roman"/>
              </a:rPr>
              <a:t>priv_mode</a:t>
            </a:r>
            <a:endParaRPr lang="en-US" err="1"/>
          </a:p>
          <a:p>
            <a:pPr marL="285750" indent="-285750"/>
            <a:r>
              <a:rPr lang="en-US" sz="1800" err="1">
                <a:latin typeface="Times New Roman"/>
                <a:cs typeface="Times New Roman"/>
              </a:rPr>
              <a:t>rw_addr</a:t>
            </a:r>
          </a:p>
          <a:p>
            <a:pPr marL="285750" indent="-285750"/>
            <a:r>
              <a:rPr lang="en-US" sz="1800" err="1">
                <a:latin typeface="Times New Roman"/>
                <a:cs typeface="Times New Roman"/>
              </a:rPr>
              <a:t>wr_en</a:t>
            </a:r>
          </a:p>
          <a:p>
            <a:pPr marL="285750" indent="-285750"/>
            <a:r>
              <a:rPr lang="en-US" sz="1800" err="1">
                <a:latin typeface="Times New Roman"/>
                <a:cs typeface="Times New Roman"/>
              </a:rPr>
              <a:t>rd_en</a:t>
            </a:r>
          </a:p>
          <a:p>
            <a:pPr marL="285750" indent="-285750"/>
            <a:r>
              <a:rPr lang="en-US" sz="1800" err="1">
                <a:latin typeface="Times New Roman"/>
                <a:cs typeface="Times New Roman"/>
              </a:rPr>
              <a:t>wdata</a:t>
            </a:r>
            <a:endParaRPr lang="en-US" sz="1800">
              <a:latin typeface="Times New Roman"/>
              <a:cs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6E54B4-8D3B-21F4-FB83-8E32C36D2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673" y="1711960"/>
            <a:ext cx="6480175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52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24FBCB-B560-EC4B-11FF-8BCB22DD41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3319" r="-221" b="-210"/>
          <a:stretch/>
        </p:blipFill>
        <p:spPr>
          <a:xfrm>
            <a:off x="493912" y="244416"/>
            <a:ext cx="9694567" cy="59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CPU with binary numbers and blueprint">
            <a:extLst>
              <a:ext uri="{FF2B5EF4-FFF2-40B4-BE49-F238E27FC236}">
                <a16:creationId xmlns:a16="http://schemas.microsoft.com/office/drawing/2014/main" id="{CD62BAB6-08A8-1565-91CE-620DE693C04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10160" y="0"/>
            <a:ext cx="12191998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8BBC2E3-1287-8448-ED29-A0FB8CF32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16" y="2029437"/>
            <a:ext cx="6904203" cy="2238771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z="8000"/>
              <a:t>PMP Check Block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CA0D57-7DE6-3E9F-C54B-CE56EB58A5FD}"/>
              </a:ext>
            </a:extLst>
          </p:cNvPr>
          <p:cNvSpPr/>
          <p:nvPr/>
        </p:nvSpPr>
        <p:spPr>
          <a:xfrm>
            <a:off x="145882" y="3075709"/>
            <a:ext cx="5223161" cy="1498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72536-5E3D-2DB6-A8CF-28E52FC9E375}"/>
              </a:ext>
            </a:extLst>
          </p:cNvPr>
          <p:cNvSpPr txBox="1"/>
          <p:nvPr/>
        </p:nvSpPr>
        <p:spPr>
          <a:xfrm>
            <a:off x="300789" y="4346407"/>
            <a:ext cx="37749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By Muhammad </a:t>
            </a:r>
            <a:r>
              <a:rPr lang="en-US" b="1" err="1"/>
              <a:t>Furrukh</a:t>
            </a:r>
          </a:p>
          <a:p>
            <a:r>
              <a:rPr lang="en-US" b="1"/>
              <a:t>2022-EE-111</a:t>
            </a:r>
          </a:p>
        </p:txBody>
      </p:sp>
    </p:spTree>
    <p:extLst>
      <p:ext uri="{BB962C8B-B14F-4D97-AF65-F5344CB8AC3E}">
        <p14:creationId xmlns:p14="http://schemas.microsoft.com/office/powerpoint/2010/main" val="3903734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B8D798-8960-2880-AF21-7E42E3D3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B8261-894D-7F38-5178-198AC7A00E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4724" y="2160054"/>
            <a:ext cx="4292601" cy="3828164"/>
          </a:xfrm>
        </p:spPr>
        <p:txBody>
          <a:bodyPr vert="horz" lIns="0" tIns="0" rIns="0" bIns="0" rtlCol="0" anchor="t">
            <a:noAutofit/>
          </a:bodyPr>
          <a:lstStyle/>
          <a:p>
            <a:pPr marL="342900" indent="-342900">
              <a:buAutoNum type="arabicPeriod"/>
            </a:pPr>
            <a:r>
              <a:rPr lang="en-US" sz="1800" b="1" err="1"/>
              <a:t>addr</a:t>
            </a:r>
            <a:r>
              <a:rPr lang="en-US" sz="1800" b="1"/>
              <a:t> (32-bits)</a:t>
            </a:r>
            <a:r>
              <a:rPr lang="en-US" sz="1800"/>
              <a:t>: address that needs to be accessed</a:t>
            </a:r>
            <a:endParaRPr lang="en-US" sz="2000" b="1"/>
          </a:p>
          <a:p>
            <a:pPr marL="342900" indent="-342900">
              <a:buAutoNum type="arabicPeriod"/>
            </a:pPr>
            <a:r>
              <a:rPr lang="en-US" sz="1800" b="1"/>
              <a:t>size (3-bits)</a:t>
            </a:r>
            <a:r>
              <a:rPr lang="en-US" sz="1800"/>
              <a:t>: number of bytes we want to access</a:t>
            </a:r>
          </a:p>
          <a:p>
            <a:r>
              <a:rPr lang="en-US" sz="1800"/>
              <a:t>       </a:t>
            </a:r>
            <a:r>
              <a:rPr lang="en-US" sz="1800" err="1"/>
              <a:t>i</a:t>
            </a:r>
            <a:r>
              <a:rPr lang="en-US" sz="1800"/>
              <a:t>) byte(001) = 1 byte</a:t>
            </a:r>
          </a:p>
          <a:p>
            <a:r>
              <a:rPr lang="en-US" sz="1800"/>
              <a:t>      ii) half word (010) = 2 bytes</a:t>
            </a:r>
          </a:p>
          <a:p>
            <a:r>
              <a:rPr lang="en-US" sz="1800"/>
              <a:t>     iii) word (100) = 4 bytes</a:t>
            </a:r>
          </a:p>
          <a:p>
            <a:r>
              <a:rPr lang="en-US" sz="1800"/>
              <a:t>     Rest of the values are illegal</a:t>
            </a: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C511B-58B9-4D1D-D293-5D35F047D1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9</a:t>
            </a:fld>
            <a:endParaRPr lang="en-GB" noProof="0"/>
          </a:p>
        </p:txBody>
      </p:sp>
      <p:pic>
        <p:nvPicPr>
          <p:cNvPr id="9" name="Picture 8" descr="A blue square with black text&#10;&#10;AI-generated content may be incorrect.">
            <a:extLst>
              <a:ext uri="{FF2B5EF4-FFF2-40B4-BE49-F238E27FC236}">
                <a16:creationId xmlns:a16="http://schemas.microsoft.com/office/drawing/2014/main" id="{682801AF-C8B0-8C21-1087-2C8320FB1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221" y="2157412"/>
            <a:ext cx="6956425" cy="344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3240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MW_JS_SL_v2" id="{50B954A5-DC84-41DE-87BB-B459A4E7EDA7}" vid="{75F44519-9FD6-49F7-AB9C-46D055682C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C8E66C-AC30-44BA-8882-3290DF968F1F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3804F14-618B-48E0-A956-DD76B6099D57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1446DA3-37A7-4516-A4F6-8B99D0D312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TM78853419</Template>
  <Application>Microsoft Office PowerPoint</Application>
  <PresentationFormat>Widescreen</PresentationFormat>
  <Slides>25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Theme1</vt:lpstr>
      <vt:lpstr>PMP TOP MODULE DIAGRAM</vt:lpstr>
      <vt:lpstr>Top Module Diagram</vt:lpstr>
      <vt:lpstr>Inputs of Top Module</vt:lpstr>
      <vt:lpstr>Inputs of Top Module</vt:lpstr>
      <vt:lpstr>Outputs of Top Module</vt:lpstr>
      <vt:lpstr>PMP Register</vt:lpstr>
      <vt:lpstr>PowerPoint Presentation</vt:lpstr>
      <vt:lpstr>PMP Check Block</vt:lpstr>
      <vt:lpstr>Inputs</vt:lpstr>
      <vt:lpstr>Continued</vt:lpstr>
      <vt:lpstr>Output</vt:lpstr>
      <vt:lpstr>PMP Check Logic</vt:lpstr>
      <vt:lpstr>Breaking Logic: addr_checkN</vt:lpstr>
      <vt:lpstr>Continued</vt:lpstr>
      <vt:lpstr>Difference between addr_check0 and addr_checkN</vt:lpstr>
      <vt:lpstr>NAPOT Block</vt:lpstr>
      <vt:lpstr>Top of Range(TOR) Block</vt:lpstr>
      <vt:lpstr>Inputs and Outputs</vt:lpstr>
      <vt:lpstr>PowerPoint Presentation</vt:lpstr>
      <vt:lpstr>Inputs</vt:lpstr>
      <vt:lpstr>PowerPoint Presentation</vt:lpstr>
      <vt:lpstr>Inputs</vt:lpstr>
      <vt:lpstr>PowerPoint Presentation</vt:lpstr>
      <vt:lpstr>Implementation  in System Verilog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2025-04-21T17:06:43Z</dcterms:created>
  <dcterms:modified xsi:type="dcterms:W3CDTF">2025-04-29T05:04:17Z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