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4" r:id="rId2"/>
    <p:sldId id="266" r:id="rId3"/>
    <p:sldId id="268" r:id="rId4"/>
    <p:sldId id="277" r:id="rId5"/>
    <p:sldId id="278" r:id="rId6"/>
    <p:sldId id="27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058C1-8A7C-46D2-A229-C72E7ADD84A8}" type="datetimeFigureOut">
              <a:rPr lang="en-US" smtClean="0"/>
              <a:t>10/28/2023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55D88-D4C4-4F31-A973-CA787C5CC41F}" type="slidenum">
              <a:rPr lang="en-US" smtClean="0"/>
              <a:t>‹#›</a:t>
            </a:fld>
            <a:endParaRPr lang="en-US"/>
          </a:p>
        </p:txBody>
      </p:sp>
    </p:spTree>
    <p:extLst>
      <p:ext uri="{BB962C8B-B14F-4D97-AF65-F5344CB8AC3E}">
        <p14:creationId xmlns:p14="http://schemas.microsoft.com/office/powerpoint/2010/main" val="6864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image" Target="../media/image2.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24DFB28C-CFE7-E73C-4102-F28A1FAB90F8}"/>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3 - </a:t>
            </a:r>
            <a:fld id="{37DFDDC5-5D68-4A7F-80A2-C1E53BBF2743}" type="slidenum">
              <a:rPr lang="en-US" altLang="en-US">
                <a:solidFill>
                  <a:schemeClr val="tx1"/>
                </a:solidFill>
              </a:rPr>
              <a:pPr/>
              <a:t>1</a:t>
            </a:fld>
            <a:endParaRPr lang="en-US" altLang="en-US">
              <a:solidFill>
                <a:schemeClr val="tx1"/>
              </a:solidFill>
            </a:endParaRPr>
          </a:p>
        </p:txBody>
      </p:sp>
      <p:sp>
        <p:nvSpPr>
          <p:cNvPr id="323586" name="Rectangle 2">
            <a:extLst>
              <a:ext uri="{FF2B5EF4-FFF2-40B4-BE49-F238E27FC236}">
                <a16:creationId xmlns:a16="http://schemas.microsoft.com/office/drawing/2014/main" id="{348942D9-4982-A6A9-8D17-A17A1D25637B}"/>
              </a:ext>
            </a:extLst>
          </p:cNvPr>
          <p:cNvSpPr>
            <a:spLocks noGrp="1" noRot="1" noChangeAspect="1" noChangeArrowheads="1" noTextEdit="1"/>
          </p:cNvSpPr>
          <p:nvPr>
            <p:ph type="sldImg"/>
          </p:nvPr>
        </p:nvSpPr>
        <p:spPr>
          <a:ln/>
        </p:spPr>
      </p:sp>
      <p:sp>
        <p:nvSpPr>
          <p:cNvPr id="323587" name="Rectangle 3">
            <a:extLst>
              <a:ext uri="{FF2B5EF4-FFF2-40B4-BE49-F238E27FC236}">
                <a16:creationId xmlns:a16="http://schemas.microsoft.com/office/drawing/2014/main" id="{5B22F4BC-3405-6F22-7A45-5280E4169E29}"/>
              </a:ext>
            </a:extLst>
          </p:cNvPr>
          <p:cNvSpPr>
            <a:spLocks noGrp="1" noChangeArrowheads="1"/>
          </p:cNvSpPr>
          <p:nvPr>
            <p:ph type="body" idx="1"/>
          </p:nvPr>
        </p:nvSpPr>
        <p:spPr>
          <a:xfrm>
            <a:off x="477838" y="5400675"/>
            <a:ext cx="6359525" cy="3663950"/>
          </a:xfrm>
        </p:spPr>
        <p:txBody>
          <a:bodyPr/>
          <a:lstStyle/>
          <a:p>
            <a:r>
              <a:rPr lang="en-US" altLang="en-US"/>
              <a:t>Case-Conversion Functions</a:t>
            </a:r>
          </a:p>
          <a:p>
            <a:pPr lvl="1"/>
            <a:r>
              <a:rPr lang="en-US" altLang="en-US">
                <a:solidFill>
                  <a:schemeClr val="tx1"/>
                </a:solidFill>
                <a:latin typeface="Courier New" panose="02070309020205020404" pitchFamily="49" charset="0"/>
              </a:rPr>
              <a:t>LOWER</a:t>
            </a:r>
            <a:r>
              <a:rPr lang="en-US" altLang="en-US">
                <a:solidFill>
                  <a:schemeClr val="tx1"/>
                </a:solidFill>
              </a:rPr>
              <a:t>, </a:t>
            </a:r>
            <a:r>
              <a:rPr lang="en-US" altLang="en-US">
                <a:solidFill>
                  <a:schemeClr val="tx1"/>
                </a:solidFill>
                <a:latin typeface="Courier New" panose="02070309020205020404" pitchFamily="49" charset="0"/>
              </a:rPr>
              <a:t>UPPER</a:t>
            </a:r>
            <a:r>
              <a:rPr lang="en-US" altLang="en-US">
                <a:solidFill>
                  <a:schemeClr val="tx1"/>
                </a:solidFill>
              </a:rPr>
              <a:t>, and </a:t>
            </a:r>
            <a:r>
              <a:rPr lang="en-US" altLang="en-US">
                <a:solidFill>
                  <a:schemeClr val="tx1"/>
                </a:solidFill>
                <a:latin typeface="Courier New" panose="02070309020205020404" pitchFamily="49" charset="0"/>
              </a:rPr>
              <a:t>INITCAP</a:t>
            </a:r>
            <a:r>
              <a:rPr lang="en-US" altLang="en-US">
                <a:solidFill>
                  <a:schemeClr val="tx1"/>
                </a:solidFill>
              </a:rPr>
              <a:t> are the three</a:t>
            </a:r>
            <a:r>
              <a:rPr lang="en-US" altLang="en-US"/>
              <a:t> case-conversion functions.</a:t>
            </a:r>
          </a:p>
          <a:p>
            <a:pPr lvl="2">
              <a:buSzPct val="70000"/>
              <a:buFont typeface="Courier New" panose="02070309020205020404" pitchFamily="49" charset="0"/>
              <a:buChar char="•"/>
            </a:pPr>
            <a:r>
              <a:rPr lang="en-US" altLang="en-US">
                <a:latin typeface="Courier New" panose="02070309020205020404" pitchFamily="49" charset="0"/>
              </a:rPr>
              <a:t>LOWER</a:t>
            </a:r>
            <a:r>
              <a:rPr lang="en-US" altLang="en-US"/>
              <a:t>:</a:t>
            </a:r>
            <a:r>
              <a:rPr lang="en-US" altLang="en-US">
                <a:latin typeface="Symbol" panose="05050102010706020507" pitchFamily="18" charset="2"/>
              </a:rPr>
              <a:t> </a:t>
            </a:r>
            <a:r>
              <a:rPr lang="en-US" altLang="en-US"/>
              <a:t>Converts mixed-case or uppercase character strings to lowercase</a:t>
            </a:r>
          </a:p>
          <a:p>
            <a:pPr lvl="2">
              <a:buSzPct val="70000"/>
              <a:buFont typeface="Courier New" panose="02070309020205020404" pitchFamily="49" charset="0"/>
              <a:buChar char="•"/>
            </a:pPr>
            <a:r>
              <a:rPr lang="en-US" altLang="en-US">
                <a:latin typeface="Courier New" panose="02070309020205020404" pitchFamily="49" charset="0"/>
              </a:rPr>
              <a:t>UPPER</a:t>
            </a:r>
            <a:r>
              <a:rPr lang="en-US" altLang="en-US"/>
              <a:t>:</a:t>
            </a:r>
            <a:r>
              <a:rPr lang="en-US" altLang="en-US">
                <a:latin typeface="Symbol" panose="05050102010706020507" pitchFamily="18" charset="2"/>
              </a:rPr>
              <a:t> </a:t>
            </a:r>
            <a:r>
              <a:rPr lang="en-US" altLang="en-US"/>
              <a:t>Converts mixed-case or lowercase character strings to uppercase</a:t>
            </a:r>
          </a:p>
          <a:p>
            <a:pPr lvl="2">
              <a:buSzPct val="70000"/>
              <a:buFont typeface="Courier New" panose="02070309020205020404" pitchFamily="49" charset="0"/>
              <a:buChar char="•"/>
            </a:pPr>
            <a:r>
              <a:rPr lang="en-US" altLang="en-US">
                <a:latin typeface="Courier New" panose="02070309020205020404" pitchFamily="49" charset="0"/>
              </a:rPr>
              <a:t>INITCAP</a:t>
            </a:r>
            <a:r>
              <a:rPr lang="en-US" altLang="en-US"/>
              <a:t>:</a:t>
            </a:r>
            <a:r>
              <a:rPr lang="en-US" altLang="en-US">
                <a:latin typeface="Symbol" panose="05050102010706020507" pitchFamily="18" charset="2"/>
              </a:rPr>
              <a:t> </a:t>
            </a:r>
            <a:r>
              <a:rPr lang="en-US" altLang="en-US"/>
              <a:t>Converts the first letter of each word to uppercase and the remaining letters to lowercase</a:t>
            </a:r>
          </a:p>
          <a:p>
            <a:pPr lvl="4"/>
            <a:r>
              <a:rPr lang="en-US" altLang="en-US"/>
              <a:t>SELECT 'The job id for '||UPPER(last_name)||' is '</a:t>
            </a:r>
          </a:p>
          <a:p>
            <a:pPr lvl="4"/>
            <a:r>
              <a:rPr lang="en-US" altLang="en-US"/>
              <a:t>	||LOWER(job_id) AS "EMPLOYEE DETAILS"</a:t>
            </a:r>
          </a:p>
          <a:p>
            <a:pPr lvl="4"/>
            <a:r>
              <a:rPr lang="en-US" altLang="en-US"/>
              <a:t>FROM   employees;</a:t>
            </a:r>
          </a:p>
        </p:txBody>
      </p:sp>
      <p:sp>
        <p:nvSpPr>
          <p:cNvPr id="323590" name="Text Box 6">
            <a:extLst>
              <a:ext uri="{FF2B5EF4-FFF2-40B4-BE49-F238E27FC236}">
                <a16:creationId xmlns:a16="http://schemas.microsoft.com/office/drawing/2014/main" id="{506F6EE7-06B3-1948-FA2F-C0BFC25B363A}"/>
              </a:ext>
            </a:extLst>
          </p:cNvPr>
          <p:cNvSpPr txBox="1">
            <a:spLocks noChangeArrowheads="1"/>
          </p:cNvSpPr>
          <p:nvPr/>
        </p:nvSpPr>
        <p:spPr bwMode="auto">
          <a:xfrm>
            <a:off x="957263" y="7961313"/>
            <a:ext cx="37147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48" tIns="12848" rIns="12848" bIns="12848">
            <a:spAutoFit/>
          </a:bodyPr>
          <a:lstStyle>
            <a:lvl1pPr algn="l" defTabSz="831850">
              <a:spcBef>
                <a:spcPct val="0"/>
              </a:spcBef>
              <a:defRPr sz="2400">
                <a:solidFill>
                  <a:schemeClr val="tx1"/>
                </a:solidFill>
                <a:latin typeface="Times New Roman" panose="02020603050405020304" pitchFamily="18" charset="0"/>
              </a:defRPr>
            </a:lvl1pPr>
            <a:lvl2pPr marL="415925" algn="l" defTabSz="831850">
              <a:spcBef>
                <a:spcPct val="0"/>
              </a:spcBef>
              <a:defRPr sz="2400">
                <a:solidFill>
                  <a:schemeClr val="tx1"/>
                </a:solidFill>
                <a:latin typeface="Times New Roman" panose="02020603050405020304" pitchFamily="18" charset="0"/>
              </a:defRPr>
            </a:lvl2pPr>
            <a:lvl3pPr marL="831850" algn="l" defTabSz="831850">
              <a:spcBef>
                <a:spcPct val="0"/>
              </a:spcBef>
              <a:defRPr sz="2400">
                <a:solidFill>
                  <a:schemeClr val="tx1"/>
                </a:solidFill>
                <a:latin typeface="Times New Roman" panose="02020603050405020304" pitchFamily="18" charset="0"/>
              </a:defRPr>
            </a:lvl3pPr>
            <a:lvl4pPr marL="1250950" algn="l" defTabSz="831850">
              <a:spcBef>
                <a:spcPct val="0"/>
              </a:spcBef>
              <a:defRPr sz="2400">
                <a:solidFill>
                  <a:schemeClr val="tx1"/>
                </a:solidFill>
                <a:latin typeface="Times New Roman" panose="02020603050405020304" pitchFamily="18" charset="0"/>
              </a:defRPr>
            </a:lvl4pPr>
            <a:lvl5pPr marL="1666875" algn="l" defTabSz="831850">
              <a:spcBef>
                <a:spcPct val="0"/>
              </a:spcBef>
              <a:defRPr sz="2400">
                <a:solidFill>
                  <a:schemeClr val="tx1"/>
                </a:solidFill>
                <a:latin typeface="Times New Roman" panose="02020603050405020304" pitchFamily="18" charset="0"/>
              </a:defRPr>
            </a:lvl5pPr>
            <a:lvl6pPr marL="2124075" defTabSz="831850" fontAlgn="base">
              <a:spcBef>
                <a:spcPct val="0"/>
              </a:spcBef>
              <a:spcAft>
                <a:spcPct val="0"/>
              </a:spcAft>
              <a:defRPr sz="2400">
                <a:solidFill>
                  <a:schemeClr val="tx1"/>
                </a:solidFill>
                <a:latin typeface="Times New Roman" panose="02020603050405020304" pitchFamily="18" charset="0"/>
              </a:defRPr>
            </a:lvl6pPr>
            <a:lvl7pPr marL="2581275" defTabSz="831850" fontAlgn="base">
              <a:spcBef>
                <a:spcPct val="0"/>
              </a:spcBef>
              <a:spcAft>
                <a:spcPct val="0"/>
              </a:spcAft>
              <a:defRPr sz="2400">
                <a:solidFill>
                  <a:schemeClr val="tx1"/>
                </a:solidFill>
                <a:latin typeface="Times New Roman" panose="02020603050405020304" pitchFamily="18" charset="0"/>
              </a:defRPr>
            </a:lvl7pPr>
            <a:lvl8pPr marL="3038475" defTabSz="831850" fontAlgn="base">
              <a:spcBef>
                <a:spcPct val="0"/>
              </a:spcBef>
              <a:spcAft>
                <a:spcPct val="0"/>
              </a:spcAft>
              <a:defRPr sz="2400">
                <a:solidFill>
                  <a:schemeClr val="tx1"/>
                </a:solidFill>
                <a:latin typeface="Times New Roman" panose="02020603050405020304" pitchFamily="18" charset="0"/>
              </a:defRPr>
            </a:lvl8pPr>
            <a:lvl9pPr marL="3495675" defTabSz="831850"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3591" name="Picture 7">
            <a:extLst>
              <a:ext uri="{FF2B5EF4-FFF2-40B4-BE49-F238E27FC236}">
                <a16:creationId xmlns:a16="http://schemas.microsoft.com/office/drawing/2014/main" id="{CEF14007-234D-CFBD-D111-BA5493F65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7172325"/>
            <a:ext cx="4089400" cy="968375"/>
          </a:xfrm>
          <a:prstGeom prst="rect">
            <a:avLst/>
          </a:prstGeom>
          <a:noFill/>
          <a:extLst>
            <a:ext uri="{909E8E84-426E-40DD-AFC4-6F175D3DCCD1}">
              <a14:hiddenFill xmlns:a14="http://schemas.microsoft.com/office/drawing/2010/main">
                <a:solidFill>
                  <a:srgbClr val="FFFFFF"/>
                </a:solidFill>
              </a14:hiddenFill>
            </a:ext>
          </a:extLst>
        </p:spPr>
      </p:pic>
      <p:pic>
        <p:nvPicPr>
          <p:cNvPr id="323592" name="Picture 8">
            <a:extLst>
              <a:ext uri="{FF2B5EF4-FFF2-40B4-BE49-F238E27FC236}">
                <a16:creationId xmlns:a16="http://schemas.microsoft.com/office/drawing/2014/main" id="{53C5F383-BBCA-A26D-D513-4564A43554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3" y="8355013"/>
            <a:ext cx="4102100" cy="52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41F40728-250C-0052-6F2F-3C1000E57E1B}"/>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3 - </a:t>
            </a:r>
            <a:fld id="{294EFF30-0E49-4B4C-BB4F-4FB10E2FFA65}" type="slidenum">
              <a:rPr lang="en-US" altLang="en-US">
                <a:solidFill>
                  <a:schemeClr val="tx1"/>
                </a:solidFill>
              </a:rPr>
              <a:pPr/>
              <a:t>2</a:t>
            </a:fld>
            <a:endParaRPr lang="en-US" altLang="en-US">
              <a:solidFill>
                <a:schemeClr val="tx1"/>
              </a:solidFill>
            </a:endParaRPr>
          </a:p>
        </p:txBody>
      </p:sp>
      <p:sp>
        <p:nvSpPr>
          <p:cNvPr id="327682" name="Rectangle 2">
            <a:extLst>
              <a:ext uri="{FF2B5EF4-FFF2-40B4-BE49-F238E27FC236}">
                <a16:creationId xmlns:a16="http://schemas.microsoft.com/office/drawing/2014/main" id="{A98BB2A9-9AA2-1280-4DC8-87CF460E0DE5}"/>
              </a:ext>
            </a:extLst>
          </p:cNvPr>
          <p:cNvSpPr>
            <a:spLocks noGrp="1" noRot="1" noChangeAspect="1" noChangeArrowheads="1" noTextEdit="1"/>
          </p:cNvSpPr>
          <p:nvPr>
            <p:ph type="sldImg"/>
          </p:nvPr>
        </p:nvSpPr>
        <p:spPr>
          <a:ln/>
        </p:spPr>
      </p:sp>
      <p:sp>
        <p:nvSpPr>
          <p:cNvPr id="327683" name="Rectangle 3">
            <a:extLst>
              <a:ext uri="{FF2B5EF4-FFF2-40B4-BE49-F238E27FC236}">
                <a16:creationId xmlns:a16="http://schemas.microsoft.com/office/drawing/2014/main" id="{E457B1D7-B95A-A927-029C-3301C7F27ECD}"/>
              </a:ext>
            </a:extLst>
          </p:cNvPr>
          <p:cNvSpPr>
            <a:spLocks noGrp="1" noChangeArrowheads="1"/>
          </p:cNvSpPr>
          <p:nvPr>
            <p:ph type="body" idx="1"/>
          </p:nvPr>
        </p:nvSpPr>
        <p:spPr>
          <a:xfrm>
            <a:off x="477838" y="5400675"/>
            <a:ext cx="6359525" cy="3663950"/>
          </a:xfrm>
        </p:spPr>
        <p:txBody>
          <a:bodyPr/>
          <a:lstStyle/>
          <a:p>
            <a:r>
              <a:rPr lang="en-US" altLang="en-US"/>
              <a:t>Character-Manipulation Functions</a:t>
            </a:r>
          </a:p>
          <a:p>
            <a:pPr lvl="1"/>
            <a:r>
              <a:rPr lang="en-US" altLang="en-US">
                <a:solidFill>
                  <a:schemeClr val="tx1"/>
                </a:solidFill>
                <a:latin typeface="Courier New" panose="02070309020205020404" pitchFamily="49" charset="0"/>
              </a:rPr>
              <a:t>CONCAT</a:t>
            </a:r>
            <a:r>
              <a:rPr lang="en-US" altLang="en-US">
                <a:solidFill>
                  <a:schemeClr val="tx1"/>
                </a:solidFill>
              </a:rPr>
              <a:t>, </a:t>
            </a:r>
            <a:r>
              <a:rPr lang="en-US" altLang="en-US">
                <a:solidFill>
                  <a:schemeClr val="tx1"/>
                </a:solidFill>
                <a:latin typeface="Courier New" panose="02070309020205020404" pitchFamily="49" charset="0"/>
              </a:rPr>
              <a:t>SUBSTR</a:t>
            </a:r>
            <a:r>
              <a:rPr lang="en-US" altLang="en-US">
                <a:solidFill>
                  <a:schemeClr val="tx1"/>
                </a:solidFill>
              </a:rPr>
              <a:t>, </a:t>
            </a:r>
            <a:r>
              <a:rPr lang="en-US" altLang="en-US">
                <a:solidFill>
                  <a:schemeClr val="tx1"/>
                </a:solidFill>
                <a:latin typeface="Courier New" panose="02070309020205020404" pitchFamily="49" charset="0"/>
              </a:rPr>
              <a:t>LENGTH</a:t>
            </a:r>
            <a:r>
              <a:rPr lang="en-US" altLang="en-US">
                <a:solidFill>
                  <a:schemeClr val="tx1"/>
                </a:solidFill>
              </a:rPr>
              <a:t>, </a:t>
            </a:r>
            <a:r>
              <a:rPr lang="en-US" altLang="en-US">
                <a:solidFill>
                  <a:schemeClr val="tx1"/>
                </a:solidFill>
                <a:latin typeface="Courier New" panose="02070309020205020404" pitchFamily="49" charset="0"/>
              </a:rPr>
              <a:t>INSTR</a:t>
            </a:r>
            <a:r>
              <a:rPr lang="en-US" altLang="en-US">
                <a:solidFill>
                  <a:schemeClr val="tx1"/>
                </a:solidFill>
              </a:rPr>
              <a:t>, </a:t>
            </a:r>
            <a:r>
              <a:rPr lang="en-US" altLang="en-US">
                <a:solidFill>
                  <a:schemeClr val="tx1"/>
                </a:solidFill>
                <a:latin typeface="Courier New" panose="02070309020205020404" pitchFamily="49" charset="0"/>
              </a:rPr>
              <a:t>LPAD</a:t>
            </a:r>
            <a:r>
              <a:rPr lang="en-US" altLang="en-US">
                <a:solidFill>
                  <a:schemeClr val="tx1"/>
                </a:solidFill>
              </a:rPr>
              <a:t>, </a:t>
            </a:r>
            <a:r>
              <a:rPr lang="en-US" altLang="en-US">
                <a:solidFill>
                  <a:schemeClr val="tx1"/>
                </a:solidFill>
                <a:latin typeface="Courier New" panose="02070309020205020404" pitchFamily="49" charset="0"/>
              </a:rPr>
              <a:t>RPAD</a:t>
            </a:r>
            <a:r>
              <a:rPr lang="en-US" altLang="en-US">
                <a:solidFill>
                  <a:schemeClr val="tx1"/>
                </a:solidFill>
              </a:rPr>
              <a:t>, and </a:t>
            </a:r>
            <a:r>
              <a:rPr lang="en-US" altLang="en-US">
                <a:solidFill>
                  <a:schemeClr val="tx1"/>
                </a:solidFill>
                <a:latin typeface="Courier New" panose="02070309020205020404" pitchFamily="49" charset="0"/>
              </a:rPr>
              <a:t>TRIM</a:t>
            </a:r>
            <a:r>
              <a:rPr lang="en-US" altLang="en-US">
                <a:solidFill>
                  <a:schemeClr val="tx1"/>
                </a:solidFill>
              </a:rPr>
              <a:t> are the character-</a:t>
            </a:r>
            <a:r>
              <a:rPr lang="en-US" altLang="en-US"/>
              <a:t>manipulation functions that are covered in this lesson.</a:t>
            </a:r>
          </a:p>
          <a:p>
            <a:pPr lvl="2">
              <a:buSzPct val="70000"/>
              <a:buFont typeface="Courier New" panose="02070309020205020404" pitchFamily="49" charset="0"/>
              <a:buChar char="•"/>
            </a:pPr>
            <a:r>
              <a:rPr lang="en-US" altLang="en-US">
                <a:latin typeface="Courier New" panose="02070309020205020404" pitchFamily="49" charset="0"/>
              </a:rPr>
              <a:t>CONCAT</a:t>
            </a:r>
            <a:r>
              <a:rPr lang="en-US" altLang="en-US"/>
              <a:t>:</a:t>
            </a:r>
            <a:r>
              <a:rPr lang="en-US" altLang="en-US">
                <a:latin typeface="Symbol" panose="05050102010706020507" pitchFamily="18" charset="2"/>
              </a:rPr>
              <a:t> </a:t>
            </a:r>
            <a:r>
              <a:rPr lang="en-US" altLang="en-US"/>
              <a:t>Joins values together (You are limited to using two parameters with </a:t>
            </a:r>
            <a:r>
              <a:rPr lang="en-US" altLang="en-US">
                <a:latin typeface="Courier New" panose="02070309020205020404" pitchFamily="49" charset="0"/>
              </a:rPr>
              <a:t>CONCAT</a:t>
            </a:r>
            <a:r>
              <a:rPr lang="en-US" altLang="en-US"/>
              <a:t>.)</a:t>
            </a:r>
          </a:p>
          <a:p>
            <a:pPr lvl="2">
              <a:buSzPct val="70000"/>
              <a:buFont typeface="Courier New" panose="02070309020205020404" pitchFamily="49" charset="0"/>
              <a:buChar char="•"/>
            </a:pPr>
            <a:r>
              <a:rPr lang="en-US" altLang="en-US">
                <a:latin typeface="Courier New" panose="02070309020205020404" pitchFamily="49" charset="0"/>
              </a:rPr>
              <a:t>SUBSTR</a:t>
            </a:r>
            <a:r>
              <a:rPr lang="en-US" altLang="en-US"/>
              <a:t>:</a:t>
            </a:r>
            <a:r>
              <a:rPr lang="en-US" altLang="en-US">
                <a:latin typeface="Symbol" panose="05050102010706020507" pitchFamily="18" charset="2"/>
              </a:rPr>
              <a:t> </a:t>
            </a:r>
            <a:r>
              <a:rPr lang="en-US" altLang="en-US"/>
              <a:t>Extracts a string of determined length</a:t>
            </a:r>
          </a:p>
          <a:p>
            <a:pPr lvl="2">
              <a:buSzPct val="70000"/>
              <a:buFont typeface="Courier New" panose="02070309020205020404" pitchFamily="49" charset="0"/>
              <a:buChar char="•"/>
            </a:pPr>
            <a:r>
              <a:rPr lang="en-US" altLang="en-US">
                <a:latin typeface="Courier New" panose="02070309020205020404" pitchFamily="49" charset="0"/>
              </a:rPr>
              <a:t>LENGTH</a:t>
            </a:r>
            <a:r>
              <a:rPr lang="en-US" altLang="en-US"/>
              <a:t>:</a:t>
            </a:r>
            <a:r>
              <a:rPr lang="en-US" altLang="en-US">
                <a:latin typeface="Symbol" panose="05050102010706020507" pitchFamily="18" charset="2"/>
              </a:rPr>
              <a:t> </a:t>
            </a:r>
            <a:r>
              <a:rPr lang="en-US" altLang="en-US"/>
              <a:t>Shows the length of a string as a numeric value</a:t>
            </a:r>
          </a:p>
          <a:p>
            <a:pPr lvl="2">
              <a:buSzPct val="70000"/>
              <a:buFont typeface="Courier New" panose="02070309020205020404" pitchFamily="49" charset="0"/>
              <a:buChar char="•"/>
            </a:pPr>
            <a:r>
              <a:rPr lang="en-US" altLang="en-US">
                <a:latin typeface="Courier New" panose="02070309020205020404" pitchFamily="49" charset="0"/>
              </a:rPr>
              <a:t>INSTR</a:t>
            </a:r>
            <a:r>
              <a:rPr lang="en-US" altLang="en-US"/>
              <a:t>:</a:t>
            </a:r>
            <a:r>
              <a:rPr lang="en-US" altLang="en-US">
                <a:latin typeface="Symbol" panose="05050102010706020507" pitchFamily="18" charset="2"/>
              </a:rPr>
              <a:t> </a:t>
            </a:r>
            <a:r>
              <a:rPr lang="en-US" altLang="en-US"/>
              <a:t>Finds the numeric position of a named character</a:t>
            </a:r>
          </a:p>
          <a:p>
            <a:pPr lvl="2">
              <a:buSzPct val="70000"/>
              <a:buFont typeface="Courier New" panose="02070309020205020404" pitchFamily="49" charset="0"/>
              <a:buChar char="•"/>
            </a:pPr>
            <a:r>
              <a:rPr lang="en-US" altLang="en-US">
                <a:latin typeface="Courier New" panose="02070309020205020404" pitchFamily="49" charset="0"/>
              </a:rPr>
              <a:t>LPAD</a:t>
            </a:r>
            <a:r>
              <a:rPr lang="en-US" altLang="en-US"/>
              <a:t>:</a:t>
            </a:r>
            <a:r>
              <a:rPr lang="en-US" altLang="en-US">
                <a:latin typeface="Symbol" panose="05050102010706020507" pitchFamily="18" charset="2"/>
              </a:rPr>
              <a:t> </a:t>
            </a:r>
            <a:r>
              <a:rPr lang="en-US" altLang="en-US"/>
              <a:t>Returns an expression left-padded to the length of </a:t>
            </a:r>
            <a:r>
              <a:rPr lang="en-US" altLang="en-US" i="1"/>
              <a:t>n</a:t>
            </a:r>
            <a:r>
              <a:rPr lang="en-US" altLang="en-US"/>
              <a:t> characters with a character expression</a:t>
            </a:r>
          </a:p>
          <a:p>
            <a:pPr lvl="2">
              <a:buSzPct val="70000"/>
              <a:buFont typeface="Courier New" panose="02070309020205020404" pitchFamily="49" charset="0"/>
              <a:buChar char="•"/>
            </a:pPr>
            <a:r>
              <a:rPr lang="en-US" altLang="en-US">
                <a:latin typeface="Courier New" panose="02070309020205020404" pitchFamily="49" charset="0"/>
              </a:rPr>
              <a:t>RPAD</a:t>
            </a:r>
            <a:r>
              <a:rPr lang="en-US" altLang="en-US"/>
              <a:t>: Returns an expression right-padded to the length of </a:t>
            </a:r>
            <a:r>
              <a:rPr lang="en-US" altLang="en-US" i="1"/>
              <a:t>n </a:t>
            </a:r>
            <a:r>
              <a:rPr lang="en-US" altLang="en-US"/>
              <a:t>characters with a character expression</a:t>
            </a:r>
          </a:p>
          <a:p>
            <a:pPr lvl="2">
              <a:buSzPct val="70000"/>
              <a:buFont typeface="Courier New" panose="02070309020205020404" pitchFamily="49" charset="0"/>
              <a:buChar char="•"/>
            </a:pPr>
            <a:r>
              <a:rPr lang="en-US" altLang="en-US">
                <a:latin typeface="Courier New" panose="02070309020205020404" pitchFamily="49" charset="0"/>
              </a:rPr>
              <a:t>TRIM</a:t>
            </a:r>
            <a:r>
              <a:rPr lang="en-US" altLang="en-US"/>
              <a:t>: Trims leading or trailing characters (or both) from a character string (If </a:t>
            </a:r>
            <a:r>
              <a:rPr lang="en-US" altLang="en-US" i="1">
                <a:latin typeface="Courier New" panose="02070309020205020404" pitchFamily="49" charset="0"/>
              </a:rPr>
              <a:t>trim_character</a:t>
            </a:r>
            <a:r>
              <a:rPr lang="en-US" altLang="en-US"/>
              <a:t> or </a:t>
            </a:r>
            <a:r>
              <a:rPr lang="en-US" altLang="en-US" i="1">
                <a:latin typeface="Courier New" panose="02070309020205020404" pitchFamily="49" charset="0"/>
              </a:rPr>
              <a:t>trim_source</a:t>
            </a:r>
            <a:r>
              <a:rPr lang="en-US" altLang="en-US"/>
              <a:t> is a character literal, you must enclose it within single quotation marks.)</a:t>
            </a:r>
          </a:p>
          <a:p>
            <a:pPr lvl="1"/>
            <a:r>
              <a:rPr lang="en-US" altLang="en-US" b="1">
                <a:solidFill>
                  <a:schemeClr val="tx1"/>
                </a:solidFill>
              </a:rPr>
              <a:t>Note:</a:t>
            </a:r>
            <a:r>
              <a:rPr lang="en-US" altLang="en-US">
                <a:solidFill>
                  <a:schemeClr val="tx1"/>
                </a:solidFill>
              </a:rPr>
              <a:t> You can use functions such as </a:t>
            </a:r>
            <a:r>
              <a:rPr lang="en-US" altLang="en-US">
                <a:solidFill>
                  <a:schemeClr val="tx1"/>
                </a:solidFill>
                <a:latin typeface="Courier New" panose="02070309020205020404" pitchFamily="49" charset="0"/>
              </a:rPr>
              <a:t>UPPER</a:t>
            </a:r>
            <a:r>
              <a:rPr lang="en-US" altLang="en-US">
                <a:solidFill>
                  <a:schemeClr val="tx1"/>
                </a:solidFill>
              </a:rPr>
              <a:t> and </a:t>
            </a:r>
            <a:r>
              <a:rPr lang="en-US" altLang="en-US">
                <a:solidFill>
                  <a:schemeClr val="tx1"/>
                </a:solidFill>
                <a:latin typeface="Courier New" panose="02070309020205020404" pitchFamily="49" charset="0"/>
              </a:rPr>
              <a:t>LOWER</a:t>
            </a:r>
            <a:r>
              <a:rPr lang="en-US" altLang="en-US">
                <a:solidFill>
                  <a:schemeClr val="tx1"/>
                </a:solidFill>
              </a:rPr>
              <a:t> with ampersand substitution. For example, use </a:t>
            </a:r>
            <a:r>
              <a:rPr lang="en-US" altLang="en-US">
                <a:solidFill>
                  <a:schemeClr val="tx1"/>
                </a:solidFill>
                <a:latin typeface="Courier New" panose="02070309020205020404" pitchFamily="49" charset="0"/>
              </a:rPr>
              <a:t>UPPER('&amp;job_title')</a:t>
            </a:r>
            <a:r>
              <a:rPr lang="en-US" altLang="en-US">
                <a:solidFill>
                  <a:schemeClr val="tx1"/>
                </a:solidFill>
              </a:rPr>
              <a:t>so that the user does not have to enter the job title in a specific case.</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E6DCBC8-D1C4-8AB4-D88E-F411BEBE2757}"/>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3 - </a:t>
            </a:r>
            <a:fld id="{ACA720F2-2808-4F6B-95DB-FEE5F2A27AB9}" type="slidenum">
              <a:rPr lang="en-US" altLang="en-US">
                <a:solidFill>
                  <a:schemeClr val="tx1"/>
                </a:solidFill>
              </a:rPr>
              <a:pPr/>
              <a:t>3</a:t>
            </a:fld>
            <a:endParaRPr lang="en-US" altLang="en-US">
              <a:solidFill>
                <a:schemeClr val="tx1"/>
              </a:solidFill>
            </a:endParaRPr>
          </a:p>
        </p:txBody>
      </p:sp>
      <p:sp>
        <p:nvSpPr>
          <p:cNvPr id="331778" name="Rectangle 2">
            <a:extLst>
              <a:ext uri="{FF2B5EF4-FFF2-40B4-BE49-F238E27FC236}">
                <a16:creationId xmlns:a16="http://schemas.microsoft.com/office/drawing/2014/main" id="{D417963A-E1A0-5530-8B1C-7497936F1D5D}"/>
              </a:ext>
            </a:extLst>
          </p:cNvPr>
          <p:cNvSpPr>
            <a:spLocks noGrp="1" noRot="1" noChangeAspect="1" noChangeArrowheads="1" noTextEdit="1"/>
          </p:cNvSpPr>
          <p:nvPr>
            <p:ph type="sldImg"/>
          </p:nvPr>
        </p:nvSpPr>
        <p:spPr>
          <a:ln/>
        </p:spPr>
      </p:sp>
      <p:sp>
        <p:nvSpPr>
          <p:cNvPr id="331779" name="Rectangle 3">
            <a:extLst>
              <a:ext uri="{FF2B5EF4-FFF2-40B4-BE49-F238E27FC236}">
                <a16:creationId xmlns:a16="http://schemas.microsoft.com/office/drawing/2014/main" id="{DD1CD0B9-0649-38D5-4B2E-107ED9E83101}"/>
              </a:ext>
            </a:extLst>
          </p:cNvPr>
          <p:cNvSpPr>
            <a:spLocks noGrp="1" noChangeArrowheads="1"/>
          </p:cNvSpPr>
          <p:nvPr>
            <p:ph type="body" idx="1"/>
          </p:nvPr>
        </p:nvSpPr>
        <p:spPr>
          <a:xfrm>
            <a:off x="477838" y="5400675"/>
            <a:ext cx="6359525" cy="3663950"/>
          </a:xfrm>
        </p:spPr>
        <p:txBody>
          <a:bodyPr/>
          <a:lstStyle/>
          <a:p>
            <a:r>
              <a:rPr lang="en-US" altLang="en-US"/>
              <a:t>Number Functions</a:t>
            </a:r>
          </a:p>
          <a:p>
            <a:pPr lvl="1"/>
            <a:r>
              <a:rPr lang="en-US" altLang="en-US">
                <a:solidFill>
                  <a:schemeClr val="tx1"/>
                </a:solidFill>
              </a:rPr>
              <a:t>Number functions accept numeric</a:t>
            </a:r>
            <a:r>
              <a:rPr lang="en-US" altLang="en-US"/>
              <a:t> input and return numeric values. This section describes some of the number functions.</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br>
              <a:rPr lang="en-US" altLang="en-US" b="1"/>
            </a:br>
            <a:r>
              <a:rPr lang="en-US" altLang="en-US" b="1"/>
              <a:t>Note:</a:t>
            </a:r>
            <a:r>
              <a:rPr lang="en-US" altLang="en-US"/>
              <a:t> This list contains only some of the available number functions.</a:t>
            </a:r>
            <a:endParaRPr lang="en-US" altLang="en-US" b="1"/>
          </a:p>
          <a:p>
            <a:pPr lvl="1"/>
            <a:r>
              <a:rPr lang="en-US" altLang="en-US"/>
              <a:t>For more information, see the section on </a:t>
            </a:r>
            <a:r>
              <a:rPr lang="en-US" altLang="en-US" i="1"/>
              <a:t>Numeric Functions </a:t>
            </a:r>
            <a:r>
              <a:rPr lang="en-US" altLang="en-US"/>
              <a:t>in </a:t>
            </a:r>
            <a:r>
              <a:rPr lang="en-US" altLang="en-US" i="1"/>
              <a:t>Oracle Database SQL Language Reference 11g, Release 1 (11.1)</a:t>
            </a:r>
            <a:r>
              <a:rPr lang="en-US" altLang="en-US"/>
              <a:t>.</a:t>
            </a:r>
          </a:p>
        </p:txBody>
      </p:sp>
      <p:graphicFrame>
        <p:nvGraphicFramePr>
          <p:cNvPr id="331780" name="Object 4">
            <a:extLst>
              <a:ext uri="{FF2B5EF4-FFF2-40B4-BE49-F238E27FC236}">
                <a16:creationId xmlns:a16="http://schemas.microsoft.com/office/drawing/2014/main" id="{7281B503-1A4E-B686-4285-FEEED4F982DC}"/>
              </a:ext>
            </a:extLst>
          </p:cNvPr>
          <p:cNvGraphicFramePr>
            <a:graphicFrameLocks/>
          </p:cNvGraphicFramePr>
          <p:nvPr/>
        </p:nvGraphicFramePr>
        <p:xfrm>
          <a:off x="679450" y="6069013"/>
          <a:ext cx="6165850" cy="1704975"/>
        </p:xfrm>
        <a:graphic>
          <a:graphicData uri="http://schemas.openxmlformats.org/presentationml/2006/ole">
            <mc:AlternateContent xmlns:mc="http://schemas.openxmlformats.org/markup-compatibility/2006">
              <mc:Choice xmlns:v="urn:schemas-microsoft-com:vml" Requires="v">
                <p:oleObj name="Document" r:id="rId3" imgW="6222600" imgH="1720440" progId="Word.Document.8">
                  <p:embed/>
                </p:oleObj>
              </mc:Choice>
              <mc:Fallback>
                <p:oleObj name="Document" r:id="rId3" imgW="6222600" imgH="1720440" progId="Word.Document.8">
                  <p:embed/>
                  <p:pic>
                    <p:nvPicPr>
                      <p:cNvPr id="331780" name="Object 4">
                        <a:extLst>
                          <a:ext uri="{FF2B5EF4-FFF2-40B4-BE49-F238E27FC236}">
                            <a16:creationId xmlns:a16="http://schemas.microsoft.com/office/drawing/2014/main" id="{7281B503-1A4E-B686-4285-FEEED4F982D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50" y="6069013"/>
                        <a:ext cx="61658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3219D6E1-FB56-CBE5-699E-54C8A734B0EF}"/>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3 - </a:t>
            </a:r>
            <a:fld id="{FCAC0142-80C5-4267-A4FB-74A0CA908E94}" type="slidenum">
              <a:rPr lang="en-US" altLang="en-US">
                <a:solidFill>
                  <a:schemeClr val="tx1"/>
                </a:solidFill>
              </a:rPr>
              <a:pPr/>
              <a:t>4</a:t>
            </a:fld>
            <a:endParaRPr lang="en-US" altLang="en-US">
              <a:solidFill>
                <a:schemeClr val="tx1"/>
              </a:solidFill>
            </a:endParaRPr>
          </a:p>
        </p:txBody>
      </p:sp>
      <p:sp>
        <p:nvSpPr>
          <p:cNvPr id="350210" name="Rectangle 2">
            <a:extLst>
              <a:ext uri="{FF2B5EF4-FFF2-40B4-BE49-F238E27FC236}">
                <a16:creationId xmlns:a16="http://schemas.microsoft.com/office/drawing/2014/main" id="{EF18DD6B-6730-5B58-6D43-59179E76AD81}"/>
              </a:ext>
            </a:extLst>
          </p:cNvPr>
          <p:cNvSpPr>
            <a:spLocks noGrp="1" noRot="1" noChangeAspect="1" noChangeArrowheads="1" noTextEdit="1"/>
          </p:cNvSpPr>
          <p:nvPr>
            <p:ph type="sldImg"/>
          </p:nvPr>
        </p:nvSpPr>
        <p:spPr>
          <a:ln/>
        </p:spPr>
      </p:sp>
      <p:sp>
        <p:nvSpPr>
          <p:cNvPr id="350211" name="Rectangle 3">
            <a:extLst>
              <a:ext uri="{FF2B5EF4-FFF2-40B4-BE49-F238E27FC236}">
                <a16:creationId xmlns:a16="http://schemas.microsoft.com/office/drawing/2014/main" id="{6A6B1048-3D77-8ED7-5A15-E7AF84BA28B9}"/>
              </a:ext>
            </a:extLst>
          </p:cNvPr>
          <p:cNvSpPr>
            <a:spLocks noGrp="1" noChangeArrowheads="1"/>
          </p:cNvSpPr>
          <p:nvPr>
            <p:ph type="body" idx="1"/>
          </p:nvPr>
        </p:nvSpPr>
        <p:spPr>
          <a:xfrm>
            <a:off x="477838" y="5400675"/>
            <a:ext cx="6359525" cy="3663950"/>
          </a:xfrm>
        </p:spPr>
        <p:txBody>
          <a:bodyPr/>
          <a:lstStyle/>
          <a:p>
            <a:pPr>
              <a:lnSpc>
                <a:spcPct val="90000"/>
              </a:lnSpc>
            </a:pPr>
            <a:r>
              <a:rPr lang="en-US" altLang="en-US"/>
              <a:t>Date-Manipulation Functions</a:t>
            </a:r>
          </a:p>
          <a:p>
            <a:pPr lvl="1">
              <a:lnSpc>
                <a:spcPct val="95000"/>
              </a:lnSpc>
            </a:pPr>
            <a:r>
              <a:rPr lang="en-US" altLang="en-US">
                <a:solidFill>
                  <a:schemeClr val="tx1"/>
                </a:solidFill>
              </a:rPr>
              <a:t>Date functions operate on Oracle dates. All date functions return a value of the </a:t>
            </a:r>
            <a:r>
              <a:rPr lang="en-US" altLang="en-US">
                <a:solidFill>
                  <a:schemeClr val="tx1"/>
                </a:solidFill>
                <a:latin typeface="Courier New" panose="02070309020205020404" pitchFamily="49" charset="0"/>
              </a:rPr>
              <a:t>DATE</a:t>
            </a:r>
            <a:r>
              <a:rPr lang="en-US" altLang="en-US">
                <a:solidFill>
                  <a:schemeClr val="tx1"/>
                </a:solidFill>
              </a:rPr>
              <a:t> data type except </a:t>
            </a:r>
            <a:r>
              <a:rPr lang="en-US" altLang="en-US">
                <a:solidFill>
                  <a:schemeClr val="tx1"/>
                </a:solidFill>
                <a:latin typeface="Courier New" panose="02070309020205020404" pitchFamily="49" charset="0"/>
              </a:rPr>
              <a:t>MONTHS_BETWEEN</a:t>
            </a:r>
            <a:r>
              <a:rPr lang="en-US" altLang="en-US">
                <a:solidFill>
                  <a:schemeClr val="tx1"/>
                </a:solidFill>
              </a:rPr>
              <a:t>, which returns a numeric value.</a:t>
            </a:r>
          </a:p>
          <a:p>
            <a:pPr lvl="2">
              <a:lnSpc>
                <a:spcPct val="90000"/>
              </a:lnSpc>
              <a:buClr>
                <a:schemeClr val="tx1"/>
              </a:buClr>
              <a:buSzPct val="70000"/>
              <a:buFont typeface="Courier New" panose="02070309020205020404" pitchFamily="49" charset="0"/>
              <a:buChar char="•"/>
            </a:pPr>
            <a:r>
              <a:rPr lang="en-US" altLang="en-US">
                <a:solidFill>
                  <a:schemeClr val="tx1"/>
                </a:solidFill>
                <a:latin typeface="Courier New" panose="02070309020205020404" pitchFamily="49" charset="0"/>
              </a:rPr>
              <a:t>MONTHS_BETWEEN(</a:t>
            </a:r>
            <a:r>
              <a:rPr lang="en-US" altLang="en-US" i="1">
                <a:solidFill>
                  <a:schemeClr val="tx1"/>
                </a:solidFill>
                <a:latin typeface="Courier New" panose="02070309020205020404" pitchFamily="49" charset="0"/>
              </a:rPr>
              <a:t>date1, date2</a:t>
            </a:r>
            <a:r>
              <a:rPr lang="en-US" altLang="en-US">
                <a:solidFill>
                  <a:schemeClr val="tx1"/>
                </a:solidFill>
                <a:latin typeface="Courier New" panose="02070309020205020404" pitchFamily="49" charset="0"/>
              </a:rPr>
              <a:t>)</a:t>
            </a:r>
            <a:r>
              <a:rPr lang="en-US" altLang="en-US">
                <a:solidFill>
                  <a:schemeClr val="tx1"/>
                </a:solidFill>
              </a:rPr>
              <a:t>:</a:t>
            </a:r>
            <a:r>
              <a:rPr lang="en-US" altLang="en-US">
                <a:solidFill>
                  <a:schemeClr val="tx1"/>
                </a:solidFill>
                <a:latin typeface="Symbol" panose="05050102010706020507" pitchFamily="18" charset="2"/>
              </a:rPr>
              <a:t> </a:t>
            </a:r>
            <a:r>
              <a:rPr lang="en-US" altLang="en-US">
                <a:solidFill>
                  <a:schemeClr val="tx1"/>
                </a:solidFill>
              </a:rPr>
              <a:t>Finds the number of months between </a:t>
            </a:r>
            <a:r>
              <a:rPr lang="en-US" altLang="en-US" i="1">
                <a:solidFill>
                  <a:schemeClr val="tx1"/>
                </a:solidFill>
                <a:latin typeface="Courier New" panose="02070309020205020404" pitchFamily="49" charset="0"/>
              </a:rPr>
              <a:t>date1</a:t>
            </a:r>
            <a:r>
              <a:rPr lang="en-US" altLang="en-US">
                <a:solidFill>
                  <a:schemeClr val="tx1"/>
                </a:solidFill>
              </a:rPr>
              <a:t> and </a:t>
            </a:r>
            <a:r>
              <a:rPr lang="en-US" altLang="en-US" i="1">
                <a:solidFill>
                  <a:schemeClr val="tx1"/>
                </a:solidFill>
                <a:latin typeface="Courier New" panose="02070309020205020404" pitchFamily="49" charset="0"/>
              </a:rPr>
              <a:t>date2</a:t>
            </a:r>
            <a:r>
              <a:rPr lang="en-US" altLang="en-US">
                <a:solidFill>
                  <a:schemeClr val="tx1"/>
                </a:solidFill>
              </a:rPr>
              <a:t>. The result can be positive or negative. If </a:t>
            </a:r>
            <a:r>
              <a:rPr lang="en-US" altLang="en-US" i="1">
                <a:solidFill>
                  <a:schemeClr val="tx1"/>
                </a:solidFill>
                <a:latin typeface="Courier New" panose="02070309020205020404" pitchFamily="49" charset="0"/>
              </a:rPr>
              <a:t>date1</a:t>
            </a:r>
            <a:r>
              <a:rPr lang="en-US" altLang="en-US">
                <a:solidFill>
                  <a:schemeClr val="tx1"/>
                </a:solidFill>
              </a:rPr>
              <a:t> is later than </a:t>
            </a:r>
            <a:r>
              <a:rPr lang="en-US" altLang="en-US" i="1">
                <a:solidFill>
                  <a:schemeClr val="tx1"/>
                </a:solidFill>
                <a:latin typeface="Courier New" panose="02070309020205020404" pitchFamily="49" charset="0"/>
              </a:rPr>
              <a:t>date2</a:t>
            </a:r>
            <a:r>
              <a:rPr lang="en-US" altLang="en-US">
                <a:solidFill>
                  <a:schemeClr val="tx1"/>
                </a:solidFill>
              </a:rPr>
              <a:t>, the result is positive; if </a:t>
            </a:r>
            <a:r>
              <a:rPr lang="en-US" altLang="en-US" i="1">
                <a:solidFill>
                  <a:schemeClr val="tx1"/>
                </a:solidFill>
                <a:latin typeface="Courier New" panose="02070309020205020404" pitchFamily="49" charset="0"/>
              </a:rPr>
              <a:t>date1</a:t>
            </a:r>
            <a:r>
              <a:rPr lang="en-US" altLang="en-US">
                <a:solidFill>
                  <a:schemeClr val="tx1"/>
                </a:solidFill>
              </a:rPr>
              <a:t> is earlier than </a:t>
            </a:r>
            <a:r>
              <a:rPr lang="en-US" altLang="en-US" i="1">
                <a:solidFill>
                  <a:schemeClr val="tx1"/>
                </a:solidFill>
                <a:latin typeface="Courier New" panose="02070309020205020404" pitchFamily="49" charset="0"/>
              </a:rPr>
              <a:t>date2</a:t>
            </a:r>
            <a:r>
              <a:rPr lang="en-US" altLang="en-US">
                <a:solidFill>
                  <a:schemeClr val="tx1"/>
                </a:solidFill>
              </a:rPr>
              <a:t>, the result is negative. The noninteger part of the result represents a portion of the month.</a:t>
            </a:r>
          </a:p>
          <a:p>
            <a:pPr lvl="2">
              <a:lnSpc>
                <a:spcPct val="90000"/>
              </a:lnSpc>
              <a:buClr>
                <a:schemeClr val="tx1"/>
              </a:buClr>
              <a:buSzPct val="70000"/>
              <a:buFont typeface="Courier New" panose="02070309020205020404" pitchFamily="49" charset="0"/>
              <a:buChar char="•"/>
            </a:pPr>
            <a:r>
              <a:rPr lang="en-US" altLang="en-US">
                <a:solidFill>
                  <a:schemeClr val="tx1"/>
                </a:solidFill>
                <a:latin typeface="Courier New" panose="02070309020205020404" pitchFamily="49" charset="0"/>
              </a:rPr>
              <a:t>ADD_MONTHS(</a:t>
            </a:r>
            <a:r>
              <a:rPr lang="en-US" altLang="en-US" i="1">
                <a:solidFill>
                  <a:schemeClr val="tx1"/>
                </a:solidFill>
                <a:latin typeface="Courier New" panose="02070309020205020404" pitchFamily="49" charset="0"/>
              </a:rPr>
              <a:t>date, n</a:t>
            </a:r>
            <a:r>
              <a:rPr lang="en-US" altLang="en-US">
                <a:solidFill>
                  <a:schemeClr val="tx1"/>
                </a:solidFill>
                <a:latin typeface="Courier New" panose="02070309020205020404" pitchFamily="49" charset="0"/>
              </a:rPr>
              <a:t>)</a:t>
            </a:r>
            <a:r>
              <a:rPr lang="en-US" altLang="en-US">
                <a:solidFill>
                  <a:schemeClr val="tx1"/>
                </a:solidFill>
              </a:rPr>
              <a:t>:</a:t>
            </a:r>
            <a:r>
              <a:rPr lang="en-US" altLang="en-US">
                <a:solidFill>
                  <a:schemeClr val="tx1"/>
                </a:solidFill>
                <a:latin typeface="Symbol" panose="05050102010706020507" pitchFamily="18" charset="2"/>
              </a:rPr>
              <a:t> </a:t>
            </a:r>
            <a:r>
              <a:rPr lang="en-US" altLang="en-US">
                <a:solidFill>
                  <a:schemeClr val="tx1"/>
                </a:solidFill>
              </a:rPr>
              <a:t>Adds </a:t>
            </a:r>
            <a:r>
              <a:rPr lang="en-US" altLang="en-US" i="1">
                <a:solidFill>
                  <a:schemeClr val="tx1"/>
                </a:solidFill>
                <a:latin typeface="Courier New" panose="02070309020205020404" pitchFamily="49" charset="0"/>
              </a:rPr>
              <a:t>n</a:t>
            </a:r>
            <a:r>
              <a:rPr lang="en-US" altLang="en-US">
                <a:solidFill>
                  <a:schemeClr val="tx1"/>
                </a:solidFill>
              </a:rPr>
              <a:t> number of calendar months to</a:t>
            </a:r>
            <a:r>
              <a:rPr lang="en-US" altLang="en-US" i="1">
                <a:solidFill>
                  <a:schemeClr val="tx1"/>
                </a:solidFill>
              </a:rPr>
              <a:t> </a:t>
            </a:r>
            <a:r>
              <a:rPr lang="en-US" altLang="en-US" i="1">
                <a:solidFill>
                  <a:schemeClr val="tx1"/>
                </a:solidFill>
                <a:latin typeface="Courier New" panose="02070309020205020404" pitchFamily="49" charset="0"/>
              </a:rPr>
              <a:t>date</a:t>
            </a:r>
            <a:r>
              <a:rPr lang="en-US" altLang="en-US">
                <a:solidFill>
                  <a:schemeClr val="tx1"/>
                </a:solidFill>
              </a:rPr>
              <a:t>. The value of </a:t>
            </a:r>
            <a:r>
              <a:rPr lang="en-US" altLang="en-US" i="1">
                <a:solidFill>
                  <a:schemeClr val="tx1"/>
                </a:solidFill>
                <a:latin typeface="Courier New" panose="02070309020205020404" pitchFamily="49" charset="0"/>
              </a:rPr>
              <a:t>n</a:t>
            </a:r>
            <a:r>
              <a:rPr lang="en-US" altLang="en-US">
                <a:solidFill>
                  <a:schemeClr val="tx1"/>
                </a:solidFill>
              </a:rPr>
              <a:t> must be an integer and can be negative.</a:t>
            </a:r>
          </a:p>
          <a:p>
            <a:pPr lvl="2">
              <a:lnSpc>
                <a:spcPct val="90000"/>
              </a:lnSpc>
              <a:buClr>
                <a:schemeClr val="tx1"/>
              </a:buClr>
              <a:buSzPct val="70000"/>
              <a:buFont typeface="Courier New" panose="02070309020205020404" pitchFamily="49" charset="0"/>
              <a:buChar char="•"/>
            </a:pPr>
            <a:r>
              <a:rPr lang="en-US" altLang="en-US">
                <a:solidFill>
                  <a:schemeClr val="tx1"/>
                </a:solidFill>
                <a:latin typeface="Courier New" panose="02070309020205020404" pitchFamily="49" charset="0"/>
              </a:rPr>
              <a:t>NEXT_DAY(</a:t>
            </a:r>
            <a:r>
              <a:rPr lang="en-US" altLang="en-US" i="1">
                <a:solidFill>
                  <a:schemeClr val="tx1"/>
                </a:solidFill>
                <a:latin typeface="Courier New" panose="02070309020205020404" pitchFamily="49" charset="0"/>
              </a:rPr>
              <a:t>date, </a:t>
            </a:r>
            <a:r>
              <a:rPr lang="en-US" altLang="en-US">
                <a:solidFill>
                  <a:schemeClr val="tx1"/>
                </a:solidFill>
                <a:latin typeface="Courier New" panose="02070309020205020404" pitchFamily="49" charset="0"/>
              </a:rPr>
              <a:t>'</a:t>
            </a:r>
            <a:r>
              <a:rPr lang="en-US" altLang="en-US" i="1">
                <a:solidFill>
                  <a:schemeClr val="tx1"/>
                </a:solidFill>
                <a:latin typeface="Courier New" panose="02070309020205020404" pitchFamily="49" charset="0"/>
              </a:rPr>
              <a:t>char</a:t>
            </a:r>
            <a:r>
              <a:rPr lang="en-US" altLang="en-US">
                <a:solidFill>
                  <a:schemeClr val="tx1"/>
                </a:solidFill>
                <a:latin typeface="Courier New" panose="02070309020205020404" pitchFamily="49" charset="0"/>
              </a:rPr>
              <a:t>')</a:t>
            </a:r>
            <a:r>
              <a:rPr lang="en-US" altLang="en-US">
                <a:solidFill>
                  <a:schemeClr val="tx1"/>
                </a:solidFill>
              </a:rPr>
              <a:t>:</a:t>
            </a:r>
            <a:r>
              <a:rPr lang="en-US" altLang="en-US">
                <a:solidFill>
                  <a:schemeClr val="tx1"/>
                </a:solidFill>
                <a:latin typeface="Symbol" panose="05050102010706020507" pitchFamily="18" charset="2"/>
              </a:rPr>
              <a:t> </a:t>
            </a:r>
            <a:r>
              <a:rPr lang="en-US" altLang="en-US">
                <a:solidFill>
                  <a:schemeClr val="tx1"/>
                </a:solidFill>
              </a:rPr>
              <a:t>Finds the date of the next specified day of the week </a:t>
            </a:r>
            <a:r>
              <a:rPr lang="en-US" altLang="en-US">
                <a:solidFill>
                  <a:schemeClr val="tx1"/>
                </a:solidFill>
                <a:latin typeface="Courier New" panose="02070309020205020404" pitchFamily="49" charset="0"/>
              </a:rPr>
              <a:t>('</a:t>
            </a:r>
            <a:r>
              <a:rPr lang="en-US" altLang="en-US" i="1">
                <a:solidFill>
                  <a:schemeClr val="tx1"/>
                </a:solidFill>
                <a:latin typeface="Courier New" panose="02070309020205020404" pitchFamily="49" charset="0"/>
              </a:rPr>
              <a:t>char</a:t>
            </a:r>
            <a:r>
              <a:rPr lang="en-US" altLang="en-US">
                <a:solidFill>
                  <a:schemeClr val="tx1"/>
                </a:solidFill>
                <a:latin typeface="Courier New" panose="02070309020205020404" pitchFamily="49" charset="0"/>
              </a:rPr>
              <a:t>')</a:t>
            </a:r>
            <a:r>
              <a:rPr lang="en-US" altLang="en-US">
                <a:solidFill>
                  <a:schemeClr val="tx1"/>
                </a:solidFill>
              </a:rPr>
              <a:t> following </a:t>
            </a:r>
            <a:r>
              <a:rPr lang="en-US" altLang="en-US" i="1">
                <a:solidFill>
                  <a:schemeClr val="tx1"/>
                </a:solidFill>
                <a:latin typeface="Courier New" panose="02070309020205020404" pitchFamily="49" charset="0"/>
              </a:rPr>
              <a:t>date</a:t>
            </a:r>
            <a:r>
              <a:rPr lang="en-US" altLang="en-US">
                <a:solidFill>
                  <a:schemeClr val="tx1"/>
                </a:solidFill>
              </a:rPr>
              <a:t>. The value of </a:t>
            </a:r>
            <a:r>
              <a:rPr lang="en-US" altLang="en-US" i="1">
                <a:solidFill>
                  <a:schemeClr val="tx1"/>
                </a:solidFill>
                <a:latin typeface="Courier New" panose="02070309020205020404" pitchFamily="49" charset="0"/>
              </a:rPr>
              <a:t>char</a:t>
            </a:r>
            <a:r>
              <a:rPr lang="en-US" altLang="en-US">
                <a:solidFill>
                  <a:schemeClr val="tx1"/>
                </a:solidFill>
              </a:rPr>
              <a:t> may be a number representing a day or a character string.</a:t>
            </a:r>
          </a:p>
          <a:p>
            <a:pPr lvl="2">
              <a:lnSpc>
                <a:spcPct val="90000"/>
              </a:lnSpc>
              <a:buClr>
                <a:schemeClr val="tx1"/>
              </a:buClr>
              <a:buSzPct val="70000"/>
              <a:buFont typeface="Courier New" panose="02070309020205020404" pitchFamily="49" charset="0"/>
              <a:buChar char="•"/>
            </a:pPr>
            <a:r>
              <a:rPr lang="en-US" altLang="en-US">
                <a:solidFill>
                  <a:schemeClr val="tx1"/>
                </a:solidFill>
                <a:latin typeface="Courier New" panose="02070309020205020404" pitchFamily="49" charset="0"/>
              </a:rPr>
              <a:t>LAST_DAY(</a:t>
            </a:r>
            <a:r>
              <a:rPr lang="en-US" altLang="en-US" i="1">
                <a:solidFill>
                  <a:schemeClr val="tx1"/>
                </a:solidFill>
                <a:latin typeface="Courier New" panose="02070309020205020404" pitchFamily="49" charset="0"/>
              </a:rPr>
              <a:t>date</a:t>
            </a:r>
            <a:r>
              <a:rPr lang="en-US" altLang="en-US">
                <a:solidFill>
                  <a:schemeClr val="tx1"/>
                </a:solidFill>
                <a:latin typeface="Courier New" panose="02070309020205020404" pitchFamily="49" charset="0"/>
              </a:rPr>
              <a:t>)</a:t>
            </a:r>
            <a:r>
              <a:rPr lang="en-US" altLang="en-US">
                <a:solidFill>
                  <a:schemeClr val="tx1"/>
                </a:solidFill>
              </a:rPr>
              <a:t>:</a:t>
            </a:r>
            <a:r>
              <a:rPr lang="en-US" altLang="en-US">
                <a:solidFill>
                  <a:schemeClr val="tx1"/>
                </a:solidFill>
                <a:latin typeface="Symbol" panose="05050102010706020507" pitchFamily="18" charset="2"/>
              </a:rPr>
              <a:t> </a:t>
            </a:r>
            <a:r>
              <a:rPr lang="en-US" altLang="en-US">
                <a:solidFill>
                  <a:schemeClr val="tx1"/>
                </a:solidFill>
              </a:rPr>
              <a:t>Finds the date of the last day of the month that contains </a:t>
            </a:r>
            <a:r>
              <a:rPr lang="en-US" altLang="en-US" i="1">
                <a:solidFill>
                  <a:schemeClr val="tx1"/>
                </a:solidFill>
                <a:latin typeface="Courier New" panose="02070309020205020404" pitchFamily="49" charset="0"/>
              </a:rPr>
              <a:t>date</a:t>
            </a:r>
          </a:p>
          <a:p>
            <a:pPr lvl="1" eaLnBrk="0" hangingPunct="0">
              <a:lnSpc>
                <a:spcPct val="90000"/>
              </a:lnSpc>
              <a:spcBef>
                <a:spcPct val="0"/>
              </a:spcBef>
              <a:buSzTx/>
              <a:buFontTx/>
              <a:buNone/>
            </a:pPr>
            <a:r>
              <a:rPr lang="en-US" altLang="en-US"/>
              <a:t>The above list is a subset of the available date functions. </a:t>
            </a:r>
            <a:r>
              <a:rPr lang="en-US" altLang="en-US">
                <a:latin typeface="Courier New" panose="02070309020205020404" pitchFamily="49" charset="0"/>
              </a:rPr>
              <a:t>ROUND</a:t>
            </a:r>
            <a:r>
              <a:rPr lang="en-US" altLang="en-US"/>
              <a:t> and </a:t>
            </a:r>
            <a:r>
              <a:rPr lang="en-US" altLang="en-US">
                <a:latin typeface="Courier New" panose="02070309020205020404" pitchFamily="49" charset="0"/>
              </a:rPr>
              <a:t>TRUNC</a:t>
            </a:r>
            <a:r>
              <a:rPr lang="en-US" altLang="en-US"/>
              <a:t> number functions can also be used to manipulate the date values as shown below:</a:t>
            </a:r>
          </a:p>
          <a:p>
            <a:pPr lvl="2" eaLnBrk="0" hangingPunct="0">
              <a:lnSpc>
                <a:spcPct val="90000"/>
              </a:lnSpc>
              <a:buClr>
                <a:schemeClr val="tx1"/>
              </a:buClr>
              <a:buSzPct val="70000"/>
              <a:buFont typeface="Courier New" panose="02070309020205020404" pitchFamily="49" charset="0"/>
              <a:buChar char="•"/>
            </a:pPr>
            <a:r>
              <a:rPr lang="en-US" altLang="en-US">
                <a:solidFill>
                  <a:schemeClr val="tx1"/>
                </a:solidFill>
                <a:latin typeface="Courier New" panose="02070309020205020404" pitchFamily="49" charset="0"/>
              </a:rPr>
              <a:t>ROUND(</a:t>
            </a:r>
            <a:r>
              <a:rPr lang="en-US" altLang="en-US" i="1">
                <a:solidFill>
                  <a:schemeClr val="tx1"/>
                </a:solidFill>
                <a:latin typeface="Courier New" panose="02070309020205020404" pitchFamily="49" charset="0"/>
              </a:rPr>
              <a:t>date</a:t>
            </a:r>
            <a:r>
              <a:rPr lang="en-US" altLang="en-US">
                <a:solidFill>
                  <a:schemeClr val="tx1"/>
                </a:solidFill>
                <a:latin typeface="Courier New" panose="02070309020205020404" pitchFamily="49" charset="0"/>
              </a:rPr>
              <a:t>[,'</a:t>
            </a:r>
            <a:r>
              <a:rPr lang="en-US" altLang="en-US" i="1">
                <a:solidFill>
                  <a:schemeClr val="tx1"/>
                </a:solidFill>
                <a:latin typeface="Courier New" panose="02070309020205020404" pitchFamily="49" charset="0"/>
              </a:rPr>
              <a:t>fmt</a:t>
            </a:r>
            <a:r>
              <a:rPr lang="en-US" altLang="en-US">
                <a:solidFill>
                  <a:schemeClr val="tx1"/>
                </a:solidFill>
                <a:latin typeface="Courier New" panose="02070309020205020404" pitchFamily="49" charset="0"/>
              </a:rPr>
              <a:t>'])</a:t>
            </a:r>
            <a:r>
              <a:rPr lang="en-US" altLang="en-US">
                <a:solidFill>
                  <a:schemeClr val="tx1"/>
                </a:solidFill>
              </a:rPr>
              <a:t>:</a:t>
            </a:r>
            <a:r>
              <a:rPr lang="en-US" altLang="en-US">
                <a:solidFill>
                  <a:schemeClr val="tx1"/>
                </a:solidFill>
                <a:latin typeface="Symbol" panose="05050102010706020507" pitchFamily="18" charset="2"/>
              </a:rPr>
              <a:t> </a:t>
            </a:r>
            <a:r>
              <a:rPr lang="en-US" altLang="en-US">
                <a:solidFill>
                  <a:schemeClr val="tx1"/>
                </a:solidFill>
              </a:rPr>
              <a:t>Returns </a:t>
            </a:r>
            <a:r>
              <a:rPr lang="en-US" altLang="en-US" i="1">
                <a:solidFill>
                  <a:schemeClr val="tx1"/>
                </a:solidFill>
                <a:latin typeface="Courier New" panose="02070309020205020404" pitchFamily="49" charset="0"/>
              </a:rPr>
              <a:t>date</a:t>
            </a:r>
            <a:r>
              <a:rPr lang="en-US" altLang="en-US">
                <a:solidFill>
                  <a:schemeClr val="tx1"/>
                </a:solidFill>
              </a:rPr>
              <a:t> rounded to</a:t>
            </a:r>
            <a:r>
              <a:rPr lang="en-US" altLang="en-US" i="1">
                <a:solidFill>
                  <a:schemeClr val="tx1"/>
                </a:solidFill>
              </a:rPr>
              <a:t> </a:t>
            </a:r>
            <a:r>
              <a:rPr lang="en-US" altLang="en-US">
                <a:solidFill>
                  <a:schemeClr val="tx1"/>
                </a:solidFill>
              </a:rPr>
              <a:t>the unit that is specified by the format model </a:t>
            </a:r>
            <a:r>
              <a:rPr lang="en-US" altLang="en-US" i="1">
                <a:solidFill>
                  <a:schemeClr val="tx1"/>
                </a:solidFill>
                <a:latin typeface="Courier New" panose="02070309020205020404" pitchFamily="49" charset="0"/>
              </a:rPr>
              <a:t>fmt</a:t>
            </a:r>
            <a:r>
              <a:rPr lang="en-US" altLang="en-US" i="1">
                <a:solidFill>
                  <a:schemeClr val="tx1"/>
                </a:solidFill>
              </a:rPr>
              <a:t>.</a:t>
            </a:r>
            <a:r>
              <a:rPr lang="en-US" altLang="en-US">
                <a:solidFill>
                  <a:schemeClr val="tx1"/>
                </a:solidFill>
              </a:rPr>
              <a:t> If the format model </a:t>
            </a:r>
            <a:r>
              <a:rPr lang="en-US" altLang="en-US" i="1">
                <a:solidFill>
                  <a:schemeClr val="tx1"/>
                </a:solidFill>
              </a:rPr>
              <a:t>fmt </a:t>
            </a:r>
            <a:r>
              <a:rPr lang="en-US" altLang="en-US">
                <a:solidFill>
                  <a:schemeClr val="tx1"/>
                </a:solidFill>
              </a:rPr>
              <a:t>is omitted,</a:t>
            </a:r>
            <a:r>
              <a:rPr lang="en-US" altLang="en-US" i="1">
                <a:solidFill>
                  <a:schemeClr val="tx1"/>
                </a:solidFill>
              </a:rPr>
              <a:t> date</a:t>
            </a:r>
            <a:r>
              <a:rPr lang="en-US" altLang="en-US">
                <a:solidFill>
                  <a:schemeClr val="tx1"/>
                </a:solidFill>
              </a:rPr>
              <a:t> is rounded to the nearest day.</a:t>
            </a:r>
          </a:p>
          <a:p>
            <a:pPr lvl="2">
              <a:lnSpc>
                <a:spcPct val="90000"/>
              </a:lnSpc>
              <a:buClr>
                <a:schemeClr val="tx1"/>
              </a:buClr>
              <a:buSzPct val="70000"/>
              <a:buFont typeface="Courier New" panose="02070309020205020404" pitchFamily="49" charset="0"/>
              <a:buChar char="•"/>
            </a:pPr>
            <a:r>
              <a:rPr lang="en-US" altLang="en-US">
                <a:solidFill>
                  <a:schemeClr val="tx1"/>
                </a:solidFill>
                <a:latin typeface="Courier New" panose="02070309020205020404" pitchFamily="49" charset="0"/>
              </a:rPr>
              <a:t>TRUNC(</a:t>
            </a:r>
            <a:r>
              <a:rPr lang="en-US" altLang="en-US" i="1">
                <a:solidFill>
                  <a:schemeClr val="tx1"/>
                </a:solidFill>
                <a:latin typeface="Courier New" panose="02070309020205020404" pitchFamily="49" charset="0"/>
              </a:rPr>
              <a:t>date</a:t>
            </a:r>
            <a:r>
              <a:rPr lang="en-US" altLang="en-US">
                <a:solidFill>
                  <a:schemeClr val="tx1"/>
                </a:solidFill>
                <a:latin typeface="Courier New" panose="02070309020205020404" pitchFamily="49" charset="0"/>
              </a:rPr>
              <a:t>[, '</a:t>
            </a:r>
            <a:r>
              <a:rPr lang="en-US" altLang="en-US" i="1">
                <a:solidFill>
                  <a:schemeClr val="tx1"/>
                </a:solidFill>
                <a:latin typeface="Courier New" panose="02070309020205020404" pitchFamily="49" charset="0"/>
              </a:rPr>
              <a:t>fmt</a:t>
            </a:r>
            <a:r>
              <a:rPr lang="en-US" altLang="en-US">
                <a:solidFill>
                  <a:schemeClr val="tx1"/>
                </a:solidFill>
                <a:latin typeface="Courier New" panose="02070309020205020404" pitchFamily="49" charset="0"/>
              </a:rPr>
              <a:t>'])</a:t>
            </a:r>
            <a:r>
              <a:rPr lang="en-US" altLang="en-US">
                <a:solidFill>
                  <a:schemeClr val="tx1"/>
                </a:solidFill>
              </a:rPr>
              <a:t>:</a:t>
            </a:r>
            <a:r>
              <a:rPr lang="en-US" altLang="en-US">
                <a:solidFill>
                  <a:schemeClr val="tx1"/>
                </a:solidFill>
                <a:latin typeface="Symbol" panose="05050102010706020507" pitchFamily="18" charset="2"/>
              </a:rPr>
              <a:t> </a:t>
            </a:r>
            <a:r>
              <a:rPr lang="en-US" altLang="en-US">
                <a:solidFill>
                  <a:schemeClr val="tx1"/>
                </a:solidFill>
              </a:rPr>
              <a:t>Returns </a:t>
            </a:r>
            <a:r>
              <a:rPr lang="en-US" altLang="en-US" i="1">
                <a:solidFill>
                  <a:schemeClr val="tx1"/>
                </a:solidFill>
                <a:latin typeface="Courier New" panose="02070309020205020404" pitchFamily="49" charset="0"/>
              </a:rPr>
              <a:t>date</a:t>
            </a:r>
            <a:r>
              <a:rPr lang="en-US" altLang="en-US">
                <a:solidFill>
                  <a:schemeClr val="tx1"/>
                </a:solidFill>
              </a:rPr>
              <a:t> with the time portion of the day truncated to the</a:t>
            </a:r>
            <a:r>
              <a:rPr lang="en-US" altLang="en-US"/>
              <a:t> unit that is specified by the format model </a:t>
            </a:r>
            <a:r>
              <a:rPr lang="en-US" altLang="en-US" i="1">
                <a:latin typeface="Courier New" panose="02070309020205020404" pitchFamily="49" charset="0"/>
              </a:rPr>
              <a:t>fmt</a:t>
            </a:r>
            <a:r>
              <a:rPr lang="en-US" altLang="en-US"/>
              <a:t>. If the format model </a:t>
            </a:r>
            <a:r>
              <a:rPr lang="en-US" altLang="en-US" i="1">
                <a:latin typeface="Courier New" panose="02070309020205020404" pitchFamily="49" charset="0"/>
              </a:rPr>
              <a:t>fmt</a:t>
            </a:r>
            <a:r>
              <a:rPr lang="en-US" altLang="en-US"/>
              <a:t> is omitted, </a:t>
            </a:r>
            <a:r>
              <a:rPr lang="en-US" altLang="en-US" i="1">
                <a:latin typeface="Courier New" panose="02070309020205020404" pitchFamily="49" charset="0"/>
              </a:rPr>
              <a:t>date</a:t>
            </a:r>
            <a:r>
              <a:rPr lang="en-US" altLang="en-US"/>
              <a:t> is truncated to the nearest day.</a:t>
            </a:r>
          </a:p>
          <a:p>
            <a:pPr lvl="1">
              <a:lnSpc>
                <a:spcPct val="90000"/>
              </a:lnSpc>
              <a:spcBef>
                <a:spcPct val="10000"/>
              </a:spcBef>
              <a:buClr>
                <a:schemeClr val="tx1"/>
              </a:buClr>
              <a:buSzTx/>
            </a:pPr>
            <a:r>
              <a:rPr lang="en-US" altLang="en-US"/>
              <a:t>The format models are covered in detail in the next lesson titled “Using Conversion Functions and Conditional Expressions.”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44118BB2-49A7-6425-93CE-7F9DD1945F77}"/>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3 - </a:t>
            </a:r>
            <a:fld id="{992BEBD9-69A7-47D1-BF9F-24A67FED4039}" type="slidenum">
              <a:rPr lang="en-US" altLang="en-US">
                <a:solidFill>
                  <a:schemeClr val="tx1"/>
                </a:solidFill>
              </a:rPr>
              <a:pPr/>
              <a:t>5</a:t>
            </a:fld>
            <a:endParaRPr lang="en-US" altLang="en-US">
              <a:solidFill>
                <a:schemeClr val="tx1"/>
              </a:solidFill>
            </a:endParaRPr>
          </a:p>
        </p:txBody>
      </p:sp>
      <p:sp>
        <p:nvSpPr>
          <p:cNvPr id="352260" name="Rectangle 4">
            <a:extLst>
              <a:ext uri="{FF2B5EF4-FFF2-40B4-BE49-F238E27FC236}">
                <a16:creationId xmlns:a16="http://schemas.microsoft.com/office/drawing/2014/main" id="{CDE3B307-7022-0555-768A-0DD75A89BA37}"/>
              </a:ext>
            </a:extLst>
          </p:cNvPr>
          <p:cNvSpPr>
            <a:spLocks noGrp="1" noRot="1" noChangeAspect="1" noChangeArrowheads="1" noTextEdit="1"/>
          </p:cNvSpPr>
          <p:nvPr>
            <p:ph type="sldImg"/>
          </p:nvPr>
        </p:nvSpPr>
        <p:spPr>
          <a:ln/>
        </p:spPr>
      </p:sp>
      <p:sp>
        <p:nvSpPr>
          <p:cNvPr id="352261" name="Rectangle 5">
            <a:extLst>
              <a:ext uri="{FF2B5EF4-FFF2-40B4-BE49-F238E27FC236}">
                <a16:creationId xmlns:a16="http://schemas.microsoft.com/office/drawing/2014/main" id="{37365238-3595-65E4-122C-513133F02BB7}"/>
              </a:ext>
            </a:extLst>
          </p:cNvPr>
          <p:cNvSpPr>
            <a:spLocks noGrp="1" noChangeArrowheads="1"/>
          </p:cNvSpPr>
          <p:nvPr>
            <p:ph type="body" idx="1"/>
          </p:nvPr>
        </p:nvSpPr>
        <p:spPr>
          <a:xfrm>
            <a:off x="477838" y="5400675"/>
            <a:ext cx="6359525" cy="3663950"/>
          </a:xfrm>
        </p:spPr>
        <p:txBody>
          <a:bodyPr/>
          <a:lstStyle/>
          <a:p>
            <a:r>
              <a:rPr lang="en-US" altLang="en-US"/>
              <a:t>Using Date Functions </a:t>
            </a:r>
          </a:p>
          <a:p>
            <a:pPr lvl="1"/>
            <a:r>
              <a:rPr lang="en-US" altLang="en-US"/>
              <a:t>In the slide example, the </a:t>
            </a:r>
            <a:r>
              <a:rPr lang="en-US" altLang="en-US">
                <a:latin typeface="Courier New" panose="02070309020205020404" pitchFamily="49" charset="0"/>
              </a:rPr>
              <a:t>ADD_MONTHS</a:t>
            </a:r>
            <a:r>
              <a:rPr lang="en-US" altLang="en-US"/>
              <a:t> function adds one month to the supplied date value, “31-JAN-96” and returns “29-FEB-96.” The function recognizes the year 1996 as the leap year and hence returns the last day of the February month. If you change the input date value to “31-JAN-95,” the function returns “28-FEB-95.”</a:t>
            </a:r>
          </a:p>
          <a:p>
            <a:pPr lvl="1"/>
            <a:r>
              <a:rPr lang="en-US" altLang="en-US"/>
              <a:t>For example, display the employee number, hire date, number of months employed, six-month review date, first Friday after hire date, and the last day of the hire month for all employees who have been employed for fewer than 100 months.</a:t>
            </a:r>
            <a:endParaRPr lang="en-US" altLang="en-US" sz="500"/>
          </a:p>
          <a:p>
            <a:pPr lvl="4"/>
            <a:r>
              <a:rPr lang="en-US" altLang="en-US"/>
              <a:t>SELECT employee_id, hire_date,</a:t>
            </a:r>
          </a:p>
          <a:p>
            <a:pPr lvl="4"/>
            <a:r>
              <a:rPr lang="en-US" altLang="en-US"/>
              <a:t>	MONTHS_BETWEEN (SYSDATE, hire_date) TENURE,</a:t>
            </a:r>
          </a:p>
          <a:p>
            <a:pPr lvl="4"/>
            <a:r>
              <a:rPr lang="en-US" altLang="en-US"/>
              <a:t>	ADD_MONTHS (hire_date, 6) REVIEW,</a:t>
            </a:r>
          </a:p>
          <a:p>
            <a:pPr lvl="4"/>
            <a:r>
              <a:rPr lang="en-US" altLang="en-US"/>
              <a:t>	NEXT_DAY (hire_date, 'FRIDAY'), LAST_DAY(hire_date)</a:t>
            </a:r>
          </a:p>
          <a:p>
            <a:pPr lvl="4"/>
            <a:r>
              <a:rPr lang="en-US" altLang="en-US"/>
              <a:t>FROM   employees</a:t>
            </a:r>
          </a:p>
          <a:p>
            <a:pPr lvl="4"/>
            <a:r>
              <a:rPr lang="en-US" altLang="en-US"/>
              <a:t>WHERE  MONTHS_BETWEEN (SYSDATE, hire_date) &lt; 100;</a:t>
            </a:r>
          </a:p>
        </p:txBody>
      </p:sp>
      <p:pic>
        <p:nvPicPr>
          <p:cNvPr id="352264" name="Picture 8">
            <a:extLst>
              <a:ext uri="{FF2B5EF4-FFF2-40B4-BE49-F238E27FC236}">
                <a16:creationId xmlns:a16="http://schemas.microsoft.com/office/drawing/2014/main" id="{0155EEF2-7A8D-4BC9-E420-F1B4A0664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8128000"/>
            <a:ext cx="4624388" cy="936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D6BE0A83-EECB-9CBF-C644-D8FA07E67C96}"/>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3 - </a:t>
            </a:r>
            <a:fld id="{EBA73A47-9690-4B60-9047-246AE7551BB6}" type="slidenum">
              <a:rPr lang="en-US" altLang="en-US">
                <a:solidFill>
                  <a:schemeClr val="tx1"/>
                </a:solidFill>
              </a:rPr>
              <a:pPr/>
              <a:t>6</a:t>
            </a:fld>
            <a:endParaRPr lang="en-US" altLang="en-US">
              <a:solidFill>
                <a:schemeClr val="tx1"/>
              </a:solidFill>
            </a:endParaRPr>
          </a:p>
        </p:txBody>
      </p:sp>
      <p:sp>
        <p:nvSpPr>
          <p:cNvPr id="354306" name="Rectangle 2">
            <a:extLst>
              <a:ext uri="{FF2B5EF4-FFF2-40B4-BE49-F238E27FC236}">
                <a16:creationId xmlns:a16="http://schemas.microsoft.com/office/drawing/2014/main" id="{706906C8-99B7-5B5B-EE2C-5A1B3A6086FB}"/>
              </a:ext>
            </a:extLst>
          </p:cNvPr>
          <p:cNvSpPr>
            <a:spLocks noGrp="1" noRot="1" noChangeAspect="1" noChangeArrowheads="1" noTextEdit="1"/>
          </p:cNvSpPr>
          <p:nvPr>
            <p:ph type="sldImg"/>
          </p:nvPr>
        </p:nvSpPr>
        <p:spPr>
          <a:ln/>
        </p:spPr>
      </p:sp>
      <p:sp>
        <p:nvSpPr>
          <p:cNvPr id="354307" name="Rectangle 3">
            <a:extLst>
              <a:ext uri="{FF2B5EF4-FFF2-40B4-BE49-F238E27FC236}">
                <a16:creationId xmlns:a16="http://schemas.microsoft.com/office/drawing/2014/main" id="{B3A57398-03DC-48C5-72D5-5B4D99C7F4F1}"/>
              </a:ext>
            </a:extLst>
          </p:cNvPr>
          <p:cNvSpPr>
            <a:spLocks noGrp="1" noChangeArrowheads="1"/>
          </p:cNvSpPr>
          <p:nvPr>
            <p:ph type="body" idx="1"/>
          </p:nvPr>
        </p:nvSpPr>
        <p:spPr>
          <a:xfrm>
            <a:off x="477838" y="5400675"/>
            <a:ext cx="6359525" cy="3663950"/>
          </a:xfrm>
        </p:spPr>
        <p:txBody>
          <a:bodyPr/>
          <a:lstStyle/>
          <a:p>
            <a:pPr eaLnBrk="0" hangingPunct="0">
              <a:buFontTx/>
              <a:buNone/>
            </a:pPr>
            <a:r>
              <a:rPr lang="en-US" altLang="en-US"/>
              <a:t>Using </a:t>
            </a:r>
            <a:r>
              <a:rPr lang="en-US" altLang="en-US">
                <a:latin typeface="Courier New" panose="02070309020205020404" pitchFamily="49" charset="0"/>
              </a:rPr>
              <a:t>ROUND</a:t>
            </a:r>
            <a:r>
              <a:rPr lang="en-US" altLang="en-US"/>
              <a:t> and </a:t>
            </a:r>
            <a:r>
              <a:rPr lang="en-US" altLang="en-US">
                <a:latin typeface="Courier New" panose="02070309020205020404" pitchFamily="49" charset="0"/>
              </a:rPr>
              <a:t>TRUNC</a:t>
            </a:r>
            <a:r>
              <a:rPr lang="en-US" altLang="en-US"/>
              <a:t> Functions with Dates </a:t>
            </a:r>
          </a:p>
          <a:p>
            <a:pPr lvl="1" eaLnBrk="0" hangingPunct="0">
              <a:buFontTx/>
              <a:buNone/>
            </a:pPr>
            <a:r>
              <a:rPr lang="en-US" altLang="en-US">
                <a:solidFill>
                  <a:schemeClr val="tx1"/>
                </a:solidFill>
              </a:rPr>
              <a:t>The </a:t>
            </a:r>
            <a:r>
              <a:rPr lang="en-US" altLang="en-US">
                <a:solidFill>
                  <a:schemeClr val="tx1"/>
                </a:solidFill>
                <a:latin typeface="Courier New" panose="02070309020205020404" pitchFamily="49" charset="0"/>
              </a:rPr>
              <a:t>ROUND</a:t>
            </a:r>
            <a:r>
              <a:rPr lang="en-US" altLang="en-US">
                <a:solidFill>
                  <a:schemeClr val="tx1"/>
                </a:solidFill>
              </a:rPr>
              <a:t> and </a:t>
            </a:r>
            <a:r>
              <a:rPr lang="en-US" altLang="en-US">
                <a:solidFill>
                  <a:schemeClr val="tx1"/>
                </a:solidFill>
                <a:latin typeface="Courier New" panose="02070309020205020404" pitchFamily="49" charset="0"/>
              </a:rPr>
              <a:t>TRUNC</a:t>
            </a:r>
            <a:r>
              <a:rPr lang="en-US" altLang="en-US">
                <a:solidFill>
                  <a:schemeClr val="tx1"/>
                </a:solidFill>
              </a:rPr>
              <a:t> functions can be used</a:t>
            </a:r>
            <a:r>
              <a:rPr lang="en-US" altLang="en-US"/>
              <a:t> for number and date values. When used with dates, these functions round or truncate to the specified format model. Therefore, you can round dates to the nearest year or month. If the format model is month, dates 1-15 result in the first day of the current month. Dates 16-31 result in the first day of the next month. If the format model is year, months 1-6 result in January 1 of the current year. Months 7-12 result in January 1 of the next year.</a:t>
            </a:r>
          </a:p>
          <a:p>
            <a:pPr lvl="1"/>
            <a:r>
              <a:rPr lang="en-US" altLang="en-US" b="1"/>
              <a:t>Example:</a:t>
            </a:r>
            <a:endParaRPr lang="en-US" altLang="en-US"/>
          </a:p>
          <a:p>
            <a:pPr lvl="1"/>
            <a:r>
              <a:rPr lang="en-US" altLang="en-US"/>
              <a:t>Compare the hire dates for all employees who started in 1997. Display the employee number, hire date, and starting month using the </a:t>
            </a:r>
            <a:r>
              <a:rPr lang="en-US" altLang="en-US">
                <a:latin typeface="Courier New" panose="02070309020205020404" pitchFamily="49" charset="0"/>
              </a:rPr>
              <a:t>ROUND</a:t>
            </a:r>
            <a:r>
              <a:rPr lang="en-US" altLang="en-US"/>
              <a:t> and </a:t>
            </a:r>
            <a:r>
              <a:rPr lang="en-US" altLang="en-US">
                <a:latin typeface="Courier New" panose="02070309020205020404" pitchFamily="49" charset="0"/>
              </a:rPr>
              <a:t>TRUNC</a:t>
            </a:r>
            <a:r>
              <a:rPr lang="en-US" altLang="en-US"/>
              <a:t> functions.</a:t>
            </a:r>
          </a:p>
          <a:p>
            <a:pPr lvl="4"/>
            <a:r>
              <a:rPr lang="en-US" altLang="en-US"/>
              <a:t>SELECT employee_id, hire_date,</a:t>
            </a:r>
          </a:p>
          <a:p>
            <a:pPr lvl="4"/>
            <a:r>
              <a:rPr lang="en-US" altLang="en-US"/>
              <a:t>	ROUND(hire_date, 'MONTH'), TRUNC(hire_date, 'MONTH')</a:t>
            </a:r>
          </a:p>
          <a:p>
            <a:pPr lvl="4"/>
            <a:r>
              <a:rPr lang="en-US" altLang="en-US"/>
              <a:t>FROM   employees</a:t>
            </a:r>
          </a:p>
          <a:p>
            <a:pPr lvl="4"/>
            <a:r>
              <a:rPr lang="en-US" altLang="en-US"/>
              <a:t>WHERE  hire_date LIKE '%97';</a:t>
            </a:r>
          </a:p>
        </p:txBody>
      </p:sp>
      <p:pic>
        <p:nvPicPr>
          <p:cNvPr id="354309" name="Picture 5">
            <a:extLst>
              <a:ext uri="{FF2B5EF4-FFF2-40B4-BE49-F238E27FC236}">
                <a16:creationId xmlns:a16="http://schemas.microsoft.com/office/drawing/2014/main" id="{6CDCF48C-3FFD-8FA8-20A0-1B17524B9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8275638"/>
            <a:ext cx="6002338" cy="781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D690-6BD5-2FD2-680B-1A55514AB8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A7ECD-8298-3A30-E41C-7CB22E8E2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FA94F7-5ADA-6F1B-C467-6093ACEC432D}"/>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5" name="Footer Placeholder 4">
            <a:extLst>
              <a:ext uri="{FF2B5EF4-FFF2-40B4-BE49-F238E27FC236}">
                <a16:creationId xmlns:a16="http://schemas.microsoft.com/office/drawing/2014/main" id="{7B0EDC37-8178-DF8E-E97D-348097108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9F941-8540-273D-48F3-F4C5AF3F163C}"/>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426801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B86E-5324-22F9-52AD-AA0CBBFCF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1AB7E6-04F6-9B30-0D3B-F6D84BDB4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E87B1-9843-D5F4-5DCC-FBECE15FD6EE}"/>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5" name="Footer Placeholder 4">
            <a:extLst>
              <a:ext uri="{FF2B5EF4-FFF2-40B4-BE49-F238E27FC236}">
                <a16:creationId xmlns:a16="http://schemas.microsoft.com/office/drawing/2014/main" id="{7870ED87-E73F-7F8F-C418-7CF564AA2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8EAB3-5CD8-7496-C59B-D48F4DF8A4AD}"/>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312147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94174-8578-50CC-B69C-7742E0739D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1575DC-70DF-E478-7B1F-023BB0689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CD5A7-DE4A-4A85-50BD-79165DAAA810}"/>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5" name="Footer Placeholder 4">
            <a:extLst>
              <a:ext uri="{FF2B5EF4-FFF2-40B4-BE49-F238E27FC236}">
                <a16:creationId xmlns:a16="http://schemas.microsoft.com/office/drawing/2014/main" id="{B87A58E7-9517-34FC-9D09-642F87DF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25C0A-523D-BE2A-83DE-676682888913}"/>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96465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E6A3-4AD6-1C31-C4D6-4BB6F5C264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CFDE5-9432-CA26-2468-37303799D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ED0F4-00D7-5A27-87E8-8BD13F40A743}"/>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5" name="Footer Placeholder 4">
            <a:extLst>
              <a:ext uri="{FF2B5EF4-FFF2-40B4-BE49-F238E27FC236}">
                <a16:creationId xmlns:a16="http://schemas.microsoft.com/office/drawing/2014/main" id="{868B5BC7-1709-9868-F7A7-7D73A39B6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A8A45-BBB5-8CFB-B926-1429E3FFD7EF}"/>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352902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6ED6-BF3E-3C30-7AA2-81E55F0941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650EC-3807-7D57-0487-EA688FBEC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DBCC5-B75F-1EAE-B8D6-D626C7632441}"/>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5" name="Footer Placeholder 4">
            <a:extLst>
              <a:ext uri="{FF2B5EF4-FFF2-40B4-BE49-F238E27FC236}">
                <a16:creationId xmlns:a16="http://schemas.microsoft.com/office/drawing/2014/main" id="{550534C9-4E50-22AA-BE71-BDD093692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B85F4-53C6-4D76-52DB-0CAD02337489}"/>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238337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6D83-56CF-3827-B903-8CD6084A8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46CE8-63B4-DB13-0CAC-0B1AA456F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430856-0C00-9410-8309-7CC0862D1F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D7BF6-8B43-2208-A251-245A25110AD1}"/>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6" name="Footer Placeholder 5">
            <a:extLst>
              <a:ext uri="{FF2B5EF4-FFF2-40B4-BE49-F238E27FC236}">
                <a16:creationId xmlns:a16="http://schemas.microsoft.com/office/drawing/2014/main" id="{878F1BAC-0AF5-965F-9973-80816DDD0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F7DCE-149E-C457-1D79-2291304FDFD5}"/>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328696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0370-956C-AECF-DFFF-5F106A69C9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26B550-BF17-C0DA-0865-2FEC9017D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A735B-9694-061B-9FB7-59DDFEC38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A97A05-96CE-42F0-F922-DC4002ADF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483CC-81C0-314C-8086-4FA777FD7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B0034-BFF4-0E9C-B82E-8DEDF2775528}"/>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8" name="Footer Placeholder 7">
            <a:extLst>
              <a:ext uri="{FF2B5EF4-FFF2-40B4-BE49-F238E27FC236}">
                <a16:creationId xmlns:a16="http://schemas.microsoft.com/office/drawing/2014/main" id="{C9948845-6491-8A04-7F12-486EBD7F86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1E09DE-EC1F-C079-D772-E206A9CD3274}"/>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162932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5D3E-3237-E384-2F14-D23C74635C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99D88E-AE82-75B5-27E8-DCBFFA124254}"/>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4" name="Footer Placeholder 3">
            <a:extLst>
              <a:ext uri="{FF2B5EF4-FFF2-40B4-BE49-F238E27FC236}">
                <a16:creationId xmlns:a16="http://schemas.microsoft.com/office/drawing/2014/main" id="{7B8EE9D3-2E43-5A1D-8B4F-D72F4A49D0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52360-59FB-66E2-0E68-D0F9128A07A0}"/>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240463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1F5CC-C5AF-D864-9653-729B368C4792}"/>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3" name="Footer Placeholder 2">
            <a:extLst>
              <a:ext uri="{FF2B5EF4-FFF2-40B4-BE49-F238E27FC236}">
                <a16:creationId xmlns:a16="http://schemas.microsoft.com/office/drawing/2014/main" id="{E043FCA5-E38D-F08B-F11F-E2FA8CEC10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A58F18-2436-AD87-C442-2D81B77CBC3A}"/>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397538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81CB-32BB-1432-CB83-52E4B495D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28BC46-517B-1CF2-6FA0-6D5DFED9FB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1D662A-F8BE-9452-A240-AF24FC7ED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27EDD-D96F-0461-6B6E-9FD22CE5D5B2}"/>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6" name="Footer Placeholder 5">
            <a:extLst>
              <a:ext uri="{FF2B5EF4-FFF2-40B4-BE49-F238E27FC236}">
                <a16:creationId xmlns:a16="http://schemas.microsoft.com/office/drawing/2014/main" id="{03338DAC-4F8D-1293-DC1C-536CDC44D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01D5F-8765-56E7-B48A-421B1BD6BEE5}"/>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182022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F84F-6D76-2453-5EBE-64EC45458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961CBB-F4F1-5730-4F98-EF1C73B4B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2DB4BF-E03E-3D5D-7612-6692075C5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552A6-FA60-78F5-48A1-081E6F5031F8}"/>
              </a:ext>
            </a:extLst>
          </p:cNvPr>
          <p:cNvSpPr>
            <a:spLocks noGrp="1"/>
          </p:cNvSpPr>
          <p:nvPr>
            <p:ph type="dt" sz="half" idx="10"/>
          </p:nvPr>
        </p:nvSpPr>
        <p:spPr/>
        <p:txBody>
          <a:bodyPr/>
          <a:lstStyle/>
          <a:p>
            <a:fld id="{A590BDFB-91B1-4C56-A7FC-165F1175D3B1}" type="datetimeFigureOut">
              <a:rPr lang="en-US" smtClean="0"/>
              <a:t>10/28/2023</a:t>
            </a:fld>
            <a:endParaRPr lang="en-US"/>
          </a:p>
        </p:txBody>
      </p:sp>
      <p:sp>
        <p:nvSpPr>
          <p:cNvPr id="6" name="Footer Placeholder 5">
            <a:extLst>
              <a:ext uri="{FF2B5EF4-FFF2-40B4-BE49-F238E27FC236}">
                <a16:creationId xmlns:a16="http://schemas.microsoft.com/office/drawing/2014/main" id="{FB160D21-E802-0CE8-89E8-E6F6C8225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3D147-B8FE-E208-7DA7-BF44F8A276F3}"/>
              </a:ext>
            </a:extLst>
          </p:cNvPr>
          <p:cNvSpPr>
            <a:spLocks noGrp="1"/>
          </p:cNvSpPr>
          <p:nvPr>
            <p:ph type="sldNum" sz="quarter" idx="12"/>
          </p:nvPr>
        </p:nvSpPr>
        <p:spPr/>
        <p:txBody>
          <a:bodyPr/>
          <a:lstStyle/>
          <a:p>
            <a:fld id="{DE60ABDC-723B-4C7E-B98C-39D507CA920B}" type="slidenum">
              <a:rPr lang="en-US" smtClean="0"/>
              <a:t>‹#›</a:t>
            </a:fld>
            <a:endParaRPr lang="en-US"/>
          </a:p>
        </p:txBody>
      </p:sp>
    </p:spTree>
    <p:extLst>
      <p:ext uri="{BB962C8B-B14F-4D97-AF65-F5344CB8AC3E}">
        <p14:creationId xmlns:p14="http://schemas.microsoft.com/office/powerpoint/2010/main" val="1719809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38417-38C6-3FD6-9FAE-DB0DA12A4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6F504-227C-FED8-50AB-536E1B0394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20624-77DF-DBC6-6754-35548A7C2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0BDFB-91B1-4C56-A7FC-165F1175D3B1}" type="datetimeFigureOut">
              <a:rPr lang="en-US" smtClean="0"/>
              <a:t>10/28/2023</a:t>
            </a:fld>
            <a:endParaRPr lang="en-US"/>
          </a:p>
        </p:txBody>
      </p:sp>
      <p:sp>
        <p:nvSpPr>
          <p:cNvPr id="5" name="Footer Placeholder 4">
            <a:extLst>
              <a:ext uri="{FF2B5EF4-FFF2-40B4-BE49-F238E27FC236}">
                <a16:creationId xmlns:a16="http://schemas.microsoft.com/office/drawing/2014/main" id="{35CF4817-E44D-B3D8-16F1-EC40785F8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C4A367-22C5-1105-4239-404C11962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0ABDC-723B-4C7E-B98C-39D507CA920B}" type="slidenum">
              <a:rPr lang="en-US" smtClean="0"/>
              <a:t>‹#›</a:t>
            </a:fld>
            <a:endParaRPr lang="en-US"/>
          </a:p>
        </p:txBody>
      </p:sp>
    </p:spTree>
    <p:extLst>
      <p:ext uri="{BB962C8B-B14F-4D97-AF65-F5344CB8AC3E}">
        <p14:creationId xmlns:p14="http://schemas.microsoft.com/office/powerpoint/2010/main" val="119545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81" name="Rectangle 21">
            <a:extLst>
              <a:ext uri="{FF2B5EF4-FFF2-40B4-BE49-F238E27FC236}">
                <a16:creationId xmlns:a16="http://schemas.microsoft.com/office/drawing/2014/main" id="{A51177D7-2DC5-C53E-C83B-6DB5510DFC69}"/>
              </a:ext>
            </a:extLst>
          </p:cNvPr>
          <p:cNvSpPr>
            <a:spLocks noGrp="1" noChangeArrowheads="1"/>
          </p:cNvSpPr>
          <p:nvPr>
            <p:ph type="title"/>
          </p:nvPr>
        </p:nvSpPr>
        <p:spPr/>
        <p:txBody>
          <a:bodyPr/>
          <a:lstStyle/>
          <a:p>
            <a:r>
              <a:rPr lang="en-US" altLang="en-US"/>
              <a:t>Case-Conversion Functions</a:t>
            </a:r>
          </a:p>
        </p:txBody>
      </p:sp>
      <p:sp>
        <p:nvSpPr>
          <p:cNvPr id="322582" name="Rectangle 22">
            <a:extLst>
              <a:ext uri="{FF2B5EF4-FFF2-40B4-BE49-F238E27FC236}">
                <a16:creationId xmlns:a16="http://schemas.microsoft.com/office/drawing/2014/main" id="{5E57C264-8A6D-7FD0-62B1-B0079AC0E5D7}"/>
              </a:ext>
            </a:extLst>
          </p:cNvPr>
          <p:cNvSpPr>
            <a:spLocks noGrp="1" noChangeArrowheads="1"/>
          </p:cNvSpPr>
          <p:nvPr>
            <p:ph type="body" idx="1"/>
          </p:nvPr>
        </p:nvSpPr>
        <p:spPr>
          <a:xfrm>
            <a:off x="2133600" y="1449388"/>
            <a:ext cx="7918450" cy="360362"/>
          </a:xfrm>
        </p:spPr>
        <p:txBody>
          <a:bodyPr>
            <a:normAutofit fontScale="77500" lnSpcReduction="20000"/>
          </a:bodyPr>
          <a:lstStyle/>
          <a:p>
            <a:r>
              <a:rPr lang="en-US" altLang="en-US"/>
              <a:t>These functions convert the case for character strings:</a:t>
            </a:r>
          </a:p>
        </p:txBody>
      </p:sp>
      <p:sp>
        <p:nvSpPr>
          <p:cNvPr id="322565" name="Rectangle 5">
            <a:extLst>
              <a:ext uri="{FF2B5EF4-FFF2-40B4-BE49-F238E27FC236}">
                <a16:creationId xmlns:a16="http://schemas.microsoft.com/office/drawing/2014/main" id="{1F8F7B1B-ADE8-36F3-689B-B76521BF12A9}"/>
              </a:ext>
            </a:extLst>
          </p:cNvPr>
          <p:cNvSpPr>
            <a:spLocks noChangeArrowheads="1"/>
          </p:cNvSpPr>
          <p:nvPr/>
        </p:nvSpPr>
        <p:spPr bwMode="blackWhite">
          <a:xfrm>
            <a:off x="5951539" y="2346325"/>
            <a:ext cx="291147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sql course</a:t>
            </a:r>
          </a:p>
        </p:txBody>
      </p:sp>
      <p:sp>
        <p:nvSpPr>
          <p:cNvPr id="322566" name="Rectangle 6">
            <a:extLst>
              <a:ext uri="{FF2B5EF4-FFF2-40B4-BE49-F238E27FC236}">
                <a16:creationId xmlns:a16="http://schemas.microsoft.com/office/drawing/2014/main" id="{F40203E8-2AEA-AE87-9D6E-70C91EE1C6F5}"/>
              </a:ext>
            </a:extLst>
          </p:cNvPr>
          <p:cNvSpPr>
            <a:spLocks noChangeArrowheads="1"/>
          </p:cNvSpPr>
          <p:nvPr/>
        </p:nvSpPr>
        <p:spPr bwMode="blackWhite">
          <a:xfrm>
            <a:off x="2447926" y="2346325"/>
            <a:ext cx="3503613"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LOWER(</a:t>
            </a:r>
            <a:r>
              <a:rPr lang="en-US" altLang="en-US" sz="1600">
                <a:solidFill>
                  <a:schemeClr val="bg2"/>
                </a:solidFill>
                <a:latin typeface="Courier New" panose="02070309020205020404" pitchFamily="49" charset="0"/>
              </a:rPr>
              <a:t>'</a:t>
            </a:r>
            <a:r>
              <a:rPr lang="en-US" altLang="en-US" sz="1600">
                <a:solidFill>
                  <a:srgbClr val="000000"/>
                </a:solidFill>
                <a:latin typeface="Courier New" panose="02070309020205020404" pitchFamily="49" charset="0"/>
              </a:rPr>
              <a:t>SQL Course</a:t>
            </a:r>
            <a:r>
              <a:rPr lang="en-US" altLang="en-US" sz="1600">
                <a:solidFill>
                  <a:schemeClr val="bg2"/>
                </a:solidFill>
                <a:latin typeface="Courier New" panose="02070309020205020404" pitchFamily="49" charset="0"/>
              </a:rPr>
              <a:t>'</a:t>
            </a:r>
            <a:r>
              <a:rPr lang="en-US" altLang="en-US" sz="1600">
                <a:solidFill>
                  <a:srgbClr val="000000"/>
                </a:solidFill>
                <a:latin typeface="Courier New" panose="02070309020205020404" pitchFamily="49" charset="0"/>
              </a:rPr>
              <a:t>)</a:t>
            </a:r>
          </a:p>
        </p:txBody>
      </p:sp>
      <p:sp>
        <p:nvSpPr>
          <p:cNvPr id="322567" name="Rectangle 7">
            <a:extLst>
              <a:ext uri="{FF2B5EF4-FFF2-40B4-BE49-F238E27FC236}">
                <a16:creationId xmlns:a16="http://schemas.microsoft.com/office/drawing/2014/main" id="{0FA38621-4367-0B32-541D-2A303440595A}"/>
              </a:ext>
            </a:extLst>
          </p:cNvPr>
          <p:cNvSpPr>
            <a:spLocks noChangeArrowheads="1"/>
          </p:cNvSpPr>
          <p:nvPr/>
        </p:nvSpPr>
        <p:spPr bwMode="blackWhite">
          <a:xfrm>
            <a:off x="5951539" y="3111501"/>
            <a:ext cx="291147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solidFill>
                  <a:srgbClr val="000000"/>
                </a:solidFill>
                <a:latin typeface="Courier New" panose="02070309020205020404" pitchFamily="49" charset="0"/>
              </a:rPr>
              <a:t>Sql Course</a:t>
            </a:r>
          </a:p>
        </p:txBody>
      </p:sp>
      <p:sp>
        <p:nvSpPr>
          <p:cNvPr id="322568" name="Rectangle 8">
            <a:extLst>
              <a:ext uri="{FF2B5EF4-FFF2-40B4-BE49-F238E27FC236}">
                <a16:creationId xmlns:a16="http://schemas.microsoft.com/office/drawing/2014/main" id="{20B4C0CE-3FD1-E4B7-F409-FE0DAC760269}"/>
              </a:ext>
            </a:extLst>
          </p:cNvPr>
          <p:cNvSpPr>
            <a:spLocks noChangeArrowheads="1"/>
          </p:cNvSpPr>
          <p:nvPr/>
        </p:nvSpPr>
        <p:spPr bwMode="blackWhite">
          <a:xfrm>
            <a:off x="2447926" y="3111501"/>
            <a:ext cx="3503613"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INITCAP(</a:t>
            </a:r>
            <a:r>
              <a:rPr lang="en-US" altLang="en-US" sz="1600">
                <a:solidFill>
                  <a:schemeClr val="bg2"/>
                </a:solidFill>
                <a:latin typeface="Courier New" panose="02070309020205020404" pitchFamily="49" charset="0"/>
              </a:rPr>
              <a:t>'</a:t>
            </a:r>
            <a:r>
              <a:rPr lang="en-US" altLang="en-US" sz="1600">
                <a:solidFill>
                  <a:srgbClr val="000000"/>
                </a:solidFill>
                <a:latin typeface="Courier New" panose="02070309020205020404" pitchFamily="49" charset="0"/>
              </a:rPr>
              <a:t>SQL Course</a:t>
            </a:r>
            <a:r>
              <a:rPr lang="en-US" altLang="en-US" sz="1600">
                <a:solidFill>
                  <a:schemeClr val="bg2"/>
                </a:solidFill>
                <a:latin typeface="Courier New" panose="02070309020205020404" pitchFamily="49" charset="0"/>
              </a:rPr>
              <a:t>'</a:t>
            </a:r>
            <a:r>
              <a:rPr lang="en-US" altLang="en-US" sz="1600">
                <a:solidFill>
                  <a:srgbClr val="000000"/>
                </a:solidFill>
                <a:latin typeface="Courier New" panose="02070309020205020404" pitchFamily="49" charset="0"/>
              </a:rPr>
              <a:t>)</a:t>
            </a:r>
          </a:p>
        </p:txBody>
      </p:sp>
      <p:sp>
        <p:nvSpPr>
          <p:cNvPr id="322569" name="Rectangle 9">
            <a:extLst>
              <a:ext uri="{FF2B5EF4-FFF2-40B4-BE49-F238E27FC236}">
                <a16:creationId xmlns:a16="http://schemas.microsoft.com/office/drawing/2014/main" id="{132384A3-35B6-C054-C770-A61CB11FA9EB}"/>
              </a:ext>
            </a:extLst>
          </p:cNvPr>
          <p:cNvSpPr>
            <a:spLocks noChangeArrowheads="1"/>
          </p:cNvSpPr>
          <p:nvPr/>
        </p:nvSpPr>
        <p:spPr bwMode="blackWhite">
          <a:xfrm>
            <a:off x="5951539" y="2728914"/>
            <a:ext cx="291147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SQL COURSE</a:t>
            </a:r>
          </a:p>
        </p:txBody>
      </p:sp>
      <p:sp>
        <p:nvSpPr>
          <p:cNvPr id="322570" name="Rectangle 10">
            <a:extLst>
              <a:ext uri="{FF2B5EF4-FFF2-40B4-BE49-F238E27FC236}">
                <a16:creationId xmlns:a16="http://schemas.microsoft.com/office/drawing/2014/main" id="{CA5FFB3D-C633-6F8D-F2EC-BF3AC7FFD588}"/>
              </a:ext>
            </a:extLst>
          </p:cNvPr>
          <p:cNvSpPr>
            <a:spLocks noChangeArrowheads="1"/>
          </p:cNvSpPr>
          <p:nvPr/>
        </p:nvSpPr>
        <p:spPr bwMode="blackWhite">
          <a:xfrm>
            <a:off x="2447926" y="2728914"/>
            <a:ext cx="3503613"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UPPER(</a:t>
            </a:r>
            <a:r>
              <a:rPr lang="en-US" altLang="en-US" sz="1600">
                <a:solidFill>
                  <a:schemeClr val="bg2"/>
                </a:solidFill>
                <a:latin typeface="Courier New" panose="02070309020205020404" pitchFamily="49" charset="0"/>
              </a:rPr>
              <a:t>'</a:t>
            </a:r>
            <a:r>
              <a:rPr lang="en-US" altLang="en-US" sz="1600">
                <a:solidFill>
                  <a:srgbClr val="000000"/>
                </a:solidFill>
                <a:latin typeface="Courier New" panose="02070309020205020404" pitchFamily="49" charset="0"/>
              </a:rPr>
              <a:t>SQL Course</a:t>
            </a:r>
            <a:r>
              <a:rPr lang="en-US" altLang="en-US" sz="1600">
                <a:solidFill>
                  <a:schemeClr val="bg2"/>
                </a:solidFill>
                <a:latin typeface="Courier New" panose="02070309020205020404" pitchFamily="49" charset="0"/>
              </a:rPr>
              <a:t>'</a:t>
            </a:r>
            <a:r>
              <a:rPr lang="en-US" altLang="en-US" sz="1600">
                <a:solidFill>
                  <a:srgbClr val="000000"/>
                </a:solidFill>
                <a:latin typeface="Courier New" panose="02070309020205020404" pitchFamily="49" charset="0"/>
              </a:rPr>
              <a:t>)</a:t>
            </a:r>
          </a:p>
        </p:txBody>
      </p:sp>
      <p:sp>
        <p:nvSpPr>
          <p:cNvPr id="322571" name="Rectangle 11">
            <a:extLst>
              <a:ext uri="{FF2B5EF4-FFF2-40B4-BE49-F238E27FC236}">
                <a16:creationId xmlns:a16="http://schemas.microsoft.com/office/drawing/2014/main" id="{9A3038CB-AE7F-8FCB-1A7C-88A7966618C1}"/>
              </a:ext>
            </a:extLst>
          </p:cNvPr>
          <p:cNvSpPr>
            <a:spLocks noChangeArrowheads="1"/>
          </p:cNvSpPr>
          <p:nvPr/>
        </p:nvSpPr>
        <p:spPr bwMode="gray">
          <a:xfrm>
            <a:off x="5951539" y="1981201"/>
            <a:ext cx="291147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Result</a:t>
            </a:r>
          </a:p>
        </p:txBody>
      </p:sp>
      <p:sp>
        <p:nvSpPr>
          <p:cNvPr id="322572" name="Rectangle 12">
            <a:extLst>
              <a:ext uri="{FF2B5EF4-FFF2-40B4-BE49-F238E27FC236}">
                <a16:creationId xmlns:a16="http://schemas.microsoft.com/office/drawing/2014/main" id="{D15D6A56-0D1B-73E4-8192-39A0F73E31AC}"/>
              </a:ext>
            </a:extLst>
          </p:cNvPr>
          <p:cNvSpPr>
            <a:spLocks noChangeArrowheads="1"/>
          </p:cNvSpPr>
          <p:nvPr/>
        </p:nvSpPr>
        <p:spPr bwMode="gray">
          <a:xfrm>
            <a:off x="2447926" y="1981201"/>
            <a:ext cx="3503613"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Function</a:t>
            </a:r>
          </a:p>
        </p:txBody>
      </p:sp>
      <p:sp>
        <p:nvSpPr>
          <p:cNvPr id="322573" name="Line 13">
            <a:extLst>
              <a:ext uri="{FF2B5EF4-FFF2-40B4-BE49-F238E27FC236}">
                <a16:creationId xmlns:a16="http://schemas.microsoft.com/office/drawing/2014/main" id="{EB677F21-AC41-59AC-CA49-2C9D72839DFC}"/>
              </a:ext>
            </a:extLst>
          </p:cNvPr>
          <p:cNvSpPr>
            <a:spLocks noChangeShapeType="1"/>
          </p:cNvSpPr>
          <p:nvPr/>
        </p:nvSpPr>
        <p:spPr bwMode="blackWhite">
          <a:xfrm>
            <a:off x="2447925" y="3111500"/>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4" name="Line 14">
            <a:extLst>
              <a:ext uri="{FF2B5EF4-FFF2-40B4-BE49-F238E27FC236}">
                <a16:creationId xmlns:a16="http://schemas.microsoft.com/office/drawing/2014/main" id="{46ED9ACC-C3A6-1D1F-22F3-4E0FC3A03916}"/>
              </a:ext>
            </a:extLst>
          </p:cNvPr>
          <p:cNvSpPr>
            <a:spLocks noChangeShapeType="1"/>
          </p:cNvSpPr>
          <p:nvPr/>
        </p:nvSpPr>
        <p:spPr bwMode="blackWhite">
          <a:xfrm>
            <a:off x="5951538" y="1981201"/>
            <a:ext cx="0" cy="1495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5" name="Line 15">
            <a:extLst>
              <a:ext uri="{FF2B5EF4-FFF2-40B4-BE49-F238E27FC236}">
                <a16:creationId xmlns:a16="http://schemas.microsoft.com/office/drawing/2014/main" id="{5F92DB60-9255-EE10-1699-6E544534A5CD}"/>
              </a:ext>
            </a:extLst>
          </p:cNvPr>
          <p:cNvSpPr>
            <a:spLocks noChangeShapeType="1"/>
          </p:cNvSpPr>
          <p:nvPr/>
        </p:nvSpPr>
        <p:spPr bwMode="blackWhite">
          <a:xfrm>
            <a:off x="2447925" y="2728913"/>
            <a:ext cx="64150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6" name="Line 16">
            <a:extLst>
              <a:ext uri="{FF2B5EF4-FFF2-40B4-BE49-F238E27FC236}">
                <a16:creationId xmlns:a16="http://schemas.microsoft.com/office/drawing/2014/main" id="{EFBB4EE2-1F78-879D-4A26-B3BD68B31A27}"/>
              </a:ext>
            </a:extLst>
          </p:cNvPr>
          <p:cNvSpPr>
            <a:spLocks noChangeShapeType="1"/>
          </p:cNvSpPr>
          <p:nvPr/>
        </p:nvSpPr>
        <p:spPr bwMode="blackWhite">
          <a:xfrm>
            <a:off x="2447925" y="2346325"/>
            <a:ext cx="641508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7" name="Line 17">
            <a:extLst>
              <a:ext uri="{FF2B5EF4-FFF2-40B4-BE49-F238E27FC236}">
                <a16:creationId xmlns:a16="http://schemas.microsoft.com/office/drawing/2014/main" id="{E57C6B52-477E-3BDC-BD10-6E5FA0FB3EEA}"/>
              </a:ext>
            </a:extLst>
          </p:cNvPr>
          <p:cNvSpPr>
            <a:spLocks noChangeShapeType="1"/>
          </p:cNvSpPr>
          <p:nvPr/>
        </p:nvSpPr>
        <p:spPr bwMode="blackWhite">
          <a:xfrm>
            <a:off x="2447925" y="1981200"/>
            <a:ext cx="64150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8" name="Line 18">
            <a:extLst>
              <a:ext uri="{FF2B5EF4-FFF2-40B4-BE49-F238E27FC236}">
                <a16:creationId xmlns:a16="http://schemas.microsoft.com/office/drawing/2014/main" id="{B54B8B97-3965-FAD0-2F63-9E489731744F}"/>
              </a:ext>
            </a:extLst>
          </p:cNvPr>
          <p:cNvSpPr>
            <a:spLocks noChangeShapeType="1"/>
          </p:cNvSpPr>
          <p:nvPr/>
        </p:nvSpPr>
        <p:spPr bwMode="blackWhite">
          <a:xfrm>
            <a:off x="2447925" y="1981201"/>
            <a:ext cx="0" cy="14954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9" name="Line 19">
            <a:extLst>
              <a:ext uri="{FF2B5EF4-FFF2-40B4-BE49-F238E27FC236}">
                <a16:creationId xmlns:a16="http://schemas.microsoft.com/office/drawing/2014/main" id="{0418A2AE-0A82-6FF0-8F33-9C9F20E305D0}"/>
              </a:ext>
            </a:extLst>
          </p:cNvPr>
          <p:cNvSpPr>
            <a:spLocks noChangeShapeType="1"/>
          </p:cNvSpPr>
          <p:nvPr/>
        </p:nvSpPr>
        <p:spPr bwMode="blackWhite">
          <a:xfrm>
            <a:off x="8863013" y="1981201"/>
            <a:ext cx="0" cy="14954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0" name="Line 20">
            <a:extLst>
              <a:ext uri="{FF2B5EF4-FFF2-40B4-BE49-F238E27FC236}">
                <a16:creationId xmlns:a16="http://schemas.microsoft.com/office/drawing/2014/main" id="{8888E753-8F6B-F724-3424-21D4F013B9CC}"/>
              </a:ext>
            </a:extLst>
          </p:cNvPr>
          <p:cNvSpPr>
            <a:spLocks noChangeShapeType="1"/>
          </p:cNvSpPr>
          <p:nvPr/>
        </p:nvSpPr>
        <p:spPr bwMode="blackWhite">
          <a:xfrm>
            <a:off x="2447925" y="3476625"/>
            <a:ext cx="64150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94" name="Rectangle 1062">
            <a:extLst>
              <a:ext uri="{FF2B5EF4-FFF2-40B4-BE49-F238E27FC236}">
                <a16:creationId xmlns:a16="http://schemas.microsoft.com/office/drawing/2014/main" id="{4821097B-C2A7-A4AC-CFCA-4033B65457F4}"/>
              </a:ext>
            </a:extLst>
          </p:cNvPr>
          <p:cNvSpPr>
            <a:spLocks noGrp="1" noChangeArrowheads="1"/>
          </p:cNvSpPr>
          <p:nvPr>
            <p:ph type="title"/>
          </p:nvPr>
        </p:nvSpPr>
        <p:spPr/>
        <p:txBody>
          <a:bodyPr/>
          <a:lstStyle/>
          <a:p>
            <a:r>
              <a:rPr lang="en-US" altLang="en-US"/>
              <a:t>Character-Manipulation Functions</a:t>
            </a:r>
          </a:p>
        </p:txBody>
      </p:sp>
      <p:sp>
        <p:nvSpPr>
          <p:cNvPr id="326695" name="Rectangle 1063">
            <a:extLst>
              <a:ext uri="{FF2B5EF4-FFF2-40B4-BE49-F238E27FC236}">
                <a16:creationId xmlns:a16="http://schemas.microsoft.com/office/drawing/2014/main" id="{5FD7ECC6-AC9C-C794-E84E-571AC38FCF7C}"/>
              </a:ext>
            </a:extLst>
          </p:cNvPr>
          <p:cNvSpPr>
            <a:spLocks noGrp="1" noChangeArrowheads="1"/>
          </p:cNvSpPr>
          <p:nvPr>
            <p:ph type="body" idx="1"/>
          </p:nvPr>
        </p:nvSpPr>
        <p:spPr>
          <a:xfrm>
            <a:off x="2133600" y="1449388"/>
            <a:ext cx="7918450" cy="360362"/>
          </a:xfrm>
        </p:spPr>
        <p:txBody>
          <a:bodyPr>
            <a:normAutofit fontScale="77500" lnSpcReduction="20000"/>
          </a:bodyPr>
          <a:lstStyle/>
          <a:p>
            <a:r>
              <a:rPr lang="en-US" altLang="en-US"/>
              <a:t>These functions manipulate character strings:</a:t>
            </a:r>
          </a:p>
        </p:txBody>
      </p:sp>
      <p:sp>
        <p:nvSpPr>
          <p:cNvPr id="326661" name="Rectangle 1029">
            <a:extLst>
              <a:ext uri="{FF2B5EF4-FFF2-40B4-BE49-F238E27FC236}">
                <a16:creationId xmlns:a16="http://schemas.microsoft.com/office/drawing/2014/main" id="{911C219D-4D0D-69D8-9085-A7A367DFDFE2}"/>
              </a:ext>
            </a:extLst>
          </p:cNvPr>
          <p:cNvSpPr>
            <a:spLocks noChangeArrowheads="1"/>
          </p:cNvSpPr>
          <p:nvPr/>
        </p:nvSpPr>
        <p:spPr bwMode="blackWhite">
          <a:xfrm>
            <a:off x="6940551" y="4667250"/>
            <a:ext cx="2805113" cy="6111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BLACK and BLUE </a:t>
            </a:r>
          </a:p>
        </p:txBody>
      </p:sp>
      <p:sp>
        <p:nvSpPr>
          <p:cNvPr id="326662" name="Rectangle 1030">
            <a:extLst>
              <a:ext uri="{FF2B5EF4-FFF2-40B4-BE49-F238E27FC236}">
                <a16:creationId xmlns:a16="http://schemas.microsoft.com/office/drawing/2014/main" id="{265823C7-8015-7460-3C2D-F3A0493C17C0}"/>
              </a:ext>
            </a:extLst>
          </p:cNvPr>
          <p:cNvSpPr>
            <a:spLocks noChangeArrowheads="1"/>
          </p:cNvSpPr>
          <p:nvPr/>
        </p:nvSpPr>
        <p:spPr bwMode="blackWhite">
          <a:xfrm>
            <a:off x="2381250" y="4667250"/>
            <a:ext cx="4559300" cy="6111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REPLACE</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('JACK and JUE','J','BL') </a:t>
            </a:r>
          </a:p>
        </p:txBody>
      </p:sp>
      <p:sp>
        <p:nvSpPr>
          <p:cNvPr id="326663" name="Rectangle 1031">
            <a:extLst>
              <a:ext uri="{FF2B5EF4-FFF2-40B4-BE49-F238E27FC236}">
                <a16:creationId xmlns:a16="http://schemas.microsoft.com/office/drawing/2014/main" id="{45271D1C-5438-D6AC-2B59-511AFE99BA51}"/>
              </a:ext>
            </a:extLst>
          </p:cNvPr>
          <p:cNvSpPr>
            <a:spLocks noChangeArrowheads="1"/>
          </p:cNvSpPr>
          <p:nvPr/>
        </p:nvSpPr>
        <p:spPr bwMode="blackWhite">
          <a:xfrm>
            <a:off x="6940551" y="3263900"/>
            <a:ext cx="2805113"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10</a:t>
            </a:r>
          </a:p>
        </p:txBody>
      </p:sp>
      <p:sp>
        <p:nvSpPr>
          <p:cNvPr id="326664" name="Rectangle 1032">
            <a:extLst>
              <a:ext uri="{FF2B5EF4-FFF2-40B4-BE49-F238E27FC236}">
                <a16:creationId xmlns:a16="http://schemas.microsoft.com/office/drawing/2014/main" id="{561620C9-2345-C056-9D71-C41B5F90294D}"/>
              </a:ext>
            </a:extLst>
          </p:cNvPr>
          <p:cNvSpPr>
            <a:spLocks noChangeArrowheads="1"/>
          </p:cNvSpPr>
          <p:nvPr/>
        </p:nvSpPr>
        <p:spPr bwMode="blackWhite">
          <a:xfrm>
            <a:off x="2381250" y="3263900"/>
            <a:ext cx="4559300"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LENGTH('HelloWorld')</a:t>
            </a:r>
          </a:p>
        </p:txBody>
      </p:sp>
      <p:sp>
        <p:nvSpPr>
          <p:cNvPr id="326665" name="Rectangle 1033">
            <a:extLst>
              <a:ext uri="{FF2B5EF4-FFF2-40B4-BE49-F238E27FC236}">
                <a16:creationId xmlns:a16="http://schemas.microsoft.com/office/drawing/2014/main" id="{98102EFA-5E0F-4D42-1FF6-536EE9ABCB27}"/>
              </a:ext>
            </a:extLst>
          </p:cNvPr>
          <p:cNvSpPr>
            <a:spLocks noChangeArrowheads="1"/>
          </p:cNvSpPr>
          <p:nvPr/>
        </p:nvSpPr>
        <p:spPr bwMode="blackWhite">
          <a:xfrm>
            <a:off x="6940551" y="3614739"/>
            <a:ext cx="2805113"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6</a:t>
            </a:r>
          </a:p>
        </p:txBody>
      </p:sp>
      <p:sp>
        <p:nvSpPr>
          <p:cNvPr id="326666" name="Rectangle 1034">
            <a:extLst>
              <a:ext uri="{FF2B5EF4-FFF2-40B4-BE49-F238E27FC236}">
                <a16:creationId xmlns:a16="http://schemas.microsoft.com/office/drawing/2014/main" id="{353D01A4-D99B-A0CE-FB59-C3CF4FE8BF31}"/>
              </a:ext>
            </a:extLst>
          </p:cNvPr>
          <p:cNvSpPr>
            <a:spLocks noChangeArrowheads="1"/>
          </p:cNvSpPr>
          <p:nvPr/>
        </p:nvSpPr>
        <p:spPr bwMode="blackWhite">
          <a:xfrm>
            <a:off x="2381250" y="3614739"/>
            <a:ext cx="4559300"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INSTR('HelloWorld', 'W')</a:t>
            </a:r>
          </a:p>
        </p:txBody>
      </p:sp>
      <p:sp>
        <p:nvSpPr>
          <p:cNvPr id="326667" name="Rectangle 1035">
            <a:extLst>
              <a:ext uri="{FF2B5EF4-FFF2-40B4-BE49-F238E27FC236}">
                <a16:creationId xmlns:a16="http://schemas.microsoft.com/office/drawing/2014/main" id="{7E2BC9CE-F464-F91A-BEC6-46C968B24E0E}"/>
              </a:ext>
            </a:extLst>
          </p:cNvPr>
          <p:cNvSpPr>
            <a:spLocks noChangeArrowheads="1"/>
          </p:cNvSpPr>
          <p:nvPr/>
        </p:nvSpPr>
        <p:spPr bwMode="blackWhite">
          <a:xfrm>
            <a:off x="6940551" y="3965575"/>
            <a:ext cx="2805113"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*****24000</a:t>
            </a:r>
          </a:p>
        </p:txBody>
      </p:sp>
      <p:sp>
        <p:nvSpPr>
          <p:cNvPr id="326668" name="Rectangle 1036">
            <a:extLst>
              <a:ext uri="{FF2B5EF4-FFF2-40B4-BE49-F238E27FC236}">
                <a16:creationId xmlns:a16="http://schemas.microsoft.com/office/drawing/2014/main" id="{57003508-A259-D2CB-AA7D-0B9A5535B29E}"/>
              </a:ext>
            </a:extLst>
          </p:cNvPr>
          <p:cNvSpPr>
            <a:spLocks noChangeArrowheads="1"/>
          </p:cNvSpPr>
          <p:nvPr/>
        </p:nvSpPr>
        <p:spPr bwMode="blackWhite">
          <a:xfrm>
            <a:off x="2381250" y="3965575"/>
            <a:ext cx="4559300"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LPAD(salary,10,</a:t>
            </a:r>
            <a:r>
              <a:rPr lang="en-US" altLang="en-US" sz="1600">
                <a:solidFill>
                  <a:schemeClr val="bg2"/>
                </a:solidFill>
                <a:latin typeface="Courier New" panose="02070309020205020404" pitchFamily="49" charset="0"/>
              </a:rPr>
              <a:t>'</a:t>
            </a:r>
            <a:r>
              <a:rPr lang="en-US" altLang="en-US" sz="1600">
                <a:solidFill>
                  <a:srgbClr val="000000"/>
                </a:solidFill>
                <a:latin typeface="Courier New" panose="02070309020205020404" pitchFamily="49" charset="0"/>
              </a:rPr>
              <a:t>*</a:t>
            </a:r>
            <a:r>
              <a:rPr lang="en-US" altLang="en-US" sz="1600">
                <a:solidFill>
                  <a:schemeClr val="bg2"/>
                </a:solidFill>
                <a:latin typeface="Courier New" panose="02070309020205020404" pitchFamily="49" charset="0"/>
              </a:rPr>
              <a:t>'</a:t>
            </a:r>
            <a:r>
              <a:rPr lang="en-US" altLang="en-US" sz="1600">
                <a:solidFill>
                  <a:srgbClr val="000000"/>
                </a:solidFill>
                <a:latin typeface="Courier New" panose="02070309020205020404" pitchFamily="49" charset="0"/>
              </a:rPr>
              <a:t>)</a:t>
            </a:r>
          </a:p>
        </p:txBody>
      </p:sp>
      <p:sp>
        <p:nvSpPr>
          <p:cNvPr id="326669" name="Rectangle 1037">
            <a:extLst>
              <a:ext uri="{FF2B5EF4-FFF2-40B4-BE49-F238E27FC236}">
                <a16:creationId xmlns:a16="http://schemas.microsoft.com/office/drawing/2014/main" id="{4C2EEB88-22ED-5A5D-FAC6-7CDA6EB63569}"/>
              </a:ext>
            </a:extLst>
          </p:cNvPr>
          <p:cNvSpPr>
            <a:spLocks noChangeArrowheads="1"/>
          </p:cNvSpPr>
          <p:nvPr/>
        </p:nvSpPr>
        <p:spPr bwMode="blackWhite">
          <a:xfrm>
            <a:off x="6940551" y="4316414"/>
            <a:ext cx="2805113"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24000*****</a:t>
            </a:r>
          </a:p>
        </p:txBody>
      </p:sp>
      <p:sp>
        <p:nvSpPr>
          <p:cNvPr id="326670" name="Rectangle 1038">
            <a:extLst>
              <a:ext uri="{FF2B5EF4-FFF2-40B4-BE49-F238E27FC236}">
                <a16:creationId xmlns:a16="http://schemas.microsoft.com/office/drawing/2014/main" id="{E148DD8C-3807-1465-6563-DD877B7F2FC8}"/>
              </a:ext>
            </a:extLst>
          </p:cNvPr>
          <p:cNvSpPr>
            <a:spLocks noChangeArrowheads="1"/>
          </p:cNvSpPr>
          <p:nvPr/>
        </p:nvSpPr>
        <p:spPr bwMode="blackWhite">
          <a:xfrm>
            <a:off x="2381250" y="4316414"/>
            <a:ext cx="4559300"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RPAD(salary, 10, '*')</a:t>
            </a:r>
          </a:p>
        </p:txBody>
      </p:sp>
      <p:sp>
        <p:nvSpPr>
          <p:cNvPr id="326671" name="Rectangle 1039">
            <a:extLst>
              <a:ext uri="{FF2B5EF4-FFF2-40B4-BE49-F238E27FC236}">
                <a16:creationId xmlns:a16="http://schemas.microsoft.com/office/drawing/2014/main" id="{70836E16-70F5-266F-8BD3-C556F181B81E}"/>
              </a:ext>
            </a:extLst>
          </p:cNvPr>
          <p:cNvSpPr>
            <a:spLocks noChangeArrowheads="1"/>
          </p:cNvSpPr>
          <p:nvPr/>
        </p:nvSpPr>
        <p:spPr bwMode="blackWhite">
          <a:xfrm>
            <a:off x="6940551" y="2498725"/>
            <a:ext cx="2805113"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HelloWorld</a:t>
            </a:r>
          </a:p>
        </p:txBody>
      </p:sp>
      <p:sp>
        <p:nvSpPr>
          <p:cNvPr id="326672" name="Rectangle 1040">
            <a:extLst>
              <a:ext uri="{FF2B5EF4-FFF2-40B4-BE49-F238E27FC236}">
                <a16:creationId xmlns:a16="http://schemas.microsoft.com/office/drawing/2014/main" id="{65E21992-766E-A4BA-49AD-ACFF05A65F2B}"/>
              </a:ext>
            </a:extLst>
          </p:cNvPr>
          <p:cNvSpPr>
            <a:spLocks noChangeArrowheads="1"/>
          </p:cNvSpPr>
          <p:nvPr/>
        </p:nvSpPr>
        <p:spPr bwMode="blackWhite">
          <a:xfrm>
            <a:off x="2381250" y="2498725"/>
            <a:ext cx="4559300"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CONCAT('Hello', 'World')</a:t>
            </a:r>
          </a:p>
        </p:txBody>
      </p:sp>
      <p:sp>
        <p:nvSpPr>
          <p:cNvPr id="326673" name="Rectangle 1041">
            <a:extLst>
              <a:ext uri="{FF2B5EF4-FFF2-40B4-BE49-F238E27FC236}">
                <a16:creationId xmlns:a16="http://schemas.microsoft.com/office/drawing/2014/main" id="{3B369645-CABE-8E70-D171-81136C788D8F}"/>
              </a:ext>
            </a:extLst>
          </p:cNvPr>
          <p:cNvSpPr>
            <a:spLocks noChangeArrowheads="1"/>
          </p:cNvSpPr>
          <p:nvPr/>
        </p:nvSpPr>
        <p:spPr bwMode="blackWhite">
          <a:xfrm>
            <a:off x="6940551" y="5278439"/>
            <a:ext cx="2805113"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elloWorld</a:t>
            </a:r>
          </a:p>
        </p:txBody>
      </p:sp>
      <p:sp>
        <p:nvSpPr>
          <p:cNvPr id="326674" name="Rectangle 1042">
            <a:extLst>
              <a:ext uri="{FF2B5EF4-FFF2-40B4-BE49-F238E27FC236}">
                <a16:creationId xmlns:a16="http://schemas.microsoft.com/office/drawing/2014/main" id="{5D75326A-E441-EAD4-1F11-618B7A908954}"/>
              </a:ext>
            </a:extLst>
          </p:cNvPr>
          <p:cNvSpPr>
            <a:spLocks noChangeArrowheads="1"/>
          </p:cNvSpPr>
          <p:nvPr/>
        </p:nvSpPr>
        <p:spPr bwMode="blackWhite">
          <a:xfrm>
            <a:off x="2381250" y="5278439"/>
            <a:ext cx="4559300"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TRIM('H' FROM 'HelloWorld')</a:t>
            </a:r>
          </a:p>
        </p:txBody>
      </p:sp>
      <p:sp>
        <p:nvSpPr>
          <p:cNvPr id="326675" name="Rectangle 1043">
            <a:extLst>
              <a:ext uri="{FF2B5EF4-FFF2-40B4-BE49-F238E27FC236}">
                <a16:creationId xmlns:a16="http://schemas.microsoft.com/office/drawing/2014/main" id="{B3EEBE5E-BE96-D90F-9BA7-15A62C8D422B}"/>
              </a:ext>
            </a:extLst>
          </p:cNvPr>
          <p:cNvSpPr>
            <a:spLocks noChangeArrowheads="1"/>
          </p:cNvSpPr>
          <p:nvPr/>
        </p:nvSpPr>
        <p:spPr bwMode="blackWhite">
          <a:xfrm>
            <a:off x="6940551" y="2881314"/>
            <a:ext cx="2805113"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Hello</a:t>
            </a:r>
          </a:p>
        </p:txBody>
      </p:sp>
      <p:sp>
        <p:nvSpPr>
          <p:cNvPr id="326676" name="Rectangle 1044">
            <a:extLst>
              <a:ext uri="{FF2B5EF4-FFF2-40B4-BE49-F238E27FC236}">
                <a16:creationId xmlns:a16="http://schemas.microsoft.com/office/drawing/2014/main" id="{8C739A23-0A93-A9B9-9F3C-B94E0AB1C4D0}"/>
              </a:ext>
            </a:extLst>
          </p:cNvPr>
          <p:cNvSpPr>
            <a:spLocks noChangeArrowheads="1"/>
          </p:cNvSpPr>
          <p:nvPr/>
        </p:nvSpPr>
        <p:spPr bwMode="blackWhite">
          <a:xfrm>
            <a:off x="2381250" y="2881314"/>
            <a:ext cx="4559300"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SUBSTR('HelloWorld</a:t>
            </a:r>
            <a:r>
              <a:rPr lang="en-US" altLang="en-US" sz="1600">
                <a:solidFill>
                  <a:schemeClr val="bg2"/>
                </a:solidFill>
                <a:latin typeface="Courier New" panose="02070309020205020404" pitchFamily="49" charset="0"/>
              </a:rPr>
              <a:t>'</a:t>
            </a:r>
            <a:r>
              <a:rPr lang="en-US" altLang="en-US" sz="1600">
                <a:solidFill>
                  <a:srgbClr val="000000"/>
                </a:solidFill>
                <a:latin typeface="Courier New" panose="02070309020205020404" pitchFamily="49" charset="0"/>
              </a:rPr>
              <a:t>,1,5)</a:t>
            </a:r>
          </a:p>
        </p:txBody>
      </p:sp>
      <p:sp>
        <p:nvSpPr>
          <p:cNvPr id="326677" name="Rectangle 1045">
            <a:extLst>
              <a:ext uri="{FF2B5EF4-FFF2-40B4-BE49-F238E27FC236}">
                <a16:creationId xmlns:a16="http://schemas.microsoft.com/office/drawing/2014/main" id="{721BC824-B3B0-7769-3979-ED22E485732F}"/>
              </a:ext>
            </a:extLst>
          </p:cNvPr>
          <p:cNvSpPr>
            <a:spLocks noChangeArrowheads="1"/>
          </p:cNvSpPr>
          <p:nvPr/>
        </p:nvSpPr>
        <p:spPr bwMode="gray">
          <a:xfrm>
            <a:off x="6940551" y="2133601"/>
            <a:ext cx="2805113"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Result</a:t>
            </a:r>
          </a:p>
        </p:txBody>
      </p:sp>
      <p:sp>
        <p:nvSpPr>
          <p:cNvPr id="326678" name="Rectangle 1046">
            <a:extLst>
              <a:ext uri="{FF2B5EF4-FFF2-40B4-BE49-F238E27FC236}">
                <a16:creationId xmlns:a16="http://schemas.microsoft.com/office/drawing/2014/main" id="{11F11CDF-8886-5C53-ED7E-90A0BEBE67F0}"/>
              </a:ext>
            </a:extLst>
          </p:cNvPr>
          <p:cNvSpPr>
            <a:spLocks noChangeArrowheads="1"/>
          </p:cNvSpPr>
          <p:nvPr/>
        </p:nvSpPr>
        <p:spPr bwMode="gray">
          <a:xfrm>
            <a:off x="2381250" y="2133601"/>
            <a:ext cx="455930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Function</a:t>
            </a:r>
          </a:p>
        </p:txBody>
      </p:sp>
      <p:sp>
        <p:nvSpPr>
          <p:cNvPr id="326679" name="Line 1047">
            <a:extLst>
              <a:ext uri="{FF2B5EF4-FFF2-40B4-BE49-F238E27FC236}">
                <a16:creationId xmlns:a16="http://schemas.microsoft.com/office/drawing/2014/main" id="{7C65737B-D394-DBC1-2118-776944AB217D}"/>
              </a:ext>
            </a:extLst>
          </p:cNvPr>
          <p:cNvSpPr>
            <a:spLocks noChangeShapeType="1"/>
          </p:cNvSpPr>
          <p:nvPr/>
        </p:nvSpPr>
        <p:spPr bwMode="blackWhite">
          <a:xfrm>
            <a:off x="2381251" y="24987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80" name="Line 1048">
            <a:extLst>
              <a:ext uri="{FF2B5EF4-FFF2-40B4-BE49-F238E27FC236}">
                <a16:creationId xmlns:a16="http://schemas.microsoft.com/office/drawing/2014/main" id="{5FF62ADA-2696-BBD7-6C17-09CF814B9EBB}"/>
              </a:ext>
            </a:extLst>
          </p:cNvPr>
          <p:cNvSpPr>
            <a:spLocks noChangeShapeType="1"/>
          </p:cNvSpPr>
          <p:nvPr/>
        </p:nvSpPr>
        <p:spPr bwMode="blackWhite">
          <a:xfrm>
            <a:off x="2381251" y="32639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81" name="Line 1049">
            <a:extLst>
              <a:ext uri="{FF2B5EF4-FFF2-40B4-BE49-F238E27FC236}">
                <a16:creationId xmlns:a16="http://schemas.microsoft.com/office/drawing/2014/main" id="{E636A4D6-5C66-CB07-B5BA-168D14B67D24}"/>
              </a:ext>
            </a:extLst>
          </p:cNvPr>
          <p:cNvSpPr>
            <a:spLocks noChangeShapeType="1"/>
          </p:cNvSpPr>
          <p:nvPr/>
        </p:nvSpPr>
        <p:spPr bwMode="blackWhite">
          <a:xfrm>
            <a:off x="2381251" y="5629275"/>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82" name="Line 1050">
            <a:extLst>
              <a:ext uri="{FF2B5EF4-FFF2-40B4-BE49-F238E27FC236}">
                <a16:creationId xmlns:a16="http://schemas.microsoft.com/office/drawing/2014/main" id="{CAB09FCB-34E6-0C51-E558-7EA52E1235D3}"/>
              </a:ext>
            </a:extLst>
          </p:cNvPr>
          <p:cNvSpPr>
            <a:spLocks noChangeShapeType="1"/>
          </p:cNvSpPr>
          <p:nvPr/>
        </p:nvSpPr>
        <p:spPr bwMode="blackWhite">
          <a:xfrm>
            <a:off x="2381250" y="21336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83" name="Line 1051">
            <a:extLst>
              <a:ext uri="{FF2B5EF4-FFF2-40B4-BE49-F238E27FC236}">
                <a16:creationId xmlns:a16="http://schemas.microsoft.com/office/drawing/2014/main" id="{45EB6307-3D50-537A-BC19-CAA90E4A59C0}"/>
              </a:ext>
            </a:extLst>
          </p:cNvPr>
          <p:cNvSpPr>
            <a:spLocks noChangeShapeType="1"/>
          </p:cNvSpPr>
          <p:nvPr/>
        </p:nvSpPr>
        <p:spPr bwMode="blackWhite">
          <a:xfrm>
            <a:off x="6940550" y="2133601"/>
            <a:ext cx="0" cy="34956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84" name="Line 1052">
            <a:extLst>
              <a:ext uri="{FF2B5EF4-FFF2-40B4-BE49-F238E27FC236}">
                <a16:creationId xmlns:a16="http://schemas.microsoft.com/office/drawing/2014/main" id="{92BAAA76-C58C-59DD-E1FD-16B28DB81DCD}"/>
              </a:ext>
            </a:extLst>
          </p:cNvPr>
          <p:cNvSpPr>
            <a:spLocks noChangeShapeType="1"/>
          </p:cNvSpPr>
          <p:nvPr/>
        </p:nvSpPr>
        <p:spPr bwMode="blackWhite">
          <a:xfrm>
            <a:off x="9745663" y="21336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85" name="Line 1053">
            <a:extLst>
              <a:ext uri="{FF2B5EF4-FFF2-40B4-BE49-F238E27FC236}">
                <a16:creationId xmlns:a16="http://schemas.microsoft.com/office/drawing/2014/main" id="{6A8B67C8-011D-C9E8-CD9C-440425618F65}"/>
              </a:ext>
            </a:extLst>
          </p:cNvPr>
          <p:cNvSpPr>
            <a:spLocks noChangeShapeType="1"/>
          </p:cNvSpPr>
          <p:nvPr/>
        </p:nvSpPr>
        <p:spPr bwMode="blackWhite">
          <a:xfrm>
            <a:off x="2381251" y="28813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86" name="Line 1054">
            <a:extLst>
              <a:ext uri="{FF2B5EF4-FFF2-40B4-BE49-F238E27FC236}">
                <a16:creationId xmlns:a16="http://schemas.microsoft.com/office/drawing/2014/main" id="{50DC5363-416D-780A-0839-2A23652CF830}"/>
              </a:ext>
            </a:extLst>
          </p:cNvPr>
          <p:cNvSpPr>
            <a:spLocks noChangeShapeType="1"/>
          </p:cNvSpPr>
          <p:nvPr/>
        </p:nvSpPr>
        <p:spPr bwMode="blackWhite">
          <a:xfrm>
            <a:off x="2381251" y="466725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87" name="Line 1055">
            <a:extLst>
              <a:ext uri="{FF2B5EF4-FFF2-40B4-BE49-F238E27FC236}">
                <a16:creationId xmlns:a16="http://schemas.microsoft.com/office/drawing/2014/main" id="{A0F299A0-E2D0-29B4-2E0A-1481D9191396}"/>
              </a:ext>
            </a:extLst>
          </p:cNvPr>
          <p:cNvSpPr>
            <a:spLocks noChangeShapeType="1"/>
          </p:cNvSpPr>
          <p:nvPr/>
        </p:nvSpPr>
        <p:spPr bwMode="blackWhite">
          <a:xfrm>
            <a:off x="2381251" y="43164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88" name="Line 1056">
            <a:extLst>
              <a:ext uri="{FF2B5EF4-FFF2-40B4-BE49-F238E27FC236}">
                <a16:creationId xmlns:a16="http://schemas.microsoft.com/office/drawing/2014/main" id="{52A30879-9034-B597-97CC-2E195E683C46}"/>
              </a:ext>
            </a:extLst>
          </p:cNvPr>
          <p:cNvSpPr>
            <a:spLocks noChangeShapeType="1"/>
          </p:cNvSpPr>
          <p:nvPr/>
        </p:nvSpPr>
        <p:spPr bwMode="blackWhite">
          <a:xfrm>
            <a:off x="2381251" y="396557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89" name="Line 1057">
            <a:extLst>
              <a:ext uri="{FF2B5EF4-FFF2-40B4-BE49-F238E27FC236}">
                <a16:creationId xmlns:a16="http://schemas.microsoft.com/office/drawing/2014/main" id="{430BE0BA-FBEF-D9EE-FE62-434939562EF0}"/>
              </a:ext>
            </a:extLst>
          </p:cNvPr>
          <p:cNvSpPr>
            <a:spLocks noChangeShapeType="1"/>
          </p:cNvSpPr>
          <p:nvPr/>
        </p:nvSpPr>
        <p:spPr bwMode="blackWhite">
          <a:xfrm>
            <a:off x="2381251" y="36147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90" name="Line 1058">
            <a:extLst>
              <a:ext uri="{FF2B5EF4-FFF2-40B4-BE49-F238E27FC236}">
                <a16:creationId xmlns:a16="http://schemas.microsoft.com/office/drawing/2014/main" id="{12342DD6-1DD0-422D-38E7-94D89B6E51A7}"/>
              </a:ext>
            </a:extLst>
          </p:cNvPr>
          <p:cNvSpPr>
            <a:spLocks noChangeShapeType="1"/>
          </p:cNvSpPr>
          <p:nvPr/>
        </p:nvSpPr>
        <p:spPr bwMode="blackWhite">
          <a:xfrm>
            <a:off x="2381251" y="52784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91" name="Line 1059">
            <a:extLst>
              <a:ext uri="{FF2B5EF4-FFF2-40B4-BE49-F238E27FC236}">
                <a16:creationId xmlns:a16="http://schemas.microsoft.com/office/drawing/2014/main" id="{42ABC872-5906-F91B-BBE8-3B1BCC1E79EB}"/>
              </a:ext>
            </a:extLst>
          </p:cNvPr>
          <p:cNvSpPr>
            <a:spLocks noChangeShapeType="1"/>
          </p:cNvSpPr>
          <p:nvPr/>
        </p:nvSpPr>
        <p:spPr bwMode="blackWhite">
          <a:xfrm>
            <a:off x="2381251" y="21336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92" name="Line 1060">
            <a:extLst>
              <a:ext uri="{FF2B5EF4-FFF2-40B4-BE49-F238E27FC236}">
                <a16:creationId xmlns:a16="http://schemas.microsoft.com/office/drawing/2014/main" id="{4EA570CE-4CBB-C461-DB97-2CEFCBE980F7}"/>
              </a:ext>
            </a:extLst>
          </p:cNvPr>
          <p:cNvSpPr>
            <a:spLocks noChangeShapeType="1"/>
          </p:cNvSpPr>
          <p:nvPr/>
        </p:nvSpPr>
        <p:spPr bwMode="blackWhite">
          <a:xfrm>
            <a:off x="2381250" y="2498725"/>
            <a:ext cx="0" cy="31305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93" name="Line 1061">
            <a:extLst>
              <a:ext uri="{FF2B5EF4-FFF2-40B4-BE49-F238E27FC236}">
                <a16:creationId xmlns:a16="http://schemas.microsoft.com/office/drawing/2014/main" id="{EA060A3D-98C6-03B7-2D4E-6DCF434BBB8D}"/>
              </a:ext>
            </a:extLst>
          </p:cNvPr>
          <p:cNvSpPr>
            <a:spLocks noChangeShapeType="1"/>
          </p:cNvSpPr>
          <p:nvPr/>
        </p:nvSpPr>
        <p:spPr bwMode="blackWhite">
          <a:xfrm>
            <a:off x="9745663" y="2498725"/>
            <a:ext cx="0" cy="31305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76" name="Rectangle 2072">
            <a:extLst>
              <a:ext uri="{FF2B5EF4-FFF2-40B4-BE49-F238E27FC236}">
                <a16:creationId xmlns:a16="http://schemas.microsoft.com/office/drawing/2014/main" id="{5D2477AF-8705-1DF9-24EA-55E739ACC7F7}"/>
              </a:ext>
            </a:extLst>
          </p:cNvPr>
          <p:cNvSpPr>
            <a:spLocks noGrp="1" noChangeArrowheads="1"/>
          </p:cNvSpPr>
          <p:nvPr>
            <p:ph type="title"/>
          </p:nvPr>
        </p:nvSpPr>
        <p:spPr/>
        <p:txBody>
          <a:bodyPr/>
          <a:lstStyle/>
          <a:p>
            <a:r>
              <a:rPr lang="en-US" altLang="en-US"/>
              <a:t>Number Functions</a:t>
            </a:r>
          </a:p>
        </p:txBody>
      </p:sp>
      <p:sp>
        <p:nvSpPr>
          <p:cNvPr id="330777" name="Rectangle 2073">
            <a:extLst>
              <a:ext uri="{FF2B5EF4-FFF2-40B4-BE49-F238E27FC236}">
                <a16:creationId xmlns:a16="http://schemas.microsoft.com/office/drawing/2014/main" id="{AFD55ECC-9BCC-21A3-CC72-82C87A20CE89}"/>
              </a:ext>
            </a:extLst>
          </p:cNvPr>
          <p:cNvSpPr>
            <a:spLocks noGrp="1" noChangeArrowheads="1"/>
          </p:cNvSpPr>
          <p:nvPr>
            <p:ph type="body" idx="1"/>
          </p:nvPr>
        </p:nvSpPr>
        <p:spPr>
          <a:xfrm>
            <a:off x="2133600" y="1449389"/>
            <a:ext cx="7918450" cy="1163637"/>
          </a:xfrm>
        </p:spPr>
        <p:txBody>
          <a:bodyPr>
            <a:normAutofit lnSpcReduction="10000"/>
          </a:bodyPr>
          <a:lstStyle/>
          <a:p>
            <a:pPr lvl="1"/>
            <a:r>
              <a:rPr lang="en-US" altLang="en-US">
                <a:latin typeface="Courier New" panose="02070309020205020404" pitchFamily="49" charset="0"/>
              </a:rPr>
              <a:t>ROUND</a:t>
            </a:r>
            <a:r>
              <a:rPr lang="en-US" altLang="en-US"/>
              <a:t>: Rounds value to a specified decimal</a:t>
            </a:r>
          </a:p>
          <a:p>
            <a:pPr lvl="1"/>
            <a:r>
              <a:rPr lang="en-US" altLang="en-US">
                <a:latin typeface="Courier New" panose="02070309020205020404" pitchFamily="49" charset="0"/>
              </a:rPr>
              <a:t>TRUNC</a:t>
            </a:r>
            <a:r>
              <a:rPr lang="en-US" altLang="en-US"/>
              <a:t>: Truncates value to a specified decimal</a:t>
            </a:r>
          </a:p>
          <a:p>
            <a:pPr lvl="1"/>
            <a:r>
              <a:rPr lang="en-US" altLang="en-US">
                <a:latin typeface="Courier New" panose="02070309020205020404" pitchFamily="49" charset="0"/>
              </a:rPr>
              <a:t>MOD</a:t>
            </a:r>
            <a:r>
              <a:rPr lang="en-US" altLang="en-US"/>
              <a:t>: Returns remainder of division</a:t>
            </a:r>
          </a:p>
        </p:txBody>
      </p:sp>
      <p:sp>
        <p:nvSpPr>
          <p:cNvPr id="330758" name="Rectangle 2054">
            <a:extLst>
              <a:ext uri="{FF2B5EF4-FFF2-40B4-BE49-F238E27FC236}">
                <a16:creationId xmlns:a16="http://schemas.microsoft.com/office/drawing/2014/main" id="{6CCFF55B-D0C7-CE6B-03FD-C580333BBA2D}"/>
              </a:ext>
            </a:extLst>
          </p:cNvPr>
          <p:cNvSpPr>
            <a:spLocks noChangeArrowheads="1"/>
          </p:cNvSpPr>
          <p:nvPr/>
        </p:nvSpPr>
        <p:spPr bwMode="blackWhite">
          <a:xfrm>
            <a:off x="6726239" y="4025901"/>
            <a:ext cx="3019425" cy="37941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100</a:t>
            </a:r>
          </a:p>
        </p:txBody>
      </p:sp>
      <p:sp>
        <p:nvSpPr>
          <p:cNvPr id="330759" name="Rectangle 2055">
            <a:extLst>
              <a:ext uri="{FF2B5EF4-FFF2-40B4-BE49-F238E27FC236}">
                <a16:creationId xmlns:a16="http://schemas.microsoft.com/office/drawing/2014/main" id="{F7ADDBE9-9D50-DE18-08FF-926EB74B6170}"/>
              </a:ext>
            </a:extLst>
          </p:cNvPr>
          <p:cNvSpPr>
            <a:spLocks noChangeArrowheads="1"/>
          </p:cNvSpPr>
          <p:nvPr/>
        </p:nvSpPr>
        <p:spPr bwMode="blackWhite">
          <a:xfrm>
            <a:off x="2381250" y="4025901"/>
            <a:ext cx="4344988" cy="37941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MOD(1600, 300)</a:t>
            </a:r>
          </a:p>
        </p:txBody>
      </p:sp>
      <p:sp>
        <p:nvSpPr>
          <p:cNvPr id="330760" name="Rectangle 2056">
            <a:extLst>
              <a:ext uri="{FF2B5EF4-FFF2-40B4-BE49-F238E27FC236}">
                <a16:creationId xmlns:a16="http://schemas.microsoft.com/office/drawing/2014/main" id="{997790D1-A163-EB9D-765D-BCC2AF94EDA2}"/>
              </a:ext>
            </a:extLst>
          </p:cNvPr>
          <p:cNvSpPr>
            <a:spLocks noChangeArrowheads="1"/>
          </p:cNvSpPr>
          <p:nvPr/>
        </p:nvSpPr>
        <p:spPr bwMode="blackWhite">
          <a:xfrm>
            <a:off x="6726239" y="3260725"/>
            <a:ext cx="301942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45.93</a:t>
            </a:r>
          </a:p>
        </p:txBody>
      </p:sp>
      <p:sp>
        <p:nvSpPr>
          <p:cNvPr id="330761" name="Rectangle 2057">
            <a:extLst>
              <a:ext uri="{FF2B5EF4-FFF2-40B4-BE49-F238E27FC236}">
                <a16:creationId xmlns:a16="http://schemas.microsoft.com/office/drawing/2014/main" id="{A9F3D200-2ABE-2DD0-BA4E-CC79C15298B9}"/>
              </a:ext>
            </a:extLst>
          </p:cNvPr>
          <p:cNvSpPr>
            <a:spLocks noChangeArrowheads="1"/>
          </p:cNvSpPr>
          <p:nvPr/>
        </p:nvSpPr>
        <p:spPr bwMode="blackWhite">
          <a:xfrm>
            <a:off x="2381250" y="3260725"/>
            <a:ext cx="4344988"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ROUND(45.926, 2)</a:t>
            </a:r>
          </a:p>
        </p:txBody>
      </p:sp>
      <p:sp>
        <p:nvSpPr>
          <p:cNvPr id="330762" name="Rectangle 2058">
            <a:extLst>
              <a:ext uri="{FF2B5EF4-FFF2-40B4-BE49-F238E27FC236}">
                <a16:creationId xmlns:a16="http://schemas.microsoft.com/office/drawing/2014/main" id="{1EE5DBB7-8C56-1063-3D03-5C9E1C45B57A}"/>
              </a:ext>
            </a:extLst>
          </p:cNvPr>
          <p:cNvSpPr>
            <a:spLocks noChangeArrowheads="1"/>
          </p:cNvSpPr>
          <p:nvPr/>
        </p:nvSpPr>
        <p:spPr bwMode="blackWhite">
          <a:xfrm>
            <a:off x="6726239" y="3643314"/>
            <a:ext cx="30194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45.92</a:t>
            </a:r>
          </a:p>
        </p:txBody>
      </p:sp>
      <p:sp>
        <p:nvSpPr>
          <p:cNvPr id="330763" name="Rectangle 2059">
            <a:extLst>
              <a:ext uri="{FF2B5EF4-FFF2-40B4-BE49-F238E27FC236}">
                <a16:creationId xmlns:a16="http://schemas.microsoft.com/office/drawing/2014/main" id="{849A1CD2-8E9A-2DD3-8AD7-CCE95BEEDD7A}"/>
              </a:ext>
            </a:extLst>
          </p:cNvPr>
          <p:cNvSpPr>
            <a:spLocks noChangeArrowheads="1"/>
          </p:cNvSpPr>
          <p:nvPr/>
        </p:nvSpPr>
        <p:spPr bwMode="blackWhite">
          <a:xfrm>
            <a:off x="2381250" y="3643314"/>
            <a:ext cx="43449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TRUNC(45.926, 2)</a:t>
            </a:r>
          </a:p>
        </p:txBody>
      </p:sp>
      <p:sp>
        <p:nvSpPr>
          <p:cNvPr id="330764" name="Rectangle 2060">
            <a:extLst>
              <a:ext uri="{FF2B5EF4-FFF2-40B4-BE49-F238E27FC236}">
                <a16:creationId xmlns:a16="http://schemas.microsoft.com/office/drawing/2014/main" id="{BC7EC023-034D-5DF3-65A9-3EC1F1D933BA}"/>
              </a:ext>
            </a:extLst>
          </p:cNvPr>
          <p:cNvSpPr>
            <a:spLocks noChangeArrowheads="1"/>
          </p:cNvSpPr>
          <p:nvPr/>
        </p:nvSpPr>
        <p:spPr bwMode="gray">
          <a:xfrm>
            <a:off x="6726239" y="2895601"/>
            <a:ext cx="30194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Result</a:t>
            </a:r>
          </a:p>
        </p:txBody>
      </p:sp>
      <p:sp>
        <p:nvSpPr>
          <p:cNvPr id="330765" name="Rectangle 2061">
            <a:extLst>
              <a:ext uri="{FF2B5EF4-FFF2-40B4-BE49-F238E27FC236}">
                <a16:creationId xmlns:a16="http://schemas.microsoft.com/office/drawing/2014/main" id="{94ABAB91-0CE7-19E9-A1A1-43DBACBDA569}"/>
              </a:ext>
            </a:extLst>
          </p:cNvPr>
          <p:cNvSpPr>
            <a:spLocks noChangeArrowheads="1"/>
          </p:cNvSpPr>
          <p:nvPr/>
        </p:nvSpPr>
        <p:spPr bwMode="gray">
          <a:xfrm>
            <a:off x="2381250" y="2895601"/>
            <a:ext cx="43449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Function</a:t>
            </a:r>
          </a:p>
        </p:txBody>
      </p:sp>
      <p:sp>
        <p:nvSpPr>
          <p:cNvPr id="330766" name="Line 2062">
            <a:extLst>
              <a:ext uri="{FF2B5EF4-FFF2-40B4-BE49-F238E27FC236}">
                <a16:creationId xmlns:a16="http://schemas.microsoft.com/office/drawing/2014/main" id="{988C6F27-0107-18EA-71F1-B194075D5592}"/>
              </a:ext>
            </a:extLst>
          </p:cNvPr>
          <p:cNvSpPr>
            <a:spLocks noChangeShapeType="1"/>
          </p:cNvSpPr>
          <p:nvPr/>
        </p:nvSpPr>
        <p:spPr bwMode="blackWhite">
          <a:xfrm>
            <a:off x="2381251" y="32607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0767" name="Line 2063">
            <a:extLst>
              <a:ext uri="{FF2B5EF4-FFF2-40B4-BE49-F238E27FC236}">
                <a16:creationId xmlns:a16="http://schemas.microsoft.com/office/drawing/2014/main" id="{7230479F-38D3-DF93-B892-6345A028EE6D}"/>
              </a:ext>
            </a:extLst>
          </p:cNvPr>
          <p:cNvSpPr>
            <a:spLocks noChangeShapeType="1"/>
          </p:cNvSpPr>
          <p:nvPr/>
        </p:nvSpPr>
        <p:spPr bwMode="blackWhite">
          <a:xfrm>
            <a:off x="2381251" y="40259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0768" name="Line 2064">
            <a:extLst>
              <a:ext uri="{FF2B5EF4-FFF2-40B4-BE49-F238E27FC236}">
                <a16:creationId xmlns:a16="http://schemas.microsoft.com/office/drawing/2014/main" id="{66B8F808-E35D-03AA-F833-10E9DD88EC20}"/>
              </a:ext>
            </a:extLst>
          </p:cNvPr>
          <p:cNvSpPr>
            <a:spLocks noChangeShapeType="1"/>
          </p:cNvSpPr>
          <p:nvPr/>
        </p:nvSpPr>
        <p:spPr bwMode="blackWhite">
          <a:xfrm>
            <a:off x="2381251" y="4405313"/>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0769" name="Line 2065">
            <a:extLst>
              <a:ext uri="{FF2B5EF4-FFF2-40B4-BE49-F238E27FC236}">
                <a16:creationId xmlns:a16="http://schemas.microsoft.com/office/drawing/2014/main" id="{F9E29C2D-47B1-E6DE-C817-1A4D571DA7A9}"/>
              </a:ext>
            </a:extLst>
          </p:cNvPr>
          <p:cNvSpPr>
            <a:spLocks noChangeShapeType="1"/>
          </p:cNvSpPr>
          <p:nvPr/>
        </p:nvSpPr>
        <p:spPr bwMode="blackWhite">
          <a:xfrm>
            <a:off x="2381250" y="28956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0770" name="Line 2066">
            <a:extLst>
              <a:ext uri="{FF2B5EF4-FFF2-40B4-BE49-F238E27FC236}">
                <a16:creationId xmlns:a16="http://schemas.microsoft.com/office/drawing/2014/main" id="{DA626E67-B787-0D6C-0FDC-9B9EA7F9A0D6}"/>
              </a:ext>
            </a:extLst>
          </p:cNvPr>
          <p:cNvSpPr>
            <a:spLocks noChangeShapeType="1"/>
          </p:cNvSpPr>
          <p:nvPr/>
        </p:nvSpPr>
        <p:spPr bwMode="blackWhite">
          <a:xfrm>
            <a:off x="6726238" y="2895601"/>
            <a:ext cx="0" cy="15097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0771" name="Line 2067">
            <a:extLst>
              <a:ext uri="{FF2B5EF4-FFF2-40B4-BE49-F238E27FC236}">
                <a16:creationId xmlns:a16="http://schemas.microsoft.com/office/drawing/2014/main" id="{4AD27360-C1B4-5905-B942-52B3AD6BBA10}"/>
              </a:ext>
            </a:extLst>
          </p:cNvPr>
          <p:cNvSpPr>
            <a:spLocks noChangeShapeType="1"/>
          </p:cNvSpPr>
          <p:nvPr/>
        </p:nvSpPr>
        <p:spPr bwMode="blackWhite">
          <a:xfrm>
            <a:off x="9745663" y="28956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0772" name="Line 2068">
            <a:extLst>
              <a:ext uri="{FF2B5EF4-FFF2-40B4-BE49-F238E27FC236}">
                <a16:creationId xmlns:a16="http://schemas.microsoft.com/office/drawing/2014/main" id="{22EDFBB1-622C-6047-4B03-09550B3BFA91}"/>
              </a:ext>
            </a:extLst>
          </p:cNvPr>
          <p:cNvSpPr>
            <a:spLocks noChangeShapeType="1"/>
          </p:cNvSpPr>
          <p:nvPr/>
        </p:nvSpPr>
        <p:spPr bwMode="blackWhite">
          <a:xfrm>
            <a:off x="2381251" y="36433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73" name="Line 2069">
            <a:extLst>
              <a:ext uri="{FF2B5EF4-FFF2-40B4-BE49-F238E27FC236}">
                <a16:creationId xmlns:a16="http://schemas.microsoft.com/office/drawing/2014/main" id="{A7660C89-9626-1165-01F5-11839FFC6910}"/>
              </a:ext>
            </a:extLst>
          </p:cNvPr>
          <p:cNvSpPr>
            <a:spLocks noChangeShapeType="1"/>
          </p:cNvSpPr>
          <p:nvPr/>
        </p:nvSpPr>
        <p:spPr bwMode="blackWhite">
          <a:xfrm>
            <a:off x="2381251" y="28956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0774" name="Line 2070">
            <a:extLst>
              <a:ext uri="{FF2B5EF4-FFF2-40B4-BE49-F238E27FC236}">
                <a16:creationId xmlns:a16="http://schemas.microsoft.com/office/drawing/2014/main" id="{555B2F80-C2BE-B350-4D3F-216961C14C86}"/>
              </a:ext>
            </a:extLst>
          </p:cNvPr>
          <p:cNvSpPr>
            <a:spLocks noChangeShapeType="1"/>
          </p:cNvSpPr>
          <p:nvPr/>
        </p:nvSpPr>
        <p:spPr bwMode="blackWhite">
          <a:xfrm>
            <a:off x="2381250" y="3260725"/>
            <a:ext cx="0" cy="1144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0775" name="Line 2071">
            <a:extLst>
              <a:ext uri="{FF2B5EF4-FFF2-40B4-BE49-F238E27FC236}">
                <a16:creationId xmlns:a16="http://schemas.microsoft.com/office/drawing/2014/main" id="{04FF0B8E-B44D-1BC0-1FDD-CABB781E6E17}"/>
              </a:ext>
            </a:extLst>
          </p:cNvPr>
          <p:cNvSpPr>
            <a:spLocks noChangeShapeType="1"/>
          </p:cNvSpPr>
          <p:nvPr/>
        </p:nvSpPr>
        <p:spPr bwMode="blackWhite">
          <a:xfrm>
            <a:off x="9745663" y="3260725"/>
            <a:ext cx="0" cy="11445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A4EEF71D-430C-857F-4A6A-EE32DF39170E}"/>
              </a:ext>
            </a:extLst>
          </p:cNvPr>
          <p:cNvSpPr>
            <a:spLocks noGrp="1" noChangeArrowheads="1"/>
          </p:cNvSpPr>
          <p:nvPr>
            <p:ph type="title"/>
          </p:nvPr>
        </p:nvSpPr>
        <p:spPr/>
        <p:txBody>
          <a:bodyPr/>
          <a:lstStyle/>
          <a:p>
            <a:r>
              <a:rPr lang="en-US" altLang="en-US"/>
              <a:t>Date-Manipulation Functions</a:t>
            </a:r>
          </a:p>
        </p:txBody>
      </p:sp>
      <p:sp>
        <p:nvSpPr>
          <p:cNvPr id="349188" name="Rectangle 4">
            <a:extLst>
              <a:ext uri="{FF2B5EF4-FFF2-40B4-BE49-F238E27FC236}">
                <a16:creationId xmlns:a16="http://schemas.microsoft.com/office/drawing/2014/main" id="{B6AF1CCC-4FF2-3517-EAE9-8CA056C2653B}"/>
              </a:ext>
            </a:extLst>
          </p:cNvPr>
          <p:cNvSpPr>
            <a:spLocks noChangeArrowheads="1"/>
          </p:cNvSpPr>
          <p:nvPr/>
        </p:nvSpPr>
        <p:spPr bwMode="blackWhite">
          <a:xfrm>
            <a:off x="4995863" y="2959100"/>
            <a:ext cx="4749800"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solidFill>
                  <a:srgbClr val="000000"/>
                </a:solidFill>
              </a:rPr>
              <a:t>Next day of the date specified</a:t>
            </a:r>
          </a:p>
        </p:txBody>
      </p:sp>
      <p:sp>
        <p:nvSpPr>
          <p:cNvPr id="349189" name="Rectangle 5">
            <a:extLst>
              <a:ext uri="{FF2B5EF4-FFF2-40B4-BE49-F238E27FC236}">
                <a16:creationId xmlns:a16="http://schemas.microsoft.com/office/drawing/2014/main" id="{FDD8B712-F8BB-D2B9-0EBC-F550317B1E32}"/>
              </a:ext>
            </a:extLst>
          </p:cNvPr>
          <p:cNvSpPr>
            <a:spLocks noChangeArrowheads="1"/>
          </p:cNvSpPr>
          <p:nvPr/>
        </p:nvSpPr>
        <p:spPr bwMode="blackWhite">
          <a:xfrm>
            <a:off x="2381251" y="2959100"/>
            <a:ext cx="2614613"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NEXT_DAY</a:t>
            </a:r>
          </a:p>
        </p:txBody>
      </p:sp>
      <p:sp>
        <p:nvSpPr>
          <p:cNvPr id="349190" name="Rectangle 6">
            <a:extLst>
              <a:ext uri="{FF2B5EF4-FFF2-40B4-BE49-F238E27FC236}">
                <a16:creationId xmlns:a16="http://schemas.microsoft.com/office/drawing/2014/main" id="{C34A56C8-BD40-D7E7-376B-D7293A12888D}"/>
              </a:ext>
            </a:extLst>
          </p:cNvPr>
          <p:cNvSpPr>
            <a:spLocks noChangeArrowheads="1"/>
          </p:cNvSpPr>
          <p:nvPr/>
        </p:nvSpPr>
        <p:spPr bwMode="blackWhite">
          <a:xfrm>
            <a:off x="4995863" y="3309939"/>
            <a:ext cx="4749800" cy="4143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solidFill>
                  <a:srgbClr val="000000"/>
                </a:solidFill>
              </a:rPr>
              <a:t>Last day of the month</a:t>
            </a:r>
          </a:p>
        </p:txBody>
      </p:sp>
      <p:sp>
        <p:nvSpPr>
          <p:cNvPr id="349191" name="Rectangle 7">
            <a:extLst>
              <a:ext uri="{FF2B5EF4-FFF2-40B4-BE49-F238E27FC236}">
                <a16:creationId xmlns:a16="http://schemas.microsoft.com/office/drawing/2014/main" id="{B02ED648-7F98-86DF-AA2E-1BB66C0B8FEB}"/>
              </a:ext>
            </a:extLst>
          </p:cNvPr>
          <p:cNvSpPr>
            <a:spLocks noChangeArrowheads="1"/>
          </p:cNvSpPr>
          <p:nvPr/>
        </p:nvSpPr>
        <p:spPr bwMode="blackWhite">
          <a:xfrm>
            <a:off x="2381251" y="3309939"/>
            <a:ext cx="2614613" cy="4143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600">
                <a:solidFill>
                  <a:srgbClr val="000000"/>
                </a:solidFill>
                <a:latin typeface="Courier New" panose="02070309020205020404" pitchFamily="49" charset="0"/>
              </a:rPr>
              <a:t>LAST_DAY</a:t>
            </a:r>
          </a:p>
        </p:txBody>
      </p:sp>
      <p:sp>
        <p:nvSpPr>
          <p:cNvPr id="349192" name="Rectangle 8">
            <a:extLst>
              <a:ext uri="{FF2B5EF4-FFF2-40B4-BE49-F238E27FC236}">
                <a16:creationId xmlns:a16="http://schemas.microsoft.com/office/drawing/2014/main" id="{AF432FE6-9805-058F-99DC-D94BD8DA74C2}"/>
              </a:ext>
            </a:extLst>
          </p:cNvPr>
          <p:cNvSpPr>
            <a:spLocks noChangeArrowheads="1"/>
          </p:cNvSpPr>
          <p:nvPr/>
        </p:nvSpPr>
        <p:spPr bwMode="blackWhite">
          <a:xfrm>
            <a:off x="4995863" y="3724275"/>
            <a:ext cx="4749800"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rPr>
              <a:t>Round date</a:t>
            </a:r>
          </a:p>
        </p:txBody>
      </p:sp>
      <p:sp>
        <p:nvSpPr>
          <p:cNvPr id="349193" name="Rectangle 9">
            <a:extLst>
              <a:ext uri="{FF2B5EF4-FFF2-40B4-BE49-F238E27FC236}">
                <a16:creationId xmlns:a16="http://schemas.microsoft.com/office/drawing/2014/main" id="{94978548-D08F-B359-B18F-81C1EC0E8A1A}"/>
              </a:ext>
            </a:extLst>
          </p:cNvPr>
          <p:cNvSpPr>
            <a:spLocks noChangeArrowheads="1"/>
          </p:cNvSpPr>
          <p:nvPr/>
        </p:nvSpPr>
        <p:spPr bwMode="blackWhite">
          <a:xfrm>
            <a:off x="2381251" y="3724275"/>
            <a:ext cx="2614613"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ROUND	</a:t>
            </a:r>
          </a:p>
        </p:txBody>
      </p:sp>
      <p:sp>
        <p:nvSpPr>
          <p:cNvPr id="349194" name="Rectangle 10">
            <a:extLst>
              <a:ext uri="{FF2B5EF4-FFF2-40B4-BE49-F238E27FC236}">
                <a16:creationId xmlns:a16="http://schemas.microsoft.com/office/drawing/2014/main" id="{0CF318D6-890D-F479-89FB-A0095BD83ACF}"/>
              </a:ext>
            </a:extLst>
          </p:cNvPr>
          <p:cNvSpPr>
            <a:spLocks noChangeArrowheads="1"/>
          </p:cNvSpPr>
          <p:nvPr/>
        </p:nvSpPr>
        <p:spPr bwMode="blackWhite">
          <a:xfrm>
            <a:off x="4995863" y="4075114"/>
            <a:ext cx="4749800"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rPr>
              <a:t>Truncate date</a:t>
            </a:r>
          </a:p>
        </p:txBody>
      </p:sp>
      <p:sp>
        <p:nvSpPr>
          <p:cNvPr id="349195" name="Rectangle 11">
            <a:extLst>
              <a:ext uri="{FF2B5EF4-FFF2-40B4-BE49-F238E27FC236}">
                <a16:creationId xmlns:a16="http://schemas.microsoft.com/office/drawing/2014/main" id="{7BADD77D-2306-18E2-3787-4880937AC986}"/>
              </a:ext>
            </a:extLst>
          </p:cNvPr>
          <p:cNvSpPr>
            <a:spLocks noChangeArrowheads="1"/>
          </p:cNvSpPr>
          <p:nvPr/>
        </p:nvSpPr>
        <p:spPr bwMode="blackWhite">
          <a:xfrm>
            <a:off x="2381251" y="4075114"/>
            <a:ext cx="2614613"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TRUNC</a:t>
            </a:r>
          </a:p>
        </p:txBody>
      </p:sp>
      <p:sp>
        <p:nvSpPr>
          <p:cNvPr id="349196" name="Rectangle 12">
            <a:extLst>
              <a:ext uri="{FF2B5EF4-FFF2-40B4-BE49-F238E27FC236}">
                <a16:creationId xmlns:a16="http://schemas.microsoft.com/office/drawing/2014/main" id="{4C43DFF4-5452-5885-6A05-FD5B53B092C9}"/>
              </a:ext>
            </a:extLst>
          </p:cNvPr>
          <p:cNvSpPr>
            <a:spLocks noChangeArrowheads="1"/>
          </p:cNvSpPr>
          <p:nvPr/>
        </p:nvSpPr>
        <p:spPr bwMode="blackWhite">
          <a:xfrm>
            <a:off x="4995863" y="2193925"/>
            <a:ext cx="4749800"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solidFill>
                  <a:srgbClr val="000000"/>
                </a:solidFill>
              </a:rPr>
              <a:t>Number of months between two dates</a:t>
            </a:r>
          </a:p>
        </p:txBody>
      </p:sp>
      <p:sp>
        <p:nvSpPr>
          <p:cNvPr id="349197" name="Rectangle 13">
            <a:extLst>
              <a:ext uri="{FF2B5EF4-FFF2-40B4-BE49-F238E27FC236}">
                <a16:creationId xmlns:a16="http://schemas.microsoft.com/office/drawing/2014/main" id="{0F1FA0A3-7C83-FD26-F6AA-B6C09882F69B}"/>
              </a:ext>
            </a:extLst>
          </p:cNvPr>
          <p:cNvSpPr>
            <a:spLocks noChangeArrowheads="1"/>
          </p:cNvSpPr>
          <p:nvPr/>
        </p:nvSpPr>
        <p:spPr bwMode="blackWhite">
          <a:xfrm>
            <a:off x="2381251" y="2193925"/>
            <a:ext cx="2614613"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600">
                <a:solidFill>
                  <a:srgbClr val="000000"/>
                </a:solidFill>
                <a:latin typeface="Courier New" panose="02070309020205020404" pitchFamily="49" charset="0"/>
              </a:rPr>
              <a:t>MONTHS_BETWEEN</a:t>
            </a:r>
          </a:p>
        </p:txBody>
      </p:sp>
      <p:sp>
        <p:nvSpPr>
          <p:cNvPr id="349198" name="Rectangle 14">
            <a:extLst>
              <a:ext uri="{FF2B5EF4-FFF2-40B4-BE49-F238E27FC236}">
                <a16:creationId xmlns:a16="http://schemas.microsoft.com/office/drawing/2014/main" id="{FC8E1EA8-A5A2-2C8E-0570-4D64A2183F42}"/>
              </a:ext>
            </a:extLst>
          </p:cNvPr>
          <p:cNvSpPr>
            <a:spLocks noChangeArrowheads="1"/>
          </p:cNvSpPr>
          <p:nvPr/>
        </p:nvSpPr>
        <p:spPr bwMode="blackWhite">
          <a:xfrm>
            <a:off x="4995863" y="2576514"/>
            <a:ext cx="4749800"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solidFill>
                  <a:srgbClr val="000000"/>
                </a:solidFill>
              </a:rPr>
              <a:t>Add calendar months to date</a:t>
            </a:r>
          </a:p>
        </p:txBody>
      </p:sp>
      <p:sp>
        <p:nvSpPr>
          <p:cNvPr id="349199" name="Rectangle 15">
            <a:extLst>
              <a:ext uri="{FF2B5EF4-FFF2-40B4-BE49-F238E27FC236}">
                <a16:creationId xmlns:a16="http://schemas.microsoft.com/office/drawing/2014/main" id="{F4E7DEF6-0AD7-11C1-9541-BBB83D7C2E85}"/>
              </a:ext>
            </a:extLst>
          </p:cNvPr>
          <p:cNvSpPr>
            <a:spLocks noChangeArrowheads="1"/>
          </p:cNvSpPr>
          <p:nvPr/>
        </p:nvSpPr>
        <p:spPr bwMode="blackWhite">
          <a:xfrm>
            <a:off x="2381251" y="2576514"/>
            <a:ext cx="2614613"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600">
                <a:solidFill>
                  <a:srgbClr val="000000"/>
                </a:solidFill>
                <a:latin typeface="Courier New" panose="02070309020205020404" pitchFamily="49" charset="0"/>
              </a:rPr>
              <a:t>ADD_MONTHS</a:t>
            </a:r>
          </a:p>
        </p:txBody>
      </p:sp>
      <p:sp>
        <p:nvSpPr>
          <p:cNvPr id="349200" name="Rectangle 16">
            <a:extLst>
              <a:ext uri="{FF2B5EF4-FFF2-40B4-BE49-F238E27FC236}">
                <a16:creationId xmlns:a16="http://schemas.microsoft.com/office/drawing/2014/main" id="{E09B41C2-BAF7-C694-B26B-45A849E156AE}"/>
              </a:ext>
            </a:extLst>
          </p:cNvPr>
          <p:cNvSpPr>
            <a:spLocks noChangeArrowheads="1"/>
          </p:cNvSpPr>
          <p:nvPr/>
        </p:nvSpPr>
        <p:spPr bwMode="gray">
          <a:xfrm>
            <a:off x="4995863" y="1828801"/>
            <a:ext cx="474980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Result</a:t>
            </a:r>
          </a:p>
        </p:txBody>
      </p:sp>
      <p:sp>
        <p:nvSpPr>
          <p:cNvPr id="349201" name="Rectangle 17">
            <a:extLst>
              <a:ext uri="{FF2B5EF4-FFF2-40B4-BE49-F238E27FC236}">
                <a16:creationId xmlns:a16="http://schemas.microsoft.com/office/drawing/2014/main" id="{09BE5736-F8FB-CBB4-F5D0-6E47F7528CA6}"/>
              </a:ext>
            </a:extLst>
          </p:cNvPr>
          <p:cNvSpPr>
            <a:spLocks noChangeArrowheads="1"/>
          </p:cNvSpPr>
          <p:nvPr/>
        </p:nvSpPr>
        <p:spPr bwMode="gray">
          <a:xfrm>
            <a:off x="2381251" y="1828801"/>
            <a:ext cx="2614613"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Function</a:t>
            </a:r>
          </a:p>
        </p:txBody>
      </p:sp>
      <p:sp>
        <p:nvSpPr>
          <p:cNvPr id="349202" name="Line 18">
            <a:extLst>
              <a:ext uri="{FF2B5EF4-FFF2-40B4-BE49-F238E27FC236}">
                <a16:creationId xmlns:a16="http://schemas.microsoft.com/office/drawing/2014/main" id="{1AE36A93-51CD-C864-972F-DF08EE0FB09F}"/>
              </a:ext>
            </a:extLst>
          </p:cNvPr>
          <p:cNvSpPr>
            <a:spLocks noChangeShapeType="1"/>
          </p:cNvSpPr>
          <p:nvPr/>
        </p:nvSpPr>
        <p:spPr bwMode="blackWhite">
          <a:xfrm>
            <a:off x="2381251" y="21939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03" name="Line 19">
            <a:extLst>
              <a:ext uri="{FF2B5EF4-FFF2-40B4-BE49-F238E27FC236}">
                <a16:creationId xmlns:a16="http://schemas.microsoft.com/office/drawing/2014/main" id="{A83BC621-F1B7-57AC-AE20-1CB5004E9A08}"/>
              </a:ext>
            </a:extLst>
          </p:cNvPr>
          <p:cNvSpPr>
            <a:spLocks noChangeShapeType="1"/>
          </p:cNvSpPr>
          <p:nvPr/>
        </p:nvSpPr>
        <p:spPr bwMode="blackWhite">
          <a:xfrm>
            <a:off x="2381251" y="29591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04" name="Line 20">
            <a:extLst>
              <a:ext uri="{FF2B5EF4-FFF2-40B4-BE49-F238E27FC236}">
                <a16:creationId xmlns:a16="http://schemas.microsoft.com/office/drawing/2014/main" id="{0E7ACED3-D49C-A1FA-6E0C-63B78210A124}"/>
              </a:ext>
            </a:extLst>
          </p:cNvPr>
          <p:cNvSpPr>
            <a:spLocks noChangeShapeType="1"/>
          </p:cNvSpPr>
          <p:nvPr/>
        </p:nvSpPr>
        <p:spPr bwMode="blackWhite">
          <a:xfrm>
            <a:off x="2381251" y="4425950"/>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05" name="Line 21">
            <a:extLst>
              <a:ext uri="{FF2B5EF4-FFF2-40B4-BE49-F238E27FC236}">
                <a16:creationId xmlns:a16="http://schemas.microsoft.com/office/drawing/2014/main" id="{7C2E2828-5516-A811-B4EA-00F0889A9EDB}"/>
              </a:ext>
            </a:extLst>
          </p:cNvPr>
          <p:cNvSpPr>
            <a:spLocks noChangeShapeType="1"/>
          </p:cNvSpPr>
          <p:nvPr/>
        </p:nvSpPr>
        <p:spPr bwMode="blackWhite">
          <a:xfrm>
            <a:off x="2381250" y="18288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06" name="Line 22">
            <a:extLst>
              <a:ext uri="{FF2B5EF4-FFF2-40B4-BE49-F238E27FC236}">
                <a16:creationId xmlns:a16="http://schemas.microsoft.com/office/drawing/2014/main" id="{4746E718-6924-0296-66CC-C631F20E1AA1}"/>
              </a:ext>
            </a:extLst>
          </p:cNvPr>
          <p:cNvSpPr>
            <a:spLocks noChangeShapeType="1"/>
          </p:cNvSpPr>
          <p:nvPr/>
        </p:nvSpPr>
        <p:spPr bwMode="blackWhite">
          <a:xfrm>
            <a:off x="4995863" y="1828800"/>
            <a:ext cx="0" cy="25971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07" name="Line 23">
            <a:extLst>
              <a:ext uri="{FF2B5EF4-FFF2-40B4-BE49-F238E27FC236}">
                <a16:creationId xmlns:a16="http://schemas.microsoft.com/office/drawing/2014/main" id="{C145A04C-84E4-88EB-185F-9DF524A5B4A7}"/>
              </a:ext>
            </a:extLst>
          </p:cNvPr>
          <p:cNvSpPr>
            <a:spLocks noChangeShapeType="1"/>
          </p:cNvSpPr>
          <p:nvPr/>
        </p:nvSpPr>
        <p:spPr bwMode="blackWhite">
          <a:xfrm>
            <a:off x="9745663" y="18288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08" name="Line 24">
            <a:extLst>
              <a:ext uri="{FF2B5EF4-FFF2-40B4-BE49-F238E27FC236}">
                <a16:creationId xmlns:a16="http://schemas.microsoft.com/office/drawing/2014/main" id="{D962766E-EC9E-A11C-FF59-89ADBAF453F9}"/>
              </a:ext>
            </a:extLst>
          </p:cNvPr>
          <p:cNvSpPr>
            <a:spLocks noChangeShapeType="1"/>
          </p:cNvSpPr>
          <p:nvPr/>
        </p:nvSpPr>
        <p:spPr bwMode="blackWhite">
          <a:xfrm>
            <a:off x="2381251" y="25765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09" name="Line 25">
            <a:extLst>
              <a:ext uri="{FF2B5EF4-FFF2-40B4-BE49-F238E27FC236}">
                <a16:creationId xmlns:a16="http://schemas.microsoft.com/office/drawing/2014/main" id="{1D4210EB-1246-5A6D-1969-6E50D2C4342F}"/>
              </a:ext>
            </a:extLst>
          </p:cNvPr>
          <p:cNvSpPr>
            <a:spLocks noChangeShapeType="1"/>
          </p:cNvSpPr>
          <p:nvPr/>
        </p:nvSpPr>
        <p:spPr bwMode="blackWhite">
          <a:xfrm>
            <a:off x="2381251" y="40751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0" name="Line 26">
            <a:extLst>
              <a:ext uri="{FF2B5EF4-FFF2-40B4-BE49-F238E27FC236}">
                <a16:creationId xmlns:a16="http://schemas.microsoft.com/office/drawing/2014/main" id="{DAB31FAC-6B6A-2EFD-CCDC-BBBCD2DEA3C5}"/>
              </a:ext>
            </a:extLst>
          </p:cNvPr>
          <p:cNvSpPr>
            <a:spLocks noChangeShapeType="1"/>
          </p:cNvSpPr>
          <p:nvPr/>
        </p:nvSpPr>
        <p:spPr bwMode="blackWhite">
          <a:xfrm>
            <a:off x="2381251" y="372427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1" name="Line 27">
            <a:extLst>
              <a:ext uri="{FF2B5EF4-FFF2-40B4-BE49-F238E27FC236}">
                <a16:creationId xmlns:a16="http://schemas.microsoft.com/office/drawing/2014/main" id="{1891F2F9-3B6A-5654-B200-027A2BEE1620}"/>
              </a:ext>
            </a:extLst>
          </p:cNvPr>
          <p:cNvSpPr>
            <a:spLocks noChangeShapeType="1"/>
          </p:cNvSpPr>
          <p:nvPr/>
        </p:nvSpPr>
        <p:spPr bwMode="blackWhite">
          <a:xfrm>
            <a:off x="2381251" y="33099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12" name="Line 28">
            <a:extLst>
              <a:ext uri="{FF2B5EF4-FFF2-40B4-BE49-F238E27FC236}">
                <a16:creationId xmlns:a16="http://schemas.microsoft.com/office/drawing/2014/main" id="{5903A024-CC94-B2DD-D561-CEE74B1E0912}"/>
              </a:ext>
            </a:extLst>
          </p:cNvPr>
          <p:cNvSpPr>
            <a:spLocks noChangeShapeType="1"/>
          </p:cNvSpPr>
          <p:nvPr/>
        </p:nvSpPr>
        <p:spPr bwMode="blackWhite">
          <a:xfrm>
            <a:off x="2381251" y="18288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13" name="Line 29">
            <a:extLst>
              <a:ext uri="{FF2B5EF4-FFF2-40B4-BE49-F238E27FC236}">
                <a16:creationId xmlns:a16="http://schemas.microsoft.com/office/drawing/2014/main" id="{A11D0317-360C-11EE-4D77-B49980151693}"/>
              </a:ext>
            </a:extLst>
          </p:cNvPr>
          <p:cNvSpPr>
            <a:spLocks noChangeShapeType="1"/>
          </p:cNvSpPr>
          <p:nvPr/>
        </p:nvSpPr>
        <p:spPr bwMode="blackWhite">
          <a:xfrm>
            <a:off x="2381250" y="2193926"/>
            <a:ext cx="0" cy="22320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14" name="Line 30">
            <a:extLst>
              <a:ext uri="{FF2B5EF4-FFF2-40B4-BE49-F238E27FC236}">
                <a16:creationId xmlns:a16="http://schemas.microsoft.com/office/drawing/2014/main" id="{188C6320-E3AD-EF8C-8599-4A353F2AFAED}"/>
              </a:ext>
            </a:extLst>
          </p:cNvPr>
          <p:cNvSpPr>
            <a:spLocks noChangeShapeType="1"/>
          </p:cNvSpPr>
          <p:nvPr/>
        </p:nvSpPr>
        <p:spPr bwMode="blackWhite">
          <a:xfrm>
            <a:off x="9745663" y="2193926"/>
            <a:ext cx="0" cy="22320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68505BE7-E8D7-3C12-759A-3B7EC44E7A41}"/>
              </a:ext>
            </a:extLst>
          </p:cNvPr>
          <p:cNvSpPr>
            <a:spLocks noGrp="1" noChangeArrowheads="1"/>
          </p:cNvSpPr>
          <p:nvPr>
            <p:ph type="title"/>
          </p:nvPr>
        </p:nvSpPr>
        <p:spPr/>
        <p:txBody>
          <a:bodyPr/>
          <a:lstStyle/>
          <a:p>
            <a:r>
              <a:rPr lang="en-US" altLang="en-US"/>
              <a:t>Using Date Functions</a:t>
            </a:r>
          </a:p>
        </p:txBody>
      </p:sp>
      <p:sp>
        <p:nvSpPr>
          <p:cNvPr id="351236" name="Rectangle 4">
            <a:extLst>
              <a:ext uri="{FF2B5EF4-FFF2-40B4-BE49-F238E27FC236}">
                <a16:creationId xmlns:a16="http://schemas.microsoft.com/office/drawing/2014/main" id="{B34BEE97-9F75-6EBD-DAD9-383779A70E9D}"/>
              </a:ext>
            </a:extLst>
          </p:cNvPr>
          <p:cNvSpPr>
            <a:spLocks noChangeArrowheads="1"/>
          </p:cNvSpPr>
          <p:nvPr/>
        </p:nvSpPr>
        <p:spPr bwMode="blackWhite">
          <a:xfrm>
            <a:off x="7902575" y="3206750"/>
            <a:ext cx="1843088"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'08-SEP-95'</a:t>
            </a:r>
          </a:p>
        </p:txBody>
      </p:sp>
      <p:sp>
        <p:nvSpPr>
          <p:cNvPr id="351237" name="Rectangle 5">
            <a:extLst>
              <a:ext uri="{FF2B5EF4-FFF2-40B4-BE49-F238E27FC236}">
                <a16:creationId xmlns:a16="http://schemas.microsoft.com/office/drawing/2014/main" id="{23E999AE-32DD-CE72-7364-F71C02CEDEEA}"/>
              </a:ext>
            </a:extLst>
          </p:cNvPr>
          <p:cNvSpPr>
            <a:spLocks noChangeArrowheads="1"/>
          </p:cNvSpPr>
          <p:nvPr/>
        </p:nvSpPr>
        <p:spPr bwMode="blackWhite">
          <a:xfrm>
            <a:off x="2381251" y="3206750"/>
            <a:ext cx="5521325"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NEXT_DAY   ('01-SEP-95','FRIDAY')</a:t>
            </a:r>
          </a:p>
        </p:txBody>
      </p:sp>
      <p:sp>
        <p:nvSpPr>
          <p:cNvPr id="351238" name="Rectangle 6">
            <a:extLst>
              <a:ext uri="{FF2B5EF4-FFF2-40B4-BE49-F238E27FC236}">
                <a16:creationId xmlns:a16="http://schemas.microsoft.com/office/drawing/2014/main" id="{7DEF2D21-255E-925A-5420-E1686E329905}"/>
              </a:ext>
            </a:extLst>
          </p:cNvPr>
          <p:cNvSpPr>
            <a:spLocks noChangeArrowheads="1"/>
          </p:cNvSpPr>
          <p:nvPr/>
        </p:nvSpPr>
        <p:spPr bwMode="blackWhite">
          <a:xfrm>
            <a:off x="7902575" y="3557589"/>
            <a:ext cx="1843088"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'28-FEB-95'</a:t>
            </a:r>
          </a:p>
        </p:txBody>
      </p:sp>
      <p:sp>
        <p:nvSpPr>
          <p:cNvPr id="351239" name="Rectangle 7">
            <a:extLst>
              <a:ext uri="{FF2B5EF4-FFF2-40B4-BE49-F238E27FC236}">
                <a16:creationId xmlns:a16="http://schemas.microsoft.com/office/drawing/2014/main" id="{5107EE04-2B0C-7508-27D5-BB1B0B93A5F1}"/>
              </a:ext>
            </a:extLst>
          </p:cNvPr>
          <p:cNvSpPr>
            <a:spLocks noChangeArrowheads="1"/>
          </p:cNvSpPr>
          <p:nvPr/>
        </p:nvSpPr>
        <p:spPr bwMode="blackWhite">
          <a:xfrm>
            <a:off x="2381251" y="3557589"/>
            <a:ext cx="5521325" cy="3508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LAST_DAY   ('01-FEB-95')</a:t>
            </a:r>
          </a:p>
        </p:txBody>
      </p:sp>
      <p:sp>
        <p:nvSpPr>
          <p:cNvPr id="351240" name="Rectangle 8">
            <a:extLst>
              <a:ext uri="{FF2B5EF4-FFF2-40B4-BE49-F238E27FC236}">
                <a16:creationId xmlns:a16="http://schemas.microsoft.com/office/drawing/2014/main" id="{E538AEC3-4069-DE0A-E423-C7DF3C9F9E43}"/>
              </a:ext>
            </a:extLst>
          </p:cNvPr>
          <p:cNvSpPr>
            <a:spLocks noChangeArrowheads="1"/>
          </p:cNvSpPr>
          <p:nvPr/>
        </p:nvSpPr>
        <p:spPr bwMode="blackWhite">
          <a:xfrm>
            <a:off x="7902575" y="2184401"/>
            <a:ext cx="1843088" cy="6397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spcBef>
                <a:spcPct val="0"/>
              </a:spcBef>
              <a:buClrTx/>
              <a:buFontTx/>
              <a:buNone/>
            </a:pPr>
            <a:r>
              <a:rPr lang="en-US" altLang="en-US" sz="1600">
                <a:latin typeface="Courier New" panose="02070309020205020404" pitchFamily="49" charset="0"/>
              </a:rPr>
              <a:t>19.6774194</a:t>
            </a:r>
          </a:p>
        </p:txBody>
      </p:sp>
      <p:sp>
        <p:nvSpPr>
          <p:cNvPr id="351241" name="Rectangle 9">
            <a:extLst>
              <a:ext uri="{FF2B5EF4-FFF2-40B4-BE49-F238E27FC236}">
                <a16:creationId xmlns:a16="http://schemas.microsoft.com/office/drawing/2014/main" id="{B8E71348-C5A3-A668-C9D8-D4C65B945501}"/>
              </a:ext>
            </a:extLst>
          </p:cNvPr>
          <p:cNvSpPr>
            <a:spLocks noChangeArrowheads="1"/>
          </p:cNvSpPr>
          <p:nvPr/>
        </p:nvSpPr>
        <p:spPr bwMode="blackWhite">
          <a:xfrm>
            <a:off x="2381251" y="2184401"/>
            <a:ext cx="5521325" cy="6397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spcBef>
                <a:spcPct val="0"/>
              </a:spcBef>
              <a:buClrTx/>
              <a:buFontTx/>
              <a:buNone/>
            </a:pPr>
            <a:r>
              <a:rPr lang="en-US" altLang="en-US" sz="1600">
                <a:latin typeface="Courier New" panose="02070309020205020404" pitchFamily="49" charset="0"/>
              </a:rPr>
              <a:t>MONTHS_BETWEEN</a:t>
            </a:r>
          </a:p>
          <a:p>
            <a:pPr eaLnBrk="0" hangingPunct="0">
              <a:spcBef>
                <a:spcPct val="0"/>
              </a:spcBef>
              <a:buClrTx/>
              <a:buFontTx/>
              <a:buNone/>
            </a:pPr>
            <a:r>
              <a:rPr lang="en-US" altLang="en-US" sz="1600">
                <a:latin typeface="Courier New" panose="02070309020205020404" pitchFamily="49" charset="0"/>
              </a:rPr>
              <a:t>           ('01-SEP-95','11-JAN-94')</a:t>
            </a:r>
          </a:p>
        </p:txBody>
      </p:sp>
      <p:sp>
        <p:nvSpPr>
          <p:cNvPr id="351242" name="Rectangle 10">
            <a:extLst>
              <a:ext uri="{FF2B5EF4-FFF2-40B4-BE49-F238E27FC236}">
                <a16:creationId xmlns:a16="http://schemas.microsoft.com/office/drawing/2014/main" id="{580EE80A-6A5A-76CC-33E2-ECDE9E7CAE2F}"/>
              </a:ext>
            </a:extLst>
          </p:cNvPr>
          <p:cNvSpPr>
            <a:spLocks noChangeArrowheads="1"/>
          </p:cNvSpPr>
          <p:nvPr/>
        </p:nvSpPr>
        <p:spPr bwMode="blackWhite">
          <a:xfrm>
            <a:off x="7902575" y="2824164"/>
            <a:ext cx="18430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‘29-FEB-96'</a:t>
            </a:r>
          </a:p>
        </p:txBody>
      </p:sp>
      <p:sp>
        <p:nvSpPr>
          <p:cNvPr id="351243" name="Rectangle 11">
            <a:extLst>
              <a:ext uri="{FF2B5EF4-FFF2-40B4-BE49-F238E27FC236}">
                <a16:creationId xmlns:a16="http://schemas.microsoft.com/office/drawing/2014/main" id="{16E6406D-5A42-968F-22D7-70B5CE8C23EF}"/>
              </a:ext>
            </a:extLst>
          </p:cNvPr>
          <p:cNvSpPr>
            <a:spLocks noChangeArrowheads="1"/>
          </p:cNvSpPr>
          <p:nvPr/>
        </p:nvSpPr>
        <p:spPr bwMode="blackWhite">
          <a:xfrm>
            <a:off x="2381251" y="2824164"/>
            <a:ext cx="55213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ADD_MONTHS (‘31-JAN-96',1)</a:t>
            </a:r>
          </a:p>
        </p:txBody>
      </p:sp>
      <p:sp>
        <p:nvSpPr>
          <p:cNvPr id="351244" name="Rectangle 12">
            <a:extLst>
              <a:ext uri="{FF2B5EF4-FFF2-40B4-BE49-F238E27FC236}">
                <a16:creationId xmlns:a16="http://schemas.microsoft.com/office/drawing/2014/main" id="{ACDBBB24-D386-BD56-7812-AA7AC20D1304}"/>
              </a:ext>
            </a:extLst>
          </p:cNvPr>
          <p:cNvSpPr>
            <a:spLocks noChangeArrowheads="1"/>
          </p:cNvSpPr>
          <p:nvPr/>
        </p:nvSpPr>
        <p:spPr bwMode="gray">
          <a:xfrm>
            <a:off x="7902575" y="1819276"/>
            <a:ext cx="18430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Result</a:t>
            </a:r>
          </a:p>
        </p:txBody>
      </p:sp>
      <p:sp>
        <p:nvSpPr>
          <p:cNvPr id="351245" name="Rectangle 13">
            <a:extLst>
              <a:ext uri="{FF2B5EF4-FFF2-40B4-BE49-F238E27FC236}">
                <a16:creationId xmlns:a16="http://schemas.microsoft.com/office/drawing/2014/main" id="{F7890C06-77B1-86CC-6FF6-C1AC6A67799A}"/>
              </a:ext>
            </a:extLst>
          </p:cNvPr>
          <p:cNvSpPr>
            <a:spLocks noChangeArrowheads="1"/>
          </p:cNvSpPr>
          <p:nvPr/>
        </p:nvSpPr>
        <p:spPr bwMode="gray">
          <a:xfrm>
            <a:off x="2381251" y="1819276"/>
            <a:ext cx="55213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Function</a:t>
            </a:r>
          </a:p>
        </p:txBody>
      </p:sp>
      <p:sp>
        <p:nvSpPr>
          <p:cNvPr id="351246" name="Line 14">
            <a:extLst>
              <a:ext uri="{FF2B5EF4-FFF2-40B4-BE49-F238E27FC236}">
                <a16:creationId xmlns:a16="http://schemas.microsoft.com/office/drawing/2014/main" id="{53406BFE-9DBA-09A7-F6F3-44D637DE4DC3}"/>
              </a:ext>
            </a:extLst>
          </p:cNvPr>
          <p:cNvSpPr>
            <a:spLocks noChangeShapeType="1"/>
          </p:cNvSpPr>
          <p:nvPr/>
        </p:nvSpPr>
        <p:spPr bwMode="blackWhite">
          <a:xfrm>
            <a:off x="2381251" y="2184400"/>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47" name="Line 15">
            <a:extLst>
              <a:ext uri="{FF2B5EF4-FFF2-40B4-BE49-F238E27FC236}">
                <a16:creationId xmlns:a16="http://schemas.microsoft.com/office/drawing/2014/main" id="{29847C29-E911-3DDE-9BCF-53258B648A89}"/>
              </a:ext>
            </a:extLst>
          </p:cNvPr>
          <p:cNvSpPr>
            <a:spLocks noChangeShapeType="1"/>
          </p:cNvSpPr>
          <p:nvPr/>
        </p:nvSpPr>
        <p:spPr bwMode="blackWhite">
          <a:xfrm>
            <a:off x="2381251" y="320675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48" name="Line 16">
            <a:extLst>
              <a:ext uri="{FF2B5EF4-FFF2-40B4-BE49-F238E27FC236}">
                <a16:creationId xmlns:a16="http://schemas.microsoft.com/office/drawing/2014/main" id="{99E6B8EC-5987-1B9C-EB14-1BA445609915}"/>
              </a:ext>
            </a:extLst>
          </p:cNvPr>
          <p:cNvSpPr>
            <a:spLocks noChangeShapeType="1"/>
          </p:cNvSpPr>
          <p:nvPr/>
        </p:nvSpPr>
        <p:spPr bwMode="blackWhite">
          <a:xfrm>
            <a:off x="2381251" y="3908425"/>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49" name="Line 17">
            <a:extLst>
              <a:ext uri="{FF2B5EF4-FFF2-40B4-BE49-F238E27FC236}">
                <a16:creationId xmlns:a16="http://schemas.microsoft.com/office/drawing/2014/main" id="{E38EB074-9097-AA9B-865C-451F6C373018}"/>
              </a:ext>
            </a:extLst>
          </p:cNvPr>
          <p:cNvSpPr>
            <a:spLocks noChangeShapeType="1"/>
          </p:cNvSpPr>
          <p:nvPr/>
        </p:nvSpPr>
        <p:spPr bwMode="blackWhite">
          <a:xfrm>
            <a:off x="2381250" y="1819276"/>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50" name="Line 18">
            <a:extLst>
              <a:ext uri="{FF2B5EF4-FFF2-40B4-BE49-F238E27FC236}">
                <a16:creationId xmlns:a16="http://schemas.microsoft.com/office/drawing/2014/main" id="{E0C5E1D2-CE4D-3216-B48A-C39AD8F8AB44}"/>
              </a:ext>
            </a:extLst>
          </p:cNvPr>
          <p:cNvSpPr>
            <a:spLocks noChangeShapeType="1"/>
          </p:cNvSpPr>
          <p:nvPr/>
        </p:nvSpPr>
        <p:spPr bwMode="blackWhite">
          <a:xfrm>
            <a:off x="7902575" y="1819275"/>
            <a:ext cx="0" cy="20891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51" name="Line 19">
            <a:extLst>
              <a:ext uri="{FF2B5EF4-FFF2-40B4-BE49-F238E27FC236}">
                <a16:creationId xmlns:a16="http://schemas.microsoft.com/office/drawing/2014/main" id="{4D020DC1-95F5-0E8F-2D72-EA6390A9ED0B}"/>
              </a:ext>
            </a:extLst>
          </p:cNvPr>
          <p:cNvSpPr>
            <a:spLocks noChangeShapeType="1"/>
          </p:cNvSpPr>
          <p:nvPr/>
        </p:nvSpPr>
        <p:spPr bwMode="blackWhite">
          <a:xfrm>
            <a:off x="9745663" y="1819276"/>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52" name="Line 20">
            <a:extLst>
              <a:ext uri="{FF2B5EF4-FFF2-40B4-BE49-F238E27FC236}">
                <a16:creationId xmlns:a16="http://schemas.microsoft.com/office/drawing/2014/main" id="{5A2A3AF4-04CC-57E3-D28B-F6EEF3DC4D28}"/>
              </a:ext>
            </a:extLst>
          </p:cNvPr>
          <p:cNvSpPr>
            <a:spLocks noChangeShapeType="1"/>
          </p:cNvSpPr>
          <p:nvPr/>
        </p:nvSpPr>
        <p:spPr bwMode="blackWhite">
          <a:xfrm>
            <a:off x="2381251" y="282416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3" name="Line 21">
            <a:extLst>
              <a:ext uri="{FF2B5EF4-FFF2-40B4-BE49-F238E27FC236}">
                <a16:creationId xmlns:a16="http://schemas.microsoft.com/office/drawing/2014/main" id="{6E481F6C-9871-90FD-854D-9FA9F0E10465}"/>
              </a:ext>
            </a:extLst>
          </p:cNvPr>
          <p:cNvSpPr>
            <a:spLocks noChangeShapeType="1"/>
          </p:cNvSpPr>
          <p:nvPr/>
        </p:nvSpPr>
        <p:spPr bwMode="blackWhite">
          <a:xfrm>
            <a:off x="2381251" y="355758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4" name="Line 22">
            <a:extLst>
              <a:ext uri="{FF2B5EF4-FFF2-40B4-BE49-F238E27FC236}">
                <a16:creationId xmlns:a16="http://schemas.microsoft.com/office/drawing/2014/main" id="{B27C03BD-844E-9F46-F4B6-C6E3FF74BE27}"/>
              </a:ext>
            </a:extLst>
          </p:cNvPr>
          <p:cNvSpPr>
            <a:spLocks noChangeShapeType="1"/>
          </p:cNvSpPr>
          <p:nvPr/>
        </p:nvSpPr>
        <p:spPr bwMode="blackWhite">
          <a:xfrm>
            <a:off x="2381251" y="181927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55" name="Line 23">
            <a:extLst>
              <a:ext uri="{FF2B5EF4-FFF2-40B4-BE49-F238E27FC236}">
                <a16:creationId xmlns:a16="http://schemas.microsoft.com/office/drawing/2014/main" id="{353D9A28-E95B-D21F-30D6-C637AB4128D8}"/>
              </a:ext>
            </a:extLst>
          </p:cNvPr>
          <p:cNvSpPr>
            <a:spLocks noChangeShapeType="1"/>
          </p:cNvSpPr>
          <p:nvPr/>
        </p:nvSpPr>
        <p:spPr bwMode="blackWhite">
          <a:xfrm>
            <a:off x="2381250" y="2184401"/>
            <a:ext cx="0" cy="17240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1256" name="Line 24">
            <a:extLst>
              <a:ext uri="{FF2B5EF4-FFF2-40B4-BE49-F238E27FC236}">
                <a16:creationId xmlns:a16="http://schemas.microsoft.com/office/drawing/2014/main" id="{0C55EA88-DC3E-CE8D-DEA6-B05A3E944B45}"/>
              </a:ext>
            </a:extLst>
          </p:cNvPr>
          <p:cNvSpPr>
            <a:spLocks noChangeShapeType="1"/>
          </p:cNvSpPr>
          <p:nvPr/>
        </p:nvSpPr>
        <p:spPr bwMode="blackWhite">
          <a:xfrm>
            <a:off x="9745663" y="2184401"/>
            <a:ext cx="0" cy="17240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306" name="Rectangle 26">
            <a:extLst>
              <a:ext uri="{FF2B5EF4-FFF2-40B4-BE49-F238E27FC236}">
                <a16:creationId xmlns:a16="http://schemas.microsoft.com/office/drawing/2014/main" id="{1B6EC50C-2162-0CD8-27BE-2661162D9BD6}"/>
              </a:ext>
            </a:extLst>
          </p:cNvPr>
          <p:cNvSpPr>
            <a:spLocks noGrp="1" noChangeArrowheads="1"/>
          </p:cNvSpPr>
          <p:nvPr>
            <p:ph type="title"/>
          </p:nvPr>
        </p:nvSpPr>
        <p:spPr/>
        <p:txBody>
          <a:bodyPr/>
          <a:lstStyle/>
          <a:p>
            <a:r>
              <a:rPr lang="en-US" altLang="en-US"/>
              <a:t>Using </a:t>
            </a:r>
            <a:r>
              <a:rPr lang="en-US" altLang="en-US">
                <a:latin typeface="Courier New" panose="02070309020205020404" pitchFamily="49" charset="0"/>
              </a:rPr>
              <a:t>ROUND</a:t>
            </a:r>
            <a:r>
              <a:rPr lang="en-US" altLang="en-US"/>
              <a:t> and </a:t>
            </a:r>
            <a:r>
              <a:rPr lang="en-US" altLang="en-US">
                <a:latin typeface="Courier New" panose="02070309020205020404" pitchFamily="49" charset="0"/>
              </a:rPr>
              <a:t>TRUNC</a:t>
            </a:r>
            <a:r>
              <a:rPr lang="en-US" altLang="en-US"/>
              <a:t> Functions with Dates</a:t>
            </a:r>
          </a:p>
        </p:txBody>
      </p:sp>
      <p:sp>
        <p:nvSpPr>
          <p:cNvPr id="353307" name="Rectangle 27">
            <a:extLst>
              <a:ext uri="{FF2B5EF4-FFF2-40B4-BE49-F238E27FC236}">
                <a16:creationId xmlns:a16="http://schemas.microsoft.com/office/drawing/2014/main" id="{4F037A87-760F-7EB9-5B7F-2758CA4AA654}"/>
              </a:ext>
            </a:extLst>
          </p:cNvPr>
          <p:cNvSpPr>
            <a:spLocks noGrp="1" noChangeArrowheads="1"/>
          </p:cNvSpPr>
          <p:nvPr>
            <p:ph type="body" idx="1"/>
          </p:nvPr>
        </p:nvSpPr>
        <p:spPr>
          <a:xfrm>
            <a:off x="2133600" y="1449388"/>
            <a:ext cx="7918450" cy="360362"/>
          </a:xfrm>
        </p:spPr>
        <p:txBody>
          <a:bodyPr>
            <a:normAutofit fontScale="77500" lnSpcReduction="20000"/>
          </a:bodyPr>
          <a:lstStyle/>
          <a:p>
            <a:r>
              <a:rPr lang="en-US" altLang="en-US"/>
              <a:t>Assume </a:t>
            </a:r>
            <a:r>
              <a:rPr lang="en-US" altLang="en-US">
                <a:latin typeface="Courier New" panose="02070309020205020404" pitchFamily="49" charset="0"/>
              </a:rPr>
              <a:t>SYSDATE</a:t>
            </a:r>
            <a:r>
              <a:rPr lang="en-US" altLang="en-US"/>
              <a:t> </a:t>
            </a:r>
            <a:r>
              <a:rPr lang="en-US" altLang="en-US">
                <a:latin typeface="Courier New" panose="02070309020205020404" pitchFamily="49" charset="0"/>
              </a:rPr>
              <a:t>=</a:t>
            </a:r>
            <a:r>
              <a:rPr lang="en-US" altLang="en-US"/>
              <a:t> </a:t>
            </a:r>
            <a:r>
              <a:rPr lang="en-US" altLang="en-US">
                <a:latin typeface="Courier New" panose="02070309020205020404" pitchFamily="49" charset="0"/>
              </a:rPr>
              <a:t>'25-JUL-03'</a:t>
            </a:r>
            <a:r>
              <a:rPr lang="en-US" altLang="en-US"/>
              <a:t>:</a:t>
            </a:r>
          </a:p>
        </p:txBody>
      </p:sp>
      <p:sp>
        <p:nvSpPr>
          <p:cNvPr id="353285" name="Rectangle 5">
            <a:extLst>
              <a:ext uri="{FF2B5EF4-FFF2-40B4-BE49-F238E27FC236}">
                <a16:creationId xmlns:a16="http://schemas.microsoft.com/office/drawing/2014/main" id="{F7CBD12F-723F-4C6D-FF73-24318F5099B3}"/>
              </a:ext>
            </a:extLst>
          </p:cNvPr>
          <p:cNvSpPr>
            <a:spLocks noChangeArrowheads="1"/>
          </p:cNvSpPr>
          <p:nvPr/>
        </p:nvSpPr>
        <p:spPr bwMode="blackWhite">
          <a:xfrm>
            <a:off x="6929439" y="3187700"/>
            <a:ext cx="2816225"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latin typeface="Courier New" panose="02070309020205020404" pitchFamily="49" charset="0"/>
              </a:rPr>
              <a:t>01-JUL-03</a:t>
            </a:r>
          </a:p>
        </p:txBody>
      </p:sp>
      <p:sp>
        <p:nvSpPr>
          <p:cNvPr id="353286" name="Rectangle 6">
            <a:extLst>
              <a:ext uri="{FF2B5EF4-FFF2-40B4-BE49-F238E27FC236}">
                <a16:creationId xmlns:a16="http://schemas.microsoft.com/office/drawing/2014/main" id="{853AB5CE-0F03-4CB3-0369-AC44453231C6}"/>
              </a:ext>
            </a:extLst>
          </p:cNvPr>
          <p:cNvSpPr>
            <a:spLocks noChangeArrowheads="1"/>
          </p:cNvSpPr>
          <p:nvPr/>
        </p:nvSpPr>
        <p:spPr bwMode="blackWhite">
          <a:xfrm>
            <a:off x="2381250" y="3187700"/>
            <a:ext cx="4548188" cy="3508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latin typeface="Courier New" panose="02070309020205020404" pitchFamily="49" charset="0"/>
              </a:rPr>
              <a:t>TRUNC(SYSDATE ,'MONTH')</a:t>
            </a:r>
          </a:p>
        </p:txBody>
      </p:sp>
      <p:sp>
        <p:nvSpPr>
          <p:cNvPr id="353287" name="Rectangle 7">
            <a:extLst>
              <a:ext uri="{FF2B5EF4-FFF2-40B4-BE49-F238E27FC236}">
                <a16:creationId xmlns:a16="http://schemas.microsoft.com/office/drawing/2014/main" id="{99EBB2A7-5DCF-4339-6B7F-B7F4895A2289}"/>
              </a:ext>
            </a:extLst>
          </p:cNvPr>
          <p:cNvSpPr>
            <a:spLocks noChangeArrowheads="1"/>
          </p:cNvSpPr>
          <p:nvPr/>
        </p:nvSpPr>
        <p:spPr bwMode="blackWhite">
          <a:xfrm>
            <a:off x="6929439" y="3538539"/>
            <a:ext cx="2816225" cy="4143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latin typeface="Courier New" panose="02070309020205020404" pitchFamily="49" charset="0"/>
              </a:rPr>
              <a:t>01-JAN-03</a:t>
            </a:r>
          </a:p>
        </p:txBody>
      </p:sp>
      <p:sp>
        <p:nvSpPr>
          <p:cNvPr id="353288" name="Rectangle 8">
            <a:extLst>
              <a:ext uri="{FF2B5EF4-FFF2-40B4-BE49-F238E27FC236}">
                <a16:creationId xmlns:a16="http://schemas.microsoft.com/office/drawing/2014/main" id="{1B723461-6FD3-1D93-E031-E204A6FCA735}"/>
              </a:ext>
            </a:extLst>
          </p:cNvPr>
          <p:cNvSpPr>
            <a:spLocks noChangeArrowheads="1"/>
          </p:cNvSpPr>
          <p:nvPr/>
        </p:nvSpPr>
        <p:spPr bwMode="blackWhite">
          <a:xfrm>
            <a:off x="2381250" y="3538539"/>
            <a:ext cx="4548188" cy="4143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600">
                <a:latin typeface="Courier New" panose="02070309020205020404" pitchFamily="49" charset="0"/>
              </a:rPr>
              <a:t>TRUNC(SYSDATE ,'YEAR')</a:t>
            </a:r>
          </a:p>
        </p:txBody>
      </p:sp>
      <p:sp>
        <p:nvSpPr>
          <p:cNvPr id="353289" name="Rectangle 9">
            <a:extLst>
              <a:ext uri="{FF2B5EF4-FFF2-40B4-BE49-F238E27FC236}">
                <a16:creationId xmlns:a16="http://schemas.microsoft.com/office/drawing/2014/main" id="{A06423DA-7E55-E33E-846E-3D83FE5B881F}"/>
              </a:ext>
            </a:extLst>
          </p:cNvPr>
          <p:cNvSpPr>
            <a:spLocks noChangeArrowheads="1"/>
          </p:cNvSpPr>
          <p:nvPr/>
        </p:nvSpPr>
        <p:spPr bwMode="blackWhite">
          <a:xfrm>
            <a:off x="6929439" y="2422525"/>
            <a:ext cx="281622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
                <a:schemeClr val="hlink"/>
              </a:buClr>
              <a:buFontTx/>
              <a:buNone/>
            </a:pPr>
            <a:r>
              <a:rPr lang="en-US" altLang="en-US" sz="1600">
                <a:latin typeface="Courier New" panose="02070309020205020404" pitchFamily="49" charset="0"/>
              </a:rPr>
              <a:t>01-AUG-03</a:t>
            </a:r>
          </a:p>
        </p:txBody>
      </p:sp>
      <p:sp>
        <p:nvSpPr>
          <p:cNvPr id="353290" name="Rectangle 10">
            <a:extLst>
              <a:ext uri="{FF2B5EF4-FFF2-40B4-BE49-F238E27FC236}">
                <a16:creationId xmlns:a16="http://schemas.microsoft.com/office/drawing/2014/main" id="{2CA47A55-932B-8A23-222A-C5125F14F4CC}"/>
              </a:ext>
            </a:extLst>
          </p:cNvPr>
          <p:cNvSpPr>
            <a:spLocks noChangeArrowheads="1"/>
          </p:cNvSpPr>
          <p:nvPr/>
        </p:nvSpPr>
        <p:spPr bwMode="blackWhite">
          <a:xfrm>
            <a:off x="2381250" y="2422525"/>
            <a:ext cx="4548188"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600">
                <a:latin typeface="Courier New" panose="02070309020205020404" pitchFamily="49" charset="0"/>
              </a:rPr>
              <a:t>ROUND(SYSDATE,'MONTH')</a:t>
            </a:r>
          </a:p>
        </p:txBody>
      </p:sp>
      <p:sp>
        <p:nvSpPr>
          <p:cNvPr id="353291" name="Rectangle 11">
            <a:extLst>
              <a:ext uri="{FF2B5EF4-FFF2-40B4-BE49-F238E27FC236}">
                <a16:creationId xmlns:a16="http://schemas.microsoft.com/office/drawing/2014/main" id="{EFC11795-9E55-6050-1656-5BA730B33C5B}"/>
              </a:ext>
            </a:extLst>
          </p:cNvPr>
          <p:cNvSpPr>
            <a:spLocks noChangeArrowheads="1"/>
          </p:cNvSpPr>
          <p:nvPr/>
        </p:nvSpPr>
        <p:spPr bwMode="blackWhite">
          <a:xfrm>
            <a:off x="6929439" y="2805114"/>
            <a:ext cx="28162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latin typeface="Courier New" panose="02070309020205020404" pitchFamily="49" charset="0"/>
              </a:rPr>
              <a:t>01-JAN-04</a:t>
            </a:r>
          </a:p>
        </p:txBody>
      </p:sp>
      <p:sp>
        <p:nvSpPr>
          <p:cNvPr id="353292" name="Rectangle 12">
            <a:extLst>
              <a:ext uri="{FF2B5EF4-FFF2-40B4-BE49-F238E27FC236}">
                <a16:creationId xmlns:a16="http://schemas.microsoft.com/office/drawing/2014/main" id="{99F04BE7-2662-60D9-95E9-BF4CC0ED14AE}"/>
              </a:ext>
            </a:extLst>
          </p:cNvPr>
          <p:cNvSpPr>
            <a:spLocks noChangeArrowheads="1"/>
          </p:cNvSpPr>
          <p:nvPr/>
        </p:nvSpPr>
        <p:spPr bwMode="blackWhite">
          <a:xfrm>
            <a:off x="2381250" y="2805114"/>
            <a:ext cx="45481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600">
                <a:latin typeface="Courier New" panose="02070309020205020404" pitchFamily="49" charset="0"/>
              </a:rPr>
              <a:t>ROUND(SYSDATE ,'YEAR')</a:t>
            </a:r>
          </a:p>
        </p:txBody>
      </p:sp>
      <p:sp>
        <p:nvSpPr>
          <p:cNvPr id="353293" name="Rectangle 13">
            <a:extLst>
              <a:ext uri="{FF2B5EF4-FFF2-40B4-BE49-F238E27FC236}">
                <a16:creationId xmlns:a16="http://schemas.microsoft.com/office/drawing/2014/main" id="{29D3E146-1931-07E5-5BE6-5FA6CB75B673}"/>
              </a:ext>
            </a:extLst>
          </p:cNvPr>
          <p:cNvSpPr>
            <a:spLocks noChangeArrowheads="1"/>
          </p:cNvSpPr>
          <p:nvPr/>
        </p:nvSpPr>
        <p:spPr bwMode="gray">
          <a:xfrm>
            <a:off x="6929439" y="2057401"/>
            <a:ext cx="28162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Result</a:t>
            </a:r>
          </a:p>
        </p:txBody>
      </p:sp>
      <p:sp>
        <p:nvSpPr>
          <p:cNvPr id="353294" name="Rectangle 14">
            <a:extLst>
              <a:ext uri="{FF2B5EF4-FFF2-40B4-BE49-F238E27FC236}">
                <a16:creationId xmlns:a16="http://schemas.microsoft.com/office/drawing/2014/main" id="{08F17EA0-D645-B621-94BF-9E3C426721B7}"/>
              </a:ext>
            </a:extLst>
          </p:cNvPr>
          <p:cNvSpPr>
            <a:spLocks noChangeArrowheads="1"/>
          </p:cNvSpPr>
          <p:nvPr/>
        </p:nvSpPr>
        <p:spPr bwMode="gray">
          <a:xfrm>
            <a:off x="2381250" y="2057401"/>
            <a:ext cx="45481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Function</a:t>
            </a:r>
          </a:p>
        </p:txBody>
      </p:sp>
      <p:sp>
        <p:nvSpPr>
          <p:cNvPr id="353295" name="Line 15">
            <a:extLst>
              <a:ext uri="{FF2B5EF4-FFF2-40B4-BE49-F238E27FC236}">
                <a16:creationId xmlns:a16="http://schemas.microsoft.com/office/drawing/2014/main" id="{438E39E3-30DE-C6BE-A927-46F8E7A1F23F}"/>
              </a:ext>
            </a:extLst>
          </p:cNvPr>
          <p:cNvSpPr>
            <a:spLocks noChangeShapeType="1"/>
          </p:cNvSpPr>
          <p:nvPr/>
        </p:nvSpPr>
        <p:spPr bwMode="blackWhite">
          <a:xfrm>
            <a:off x="2381251" y="24225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6" name="Line 16">
            <a:extLst>
              <a:ext uri="{FF2B5EF4-FFF2-40B4-BE49-F238E27FC236}">
                <a16:creationId xmlns:a16="http://schemas.microsoft.com/office/drawing/2014/main" id="{3CE04D60-0DA1-595F-CCF2-1E42D87894BF}"/>
              </a:ext>
            </a:extLst>
          </p:cNvPr>
          <p:cNvSpPr>
            <a:spLocks noChangeShapeType="1"/>
          </p:cNvSpPr>
          <p:nvPr/>
        </p:nvSpPr>
        <p:spPr bwMode="blackWhite">
          <a:xfrm>
            <a:off x="2381251" y="31877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7" name="Line 17">
            <a:extLst>
              <a:ext uri="{FF2B5EF4-FFF2-40B4-BE49-F238E27FC236}">
                <a16:creationId xmlns:a16="http://schemas.microsoft.com/office/drawing/2014/main" id="{7E8AB3C6-749D-2035-6F2A-9B8C49838C66}"/>
              </a:ext>
            </a:extLst>
          </p:cNvPr>
          <p:cNvSpPr>
            <a:spLocks noChangeShapeType="1"/>
          </p:cNvSpPr>
          <p:nvPr/>
        </p:nvSpPr>
        <p:spPr bwMode="blackWhite">
          <a:xfrm>
            <a:off x="2381251" y="3952875"/>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8" name="Line 18">
            <a:extLst>
              <a:ext uri="{FF2B5EF4-FFF2-40B4-BE49-F238E27FC236}">
                <a16:creationId xmlns:a16="http://schemas.microsoft.com/office/drawing/2014/main" id="{54697C5D-3297-E755-C9D1-C4FABF50983D}"/>
              </a:ext>
            </a:extLst>
          </p:cNvPr>
          <p:cNvSpPr>
            <a:spLocks noChangeShapeType="1"/>
          </p:cNvSpPr>
          <p:nvPr/>
        </p:nvSpPr>
        <p:spPr bwMode="blackWhite">
          <a:xfrm>
            <a:off x="2381250" y="20574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9" name="Line 19">
            <a:extLst>
              <a:ext uri="{FF2B5EF4-FFF2-40B4-BE49-F238E27FC236}">
                <a16:creationId xmlns:a16="http://schemas.microsoft.com/office/drawing/2014/main" id="{C844EE06-827E-0063-4DAA-E2187AD351EF}"/>
              </a:ext>
            </a:extLst>
          </p:cNvPr>
          <p:cNvSpPr>
            <a:spLocks noChangeShapeType="1"/>
          </p:cNvSpPr>
          <p:nvPr/>
        </p:nvSpPr>
        <p:spPr bwMode="blackWhite">
          <a:xfrm>
            <a:off x="6929438" y="2057401"/>
            <a:ext cx="0" cy="18954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300" name="Line 20">
            <a:extLst>
              <a:ext uri="{FF2B5EF4-FFF2-40B4-BE49-F238E27FC236}">
                <a16:creationId xmlns:a16="http://schemas.microsoft.com/office/drawing/2014/main" id="{3F839DFC-B76E-2BCC-6260-3D94261FC16F}"/>
              </a:ext>
            </a:extLst>
          </p:cNvPr>
          <p:cNvSpPr>
            <a:spLocks noChangeShapeType="1"/>
          </p:cNvSpPr>
          <p:nvPr/>
        </p:nvSpPr>
        <p:spPr bwMode="blackWhite">
          <a:xfrm>
            <a:off x="9745663" y="20574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301" name="Line 21">
            <a:extLst>
              <a:ext uri="{FF2B5EF4-FFF2-40B4-BE49-F238E27FC236}">
                <a16:creationId xmlns:a16="http://schemas.microsoft.com/office/drawing/2014/main" id="{A9B82B84-0AB4-06BE-D7FB-E2FB90CB4C9B}"/>
              </a:ext>
            </a:extLst>
          </p:cNvPr>
          <p:cNvSpPr>
            <a:spLocks noChangeShapeType="1"/>
          </p:cNvSpPr>
          <p:nvPr/>
        </p:nvSpPr>
        <p:spPr bwMode="blackWhite">
          <a:xfrm>
            <a:off x="2381251" y="28051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2" name="Line 22">
            <a:extLst>
              <a:ext uri="{FF2B5EF4-FFF2-40B4-BE49-F238E27FC236}">
                <a16:creationId xmlns:a16="http://schemas.microsoft.com/office/drawing/2014/main" id="{9F58F4A1-7ADA-40DC-9B60-72948F584AB2}"/>
              </a:ext>
            </a:extLst>
          </p:cNvPr>
          <p:cNvSpPr>
            <a:spLocks noChangeShapeType="1"/>
          </p:cNvSpPr>
          <p:nvPr/>
        </p:nvSpPr>
        <p:spPr bwMode="blackWhite">
          <a:xfrm>
            <a:off x="2381251" y="35385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3" name="Line 23">
            <a:extLst>
              <a:ext uri="{FF2B5EF4-FFF2-40B4-BE49-F238E27FC236}">
                <a16:creationId xmlns:a16="http://schemas.microsoft.com/office/drawing/2014/main" id="{349DA632-D5C1-6BDD-248D-A694E98BC00F}"/>
              </a:ext>
            </a:extLst>
          </p:cNvPr>
          <p:cNvSpPr>
            <a:spLocks noChangeShapeType="1"/>
          </p:cNvSpPr>
          <p:nvPr/>
        </p:nvSpPr>
        <p:spPr bwMode="blackWhite">
          <a:xfrm>
            <a:off x="2381251" y="20574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304" name="Line 24">
            <a:extLst>
              <a:ext uri="{FF2B5EF4-FFF2-40B4-BE49-F238E27FC236}">
                <a16:creationId xmlns:a16="http://schemas.microsoft.com/office/drawing/2014/main" id="{BDF82008-EC19-7365-CE9E-51426D93B40F}"/>
              </a:ext>
            </a:extLst>
          </p:cNvPr>
          <p:cNvSpPr>
            <a:spLocks noChangeShapeType="1"/>
          </p:cNvSpPr>
          <p:nvPr/>
        </p:nvSpPr>
        <p:spPr bwMode="blackWhite">
          <a:xfrm>
            <a:off x="2381250" y="2422525"/>
            <a:ext cx="0" cy="15303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305" name="Line 25">
            <a:extLst>
              <a:ext uri="{FF2B5EF4-FFF2-40B4-BE49-F238E27FC236}">
                <a16:creationId xmlns:a16="http://schemas.microsoft.com/office/drawing/2014/main" id="{5A4DC0C6-16C9-7AC5-7EFA-ABEF5C61B44E}"/>
              </a:ext>
            </a:extLst>
          </p:cNvPr>
          <p:cNvSpPr>
            <a:spLocks noChangeShapeType="1"/>
          </p:cNvSpPr>
          <p:nvPr/>
        </p:nvSpPr>
        <p:spPr bwMode="blackWhite">
          <a:xfrm>
            <a:off x="9745663" y="2422525"/>
            <a:ext cx="0" cy="153035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1350</Words>
  <Application>Microsoft Office PowerPoint</Application>
  <PresentationFormat>Widescreen</PresentationFormat>
  <Paragraphs>143</Paragraphs>
  <Slides>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Courier New</vt:lpstr>
      <vt:lpstr>Symbol</vt:lpstr>
      <vt:lpstr>Office Theme</vt:lpstr>
      <vt:lpstr>Document</vt:lpstr>
      <vt:lpstr>Case-Conversion Functions</vt:lpstr>
      <vt:lpstr>Character-Manipulation Functions</vt:lpstr>
      <vt:lpstr>Number Functions</vt:lpstr>
      <vt:lpstr>Date-Manipulation Functions</vt:lpstr>
      <vt:lpstr>Using Date Functions</vt:lpstr>
      <vt:lpstr>Using ROUND and TRUNC Functions with Dates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Case-Conversion Functions</dc:title>
  <dc:creator>Muhammad Hedia</dc:creator>
  <cp:lastModifiedBy>Muhammad Hedia</cp:lastModifiedBy>
  <cp:revision>1</cp:revision>
  <dcterms:created xsi:type="dcterms:W3CDTF">2023-10-28T16:04:54Z</dcterms:created>
  <dcterms:modified xsi:type="dcterms:W3CDTF">2023-10-28T16:07:40Z</dcterms:modified>
</cp:coreProperties>
</file>