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7" r:id="rId2"/>
    <p:sldId id="288" r:id="rId3"/>
    <p:sldId id="290" r:id="rId4"/>
    <p:sldId id="314" r:id="rId5"/>
    <p:sldId id="293" r:id="rId6"/>
    <p:sldId id="296" r:id="rId7"/>
    <p:sldId id="304" r:id="rId8"/>
    <p:sldId id="305" r:id="rId9"/>
    <p:sldId id="306" r:id="rId10"/>
    <p:sldId id="307" r:id="rId11"/>
    <p:sldId id="311" r:id="rId12"/>
    <p:sldId id="313" r:id="rId13"/>
    <p:sldId id="256" r:id="rId14"/>
    <p:sldId id="263" r:id="rId15"/>
    <p:sldId id="264" r:id="rId16"/>
    <p:sldId id="265" r:id="rId17"/>
    <p:sldId id="267"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1C8DC-F662-45FB-96DF-5A75526FB09F}" type="datetimeFigureOut">
              <a:rPr lang="en-US" smtClean="0"/>
              <a:t>11/19/2023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6CF23-D32F-4ACF-9B7F-9EF20B55C632}" type="slidenum">
              <a:rPr lang="en-US" smtClean="0"/>
              <a:t>‹#›</a:t>
            </a:fld>
            <a:endParaRPr lang="en-US"/>
          </a:p>
        </p:txBody>
      </p:sp>
    </p:spTree>
    <p:extLst>
      <p:ext uri="{BB962C8B-B14F-4D97-AF65-F5344CB8AC3E}">
        <p14:creationId xmlns:p14="http://schemas.microsoft.com/office/powerpoint/2010/main" val="108627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image" Target="../media/image2.wmf"/></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image" Target="../media/image6.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AF6AAD36-E6F4-6B76-0683-E88645856BFC}"/>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3A544C15-76F7-4BD8-873D-75BC7786BCF2}" type="slidenum">
              <a:rPr lang="en-US" altLang="en-US">
                <a:solidFill>
                  <a:schemeClr val="tx1"/>
                </a:solidFill>
              </a:rPr>
              <a:pPr/>
              <a:t>1</a:t>
            </a:fld>
            <a:endParaRPr lang="en-US" altLang="en-US">
              <a:solidFill>
                <a:schemeClr val="tx1"/>
              </a:solidFill>
            </a:endParaRPr>
          </a:p>
        </p:txBody>
      </p:sp>
      <p:sp>
        <p:nvSpPr>
          <p:cNvPr id="370690" name="Rectangle 2">
            <a:extLst>
              <a:ext uri="{FF2B5EF4-FFF2-40B4-BE49-F238E27FC236}">
                <a16:creationId xmlns:a16="http://schemas.microsoft.com/office/drawing/2014/main" id="{7CCC5FBC-1ABD-F8FF-F59E-608EE260979C}"/>
              </a:ext>
            </a:extLst>
          </p:cNvPr>
          <p:cNvSpPr>
            <a:spLocks noGrp="1" noRot="1" noChangeAspect="1" noChangeArrowheads="1" noTextEdit="1"/>
          </p:cNvSpPr>
          <p:nvPr>
            <p:ph type="sldImg"/>
          </p:nvPr>
        </p:nvSpPr>
        <p:spPr>
          <a:ln/>
        </p:spPr>
      </p:sp>
      <p:sp>
        <p:nvSpPr>
          <p:cNvPr id="370691" name="Rectangle 3">
            <a:extLst>
              <a:ext uri="{FF2B5EF4-FFF2-40B4-BE49-F238E27FC236}">
                <a16:creationId xmlns:a16="http://schemas.microsoft.com/office/drawing/2014/main" id="{03AF9184-22AD-6982-7D8F-B344EEDAF82F}"/>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TO_CHAR</a:t>
            </a:r>
            <a:r>
              <a:rPr lang="en-US" altLang="en-US"/>
              <a:t> Function with Dates</a:t>
            </a:r>
          </a:p>
          <a:p>
            <a:pPr lvl="1"/>
            <a:r>
              <a:rPr lang="en-US" altLang="en-US">
                <a:solidFill>
                  <a:schemeClr val="tx1"/>
                </a:solidFill>
                <a:latin typeface="Courier New" panose="02070309020205020404" pitchFamily="49" charset="0"/>
                <a:cs typeface="Courier New" panose="02070309020205020404" pitchFamily="49" charset="0"/>
              </a:rPr>
              <a:t>TO_CHAR</a:t>
            </a:r>
            <a:r>
              <a:rPr lang="en-US" altLang="en-US">
                <a:solidFill>
                  <a:schemeClr val="tx1"/>
                </a:solidFill>
              </a:rPr>
              <a:t> converts a datetime data type to a value of </a:t>
            </a:r>
            <a:r>
              <a:rPr lang="en-US" altLang="en-US">
                <a:solidFill>
                  <a:schemeClr val="tx1"/>
                </a:solidFill>
                <a:latin typeface="Courier New" panose="02070309020205020404" pitchFamily="49" charset="0"/>
                <a:cs typeface="Courier New" panose="02070309020205020404" pitchFamily="49" charset="0"/>
              </a:rPr>
              <a:t>VARCHAR2</a:t>
            </a:r>
            <a:r>
              <a:rPr lang="en-US" altLang="en-US">
                <a:solidFill>
                  <a:schemeClr val="tx1"/>
                </a:solidFill>
              </a:rPr>
              <a:t> data type in the format specified by the </a:t>
            </a:r>
            <a:r>
              <a:rPr lang="en-US" altLang="en-US" i="1">
                <a:solidFill>
                  <a:schemeClr val="tx1"/>
                </a:solidFill>
              </a:rPr>
              <a:t>format_model</a:t>
            </a:r>
            <a:r>
              <a:rPr lang="en-US" altLang="en-US">
                <a:solidFill>
                  <a:schemeClr val="tx1"/>
                </a:solidFill>
              </a:rPr>
              <a:t>. A format model is a character literal that describes the format of datetime stored in a character string. For example, the datetime format model for the string </a:t>
            </a:r>
            <a:r>
              <a:rPr lang="en-US" altLang="en-US">
                <a:solidFill>
                  <a:schemeClr val="tx1"/>
                </a:solidFill>
                <a:latin typeface="Courier New" panose="02070309020205020404" pitchFamily="49" charset="0"/>
              </a:rPr>
              <a:t>'</a:t>
            </a:r>
            <a:r>
              <a:rPr lang="en-US" altLang="en-US">
                <a:solidFill>
                  <a:schemeClr val="tx1"/>
                </a:solidFill>
                <a:latin typeface="Courier New" panose="02070309020205020404" pitchFamily="49" charset="0"/>
                <a:cs typeface="Courier New" panose="02070309020205020404" pitchFamily="49" charset="0"/>
              </a:rPr>
              <a:t>11-Nov-1999</a:t>
            </a:r>
            <a:r>
              <a:rPr lang="en-US" altLang="en-US">
                <a:solidFill>
                  <a:schemeClr val="tx1"/>
                </a:solidFill>
                <a:latin typeface="Courier New" panose="02070309020205020404" pitchFamily="49" charset="0"/>
              </a:rPr>
              <a:t>'</a:t>
            </a:r>
            <a:r>
              <a:rPr lang="en-US" altLang="en-US">
                <a:solidFill>
                  <a:schemeClr val="tx1"/>
                </a:solidFill>
              </a:rPr>
              <a:t> is </a:t>
            </a:r>
            <a:r>
              <a:rPr lang="en-US" altLang="en-US">
                <a:solidFill>
                  <a:schemeClr val="tx1"/>
                </a:solidFill>
                <a:latin typeface="Courier New" panose="02070309020205020404" pitchFamily="49" charset="0"/>
              </a:rPr>
              <a:t>'</a:t>
            </a:r>
            <a:r>
              <a:rPr lang="en-US" altLang="en-US">
                <a:solidFill>
                  <a:schemeClr val="tx1"/>
                </a:solidFill>
                <a:latin typeface="Courier New" panose="02070309020205020404" pitchFamily="49" charset="0"/>
                <a:cs typeface="Courier New" panose="02070309020205020404" pitchFamily="49" charset="0"/>
              </a:rPr>
              <a:t>DD-Mon-YYYY</a:t>
            </a:r>
            <a:r>
              <a:rPr lang="en-US" altLang="en-US">
                <a:solidFill>
                  <a:schemeClr val="tx1"/>
                </a:solidFill>
                <a:latin typeface="Courier New" panose="02070309020205020404" pitchFamily="49" charset="0"/>
              </a:rPr>
              <a:t>'</a:t>
            </a:r>
            <a:r>
              <a:rPr lang="en-US" altLang="en-US">
                <a:solidFill>
                  <a:schemeClr val="tx1"/>
                </a:solidFill>
              </a:rPr>
              <a:t>. You can use the </a:t>
            </a:r>
            <a:r>
              <a:rPr lang="en-US" altLang="en-US">
                <a:solidFill>
                  <a:schemeClr val="tx1"/>
                </a:solidFill>
                <a:latin typeface="Courier New" panose="02070309020205020404" pitchFamily="49" charset="0"/>
              </a:rPr>
              <a:t>TO_CHAR</a:t>
            </a:r>
            <a:r>
              <a:rPr lang="en-US" altLang="en-US">
                <a:solidFill>
                  <a:schemeClr val="tx1"/>
                </a:solidFill>
              </a:rPr>
              <a:t> function to convert a date from its default format to the one that you specify.</a:t>
            </a:r>
          </a:p>
          <a:p>
            <a:pPr lvl="1"/>
            <a:r>
              <a:rPr lang="en-US" altLang="en-US" b="1">
                <a:solidFill>
                  <a:schemeClr val="tx1"/>
                </a:solidFill>
              </a:rPr>
              <a:t>Guidelines</a:t>
            </a:r>
            <a:endParaRPr lang="en-US" altLang="en-US">
              <a:solidFill>
                <a:schemeClr val="tx1"/>
              </a:solidFill>
            </a:endParaRPr>
          </a:p>
          <a:p>
            <a:pPr lvl="2"/>
            <a:r>
              <a:rPr lang="en-US" altLang="en-US">
                <a:solidFill>
                  <a:schemeClr val="tx1"/>
                </a:solidFill>
              </a:rPr>
              <a:t>The format model must be enclosed with single quotation marks and is case-sensitive.</a:t>
            </a:r>
          </a:p>
          <a:p>
            <a:pPr lvl="2"/>
            <a:r>
              <a:rPr lang="en-US" altLang="en-US">
                <a:solidFill>
                  <a:schemeClr val="tx1"/>
                </a:solidFill>
              </a:rPr>
              <a:t>The format model can include any valid date format element. But be sure to separate the date value from the format model with a comma.</a:t>
            </a:r>
          </a:p>
          <a:p>
            <a:pPr lvl="2"/>
            <a:r>
              <a:rPr lang="en-US" altLang="en-US">
                <a:solidFill>
                  <a:schemeClr val="tx1"/>
                </a:solidFill>
              </a:rPr>
              <a:t>The names of days and months in the output are automatically padded with blanks.</a:t>
            </a:r>
          </a:p>
          <a:p>
            <a:pPr lvl="2"/>
            <a:r>
              <a:rPr lang="en-US" altLang="en-US">
                <a:solidFill>
                  <a:schemeClr val="tx1"/>
                </a:solidFill>
              </a:rPr>
              <a:t>To remove padded blanks or to suppress leading zeros, use the fill mode </a:t>
            </a:r>
            <a:r>
              <a:rPr lang="en-US" altLang="en-US" i="1">
                <a:solidFill>
                  <a:schemeClr val="tx1"/>
                </a:solidFill>
                <a:latin typeface="Courier New" panose="02070309020205020404" pitchFamily="49" charset="0"/>
              </a:rPr>
              <a:t>fm</a:t>
            </a:r>
            <a:r>
              <a:rPr lang="en-US" altLang="en-US">
                <a:solidFill>
                  <a:schemeClr val="tx1"/>
                </a:solidFill>
              </a:rPr>
              <a:t> element.</a:t>
            </a:r>
          </a:p>
          <a:p>
            <a:pPr lvl="3">
              <a:buFont typeface="Times New Roman" panose="02020603050405020304" pitchFamily="18" charset="0"/>
              <a:buNone/>
            </a:pPr>
            <a:r>
              <a:rPr lang="en-US" altLang="en-US" sz="1100">
                <a:latin typeface="Courier New" panose="02070309020205020404" pitchFamily="49" charset="0"/>
              </a:rPr>
              <a:t>SELECT employee_id, TO_CHAR(hire_date, 'MM/YY') Month_Hired</a:t>
            </a:r>
          </a:p>
          <a:p>
            <a:pPr lvl="3">
              <a:buFont typeface="Times New Roman" panose="02020603050405020304" pitchFamily="18" charset="0"/>
              <a:buNone/>
            </a:pPr>
            <a:r>
              <a:rPr lang="en-US" altLang="en-US" sz="1100">
                <a:latin typeface="Courier New" panose="02070309020205020404" pitchFamily="49" charset="0"/>
              </a:rPr>
              <a:t>FROM   employees</a:t>
            </a:r>
          </a:p>
          <a:p>
            <a:pPr lvl="3">
              <a:buFont typeface="Times New Roman" panose="02020603050405020304" pitchFamily="18" charset="0"/>
              <a:buNone/>
            </a:pPr>
            <a:r>
              <a:rPr lang="en-US" altLang="en-US" sz="1100">
                <a:latin typeface="Courier New" panose="02070309020205020404" pitchFamily="49" charset="0"/>
              </a:rPr>
              <a:t>WHERE  last_name = 'Higgins';</a:t>
            </a:r>
          </a:p>
        </p:txBody>
      </p:sp>
      <p:pic>
        <p:nvPicPr>
          <p:cNvPr id="370693" name="Picture 5">
            <a:extLst>
              <a:ext uri="{FF2B5EF4-FFF2-40B4-BE49-F238E27FC236}">
                <a16:creationId xmlns:a16="http://schemas.microsoft.com/office/drawing/2014/main" id="{F8190A19-6E29-F7D3-E66A-7BC2EE5D6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8534400"/>
            <a:ext cx="2906713" cy="54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D5D1DB22-B96F-FCCC-ACA2-F4C179064C31}"/>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CFA5079A-55FC-404D-9401-3A4DFF94FE7B}" type="slidenum">
              <a:rPr lang="en-US" altLang="en-US">
                <a:solidFill>
                  <a:schemeClr val="tx1"/>
                </a:solidFill>
              </a:rPr>
              <a:pPr/>
              <a:t>11</a:t>
            </a:fld>
            <a:endParaRPr lang="en-US" altLang="en-US">
              <a:solidFill>
                <a:schemeClr val="tx1"/>
              </a:solidFill>
            </a:endParaRPr>
          </a:p>
        </p:txBody>
      </p:sp>
      <p:sp>
        <p:nvSpPr>
          <p:cNvPr id="419842" name="Rectangle 2050">
            <a:extLst>
              <a:ext uri="{FF2B5EF4-FFF2-40B4-BE49-F238E27FC236}">
                <a16:creationId xmlns:a16="http://schemas.microsoft.com/office/drawing/2014/main" id="{B52D765A-5C72-57B6-B802-CB8DA9DB7368}"/>
              </a:ext>
            </a:extLst>
          </p:cNvPr>
          <p:cNvSpPr>
            <a:spLocks noGrp="1" noRot="1" noChangeAspect="1" noChangeArrowheads="1" noTextEdit="1"/>
          </p:cNvSpPr>
          <p:nvPr>
            <p:ph type="sldImg"/>
          </p:nvPr>
        </p:nvSpPr>
        <p:spPr>
          <a:ln/>
        </p:spPr>
      </p:sp>
      <p:sp>
        <p:nvSpPr>
          <p:cNvPr id="419843" name="Rectangle 2051">
            <a:extLst>
              <a:ext uri="{FF2B5EF4-FFF2-40B4-BE49-F238E27FC236}">
                <a16:creationId xmlns:a16="http://schemas.microsoft.com/office/drawing/2014/main" id="{8B3165CE-C9ED-437D-A9A0-E6BD520A9445}"/>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CASE</a:t>
            </a:r>
            <a:r>
              <a:rPr lang="en-US" altLang="en-US"/>
              <a:t> Expression</a:t>
            </a:r>
          </a:p>
          <a:p>
            <a:pPr lvl="1"/>
            <a:r>
              <a:rPr lang="en-US" altLang="en-US"/>
              <a:t>In the SQL statement in the slide, the value of </a:t>
            </a:r>
            <a:r>
              <a:rPr lang="en-US" altLang="en-US">
                <a:latin typeface="Courier New" panose="02070309020205020404" pitchFamily="49" charset="0"/>
              </a:rPr>
              <a:t>JOB_ID</a:t>
            </a:r>
            <a:r>
              <a:rPr lang="en-US" altLang="en-US"/>
              <a:t> is decoded. If </a:t>
            </a:r>
            <a:r>
              <a:rPr lang="en-US" altLang="en-US">
                <a:latin typeface="Courier New" panose="02070309020205020404" pitchFamily="49" charset="0"/>
              </a:rPr>
              <a:t>JOB_ID</a:t>
            </a:r>
            <a:r>
              <a:rPr lang="en-US" altLang="en-US"/>
              <a:t> is </a:t>
            </a:r>
            <a:r>
              <a:rPr lang="en-US" altLang="en-US">
                <a:latin typeface="Courier New" panose="02070309020205020404" pitchFamily="49" charset="0"/>
              </a:rPr>
              <a:t>IT_PROG</a:t>
            </a:r>
            <a:r>
              <a:rPr lang="en-US" altLang="en-US"/>
              <a:t>, the salary increase is 10%; if </a:t>
            </a:r>
            <a:r>
              <a:rPr lang="en-US" altLang="en-US">
                <a:latin typeface="Courier New" panose="02070309020205020404" pitchFamily="49" charset="0"/>
              </a:rPr>
              <a:t>JOB_ID</a:t>
            </a:r>
            <a:r>
              <a:rPr lang="en-US" altLang="en-US"/>
              <a:t> is </a:t>
            </a:r>
            <a:r>
              <a:rPr lang="en-US" altLang="en-US">
                <a:latin typeface="Courier New" panose="02070309020205020404" pitchFamily="49" charset="0"/>
              </a:rPr>
              <a:t>ST_CLERK</a:t>
            </a:r>
            <a:r>
              <a:rPr lang="en-US" altLang="en-US"/>
              <a:t>, the salary increase is 15%; if </a:t>
            </a:r>
            <a:r>
              <a:rPr lang="en-US" altLang="en-US">
                <a:latin typeface="Courier New" panose="02070309020205020404" pitchFamily="49" charset="0"/>
              </a:rPr>
              <a:t>JOB_ID</a:t>
            </a:r>
            <a:r>
              <a:rPr lang="en-US" altLang="en-US"/>
              <a:t> is </a:t>
            </a:r>
            <a:r>
              <a:rPr lang="en-US" altLang="en-US">
                <a:latin typeface="Courier New" panose="02070309020205020404" pitchFamily="49" charset="0"/>
              </a:rPr>
              <a:t>SA_REP</a:t>
            </a:r>
            <a:r>
              <a:rPr lang="en-US" altLang="en-US"/>
              <a:t>, the salary increase is 20%. For all other job roles, there is no increase in salary.</a:t>
            </a:r>
          </a:p>
          <a:p>
            <a:pPr lvl="1"/>
            <a:r>
              <a:rPr lang="en-US" altLang="en-US"/>
              <a:t>The same statement can be written with the </a:t>
            </a:r>
            <a:r>
              <a:rPr lang="en-US" altLang="en-US">
                <a:latin typeface="Courier New" panose="02070309020205020404" pitchFamily="49" charset="0"/>
              </a:rPr>
              <a:t>DECODE</a:t>
            </a:r>
            <a:r>
              <a:rPr lang="en-US" altLang="en-US"/>
              <a:t> function.</a:t>
            </a:r>
          </a:p>
          <a:p>
            <a:pPr lvl="1"/>
            <a:r>
              <a:rPr lang="en-US" altLang="en-US"/>
              <a:t>This is an example of a searched </a:t>
            </a:r>
            <a:r>
              <a:rPr lang="en-US" altLang="en-US">
                <a:latin typeface="Courier New" panose="02070309020205020404" pitchFamily="49" charset="0"/>
              </a:rPr>
              <a:t>CASE</a:t>
            </a:r>
            <a:r>
              <a:rPr lang="en-US" altLang="en-US"/>
              <a:t> expression. In a searched </a:t>
            </a:r>
            <a:r>
              <a:rPr lang="en-US" altLang="en-US">
                <a:latin typeface="Courier New" panose="02070309020205020404" pitchFamily="49" charset="0"/>
              </a:rPr>
              <a:t>CASE</a:t>
            </a:r>
            <a:r>
              <a:rPr lang="en-US" altLang="en-US"/>
              <a:t> expression, the search occurs from left to right until an occurrence of the listed condition is found, and then it returns the return expression. If no condition is found to be true, and if an </a:t>
            </a:r>
            <a:r>
              <a:rPr lang="en-US" altLang="en-US">
                <a:latin typeface="Courier New" panose="02070309020205020404" pitchFamily="49" charset="0"/>
              </a:rPr>
              <a:t>ELSE</a:t>
            </a:r>
            <a:r>
              <a:rPr lang="en-US" altLang="en-US"/>
              <a:t> clause exists, the return expression in the </a:t>
            </a:r>
            <a:r>
              <a:rPr lang="en-US" altLang="en-US">
                <a:latin typeface="Courier New" panose="02070309020205020404" pitchFamily="49" charset="0"/>
              </a:rPr>
              <a:t>ELSE</a:t>
            </a:r>
            <a:r>
              <a:rPr lang="en-US" altLang="en-US"/>
              <a:t> clause is returned; otherwise, a </a:t>
            </a:r>
            <a:r>
              <a:rPr lang="en-US" altLang="en-US">
                <a:latin typeface="Courier New" panose="02070309020205020404" pitchFamily="49" charset="0"/>
              </a:rPr>
              <a:t>NULL</a:t>
            </a:r>
            <a:r>
              <a:rPr lang="en-US" altLang="en-US"/>
              <a:t> is returned.</a:t>
            </a:r>
          </a:p>
          <a:p>
            <a:pPr lvl="4"/>
            <a:r>
              <a:rPr lang="en-US" altLang="en-US"/>
              <a:t>SELECT last_name,salary, </a:t>
            </a:r>
          </a:p>
          <a:p>
            <a:pPr lvl="4"/>
            <a:r>
              <a:rPr lang="en-US" altLang="en-US"/>
              <a:t>(CASE WHEN salary&lt;5000 THEN 'Low' </a:t>
            </a:r>
          </a:p>
          <a:p>
            <a:pPr lvl="4"/>
            <a:r>
              <a:rPr lang="en-US" altLang="en-US"/>
              <a:t>      WHEN salary&lt;10000 THEN 'Medium' </a:t>
            </a:r>
          </a:p>
          <a:p>
            <a:pPr lvl="4"/>
            <a:r>
              <a:rPr lang="en-US" altLang="en-US"/>
              <a:t>      WHEN salary&lt;20000 THEN 'Good' </a:t>
            </a:r>
          </a:p>
          <a:p>
            <a:pPr lvl="4"/>
            <a:r>
              <a:rPr lang="en-US" altLang="en-US"/>
              <a:t>      ELSE 'Excellent' </a:t>
            </a:r>
          </a:p>
          <a:p>
            <a:pPr lvl="4"/>
            <a:r>
              <a:rPr lang="en-US" altLang="en-US"/>
              <a:t>END) qualified_salary </a:t>
            </a:r>
          </a:p>
          <a:p>
            <a:pPr lvl="4"/>
            <a:r>
              <a:rPr lang="en-US" altLang="en-US"/>
              <a:t>FROM employees;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889E4247-1E81-E89F-F200-60BBAD732C3A}"/>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FCE77882-05FE-4348-A970-6FA1E2F6DBD5}" type="slidenum">
              <a:rPr lang="en-US" altLang="en-US">
                <a:solidFill>
                  <a:schemeClr val="tx1"/>
                </a:solidFill>
              </a:rPr>
              <a:pPr/>
              <a:t>12</a:t>
            </a:fld>
            <a:endParaRPr lang="en-US" altLang="en-US">
              <a:solidFill>
                <a:schemeClr val="tx1"/>
              </a:solidFill>
            </a:endParaRPr>
          </a:p>
        </p:txBody>
      </p:sp>
      <p:sp>
        <p:nvSpPr>
          <p:cNvPr id="423942" name="Rectangle 6">
            <a:extLst>
              <a:ext uri="{FF2B5EF4-FFF2-40B4-BE49-F238E27FC236}">
                <a16:creationId xmlns:a16="http://schemas.microsoft.com/office/drawing/2014/main" id="{62B9709D-605F-E08E-CD21-407421BB2A96}"/>
              </a:ext>
            </a:extLst>
          </p:cNvPr>
          <p:cNvSpPr>
            <a:spLocks noGrp="1" noRot="1" noChangeAspect="1" noChangeArrowheads="1" noTextEdit="1"/>
          </p:cNvSpPr>
          <p:nvPr>
            <p:ph type="sldImg"/>
          </p:nvPr>
        </p:nvSpPr>
        <p:spPr>
          <a:ln/>
        </p:spPr>
      </p:sp>
      <p:sp>
        <p:nvSpPr>
          <p:cNvPr id="423943" name="Rectangle 7">
            <a:extLst>
              <a:ext uri="{FF2B5EF4-FFF2-40B4-BE49-F238E27FC236}">
                <a16:creationId xmlns:a16="http://schemas.microsoft.com/office/drawing/2014/main" id="{D97ED3C3-1F65-21D9-F40B-E61C15A98FB0}"/>
              </a:ext>
            </a:extLst>
          </p:cNvPr>
          <p:cNvSpPr>
            <a:spLocks noGrp="1" noChangeArrowheads="1"/>
          </p:cNvSpPr>
          <p:nvPr>
            <p:ph type="body" idx="1"/>
          </p:nvPr>
        </p:nvSpPr>
        <p:spPr/>
        <p:txBody>
          <a:bodyPr/>
          <a:lstStyle/>
          <a:p>
            <a:r>
              <a:rPr lang="en-US" altLang="en-US"/>
              <a:t>Using the </a:t>
            </a:r>
            <a:r>
              <a:rPr lang="en-US" altLang="en-US">
                <a:latin typeface="Courier New" panose="02070309020205020404" pitchFamily="49" charset="0"/>
              </a:rPr>
              <a:t>DECODE</a:t>
            </a:r>
            <a:r>
              <a:rPr lang="en-US" altLang="en-US"/>
              <a:t> Function</a:t>
            </a:r>
          </a:p>
          <a:p>
            <a:pPr lvl="1"/>
            <a:r>
              <a:rPr lang="en-US" altLang="en-US"/>
              <a:t>In the SQL statement in the slide, the value of </a:t>
            </a:r>
            <a:r>
              <a:rPr lang="en-US" altLang="en-US">
                <a:latin typeface="Courier New" panose="02070309020205020404" pitchFamily="49" charset="0"/>
              </a:rPr>
              <a:t>JOB_ID</a:t>
            </a:r>
            <a:r>
              <a:rPr lang="en-US" altLang="en-US"/>
              <a:t> is tested. If </a:t>
            </a:r>
            <a:r>
              <a:rPr lang="en-US" altLang="en-US">
                <a:latin typeface="Courier New" panose="02070309020205020404" pitchFamily="49" charset="0"/>
              </a:rPr>
              <a:t>JOB_ID</a:t>
            </a:r>
            <a:r>
              <a:rPr lang="en-US" altLang="en-US"/>
              <a:t> is </a:t>
            </a:r>
            <a:r>
              <a:rPr lang="en-US" altLang="en-US">
                <a:latin typeface="Courier New" panose="02070309020205020404" pitchFamily="49" charset="0"/>
              </a:rPr>
              <a:t>IT_PROG</a:t>
            </a:r>
            <a:r>
              <a:rPr lang="en-US" altLang="en-US"/>
              <a:t>, the salary increase is 10%; if </a:t>
            </a:r>
            <a:r>
              <a:rPr lang="en-US" altLang="en-US">
                <a:latin typeface="Courier New" panose="02070309020205020404" pitchFamily="49" charset="0"/>
              </a:rPr>
              <a:t>JOB_ID</a:t>
            </a:r>
            <a:r>
              <a:rPr lang="en-US" altLang="en-US"/>
              <a:t> is </a:t>
            </a:r>
            <a:r>
              <a:rPr lang="en-US" altLang="en-US">
                <a:latin typeface="Courier New" panose="02070309020205020404" pitchFamily="49" charset="0"/>
              </a:rPr>
              <a:t>ST_CLERK</a:t>
            </a:r>
            <a:r>
              <a:rPr lang="en-US" altLang="en-US"/>
              <a:t>, the salary increase is 15%; if </a:t>
            </a:r>
            <a:r>
              <a:rPr lang="en-US" altLang="en-US">
                <a:latin typeface="Courier New" panose="02070309020205020404" pitchFamily="49" charset="0"/>
              </a:rPr>
              <a:t>JOB_ID</a:t>
            </a:r>
            <a:r>
              <a:rPr lang="en-US" altLang="en-US"/>
              <a:t> is </a:t>
            </a:r>
            <a:r>
              <a:rPr lang="en-US" altLang="en-US">
                <a:latin typeface="Courier New" panose="02070309020205020404" pitchFamily="49" charset="0"/>
              </a:rPr>
              <a:t>SA_REP</a:t>
            </a:r>
            <a:r>
              <a:rPr lang="en-US" altLang="en-US"/>
              <a:t>, the salary increase is 20%. For all other job roles, there is no increase in salary.</a:t>
            </a:r>
          </a:p>
          <a:p>
            <a:pPr lvl="1"/>
            <a:r>
              <a:rPr lang="en-US" altLang="en-US"/>
              <a:t>The same statement can be expressed in pseudocode as an </a:t>
            </a:r>
            <a:r>
              <a:rPr lang="en-US" altLang="en-US">
                <a:latin typeface="Courier New" panose="02070309020205020404" pitchFamily="49" charset="0"/>
              </a:rPr>
              <a:t>IF-THEN-ELSE</a:t>
            </a:r>
            <a:r>
              <a:rPr lang="en-US" altLang="en-US"/>
              <a:t> statement:</a:t>
            </a:r>
          </a:p>
          <a:p>
            <a:pPr lvl="4">
              <a:spcBef>
                <a:spcPct val="25000"/>
              </a:spcBef>
            </a:pPr>
            <a:r>
              <a:rPr lang="en-US" altLang="en-US"/>
              <a:t>IF job_id = 'IT_PROG'     THEN  salary = salary*1.10</a:t>
            </a:r>
          </a:p>
          <a:p>
            <a:pPr lvl="4"/>
            <a:r>
              <a:rPr lang="en-US" altLang="en-US"/>
              <a:t>IF job_id = 'ST_CLERK'    THEN  salary = salary*1.15</a:t>
            </a:r>
          </a:p>
          <a:p>
            <a:pPr lvl="4"/>
            <a:r>
              <a:rPr lang="en-US" altLang="en-US"/>
              <a:t>IF job_id = 'SA_REP'      THEN  salary = salary*1.20</a:t>
            </a:r>
          </a:p>
          <a:p>
            <a:pPr lvl="4"/>
            <a:r>
              <a:rPr lang="en-US" altLang="en-US"/>
              <a:t>ELSE salary = salary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a:extLst>
              <a:ext uri="{FF2B5EF4-FFF2-40B4-BE49-F238E27FC236}">
                <a16:creationId xmlns:a16="http://schemas.microsoft.com/office/drawing/2014/main" id="{7E6A2D12-F595-5FC3-898A-DB1529DAABCE}"/>
              </a:ext>
            </a:extLst>
          </p:cNvPr>
          <p:cNvSpPr>
            <a:spLocks noGrp="1" noRot="1" noChangeAspect="1" noChangeArrowheads="1" noTextEdit="1"/>
          </p:cNvSpPr>
          <p:nvPr>
            <p:ph type="sldImg"/>
          </p:nvPr>
        </p:nvSpPr>
        <p:spPr>
          <a:ln/>
        </p:spPr>
      </p:sp>
      <p:sp>
        <p:nvSpPr>
          <p:cNvPr id="307205" name="Rectangle 5">
            <a:extLst>
              <a:ext uri="{FF2B5EF4-FFF2-40B4-BE49-F238E27FC236}">
                <a16:creationId xmlns:a16="http://schemas.microsoft.com/office/drawing/2014/main" id="{832342D3-C4FE-92F6-4612-E856F482F9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D333F830-0BE4-E17B-70D8-B795251A3A12}"/>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D2701DCD-C7EF-444A-8320-2CF90EA525F3}" type="slidenum">
              <a:rPr lang="en-US" altLang="en-US">
                <a:solidFill>
                  <a:schemeClr val="tx1"/>
                </a:solidFill>
              </a:rPr>
              <a:pPr/>
              <a:t>14</a:t>
            </a:fld>
            <a:endParaRPr lang="en-US" altLang="en-US">
              <a:solidFill>
                <a:schemeClr val="tx1"/>
              </a:solidFill>
            </a:endParaRPr>
          </a:p>
        </p:txBody>
      </p:sp>
      <p:sp>
        <p:nvSpPr>
          <p:cNvPr id="321538" name="Rectangle 2">
            <a:extLst>
              <a:ext uri="{FF2B5EF4-FFF2-40B4-BE49-F238E27FC236}">
                <a16:creationId xmlns:a16="http://schemas.microsoft.com/office/drawing/2014/main" id="{472ADBBE-1FEF-B791-0402-D04B90CB7E3F}"/>
              </a:ext>
            </a:extLst>
          </p:cNvPr>
          <p:cNvSpPr>
            <a:spLocks noGrp="1" noRot="1" noChangeAspect="1" noChangeArrowheads="1" noTextEdit="1"/>
          </p:cNvSpPr>
          <p:nvPr>
            <p:ph type="sldImg"/>
          </p:nvPr>
        </p:nvSpPr>
        <p:spPr>
          <a:ln/>
        </p:spPr>
      </p:sp>
      <p:sp>
        <p:nvSpPr>
          <p:cNvPr id="321539" name="Rectangle 3">
            <a:extLst>
              <a:ext uri="{FF2B5EF4-FFF2-40B4-BE49-F238E27FC236}">
                <a16:creationId xmlns:a16="http://schemas.microsoft.com/office/drawing/2014/main" id="{DFF7275F-A16C-BCC7-C8F5-ACE2EB7DCB23}"/>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COUNT</a:t>
            </a:r>
            <a:r>
              <a:rPr lang="en-US" altLang="en-US"/>
              <a:t> Function</a:t>
            </a:r>
          </a:p>
          <a:p>
            <a:pPr lvl="1"/>
            <a:r>
              <a:rPr lang="en-US" altLang="en-US">
                <a:solidFill>
                  <a:schemeClr val="tx1"/>
                </a:solidFill>
              </a:rPr>
              <a:t>The </a:t>
            </a:r>
            <a:r>
              <a:rPr lang="en-US" altLang="en-US">
                <a:solidFill>
                  <a:schemeClr val="tx1"/>
                </a:solidFill>
                <a:latin typeface="Courier New" panose="02070309020205020404" pitchFamily="49" charset="0"/>
              </a:rPr>
              <a:t>COUNT</a:t>
            </a:r>
            <a:r>
              <a:rPr lang="en-US" altLang="en-US">
                <a:solidFill>
                  <a:schemeClr val="tx1"/>
                </a:solidFill>
              </a:rPr>
              <a:t> function has three formats:</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COUNT(*) </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COUNT(</a:t>
            </a:r>
            <a:r>
              <a:rPr lang="en-US" altLang="en-US" i="1">
                <a:solidFill>
                  <a:schemeClr val="tx1"/>
                </a:solidFill>
                <a:latin typeface="Courier New" panose="02070309020205020404" pitchFamily="49" charset="0"/>
              </a:rPr>
              <a:t>expr</a:t>
            </a:r>
            <a:r>
              <a:rPr lang="en-US" altLang="en-US">
                <a:solidFill>
                  <a:schemeClr val="tx1"/>
                </a:solidFill>
                <a:latin typeface="Courier New" panose="02070309020205020404" pitchFamily="49" charset="0"/>
              </a:rPr>
              <a:t>)</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COUNT(DISTINCT</a:t>
            </a:r>
            <a:r>
              <a:rPr lang="en-US" altLang="en-US">
                <a:solidFill>
                  <a:schemeClr val="tx1"/>
                </a:solidFill>
              </a:rPr>
              <a:t> </a:t>
            </a:r>
            <a:r>
              <a:rPr lang="en-US" altLang="en-US" i="1">
                <a:solidFill>
                  <a:schemeClr val="tx1"/>
                </a:solidFill>
                <a:latin typeface="Courier New" panose="02070309020205020404" pitchFamily="49" charset="0"/>
              </a:rPr>
              <a:t>expr</a:t>
            </a:r>
            <a:r>
              <a:rPr lang="en-US" altLang="en-US">
                <a:solidFill>
                  <a:schemeClr val="tx1"/>
                </a:solidFill>
                <a:latin typeface="Courier New" panose="02070309020205020404" pitchFamily="49" charset="0"/>
              </a:rPr>
              <a:t>)</a:t>
            </a:r>
          </a:p>
          <a:p>
            <a:pPr lvl="1"/>
            <a:r>
              <a:rPr lang="en-US" altLang="en-US">
                <a:solidFill>
                  <a:schemeClr val="tx1"/>
                </a:solidFill>
                <a:latin typeface="Courier New" panose="02070309020205020404" pitchFamily="49" charset="0"/>
              </a:rPr>
              <a:t>COUNT(*)</a:t>
            </a:r>
            <a:r>
              <a:rPr lang="en-US" altLang="en-US">
                <a:solidFill>
                  <a:schemeClr val="tx1"/>
                </a:solidFill>
              </a:rPr>
              <a:t> returns the number of rows in a table that satisfy the criteria of the </a:t>
            </a:r>
            <a:r>
              <a:rPr lang="en-US" altLang="en-US">
                <a:solidFill>
                  <a:schemeClr val="tx1"/>
                </a:solidFill>
                <a:latin typeface="Courier New" panose="02070309020205020404" pitchFamily="49" charset="0"/>
              </a:rPr>
              <a:t>SELECT</a:t>
            </a:r>
            <a:r>
              <a:rPr lang="en-US" altLang="en-US">
                <a:solidFill>
                  <a:schemeClr val="tx1"/>
                </a:solidFill>
              </a:rPr>
              <a:t> statement, including duplicate rows and rows containing null values in any of the columns. If a </a:t>
            </a:r>
            <a:r>
              <a:rPr lang="en-US" altLang="en-US">
                <a:solidFill>
                  <a:schemeClr val="tx1"/>
                </a:solidFill>
                <a:latin typeface="Courier New" panose="02070309020205020404" pitchFamily="49" charset="0"/>
              </a:rPr>
              <a:t>WHERE</a:t>
            </a:r>
            <a:r>
              <a:rPr lang="en-US" altLang="en-US">
                <a:solidFill>
                  <a:schemeClr val="tx1"/>
                </a:solidFill>
              </a:rPr>
              <a:t> clause is included in the </a:t>
            </a:r>
            <a:r>
              <a:rPr lang="en-US" altLang="en-US">
                <a:solidFill>
                  <a:schemeClr val="tx1"/>
                </a:solidFill>
                <a:latin typeface="Courier New" panose="02070309020205020404" pitchFamily="49" charset="0"/>
              </a:rPr>
              <a:t>SELECT</a:t>
            </a:r>
            <a:r>
              <a:rPr lang="en-US" altLang="en-US">
                <a:solidFill>
                  <a:schemeClr val="tx1"/>
                </a:solidFill>
              </a:rPr>
              <a:t> statement, </a:t>
            </a:r>
            <a:r>
              <a:rPr lang="en-US" altLang="en-US">
                <a:solidFill>
                  <a:schemeClr val="tx1"/>
                </a:solidFill>
                <a:latin typeface="Courier New" panose="02070309020205020404" pitchFamily="49" charset="0"/>
              </a:rPr>
              <a:t>COUNT(*)</a:t>
            </a:r>
            <a:r>
              <a:rPr lang="en-US" altLang="en-US">
                <a:solidFill>
                  <a:schemeClr val="tx1"/>
                </a:solidFill>
              </a:rPr>
              <a:t> returns the number of rows that satisfy the condition in the </a:t>
            </a:r>
            <a:r>
              <a:rPr lang="en-US" altLang="en-US">
                <a:solidFill>
                  <a:schemeClr val="tx1"/>
                </a:solidFill>
                <a:latin typeface="Courier New" panose="02070309020205020404" pitchFamily="49" charset="0"/>
              </a:rPr>
              <a:t>WHERE</a:t>
            </a:r>
            <a:r>
              <a:rPr lang="en-US" altLang="en-US">
                <a:solidFill>
                  <a:schemeClr val="tx1"/>
                </a:solidFill>
              </a:rPr>
              <a:t> clause. </a:t>
            </a:r>
          </a:p>
          <a:p>
            <a:pPr lvl="1"/>
            <a:r>
              <a:rPr lang="en-US" altLang="en-US">
                <a:solidFill>
                  <a:schemeClr val="tx1"/>
                </a:solidFill>
              </a:rPr>
              <a:t>In contrast, </a:t>
            </a:r>
            <a:r>
              <a:rPr lang="en-US" altLang="en-US">
                <a:solidFill>
                  <a:schemeClr val="tx1"/>
                </a:solidFill>
                <a:latin typeface="Courier New" panose="02070309020205020404" pitchFamily="49" charset="0"/>
              </a:rPr>
              <a:t>COUNT(</a:t>
            </a:r>
            <a:r>
              <a:rPr lang="en-US" altLang="en-US" i="1">
                <a:solidFill>
                  <a:schemeClr val="tx1"/>
                </a:solidFill>
                <a:latin typeface="Courier New" panose="02070309020205020404" pitchFamily="49" charset="0"/>
              </a:rPr>
              <a:t>expr)</a:t>
            </a:r>
            <a:r>
              <a:rPr lang="en-US" altLang="en-US" i="1">
                <a:solidFill>
                  <a:schemeClr val="tx1"/>
                </a:solidFill>
              </a:rPr>
              <a:t> </a:t>
            </a:r>
            <a:r>
              <a:rPr lang="en-US" altLang="en-US">
                <a:solidFill>
                  <a:schemeClr val="tx1"/>
                </a:solidFill>
              </a:rPr>
              <a:t>returns the number of non-null values that are in the column identified by </a:t>
            </a:r>
            <a:r>
              <a:rPr lang="en-US" altLang="en-US" i="1">
                <a:solidFill>
                  <a:schemeClr val="tx1"/>
                </a:solidFill>
                <a:latin typeface="Courier New" panose="02070309020205020404" pitchFamily="49" charset="0"/>
              </a:rPr>
              <a:t>expr</a:t>
            </a:r>
            <a:r>
              <a:rPr lang="en-US" altLang="en-US">
                <a:solidFill>
                  <a:schemeClr val="tx1"/>
                </a:solidFill>
              </a:rPr>
              <a:t>. </a:t>
            </a:r>
          </a:p>
          <a:p>
            <a:pPr lvl="1"/>
            <a:r>
              <a:rPr lang="en-US" altLang="en-US">
                <a:solidFill>
                  <a:schemeClr val="tx1"/>
                </a:solidFill>
                <a:latin typeface="Courier New" panose="02070309020205020404" pitchFamily="49" charset="0"/>
              </a:rPr>
              <a:t>COUNT(DISTINCT</a:t>
            </a:r>
            <a:r>
              <a:rPr lang="en-US" altLang="en-US">
                <a:solidFill>
                  <a:schemeClr val="tx1"/>
                </a:solidFill>
              </a:rPr>
              <a:t> </a:t>
            </a:r>
            <a:r>
              <a:rPr lang="en-US" altLang="en-US" i="1">
                <a:solidFill>
                  <a:schemeClr val="tx1"/>
                </a:solidFill>
                <a:latin typeface="Courier New" panose="02070309020205020404" pitchFamily="49" charset="0"/>
              </a:rPr>
              <a:t>expr</a:t>
            </a:r>
            <a:r>
              <a:rPr lang="en-US" altLang="en-US">
                <a:solidFill>
                  <a:schemeClr val="tx1"/>
                </a:solidFill>
                <a:latin typeface="Courier New" panose="02070309020205020404" pitchFamily="49" charset="0"/>
              </a:rPr>
              <a:t>)</a:t>
            </a:r>
            <a:r>
              <a:rPr lang="en-US" altLang="en-US">
                <a:solidFill>
                  <a:schemeClr val="tx1"/>
                </a:solidFill>
              </a:rPr>
              <a:t> returns the number of unique, non-null values that are in the column identified by </a:t>
            </a:r>
            <a:r>
              <a:rPr lang="en-US" altLang="en-US" i="1">
                <a:solidFill>
                  <a:schemeClr val="tx1"/>
                </a:solidFill>
                <a:latin typeface="Courier New" panose="02070309020205020404" pitchFamily="49" charset="0"/>
              </a:rPr>
              <a:t>expr</a:t>
            </a:r>
            <a:r>
              <a:rPr lang="en-US" altLang="en-US">
                <a:solidFill>
                  <a:schemeClr val="tx1"/>
                </a:solidFill>
              </a:rPr>
              <a:t>.</a:t>
            </a:r>
          </a:p>
          <a:p>
            <a:pPr lvl="1"/>
            <a:r>
              <a:rPr lang="en-US" altLang="en-US" b="1">
                <a:solidFill>
                  <a:schemeClr val="tx1"/>
                </a:solidFill>
              </a:rPr>
              <a:t>Examples:</a:t>
            </a:r>
          </a:p>
          <a:p>
            <a:pPr lvl="2">
              <a:buFont typeface="Times New Roman" panose="02020603050405020304" pitchFamily="18" charset="0"/>
              <a:buNone/>
            </a:pPr>
            <a:r>
              <a:rPr lang="en-US" altLang="en-US">
                <a:solidFill>
                  <a:schemeClr val="tx1"/>
                </a:solidFill>
              </a:rPr>
              <a:t>1.	The example in the slide displays the number of employees in department 50.</a:t>
            </a:r>
          </a:p>
          <a:p>
            <a:pPr lvl="2">
              <a:buFont typeface="Times New Roman" panose="02020603050405020304" pitchFamily="18" charset="0"/>
              <a:buNone/>
            </a:pPr>
            <a:r>
              <a:rPr lang="en-US" altLang="en-US">
                <a:solidFill>
                  <a:schemeClr val="tx1"/>
                </a:solidFill>
              </a:rPr>
              <a:t>2.	The example in the slide displays the number of employees in department 80 who can earn a commission.</a:t>
            </a: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16BC583B-4AE8-057F-71B2-F4C6028E5360}"/>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BE3C6A00-5A9E-43AC-A2DD-5B5F1ABCD178}" type="slidenum">
              <a:rPr lang="en-US" altLang="en-US">
                <a:solidFill>
                  <a:schemeClr val="tx1"/>
                </a:solidFill>
              </a:rPr>
              <a:pPr/>
              <a:t>15</a:t>
            </a:fld>
            <a:endParaRPr lang="en-US" altLang="en-US">
              <a:solidFill>
                <a:schemeClr val="tx1"/>
              </a:solidFill>
            </a:endParaRPr>
          </a:p>
        </p:txBody>
      </p:sp>
      <p:sp>
        <p:nvSpPr>
          <p:cNvPr id="323586" name="Rectangle 1026">
            <a:extLst>
              <a:ext uri="{FF2B5EF4-FFF2-40B4-BE49-F238E27FC236}">
                <a16:creationId xmlns:a16="http://schemas.microsoft.com/office/drawing/2014/main" id="{17C8AB75-79B4-9E1E-B924-7232A4A8552E}"/>
              </a:ext>
            </a:extLst>
          </p:cNvPr>
          <p:cNvSpPr>
            <a:spLocks noGrp="1" noRot="1" noChangeAspect="1" noChangeArrowheads="1" noTextEdit="1"/>
          </p:cNvSpPr>
          <p:nvPr>
            <p:ph type="sldImg"/>
          </p:nvPr>
        </p:nvSpPr>
        <p:spPr>
          <a:ln/>
        </p:spPr>
      </p:sp>
      <p:sp>
        <p:nvSpPr>
          <p:cNvPr id="323587" name="Rectangle 1027">
            <a:extLst>
              <a:ext uri="{FF2B5EF4-FFF2-40B4-BE49-F238E27FC236}">
                <a16:creationId xmlns:a16="http://schemas.microsoft.com/office/drawing/2014/main" id="{ABAAF88D-72D2-2984-F67C-5F0AE9862532}"/>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DISTINCT</a:t>
            </a:r>
            <a:r>
              <a:rPr lang="en-US" altLang="en-US"/>
              <a:t> Keyword</a:t>
            </a:r>
          </a:p>
          <a:p>
            <a:pPr lvl="1"/>
            <a:r>
              <a:rPr lang="en-US" altLang="en-US">
                <a:solidFill>
                  <a:schemeClr val="tx1"/>
                </a:solidFill>
              </a:rPr>
              <a:t>Use the </a:t>
            </a:r>
            <a:r>
              <a:rPr lang="en-US" altLang="en-US">
                <a:solidFill>
                  <a:schemeClr val="tx1"/>
                </a:solidFill>
                <a:latin typeface="Courier New" panose="02070309020205020404" pitchFamily="49" charset="0"/>
              </a:rPr>
              <a:t>DISTINCT</a:t>
            </a:r>
            <a:r>
              <a:rPr lang="en-US" altLang="en-US">
                <a:solidFill>
                  <a:schemeClr val="tx1"/>
                </a:solidFill>
              </a:rPr>
              <a:t> keyword to suppress the counting of any duplicate values in a column.</a:t>
            </a:r>
          </a:p>
          <a:p>
            <a:pPr lvl="1"/>
            <a:r>
              <a:rPr lang="en-US" altLang="en-US">
                <a:solidFill>
                  <a:schemeClr val="tx1"/>
                </a:solidFill>
              </a:rPr>
              <a:t>The example in the slide displays the number of distinct department values that are in the </a:t>
            </a:r>
            <a:r>
              <a:rPr lang="en-US" altLang="en-US">
                <a:solidFill>
                  <a:schemeClr val="tx1"/>
                </a:solidFill>
                <a:latin typeface="Courier New" panose="02070309020205020404" pitchFamily="49" charset="0"/>
              </a:rPr>
              <a:t>EMPLOYEES</a:t>
            </a:r>
            <a:r>
              <a:rPr lang="en-US" altLang="en-US">
                <a:solidFill>
                  <a:schemeClr val="tx1"/>
                </a:solidFill>
              </a:rPr>
              <a:t> table.</a:t>
            </a: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56FDF4A1-01CE-9016-B919-6CD8CCE40366}"/>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38C0E9DD-61C3-4582-A8D2-282C1160D811}" type="slidenum">
              <a:rPr lang="en-US" altLang="en-US">
                <a:solidFill>
                  <a:schemeClr val="tx1"/>
                </a:solidFill>
              </a:rPr>
              <a:pPr/>
              <a:t>16</a:t>
            </a:fld>
            <a:endParaRPr lang="en-US" altLang="en-US">
              <a:solidFill>
                <a:schemeClr val="tx1"/>
              </a:solidFill>
            </a:endParaRPr>
          </a:p>
        </p:txBody>
      </p:sp>
      <p:sp>
        <p:nvSpPr>
          <p:cNvPr id="325634" name="Rectangle 2">
            <a:extLst>
              <a:ext uri="{FF2B5EF4-FFF2-40B4-BE49-F238E27FC236}">
                <a16:creationId xmlns:a16="http://schemas.microsoft.com/office/drawing/2014/main" id="{EAF75DB6-D753-EBAE-BC22-53C94756D336}"/>
              </a:ext>
            </a:extLst>
          </p:cNvPr>
          <p:cNvSpPr>
            <a:spLocks noGrp="1" noRot="1" noChangeAspect="1" noChangeArrowheads="1" noTextEdit="1"/>
          </p:cNvSpPr>
          <p:nvPr>
            <p:ph type="sldImg"/>
          </p:nvPr>
        </p:nvSpPr>
        <p:spPr>
          <a:ln/>
        </p:spPr>
      </p:sp>
      <p:sp>
        <p:nvSpPr>
          <p:cNvPr id="325635" name="Rectangle 3">
            <a:extLst>
              <a:ext uri="{FF2B5EF4-FFF2-40B4-BE49-F238E27FC236}">
                <a16:creationId xmlns:a16="http://schemas.microsoft.com/office/drawing/2014/main" id="{9A9707E6-D067-70B2-CD9D-85FBE51D97C4}"/>
              </a:ext>
            </a:extLst>
          </p:cNvPr>
          <p:cNvSpPr>
            <a:spLocks noGrp="1" noChangeArrowheads="1"/>
          </p:cNvSpPr>
          <p:nvPr>
            <p:ph type="body" idx="1"/>
          </p:nvPr>
        </p:nvSpPr>
        <p:spPr>
          <a:xfrm>
            <a:off x="477838" y="5400675"/>
            <a:ext cx="6359525" cy="3663950"/>
          </a:xfrm>
        </p:spPr>
        <p:txBody>
          <a:bodyPr/>
          <a:lstStyle/>
          <a:p>
            <a:pPr marL="228600" indent="-228600"/>
            <a:r>
              <a:rPr lang="en-US" altLang="en-US"/>
              <a:t>Group Functions and Null Values </a:t>
            </a:r>
          </a:p>
          <a:p>
            <a:pPr marL="342900" lvl="1" indent="-228600"/>
            <a:r>
              <a:rPr lang="en-US" altLang="en-US">
                <a:solidFill>
                  <a:schemeClr val="tx1"/>
                </a:solidFill>
              </a:rPr>
              <a:t>All group functions ignore null values in the column. </a:t>
            </a:r>
          </a:p>
          <a:p>
            <a:pPr marL="342900" lvl="1" indent="-228600"/>
            <a:r>
              <a:rPr lang="en-US" altLang="en-US">
                <a:solidFill>
                  <a:schemeClr val="tx1"/>
                </a:solidFill>
              </a:rPr>
              <a:t>However, the </a:t>
            </a:r>
            <a:r>
              <a:rPr lang="en-US" altLang="en-US">
                <a:solidFill>
                  <a:schemeClr val="tx1"/>
                </a:solidFill>
                <a:latin typeface="Courier New" panose="02070309020205020404" pitchFamily="49" charset="0"/>
              </a:rPr>
              <a:t>NVL</a:t>
            </a:r>
            <a:r>
              <a:rPr lang="en-US" altLang="en-US">
                <a:solidFill>
                  <a:schemeClr val="tx1"/>
                </a:solidFill>
              </a:rPr>
              <a:t> function forces group functions to include null values. </a:t>
            </a:r>
          </a:p>
          <a:p>
            <a:pPr marL="342900" lvl="1" indent="-228600"/>
            <a:r>
              <a:rPr lang="en-US" altLang="en-US" b="1">
                <a:solidFill>
                  <a:schemeClr val="tx1"/>
                </a:solidFill>
              </a:rPr>
              <a:t>Examples:</a:t>
            </a:r>
          </a:p>
          <a:p>
            <a:pPr marL="457200" lvl="2" indent="-228600">
              <a:buFontTx/>
              <a:buNone/>
            </a:pPr>
            <a:r>
              <a:rPr lang="en-US" altLang="en-US">
                <a:solidFill>
                  <a:schemeClr val="tx1"/>
                </a:solidFill>
              </a:rPr>
              <a:t>1.	The average is calculated based on </a:t>
            </a:r>
            <a:r>
              <a:rPr lang="en-US" altLang="en-US" i="1">
                <a:solidFill>
                  <a:schemeClr val="tx1"/>
                </a:solidFill>
              </a:rPr>
              <a:t>only</a:t>
            </a:r>
            <a:r>
              <a:rPr lang="en-US" altLang="en-US">
                <a:solidFill>
                  <a:schemeClr val="tx1"/>
                </a:solidFill>
              </a:rPr>
              <a:t> those rows in the table in which a valid value is stored in the </a:t>
            </a:r>
            <a:r>
              <a:rPr lang="en-US" altLang="en-US">
                <a:solidFill>
                  <a:schemeClr val="tx1"/>
                </a:solidFill>
                <a:latin typeface="Courier New" panose="02070309020205020404" pitchFamily="49" charset="0"/>
              </a:rPr>
              <a:t>COMMISSION_PCT</a:t>
            </a:r>
            <a:r>
              <a:rPr lang="en-US" altLang="en-US">
                <a:solidFill>
                  <a:schemeClr val="tx1"/>
                </a:solidFill>
              </a:rPr>
              <a:t> column. The average is calculated as the total commission that is paid to all employees divided by the number of employees receiving a commission (four).</a:t>
            </a:r>
          </a:p>
          <a:p>
            <a:pPr marL="457200" lvl="2" indent="-228600">
              <a:buFontTx/>
              <a:buNone/>
            </a:pPr>
            <a:r>
              <a:rPr lang="en-US" altLang="en-US">
                <a:solidFill>
                  <a:schemeClr val="tx1"/>
                </a:solidFill>
              </a:rPr>
              <a:t>2.	The average is calculated based on </a:t>
            </a:r>
            <a:r>
              <a:rPr lang="en-US" altLang="en-US" i="1">
                <a:solidFill>
                  <a:schemeClr val="tx1"/>
                </a:solidFill>
              </a:rPr>
              <a:t>all</a:t>
            </a:r>
            <a:r>
              <a:rPr lang="en-US" altLang="en-US">
                <a:solidFill>
                  <a:schemeClr val="tx1"/>
                </a:solidFill>
              </a:rPr>
              <a:t> rows in the table, regardless of whether null values are stored in the </a:t>
            </a:r>
            <a:r>
              <a:rPr lang="en-US" altLang="en-US">
                <a:solidFill>
                  <a:schemeClr val="tx1"/>
                </a:solidFill>
                <a:latin typeface="Courier New" panose="02070309020205020404" pitchFamily="49" charset="0"/>
              </a:rPr>
              <a:t>COMMISSION_PCT</a:t>
            </a:r>
            <a:r>
              <a:rPr lang="en-US" altLang="en-US">
                <a:solidFill>
                  <a:schemeClr val="tx1"/>
                </a:solidFill>
              </a:rPr>
              <a:t> column. The average is calculated as the total commission that is paid to all employees divided by the total number of employees in the company (20).</a:t>
            </a: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E4FEC5AE-2C25-3CA5-A0AE-EE1EFBFCF7F9}"/>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3912E532-B498-4D48-B8FF-75263B70F874}" type="slidenum">
              <a:rPr lang="en-US" altLang="en-US">
                <a:solidFill>
                  <a:schemeClr val="tx1"/>
                </a:solidFill>
              </a:rPr>
              <a:pPr/>
              <a:t>17</a:t>
            </a:fld>
            <a:endParaRPr lang="en-US" altLang="en-US">
              <a:solidFill>
                <a:schemeClr val="tx1"/>
              </a:solidFill>
            </a:endParaRPr>
          </a:p>
        </p:txBody>
      </p:sp>
      <p:sp>
        <p:nvSpPr>
          <p:cNvPr id="329732" name="Rectangle 4">
            <a:extLst>
              <a:ext uri="{FF2B5EF4-FFF2-40B4-BE49-F238E27FC236}">
                <a16:creationId xmlns:a16="http://schemas.microsoft.com/office/drawing/2014/main" id="{8B64AFCA-D659-1FBC-F832-2DD683F918D2}"/>
              </a:ext>
            </a:extLst>
          </p:cNvPr>
          <p:cNvSpPr>
            <a:spLocks noGrp="1" noRot="1" noChangeAspect="1" noChangeArrowheads="1" noTextEdit="1"/>
          </p:cNvSpPr>
          <p:nvPr>
            <p:ph type="sldImg"/>
          </p:nvPr>
        </p:nvSpPr>
        <p:spPr>
          <a:ln/>
        </p:spPr>
      </p:sp>
      <p:sp>
        <p:nvSpPr>
          <p:cNvPr id="329733" name="Rectangle 5">
            <a:extLst>
              <a:ext uri="{FF2B5EF4-FFF2-40B4-BE49-F238E27FC236}">
                <a16:creationId xmlns:a16="http://schemas.microsoft.com/office/drawing/2014/main" id="{4EAC2918-900A-5D1A-F65C-6BF34EFAC3DF}"/>
              </a:ext>
            </a:extLst>
          </p:cNvPr>
          <p:cNvSpPr>
            <a:spLocks noGrp="1" noChangeArrowheads="1"/>
          </p:cNvSpPr>
          <p:nvPr>
            <p:ph type="body" idx="1"/>
          </p:nvPr>
        </p:nvSpPr>
        <p:spPr>
          <a:xfrm>
            <a:off x="477838" y="5400675"/>
            <a:ext cx="6359525" cy="3663950"/>
          </a:xfrm>
        </p:spPr>
        <p:txBody>
          <a:bodyPr/>
          <a:lstStyle/>
          <a:p>
            <a:r>
              <a:rPr lang="en-US" altLang="en-US"/>
              <a:t>Creating Groups of Data: </a:t>
            </a:r>
            <a:r>
              <a:rPr lang="en-US" altLang="en-US">
                <a:latin typeface="Courier New" panose="02070309020205020404" pitchFamily="49" charset="0"/>
              </a:rPr>
              <a:t>GROUP</a:t>
            </a:r>
            <a:r>
              <a:rPr lang="en-US" altLang="en-US">
                <a:latin typeface="Times New Roman" panose="02020603050405020304" pitchFamily="18" charset="0"/>
              </a:rPr>
              <a:t> </a:t>
            </a:r>
            <a:r>
              <a:rPr lang="en-US" altLang="en-US">
                <a:latin typeface="Courier New" panose="02070309020205020404" pitchFamily="49" charset="0"/>
              </a:rPr>
              <a:t>BY</a:t>
            </a:r>
            <a:r>
              <a:rPr lang="en-US" altLang="en-US"/>
              <a:t> Clause Syntax</a:t>
            </a:r>
          </a:p>
          <a:p>
            <a:pPr lvl="1"/>
            <a:r>
              <a:rPr lang="en-US" altLang="en-US">
                <a:solidFill>
                  <a:schemeClr val="tx1"/>
                </a:solidFill>
              </a:rPr>
              <a:t>You can use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to divide the rows in a table into groups. You can then use the group functions to return summary information for each group.</a:t>
            </a:r>
          </a:p>
          <a:p>
            <a:pPr lvl="1"/>
            <a:r>
              <a:rPr lang="en-US" altLang="en-US">
                <a:solidFill>
                  <a:schemeClr val="tx1"/>
                </a:solidFill>
              </a:rPr>
              <a:t>In the syntax:</a:t>
            </a:r>
          </a:p>
          <a:p>
            <a:pPr lvl="2">
              <a:buFont typeface="Times New Roman" panose="02020603050405020304" pitchFamily="18" charset="0"/>
              <a:buNone/>
            </a:pPr>
            <a:r>
              <a:rPr lang="en-US" altLang="en-US" i="1">
                <a:solidFill>
                  <a:schemeClr val="tx1"/>
                </a:solidFill>
                <a:latin typeface="Courier New" panose="02070309020205020404" pitchFamily="49" charset="0"/>
              </a:rPr>
              <a:t>group_by_expression 	</a:t>
            </a:r>
            <a:r>
              <a:rPr lang="en-US" altLang="en-US">
                <a:solidFill>
                  <a:schemeClr val="tx1"/>
                </a:solidFill>
              </a:rPr>
              <a:t>specifies columns whose values determine the basis for</a:t>
            </a:r>
            <a:br>
              <a:rPr lang="en-US" altLang="en-US">
                <a:solidFill>
                  <a:schemeClr val="tx1"/>
                </a:solidFill>
              </a:rPr>
            </a:br>
            <a:r>
              <a:rPr lang="en-US" altLang="en-US">
                <a:solidFill>
                  <a:schemeClr val="tx1"/>
                </a:solidFill>
              </a:rPr>
              <a:t>					grouping rows</a:t>
            </a:r>
          </a:p>
          <a:p>
            <a:pPr lvl="1"/>
            <a:r>
              <a:rPr lang="en-US" altLang="en-US" b="1">
                <a:solidFill>
                  <a:schemeClr val="tx1"/>
                </a:solidFill>
              </a:rPr>
              <a:t>Guidelines</a:t>
            </a:r>
          </a:p>
          <a:p>
            <a:pPr lvl="2"/>
            <a:r>
              <a:rPr lang="en-US" altLang="en-US">
                <a:solidFill>
                  <a:schemeClr val="tx1"/>
                </a:solidFill>
              </a:rPr>
              <a:t>If you include a group function in a </a:t>
            </a:r>
            <a:r>
              <a:rPr lang="en-US" altLang="en-US">
                <a:solidFill>
                  <a:schemeClr val="tx1"/>
                </a:solidFill>
                <a:latin typeface="Courier New" panose="02070309020205020404" pitchFamily="49" charset="0"/>
              </a:rPr>
              <a:t>SELECT</a:t>
            </a:r>
            <a:r>
              <a:rPr lang="en-US" altLang="en-US">
                <a:solidFill>
                  <a:schemeClr val="tx1"/>
                </a:solidFill>
              </a:rPr>
              <a:t> clause, you cannot select individual results as well, </a:t>
            </a:r>
            <a:r>
              <a:rPr lang="en-US" altLang="en-US" i="1">
                <a:solidFill>
                  <a:schemeClr val="tx1"/>
                </a:solidFill>
              </a:rPr>
              <a:t>unless</a:t>
            </a:r>
            <a:r>
              <a:rPr lang="en-US" altLang="en-US">
                <a:solidFill>
                  <a:schemeClr val="tx1"/>
                </a:solidFill>
              </a:rPr>
              <a:t> the individual column appears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 You receive an error message if you fail to include the column list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p>
          <a:p>
            <a:pPr lvl="2"/>
            <a:r>
              <a:rPr lang="en-US" altLang="en-US">
                <a:solidFill>
                  <a:schemeClr val="tx1"/>
                </a:solidFill>
              </a:rPr>
              <a:t>Using a </a:t>
            </a:r>
            <a:r>
              <a:rPr lang="en-US" altLang="en-US">
                <a:solidFill>
                  <a:schemeClr val="tx1"/>
                </a:solidFill>
                <a:latin typeface="Courier New" panose="02070309020205020404" pitchFamily="49" charset="0"/>
              </a:rPr>
              <a:t>WHERE</a:t>
            </a:r>
            <a:r>
              <a:rPr lang="en-US" altLang="en-US">
                <a:solidFill>
                  <a:schemeClr val="tx1"/>
                </a:solidFill>
              </a:rPr>
              <a:t> clause, you can exclude rows before dividing them into groups.</a:t>
            </a:r>
          </a:p>
          <a:p>
            <a:pPr lvl="2"/>
            <a:r>
              <a:rPr lang="en-US" altLang="en-US">
                <a:solidFill>
                  <a:schemeClr val="tx1"/>
                </a:solidFill>
              </a:rPr>
              <a:t>You must include the </a:t>
            </a:r>
            <a:r>
              <a:rPr lang="en-US" altLang="en-US" i="1">
                <a:solidFill>
                  <a:schemeClr val="tx1"/>
                </a:solidFill>
              </a:rPr>
              <a:t>columns</a:t>
            </a:r>
            <a:r>
              <a:rPr lang="en-US" altLang="en-US">
                <a:solidFill>
                  <a:schemeClr val="tx1"/>
                </a:solidFill>
              </a:rPr>
              <a:t>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p>
          <a:p>
            <a:pPr lvl="2"/>
            <a:r>
              <a:rPr lang="en-US" altLang="en-US">
                <a:solidFill>
                  <a:schemeClr val="tx1"/>
                </a:solidFill>
              </a:rPr>
              <a:t>You cannot use a column alias in the </a:t>
            </a:r>
            <a:r>
              <a:rPr lang="en-US" altLang="en-US">
                <a:solidFill>
                  <a:schemeClr val="tx1"/>
                </a:solidFill>
                <a:latin typeface="Courier New" panose="02070309020205020404" pitchFamily="49" charset="0"/>
              </a:rPr>
              <a:t>GROUP</a:t>
            </a:r>
            <a:r>
              <a:rPr lang="en-US" altLang="en-US">
                <a:solidFill>
                  <a:schemeClr val="tx1"/>
                </a:solidFill>
              </a:rPr>
              <a:t> </a:t>
            </a:r>
            <a:r>
              <a:rPr lang="en-US" altLang="en-US">
                <a:solidFill>
                  <a:schemeClr val="tx1"/>
                </a:solidFill>
                <a:latin typeface="Courier New" panose="02070309020205020404" pitchFamily="49" charset="0"/>
              </a:rPr>
              <a:t>BY</a:t>
            </a:r>
            <a:r>
              <a:rPr lang="en-US" altLang="en-US">
                <a:solidFill>
                  <a:schemeClr val="tx1"/>
                </a:solidFill>
              </a:rPr>
              <a:t> clause.</a:t>
            </a: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FD28640B-A185-8616-A66C-63BEB18ABFBF}"/>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5 - </a:t>
            </a:r>
            <a:fld id="{DB6AB492-E745-4982-B33C-95D74317C214}" type="slidenum">
              <a:rPr lang="en-US" altLang="en-US">
                <a:solidFill>
                  <a:schemeClr val="tx1"/>
                </a:solidFill>
              </a:rPr>
              <a:pPr/>
              <a:t>18</a:t>
            </a:fld>
            <a:endParaRPr lang="en-US" altLang="en-US">
              <a:solidFill>
                <a:schemeClr val="tx1"/>
              </a:solidFill>
            </a:endParaRPr>
          </a:p>
        </p:txBody>
      </p:sp>
      <p:sp>
        <p:nvSpPr>
          <p:cNvPr id="354306" name="Rectangle 2">
            <a:extLst>
              <a:ext uri="{FF2B5EF4-FFF2-40B4-BE49-F238E27FC236}">
                <a16:creationId xmlns:a16="http://schemas.microsoft.com/office/drawing/2014/main" id="{44CF2E92-9E01-DCA9-BD7F-603C6A7DE40B}"/>
              </a:ext>
            </a:extLst>
          </p:cNvPr>
          <p:cNvSpPr>
            <a:spLocks noGrp="1" noRot="1" noChangeAspect="1" noChangeArrowheads="1" noTextEdit="1"/>
          </p:cNvSpPr>
          <p:nvPr>
            <p:ph type="sldImg"/>
          </p:nvPr>
        </p:nvSpPr>
        <p:spPr>
          <a:ln/>
        </p:spPr>
      </p:sp>
      <p:sp>
        <p:nvSpPr>
          <p:cNvPr id="354307" name="Rectangle 3">
            <a:extLst>
              <a:ext uri="{FF2B5EF4-FFF2-40B4-BE49-F238E27FC236}">
                <a16:creationId xmlns:a16="http://schemas.microsoft.com/office/drawing/2014/main" id="{C1D27C92-D7FA-1176-E514-4D28610FABD9}"/>
              </a:ext>
            </a:extLst>
          </p:cNvPr>
          <p:cNvSpPr>
            <a:spLocks noGrp="1" noChangeArrowheads="1"/>
          </p:cNvSpPr>
          <p:nvPr>
            <p:ph type="body" idx="1"/>
          </p:nvPr>
        </p:nvSpPr>
        <p:spPr>
          <a:xfrm>
            <a:off x="477838" y="5400675"/>
            <a:ext cx="6359525" cy="3663950"/>
          </a:xfrm>
        </p:spPr>
        <p:txBody>
          <a:bodyPr/>
          <a:lstStyle/>
          <a:p>
            <a:r>
              <a:rPr lang="en-US" altLang="en-US"/>
              <a:t>Summary</a:t>
            </a:r>
          </a:p>
          <a:p>
            <a:pPr lvl="1"/>
            <a:r>
              <a:rPr lang="en-US" altLang="en-US"/>
              <a:t>There are several group functions available in SQL, such as:</a:t>
            </a:r>
          </a:p>
          <a:p>
            <a:pPr lvl="2">
              <a:buFont typeface="Times New Roman" panose="02020603050405020304" pitchFamily="18" charset="0"/>
              <a:buNone/>
            </a:pPr>
            <a:r>
              <a:rPr lang="en-US" altLang="en-US">
                <a:latin typeface="Courier New" panose="02070309020205020404" pitchFamily="49" charset="0"/>
              </a:rPr>
              <a:t>AVG</a:t>
            </a:r>
            <a:r>
              <a:rPr lang="en-US" altLang="en-US"/>
              <a:t>, </a:t>
            </a:r>
            <a:r>
              <a:rPr lang="en-US" altLang="en-US">
                <a:latin typeface="Courier New" panose="02070309020205020404" pitchFamily="49" charset="0"/>
              </a:rPr>
              <a:t>COUNT</a:t>
            </a:r>
            <a:r>
              <a:rPr lang="en-US" altLang="en-US"/>
              <a:t>, </a:t>
            </a:r>
            <a:r>
              <a:rPr lang="en-US" altLang="en-US">
                <a:latin typeface="Courier New" panose="02070309020205020404" pitchFamily="49" charset="0"/>
              </a:rPr>
              <a:t>MAX</a:t>
            </a:r>
            <a:r>
              <a:rPr lang="en-US" altLang="en-US"/>
              <a:t>, </a:t>
            </a:r>
            <a:r>
              <a:rPr lang="en-US" altLang="en-US">
                <a:latin typeface="Courier New" panose="02070309020205020404" pitchFamily="49" charset="0"/>
              </a:rPr>
              <a:t>MIN</a:t>
            </a:r>
            <a:r>
              <a:rPr lang="en-US" altLang="en-US"/>
              <a:t>, </a:t>
            </a:r>
            <a:r>
              <a:rPr lang="en-US" altLang="en-US">
                <a:latin typeface="Courier New" panose="02070309020205020404" pitchFamily="49" charset="0"/>
              </a:rPr>
              <a:t>SUM</a:t>
            </a:r>
            <a:r>
              <a:rPr lang="en-US" altLang="en-US"/>
              <a:t>, </a:t>
            </a:r>
            <a:r>
              <a:rPr lang="en-US" altLang="en-US">
                <a:latin typeface="Courier New" panose="02070309020205020404" pitchFamily="49" charset="0"/>
              </a:rPr>
              <a:t>STDDEV</a:t>
            </a:r>
            <a:r>
              <a:rPr lang="en-US" altLang="en-US"/>
              <a:t>, and </a:t>
            </a:r>
            <a:r>
              <a:rPr lang="en-US" altLang="en-US">
                <a:latin typeface="Courier New" panose="02070309020205020404" pitchFamily="49" charset="0"/>
              </a:rPr>
              <a:t>VARIANCE</a:t>
            </a:r>
          </a:p>
          <a:p>
            <a:pPr lvl="1"/>
            <a:r>
              <a:rPr lang="en-US" altLang="en-US"/>
              <a:t>You can create subgroups by 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Further, groups can be restricted using the </a:t>
            </a:r>
            <a:r>
              <a:rPr lang="en-US" altLang="en-US">
                <a:latin typeface="Courier New" panose="02070309020205020404" pitchFamily="49" charset="0"/>
              </a:rPr>
              <a:t>HAVING</a:t>
            </a:r>
            <a:r>
              <a:rPr lang="en-US" altLang="en-US"/>
              <a:t> clause.</a:t>
            </a:r>
          </a:p>
          <a:p>
            <a:pPr lvl="1"/>
            <a:r>
              <a:rPr lang="en-US" altLang="en-US"/>
              <a:t>Place the </a:t>
            </a:r>
            <a:r>
              <a:rPr lang="en-US" altLang="en-US">
                <a:latin typeface="Courier New" panose="02070309020205020404" pitchFamily="49" charset="0"/>
              </a:rPr>
              <a:t>HAVING</a:t>
            </a:r>
            <a:r>
              <a:rPr lang="en-US" altLang="en-US"/>
              <a:t> and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clauses after the </a:t>
            </a:r>
            <a:r>
              <a:rPr lang="en-US" altLang="en-US">
                <a:latin typeface="Courier New" panose="02070309020205020404" pitchFamily="49" charset="0"/>
              </a:rPr>
              <a:t>WHERE</a:t>
            </a:r>
            <a:r>
              <a:rPr lang="en-US" altLang="en-US"/>
              <a:t> clause in a statement. The order of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and </a:t>
            </a:r>
            <a:r>
              <a:rPr lang="en-US" altLang="en-US">
                <a:latin typeface="Courier New" panose="02070309020205020404" pitchFamily="49" charset="0"/>
              </a:rPr>
              <a:t>HAVING</a:t>
            </a:r>
            <a:r>
              <a:rPr lang="en-US" altLang="en-US"/>
              <a:t> clauses following the </a:t>
            </a:r>
            <a:r>
              <a:rPr lang="en-US" altLang="en-US">
                <a:latin typeface="Courier New" panose="02070309020205020404" pitchFamily="49" charset="0"/>
              </a:rPr>
              <a:t>WHERE</a:t>
            </a:r>
            <a:r>
              <a:rPr lang="en-US" altLang="en-US"/>
              <a:t> clause is not important. Place the </a:t>
            </a:r>
            <a:r>
              <a:rPr lang="en-US" altLang="en-US">
                <a:latin typeface="Courier New" panose="02070309020205020404" pitchFamily="49" charset="0"/>
              </a:rPr>
              <a:t>ORDER BY</a:t>
            </a:r>
            <a:r>
              <a:rPr lang="en-US" altLang="en-US"/>
              <a:t> clause at the end.</a:t>
            </a:r>
          </a:p>
          <a:p>
            <a:pPr lvl="1"/>
            <a:r>
              <a:rPr lang="en-US" altLang="en-US"/>
              <a:t>The Oracle server evaluates the clauses in the following order:</a:t>
            </a:r>
          </a:p>
          <a:p>
            <a:pPr lvl="2">
              <a:buFont typeface="Times New Roman" panose="02020603050405020304" pitchFamily="18" charset="0"/>
              <a:buNone/>
            </a:pPr>
            <a:r>
              <a:rPr lang="en-US" altLang="en-US"/>
              <a:t>1.	If the statement contains a </a:t>
            </a:r>
            <a:r>
              <a:rPr lang="en-US" altLang="en-US">
                <a:latin typeface="Courier New" panose="02070309020205020404" pitchFamily="49" charset="0"/>
              </a:rPr>
              <a:t>WHERE</a:t>
            </a:r>
            <a:r>
              <a:rPr lang="en-US" altLang="en-US"/>
              <a:t> clause, the server establishes the candidate rows.</a:t>
            </a:r>
          </a:p>
          <a:p>
            <a:pPr lvl="2">
              <a:buFont typeface="Times New Roman" panose="02020603050405020304" pitchFamily="18" charset="0"/>
              <a:buNone/>
            </a:pPr>
            <a:r>
              <a:rPr lang="en-US" altLang="en-US"/>
              <a:t>2.	The server identifies the groups that are specified in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a:t>
            </a:r>
          </a:p>
          <a:p>
            <a:pPr lvl="2">
              <a:buFont typeface="Times New Roman" panose="02020603050405020304" pitchFamily="18" charset="0"/>
              <a:buNone/>
            </a:pPr>
            <a:r>
              <a:rPr lang="en-US" altLang="en-US"/>
              <a:t>3.	The </a:t>
            </a:r>
            <a:r>
              <a:rPr lang="en-US" altLang="en-US">
                <a:latin typeface="Courier New" panose="02070309020205020404" pitchFamily="49" charset="0"/>
              </a:rPr>
              <a:t>HAVING</a:t>
            </a:r>
            <a:r>
              <a:rPr lang="en-US" altLang="en-US"/>
              <a:t> clause further restricts result groups that do not meet the group criteria in the </a:t>
            </a:r>
            <a:r>
              <a:rPr lang="en-US" altLang="en-US">
                <a:latin typeface="Courier New" panose="02070309020205020404" pitchFamily="49" charset="0"/>
              </a:rPr>
              <a:t>HAVING</a:t>
            </a:r>
            <a:r>
              <a:rPr lang="en-US" altLang="en-US"/>
              <a:t> clause.</a:t>
            </a:r>
          </a:p>
          <a:p>
            <a:pPr lvl="1"/>
            <a:r>
              <a:rPr lang="en-US" altLang="en-US" b="1"/>
              <a:t>Note:</a:t>
            </a:r>
            <a:r>
              <a:rPr lang="en-US" altLang="en-US"/>
              <a:t> For a complete list of the group functions, see </a:t>
            </a:r>
            <a:r>
              <a:rPr lang="en-US" altLang="en-US" i="1"/>
              <a:t>Oracle Database SQL Language Reference 11g, Release 1 (11.1)</a:t>
            </a:r>
            <a:r>
              <a:rPr lang="en-US" altLang="en-US"/>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741BACC7-6804-6C69-F3B0-BC83DDA29F88}"/>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7A25DC84-7747-4C8E-98EE-338AB85F61CC}" type="slidenum">
              <a:rPr lang="en-US" altLang="en-US">
                <a:solidFill>
                  <a:schemeClr val="tx1"/>
                </a:solidFill>
              </a:rPr>
              <a:pPr/>
              <a:t>2</a:t>
            </a:fld>
            <a:endParaRPr lang="en-US" altLang="en-US">
              <a:solidFill>
                <a:schemeClr val="tx1"/>
              </a:solidFill>
            </a:endParaRPr>
          </a:p>
        </p:txBody>
      </p:sp>
      <p:sp>
        <p:nvSpPr>
          <p:cNvPr id="372738" name="Rectangle 2">
            <a:extLst>
              <a:ext uri="{FF2B5EF4-FFF2-40B4-BE49-F238E27FC236}">
                <a16:creationId xmlns:a16="http://schemas.microsoft.com/office/drawing/2014/main" id="{849CC6EC-92A5-9073-7ACC-F1164BCFD6B1}"/>
              </a:ext>
            </a:extLst>
          </p:cNvPr>
          <p:cNvSpPr>
            <a:spLocks noGrp="1" noRot="1" noChangeAspect="1" noChangeArrowheads="1" noTextEdit="1"/>
          </p:cNvSpPr>
          <p:nvPr>
            <p:ph type="sldImg"/>
          </p:nvPr>
        </p:nvSpPr>
        <p:spPr>
          <a:ln/>
        </p:spPr>
      </p:sp>
      <p:sp>
        <p:nvSpPr>
          <p:cNvPr id="372739" name="Rectangle 3">
            <a:extLst>
              <a:ext uri="{FF2B5EF4-FFF2-40B4-BE49-F238E27FC236}">
                <a16:creationId xmlns:a16="http://schemas.microsoft.com/office/drawing/2014/main" id="{9C7F377B-E2FE-B154-AA03-FE617A2FE4DF}"/>
              </a:ext>
            </a:extLst>
          </p:cNvPr>
          <p:cNvSpPr>
            <a:spLocks noGrp="1" noChangeArrowheads="1"/>
          </p:cNvSpPr>
          <p:nvPr>
            <p:ph type="body" idx="1"/>
          </p:nvPr>
        </p:nvSpPr>
        <p:spPr>
          <a:xfrm>
            <a:off x="477838" y="5400675"/>
            <a:ext cx="6359525" cy="3663950"/>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5730FF65-C912-9A70-79F4-6EE3347B6E29}"/>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BF8D86A0-562E-49DE-8800-FA7B6722E009}" type="slidenum">
              <a:rPr lang="en-US" altLang="en-US">
                <a:solidFill>
                  <a:schemeClr val="tx1"/>
                </a:solidFill>
              </a:rPr>
              <a:pPr/>
              <a:t>3</a:t>
            </a:fld>
            <a:endParaRPr lang="en-US" altLang="en-US">
              <a:solidFill>
                <a:schemeClr val="tx1"/>
              </a:solidFill>
            </a:endParaRPr>
          </a:p>
        </p:txBody>
      </p:sp>
      <p:sp>
        <p:nvSpPr>
          <p:cNvPr id="376834" name="Rectangle 2">
            <a:extLst>
              <a:ext uri="{FF2B5EF4-FFF2-40B4-BE49-F238E27FC236}">
                <a16:creationId xmlns:a16="http://schemas.microsoft.com/office/drawing/2014/main" id="{1F2EA282-AF94-2918-5528-D7E871FEF62E}"/>
              </a:ext>
            </a:extLst>
          </p:cNvPr>
          <p:cNvSpPr>
            <a:spLocks noChangeArrowheads="1"/>
          </p:cNvSpPr>
          <p:nvPr/>
        </p:nvSpPr>
        <p:spPr bwMode="auto">
          <a:xfrm>
            <a:off x="4143375" y="-1588"/>
            <a:ext cx="317341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35" name="Rectangle 3">
            <a:extLst>
              <a:ext uri="{FF2B5EF4-FFF2-40B4-BE49-F238E27FC236}">
                <a16:creationId xmlns:a16="http://schemas.microsoft.com/office/drawing/2014/main" id="{18B8FD3B-E5BF-35AD-CE79-CA1CF3BF7FE4}"/>
              </a:ext>
            </a:extLst>
          </p:cNvPr>
          <p:cNvSpPr>
            <a:spLocks noChangeArrowheads="1"/>
          </p:cNvSpPr>
          <p:nvPr/>
        </p:nvSpPr>
        <p:spPr bwMode="auto">
          <a:xfrm>
            <a:off x="-3175" y="-1588"/>
            <a:ext cx="3168650"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36" name="Rectangle 4">
            <a:extLst>
              <a:ext uri="{FF2B5EF4-FFF2-40B4-BE49-F238E27FC236}">
                <a16:creationId xmlns:a16="http://schemas.microsoft.com/office/drawing/2014/main" id="{ECD22179-22F5-8E5D-97E3-166BD3B3F168}"/>
              </a:ext>
            </a:extLst>
          </p:cNvPr>
          <p:cNvSpPr>
            <a:spLocks noGrp="1" noRot="1" noChangeAspect="1" noChangeArrowheads="1" noTextEdit="1"/>
          </p:cNvSpPr>
          <p:nvPr>
            <p:ph type="sldImg"/>
          </p:nvPr>
        </p:nvSpPr>
        <p:spPr>
          <a:ln/>
        </p:spPr>
      </p:sp>
      <p:sp>
        <p:nvSpPr>
          <p:cNvPr id="376837" name="Rectangle 5">
            <a:extLst>
              <a:ext uri="{FF2B5EF4-FFF2-40B4-BE49-F238E27FC236}">
                <a16:creationId xmlns:a16="http://schemas.microsoft.com/office/drawing/2014/main" id="{BF69FF83-CC2B-C5F0-F36B-BC03E7E4DC58}"/>
              </a:ext>
            </a:extLst>
          </p:cNvPr>
          <p:cNvSpPr>
            <a:spLocks noGrp="1" noChangeArrowheads="1"/>
          </p:cNvSpPr>
          <p:nvPr>
            <p:ph type="body" idx="1"/>
          </p:nvPr>
        </p:nvSpPr>
        <p:spPr>
          <a:xfrm>
            <a:off x="477838" y="5400675"/>
            <a:ext cx="6359525" cy="3663950"/>
          </a:xfrm>
        </p:spPr>
        <p:txBody>
          <a:bodyPr/>
          <a:lstStyle/>
          <a:p>
            <a:r>
              <a:rPr lang="en-US" altLang="en-US"/>
              <a:t>Elements of the Date Format Model</a:t>
            </a:r>
          </a:p>
          <a:p>
            <a:pPr lvl="1"/>
            <a:r>
              <a:rPr lang="en-US" altLang="en-US"/>
              <a:t>Use the formats that are listed in the following tables to display time information and literals, and to change numerals to spelled numbers.</a:t>
            </a:r>
          </a:p>
        </p:txBody>
      </p:sp>
      <p:graphicFrame>
        <p:nvGraphicFramePr>
          <p:cNvPr id="376838" name="Object 6">
            <a:extLst>
              <a:ext uri="{FF2B5EF4-FFF2-40B4-BE49-F238E27FC236}">
                <a16:creationId xmlns:a16="http://schemas.microsoft.com/office/drawing/2014/main" id="{6B8D572F-944D-1EB9-B1B0-B3607268D7D2}"/>
              </a:ext>
            </a:extLst>
          </p:cNvPr>
          <p:cNvGraphicFramePr>
            <a:graphicFrameLocks/>
          </p:cNvGraphicFramePr>
          <p:nvPr/>
        </p:nvGraphicFramePr>
        <p:xfrm>
          <a:off x="609600" y="6096000"/>
          <a:ext cx="5800725" cy="1562100"/>
        </p:xfrm>
        <a:graphic>
          <a:graphicData uri="http://schemas.openxmlformats.org/presentationml/2006/ole">
            <mc:AlternateContent xmlns:mc="http://schemas.openxmlformats.org/markup-compatibility/2006">
              <mc:Choice xmlns:v="urn:schemas-microsoft-com:vml" Requires="v">
                <p:oleObj name="Document" r:id="rId3" imgW="6481440" imgH="1774080" progId="Word.Document.8">
                  <p:embed/>
                </p:oleObj>
              </mc:Choice>
              <mc:Fallback>
                <p:oleObj name="Document" r:id="rId3" imgW="6481440" imgH="1774080" progId="Word.Document.8">
                  <p:embed/>
                  <p:pic>
                    <p:nvPicPr>
                      <p:cNvPr id="376838" name="Object 6">
                        <a:extLst>
                          <a:ext uri="{FF2B5EF4-FFF2-40B4-BE49-F238E27FC236}">
                            <a16:creationId xmlns:a16="http://schemas.microsoft.com/office/drawing/2014/main" id="{6B8D572F-944D-1EB9-B1B0-B3607268D7D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096000"/>
                        <a:ext cx="58007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C6904038-2062-25D7-CD96-9B380C77AE40}"/>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7858A434-EFBF-4525-A4A4-9CC38AD5529F}" type="slidenum">
              <a:rPr lang="en-US" altLang="en-US">
                <a:solidFill>
                  <a:schemeClr val="tx1"/>
                </a:solidFill>
              </a:rPr>
              <a:pPr/>
              <a:t>5</a:t>
            </a:fld>
            <a:endParaRPr lang="en-US" altLang="en-US">
              <a:solidFill>
                <a:schemeClr val="tx1"/>
              </a:solidFill>
            </a:endParaRPr>
          </a:p>
        </p:txBody>
      </p:sp>
      <p:sp>
        <p:nvSpPr>
          <p:cNvPr id="382978" name="Rectangle 2">
            <a:extLst>
              <a:ext uri="{FF2B5EF4-FFF2-40B4-BE49-F238E27FC236}">
                <a16:creationId xmlns:a16="http://schemas.microsoft.com/office/drawing/2014/main" id="{4A96E078-57C6-46AF-5FE5-14930239C9D6}"/>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4955E22F-1406-F473-2AD5-159FE5FFD6EA}"/>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TO_CHAR</a:t>
            </a:r>
            <a:r>
              <a:rPr lang="en-US" altLang="en-US"/>
              <a:t> Function with Numbers</a:t>
            </a:r>
          </a:p>
          <a:p>
            <a:pPr lvl="1"/>
            <a:r>
              <a:rPr lang="en-US" altLang="en-US">
                <a:solidFill>
                  <a:schemeClr val="tx1"/>
                </a:solidFill>
              </a:rPr>
              <a:t>When working with number values, such as character strings, you should convert those numbers to the character data type using the </a:t>
            </a:r>
            <a:r>
              <a:rPr lang="en-US" altLang="en-US">
                <a:solidFill>
                  <a:schemeClr val="tx1"/>
                </a:solidFill>
                <a:latin typeface="Courier New" panose="02070309020205020404" pitchFamily="49" charset="0"/>
              </a:rPr>
              <a:t>TO_CHAR</a:t>
            </a:r>
            <a:r>
              <a:rPr lang="en-US" altLang="en-US">
                <a:solidFill>
                  <a:schemeClr val="tx1"/>
                </a:solidFill>
              </a:rPr>
              <a:t> function, which translates a value of </a:t>
            </a:r>
            <a:r>
              <a:rPr lang="en-US" altLang="en-US">
                <a:solidFill>
                  <a:schemeClr val="tx1"/>
                </a:solidFill>
                <a:latin typeface="Courier New" panose="02070309020205020404" pitchFamily="49" charset="0"/>
              </a:rPr>
              <a:t>NUMBER</a:t>
            </a:r>
            <a:r>
              <a:rPr lang="en-US" altLang="en-US">
                <a:solidFill>
                  <a:schemeClr val="tx1"/>
                </a:solidFill>
              </a:rPr>
              <a:t> data type to </a:t>
            </a:r>
            <a:r>
              <a:rPr lang="en-US" altLang="en-US">
                <a:solidFill>
                  <a:schemeClr val="tx1"/>
                </a:solidFill>
                <a:latin typeface="Courier New" panose="02070309020205020404" pitchFamily="49" charset="0"/>
              </a:rPr>
              <a:t>VARCHAR2</a:t>
            </a:r>
            <a:r>
              <a:rPr lang="en-US" altLang="en-US">
                <a:solidFill>
                  <a:schemeClr val="tx1"/>
                </a:solidFill>
              </a:rPr>
              <a:t> data type. This technique is especially useful with concatenation.</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4305785F-9256-715F-CA5B-47499F5E0FED}"/>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049D0482-9CA0-49E4-B4A9-21771F534241}" type="slidenum">
              <a:rPr lang="en-US" altLang="en-US">
                <a:solidFill>
                  <a:schemeClr val="tx1"/>
                </a:solidFill>
              </a:rPr>
              <a:pPr/>
              <a:t>6</a:t>
            </a:fld>
            <a:endParaRPr lang="en-US" altLang="en-US">
              <a:solidFill>
                <a:schemeClr val="tx1"/>
              </a:solidFill>
            </a:endParaRPr>
          </a:p>
        </p:txBody>
      </p:sp>
      <p:sp>
        <p:nvSpPr>
          <p:cNvPr id="389122" name="Rectangle 2">
            <a:extLst>
              <a:ext uri="{FF2B5EF4-FFF2-40B4-BE49-F238E27FC236}">
                <a16:creationId xmlns:a16="http://schemas.microsoft.com/office/drawing/2014/main" id="{B12C8414-8539-F3DE-9306-44935A25D900}"/>
              </a:ext>
            </a:extLst>
          </p:cNvPr>
          <p:cNvSpPr>
            <a:spLocks noChangeArrowheads="1"/>
          </p:cNvSpPr>
          <p:nvPr/>
        </p:nvSpPr>
        <p:spPr bwMode="auto">
          <a:xfrm>
            <a:off x="4143375" y="-1588"/>
            <a:ext cx="3171825"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3" name="Rectangle 3">
            <a:extLst>
              <a:ext uri="{FF2B5EF4-FFF2-40B4-BE49-F238E27FC236}">
                <a16:creationId xmlns:a16="http://schemas.microsoft.com/office/drawing/2014/main" id="{1B565480-F7F3-E780-CC9C-5DF5A1561130}"/>
              </a:ext>
            </a:extLst>
          </p:cNvPr>
          <p:cNvSpPr>
            <a:spLocks noChangeArrowheads="1"/>
          </p:cNvSpPr>
          <p:nvPr/>
        </p:nvSpPr>
        <p:spPr bwMode="auto">
          <a:xfrm>
            <a:off x="-1588" y="-1588"/>
            <a:ext cx="3167063" cy="4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4" name="Rectangle 4">
            <a:extLst>
              <a:ext uri="{FF2B5EF4-FFF2-40B4-BE49-F238E27FC236}">
                <a16:creationId xmlns:a16="http://schemas.microsoft.com/office/drawing/2014/main" id="{183D62BA-7B07-F8F5-D50B-06AE2B812CDD}"/>
              </a:ext>
            </a:extLst>
          </p:cNvPr>
          <p:cNvSpPr>
            <a:spLocks noGrp="1" noRot="1" noChangeAspect="1" noChangeArrowheads="1" noTextEdit="1"/>
          </p:cNvSpPr>
          <p:nvPr>
            <p:ph type="sldImg"/>
          </p:nvPr>
        </p:nvSpPr>
        <p:spPr>
          <a:ln/>
        </p:spPr>
      </p:sp>
      <p:sp>
        <p:nvSpPr>
          <p:cNvPr id="389125" name="Rectangle 5">
            <a:extLst>
              <a:ext uri="{FF2B5EF4-FFF2-40B4-BE49-F238E27FC236}">
                <a16:creationId xmlns:a16="http://schemas.microsoft.com/office/drawing/2014/main" id="{CB285142-9242-3C61-10AB-73D3831012BF}"/>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TO_NUMBER</a:t>
            </a:r>
            <a:r>
              <a:rPr lang="en-US" altLang="en-US"/>
              <a:t> and </a:t>
            </a:r>
            <a:r>
              <a:rPr lang="en-US" altLang="en-US">
                <a:latin typeface="Courier New" panose="02070309020205020404" pitchFamily="49" charset="0"/>
              </a:rPr>
              <a:t>TO_DATE</a:t>
            </a:r>
            <a:r>
              <a:rPr lang="en-US" altLang="en-US"/>
              <a:t> Functions</a:t>
            </a:r>
          </a:p>
          <a:p>
            <a:pPr lvl="1"/>
            <a:r>
              <a:rPr lang="en-US" altLang="en-US">
                <a:solidFill>
                  <a:schemeClr val="tx1"/>
                </a:solidFill>
              </a:rPr>
              <a:t>You may want to convert a character string to either a number or a date. To accomplish this task, use the </a:t>
            </a:r>
            <a:r>
              <a:rPr lang="en-US" altLang="en-US">
                <a:solidFill>
                  <a:schemeClr val="tx1"/>
                </a:solidFill>
                <a:latin typeface="Courier New" panose="02070309020205020404" pitchFamily="49" charset="0"/>
              </a:rPr>
              <a:t>TO_NUMBER</a:t>
            </a:r>
            <a:r>
              <a:rPr lang="en-US" altLang="en-US">
                <a:solidFill>
                  <a:schemeClr val="tx1"/>
                </a:solidFill>
              </a:rPr>
              <a:t> or </a:t>
            </a:r>
            <a:r>
              <a:rPr lang="en-US" altLang="en-US">
                <a:solidFill>
                  <a:schemeClr val="tx1"/>
                </a:solidFill>
                <a:latin typeface="Courier New" panose="02070309020205020404" pitchFamily="49" charset="0"/>
              </a:rPr>
              <a:t>TO_DATE</a:t>
            </a:r>
            <a:r>
              <a:rPr lang="en-US" altLang="en-US">
                <a:solidFill>
                  <a:schemeClr val="tx1"/>
                </a:solidFill>
              </a:rPr>
              <a:t> functions. The format model that you select is based on the previously demonstrated format elements.</a:t>
            </a:r>
          </a:p>
          <a:p>
            <a:pPr lvl="1"/>
            <a:r>
              <a:rPr lang="en-US" altLang="en-US">
                <a:solidFill>
                  <a:schemeClr val="tx1"/>
                </a:solidFill>
              </a:rPr>
              <a:t>The </a:t>
            </a:r>
            <a:r>
              <a:rPr lang="en-US" altLang="en-US">
                <a:solidFill>
                  <a:schemeClr val="tx1"/>
                </a:solidFill>
                <a:latin typeface="Courier New" panose="02070309020205020404" pitchFamily="49" charset="0"/>
              </a:rPr>
              <a:t>fx</a:t>
            </a:r>
            <a:r>
              <a:rPr lang="en-US" altLang="en-US">
                <a:solidFill>
                  <a:schemeClr val="tx1"/>
                </a:solidFill>
              </a:rPr>
              <a:t> modifier specifies the exact match for the character argument and date format model of a </a:t>
            </a:r>
            <a:r>
              <a:rPr lang="en-US" altLang="en-US">
                <a:solidFill>
                  <a:schemeClr val="tx1"/>
                </a:solidFill>
                <a:latin typeface="Courier New" panose="02070309020205020404" pitchFamily="49" charset="0"/>
              </a:rPr>
              <a:t>TO_DATE</a:t>
            </a:r>
            <a:r>
              <a:rPr lang="en-US" altLang="en-US">
                <a:solidFill>
                  <a:schemeClr val="tx1"/>
                </a:solidFill>
              </a:rPr>
              <a:t> function:</a:t>
            </a:r>
          </a:p>
          <a:p>
            <a:pPr lvl="2">
              <a:spcBef>
                <a:spcPct val="10000"/>
              </a:spcBef>
            </a:pPr>
            <a:r>
              <a:rPr lang="en-US" altLang="en-US">
                <a:solidFill>
                  <a:schemeClr val="tx1"/>
                </a:solidFill>
              </a:rPr>
              <a:t>Punctuation and quoted text in the character argument must exactly match (except for case) the corresponding parts</a:t>
            </a:r>
            <a:r>
              <a:rPr lang="en-US" altLang="en-US"/>
              <a:t> of the format model. </a:t>
            </a:r>
          </a:p>
          <a:p>
            <a:pPr lvl="2">
              <a:spcBef>
                <a:spcPct val="10000"/>
              </a:spcBef>
            </a:pPr>
            <a:r>
              <a:rPr lang="en-US" altLang="en-US"/>
              <a:t>The character argument cannot have extra blanks. Without </a:t>
            </a:r>
            <a:r>
              <a:rPr lang="en-US" altLang="en-US">
                <a:latin typeface="Courier New" panose="02070309020205020404" pitchFamily="49" charset="0"/>
              </a:rPr>
              <a:t>fx</a:t>
            </a:r>
            <a:r>
              <a:rPr lang="en-US" altLang="en-US"/>
              <a:t>, the Oracle server ignores extra blanks.</a:t>
            </a:r>
          </a:p>
          <a:p>
            <a:pPr lvl="2">
              <a:spcBef>
                <a:spcPct val="10000"/>
              </a:spcBef>
            </a:pPr>
            <a:r>
              <a:rPr lang="en-US" altLang="en-US"/>
              <a:t>Numeric data in the character argument must have the same number of digits as the corresponding element in the format model. Without </a:t>
            </a:r>
            <a:r>
              <a:rPr lang="en-US" altLang="en-US">
                <a:latin typeface="Courier New" panose="02070309020205020404" pitchFamily="49" charset="0"/>
              </a:rPr>
              <a:t>fx</a:t>
            </a:r>
            <a:r>
              <a:rPr lang="en-US" altLang="en-US"/>
              <a:t>, the numbers in the character argument can omit leading zeros.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FD4E85B1-FAFE-1F64-D123-DB3B796F353B}"/>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1CA58656-9540-410F-BC30-295932A72F33}" type="slidenum">
              <a:rPr lang="en-US" altLang="en-US">
                <a:solidFill>
                  <a:schemeClr val="tx1"/>
                </a:solidFill>
              </a:rPr>
              <a:pPr/>
              <a:t>7</a:t>
            </a:fld>
            <a:endParaRPr lang="en-US" altLang="en-US">
              <a:solidFill>
                <a:schemeClr val="tx1"/>
              </a:solidFill>
            </a:endParaRPr>
          </a:p>
        </p:txBody>
      </p:sp>
      <p:pic>
        <p:nvPicPr>
          <p:cNvPr id="405516" name="Picture 12">
            <a:extLst>
              <a:ext uri="{FF2B5EF4-FFF2-40B4-BE49-F238E27FC236}">
                <a16:creationId xmlns:a16="http://schemas.microsoft.com/office/drawing/2014/main" id="{DDB591D7-E33F-8A4E-3C6D-D5569BBD6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 y="7359650"/>
            <a:ext cx="4724400" cy="731838"/>
          </a:xfrm>
          <a:prstGeom prst="rect">
            <a:avLst/>
          </a:prstGeom>
          <a:noFill/>
          <a:extLst>
            <a:ext uri="{909E8E84-426E-40DD-AFC4-6F175D3DCCD1}">
              <a14:hiddenFill xmlns:a14="http://schemas.microsoft.com/office/drawing/2010/main">
                <a:solidFill>
                  <a:srgbClr val="FFFFFF"/>
                </a:solidFill>
              </a14:hiddenFill>
            </a:ext>
          </a:extLst>
        </p:spPr>
      </p:pic>
      <p:pic>
        <p:nvPicPr>
          <p:cNvPr id="405515" name="Picture 11">
            <a:extLst>
              <a:ext uri="{FF2B5EF4-FFF2-40B4-BE49-F238E27FC236}">
                <a16:creationId xmlns:a16="http://schemas.microsoft.com/office/drawing/2014/main" id="{F935850C-51A4-138B-F8C8-F338BEFC3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6650038"/>
            <a:ext cx="4724400" cy="496887"/>
          </a:xfrm>
          <a:prstGeom prst="rect">
            <a:avLst/>
          </a:prstGeom>
          <a:noFill/>
          <a:extLst>
            <a:ext uri="{909E8E84-426E-40DD-AFC4-6F175D3DCCD1}">
              <a14:hiddenFill xmlns:a14="http://schemas.microsoft.com/office/drawing/2010/main">
                <a:solidFill>
                  <a:srgbClr val="FFFFFF"/>
                </a:solidFill>
              </a14:hiddenFill>
            </a:ext>
          </a:extLst>
        </p:spPr>
      </p:pic>
      <p:sp>
        <p:nvSpPr>
          <p:cNvPr id="405506" name="Rectangle 2">
            <a:extLst>
              <a:ext uri="{FF2B5EF4-FFF2-40B4-BE49-F238E27FC236}">
                <a16:creationId xmlns:a16="http://schemas.microsoft.com/office/drawing/2014/main" id="{9C417172-9E49-8D92-DF39-67C01BDE4138}"/>
              </a:ext>
            </a:extLst>
          </p:cNvPr>
          <p:cNvSpPr>
            <a:spLocks noGrp="1" noRot="1" noChangeAspect="1" noChangeArrowheads="1" noTextEdit="1"/>
          </p:cNvSpPr>
          <p:nvPr>
            <p:ph type="sldImg"/>
          </p:nvPr>
        </p:nvSpPr>
        <p:spPr>
          <a:ln/>
        </p:spPr>
      </p:sp>
      <p:sp>
        <p:nvSpPr>
          <p:cNvPr id="405507" name="Rectangle 3">
            <a:extLst>
              <a:ext uri="{FF2B5EF4-FFF2-40B4-BE49-F238E27FC236}">
                <a16:creationId xmlns:a16="http://schemas.microsoft.com/office/drawing/2014/main" id="{396681C0-3E81-B09E-799F-71202B2EF1CC}"/>
              </a:ext>
            </a:extLst>
          </p:cNvPr>
          <p:cNvSpPr>
            <a:spLocks noGrp="1" noChangeArrowheads="1"/>
          </p:cNvSpPr>
          <p:nvPr>
            <p:ph type="body" idx="1"/>
          </p:nvPr>
        </p:nvSpPr>
        <p:spPr>
          <a:xfrm>
            <a:off x="477838" y="5400675"/>
            <a:ext cx="6359525" cy="3663950"/>
          </a:xfrm>
        </p:spPr>
        <p:txBody>
          <a:bodyPr/>
          <a:lstStyle/>
          <a:p>
            <a:pPr>
              <a:spcBef>
                <a:spcPct val="25000"/>
              </a:spcBef>
            </a:pPr>
            <a:r>
              <a:rPr lang="en-US" altLang="en-US"/>
              <a:t>Using the </a:t>
            </a:r>
            <a:r>
              <a:rPr lang="en-US" altLang="en-US">
                <a:latin typeface="Courier New" panose="02070309020205020404" pitchFamily="49" charset="0"/>
              </a:rPr>
              <a:t>NVL</a:t>
            </a:r>
            <a:r>
              <a:rPr lang="en-US" altLang="en-US"/>
              <a:t> Function</a:t>
            </a:r>
          </a:p>
          <a:p>
            <a:pPr lvl="1"/>
            <a:r>
              <a:rPr lang="en-US" altLang="en-US"/>
              <a:t>To calculate the annual compensation of all employees, you need to multiply the monthly salary by 12 and then add the commission percentage to the result:</a:t>
            </a:r>
            <a:endParaRPr lang="en-US" altLang="en-US">
              <a:latin typeface="Courier New" panose="02070309020205020404" pitchFamily="49" charset="0"/>
            </a:endParaRPr>
          </a:p>
          <a:p>
            <a:pPr lvl="4">
              <a:spcBef>
                <a:spcPct val="25000"/>
              </a:spcBef>
            </a:pPr>
            <a:r>
              <a:rPr lang="en-US" altLang="en-US"/>
              <a:t>SELECT last_name, salary, commission_pct,</a:t>
            </a:r>
          </a:p>
          <a:p>
            <a:pPr lvl="4"/>
            <a:r>
              <a:rPr lang="en-US" altLang="en-US"/>
              <a:t>	(salary*12) + (salary*12*commission_pct) AN_SAL</a:t>
            </a:r>
          </a:p>
          <a:p>
            <a:pPr lvl="4"/>
            <a:r>
              <a:rPr lang="en-US" altLang="en-US"/>
              <a:t>FROM   employees;</a:t>
            </a:r>
          </a:p>
          <a:p>
            <a:pPr lvl="1">
              <a:spcBef>
                <a:spcPct val="0"/>
              </a:spcBef>
            </a:pPr>
            <a:endParaRPr lang="en-US" altLang="en-US">
              <a:latin typeface="Courier New" panose="02070309020205020404" pitchFamily="49" charset="0"/>
            </a:endParaRP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Notice that the annual compensation is calculated for only those employees who earn a commission. If any column value in an expression is null, the result is null. To calculate values for all employees, you must convert the null value to a number before applying the arithmetic operator. In the example in the slide, the </a:t>
            </a:r>
            <a:r>
              <a:rPr lang="en-US" altLang="en-US">
                <a:latin typeface="Courier New" panose="02070309020205020404" pitchFamily="49" charset="0"/>
              </a:rPr>
              <a:t>NVL</a:t>
            </a:r>
            <a:r>
              <a:rPr lang="en-US" altLang="en-US"/>
              <a:t> function is used to convert null values to zero.</a:t>
            </a:r>
          </a:p>
        </p:txBody>
      </p:sp>
      <p:sp>
        <p:nvSpPr>
          <p:cNvPr id="405508" name="Rectangle 4">
            <a:extLst>
              <a:ext uri="{FF2B5EF4-FFF2-40B4-BE49-F238E27FC236}">
                <a16:creationId xmlns:a16="http://schemas.microsoft.com/office/drawing/2014/main" id="{684F0203-EFF4-45B9-0568-E0C86EFC98FA}"/>
              </a:ext>
            </a:extLst>
          </p:cNvPr>
          <p:cNvSpPr>
            <a:spLocks noChangeArrowheads="1"/>
          </p:cNvSpPr>
          <p:nvPr/>
        </p:nvSpPr>
        <p:spPr bwMode="auto">
          <a:xfrm>
            <a:off x="757238" y="6310313"/>
            <a:ext cx="5957887" cy="172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511" name="Text Box 7">
            <a:extLst>
              <a:ext uri="{FF2B5EF4-FFF2-40B4-BE49-F238E27FC236}">
                <a16:creationId xmlns:a16="http://schemas.microsoft.com/office/drawing/2014/main" id="{FE2A38FE-4223-443A-0EAD-C09B9D5370BF}"/>
              </a:ext>
            </a:extLst>
          </p:cNvPr>
          <p:cNvSpPr txBox="1">
            <a:spLocks noChangeArrowheads="1"/>
          </p:cNvSpPr>
          <p:nvPr/>
        </p:nvSpPr>
        <p:spPr bwMode="gray">
          <a:xfrm>
            <a:off x="796925" y="6965950"/>
            <a:ext cx="373063"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48" tIns="12848" rIns="12848" bIns="12848">
            <a:spAutoFit/>
          </a:bodyPr>
          <a:lstStyle>
            <a:lvl1pPr algn="l" defTabSz="831850">
              <a:spcBef>
                <a:spcPct val="0"/>
              </a:spcBef>
              <a:defRPr sz="2400">
                <a:solidFill>
                  <a:schemeClr val="tx1"/>
                </a:solidFill>
                <a:latin typeface="Times New Roman" panose="02020603050405020304" pitchFamily="18" charset="0"/>
              </a:defRPr>
            </a:lvl1pPr>
            <a:lvl2pPr marL="415925" algn="l" defTabSz="831850">
              <a:spcBef>
                <a:spcPct val="0"/>
              </a:spcBef>
              <a:defRPr sz="2400">
                <a:solidFill>
                  <a:schemeClr val="tx1"/>
                </a:solidFill>
                <a:latin typeface="Times New Roman" panose="02020603050405020304" pitchFamily="18" charset="0"/>
              </a:defRPr>
            </a:lvl2pPr>
            <a:lvl3pPr marL="831850" algn="l" defTabSz="831850">
              <a:spcBef>
                <a:spcPct val="0"/>
              </a:spcBef>
              <a:defRPr sz="2400">
                <a:solidFill>
                  <a:schemeClr val="tx1"/>
                </a:solidFill>
                <a:latin typeface="Times New Roman" panose="02020603050405020304" pitchFamily="18" charset="0"/>
              </a:defRPr>
            </a:lvl3pPr>
            <a:lvl4pPr marL="1250950" algn="l" defTabSz="831850">
              <a:spcBef>
                <a:spcPct val="0"/>
              </a:spcBef>
              <a:defRPr sz="2400">
                <a:solidFill>
                  <a:schemeClr val="tx1"/>
                </a:solidFill>
                <a:latin typeface="Times New Roman" panose="02020603050405020304" pitchFamily="18" charset="0"/>
              </a:defRPr>
            </a:lvl4pPr>
            <a:lvl5pPr marL="1666875" algn="l" defTabSz="831850">
              <a:spcBef>
                <a:spcPct val="0"/>
              </a:spcBef>
              <a:defRPr sz="2400">
                <a:solidFill>
                  <a:schemeClr val="tx1"/>
                </a:solidFill>
                <a:latin typeface="Times New Roman" panose="02020603050405020304" pitchFamily="18" charset="0"/>
              </a:defRPr>
            </a:lvl5pPr>
            <a:lvl6pPr marL="2124075" defTabSz="831850" fontAlgn="base">
              <a:spcBef>
                <a:spcPct val="0"/>
              </a:spcBef>
              <a:spcAft>
                <a:spcPct val="0"/>
              </a:spcAft>
              <a:defRPr sz="2400">
                <a:solidFill>
                  <a:schemeClr val="tx1"/>
                </a:solidFill>
                <a:latin typeface="Times New Roman" panose="02020603050405020304" pitchFamily="18" charset="0"/>
              </a:defRPr>
            </a:lvl6pPr>
            <a:lvl7pPr marL="2581275" defTabSz="831850" fontAlgn="base">
              <a:spcBef>
                <a:spcPct val="0"/>
              </a:spcBef>
              <a:spcAft>
                <a:spcPct val="0"/>
              </a:spcAft>
              <a:defRPr sz="2400">
                <a:solidFill>
                  <a:schemeClr val="tx1"/>
                </a:solidFill>
                <a:latin typeface="Times New Roman" panose="02020603050405020304" pitchFamily="18" charset="0"/>
              </a:defRPr>
            </a:lvl7pPr>
            <a:lvl8pPr marL="3038475" defTabSz="831850" fontAlgn="base">
              <a:spcBef>
                <a:spcPct val="0"/>
              </a:spcBef>
              <a:spcAft>
                <a:spcPct val="0"/>
              </a:spcAft>
              <a:defRPr sz="2400">
                <a:solidFill>
                  <a:schemeClr val="tx1"/>
                </a:solidFill>
                <a:latin typeface="Times New Roman" panose="02020603050405020304" pitchFamily="18" charset="0"/>
              </a:defRPr>
            </a:lvl8pPr>
            <a:lvl9pPr marL="3495675" defTabSz="831850"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405514" name="Text Box 10">
            <a:extLst>
              <a:ext uri="{FF2B5EF4-FFF2-40B4-BE49-F238E27FC236}">
                <a16:creationId xmlns:a16="http://schemas.microsoft.com/office/drawing/2014/main" id="{82DB4CF6-AF00-7CFA-A4D6-441694F4182D}"/>
              </a:ext>
            </a:extLst>
          </p:cNvPr>
          <p:cNvSpPr txBox="1">
            <a:spLocks noChangeArrowheads="1"/>
          </p:cNvSpPr>
          <p:nvPr/>
        </p:nvSpPr>
        <p:spPr bwMode="gray">
          <a:xfrm>
            <a:off x="796925" y="7881938"/>
            <a:ext cx="373063"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848" tIns="12848" rIns="12848" bIns="12848">
            <a:spAutoFit/>
          </a:bodyPr>
          <a:lstStyle>
            <a:lvl1pPr algn="l" defTabSz="831850">
              <a:spcBef>
                <a:spcPct val="0"/>
              </a:spcBef>
              <a:defRPr sz="2400">
                <a:solidFill>
                  <a:schemeClr val="tx1"/>
                </a:solidFill>
                <a:latin typeface="Times New Roman" panose="02020603050405020304" pitchFamily="18" charset="0"/>
              </a:defRPr>
            </a:lvl1pPr>
            <a:lvl2pPr marL="415925" algn="l" defTabSz="831850">
              <a:spcBef>
                <a:spcPct val="0"/>
              </a:spcBef>
              <a:defRPr sz="2400">
                <a:solidFill>
                  <a:schemeClr val="tx1"/>
                </a:solidFill>
                <a:latin typeface="Times New Roman" panose="02020603050405020304" pitchFamily="18" charset="0"/>
              </a:defRPr>
            </a:lvl2pPr>
            <a:lvl3pPr marL="831850" algn="l" defTabSz="831850">
              <a:spcBef>
                <a:spcPct val="0"/>
              </a:spcBef>
              <a:defRPr sz="2400">
                <a:solidFill>
                  <a:schemeClr val="tx1"/>
                </a:solidFill>
                <a:latin typeface="Times New Roman" panose="02020603050405020304" pitchFamily="18" charset="0"/>
              </a:defRPr>
            </a:lvl3pPr>
            <a:lvl4pPr marL="1250950" algn="l" defTabSz="831850">
              <a:spcBef>
                <a:spcPct val="0"/>
              </a:spcBef>
              <a:defRPr sz="2400">
                <a:solidFill>
                  <a:schemeClr val="tx1"/>
                </a:solidFill>
                <a:latin typeface="Times New Roman" panose="02020603050405020304" pitchFamily="18" charset="0"/>
              </a:defRPr>
            </a:lvl4pPr>
            <a:lvl5pPr marL="1666875" algn="l" defTabSz="831850">
              <a:spcBef>
                <a:spcPct val="0"/>
              </a:spcBef>
              <a:defRPr sz="2400">
                <a:solidFill>
                  <a:schemeClr val="tx1"/>
                </a:solidFill>
                <a:latin typeface="Times New Roman" panose="02020603050405020304" pitchFamily="18" charset="0"/>
              </a:defRPr>
            </a:lvl5pPr>
            <a:lvl6pPr marL="2124075" defTabSz="831850" fontAlgn="base">
              <a:spcBef>
                <a:spcPct val="0"/>
              </a:spcBef>
              <a:spcAft>
                <a:spcPct val="0"/>
              </a:spcAft>
              <a:defRPr sz="2400">
                <a:solidFill>
                  <a:schemeClr val="tx1"/>
                </a:solidFill>
                <a:latin typeface="Times New Roman" panose="02020603050405020304" pitchFamily="18" charset="0"/>
              </a:defRPr>
            </a:lvl6pPr>
            <a:lvl7pPr marL="2581275" defTabSz="831850" fontAlgn="base">
              <a:spcBef>
                <a:spcPct val="0"/>
              </a:spcBef>
              <a:spcAft>
                <a:spcPct val="0"/>
              </a:spcAft>
              <a:defRPr sz="2400">
                <a:solidFill>
                  <a:schemeClr val="tx1"/>
                </a:solidFill>
                <a:latin typeface="Times New Roman" panose="02020603050405020304" pitchFamily="18" charset="0"/>
              </a:defRPr>
            </a:lvl7pPr>
            <a:lvl8pPr marL="3038475" defTabSz="831850" fontAlgn="base">
              <a:spcBef>
                <a:spcPct val="0"/>
              </a:spcBef>
              <a:spcAft>
                <a:spcPct val="0"/>
              </a:spcAft>
              <a:defRPr sz="2400">
                <a:solidFill>
                  <a:schemeClr val="tx1"/>
                </a:solidFill>
                <a:latin typeface="Times New Roman" panose="02020603050405020304" pitchFamily="18" charset="0"/>
              </a:defRPr>
            </a:lvl8pPr>
            <a:lvl9pPr marL="3495675" defTabSz="831850"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C22F09CB-AEF2-DCB6-E9EB-B0A0F347036E}"/>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AF970C10-D648-40DB-9E9E-9D49025494A9}" type="slidenum">
              <a:rPr lang="en-US" altLang="en-US">
                <a:solidFill>
                  <a:schemeClr val="tx1"/>
                </a:solidFill>
              </a:rPr>
              <a:pPr/>
              <a:t>8</a:t>
            </a:fld>
            <a:endParaRPr lang="en-US" altLang="en-US">
              <a:solidFill>
                <a:schemeClr val="tx1"/>
              </a:solidFill>
            </a:endParaRPr>
          </a:p>
        </p:txBody>
      </p:sp>
      <p:sp>
        <p:nvSpPr>
          <p:cNvPr id="407554" name="Rectangle 2">
            <a:extLst>
              <a:ext uri="{FF2B5EF4-FFF2-40B4-BE49-F238E27FC236}">
                <a16:creationId xmlns:a16="http://schemas.microsoft.com/office/drawing/2014/main" id="{5DD77B17-9AC1-15B9-065E-294851A9EF70}"/>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A70B4D58-3F36-3FCF-ACF9-6D2D71BE3FC4}"/>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NVL2</a:t>
            </a:r>
            <a:r>
              <a:rPr lang="en-US" altLang="en-US"/>
              <a:t> Function</a:t>
            </a:r>
          </a:p>
          <a:p>
            <a:pPr lvl="1"/>
            <a:r>
              <a:rPr lang="en-US" altLang="en-US">
                <a:solidFill>
                  <a:schemeClr val="tx1"/>
                </a:solidFill>
              </a:rPr>
              <a:t>The </a:t>
            </a:r>
            <a:r>
              <a:rPr lang="en-US" altLang="en-US">
                <a:solidFill>
                  <a:schemeClr val="tx1"/>
                </a:solidFill>
                <a:latin typeface="Courier New" panose="02070309020205020404" pitchFamily="49" charset="0"/>
              </a:rPr>
              <a:t>NVL2</a:t>
            </a:r>
            <a:r>
              <a:rPr lang="en-US" altLang="en-US">
                <a:solidFill>
                  <a:schemeClr val="tx1"/>
                </a:solidFill>
              </a:rPr>
              <a:t> function examines</a:t>
            </a:r>
            <a:r>
              <a:rPr lang="en-US" altLang="en-US"/>
              <a:t> the first expression. If the first expression is not null, then the </a:t>
            </a:r>
            <a:r>
              <a:rPr lang="en-US" altLang="en-US">
                <a:latin typeface="Courier New" panose="02070309020205020404" pitchFamily="49" charset="0"/>
              </a:rPr>
              <a:t>NVL2</a:t>
            </a:r>
            <a:r>
              <a:rPr lang="en-US" altLang="en-US"/>
              <a:t> function returns the second expression. If the first expression is null, then the third expression is returned. </a:t>
            </a:r>
          </a:p>
          <a:p>
            <a:pPr lvl="1">
              <a:spcBef>
                <a:spcPct val="15000"/>
              </a:spcBef>
            </a:pPr>
            <a:r>
              <a:rPr lang="en-US" altLang="en-US" b="1"/>
              <a:t>Syntax</a:t>
            </a:r>
          </a:p>
          <a:p>
            <a:pPr lvl="4"/>
            <a:r>
              <a:rPr lang="en-US" altLang="en-US"/>
              <a:t>NVL2(</a:t>
            </a:r>
            <a:r>
              <a:rPr lang="en-US" altLang="en-US" i="1"/>
              <a:t>expr1</a:t>
            </a:r>
            <a:r>
              <a:rPr lang="en-US" altLang="en-US"/>
              <a:t>, </a:t>
            </a:r>
            <a:r>
              <a:rPr lang="en-US" altLang="en-US" i="1"/>
              <a:t>expr2, expr3</a:t>
            </a:r>
            <a:r>
              <a:rPr lang="en-US" altLang="en-US"/>
              <a:t>)</a:t>
            </a:r>
            <a:endParaRPr lang="en-US" altLang="en-US" b="1"/>
          </a:p>
          <a:p>
            <a:pPr lvl="1">
              <a:spcBef>
                <a:spcPct val="15000"/>
              </a:spcBef>
            </a:pPr>
            <a:r>
              <a:rPr lang="en-US" altLang="en-US"/>
              <a:t>In the syntax:</a:t>
            </a:r>
          </a:p>
          <a:p>
            <a:pPr lvl="2">
              <a:buSzPct val="70000"/>
              <a:buFont typeface="Courier New" panose="02070309020205020404" pitchFamily="49" charset="0"/>
              <a:buChar char="•"/>
            </a:pPr>
            <a:r>
              <a:rPr lang="en-US" altLang="en-US" i="1">
                <a:latin typeface="Courier New" panose="02070309020205020404" pitchFamily="49" charset="0"/>
              </a:rPr>
              <a:t>expr1</a:t>
            </a:r>
            <a:r>
              <a:rPr lang="en-US" altLang="en-US"/>
              <a:t> is the source value or expression that may contain a null</a:t>
            </a:r>
          </a:p>
          <a:p>
            <a:pPr lvl="2">
              <a:buSzPct val="70000"/>
              <a:buFont typeface="Courier New" panose="02070309020205020404" pitchFamily="49" charset="0"/>
              <a:buChar char="•"/>
            </a:pPr>
            <a:r>
              <a:rPr lang="en-US" altLang="en-US" i="1">
                <a:latin typeface="Courier New" panose="02070309020205020404" pitchFamily="49" charset="0"/>
              </a:rPr>
              <a:t>expr2</a:t>
            </a:r>
            <a:r>
              <a:rPr lang="en-US" altLang="en-US"/>
              <a:t> is the value that is returned if </a:t>
            </a:r>
            <a:r>
              <a:rPr lang="en-US" altLang="en-US" i="1">
                <a:latin typeface="Courier New" panose="02070309020205020404" pitchFamily="49" charset="0"/>
              </a:rPr>
              <a:t>expr1</a:t>
            </a:r>
            <a:r>
              <a:rPr lang="en-US" altLang="en-US"/>
              <a:t> is not null</a:t>
            </a:r>
          </a:p>
          <a:p>
            <a:pPr lvl="2">
              <a:buSzPct val="70000"/>
              <a:buFont typeface="Courier New" panose="02070309020205020404" pitchFamily="49" charset="0"/>
              <a:buChar char="•"/>
            </a:pPr>
            <a:r>
              <a:rPr lang="en-US" altLang="en-US" i="1">
                <a:latin typeface="Courier New" panose="02070309020205020404" pitchFamily="49" charset="0"/>
              </a:rPr>
              <a:t>expr3</a:t>
            </a:r>
            <a:r>
              <a:rPr lang="en-US" altLang="en-US" i="1"/>
              <a:t> </a:t>
            </a:r>
            <a:r>
              <a:rPr lang="en-US" altLang="en-US"/>
              <a:t>is the value that is returned if </a:t>
            </a:r>
            <a:r>
              <a:rPr lang="en-US" altLang="en-US" i="1">
                <a:latin typeface="Courier New" panose="02070309020205020404" pitchFamily="49" charset="0"/>
              </a:rPr>
              <a:t>expr1</a:t>
            </a:r>
            <a:r>
              <a:rPr lang="en-US" altLang="en-US"/>
              <a:t> is null</a:t>
            </a:r>
          </a:p>
          <a:p>
            <a:pPr lvl="1"/>
            <a:r>
              <a:rPr lang="en-US" altLang="en-US"/>
              <a:t>In the example shown in the slide, the </a:t>
            </a:r>
            <a:r>
              <a:rPr lang="en-US" altLang="en-US">
                <a:latin typeface="Courier New" panose="02070309020205020404" pitchFamily="49" charset="0"/>
              </a:rPr>
              <a:t>COMMISSION_PCT</a:t>
            </a:r>
            <a:r>
              <a:rPr lang="en-US" altLang="en-US"/>
              <a:t> column is examined. If a value is detected, the second expression of </a:t>
            </a:r>
            <a:r>
              <a:rPr lang="en-US" altLang="en-US">
                <a:latin typeface="Courier New" panose="02070309020205020404" pitchFamily="49" charset="0"/>
              </a:rPr>
              <a:t>SAL+COMM</a:t>
            </a:r>
            <a:r>
              <a:rPr lang="en-US" altLang="en-US"/>
              <a:t> is returned. If the </a:t>
            </a:r>
            <a:r>
              <a:rPr lang="en-US" altLang="en-US">
                <a:latin typeface="Courier New" panose="02070309020205020404" pitchFamily="49" charset="0"/>
              </a:rPr>
              <a:t>COMMISSION_PCT</a:t>
            </a:r>
            <a:r>
              <a:rPr lang="en-US" altLang="en-US"/>
              <a:t> column holds a null value, the third expression of </a:t>
            </a:r>
            <a:r>
              <a:rPr lang="en-US" altLang="en-US">
                <a:latin typeface="Courier New" panose="02070309020205020404" pitchFamily="49" charset="0"/>
              </a:rPr>
              <a:t>SAL</a:t>
            </a:r>
            <a:r>
              <a:rPr lang="en-US" altLang="en-US"/>
              <a:t> is returned.</a:t>
            </a:r>
          </a:p>
          <a:p>
            <a:pPr lvl="1"/>
            <a:r>
              <a:rPr lang="en-US" altLang="en-US"/>
              <a:t>The argument </a:t>
            </a:r>
            <a:r>
              <a:rPr lang="en-US" altLang="en-US" i="1">
                <a:latin typeface="Courier New" panose="02070309020205020404" pitchFamily="49" charset="0"/>
              </a:rPr>
              <a:t>expr1</a:t>
            </a:r>
            <a:r>
              <a:rPr lang="en-US" altLang="en-US"/>
              <a:t> can have any data type. The arguments </a:t>
            </a:r>
            <a:r>
              <a:rPr lang="en-US" altLang="en-US" i="1">
                <a:latin typeface="Courier New" panose="02070309020205020404" pitchFamily="49" charset="0"/>
              </a:rPr>
              <a:t>expr2</a:t>
            </a:r>
            <a:r>
              <a:rPr lang="en-US" altLang="en-US"/>
              <a:t> and </a:t>
            </a:r>
            <a:r>
              <a:rPr lang="en-US" altLang="en-US" i="1">
                <a:latin typeface="Courier New" panose="02070309020205020404" pitchFamily="49" charset="0"/>
              </a:rPr>
              <a:t>expr3</a:t>
            </a:r>
            <a:r>
              <a:rPr lang="en-US" altLang="en-US"/>
              <a:t> can have any data types except </a:t>
            </a:r>
            <a:r>
              <a:rPr lang="en-US" altLang="en-US">
                <a:latin typeface="Courier New" panose="02070309020205020404" pitchFamily="49" charset="0"/>
              </a:rPr>
              <a:t>LONG</a:t>
            </a:r>
            <a:r>
              <a:rPr lang="en-US" altLang="en-US"/>
              <a:t>. If the data types of </a:t>
            </a:r>
            <a:r>
              <a:rPr lang="en-US" altLang="en-US" i="1">
                <a:latin typeface="Courier New" panose="02070309020205020404" pitchFamily="49" charset="0"/>
              </a:rPr>
              <a:t>expr2</a:t>
            </a:r>
            <a:r>
              <a:rPr lang="en-US" altLang="en-US"/>
              <a:t> and </a:t>
            </a:r>
            <a:r>
              <a:rPr lang="en-US" altLang="en-US" i="1">
                <a:latin typeface="Courier New" panose="02070309020205020404" pitchFamily="49" charset="0"/>
              </a:rPr>
              <a:t>expr3</a:t>
            </a:r>
            <a:r>
              <a:rPr lang="en-US" altLang="en-US"/>
              <a:t> are different, the Oracle server converts </a:t>
            </a:r>
            <a:r>
              <a:rPr lang="en-US" altLang="en-US" i="1">
                <a:latin typeface="Courier New" panose="02070309020205020404" pitchFamily="49" charset="0"/>
              </a:rPr>
              <a:t>expr3</a:t>
            </a:r>
            <a:r>
              <a:rPr lang="en-US" altLang="en-US"/>
              <a:t> to the data type of </a:t>
            </a:r>
            <a:r>
              <a:rPr lang="en-US" altLang="en-US" i="1">
                <a:latin typeface="Courier New" panose="02070309020205020404" pitchFamily="49" charset="0"/>
              </a:rPr>
              <a:t>expr2</a:t>
            </a:r>
            <a:r>
              <a:rPr lang="en-US" altLang="en-US"/>
              <a:t> before comparing them, unless </a:t>
            </a:r>
            <a:r>
              <a:rPr lang="en-US" altLang="en-US" i="1">
                <a:latin typeface="Courier New" panose="02070309020205020404" pitchFamily="49" charset="0"/>
              </a:rPr>
              <a:t>expr3</a:t>
            </a:r>
            <a:r>
              <a:rPr lang="en-US" altLang="en-US"/>
              <a:t> is a null constant. In the latter case, a data type conversion is not necessary. The data type of the return value is always the same as the data type of </a:t>
            </a:r>
            <a:r>
              <a:rPr lang="en-US" altLang="en-US" i="1">
                <a:latin typeface="Courier New" panose="02070309020205020404" pitchFamily="49" charset="0"/>
              </a:rPr>
              <a:t>expr2</a:t>
            </a:r>
            <a:r>
              <a:rPr lang="en-US" altLang="en-US"/>
              <a:t>, unless </a:t>
            </a:r>
            <a:r>
              <a:rPr lang="en-US" altLang="en-US" i="1">
                <a:latin typeface="Courier New" panose="02070309020205020404" pitchFamily="49" charset="0"/>
              </a:rPr>
              <a:t>expr2</a:t>
            </a:r>
            <a:r>
              <a:rPr lang="en-US" altLang="en-US"/>
              <a:t> is character data, in which case the return value’s data type is </a:t>
            </a:r>
            <a:r>
              <a:rPr lang="en-US" altLang="en-US">
                <a:latin typeface="Courier New" panose="02070309020205020404" pitchFamily="49" charset="0"/>
              </a:rPr>
              <a:t>VARCHAR2</a:t>
            </a:r>
            <a:r>
              <a:rPr lang="en-US" altLang="en-US"/>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5A105FD5-710B-AB59-4318-9B62C4DF1F8E}"/>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75E85170-F01C-4573-9E72-7D530165EC47}" type="slidenum">
              <a:rPr lang="en-US" altLang="en-US">
                <a:solidFill>
                  <a:schemeClr val="tx1"/>
                </a:solidFill>
              </a:rPr>
              <a:pPr/>
              <a:t>9</a:t>
            </a:fld>
            <a:endParaRPr lang="en-US" altLang="en-US">
              <a:solidFill>
                <a:schemeClr val="tx1"/>
              </a:solidFill>
            </a:endParaRPr>
          </a:p>
        </p:txBody>
      </p:sp>
      <p:sp>
        <p:nvSpPr>
          <p:cNvPr id="409602" name="Rectangle 2">
            <a:extLst>
              <a:ext uri="{FF2B5EF4-FFF2-40B4-BE49-F238E27FC236}">
                <a16:creationId xmlns:a16="http://schemas.microsoft.com/office/drawing/2014/main" id="{A6936A64-12E0-C065-8F32-F9A9EE8DB94F}"/>
              </a:ext>
            </a:extLst>
          </p:cNvPr>
          <p:cNvSpPr>
            <a:spLocks noGrp="1" noRot="1" noChangeAspect="1" noChangeArrowheads="1" noTextEdit="1"/>
          </p:cNvSpPr>
          <p:nvPr>
            <p:ph type="sldImg"/>
          </p:nvPr>
        </p:nvSpPr>
        <p:spPr>
          <a:ln/>
        </p:spPr>
      </p:sp>
      <p:sp>
        <p:nvSpPr>
          <p:cNvPr id="409603" name="Rectangle 3">
            <a:extLst>
              <a:ext uri="{FF2B5EF4-FFF2-40B4-BE49-F238E27FC236}">
                <a16:creationId xmlns:a16="http://schemas.microsoft.com/office/drawing/2014/main" id="{7D2E6156-BF58-36E5-1FA8-11CD21F2C520}"/>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NULLIF</a:t>
            </a:r>
            <a:r>
              <a:rPr lang="en-US" altLang="en-US"/>
              <a:t> Function</a:t>
            </a:r>
          </a:p>
          <a:p>
            <a:pPr lvl="1"/>
            <a:r>
              <a:rPr lang="en-US" altLang="en-US">
                <a:solidFill>
                  <a:schemeClr val="tx1"/>
                </a:solidFill>
              </a:rPr>
              <a:t>The </a:t>
            </a:r>
            <a:r>
              <a:rPr lang="en-US" altLang="en-US">
                <a:solidFill>
                  <a:schemeClr val="tx1"/>
                </a:solidFill>
                <a:latin typeface="Courier New" panose="02070309020205020404" pitchFamily="49" charset="0"/>
              </a:rPr>
              <a:t>NULLIF</a:t>
            </a:r>
            <a:r>
              <a:rPr lang="en-US" altLang="en-US">
                <a:solidFill>
                  <a:schemeClr val="tx1"/>
                </a:solidFill>
              </a:rPr>
              <a:t> function compares</a:t>
            </a:r>
            <a:r>
              <a:rPr lang="en-US" altLang="en-US"/>
              <a:t> two expressions. If they are equal, the function returns a null. If they are not equal, the function returns the first expression. However, you cannot specify the literal </a:t>
            </a:r>
            <a:r>
              <a:rPr lang="en-US" altLang="en-US">
                <a:latin typeface="Courier New" panose="02070309020205020404" pitchFamily="49" charset="0"/>
              </a:rPr>
              <a:t>NULL</a:t>
            </a:r>
            <a:r>
              <a:rPr lang="en-US" altLang="en-US"/>
              <a:t> for the first expression.</a:t>
            </a:r>
          </a:p>
          <a:p>
            <a:pPr lvl="1"/>
            <a:r>
              <a:rPr lang="en-US" altLang="en-US" b="1"/>
              <a:t>Syntax</a:t>
            </a:r>
          </a:p>
          <a:p>
            <a:pPr lvl="1"/>
            <a:r>
              <a:rPr lang="en-US" altLang="en-US">
                <a:latin typeface="Courier New" panose="02070309020205020404" pitchFamily="49" charset="0"/>
              </a:rPr>
              <a:t>	</a:t>
            </a:r>
            <a:r>
              <a:rPr lang="en-US" altLang="en-US" sz="1100">
                <a:latin typeface="Courier New" panose="02070309020205020404" pitchFamily="49" charset="0"/>
              </a:rPr>
              <a:t>NULLIF (</a:t>
            </a:r>
            <a:r>
              <a:rPr lang="en-US" altLang="en-US" sz="1100" i="1">
                <a:latin typeface="Courier New" panose="02070309020205020404" pitchFamily="49" charset="0"/>
              </a:rPr>
              <a:t>expr1</a:t>
            </a:r>
            <a:r>
              <a:rPr lang="en-US" altLang="en-US" sz="1100">
                <a:latin typeface="Courier New" panose="02070309020205020404" pitchFamily="49" charset="0"/>
              </a:rPr>
              <a:t>, </a:t>
            </a:r>
            <a:r>
              <a:rPr lang="en-US" altLang="en-US" sz="1100" i="1">
                <a:latin typeface="Courier New" panose="02070309020205020404" pitchFamily="49" charset="0"/>
              </a:rPr>
              <a:t>expr2</a:t>
            </a:r>
            <a:r>
              <a:rPr lang="en-US" altLang="en-US" sz="1100">
                <a:latin typeface="Courier New" panose="02070309020205020404" pitchFamily="49" charset="0"/>
              </a:rPr>
              <a:t>)</a:t>
            </a:r>
            <a:endParaRPr lang="en-US" altLang="en-US" sz="1100" b="1">
              <a:latin typeface="Courier New" panose="02070309020205020404" pitchFamily="49" charset="0"/>
            </a:endParaRPr>
          </a:p>
          <a:p>
            <a:pPr lvl="1"/>
            <a:r>
              <a:rPr lang="en-US" altLang="en-US"/>
              <a:t>In the syntax:</a:t>
            </a:r>
          </a:p>
          <a:p>
            <a:pPr lvl="2">
              <a:buSzPct val="70000"/>
              <a:buFont typeface="Courier New" panose="02070309020205020404" pitchFamily="49" charset="0"/>
              <a:buChar char="•"/>
            </a:pPr>
            <a:r>
              <a:rPr lang="en-US" altLang="en-US">
                <a:latin typeface="Courier New" panose="02070309020205020404" pitchFamily="49" charset="0"/>
                <a:cs typeface="Times New Roman" panose="02020603050405020304" pitchFamily="18" charset="0"/>
              </a:rPr>
              <a:t>NULLIF</a:t>
            </a:r>
            <a:r>
              <a:rPr lang="en-US" altLang="en-US">
                <a:cs typeface="Times New Roman" panose="02020603050405020304" pitchFamily="18" charset="0"/>
              </a:rPr>
              <a:t> compares </a:t>
            </a:r>
            <a:r>
              <a:rPr lang="en-US" altLang="en-US" i="1">
                <a:latin typeface="Courier New" panose="02070309020205020404" pitchFamily="49" charset="0"/>
                <a:cs typeface="Times New Roman" panose="02020603050405020304" pitchFamily="18" charset="0"/>
              </a:rPr>
              <a:t>expr1</a:t>
            </a:r>
            <a:r>
              <a:rPr lang="en-US" altLang="en-US">
                <a:cs typeface="Times New Roman" panose="02020603050405020304" pitchFamily="18" charset="0"/>
              </a:rPr>
              <a:t> and </a:t>
            </a:r>
            <a:r>
              <a:rPr lang="en-US" altLang="en-US" i="1">
                <a:latin typeface="Courier New" panose="02070309020205020404" pitchFamily="49" charset="0"/>
                <a:cs typeface="Times New Roman" panose="02020603050405020304" pitchFamily="18" charset="0"/>
              </a:rPr>
              <a:t>expr2</a:t>
            </a:r>
            <a:r>
              <a:rPr lang="en-US" altLang="en-US">
                <a:cs typeface="Times New Roman" panose="02020603050405020304" pitchFamily="18" charset="0"/>
              </a:rPr>
              <a:t>. If they are equal, then the function returns null. If they are not, then the function returns </a:t>
            </a:r>
            <a:r>
              <a:rPr lang="en-US" altLang="en-US" i="1">
                <a:latin typeface="Courier New" panose="02070309020205020404" pitchFamily="49" charset="0"/>
                <a:cs typeface="Times New Roman" panose="02020603050405020304" pitchFamily="18" charset="0"/>
              </a:rPr>
              <a:t>expr1</a:t>
            </a:r>
            <a:r>
              <a:rPr lang="en-US" altLang="en-US">
                <a:cs typeface="Times New Roman" panose="02020603050405020304" pitchFamily="18" charset="0"/>
              </a:rPr>
              <a:t>. However, you cannot specify the literal </a:t>
            </a:r>
            <a:r>
              <a:rPr lang="en-US" altLang="en-US">
                <a:latin typeface="Courier New" panose="02070309020205020404" pitchFamily="49" charset="0"/>
                <a:cs typeface="Times New Roman" panose="02020603050405020304" pitchFamily="18" charset="0"/>
              </a:rPr>
              <a:t>NULL</a:t>
            </a:r>
            <a:r>
              <a:rPr lang="en-US" altLang="en-US">
                <a:cs typeface="Times New Roman" panose="02020603050405020304" pitchFamily="18" charset="0"/>
              </a:rPr>
              <a:t> for </a:t>
            </a:r>
            <a:r>
              <a:rPr lang="en-US" altLang="en-US" i="1">
                <a:latin typeface="Courier New" panose="02070309020205020404" pitchFamily="49" charset="0"/>
                <a:cs typeface="Times New Roman" panose="02020603050405020304" pitchFamily="18" charset="0"/>
              </a:rPr>
              <a:t>expr1</a:t>
            </a:r>
            <a:r>
              <a:rPr lang="en-US" altLang="en-US">
                <a:cs typeface="Times New Roman" panose="02020603050405020304" pitchFamily="18" charset="0"/>
              </a:rPr>
              <a:t>.</a:t>
            </a:r>
            <a:endParaRPr lang="en-US" altLang="en-US">
              <a:latin typeface="Arial Unicode MS" pitchFamily="34" charset="-128"/>
              <a:ea typeface="Arial Unicode MS" pitchFamily="34" charset="-128"/>
            </a:endParaRPr>
          </a:p>
          <a:p>
            <a:pPr lvl="1"/>
            <a:r>
              <a:rPr lang="en-US" altLang="en-US"/>
              <a:t>In the example shown in the slide, the length of the first name in the </a:t>
            </a:r>
            <a:r>
              <a:rPr lang="en-US" altLang="en-US">
                <a:latin typeface="Courier New" panose="02070309020205020404" pitchFamily="49" charset="0"/>
              </a:rPr>
              <a:t>EMPLOYEES</a:t>
            </a:r>
            <a:r>
              <a:rPr lang="en-US" altLang="en-US"/>
              <a:t> table is compared to the length of the last name in the </a:t>
            </a:r>
            <a:r>
              <a:rPr lang="en-US" altLang="en-US">
                <a:latin typeface="Courier New" panose="02070309020205020404" pitchFamily="49" charset="0"/>
              </a:rPr>
              <a:t>EMPLOYEES</a:t>
            </a:r>
            <a:r>
              <a:rPr lang="en-US" altLang="en-US"/>
              <a:t> table. When the lengths of the names are equal, a null value is displayed. When the lengths of the names are not equal, the length of the first name is displayed.</a:t>
            </a:r>
          </a:p>
          <a:p>
            <a:pPr lvl="1"/>
            <a:r>
              <a:rPr lang="en-US" altLang="en-US" b="1"/>
              <a:t>Note:</a:t>
            </a:r>
            <a:r>
              <a:rPr lang="en-US" altLang="en-US"/>
              <a:t> The </a:t>
            </a:r>
            <a:r>
              <a:rPr lang="en-US" altLang="en-US">
                <a:latin typeface="Courier New" panose="02070309020205020404" pitchFamily="49" charset="0"/>
              </a:rPr>
              <a:t>NULLIF</a:t>
            </a:r>
            <a:r>
              <a:rPr lang="en-US" altLang="en-US"/>
              <a:t> function is logically equivalent to the following </a:t>
            </a:r>
            <a:r>
              <a:rPr lang="en-US" altLang="en-US">
                <a:latin typeface="Courier New" panose="02070309020205020404" pitchFamily="49" charset="0"/>
              </a:rPr>
              <a:t>CASE</a:t>
            </a:r>
            <a:r>
              <a:rPr lang="en-US" altLang="en-US"/>
              <a:t> expression. The </a:t>
            </a:r>
            <a:r>
              <a:rPr lang="en-US" altLang="en-US">
                <a:latin typeface="Courier New" panose="02070309020205020404" pitchFamily="49" charset="0"/>
              </a:rPr>
              <a:t>CASE</a:t>
            </a:r>
            <a:r>
              <a:rPr lang="en-US" altLang="en-US"/>
              <a:t> expression is discussed on a subsequent page:</a:t>
            </a:r>
          </a:p>
          <a:p>
            <a:pPr lvl="4"/>
            <a:r>
              <a:rPr lang="en-US" altLang="en-US"/>
              <a:t>CASE WHEN expr1 = expr 2 THEN NULL ELSE expr1 END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37A6C4FC-EE2C-5764-B9AB-F889F4A3EE3F}"/>
              </a:ext>
            </a:extLst>
          </p:cNvPr>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4 - </a:t>
            </a:r>
            <a:fld id="{A5B494C4-6187-46F7-9E91-48F8E52E6F4D}" type="slidenum">
              <a:rPr lang="en-US" altLang="en-US">
                <a:solidFill>
                  <a:schemeClr val="tx1"/>
                </a:solidFill>
              </a:rPr>
              <a:pPr/>
              <a:t>10</a:t>
            </a:fld>
            <a:endParaRPr lang="en-US" altLang="en-US">
              <a:solidFill>
                <a:schemeClr val="tx1"/>
              </a:solidFill>
            </a:endParaRPr>
          </a:p>
        </p:txBody>
      </p:sp>
      <p:sp>
        <p:nvSpPr>
          <p:cNvPr id="411650" name="Rectangle 2">
            <a:extLst>
              <a:ext uri="{FF2B5EF4-FFF2-40B4-BE49-F238E27FC236}">
                <a16:creationId xmlns:a16="http://schemas.microsoft.com/office/drawing/2014/main" id="{0E854CD4-1155-6929-46CB-1986A00CCA4B}"/>
              </a:ext>
            </a:extLst>
          </p:cNvPr>
          <p:cNvSpPr>
            <a:spLocks noGrp="1" noRot="1" noChangeAspect="1" noChangeArrowheads="1" noTextEdit="1"/>
          </p:cNvSpPr>
          <p:nvPr>
            <p:ph type="sldImg"/>
          </p:nvPr>
        </p:nvSpPr>
        <p:spPr>
          <a:ln/>
        </p:spPr>
      </p:sp>
      <p:sp>
        <p:nvSpPr>
          <p:cNvPr id="411651" name="Rectangle 3">
            <a:extLst>
              <a:ext uri="{FF2B5EF4-FFF2-40B4-BE49-F238E27FC236}">
                <a16:creationId xmlns:a16="http://schemas.microsoft.com/office/drawing/2014/main" id="{5BB7E422-D96E-CAE9-5BBF-771D42BD1069}"/>
              </a:ext>
            </a:extLst>
          </p:cNvPr>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COALESCE</a:t>
            </a:r>
            <a:r>
              <a:rPr lang="en-US" altLang="en-US"/>
              <a:t> Function</a:t>
            </a:r>
          </a:p>
          <a:p>
            <a:pPr lvl="1"/>
            <a:r>
              <a:rPr lang="en-US" altLang="en-US">
                <a:solidFill>
                  <a:schemeClr val="tx1"/>
                </a:solidFill>
              </a:rPr>
              <a:t>The </a:t>
            </a:r>
            <a:r>
              <a:rPr lang="en-US" altLang="en-US">
                <a:solidFill>
                  <a:schemeClr val="tx1"/>
                </a:solidFill>
                <a:latin typeface="Courier New" panose="02070309020205020404" pitchFamily="49" charset="0"/>
              </a:rPr>
              <a:t>COALESCE</a:t>
            </a:r>
            <a:r>
              <a:rPr lang="en-US" altLang="en-US">
                <a:solidFill>
                  <a:schemeClr val="tx1"/>
                </a:solidFill>
              </a:rPr>
              <a:t> function returns the</a:t>
            </a:r>
            <a:r>
              <a:rPr lang="en-US" altLang="en-US"/>
              <a:t> first non-null expression in the list.</a:t>
            </a:r>
          </a:p>
          <a:p>
            <a:pPr lvl="1"/>
            <a:r>
              <a:rPr lang="en-US" altLang="en-US" b="1"/>
              <a:t>Syntax</a:t>
            </a:r>
          </a:p>
          <a:p>
            <a:pPr lvl="4"/>
            <a:r>
              <a:rPr lang="en-US" altLang="en-US"/>
              <a:t>COALESCE (</a:t>
            </a:r>
            <a:r>
              <a:rPr lang="en-US" altLang="en-US" i="1"/>
              <a:t>expr1</a:t>
            </a:r>
            <a:r>
              <a:rPr lang="en-US" altLang="en-US"/>
              <a:t>, </a:t>
            </a:r>
            <a:r>
              <a:rPr lang="en-US" altLang="en-US" i="1"/>
              <a:t>expr2, ... exprn</a:t>
            </a:r>
            <a:r>
              <a:rPr lang="en-US" altLang="en-US"/>
              <a:t>)</a:t>
            </a:r>
            <a:endParaRPr lang="en-US" altLang="en-US" b="1"/>
          </a:p>
          <a:p>
            <a:pPr lvl="1"/>
            <a:r>
              <a:rPr lang="en-US" altLang="en-US"/>
              <a:t>In the syntax:</a:t>
            </a:r>
          </a:p>
          <a:p>
            <a:pPr lvl="2">
              <a:buSzPct val="70000"/>
              <a:buFont typeface="Courier New" panose="02070309020205020404" pitchFamily="49" charset="0"/>
              <a:buChar char="•"/>
            </a:pPr>
            <a:r>
              <a:rPr lang="en-US" altLang="en-US" i="1">
                <a:latin typeface="Courier New" panose="02070309020205020404" pitchFamily="49" charset="0"/>
              </a:rPr>
              <a:t>expr1</a:t>
            </a:r>
            <a:r>
              <a:rPr lang="en-US" altLang="en-US"/>
              <a:t> returns this expression if it is not null</a:t>
            </a:r>
            <a:endParaRPr lang="en-US" altLang="en-US" b="1"/>
          </a:p>
          <a:p>
            <a:pPr lvl="2">
              <a:buSzPct val="70000"/>
              <a:buFont typeface="Courier New" panose="02070309020205020404" pitchFamily="49" charset="0"/>
              <a:buChar char="•"/>
            </a:pPr>
            <a:r>
              <a:rPr lang="en-US" altLang="en-US" i="1">
                <a:latin typeface="Courier New" panose="02070309020205020404" pitchFamily="49" charset="0"/>
              </a:rPr>
              <a:t>expr2</a:t>
            </a:r>
            <a:r>
              <a:rPr lang="en-US" altLang="en-US"/>
              <a:t> returns this expression if the first expression is null and this expression is not null</a:t>
            </a:r>
          </a:p>
          <a:p>
            <a:pPr lvl="2">
              <a:buSzPct val="70000"/>
              <a:buFont typeface="Courier New" panose="02070309020205020404" pitchFamily="49" charset="0"/>
              <a:buChar char="•"/>
            </a:pPr>
            <a:r>
              <a:rPr lang="en-US" altLang="en-US" i="1">
                <a:latin typeface="Courier New" panose="02070309020205020404" pitchFamily="49" charset="0"/>
              </a:rPr>
              <a:t>exprn</a:t>
            </a:r>
            <a:r>
              <a:rPr lang="en-US" altLang="en-US" i="1"/>
              <a:t> </a:t>
            </a:r>
            <a:r>
              <a:rPr lang="en-US" altLang="en-US"/>
              <a:t>returns this expression if the preceding expressions are null</a:t>
            </a:r>
          </a:p>
          <a:p>
            <a:pPr lvl="1"/>
            <a:r>
              <a:rPr lang="en-US" altLang="en-US"/>
              <a:t>Note that all expressions must be of the same data type.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0011-1802-8A22-FB97-49B2DBBB6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3103C5-EA68-48C2-653A-A7FCC1AAC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ABDFD1-F40A-09DD-6927-E7665D8D2000}"/>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5" name="Footer Placeholder 4">
            <a:extLst>
              <a:ext uri="{FF2B5EF4-FFF2-40B4-BE49-F238E27FC236}">
                <a16:creationId xmlns:a16="http://schemas.microsoft.com/office/drawing/2014/main" id="{734AFB40-D8C8-691D-54DE-CE873F959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7BD27-E738-6567-AC29-356073EE510E}"/>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151143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FB71-4550-FC1C-C22C-211A02965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A2F53-A7E4-1EF0-1DC5-FBFAD54AA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23BAF-1FA6-50C3-A09E-739A58E272CE}"/>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5" name="Footer Placeholder 4">
            <a:extLst>
              <a:ext uri="{FF2B5EF4-FFF2-40B4-BE49-F238E27FC236}">
                <a16:creationId xmlns:a16="http://schemas.microsoft.com/office/drawing/2014/main" id="{55A034FE-80CA-FD99-E63E-D51978F68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715B5-B4B8-7912-FE93-8CC38D9506E1}"/>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92088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93DF5B-1C67-9DD9-D89E-10DB3AD598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2A4FD-B3D6-E681-BC07-2600A9676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CAB4B-A1CA-A330-E6DC-F01ACAE1951C}"/>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5" name="Footer Placeholder 4">
            <a:extLst>
              <a:ext uri="{FF2B5EF4-FFF2-40B4-BE49-F238E27FC236}">
                <a16:creationId xmlns:a16="http://schemas.microsoft.com/office/drawing/2014/main" id="{33A6CAA8-CC49-2C51-72FD-CC3291116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F87DE-FA96-4A1D-6236-B07EC9CEE570}"/>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349487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E205-E22C-9F42-A76F-5608671A00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A52000-B3A9-CF10-9F71-A883B6449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3A36E-A8E0-8944-F3CB-2C38BDD9E755}"/>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5" name="Footer Placeholder 4">
            <a:extLst>
              <a:ext uri="{FF2B5EF4-FFF2-40B4-BE49-F238E27FC236}">
                <a16:creationId xmlns:a16="http://schemas.microsoft.com/office/drawing/2014/main" id="{127391A4-2705-F22F-B3F2-B65F09176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580E4-EC08-D07E-3C02-35DFF6E5645D}"/>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220284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08D3-53AD-2392-A7FB-AB7F3F749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FC1E2C-47BB-8426-ADEF-3AB0F3B201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F9E6E7-3ED6-D901-1142-948C73BB095B}"/>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5" name="Footer Placeholder 4">
            <a:extLst>
              <a:ext uri="{FF2B5EF4-FFF2-40B4-BE49-F238E27FC236}">
                <a16:creationId xmlns:a16="http://schemas.microsoft.com/office/drawing/2014/main" id="{79972FE1-EC75-7E27-784A-2754070F0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2B724-DB18-CABB-BF97-BBF42B112144}"/>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408130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8E75-4188-4D89-88F1-3E8E8C25C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2EC85-A76E-7047-C12D-5F76DC998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A4EA7F-BBC9-0179-4584-67D134F5CC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82B456-14AA-C83A-2F42-CD921D91214A}"/>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6" name="Footer Placeholder 5">
            <a:extLst>
              <a:ext uri="{FF2B5EF4-FFF2-40B4-BE49-F238E27FC236}">
                <a16:creationId xmlns:a16="http://schemas.microsoft.com/office/drawing/2014/main" id="{DB2ADE42-5701-7F56-ACC3-F2DE97128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E2764-2736-1402-36CA-698A2FBB2EBB}"/>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396658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DAD5-F7F3-2EC3-358A-ABC12AD857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A9DD2F-F30F-8912-31C6-E762A4110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0852E-B9F0-389A-E817-8B0BB1138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0AB607-1B96-1B7C-ACD6-E1D9016220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F59B3-FA39-7AAA-0297-0CAB32A65F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DEEA40-37DA-D083-D07B-A9EE2020271E}"/>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8" name="Footer Placeholder 7">
            <a:extLst>
              <a:ext uri="{FF2B5EF4-FFF2-40B4-BE49-F238E27FC236}">
                <a16:creationId xmlns:a16="http://schemas.microsoft.com/office/drawing/2014/main" id="{A863699A-A615-9520-4FC6-EEBBBF733B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CBE99-CE37-288B-AABA-3028C07063C8}"/>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32007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8DED-4FF6-ED99-C9B0-98DB8C9EB0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A0AC02-63A7-AFB2-DEB1-C40863E90979}"/>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4" name="Footer Placeholder 3">
            <a:extLst>
              <a:ext uri="{FF2B5EF4-FFF2-40B4-BE49-F238E27FC236}">
                <a16:creationId xmlns:a16="http://schemas.microsoft.com/office/drawing/2014/main" id="{8271762F-63E4-626A-C94E-2E60B57BD7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CB06C-46E7-D545-487A-6F9C5C1EB012}"/>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132959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1D5A7-1241-3A10-ADB6-207047FFFC04}"/>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3" name="Footer Placeholder 2">
            <a:extLst>
              <a:ext uri="{FF2B5EF4-FFF2-40B4-BE49-F238E27FC236}">
                <a16:creationId xmlns:a16="http://schemas.microsoft.com/office/drawing/2014/main" id="{E80DE33B-0AFB-F819-22A4-D29DD133BF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21FBA3-D9F7-8090-B24F-E8C8FDFA38CA}"/>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279819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31ED-C90B-8E72-C6FA-2AF9E070C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50AD1A-7223-7C18-E946-DF772E895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28766D-6986-3CC6-71C5-3526856D7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C956A-5743-43CE-AD34-5E871E5610F2}"/>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6" name="Footer Placeholder 5">
            <a:extLst>
              <a:ext uri="{FF2B5EF4-FFF2-40B4-BE49-F238E27FC236}">
                <a16:creationId xmlns:a16="http://schemas.microsoft.com/office/drawing/2014/main" id="{EF8A759F-EA2E-10A2-93D2-E81AF6193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69891-54A6-2B18-FA4A-3C263DB5A826}"/>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54997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C5E7-FB4A-69F3-C8BD-B0D2C9C60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D1371-FF51-E868-00D5-09F1890F2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4DAD6E-938F-555C-D965-4CF13399B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1E0F4-5F9C-96F3-DFF2-9105D3A067AC}"/>
              </a:ext>
            </a:extLst>
          </p:cNvPr>
          <p:cNvSpPr>
            <a:spLocks noGrp="1"/>
          </p:cNvSpPr>
          <p:nvPr>
            <p:ph type="dt" sz="half" idx="10"/>
          </p:nvPr>
        </p:nvSpPr>
        <p:spPr/>
        <p:txBody>
          <a:bodyPr/>
          <a:lstStyle/>
          <a:p>
            <a:fld id="{37620870-C977-43E4-83AB-41C1407DC150}" type="datetimeFigureOut">
              <a:rPr lang="en-US" smtClean="0"/>
              <a:t>11/19/2023</a:t>
            </a:fld>
            <a:endParaRPr lang="en-US"/>
          </a:p>
        </p:txBody>
      </p:sp>
      <p:sp>
        <p:nvSpPr>
          <p:cNvPr id="6" name="Footer Placeholder 5">
            <a:extLst>
              <a:ext uri="{FF2B5EF4-FFF2-40B4-BE49-F238E27FC236}">
                <a16:creationId xmlns:a16="http://schemas.microsoft.com/office/drawing/2014/main" id="{F1153C33-D9B3-13E4-193B-40F14EF38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6B44A-A9F5-4B8E-A9C6-6E9D0561FFBB}"/>
              </a:ext>
            </a:extLst>
          </p:cNvPr>
          <p:cNvSpPr>
            <a:spLocks noGrp="1"/>
          </p:cNvSpPr>
          <p:nvPr>
            <p:ph type="sldNum" sz="quarter" idx="12"/>
          </p:nvPr>
        </p:nvSpPr>
        <p:spPr/>
        <p:txBody>
          <a:bodyPr/>
          <a:lstStyle/>
          <a:p>
            <a:fld id="{27074BCC-0EF6-44BA-BBC0-A8D0A71DA754}" type="slidenum">
              <a:rPr lang="en-US" smtClean="0"/>
              <a:t>‹#›</a:t>
            </a:fld>
            <a:endParaRPr lang="en-US"/>
          </a:p>
        </p:txBody>
      </p:sp>
    </p:spTree>
    <p:extLst>
      <p:ext uri="{BB962C8B-B14F-4D97-AF65-F5344CB8AC3E}">
        <p14:creationId xmlns:p14="http://schemas.microsoft.com/office/powerpoint/2010/main" val="3381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2AD2C-884B-7ABB-B027-3F78410DB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DE275F-6888-9FF5-ABE5-131A86B4BA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0A22D-8CA0-D229-8D8F-4A6DA54C5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20870-C977-43E4-83AB-41C1407DC150}" type="datetimeFigureOut">
              <a:rPr lang="en-US" smtClean="0"/>
              <a:t>11/19/2023</a:t>
            </a:fld>
            <a:endParaRPr lang="en-US"/>
          </a:p>
        </p:txBody>
      </p:sp>
      <p:sp>
        <p:nvSpPr>
          <p:cNvPr id="5" name="Footer Placeholder 4">
            <a:extLst>
              <a:ext uri="{FF2B5EF4-FFF2-40B4-BE49-F238E27FC236}">
                <a16:creationId xmlns:a16="http://schemas.microsoft.com/office/drawing/2014/main" id="{C88EE7C0-CA1C-90CD-3755-1AB4DD1BC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3BB5CB-DFE0-35B2-F98E-26BE1F839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74BCC-0EF6-44BA-BBC0-A8D0A71DA754}" type="slidenum">
              <a:rPr lang="en-US" smtClean="0"/>
              <a:t>‹#›</a:t>
            </a:fld>
            <a:endParaRPr lang="en-US"/>
          </a:p>
        </p:txBody>
      </p:sp>
    </p:spTree>
    <p:extLst>
      <p:ext uri="{BB962C8B-B14F-4D97-AF65-F5344CB8AC3E}">
        <p14:creationId xmlns:p14="http://schemas.microsoft.com/office/powerpoint/2010/main" val="2724249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1" name="Rectangle 7">
            <a:extLst>
              <a:ext uri="{FF2B5EF4-FFF2-40B4-BE49-F238E27FC236}">
                <a16:creationId xmlns:a16="http://schemas.microsoft.com/office/drawing/2014/main" id="{C3EFC2E2-B2DC-BFC1-877C-8FEA914B7164}"/>
              </a:ext>
            </a:extLst>
          </p:cNvPr>
          <p:cNvSpPr>
            <a:spLocks noGrp="1" noChangeArrowheads="1"/>
          </p:cNvSpPr>
          <p:nvPr>
            <p:ph type="title"/>
          </p:nvPr>
        </p:nvSpPr>
        <p:spPr/>
        <p:txBody>
          <a:bodyPr/>
          <a:lstStyle/>
          <a:p>
            <a:r>
              <a:rPr lang="en-US" altLang="zh-CN" dirty="0">
                <a:ea typeface="宋体" panose="02010600030101010101" pitchFamily="2" charset="-122"/>
              </a:rPr>
              <a:t>Using The </a:t>
            </a:r>
            <a:r>
              <a:rPr lang="en-US" altLang="zh-CN" dirty="0">
                <a:latin typeface="Courier New" panose="02070309020205020404" pitchFamily="49" charset="0"/>
                <a:ea typeface="宋体" panose="02010600030101010101" pitchFamily="2" charset="-122"/>
              </a:rPr>
              <a:t>TO_CHAR</a:t>
            </a:r>
            <a:r>
              <a:rPr lang="en-US" altLang="zh-CN" dirty="0">
                <a:ea typeface="宋体" panose="02010600030101010101" pitchFamily="2" charset="-122"/>
              </a:rPr>
              <a:t> Function with Dates</a:t>
            </a:r>
          </a:p>
        </p:txBody>
      </p:sp>
      <p:sp>
        <p:nvSpPr>
          <p:cNvPr id="369672" name="Rectangle 8">
            <a:extLst>
              <a:ext uri="{FF2B5EF4-FFF2-40B4-BE49-F238E27FC236}">
                <a16:creationId xmlns:a16="http://schemas.microsoft.com/office/drawing/2014/main" id="{FE0C4A49-D86E-A50C-3082-2D51D9975764}"/>
              </a:ext>
            </a:extLst>
          </p:cNvPr>
          <p:cNvSpPr>
            <a:spLocks noGrp="1" noChangeArrowheads="1"/>
          </p:cNvSpPr>
          <p:nvPr>
            <p:ph type="body" idx="1"/>
          </p:nvPr>
        </p:nvSpPr>
        <p:spPr>
          <a:xfrm>
            <a:off x="2133600" y="2249488"/>
            <a:ext cx="7918450" cy="2703512"/>
          </a:xfrm>
        </p:spPr>
        <p:txBody>
          <a:bodyPr>
            <a:normAutofit lnSpcReduction="10000"/>
          </a:bodyPr>
          <a:lstStyle/>
          <a:p>
            <a:r>
              <a:rPr lang="en-US" altLang="zh-CN" dirty="0">
                <a:ea typeface="宋体" panose="02010600030101010101" pitchFamily="2" charset="-122"/>
              </a:rPr>
              <a:t>The format model:</a:t>
            </a:r>
          </a:p>
          <a:p>
            <a:pPr lvl="1"/>
            <a:r>
              <a:rPr lang="en-US" altLang="zh-CN" dirty="0">
                <a:ea typeface="宋体" panose="02010600030101010101" pitchFamily="2" charset="-122"/>
              </a:rPr>
              <a:t>Must be enclosed with single quotation marks</a:t>
            </a:r>
          </a:p>
          <a:p>
            <a:pPr lvl="1"/>
            <a:r>
              <a:rPr lang="en-US" altLang="zh-CN" dirty="0">
                <a:ea typeface="宋体" panose="02010600030101010101" pitchFamily="2" charset="-122"/>
              </a:rPr>
              <a:t>Is case-sensitive</a:t>
            </a:r>
          </a:p>
          <a:p>
            <a:pPr lvl="1"/>
            <a:r>
              <a:rPr lang="en-US" altLang="zh-CN" dirty="0">
                <a:ea typeface="宋体" panose="02010600030101010101" pitchFamily="2" charset="-122"/>
              </a:rPr>
              <a:t>Can include any valid date format element</a:t>
            </a:r>
          </a:p>
          <a:p>
            <a:pPr lvl="1"/>
            <a:r>
              <a:rPr lang="en-US" altLang="zh-CN" dirty="0">
                <a:ea typeface="宋体" panose="02010600030101010101" pitchFamily="2" charset="-122"/>
              </a:rPr>
              <a:t>Has an </a:t>
            </a:r>
            <a:r>
              <a:rPr lang="en-US" altLang="zh-CN" dirty="0" err="1">
                <a:latin typeface="Courier New" panose="02070309020205020404" pitchFamily="49" charset="0"/>
                <a:ea typeface="宋体" panose="02010600030101010101" pitchFamily="2" charset="-122"/>
              </a:rPr>
              <a:t>fm</a:t>
            </a:r>
            <a:r>
              <a:rPr lang="en-US" altLang="zh-CN" dirty="0">
                <a:ea typeface="宋体" panose="02010600030101010101" pitchFamily="2" charset="-122"/>
              </a:rPr>
              <a:t> element to remove padded blanks or suppress leading zeros</a:t>
            </a:r>
          </a:p>
          <a:p>
            <a:pPr lvl="1"/>
            <a:r>
              <a:rPr lang="en-US" altLang="zh-CN" dirty="0">
                <a:ea typeface="宋体" panose="02010600030101010101" pitchFamily="2" charset="-122"/>
              </a:rPr>
              <a:t>Is separated from the date value by a comma</a:t>
            </a:r>
          </a:p>
        </p:txBody>
      </p:sp>
      <p:sp>
        <p:nvSpPr>
          <p:cNvPr id="369668" name="Rectangle 4">
            <a:extLst>
              <a:ext uri="{FF2B5EF4-FFF2-40B4-BE49-F238E27FC236}">
                <a16:creationId xmlns:a16="http://schemas.microsoft.com/office/drawing/2014/main" id="{4A97AFD8-6E06-ED11-C6F2-3D3924247F7F}"/>
              </a:ext>
            </a:extLst>
          </p:cNvPr>
          <p:cNvSpPr>
            <a:spLocks noChangeArrowheads="1"/>
          </p:cNvSpPr>
          <p:nvPr/>
        </p:nvSpPr>
        <p:spPr bwMode="blackGray">
          <a:xfrm>
            <a:off x="2381251" y="1524001"/>
            <a:ext cx="7364413" cy="5318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lnSpc>
                <a:spcPct val="160000"/>
              </a:lnSpc>
              <a:buClrTx/>
              <a:buFontTx/>
              <a:buNone/>
            </a:pPr>
            <a:r>
              <a:rPr lang="en-US" altLang="en-US" sz="1800">
                <a:solidFill>
                  <a:srgbClr val="000000"/>
                </a:solidFill>
                <a:latin typeface="Courier New" panose="02070309020205020404" pitchFamily="49" charset="0"/>
              </a:rPr>
              <a:t>TO_CHAR(</a:t>
            </a:r>
            <a:r>
              <a:rPr lang="en-US" altLang="en-US" sz="1800" i="1">
                <a:solidFill>
                  <a:srgbClr val="000000"/>
                </a:solidFill>
                <a:latin typeface="Courier New" panose="02070309020205020404" pitchFamily="49" charset="0"/>
              </a:rPr>
              <a:t>date, </a:t>
            </a:r>
            <a:r>
              <a:rPr lang="en-US" altLang="en-US" sz="1800">
                <a:solidFill>
                  <a:srgbClr val="000000"/>
                </a:solidFill>
                <a:latin typeface="Courier New" panose="02070309020205020404" pitchFamily="49" charset="0"/>
              </a:rPr>
              <a:t>'</a:t>
            </a:r>
            <a:r>
              <a:rPr lang="en-US" altLang="en-US" sz="1800" i="1">
                <a:solidFill>
                  <a:srgbClr val="000000"/>
                </a:solidFill>
                <a:latin typeface="Courier New" panose="02070309020205020404" pitchFamily="49" charset="0"/>
              </a:rPr>
              <a:t>format_model</a:t>
            </a:r>
            <a:r>
              <a:rPr lang="en-US" altLang="en-US" sz="1800">
                <a:solidFill>
                  <a:srgbClr val="000000"/>
                </a:solidFill>
                <a:latin typeface="Courier New" panose="02070309020205020404" pitchFamily="49" charset="0"/>
              </a:rPr>
              <a:t>')</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Rectangle 4">
            <a:extLst>
              <a:ext uri="{FF2B5EF4-FFF2-40B4-BE49-F238E27FC236}">
                <a16:creationId xmlns:a16="http://schemas.microsoft.com/office/drawing/2014/main" id="{FE7203CF-FFFE-AC94-6BD8-3238A7DCF450}"/>
              </a:ext>
            </a:extLst>
          </p:cNvPr>
          <p:cNvSpPr>
            <a:spLocks noGrp="1" noChangeArrowheads="1"/>
          </p:cNvSpPr>
          <p:nvPr>
            <p:ph type="title"/>
          </p:nvPr>
        </p:nvSpPr>
        <p:spPr/>
        <p:txBody>
          <a:bodyPr/>
          <a:lstStyle/>
          <a:p>
            <a:r>
              <a:rPr lang="en-US" altLang="zh-CN" dirty="0">
                <a:ea typeface="宋体" panose="02010600030101010101" pitchFamily="2" charset="-122"/>
              </a:rPr>
              <a:t>Using the </a:t>
            </a:r>
            <a:r>
              <a:rPr lang="en-US" altLang="zh-CN" dirty="0">
                <a:latin typeface="Courier New" panose="02070309020205020404" pitchFamily="49" charset="0"/>
                <a:ea typeface="宋体" panose="02010600030101010101" pitchFamily="2" charset="-122"/>
              </a:rPr>
              <a:t>COALESCE</a:t>
            </a:r>
            <a:r>
              <a:rPr lang="en-US" altLang="zh-CN" dirty="0">
                <a:ea typeface="宋体" panose="02010600030101010101" pitchFamily="2" charset="-122"/>
              </a:rPr>
              <a:t> Function</a:t>
            </a:r>
          </a:p>
        </p:txBody>
      </p:sp>
      <p:sp>
        <p:nvSpPr>
          <p:cNvPr id="410629" name="Rectangle 5">
            <a:extLst>
              <a:ext uri="{FF2B5EF4-FFF2-40B4-BE49-F238E27FC236}">
                <a16:creationId xmlns:a16="http://schemas.microsoft.com/office/drawing/2014/main" id="{9EDE2AEF-52A7-388C-2C15-9C0A17AF1142}"/>
              </a:ext>
            </a:extLst>
          </p:cNvPr>
          <p:cNvSpPr>
            <a:spLocks noGrp="1" noChangeArrowheads="1"/>
          </p:cNvSpPr>
          <p:nvPr>
            <p:ph type="body" idx="1"/>
          </p:nvPr>
        </p:nvSpPr>
        <p:spPr>
          <a:xfrm>
            <a:off x="838199" y="1449387"/>
            <a:ext cx="10515599" cy="5177443"/>
          </a:xfrm>
        </p:spPr>
        <p:txBody>
          <a:bodyPr>
            <a:normAutofit/>
          </a:bodyPr>
          <a:lstStyle/>
          <a:p>
            <a:pPr lvl="1"/>
            <a:r>
              <a:rPr lang="en-US" altLang="zh-CN" dirty="0">
                <a:ea typeface="宋体" panose="02010600030101010101" pitchFamily="2" charset="-122"/>
              </a:rPr>
              <a:t>The advantage of the </a:t>
            </a:r>
            <a:r>
              <a:rPr lang="en-US" altLang="zh-CN" dirty="0">
                <a:latin typeface="Courier New" panose="02070309020205020404" pitchFamily="49" charset="0"/>
                <a:ea typeface="宋体" panose="02010600030101010101" pitchFamily="2" charset="-122"/>
              </a:rPr>
              <a:t>COALESCE</a:t>
            </a:r>
            <a:r>
              <a:rPr lang="en-US" altLang="zh-CN" dirty="0">
                <a:ea typeface="宋体" panose="02010600030101010101" pitchFamily="2" charset="-122"/>
              </a:rPr>
              <a:t> function over the </a:t>
            </a:r>
            <a:r>
              <a:rPr lang="en-US" altLang="zh-CN" dirty="0">
                <a:latin typeface="Courier New" panose="02070309020205020404" pitchFamily="49" charset="0"/>
                <a:ea typeface="宋体" panose="02010600030101010101" pitchFamily="2" charset="-122"/>
              </a:rPr>
              <a:t>NVL</a:t>
            </a:r>
            <a:r>
              <a:rPr lang="en-US" altLang="zh-CN" dirty="0">
                <a:ea typeface="宋体" panose="02010600030101010101" pitchFamily="2" charset="-122"/>
              </a:rPr>
              <a:t> function is that the </a:t>
            </a:r>
            <a:r>
              <a:rPr lang="en-US" altLang="zh-CN" dirty="0">
                <a:latin typeface="Courier New" panose="02070309020205020404" pitchFamily="49" charset="0"/>
                <a:ea typeface="宋体" panose="02010600030101010101" pitchFamily="2" charset="-122"/>
              </a:rPr>
              <a:t>COALESCE</a:t>
            </a:r>
            <a:r>
              <a:rPr lang="en-US" altLang="zh-CN" dirty="0">
                <a:ea typeface="宋体" panose="02010600030101010101" pitchFamily="2" charset="-122"/>
              </a:rPr>
              <a:t> function can take multiple alternate values.</a:t>
            </a:r>
          </a:p>
          <a:p>
            <a:pPr lvl="1"/>
            <a:r>
              <a:rPr lang="en-US" altLang="zh-CN" dirty="0">
                <a:ea typeface="宋体" panose="02010600030101010101" pitchFamily="2" charset="-122"/>
              </a:rPr>
              <a:t>If the first expression is not null, the </a:t>
            </a:r>
            <a:r>
              <a:rPr lang="en-US" altLang="zh-CN" dirty="0">
                <a:latin typeface="Courier New" panose="02070309020205020404" pitchFamily="49" charset="0"/>
                <a:ea typeface="宋体" panose="02010600030101010101" pitchFamily="2" charset="-122"/>
              </a:rPr>
              <a:t>COALESCE</a:t>
            </a:r>
            <a:r>
              <a:rPr lang="en-US" altLang="zh-CN" dirty="0">
                <a:ea typeface="宋体" panose="02010600030101010101" pitchFamily="2" charset="-122"/>
              </a:rPr>
              <a:t> function returns that expression; otherwise, it does a </a:t>
            </a:r>
            <a:r>
              <a:rPr lang="en-US" altLang="zh-CN" dirty="0">
                <a:latin typeface="Courier New" panose="02070309020205020404" pitchFamily="49" charset="0"/>
                <a:ea typeface="宋体" panose="02010600030101010101" pitchFamily="2" charset="-122"/>
              </a:rPr>
              <a:t>COALESCE</a:t>
            </a:r>
            <a:r>
              <a:rPr lang="en-US" altLang="zh-CN" dirty="0">
                <a:ea typeface="宋体" panose="02010600030101010101" pitchFamily="2" charset="-122"/>
              </a:rPr>
              <a:t> of the remaining expressions.</a:t>
            </a:r>
          </a:p>
          <a:p>
            <a:pPr lvl="1"/>
            <a:r>
              <a:rPr lang="en-US" altLang="en-US" dirty="0">
                <a:solidFill>
                  <a:schemeClr val="tx1"/>
                </a:solidFill>
              </a:rPr>
              <a:t>The </a:t>
            </a:r>
            <a:r>
              <a:rPr lang="en-US" altLang="en-US" dirty="0">
                <a:solidFill>
                  <a:schemeClr val="tx1"/>
                </a:solidFill>
                <a:latin typeface="Courier New" panose="02070309020205020404" pitchFamily="49" charset="0"/>
              </a:rPr>
              <a:t>COALESCE</a:t>
            </a:r>
            <a:r>
              <a:rPr lang="en-US" altLang="en-US" dirty="0">
                <a:solidFill>
                  <a:schemeClr val="tx1"/>
                </a:solidFill>
              </a:rPr>
              <a:t> function returns the</a:t>
            </a:r>
            <a:r>
              <a:rPr lang="en-US" altLang="en-US" dirty="0"/>
              <a:t> first non-null expression in the list.</a:t>
            </a:r>
          </a:p>
          <a:p>
            <a:pPr lvl="1"/>
            <a:r>
              <a:rPr lang="en-US" altLang="en-US" b="1" dirty="0"/>
              <a:t>Syntax:</a:t>
            </a:r>
          </a:p>
          <a:p>
            <a:pPr lvl="4"/>
            <a:r>
              <a:rPr lang="en-US" altLang="en-US" dirty="0"/>
              <a:t>COALESCE (</a:t>
            </a:r>
            <a:r>
              <a:rPr lang="en-US" altLang="en-US" i="1" dirty="0"/>
              <a:t>expr1</a:t>
            </a:r>
            <a:r>
              <a:rPr lang="en-US" altLang="en-US" dirty="0"/>
              <a:t>, </a:t>
            </a:r>
            <a:r>
              <a:rPr lang="en-US" altLang="en-US" i="1" dirty="0"/>
              <a:t>expr2, ... </a:t>
            </a:r>
            <a:r>
              <a:rPr lang="en-US" altLang="en-US" i="1" dirty="0" err="1"/>
              <a:t>exprN</a:t>
            </a:r>
            <a:r>
              <a:rPr lang="en-US" altLang="en-US" dirty="0"/>
              <a:t>).</a:t>
            </a:r>
            <a:endParaRPr lang="en-US" altLang="en-US" b="1" dirty="0"/>
          </a:p>
          <a:p>
            <a:pPr lvl="1"/>
            <a:r>
              <a:rPr lang="en-US" altLang="en-US" dirty="0"/>
              <a:t>In this syntax:</a:t>
            </a:r>
          </a:p>
          <a:p>
            <a:pPr lvl="2">
              <a:buSzPct val="70000"/>
              <a:buFont typeface="Courier New" panose="02070309020205020404" pitchFamily="49" charset="0"/>
              <a:buChar char="•"/>
            </a:pPr>
            <a:r>
              <a:rPr lang="en-US" altLang="en-US" i="1" dirty="0">
                <a:latin typeface="Courier New" panose="02070309020205020404" pitchFamily="49" charset="0"/>
              </a:rPr>
              <a:t>expr1</a:t>
            </a:r>
            <a:r>
              <a:rPr lang="en-US" altLang="en-US" dirty="0"/>
              <a:t> returns this expression if it is not null</a:t>
            </a:r>
            <a:endParaRPr lang="en-US" altLang="en-US" b="1" dirty="0"/>
          </a:p>
          <a:p>
            <a:pPr lvl="2">
              <a:buSzPct val="70000"/>
              <a:buFont typeface="Courier New" panose="02070309020205020404" pitchFamily="49" charset="0"/>
              <a:buChar char="•"/>
            </a:pPr>
            <a:r>
              <a:rPr lang="en-US" altLang="en-US" i="1" dirty="0">
                <a:latin typeface="Courier New" panose="02070309020205020404" pitchFamily="49" charset="0"/>
              </a:rPr>
              <a:t>expr2</a:t>
            </a:r>
            <a:r>
              <a:rPr lang="en-US" altLang="en-US" dirty="0"/>
              <a:t> returns this expression if the first expression is null and this expression is not null</a:t>
            </a:r>
          </a:p>
          <a:p>
            <a:pPr lvl="2">
              <a:buSzPct val="70000"/>
              <a:buFont typeface="Courier New" panose="02070309020205020404" pitchFamily="49" charset="0"/>
              <a:buChar char="•"/>
            </a:pPr>
            <a:r>
              <a:rPr lang="en-US" altLang="en-US" i="1" dirty="0" err="1">
                <a:latin typeface="Courier New" panose="02070309020205020404" pitchFamily="49" charset="0"/>
              </a:rPr>
              <a:t>exprN</a:t>
            </a:r>
            <a:r>
              <a:rPr lang="en-US" altLang="en-US" i="1" dirty="0"/>
              <a:t> </a:t>
            </a:r>
            <a:r>
              <a:rPr lang="en-US" altLang="en-US" dirty="0"/>
              <a:t>returns this expression if the preceding expressions are null</a:t>
            </a:r>
          </a:p>
          <a:p>
            <a:pPr lvl="1"/>
            <a:r>
              <a:rPr lang="en-US" altLang="en-US" dirty="0"/>
              <a:t>Note that all expressions must be of the same data type (So with Case but NOT Decode; Decode accepts anything).</a:t>
            </a:r>
          </a:p>
          <a:p>
            <a:pPr lvl="1"/>
            <a:endParaRPr lang="en-US" altLang="zh-CN" dirty="0">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835" name="Picture 19">
            <a:extLst>
              <a:ext uri="{FF2B5EF4-FFF2-40B4-BE49-F238E27FC236}">
                <a16:creationId xmlns:a16="http://schemas.microsoft.com/office/drawing/2014/main" id="{66043E2F-8009-FB80-0122-66ACD6722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581400" y="5715000"/>
            <a:ext cx="46291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18833" name="Picture 17">
            <a:extLst>
              <a:ext uri="{FF2B5EF4-FFF2-40B4-BE49-F238E27FC236}">
                <a16:creationId xmlns:a16="http://schemas.microsoft.com/office/drawing/2014/main" id="{47CA08E4-D4F6-D906-60BA-887191817D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581400" y="4343400"/>
            <a:ext cx="4629150" cy="1189038"/>
          </a:xfrm>
          <a:prstGeom prst="rect">
            <a:avLst/>
          </a:prstGeom>
          <a:noFill/>
          <a:extLst>
            <a:ext uri="{909E8E84-426E-40DD-AFC4-6F175D3DCCD1}">
              <a14:hiddenFill xmlns:a14="http://schemas.microsoft.com/office/drawing/2010/main">
                <a:solidFill>
                  <a:srgbClr val="FFFFFF"/>
                </a:solidFill>
              </a14:hiddenFill>
            </a:ext>
          </a:extLst>
        </p:spPr>
      </p:pic>
      <p:pic>
        <p:nvPicPr>
          <p:cNvPr id="418832" name="Picture 16">
            <a:extLst>
              <a:ext uri="{FF2B5EF4-FFF2-40B4-BE49-F238E27FC236}">
                <a16:creationId xmlns:a16="http://schemas.microsoft.com/office/drawing/2014/main" id="{632DA57E-5E23-FE03-EA6B-DC0E89953C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581401" y="3886201"/>
            <a:ext cx="4640263" cy="263525"/>
          </a:xfrm>
          <a:prstGeom prst="rect">
            <a:avLst/>
          </a:prstGeom>
          <a:noFill/>
          <a:extLst>
            <a:ext uri="{909E8E84-426E-40DD-AFC4-6F175D3DCCD1}">
              <a14:hiddenFill xmlns:a14="http://schemas.microsoft.com/office/drawing/2010/main">
                <a:solidFill>
                  <a:srgbClr val="FFFFFF"/>
                </a:solidFill>
              </a14:hiddenFill>
            </a:ext>
          </a:extLst>
        </p:spPr>
      </p:pic>
      <p:sp>
        <p:nvSpPr>
          <p:cNvPr id="418818" name="Rectangle 2">
            <a:extLst>
              <a:ext uri="{FF2B5EF4-FFF2-40B4-BE49-F238E27FC236}">
                <a16:creationId xmlns:a16="http://schemas.microsoft.com/office/drawing/2014/main" id="{199C0B10-E432-32B6-B1C9-3D878CBA4F6D}"/>
              </a:ext>
            </a:extLst>
          </p:cNvPr>
          <p:cNvSpPr>
            <a:spLocks noChangeArrowheads="1"/>
          </p:cNvSpPr>
          <p:nvPr/>
        </p:nvSpPr>
        <p:spPr bwMode="blackGray">
          <a:xfrm>
            <a:off x="2438401" y="2133600"/>
            <a:ext cx="7364413" cy="17081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lnSpc>
                <a:spcPct val="105000"/>
              </a:lnSpc>
              <a:buClrTx/>
              <a:buFontTx/>
              <a:buNone/>
            </a:pPr>
            <a:r>
              <a:rPr lang="en-US" altLang="en-US" sz="1800">
                <a:solidFill>
                  <a:srgbClr val="000000"/>
                </a:solidFill>
                <a:latin typeface="Courier New" panose="02070309020205020404" pitchFamily="49" charset="0"/>
              </a:rPr>
              <a:t>SELECT last_name, job_id, salary,</a:t>
            </a:r>
          </a:p>
          <a:p>
            <a:pPr eaLnBrk="0" hangingPunct="0">
              <a:lnSpc>
                <a:spcPct val="105000"/>
              </a:lnSpc>
              <a:buClrTx/>
              <a:buFontTx/>
              <a:buNone/>
            </a:pPr>
            <a:r>
              <a:rPr lang="en-US" altLang="en-US" sz="1800">
                <a:solidFill>
                  <a:srgbClr val="000000"/>
                </a:solidFill>
                <a:latin typeface="Courier New" panose="02070309020205020404" pitchFamily="49" charset="0"/>
              </a:rPr>
              <a:t>       CASE job_id WHEN 'IT_PROG'  THEN  1.10*salary</a:t>
            </a:r>
          </a:p>
          <a:p>
            <a:pPr eaLnBrk="0" hangingPunct="0">
              <a:lnSpc>
                <a:spcPct val="105000"/>
              </a:lnSpc>
              <a:buClrTx/>
              <a:buFontTx/>
              <a:buNone/>
            </a:pPr>
            <a:r>
              <a:rPr lang="en-US" altLang="en-US" sz="1800">
                <a:solidFill>
                  <a:srgbClr val="000000"/>
                </a:solidFill>
                <a:latin typeface="Courier New" panose="02070309020205020404" pitchFamily="49" charset="0"/>
              </a:rPr>
              <a:t>                   WHEN 'ST_CLERK' THEN  1.15*salary</a:t>
            </a:r>
          </a:p>
          <a:p>
            <a:pPr eaLnBrk="0" hangingPunct="0">
              <a:lnSpc>
                <a:spcPct val="105000"/>
              </a:lnSpc>
              <a:buClrTx/>
              <a:buFontTx/>
              <a:buNone/>
            </a:pPr>
            <a:r>
              <a:rPr lang="en-US" altLang="en-US" sz="1800">
                <a:solidFill>
                  <a:srgbClr val="000000"/>
                </a:solidFill>
                <a:latin typeface="Courier New" panose="02070309020205020404" pitchFamily="49" charset="0"/>
              </a:rPr>
              <a:t>                   WHEN 'SA_REP'   THEN  1.20*salary</a:t>
            </a:r>
          </a:p>
          <a:p>
            <a:pPr eaLnBrk="0" hangingPunct="0">
              <a:lnSpc>
                <a:spcPct val="105000"/>
              </a:lnSpc>
              <a:buClrTx/>
              <a:buFontTx/>
              <a:buNone/>
            </a:pPr>
            <a:r>
              <a:rPr lang="en-US" altLang="en-US" sz="1800">
                <a:solidFill>
                  <a:srgbClr val="000000"/>
                </a:solidFill>
                <a:latin typeface="Courier New" panose="02070309020205020404" pitchFamily="49" charset="0"/>
              </a:rPr>
              <a:t>       ELSE      salary END     "REVISED_SALARY"</a:t>
            </a:r>
          </a:p>
          <a:p>
            <a:pPr eaLnBrk="0" hangingPunct="0">
              <a:lnSpc>
                <a:spcPct val="105000"/>
              </a:lnSpc>
              <a:buClrTx/>
              <a:buFontTx/>
              <a:buNone/>
            </a:pPr>
            <a:r>
              <a:rPr lang="en-US" altLang="en-US" sz="1800">
                <a:solidFill>
                  <a:srgbClr val="000000"/>
                </a:solidFill>
                <a:latin typeface="Courier New" panose="02070309020205020404" pitchFamily="49" charset="0"/>
              </a:rPr>
              <a:t>FROM   employees;</a:t>
            </a:r>
          </a:p>
        </p:txBody>
      </p:sp>
      <p:sp>
        <p:nvSpPr>
          <p:cNvPr id="418830" name="Rectangle 14">
            <a:extLst>
              <a:ext uri="{FF2B5EF4-FFF2-40B4-BE49-F238E27FC236}">
                <a16:creationId xmlns:a16="http://schemas.microsoft.com/office/drawing/2014/main" id="{53AF5CA2-A07D-2A88-CAD6-67038539EECB}"/>
              </a:ext>
            </a:extLst>
          </p:cNvPr>
          <p:cNvSpPr>
            <a:spLocks noGrp="1" noChangeArrowheads="1"/>
          </p:cNvSpPr>
          <p:nvPr>
            <p:ph type="title"/>
          </p:nvPr>
        </p:nvSpPr>
        <p:spPr/>
        <p:txBody>
          <a:bodyPr/>
          <a:lstStyle/>
          <a:p>
            <a:r>
              <a:rPr lang="en-US" altLang="zh-CN">
                <a:ea typeface="宋体" panose="02010600030101010101" pitchFamily="2" charset="-122"/>
              </a:rPr>
              <a:t>Using the </a:t>
            </a:r>
            <a:r>
              <a:rPr lang="en-US" altLang="zh-CN">
                <a:latin typeface="Courier New" panose="02070309020205020404" pitchFamily="49" charset="0"/>
                <a:ea typeface="宋体" panose="02010600030101010101" pitchFamily="2" charset="-122"/>
              </a:rPr>
              <a:t>CASE</a:t>
            </a:r>
            <a:r>
              <a:rPr lang="en-US" altLang="zh-CN">
                <a:ea typeface="宋体" panose="02010600030101010101" pitchFamily="2" charset="-122"/>
              </a:rPr>
              <a:t> Expression</a:t>
            </a:r>
          </a:p>
        </p:txBody>
      </p:sp>
      <p:sp>
        <p:nvSpPr>
          <p:cNvPr id="418831" name="Rectangle 15">
            <a:extLst>
              <a:ext uri="{FF2B5EF4-FFF2-40B4-BE49-F238E27FC236}">
                <a16:creationId xmlns:a16="http://schemas.microsoft.com/office/drawing/2014/main" id="{910C57C7-77ED-B244-3A96-5ADCCE95C29D}"/>
              </a:ext>
            </a:extLst>
          </p:cNvPr>
          <p:cNvSpPr>
            <a:spLocks noGrp="1" noChangeArrowheads="1"/>
          </p:cNvSpPr>
          <p:nvPr>
            <p:ph type="body" idx="1"/>
          </p:nvPr>
        </p:nvSpPr>
        <p:spPr>
          <a:xfrm>
            <a:off x="2133600" y="1452564"/>
            <a:ext cx="7918450" cy="695325"/>
          </a:xfrm>
        </p:spPr>
        <p:txBody>
          <a:bodyPr>
            <a:normAutofit fontScale="92500" lnSpcReduction="20000"/>
          </a:bodyPr>
          <a:lstStyle/>
          <a:p>
            <a:r>
              <a:rPr lang="en-US" altLang="zh-CN">
                <a:ea typeface="宋体" panose="02010600030101010101" pitchFamily="2" charset="-122"/>
              </a:rPr>
              <a:t>Facilitates conditional inquiries by doing the work of an</a:t>
            </a:r>
            <a:br>
              <a:rPr lang="en-US" altLang="zh-CN">
                <a:ea typeface="宋体" panose="02010600030101010101" pitchFamily="2" charset="-122"/>
              </a:rPr>
            </a:br>
            <a:r>
              <a:rPr lang="en-US" altLang="zh-CN">
                <a:latin typeface="Courier New" panose="02070309020205020404" pitchFamily="49" charset="0"/>
                <a:ea typeface="宋体" panose="02010600030101010101" pitchFamily="2" charset="-122"/>
              </a:rPr>
              <a:t>IF-THEN-ELSE</a:t>
            </a:r>
            <a:r>
              <a:rPr lang="en-US" altLang="zh-CN">
                <a:ea typeface="宋体" panose="02010600030101010101" pitchFamily="2" charset="-122"/>
              </a:rPr>
              <a:t> statement:</a:t>
            </a:r>
          </a:p>
        </p:txBody>
      </p:sp>
      <p:sp>
        <p:nvSpPr>
          <p:cNvPr id="418822" name="Rectangle 6">
            <a:extLst>
              <a:ext uri="{FF2B5EF4-FFF2-40B4-BE49-F238E27FC236}">
                <a16:creationId xmlns:a16="http://schemas.microsoft.com/office/drawing/2014/main" id="{E8A2324A-6009-FD2D-1EAD-C273C44CFF76}"/>
              </a:ext>
            </a:extLst>
          </p:cNvPr>
          <p:cNvSpPr>
            <a:spLocks noChangeArrowheads="1"/>
          </p:cNvSpPr>
          <p:nvPr/>
        </p:nvSpPr>
        <p:spPr bwMode="gray">
          <a:xfrm>
            <a:off x="3429001" y="2438400"/>
            <a:ext cx="6251575" cy="11620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3" name="Text Box 7">
            <a:extLst>
              <a:ext uri="{FF2B5EF4-FFF2-40B4-BE49-F238E27FC236}">
                <a16:creationId xmlns:a16="http://schemas.microsoft.com/office/drawing/2014/main" id="{814138E7-E242-532C-956E-DBC2595411A1}"/>
              </a:ext>
            </a:extLst>
          </p:cNvPr>
          <p:cNvSpPr txBox="1">
            <a:spLocks noChangeArrowheads="1"/>
          </p:cNvSpPr>
          <p:nvPr/>
        </p:nvSpPr>
        <p:spPr bwMode="gray">
          <a:xfrm>
            <a:off x="3657601" y="53340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418824" name="Text Box 8">
            <a:extLst>
              <a:ext uri="{FF2B5EF4-FFF2-40B4-BE49-F238E27FC236}">
                <a16:creationId xmlns:a16="http://schemas.microsoft.com/office/drawing/2014/main" id="{FB21D162-98C2-D7A4-8DDD-BC70337A4C79}"/>
              </a:ext>
            </a:extLst>
          </p:cNvPr>
          <p:cNvSpPr txBox="1">
            <a:spLocks noChangeArrowheads="1"/>
          </p:cNvSpPr>
          <p:nvPr/>
        </p:nvSpPr>
        <p:spPr bwMode="gray">
          <a:xfrm>
            <a:off x="3581401" y="3962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418829" name="Rectangle 13">
            <a:extLst>
              <a:ext uri="{FF2B5EF4-FFF2-40B4-BE49-F238E27FC236}">
                <a16:creationId xmlns:a16="http://schemas.microsoft.com/office/drawing/2014/main" id="{F0459664-FDDC-787E-CC41-55C8091BE9D5}"/>
              </a:ext>
            </a:extLst>
          </p:cNvPr>
          <p:cNvSpPr>
            <a:spLocks noChangeArrowheads="1"/>
          </p:cNvSpPr>
          <p:nvPr/>
        </p:nvSpPr>
        <p:spPr bwMode="gray">
          <a:xfrm>
            <a:off x="6858000" y="3886200"/>
            <a:ext cx="1371600" cy="2286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36" name="Text Box 20">
            <a:extLst>
              <a:ext uri="{FF2B5EF4-FFF2-40B4-BE49-F238E27FC236}">
                <a16:creationId xmlns:a16="http://schemas.microsoft.com/office/drawing/2014/main" id="{30C064D8-924E-46FA-3E9C-CC8B8FD2869D}"/>
              </a:ext>
            </a:extLst>
          </p:cNvPr>
          <p:cNvSpPr txBox="1">
            <a:spLocks noChangeArrowheads="1"/>
          </p:cNvSpPr>
          <p:nvPr/>
        </p:nvSpPr>
        <p:spPr bwMode="gray">
          <a:xfrm>
            <a:off x="3581401" y="6019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927" name="Picture 15">
            <a:extLst>
              <a:ext uri="{FF2B5EF4-FFF2-40B4-BE49-F238E27FC236}">
                <a16:creationId xmlns:a16="http://schemas.microsoft.com/office/drawing/2014/main" id="{B20C2032-8420-8AD2-8B86-5F21A8D1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743200" y="5562600"/>
            <a:ext cx="4629150" cy="503238"/>
          </a:xfrm>
          <a:prstGeom prst="rect">
            <a:avLst/>
          </a:prstGeom>
          <a:noFill/>
          <a:extLst>
            <a:ext uri="{909E8E84-426E-40DD-AFC4-6F175D3DCCD1}">
              <a14:hiddenFill xmlns:a14="http://schemas.microsoft.com/office/drawing/2010/main">
                <a:solidFill>
                  <a:srgbClr val="FFFFFF"/>
                </a:solidFill>
              </a14:hiddenFill>
            </a:ext>
          </a:extLst>
        </p:spPr>
      </p:pic>
      <p:pic>
        <p:nvPicPr>
          <p:cNvPr id="422925" name="Picture 13">
            <a:extLst>
              <a:ext uri="{FF2B5EF4-FFF2-40B4-BE49-F238E27FC236}">
                <a16:creationId xmlns:a16="http://schemas.microsoft.com/office/drawing/2014/main" id="{82174227-D589-75BC-24B6-A57C59A35E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743200" y="3962401"/>
            <a:ext cx="4629150" cy="263525"/>
          </a:xfrm>
          <a:prstGeom prst="rect">
            <a:avLst/>
          </a:prstGeom>
          <a:noFill/>
          <a:extLst>
            <a:ext uri="{909E8E84-426E-40DD-AFC4-6F175D3DCCD1}">
              <a14:hiddenFill xmlns:a14="http://schemas.microsoft.com/office/drawing/2010/main">
                <a:solidFill>
                  <a:srgbClr val="FFFFFF"/>
                </a:solidFill>
              </a14:hiddenFill>
            </a:ext>
          </a:extLst>
        </p:spPr>
      </p:pic>
      <p:pic>
        <p:nvPicPr>
          <p:cNvPr id="422926" name="Picture 14">
            <a:extLst>
              <a:ext uri="{FF2B5EF4-FFF2-40B4-BE49-F238E27FC236}">
                <a16:creationId xmlns:a16="http://schemas.microsoft.com/office/drawing/2014/main" id="{7AB4E880-DB0F-2EF1-9AA1-315BF9E58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743200" y="4572001"/>
            <a:ext cx="4629150" cy="720725"/>
          </a:xfrm>
          <a:prstGeom prst="rect">
            <a:avLst/>
          </a:prstGeom>
          <a:noFill/>
          <a:extLst>
            <a:ext uri="{909E8E84-426E-40DD-AFC4-6F175D3DCCD1}">
              <a14:hiddenFill xmlns:a14="http://schemas.microsoft.com/office/drawing/2010/main">
                <a:solidFill>
                  <a:srgbClr val="FFFFFF"/>
                </a:solidFill>
              </a14:hiddenFill>
            </a:ext>
          </a:extLst>
        </p:spPr>
      </p:pic>
      <p:sp>
        <p:nvSpPr>
          <p:cNvPr id="422914" name="Rectangle 2">
            <a:extLst>
              <a:ext uri="{FF2B5EF4-FFF2-40B4-BE49-F238E27FC236}">
                <a16:creationId xmlns:a16="http://schemas.microsoft.com/office/drawing/2014/main" id="{C5399D98-DB2A-C119-24CA-5B4EC1F8A96C}"/>
              </a:ext>
            </a:extLst>
          </p:cNvPr>
          <p:cNvSpPr>
            <a:spLocks noChangeArrowheads="1"/>
          </p:cNvSpPr>
          <p:nvPr/>
        </p:nvSpPr>
        <p:spPr bwMode="blackGray">
          <a:xfrm>
            <a:off x="2381251" y="1895475"/>
            <a:ext cx="7364413" cy="19129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last_name, job_id, salary,</a:t>
            </a:r>
          </a:p>
          <a:p>
            <a:pPr eaLnBrk="0" hangingPunct="0">
              <a:buClrTx/>
              <a:buFontTx/>
              <a:buNone/>
            </a:pPr>
            <a:r>
              <a:rPr lang="en-US" altLang="en-US" sz="1800">
                <a:solidFill>
                  <a:srgbClr val="000000"/>
                </a:solidFill>
                <a:latin typeface="Courier New" panose="02070309020205020404" pitchFamily="49" charset="0"/>
              </a:rPr>
              <a:t>       DECODE(job_id, 'IT_PROG',  1.10*salary,</a:t>
            </a:r>
          </a:p>
          <a:p>
            <a:pPr eaLnBrk="0" hangingPunct="0">
              <a:buClrTx/>
              <a:buFontTx/>
              <a:buNone/>
            </a:pPr>
            <a:r>
              <a:rPr lang="en-US" altLang="en-US" sz="1800">
                <a:solidFill>
                  <a:srgbClr val="000000"/>
                </a:solidFill>
                <a:latin typeface="Courier New" panose="02070309020205020404" pitchFamily="49" charset="0"/>
              </a:rPr>
              <a:t>                      'ST_CLERK', 1.15*salary,</a:t>
            </a:r>
          </a:p>
          <a:p>
            <a:pPr eaLnBrk="0" hangingPunct="0">
              <a:buClrTx/>
              <a:buFontTx/>
              <a:buNone/>
            </a:pPr>
            <a:r>
              <a:rPr lang="en-US" altLang="en-US" sz="1800">
                <a:solidFill>
                  <a:srgbClr val="000000"/>
                </a:solidFill>
                <a:latin typeface="Courier New" panose="02070309020205020404" pitchFamily="49" charset="0"/>
              </a:rPr>
              <a:t>                      'SA_REP',   1.20*salary,</a:t>
            </a:r>
          </a:p>
          <a:p>
            <a:pPr eaLnBrk="0" hangingPunct="0">
              <a:buClrTx/>
              <a:buFontTx/>
              <a:buNone/>
            </a:pPr>
            <a:r>
              <a:rPr lang="en-US" altLang="en-US" sz="1800">
                <a:solidFill>
                  <a:srgbClr val="000000"/>
                </a:solidFill>
                <a:latin typeface="Courier New" panose="02070309020205020404" pitchFamily="49" charset="0"/>
              </a:rPr>
              <a:t>              salary)</a:t>
            </a:r>
          </a:p>
          <a:p>
            <a:pPr eaLnBrk="0" hangingPunct="0">
              <a:buClrTx/>
              <a:buFontTx/>
              <a:buNone/>
            </a:pPr>
            <a:r>
              <a:rPr lang="en-US" altLang="en-US" sz="1800">
                <a:solidFill>
                  <a:srgbClr val="000000"/>
                </a:solidFill>
                <a:latin typeface="Courier New" panose="02070309020205020404" pitchFamily="49" charset="0"/>
              </a:rPr>
              <a:t>       REVISED_SALARY</a:t>
            </a:r>
          </a:p>
          <a:p>
            <a:pPr eaLnBrk="0" hangingPunct="0">
              <a:buClrTx/>
              <a:buFontTx/>
              <a:buNone/>
            </a:pPr>
            <a:r>
              <a:rPr lang="en-US" altLang="en-US" sz="1800">
                <a:solidFill>
                  <a:srgbClr val="000000"/>
                </a:solidFill>
                <a:latin typeface="Courier New" panose="02070309020205020404" pitchFamily="49" charset="0"/>
              </a:rPr>
              <a:t>FROM   employees;</a:t>
            </a:r>
          </a:p>
        </p:txBody>
      </p:sp>
      <p:sp>
        <p:nvSpPr>
          <p:cNvPr id="422915" name="Rectangle 3">
            <a:extLst>
              <a:ext uri="{FF2B5EF4-FFF2-40B4-BE49-F238E27FC236}">
                <a16:creationId xmlns:a16="http://schemas.microsoft.com/office/drawing/2014/main" id="{99356C6C-68F2-BD3B-4602-58F2608CF3E7}"/>
              </a:ext>
            </a:extLst>
          </p:cNvPr>
          <p:cNvSpPr>
            <a:spLocks noGrp="1" noChangeArrowheads="1"/>
          </p:cNvSpPr>
          <p:nvPr>
            <p:ph type="title"/>
          </p:nvPr>
        </p:nvSpPr>
        <p:spPr/>
        <p:txBody>
          <a:bodyPr/>
          <a:lstStyle/>
          <a:p>
            <a:r>
              <a:rPr lang="en-US" altLang="zh-CN">
                <a:ea typeface="宋体" panose="02010600030101010101" pitchFamily="2" charset="-122"/>
              </a:rPr>
              <a:t>Using the </a:t>
            </a:r>
            <a:r>
              <a:rPr lang="en-US" altLang="zh-CN">
                <a:latin typeface="Courier New" panose="02070309020205020404" pitchFamily="49" charset="0"/>
                <a:ea typeface="宋体" panose="02010600030101010101" pitchFamily="2" charset="-122"/>
              </a:rPr>
              <a:t>DECODE</a:t>
            </a:r>
            <a:r>
              <a:rPr lang="en-US" altLang="zh-CN">
                <a:ea typeface="宋体" panose="02010600030101010101" pitchFamily="2" charset="-122"/>
              </a:rPr>
              <a:t> Function</a:t>
            </a:r>
          </a:p>
        </p:txBody>
      </p:sp>
      <p:sp>
        <p:nvSpPr>
          <p:cNvPr id="422916" name="Rectangle 4">
            <a:extLst>
              <a:ext uri="{FF2B5EF4-FFF2-40B4-BE49-F238E27FC236}">
                <a16:creationId xmlns:a16="http://schemas.microsoft.com/office/drawing/2014/main" id="{C6DBFBB8-B40B-1BFA-7FAF-A29E7527CDA0}"/>
              </a:ext>
            </a:extLst>
          </p:cNvPr>
          <p:cNvSpPr>
            <a:spLocks noChangeArrowheads="1"/>
          </p:cNvSpPr>
          <p:nvPr/>
        </p:nvSpPr>
        <p:spPr bwMode="gray">
          <a:xfrm>
            <a:off x="3330576" y="2149475"/>
            <a:ext cx="5514975" cy="14160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17" name="Text Box 5">
            <a:extLst>
              <a:ext uri="{FF2B5EF4-FFF2-40B4-BE49-F238E27FC236}">
                <a16:creationId xmlns:a16="http://schemas.microsoft.com/office/drawing/2014/main" id="{7B6DFF66-701A-A066-A5D0-CCC11EB9B195}"/>
              </a:ext>
            </a:extLst>
          </p:cNvPr>
          <p:cNvSpPr txBox="1">
            <a:spLocks noChangeArrowheads="1"/>
          </p:cNvSpPr>
          <p:nvPr/>
        </p:nvSpPr>
        <p:spPr bwMode="gray">
          <a:xfrm>
            <a:off x="2743201" y="5105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422918" name="Text Box 6">
            <a:extLst>
              <a:ext uri="{FF2B5EF4-FFF2-40B4-BE49-F238E27FC236}">
                <a16:creationId xmlns:a16="http://schemas.microsoft.com/office/drawing/2014/main" id="{7E3A0969-07F5-A2DB-3988-831060FE7B54}"/>
              </a:ext>
            </a:extLst>
          </p:cNvPr>
          <p:cNvSpPr txBox="1">
            <a:spLocks noChangeArrowheads="1"/>
          </p:cNvSpPr>
          <p:nvPr/>
        </p:nvSpPr>
        <p:spPr bwMode="gray">
          <a:xfrm>
            <a:off x="2743201" y="41910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422923" name="Rectangle 11">
            <a:extLst>
              <a:ext uri="{FF2B5EF4-FFF2-40B4-BE49-F238E27FC236}">
                <a16:creationId xmlns:a16="http://schemas.microsoft.com/office/drawing/2014/main" id="{4BBC173A-090B-411B-C82B-E0098B6F4331}"/>
              </a:ext>
            </a:extLst>
          </p:cNvPr>
          <p:cNvSpPr>
            <a:spLocks noChangeArrowheads="1"/>
          </p:cNvSpPr>
          <p:nvPr/>
        </p:nvSpPr>
        <p:spPr bwMode="gray">
          <a:xfrm>
            <a:off x="6019800" y="3962400"/>
            <a:ext cx="1371600" cy="2133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8" name="Text Box 16">
            <a:extLst>
              <a:ext uri="{FF2B5EF4-FFF2-40B4-BE49-F238E27FC236}">
                <a16:creationId xmlns:a16="http://schemas.microsoft.com/office/drawing/2014/main" id="{CA7096EC-71B8-32B5-31C3-301BA915C061}"/>
              </a:ext>
            </a:extLst>
          </p:cNvPr>
          <p:cNvSpPr txBox="1">
            <a:spLocks noChangeArrowheads="1"/>
          </p:cNvSpPr>
          <p:nvPr/>
        </p:nvSpPr>
        <p:spPr bwMode="gray">
          <a:xfrm>
            <a:off x="2743201" y="5867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4" name="Rectangle 8">
            <a:extLst>
              <a:ext uri="{FF2B5EF4-FFF2-40B4-BE49-F238E27FC236}">
                <a16:creationId xmlns:a16="http://schemas.microsoft.com/office/drawing/2014/main" id="{BAD9D8B2-3534-E4D8-FC2B-8BB7519D9008}"/>
              </a:ext>
            </a:extLst>
          </p:cNvPr>
          <p:cNvSpPr>
            <a:spLocks noGrp="1" noChangeArrowheads="1"/>
          </p:cNvSpPr>
          <p:nvPr>
            <p:ph type="ctrTitle"/>
          </p:nvPr>
        </p:nvSpPr>
        <p:spPr>
          <a:xfrm>
            <a:off x="1524000" y="2235200"/>
            <a:ext cx="9144000" cy="2387600"/>
          </a:xfrm>
        </p:spPr>
        <p:txBody>
          <a:bodyPr>
            <a:normAutofit fontScale="90000"/>
          </a:bodyPr>
          <a:lstStyle/>
          <a:p>
            <a:r>
              <a:rPr lang="en-US" altLang="en-US" dirty="0"/>
              <a:t>Reporting Aggregated Data</a:t>
            </a:r>
            <a:br>
              <a:rPr lang="en-US" altLang="en-US" dirty="0"/>
            </a:br>
            <a:r>
              <a:rPr lang="en-US" altLang="en-US" dirty="0"/>
              <a:t>Using the Group Functions</a:t>
            </a:r>
            <a:br>
              <a:rPr lang="en-US" altLang="en-US" dirty="0"/>
            </a:br>
            <a:r>
              <a:rPr lang="en-US" altLang="en-US" dirty="0"/>
              <a:t>Lesson 5. </a:t>
            </a:r>
          </a:p>
        </p:txBody>
      </p:sp>
      <p:sp>
        <p:nvSpPr>
          <p:cNvPr id="306185" name="Rectangle 9">
            <a:extLst>
              <a:ext uri="{FF2B5EF4-FFF2-40B4-BE49-F238E27FC236}">
                <a16:creationId xmlns:a16="http://schemas.microsoft.com/office/drawing/2014/main" id="{AA0249ED-9EDF-96EF-F1B6-FFE8EF3287FD}"/>
              </a:ext>
            </a:extLst>
          </p:cNvPr>
          <p:cNvSpPr>
            <a:spLocks noGrp="1" noChangeArrowheads="1"/>
          </p:cNvSpPr>
          <p:nvPr>
            <p:ph type="subTitle" idx="1"/>
          </p:nvPr>
        </p:nvSpPr>
        <p:spPr/>
        <p:txBody>
          <a:bodyPr/>
          <a:lstStyle/>
          <a:p>
            <a:r>
              <a:rPr lang="en-US" altLang="en-US"/>
              <a:t>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24" name="Rectangle 12">
            <a:extLst>
              <a:ext uri="{FF2B5EF4-FFF2-40B4-BE49-F238E27FC236}">
                <a16:creationId xmlns:a16="http://schemas.microsoft.com/office/drawing/2014/main" id="{63DF8DCE-272E-9984-1D78-A8A0DA9836F2}"/>
              </a:ext>
            </a:extLst>
          </p:cNvPr>
          <p:cNvSpPr>
            <a:spLocks noGrp="1" noChangeArrowheads="1"/>
          </p:cNvSpPr>
          <p:nvPr>
            <p:ph type="title"/>
          </p:nvPr>
        </p:nvSpPr>
        <p:spPr/>
        <p:txBody>
          <a:bodyPr/>
          <a:lstStyle/>
          <a:p>
            <a:r>
              <a:rPr lang="en-US" altLang="en-US" dirty="0"/>
              <a:t>Lesson 5: Using the </a:t>
            </a:r>
            <a:r>
              <a:rPr lang="en-US" altLang="en-US" dirty="0">
                <a:latin typeface="Courier New" panose="02070309020205020404" pitchFamily="49" charset="0"/>
              </a:rPr>
              <a:t>COUNT</a:t>
            </a:r>
            <a:r>
              <a:rPr lang="en-US" altLang="en-US" dirty="0"/>
              <a:t> Function</a:t>
            </a:r>
          </a:p>
        </p:txBody>
      </p:sp>
      <p:sp>
        <p:nvSpPr>
          <p:cNvPr id="320525" name="Rectangle 13">
            <a:extLst>
              <a:ext uri="{FF2B5EF4-FFF2-40B4-BE49-F238E27FC236}">
                <a16:creationId xmlns:a16="http://schemas.microsoft.com/office/drawing/2014/main" id="{FD592140-8BE5-2A6C-FD3F-829CBB1F3A80}"/>
              </a:ext>
            </a:extLst>
          </p:cNvPr>
          <p:cNvSpPr>
            <a:spLocks noGrp="1" noChangeArrowheads="1"/>
          </p:cNvSpPr>
          <p:nvPr>
            <p:ph type="body" idx="1"/>
          </p:nvPr>
        </p:nvSpPr>
        <p:spPr>
          <a:xfrm>
            <a:off x="2133600" y="1449388"/>
            <a:ext cx="7918450" cy="3105150"/>
          </a:xfrm>
        </p:spPr>
        <p:txBody>
          <a:bodyPr>
            <a:normAutofit fontScale="92500" lnSpcReduction="10000"/>
          </a:bodyPr>
          <a:lstStyle/>
          <a:p>
            <a:r>
              <a:rPr lang="en-US" altLang="en-US">
                <a:latin typeface="Courier New" panose="02070309020205020404" pitchFamily="49" charset="0"/>
              </a:rPr>
              <a:t>COUNT(*)</a:t>
            </a:r>
            <a:r>
              <a:rPr lang="en-US" altLang="en-US"/>
              <a:t> returns the number of rows in a table:</a:t>
            </a:r>
          </a:p>
          <a:p>
            <a:endParaRPr lang="en-US" altLang="en-US"/>
          </a:p>
          <a:p>
            <a:endParaRPr lang="en-US" altLang="en-US"/>
          </a:p>
          <a:p>
            <a:endParaRPr lang="en-US" altLang="en-US"/>
          </a:p>
          <a:p>
            <a:endParaRPr lang="en-US" altLang="en-US"/>
          </a:p>
          <a:p>
            <a:r>
              <a:rPr lang="en-US" altLang="en-US">
                <a:latin typeface="Courier New" panose="02070309020205020404" pitchFamily="49" charset="0"/>
              </a:rPr>
              <a:t>COUNT(</a:t>
            </a:r>
            <a:r>
              <a:rPr lang="en-US" altLang="en-US" i="1">
                <a:latin typeface="Courier New" panose="02070309020205020404" pitchFamily="49" charset="0"/>
              </a:rPr>
              <a:t>expr</a:t>
            </a:r>
            <a:r>
              <a:rPr lang="en-US" altLang="en-US">
                <a:latin typeface="Courier New" panose="02070309020205020404" pitchFamily="49" charset="0"/>
              </a:rPr>
              <a:t>)</a:t>
            </a:r>
            <a:r>
              <a:rPr lang="en-US" altLang="en-US"/>
              <a:t> returns the number of rows with non-null values for </a:t>
            </a:r>
            <a:r>
              <a:rPr lang="en-US" altLang="en-US" i="1">
                <a:latin typeface="Courier New" panose="02070309020205020404" pitchFamily="49" charset="0"/>
              </a:rPr>
              <a:t>expr</a:t>
            </a:r>
            <a:r>
              <a:rPr lang="en-US" altLang="en-US"/>
              <a:t>:</a:t>
            </a:r>
          </a:p>
          <a:p>
            <a:endParaRPr lang="en-US" altLang="en-US"/>
          </a:p>
        </p:txBody>
      </p:sp>
      <p:sp>
        <p:nvSpPr>
          <p:cNvPr id="320515" name="Rectangle 3">
            <a:extLst>
              <a:ext uri="{FF2B5EF4-FFF2-40B4-BE49-F238E27FC236}">
                <a16:creationId xmlns:a16="http://schemas.microsoft.com/office/drawing/2014/main" id="{DB68C4FB-21B0-FC49-DEB0-A1CBBE7CB8A8}"/>
              </a:ext>
            </a:extLst>
          </p:cNvPr>
          <p:cNvSpPr>
            <a:spLocks noChangeArrowheads="1"/>
          </p:cNvSpPr>
          <p:nvPr/>
        </p:nvSpPr>
        <p:spPr bwMode="blackGray">
          <a:xfrm>
            <a:off x="2390775" y="4267201"/>
            <a:ext cx="7277100" cy="944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COUNT(commission_pct)</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WHERE  department_id = 80;</a:t>
            </a:r>
          </a:p>
        </p:txBody>
      </p:sp>
      <p:sp>
        <p:nvSpPr>
          <p:cNvPr id="320516" name="Rectangle 4">
            <a:extLst>
              <a:ext uri="{FF2B5EF4-FFF2-40B4-BE49-F238E27FC236}">
                <a16:creationId xmlns:a16="http://schemas.microsoft.com/office/drawing/2014/main" id="{B32C2333-B22B-44ED-2E55-ECEEFCCF0402}"/>
              </a:ext>
            </a:extLst>
          </p:cNvPr>
          <p:cNvSpPr>
            <a:spLocks noChangeArrowheads="1"/>
          </p:cNvSpPr>
          <p:nvPr/>
        </p:nvSpPr>
        <p:spPr bwMode="blackGray">
          <a:xfrm>
            <a:off x="2390775" y="1905001"/>
            <a:ext cx="7277100" cy="944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COUNT(*)</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WHERE  department_id = 50;</a:t>
            </a:r>
          </a:p>
        </p:txBody>
      </p:sp>
      <p:sp>
        <p:nvSpPr>
          <p:cNvPr id="320519" name="Rectangle 7">
            <a:extLst>
              <a:ext uri="{FF2B5EF4-FFF2-40B4-BE49-F238E27FC236}">
                <a16:creationId xmlns:a16="http://schemas.microsoft.com/office/drawing/2014/main" id="{A95E01C0-1D4F-4619-5FAD-1C76DEBD43C5}"/>
              </a:ext>
            </a:extLst>
          </p:cNvPr>
          <p:cNvSpPr>
            <a:spLocks noChangeArrowheads="1"/>
          </p:cNvSpPr>
          <p:nvPr/>
        </p:nvSpPr>
        <p:spPr bwMode="gray">
          <a:xfrm>
            <a:off x="3357564" y="1952625"/>
            <a:ext cx="1209675" cy="3175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1" name="Rectangle 9">
            <a:extLst>
              <a:ext uri="{FF2B5EF4-FFF2-40B4-BE49-F238E27FC236}">
                <a16:creationId xmlns:a16="http://schemas.microsoft.com/office/drawing/2014/main" id="{EACB3865-5D01-68D8-51D2-5DB6DB831B33}"/>
              </a:ext>
            </a:extLst>
          </p:cNvPr>
          <p:cNvSpPr>
            <a:spLocks noChangeArrowheads="1"/>
          </p:cNvSpPr>
          <p:nvPr/>
        </p:nvSpPr>
        <p:spPr bwMode="gray">
          <a:xfrm>
            <a:off x="3384551" y="4318000"/>
            <a:ext cx="2932113" cy="2809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2" name="Oval 10">
            <a:extLst>
              <a:ext uri="{FF2B5EF4-FFF2-40B4-BE49-F238E27FC236}">
                <a16:creationId xmlns:a16="http://schemas.microsoft.com/office/drawing/2014/main" id="{BAE35B15-93AE-582D-BA84-E7154366B80B}"/>
              </a:ext>
            </a:extLst>
          </p:cNvPr>
          <p:cNvSpPr>
            <a:spLocks noChangeArrowheads="1"/>
          </p:cNvSpPr>
          <p:nvPr/>
        </p:nvSpPr>
        <p:spPr bwMode="blackWhite">
          <a:xfrm>
            <a:off x="1739901" y="2119313"/>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1</a:t>
            </a:r>
          </a:p>
        </p:txBody>
      </p:sp>
      <p:sp>
        <p:nvSpPr>
          <p:cNvPr id="320523" name="Oval 11">
            <a:extLst>
              <a:ext uri="{FF2B5EF4-FFF2-40B4-BE49-F238E27FC236}">
                <a16:creationId xmlns:a16="http://schemas.microsoft.com/office/drawing/2014/main" id="{1F5C45D0-FEA2-5430-F9FE-C7B219875142}"/>
              </a:ext>
            </a:extLst>
          </p:cNvPr>
          <p:cNvSpPr>
            <a:spLocks noChangeArrowheads="1"/>
          </p:cNvSpPr>
          <p:nvPr/>
        </p:nvSpPr>
        <p:spPr bwMode="blackWhite">
          <a:xfrm>
            <a:off x="1733551" y="4452939"/>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2</a:t>
            </a:r>
          </a:p>
        </p:txBody>
      </p:sp>
      <p:pic>
        <p:nvPicPr>
          <p:cNvPr id="320526" name="Picture 14">
            <a:extLst>
              <a:ext uri="{FF2B5EF4-FFF2-40B4-BE49-F238E27FC236}">
                <a16:creationId xmlns:a16="http://schemas.microsoft.com/office/drawing/2014/main" id="{CF5F3E18-57B0-D859-8F28-4A15A5476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0" y="2971800"/>
            <a:ext cx="1417638" cy="514350"/>
          </a:xfrm>
          <a:prstGeom prst="rect">
            <a:avLst/>
          </a:prstGeom>
          <a:noFill/>
          <a:extLst>
            <a:ext uri="{909E8E84-426E-40DD-AFC4-6F175D3DCCD1}">
              <a14:hiddenFill xmlns:a14="http://schemas.microsoft.com/office/drawing/2010/main">
                <a:solidFill>
                  <a:srgbClr val="FFFFFF"/>
                </a:solidFill>
              </a14:hiddenFill>
            </a:ext>
          </a:extLst>
        </p:spPr>
      </p:pic>
      <p:pic>
        <p:nvPicPr>
          <p:cNvPr id="320527" name="Picture 15">
            <a:extLst>
              <a:ext uri="{FF2B5EF4-FFF2-40B4-BE49-F238E27FC236}">
                <a16:creationId xmlns:a16="http://schemas.microsoft.com/office/drawing/2014/main" id="{0FFBB537-BA55-5118-750C-850648BAA1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14601" y="5410201"/>
            <a:ext cx="2365375" cy="525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17D1ACC0-9B7A-FC32-61DF-372E6C30761C}"/>
              </a:ext>
            </a:extLst>
          </p:cNvPr>
          <p:cNvSpPr>
            <a:spLocks noChangeArrowheads="1"/>
          </p:cNvSpPr>
          <p:nvPr/>
        </p:nvSpPr>
        <p:spPr bwMode="blackGray">
          <a:xfrm>
            <a:off x="2390775" y="3214688"/>
            <a:ext cx="7277100" cy="6858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COUNT(DISTINCT department_id)</a:t>
            </a:r>
          </a:p>
          <a:p>
            <a:pPr eaLnBrk="0" hangingPunct="0">
              <a:buClrTx/>
              <a:buFontTx/>
              <a:buNone/>
            </a:pPr>
            <a:r>
              <a:rPr lang="en-US" altLang="en-US" sz="1800">
                <a:solidFill>
                  <a:srgbClr val="000000"/>
                </a:solidFill>
                <a:latin typeface="Courier New" panose="02070309020205020404" pitchFamily="49" charset="0"/>
              </a:rPr>
              <a:t>FROM   employees;</a:t>
            </a:r>
          </a:p>
        </p:txBody>
      </p:sp>
      <p:sp>
        <p:nvSpPr>
          <p:cNvPr id="322567" name="Rectangle 7">
            <a:extLst>
              <a:ext uri="{FF2B5EF4-FFF2-40B4-BE49-F238E27FC236}">
                <a16:creationId xmlns:a16="http://schemas.microsoft.com/office/drawing/2014/main" id="{B674E860-49DB-582C-5A5B-99E787D0BC04}"/>
              </a:ext>
            </a:extLst>
          </p:cNvPr>
          <p:cNvSpPr>
            <a:spLocks noGrp="1" noChangeArrowheads="1"/>
          </p:cNvSpPr>
          <p:nvPr>
            <p:ph type="title"/>
          </p:nvPr>
        </p:nvSpPr>
        <p:spPr/>
        <p:txBody>
          <a:bodyPr/>
          <a:lstStyle/>
          <a:p>
            <a:r>
              <a:rPr lang="en-US" altLang="en-US"/>
              <a:t>Using the </a:t>
            </a:r>
            <a:r>
              <a:rPr lang="en-US" altLang="en-US">
                <a:latin typeface="Courier New" panose="02070309020205020404" pitchFamily="49" charset="0"/>
              </a:rPr>
              <a:t>DISTINCT</a:t>
            </a:r>
            <a:r>
              <a:rPr lang="en-US" altLang="en-US"/>
              <a:t> Keyword</a:t>
            </a:r>
          </a:p>
        </p:txBody>
      </p:sp>
      <p:sp>
        <p:nvSpPr>
          <p:cNvPr id="322568" name="Rectangle 8">
            <a:extLst>
              <a:ext uri="{FF2B5EF4-FFF2-40B4-BE49-F238E27FC236}">
                <a16:creationId xmlns:a16="http://schemas.microsoft.com/office/drawing/2014/main" id="{BB996689-1992-0826-D372-AF3DA284ACD3}"/>
              </a:ext>
            </a:extLst>
          </p:cNvPr>
          <p:cNvSpPr>
            <a:spLocks noGrp="1" noChangeArrowheads="1"/>
          </p:cNvSpPr>
          <p:nvPr>
            <p:ph type="body" idx="1"/>
          </p:nvPr>
        </p:nvSpPr>
        <p:spPr>
          <a:xfrm>
            <a:off x="2133600" y="1449389"/>
            <a:ext cx="7918450" cy="1431925"/>
          </a:xfrm>
        </p:spPr>
        <p:txBody>
          <a:bodyPr>
            <a:normAutofit lnSpcReduction="10000"/>
          </a:bodyPr>
          <a:lstStyle/>
          <a:p>
            <a:pPr lvl="1"/>
            <a:r>
              <a:rPr lang="en-US" altLang="en-US">
                <a:latin typeface="Courier New" panose="02070309020205020404" pitchFamily="49" charset="0"/>
              </a:rPr>
              <a:t>COUNT(DISTINCT</a:t>
            </a:r>
            <a:r>
              <a:rPr lang="en-US" altLang="en-US"/>
              <a:t> </a:t>
            </a:r>
            <a:r>
              <a:rPr lang="en-US" altLang="en-US">
                <a:latin typeface="Courier New" panose="02070309020205020404" pitchFamily="49" charset="0"/>
              </a:rPr>
              <a:t>expr)</a:t>
            </a:r>
            <a:r>
              <a:rPr lang="en-US" altLang="en-US"/>
              <a:t> returns the number of distinct non-null values of </a:t>
            </a:r>
            <a:r>
              <a:rPr lang="en-US" altLang="en-US" i="1">
                <a:latin typeface="Courier New" panose="02070309020205020404" pitchFamily="49" charset="0"/>
              </a:rPr>
              <a:t>expr</a:t>
            </a:r>
            <a:r>
              <a:rPr lang="en-US" altLang="en-US"/>
              <a:t>.</a:t>
            </a:r>
          </a:p>
          <a:p>
            <a:pPr lvl="1"/>
            <a:r>
              <a:rPr lang="en-US" altLang="en-US"/>
              <a:t>To display the number of distinct department values in the </a:t>
            </a:r>
            <a:r>
              <a:rPr lang="en-US" altLang="en-US">
                <a:latin typeface="Courier New" panose="02070309020205020404" pitchFamily="49" charset="0"/>
              </a:rPr>
              <a:t>EMPLOYEES</a:t>
            </a:r>
            <a:r>
              <a:rPr lang="en-US" altLang="en-US"/>
              <a:t> table:</a:t>
            </a:r>
          </a:p>
        </p:txBody>
      </p:sp>
      <p:sp>
        <p:nvSpPr>
          <p:cNvPr id="322566" name="Rectangle 6">
            <a:extLst>
              <a:ext uri="{FF2B5EF4-FFF2-40B4-BE49-F238E27FC236}">
                <a16:creationId xmlns:a16="http://schemas.microsoft.com/office/drawing/2014/main" id="{E8350BC2-7D4D-3077-EAAD-3B93E8CFC35F}"/>
              </a:ext>
            </a:extLst>
          </p:cNvPr>
          <p:cNvSpPr>
            <a:spLocks noChangeArrowheads="1"/>
          </p:cNvSpPr>
          <p:nvPr/>
        </p:nvSpPr>
        <p:spPr bwMode="gray">
          <a:xfrm>
            <a:off x="3386139" y="3275014"/>
            <a:ext cx="4060825" cy="2809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22569" name="Picture 9">
            <a:extLst>
              <a:ext uri="{FF2B5EF4-FFF2-40B4-BE49-F238E27FC236}">
                <a16:creationId xmlns:a16="http://schemas.microsoft.com/office/drawing/2014/main" id="{FF4BFEAF-F660-ED65-F9E5-76E42E164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038600" y="4191000"/>
            <a:ext cx="2800350" cy="503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20" name="Rectangle 12">
            <a:extLst>
              <a:ext uri="{FF2B5EF4-FFF2-40B4-BE49-F238E27FC236}">
                <a16:creationId xmlns:a16="http://schemas.microsoft.com/office/drawing/2014/main" id="{8ECD51DB-64D0-9C2E-947B-B26FD9CB1515}"/>
              </a:ext>
            </a:extLst>
          </p:cNvPr>
          <p:cNvSpPr>
            <a:spLocks noGrp="1" noChangeArrowheads="1"/>
          </p:cNvSpPr>
          <p:nvPr>
            <p:ph type="title"/>
          </p:nvPr>
        </p:nvSpPr>
        <p:spPr/>
        <p:txBody>
          <a:bodyPr/>
          <a:lstStyle/>
          <a:p>
            <a:r>
              <a:rPr lang="en-US" altLang="en-US"/>
              <a:t>Group Functions and Null Values</a:t>
            </a:r>
          </a:p>
        </p:txBody>
      </p:sp>
      <p:sp>
        <p:nvSpPr>
          <p:cNvPr id="324621" name="Rectangle 13">
            <a:extLst>
              <a:ext uri="{FF2B5EF4-FFF2-40B4-BE49-F238E27FC236}">
                <a16:creationId xmlns:a16="http://schemas.microsoft.com/office/drawing/2014/main" id="{A2006C64-2E43-B8D9-EAA3-52DFB64A3DA6}"/>
              </a:ext>
            </a:extLst>
          </p:cNvPr>
          <p:cNvSpPr>
            <a:spLocks noGrp="1" noChangeArrowheads="1"/>
          </p:cNvSpPr>
          <p:nvPr>
            <p:ph type="body" idx="1"/>
          </p:nvPr>
        </p:nvSpPr>
        <p:spPr>
          <a:xfrm>
            <a:off x="2133600" y="1449388"/>
            <a:ext cx="7918450" cy="2368550"/>
          </a:xfrm>
        </p:spPr>
        <p:txBody>
          <a:bodyPr>
            <a:normAutofit fontScale="92500" lnSpcReduction="20000"/>
          </a:bodyPr>
          <a:lstStyle/>
          <a:p>
            <a:r>
              <a:rPr lang="en-US" altLang="en-US"/>
              <a:t>Group functions ignore null values in the column:</a:t>
            </a:r>
          </a:p>
          <a:p>
            <a:pPr lvl="1"/>
            <a:endParaRPr lang="en-US" altLang="en-US"/>
          </a:p>
          <a:p>
            <a:pPr lvl="1"/>
            <a:endParaRPr lang="en-US" altLang="en-US"/>
          </a:p>
          <a:p>
            <a:pPr lvl="1"/>
            <a:endParaRPr lang="en-US" altLang="en-US"/>
          </a:p>
          <a:p>
            <a:pPr lvl="1"/>
            <a:endParaRPr lang="en-US" altLang="en-US"/>
          </a:p>
          <a:p>
            <a:r>
              <a:rPr lang="en-US" altLang="en-US"/>
              <a:t>The </a:t>
            </a:r>
            <a:r>
              <a:rPr lang="en-US" altLang="en-US">
                <a:latin typeface="Courier New" panose="02070309020205020404" pitchFamily="49" charset="0"/>
              </a:rPr>
              <a:t>NVL</a:t>
            </a:r>
            <a:r>
              <a:rPr lang="en-US" altLang="en-US"/>
              <a:t> function forces group functions to include null values:</a:t>
            </a:r>
          </a:p>
        </p:txBody>
      </p:sp>
      <p:sp>
        <p:nvSpPr>
          <p:cNvPr id="324611" name="Rectangle 3">
            <a:extLst>
              <a:ext uri="{FF2B5EF4-FFF2-40B4-BE49-F238E27FC236}">
                <a16:creationId xmlns:a16="http://schemas.microsoft.com/office/drawing/2014/main" id="{4878C81D-1039-EFFD-DBAC-A5E877D6BC4E}"/>
              </a:ext>
            </a:extLst>
          </p:cNvPr>
          <p:cNvSpPr>
            <a:spLocks noChangeArrowheads="1"/>
          </p:cNvSpPr>
          <p:nvPr/>
        </p:nvSpPr>
        <p:spPr bwMode="blackGray">
          <a:xfrm>
            <a:off x="2390775" y="2000250"/>
            <a:ext cx="7277100" cy="6858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AVG(commission_pct)</a:t>
            </a:r>
          </a:p>
          <a:p>
            <a:pPr eaLnBrk="0" hangingPunct="0">
              <a:buClrTx/>
              <a:buFontTx/>
              <a:buNone/>
            </a:pPr>
            <a:r>
              <a:rPr lang="en-US" altLang="en-US" sz="1800">
                <a:solidFill>
                  <a:srgbClr val="000000"/>
                </a:solidFill>
                <a:latin typeface="Courier New" panose="02070309020205020404" pitchFamily="49" charset="0"/>
              </a:rPr>
              <a:t>FROM   employees;</a:t>
            </a:r>
          </a:p>
        </p:txBody>
      </p:sp>
      <p:sp>
        <p:nvSpPr>
          <p:cNvPr id="324612" name="Rectangle 4">
            <a:extLst>
              <a:ext uri="{FF2B5EF4-FFF2-40B4-BE49-F238E27FC236}">
                <a16:creationId xmlns:a16="http://schemas.microsoft.com/office/drawing/2014/main" id="{CE5CCED8-2E27-D968-4443-9E386A04B9E7}"/>
              </a:ext>
            </a:extLst>
          </p:cNvPr>
          <p:cNvSpPr>
            <a:spLocks noChangeArrowheads="1"/>
          </p:cNvSpPr>
          <p:nvPr/>
        </p:nvSpPr>
        <p:spPr bwMode="blackGray">
          <a:xfrm>
            <a:off x="2390775" y="4038600"/>
            <a:ext cx="7277100" cy="6858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AVG(NVL(commission_pct, 0))</a:t>
            </a:r>
          </a:p>
          <a:p>
            <a:pPr eaLnBrk="0" hangingPunct="0">
              <a:buClrTx/>
              <a:buFontTx/>
              <a:buNone/>
            </a:pPr>
            <a:r>
              <a:rPr lang="en-US" altLang="en-US" sz="1800">
                <a:solidFill>
                  <a:srgbClr val="000000"/>
                </a:solidFill>
                <a:latin typeface="Courier New" panose="02070309020205020404" pitchFamily="49" charset="0"/>
              </a:rPr>
              <a:t>FROM   employees;</a:t>
            </a:r>
          </a:p>
        </p:txBody>
      </p:sp>
      <p:sp>
        <p:nvSpPr>
          <p:cNvPr id="324615" name="Rectangle 7">
            <a:extLst>
              <a:ext uri="{FF2B5EF4-FFF2-40B4-BE49-F238E27FC236}">
                <a16:creationId xmlns:a16="http://schemas.microsoft.com/office/drawing/2014/main" id="{970A61B3-2900-4616-2870-FFB0F6521071}"/>
              </a:ext>
            </a:extLst>
          </p:cNvPr>
          <p:cNvSpPr>
            <a:spLocks noChangeArrowheads="1"/>
          </p:cNvSpPr>
          <p:nvPr/>
        </p:nvSpPr>
        <p:spPr bwMode="gray">
          <a:xfrm>
            <a:off x="3406775" y="2079625"/>
            <a:ext cx="2730500" cy="2809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17" name="Rectangle 9">
            <a:extLst>
              <a:ext uri="{FF2B5EF4-FFF2-40B4-BE49-F238E27FC236}">
                <a16:creationId xmlns:a16="http://schemas.microsoft.com/office/drawing/2014/main" id="{BD9D43EA-6A85-D1E1-A4EB-27C3A743A54D}"/>
              </a:ext>
            </a:extLst>
          </p:cNvPr>
          <p:cNvSpPr>
            <a:spLocks noChangeArrowheads="1"/>
          </p:cNvSpPr>
          <p:nvPr/>
        </p:nvSpPr>
        <p:spPr bwMode="gray">
          <a:xfrm>
            <a:off x="3395664" y="4098925"/>
            <a:ext cx="3692525" cy="2809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18" name="Oval 10">
            <a:extLst>
              <a:ext uri="{FF2B5EF4-FFF2-40B4-BE49-F238E27FC236}">
                <a16:creationId xmlns:a16="http://schemas.microsoft.com/office/drawing/2014/main" id="{B4F33250-9889-C952-B77A-312FDA8685B4}"/>
              </a:ext>
            </a:extLst>
          </p:cNvPr>
          <p:cNvSpPr>
            <a:spLocks noChangeArrowheads="1"/>
          </p:cNvSpPr>
          <p:nvPr/>
        </p:nvSpPr>
        <p:spPr bwMode="blackWhite">
          <a:xfrm>
            <a:off x="1739901" y="2076451"/>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1</a:t>
            </a:r>
          </a:p>
        </p:txBody>
      </p:sp>
      <p:sp>
        <p:nvSpPr>
          <p:cNvPr id="324619" name="Oval 11">
            <a:extLst>
              <a:ext uri="{FF2B5EF4-FFF2-40B4-BE49-F238E27FC236}">
                <a16:creationId xmlns:a16="http://schemas.microsoft.com/office/drawing/2014/main" id="{68FFD3EC-6498-AC82-AD81-EB2023EEE93D}"/>
              </a:ext>
            </a:extLst>
          </p:cNvPr>
          <p:cNvSpPr>
            <a:spLocks noChangeArrowheads="1"/>
          </p:cNvSpPr>
          <p:nvPr/>
        </p:nvSpPr>
        <p:spPr bwMode="blackWhite">
          <a:xfrm>
            <a:off x="1733551" y="4195764"/>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2</a:t>
            </a:r>
          </a:p>
        </p:txBody>
      </p:sp>
      <p:pic>
        <p:nvPicPr>
          <p:cNvPr id="324622" name="Picture 14">
            <a:extLst>
              <a:ext uri="{FF2B5EF4-FFF2-40B4-BE49-F238E27FC236}">
                <a16:creationId xmlns:a16="http://schemas.microsoft.com/office/drawing/2014/main" id="{9EB2AC42-AC28-A420-3EC9-9F7A73BEF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124201" y="2819400"/>
            <a:ext cx="2263775" cy="514350"/>
          </a:xfrm>
          <a:prstGeom prst="rect">
            <a:avLst/>
          </a:prstGeom>
          <a:noFill/>
          <a:extLst>
            <a:ext uri="{909E8E84-426E-40DD-AFC4-6F175D3DCCD1}">
              <a14:hiddenFill xmlns:a14="http://schemas.microsoft.com/office/drawing/2010/main">
                <a:solidFill>
                  <a:srgbClr val="FFFFFF"/>
                </a:solidFill>
              </a14:hiddenFill>
            </a:ext>
          </a:extLst>
        </p:spPr>
      </p:pic>
      <p:pic>
        <p:nvPicPr>
          <p:cNvPr id="324623" name="Picture 15">
            <a:extLst>
              <a:ext uri="{FF2B5EF4-FFF2-40B4-BE49-F238E27FC236}">
                <a16:creationId xmlns:a16="http://schemas.microsoft.com/office/drawing/2014/main" id="{E5B3E7CF-AF06-D0F6-D5D2-4B0DB1211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048001" y="5105400"/>
            <a:ext cx="2697163" cy="514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6">
            <a:extLst>
              <a:ext uri="{FF2B5EF4-FFF2-40B4-BE49-F238E27FC236}">
                <a16:creationId xmlns:a16="http://schemas.microsoft.com/office/drawing/2014/main" id="{7AA0FE76-7A1F-AA00-1091-257D68D0D6B1}"/>
              </a:ext>
            </a:extLst>
          </p:cNvPr>
          <p:cNvSpPr>
            <a:spLocks noGrp="1" noChangeArrowheads="1"/>
          </p:cNvSpPr>
          <p:nvPr>
            <p:ph type="title"/>
          </p:nvPr>
        </p:nvSpPr>
        <p:spPr/>
        <p:txBody>
          <a:bodyPr/>
          <a:lstStyle/>
          <a:p>
            <a:r>
              <a:rPr lang="en-US" altLang="en-US"/>
              <a:t>Creating Groups of Data: </a:t>
            </a:r>
            <a:br>
              <a:rPr lang="en-US" altLang="en-US"/>
            </a:b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Syntax</a:t>
            </a:r>
          </a:p>
        </p:txBody>
      </p:sp>
      <p:sp>
        <p:nvSpPr>
          <p:cNvPr id="328711" name="Rectangle 7">
            <a:extLst>
              <a:ext uri="{FF2B5EF4-FFF2-40B4-BE49-F238E27FC236}">
                <a16:creationId xmlns:a16="http://schemas.microsoft.com/office/drawing/2014/main" id="{8B500999-28EA-93CE-F183-2EBE3F3C9673}"/>
              </a:ext>
            </a:extLst>
          </p:cNvPr>
          <p:cNvSpPr>
            <a:spLocks noGrp="1" noChangeArrowheads="1"/>
          </p:cNvSpPr>
          <p:nvPr>
            <p:ph type="body" idx="1"/>
          </p:nvPr>
        </p:nvSpPr>
        <p:spPr>
          <a:xfrm>
            <a:off x="2133600" y="1449389"/>
            <a:ext cx="7918450" cy="2301875"/>
          </a:xfrm>
        </p:spPr>
        <p:txBody>
          <a:bodyPr>
            <a:normAutofit fontScale="92500" lnSpcReduction="20000"/>
          </a:bodyPr>
          <a:lstStyle/>
          <a:p>
            <a:endParaRPr lang="en-US" altLang="en-US"/>
          </a:p>
          <a:p>
            <a:endParaRPr lang="en-US" altLang="en-US"/>
          </a:p>
          <a:p>
            <a:endParaRPr lang="en-US" altLang="en-US"/>
          </a:p>
          <a:p>
            <a:endParaRPr lang="en-US" altLang="en-US"/>
          </a:p>
          <a:p>
            <a:r>
              <a:rPr lang="en-US" altLang="en-US"/>
              <a:t>You can divide rows in a table into smaller groups by using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a:t>
            </a:r>
          </a:p>
        </p:txBody>
      </p:sp>
      <p:sp>
        <p:nvSpPr>
          <p:cNvPr id="328708" name="Rectangle 4">
            <a:extLst>
              <a:ext uri="{FF2B5EF4-FFF2-40B4-BE49-F238E27FC236}">
                <a16:creationId xmlns:a16="http://schemas.microsoft.com/office/drawing/2014/main" id="{BB1B7ACA-A27A-69C9-1BD0-46150C0A7477}"/>
              </a:ext>
            </a:extLst>
          </p:cNvPr>
          <p:cNvSpPr>
            <a:spLocks noChangeArrowheads="1"/>
          </p:cNvSpPr>
          <p:nvPr/>
        </p:nvSpPr>
        <p:spPr bwMode="blackGray">
          <a:xfrm>
            <a:off x="2390775" y="1600201"/>
            <a:ext cx="7277100" cy="14065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group_function(column)</a:t>
            </a:r>
            <a:endParaRPr lang="en-US" altLang="en-US" sz="1800">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endParaRPr lang="en-US" altLang="en-US" sz="1800">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[WHERE    </a:t>
            </a:r>
            <a:r>
              <a:rPr lang="en-US" altLang="en-US" sz="1800" i="1">
                <a:solidFill>
                  <a:srgbClr val="000000"/>
                </a:solidFill>
                <a:latin typeface="Courier New" panose="02070309020205020404" pitchFamily="49" charset="0"/>
              </a:rPr>
              <a:t>condition</a:t>
            </a:r>
            <a:r>
              <a:rPr lang="en-US" altLang="en-US" sz="1800">
                <a:solidFill>
                  <a:srgbClr val="000000"/>
                </a:solidFill>
                <a:latin typeface="Courier New" panose="02070309020205020404" pitchFamily="49" charset="0"/>
              </a:rPr>
              <a:t>]</a:t>
            </a:r>
          </a:p>
          <a:p>
            <a:pPr eaLnBrk="0" hangingPunct="0">
              <a:buClrTx/>
              <a:buFontTx/>
              <a:buNone/>
            </a:pPr>
            <a:r>
              <a:rPr lang="en-US" altLang="en-US" sz="1800">
                <a:solidFill>
                  <a:srgbClr val="000000"/>
                </a:solidFill>
                <a:latin typeface="Courier New" panose="02070309020205020404" pitchFamily="49" charset="0"/>
              </a:rPr>
              <a:t>[GROUP BY </a:t>
            </a:r>
            <a:r>
              <a:rPr lang="en-US" altLang="en-US" sz="1800" i="1">
                <a:solidFill>
                  <a:srgbClr val="000000"/>
                </a:solidFill>
                <a:latin typeface="Courier New" panose="02070309020205020404" pitchFamily="49" charset="0"/>
              </a:rPr>
              <a:t>group_by_expression</a:t>
            </a:r>
            <a:r>
              <a:rPr lang="en-US" altLang="en-US" sz="1800">
                <a:solidFill>
                  <a:srgbClr val="000000"/>
                </a:solidFill>
                <a:latin typeface="Courier New" panose="02070309020205020404" pitchFamily="49" charset="0"/>
              </a:rPr>
              <a:t>]</a:t>
            </a:r>
            <a:endParaRPr lang="en-US" altLang="en-US" sz="1800" i="1">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[ORDER BY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a:t>
            </a:r>
          </a:p>
        </p:txBody>
      </p:sp>
      <p:sp>
        <p:nvSpPr>
          <p:cNvPr id="328709" name="Rectangle 5">
            <a:extLst>
              <a:ext uri="{FF2B5EF4-FFF2-40B4-BE49-F238E27FC236}">
                <a16:creationId xmlns:a16="http://schemas.microsoft.com/office/drawing/2014/main" id="{66378820-4854-8E2B-921D-5226CCDF0A50}"/>
              </a:ext>
            </a:extLst>
          </p:cNvPr>
          <p:cNvSpPr>
            <a:spLocks noChangeArrowheads="1"/>
          </p:cNvSpPr>
          <p:nvPr/>
        </p:nvSpPr>
        <p:spPr bwMode="gray">
          <a:xfrm>
            <a:off x="2473326" y="2435226"/>
            <a:ext cx="4575175" cy="3016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5BA28AD9-8167-7990-2C27-E1D70098CCAB}"/>
              </a:ext>
            </a:extLst>
          </p:cNvPr>
          <p:cNvSpPr>
            <a:spLocks noChangeArrowheads="1"/>
          </p:cNvSpPr>
          <p:nvPr/>
        </p:nvSpPr>
        <p:spPr bwMode="blackGray">
          <a:xfrm>
            <a:off x="2390775" y="3276600"/>
            <a:ext cx="7272338" cy="17287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group_function</a:t>
            </a:r>
            <a:endParaRPr lang="en-US" altLang="en-US" sz="1800">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endParaRPr lang="en-US" altLang="en-US" sz="1800">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[WHERE    </a:t>
            </a:r>
            <a:r>
              <a:rPr lang="en-US" altLang="en-US" sz="1800" i="1">
                <a:solidFill>
                  <a:srgbClr val="000000"/>
                </a:solidFill>
                <a:latin typeface="Courier New" panose="02070309020205020404" pitchFamily="49" charset="0"/>
              </a:rPr>
              <a:t>condition</a:t>
            </a:r>
            <a:r>
              <a:rPr lang="en-US" altLang="en-US" sz="1800">
                <a:solidFill>
                  <a:srgbClr val="000000"/>
                </a:solidFill>
                <a:latin typeface="Courier New" panose="02070309020205020404" pitchFamily="49" charset="0"/>
              </a:rPr>
              <a:t>]</a:t>
            </a:r>
          </a:p>
          <a:p>
            <a:pPr eaLnBrk="0" hangingPunct="0">
              <a:buClrTx/>
              <a:buFontTx/>
              <a:buNone/>
            </a:pPr>
            <a:r>
              <a:rPr lang="en-US" altLang="en-US" sz="1800">
                <a:solidFill>
                  <a:srgbClr val="000000"/>
                </a:solidFill>
                <a:latin typeface="Courier New" panose="02070309020205020404" pitchFamily="49" charset="0"/>
              </a:rPr>
              <a:t>[GROUP BY </a:t>
            </a:r>
            <a:r>
              <a:rPr lang="en-US" altLang="en-US" sz="1800" i="1">
                <a:solidFill>
                  <a:srgbClr val="000000"/>
                </a:solidFill>
                <a:latin typeface="Courier New" panose="02070309020205020404" pitchFamily="49" charset="0"/>
              </a:rPr>
              <a:t>group_by_expression</a:t>
            </a:r>
            <a:r>
              <a:rPr lang="en-US" altLang="en-US" sz="1800">
                <a:solidFill>
                  <a:srgbClr val="000000"/>
                </a:solidFill>
                <a:latin typeface="Courier New" panose="02070309020205020404" pitchFamily="49" charset="0"/>
              </a:rPr>
              <a:t>]</a:t>
            </a:r>
            <a:endParaRPr lang="en-US" altLang="en-US" sz="1800" i="1">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[HAVING   </a:t>
            </a:r>
            <a:r>
              <a:rPr lang="en-US" altLang="en-US" sz="1800" i="1">
                <a:solidFill>
                  <a:srgbClr val="000000"/>
                </a:solidFill>
                <a:latin typeface="Courier New" panose="02070309020205020404" pitchFamily="49" charset="0"/>
              </a:rPr>
              <a:t>group_condition</a:t>
            </a:r>
            <a:r>
              <a:rPr lang="en-US" altLang="en-US" sz="1800">
                <a:solidFill>
                  <a:srgbClr val="000000"/>
                </a:solidFill>
                <a:latin typeface="Courier New" panose="02070309020205020404" pitchFamily="49" charset="0"/>
              </a:rPr>
              <a:t>]</a:t>
            </a:r>
          </a:p>
          <a:p>
            <a:pPr eaLnBrk="0" hangingPunct="0">
              <a:buClrTx/>
              <a:buFontTx/>
              <a:buNone/>
            </a:pPr>
            <a:r>
              <a:rPr lang="en-US" altLang="en-US" sz="1800">
                <a:solidFill>
                  <a:srgbClr val="000000"/>
                </a:solidFill>
                <a:latin typeface="Courier New" panose="02070309020205020404" pitchFamily="49" charset="0"/>
              </a:rPr>
              <a:t>[ORDER BY </a:t>
            </a:r>
            <a:r>
              <a:rPr lang="en-US" altLang="en-US" sz="1800" i="1">
                <a:solidFill>
                  <a:srgbClr val="000000"/>
                </a:solidFill>
                <a:latin typeface="Courier New" panose="02070309020205020404" pitchFamily="49" charset="0"/>
              </a:rPr>
              <a:t>column</a:t>
            </a:r>
            <a:r>
              <a:rPr lang="en-US" altLang="en-US" sz="1800">
                <a:solidFill>
                  <a:srgbClr val="000000"/>
                </a:solidFill>
                <a:latin typeface="Courier New" panose="02070309020205020404" pitchFamily="49" charset="0"/>
              </a:rPr>
              <a:t>];</a:t>
            </a:r>
          </a:p>
        </p:txBody>
      </p:sp>
      <p:sp>
        <p:nvSpPr>
          <p:cNvPr id="353286" name="Rectangle 6">
            <a:extLst>
              <a:ext uri="{FF2B5EF4-FFF2-40B4-BE49-F238E27FC236}">
                <a16:creationId xmlns:a16="http://schemas.microsoft.com/office/drawing/2014/main" id="{F99E77B0-9087-17F4-B115-A95BCA99A65B}"/>
              </a:ext>
            </a:extLst>
          </p:cNvPr>
          <p:cNvSpPr>
            <a:spLocks noGrp="1" noChangeArrowheads="1"/>
          </p:cNvSpPr>
          <p:nvPr>
            <p:ph type="title"/>
          </p:nvPr>
        </p:nvSpPr>
        <p:spPr/>
        <p:txBody>
          <a:bodyPr/>
          <a:lstStyle/>
          <a:p>
            <a:r>
              <a:rPr lang="en-US" altLang="en-US"/>
              <a:t>Summary</a:t>
            </a:r>
          </a:p>
        </p:txBody>
      </p:sp>
      <p:sp>
        <p:nvSpPr>
          <p:cNvPr id="353287" name="Rectangle 7">
            <a:extLst>
              <a:ext uri="{FF2B5EF4-FFF2-40B4-BE49-F238E27FC236}">
                <a16:creationId xmlns:a16="http://schemas.microsoft.com/office/drawing/2014/main" id="{29131320-12E4-9C23-E63A-A48B6EDDC402}"/>
              </a:ext>
            </a:extLst>
          </p:cNvPr>
          <p:cNvSpPr>
            <a:spLocks noGrp="1" noChangeArrowheads="1"/>
          </p:cNvSpPr>
          <p:nvPr>
            <p:ph type="body" idx="1"/>
          </p:nvPr>
        </p:nvSpPr>
        <p:spPr>
          <a:xfrm>
            <a:off x="2133600" y="1449389"/>
            <a:ext cx="7918450" cy="1565275"/>
          </a:xfrm>
        </p:spPr>
        <p:txBody>
          <a:bodyPr>
            <a:normAutofit fontScale="92500"/>
          </a:bodyPr>
          <a:lstStyle/>
          <a:p>
            <a:r>
              <a:rPr lang="en-US" altLang="en-US"/>
              <a:t>In this lesson, you should have learned how to:</a:t>
            </a:r>
          </a:p>
          <a:p>
            <a:pPr lvl="1"/>
            <a:r>
              <a:rPr lang="en-US" altLang="en-US"/>
              <a:t>Use the group functions </a:t>
            </a:r>
            <a:r>
              <a:rPr lang="en-US" altLang="en-US">
                <a:latin typeface="Courier New" panose="02070309020205020404" pitchFamily="49" charset="0"/>
              </a:rPr>
              <a:t>COUNT</a:t>
            </a:r>
            <a:r>
              <a:rPr lang="en-US" altLang="en-US"/>
              <a:t>, </a:t>
            </a:r>
            <a:r>
              <a:rPr lang="en-US" altLang="en-US">
                <a:latin typeface="Courier New" panose="02070309020205020404" pitchFamily="49" charset="0"/>
              </a:rPr>
              <a:t>MAX</a:t>
            </a:r>
            <a:r>
              <a:rPr lang="en-US" altLang="en-US"/>
              <a:t>, </a:t>
            </a:r>
            <a:r>
              <a:rPr lang="en-US" altLang="en-US">
                <a:latin typeface="Courier New" panose="02070309020205020404" pitchFamily="49" charset="0"/>
              </a:rPr>
              <a:t>MIN</a:t>
            </a:r>
            <a:r>
              <a:rPr lang="en-US" altLang="en-US"/>
              <a:t>, </a:t>
            </a:r>
            <a:r>
              <a:rPr lang="en-US" altLang="en-US">
                <a:latin typeface="Courier New" panose="02070309020205020404" pitchFamily="49" charset="0"/>
              </a:rPr>
              <a:t>SUM</a:t>
            </a:r>
            <a:r>
              <a:rPr lang="en-US" altLang="en-US"/>
              <a:t>, and </a:t>
            </a:r>
            <a:r>
              <a:rPr lang="en-US" altLang="en-US">
                <a:latin typeface="Courier New" panose="02070309020205020404" pitchFamily="49" charset="0"/>
              </a:rPr>
              <a:t>AVG</a:t>
            </a:r>
          </a:p>
          <a:p>
            <a:pPr lvl="1"/>
            <a:r>
              <a:rPr lang="en-US" altLang="en-US"/>
              <a:t>Write queries that use the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a:t>
            </a:r>
          </a:p>
          <a:p>
            <a:pPr lvl="1"/>
            <a:r>
              <a:rPr lang="en-US" altLang="en-US"/>
              <a:t>Write queries that use the </a:t>
            </a:r>
            <a:r>
              <a:rPr lang="en-US" altLang="en-US">
                <a:latin typeface="Courier New" panose="02070309020205020404" pitchFamily="49" charset="0"/>
              </a:rPr>
              <a:t>HAVING</a:t>
            </a:r>
            <a:r>
              <a:rPr lang="en-US" altLang="en-US"/>
              <a:t> clause</a:t>
            </a:r>
          </a:p>
        </p:txBody>
      </p:sp>
      <p:sp>
        <p:nvSpPr>
          <p:cNvPr id="353285" name="Rectangle 5">
            <a:extLst>
              <a:ext uri="{FF2B5EF4-FFF2-40B4-BE49-F238E27FC236}">
                <a16:creationId xmlns:a16="http://schemas.microsoft.com/office/drawing/2014/main" id="{DD3298C1-0B85-FF77-816D-35028B0914B1}"/>
              </a:ext>
            </a:extLst>
          </p:cNvPr>
          <p:cNvSpPr>
            <a:spLocks noChangeArrowheads="1"/>
          </p:cNvSpPr>
          <p:nvPr/>
        </p:nvSpPr>
        <p:spPr bwMode="gray">
          <a:xfrm>
            <a:off x="2441575" y="4111626"/>
            <a:ext cx="4565650" cy="58737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B9166DED-D311-526F-3FB8-B82A1DD5D877}"/>
              </a:ext>
            </a:extLst>
          </p:cNvPr>
          <p:cNvSpPr>
            <a:spLocks noGrp="1" noChangeArrowheads="1"/>
          </p:cNvSpPr>
          <p:nvPr>
            <p:ph type="title"/>
          </p:nvPr>
        </p:nvSpPr>
        <p:spPr/>
        <p:txBody>
          <a:bodyPr/>
          <a:lstStyle/>
          <a:p>
            <a:r>
              <a:rPr lang="en-US" altLang="zh-CN">
                <a:ea typeface="宋体" panose="02010600030101010101" pitchFamily="2" charset="-122"/>
              </a:rPr>
              <a:t>Elements of the Date Format Model</a:t>
            </a:r>
          </a:p>
        </p:txBody>
      </p:sp>
      <p:sp>
        <p:nvSpPr>
          <p:cNvPr id="371716" name="Rectangle 4">
            <a:extLst>
              <a:ext uri="{FF2B5EF4-FFF2-40B4-BE49-F238E27FC236}">
                <a16:creationId xmlns:a16="http://schemas.microsoft.com/office/drawing/2014/main" id="{FE3F1374-55EB-8B88-A493-345A3E75C065}"/>
              </a:ext>
            </a:extLst>
          </p:cNvPr>
          <p:cNvSpPr>
            <a:spLocks noChangeArrowheads="1"/>
          </p:cNvSpPr>
          <p:nvPr/>
        </p:nvSpPr>
        <p:spPr bwMode="blackWhite">
          <a:xfrm>
            <a:off x="4948239" y="4013201"/>
            <a:ext cx="4797425" cy="3349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spcBef>
                <a:spcPct val="0"/>
              </a:spcBef>
              <a:buClrTx/>
              <a:buFontTx/>
              <a:buNone/>
            </a:pPr>
            <a:r>
              <a:rPr lang="en-US" altLang="en-US" sz="1600">
                <a:solidFill>
                  <a:srgbClr val="000000"/>
                </a:solidFill>
              </a:rPr>
              <a:t>Three-letter abbreviation of the day of the week</a:t>
            </a:r>
          </a:p>
        </p:txBody>
      </p:sp>
      <p:sp>
        <p:nvSpPr>
          <p:cNvPr id="371717" name="Rectangle 5">
            <a:extLst>
              <a:ext uri="{FF2B5EF4-FFF2-40B4-BE49-F238E27FC236}">
                <a16:creationId xmlns:a16="http://schemas.microsoft.com/office/drawing/2014/main" id="{F4F722A8-4E93-178F-E36E-52AC86B38BEB}"/>
              </a:ext>
            </a:extLst>
          </p:cNvPr>
          <p:cNvSpPr>
            <a:spLocks noChangeArrowheads="1"/>
          </p:cNvSpPr>
          <p:nvPr/>
        </p:nvSpPr>
        <p:spPr bwMode="blackWhite">
          <a:xfrm>
            <a:off x="2381250" y="4013201"/>
            <a:ext cx="2566988" cy="3349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DY</a:t>
            </a:r>
          </a:p>
        </p:txBody>
      </p:sp>
      <p:sp>
        <p:nvSpPr>
          <p:cNvPr id="371718" name="Rectangle 6">
            <a:extLst>
              <a:ext uri="{FF2B5EF4-FFF2-40B4-BE49-F238E27FC236}">
                <a16:creationId xmlns:a16="http://schemas.microsoft.com/office/drawing/2014/main" id="{41D2D51B-85E5-1ED6-ED47-3BD6E5CE643B}"/>
              </a:ext>
            </a:extLst>
          </p:cNvPr>
          <p:cNvSpPr>
            <a:spLocks noChangeArrowheads="1"/>
          </p:cNvSpPr>
          <p:nvPr/>
        </p:nvSpPr>
        <p:spPr bwMode="blackWhite">
          <a:xfrm>
            <a:off x="4948239" y="4348163"/>
            <a:ext cx="4797425" cy="3349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spcBef>
                <a:spcPct val="0"/>
              </a:spcBef>
              <a:buClrTx/>
              <a:buFontTx/>
              <a:buNone/>
            </a:pPr>
            <a:r>
              <a:rPr lang="en-US" altLang="en-US" sz="1600">
                <a:solidFill>
                  <a:srgbClr val="000000"/>
                </a:solidFill>
              </a:rPr>
              <a:t>Full name of the day of the week</a:t>
            </a:r>
          </a:p>
        </p:txBody>
      </p:sp>
      <p:sp>
        <p:nvSpPr>
          <p:cNvPr id="371719" name="Rectangle 7">
            <a:extLst>
              <a:ext uri="{FF2B5EF4-FFF2-40B4-BE49-F238E27FC236}">
                <a16:creationId xmlns:a16="http://schemas.microsoft.com/office/drawing/2014/main" id="{CC0430BC-806C-49F2-382D-0881CD63EA4F}"/>
              </a:ext>
            </a:extLst>
          </p:cNvPr>
          <p:cNvSpPr>
            <a:spLocks noChangeArrowheads="1"/>
          </p:cNvSpPr>
          <p:nvPr/>
        </p:nvSpPr>
        <p:spPr bwMode="blackWhite">
          <a:xfrm>
            <a:off x="2381250" y="4348163"/>
            <a:ext cx="2566988" cy="3349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DAY</a:t>
            </a:r>
          </a:p>
        </p:txBody>
      </p:sp>
      <p:sp>
        <p:nvSpPr>
          <p:cNvPr id="371720" name="Rectangle 8">
            <a:extLst>
              <a:ext uri="{FF2B5EF4-FFF2-40B4-BE49-F238E27FC236}">
                <a16:creationId xmlns:a16="http://schemas.microsoft.com/office/drawing/2014/main" id="{2F256DEA-CFF8-4033-231D-2B7B712AB4B2}"/>
              </a:ext>
            </a:extLst>
          </p:cNvPr>
          <p:cNvSpPr>
            <a:spLocks noChangeArrowheads="1"/>
          </p:cNvSpPr>
          <p:nvPr/>
        </p:nvSpPr>
        <p:spPr bwMode="blackWhite">
          <a:xfrm>
            <a:off x="4948239" y="2954338"/>
            <a:ext cx="4797425" cy="3222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solidFill>
                  <a:srgbClr val="000000"/>
                </a:solidFill>
              </a:rPr>
              <a:t>Two-digit value for the month</a:t>
            </a:r>
          </a:p>
        </p:txBody>
      </p:sp>
      <p:sp>
        <p:nvSpPr>
          <p:cNvPr id="371721" name="Rectangle 9">
            <a:extLst>
              <a:ext uri="{FF2B5EF4-FFF2-40B4-BE49-F238E27FC236}">
                <a16:creationId xmlns:a16="http://schemas.microsoft.com/office/drawing/2014/main" id="{81A5F642-02D6-5AC7-C373-0892E27FE200}"/>
              </a:ext>
            </a:extLst>
          </p:cNvPr>
          <p:cNvSpPr>
            <a:spLocks noChangeArrowheads="1"/>
          </p:cNvSpPr>
          <p:nvPr/>
        </p:nvSpPr>
        <p:spPr bwMode="blackWhite">
          <a:xfrm>
            <a:off x="2381250" y="2954338"/>
            <a:ext cx="2566988" cy="3222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MM</a:t>
            </a:r>
          </a:p>
        </p:txBody>
      </p:sp>
      <p:sp>
        <p:nvSpPr>
          <p:cNvPr id="371722" name="Rectangle 10">
            <a:extLst>
              <a:ext uri="{FF2B5EF4-FFF2-40B4-BE49-F238E27FC236}">
                <a16:creationId xmlns:a16="http://schemas.microsoft.com/office/drawing/2014/main" id="{15A75917-9855-0F7D-DDB9-BEC30538A363}"/>
              </a:ext>
            </a:extLst>
          </p:cNvPr>
          <p:cNvSpPr>
            <a:spLocks noChangeArrowheads="1"/>
          </p:cNvSpPr>
          <p:nvPr/>
        </p:nvSpPr>
        <p:spPr bwMode="blackWhite">
          <a:xfrm>
            <a:off x="4948239" y="3276600"/>
            <a:ext cx="4797425" cy="4143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solidFill>
                  <a:srgbClr val="000000"/>
                </a:solidFill>
              </a:rPr>
              <a:t>Full name of the month</a:t>
            </a:r>
          </a:p>
        </p:txBody>
      </p:sp>
      <p:sp>
        <p:nvSpPr>
          <p:cNvPr id="371723" name="Rectangle 11">
            <a:extLst>
              <a:ext uri="{FF2B5EF4-FFF2-40B4-BE49-F238E27FC236}">
                <a16:creationId xmlns:a16="http://schemas.microsoft.com/office/drawing/2014/main" id="{B5E16380-FE2F-71FC-7935-EEC08C2BD4DD}"/>
              </a:ext>
            </a:extLst>
          </p:cNvPr>
          <p:cNvSpPr>
            <a:spLocks noChangeArrowheads="1"/>
          </p:cNvSpPr>
          <p:nvPr/>
        </p:nvSpPr>
        <p:spPr bwMode="blackWhite">
          <a:xfrm>
            <a:off x="2381250" y="3276600"/>
            <a:ext cx="2566988" cy="41433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600">
                <a:solidFill>
                  <a:srgbClr val="000000"/>
                </a:solidFill>
                <a:latin typeface="Courier New" panose="02070309020205020404" pitchFamily="49" charset="0"/>
              </a:rPr>
              <a:t>MONTH</a:t>
            </a:r>
          </a:p>
        </p:txBody>
      </p:sp>
      <p:sp>
        <p:nvSpPr>
          <p:cNvPr id="371724" name="Rectangle 12">
            <a:extLst>
              <a:ext uri="{FF2B5EF4-FFF2-40B4-BE49-F238E27FC236}">
                <a16:creationId xmlns:a16="http://schemas.microsoft.com/office/drawing/2014/main" id="{0F92D49A-B49A-8C71-2ABF-FD2E1329ABB2}"/>
              </a:ext>
            </a:extLst>
          </p:cNvPr>
          <p:cNvSpPr>
            <a:spLocks noChangeArrowheads="1"/>
          </p:cNvSpPr>
          <p:nvPr/>
        </p:nvSpPr>
        <p:spPr bwMode="blackWhite">
          <a:xfrm>
            <a:off x="4948239" y="3690938"/>
            <a:ext cx="4797425" cy="3222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rPr>
              <a:t>Three-letter abbreviation of the month</a:t>
            </a:r>
          </a:p>
        </p:txBody>
      </p:sp>
      <p:sp>
        <p:nvSpPr>
          <p:cNvPr id="371725" name="Rectangle 13">
            <a:extLst>
              <a:ext uri="{FF2B5EF4-FFF2-40B4-BE49-F238E27FC236}">
                <a16:creationId xmlns:a16="http://schemas.microsoft.com/office/drawing/2014/main" id="{22FC9839-12C7-588A-0F2D-D1447AEFDE14}"/>
              </a:ext>
            </a:extLst>
          </p:cNvPr>
          <p:cNvSpPr>
            <a:spLocks noChangeArrowheads="1"/>
          </p:cNvSpPr>
          <p:nvPr/>
        </p:nvSpPr>
        <p:spPr bwMode="blackWhite">
          <a:xfrm>
            <a:off x="2381250" y="3690938"/>
            <a:ext cx="2566988" cy="322262"/>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MON</a:t>
            </a:r>
          </a:p>
        </p:txBody>
      </p:sp>
      <p:sp>
        <p:nvSpPr>
          <p:cNvPr id="371726" name="Rectangle 14">
            <a:extLst>
              <a:ext uri="{FF2B5EF4-FFF2-40B4-BE49-F238E27FC236}">
                <a16:creationId xmlns:a16="http://schemas.microsoft.com/office/drawing/2014/main" id="{59651024-13D1-2464-D74C-4F9D4B9C2B76}"/>
              </a:ext>
            </a:extLst>
          </p:cNvPr>
          <p:cNvSpPr>
            <a:spLocks noChangeArrowheads="1"/>
          </p:cNvSpPr>
          <p:nvPr/>
        </p:nvSpPr>
        <p:spPr bwMode="blackWhite">
          <a:xfrm>
            <a:off x="4948239" y="4683126"/>
            <a:ext cx="4797425" cy="3222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rPr>
              <a:t>Numeric day of the month</a:t>
            </a:r>
          </a:p>
        </p:txBody>
      </p:sp>
      <p:sp>
        <p:nvSpPr>
          <p:cNvPr id="371727" name="Rectangle 15">
            <a:extLst>
              <a:ext uri="{FF2B5EF4-FFF2-40B4-BE49-F238E27FC236}">
                <a16:creationId xmlns:a16="http://schemas.microsoft.com/office/drawing/2014/main" id="{C90F40B9-CF2A-5DB4-F360-8E0F3559B005}"/>
              </a:ext>
            </a:extLst>
          </p:cNvPr>
          <p:cNvSpPr>
            <a:spLocks noChangeArrowheads="1"/>
          </p:cNvSpPr>
          <p:nvPr/>
        </p:nvSpPr>
        <p:spPr bwMode="blackWhite">
          <a:xfrm>
            <a:off x="2381250" y="4683126"/>
            <a:ext cx="2566988" cy="322263"/>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600">
                <a:solidFill>
                  <a:srgbClr val="000000"/>
                </a:solidFill>
                <a:latin typeface="Courier New" panose="02070309020205020404" pitchFamily="49" charset="0"/>
              </a:rPr>
              <a:t>DD</a:t>
            </a:r>
          </a:p>
        </p:txBody>
      </p:sp>
      <p:sp>
        <p:nvSpPr>
          <p:cNvPr id="371728" name="Rectangle 16">
            <a:extLst>
              <a:ext uri="{FF2B5EF4-FFF2-40B4-BE49-F238E27FC236}">
                <a16:creationId xmlns:a16="http://schemas.microsoft.com/office/drawing/2014/main" id="{2400749B-0DEB-4579-7037-4E24227506B6}"/>
              </a:ext>
            </a:extLst>
          </p:cNvPr>
          <p:cNvSpPr>
            <a:spLocks noChangeArrowheads="1"/>
          </p:cNvSpPr>
          <p:nvPr/>
        </p:nvSpPr>
        <p:spPr bwMode="blackWhite">
          <a:xfrm>
            <a:off x="4948239" y="2189164"/>
            <a:ext cx="479742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solidFill>
                  <a:srgbClr val="000000"/>
                </a:solidFill>
              </a:rPr>
              <a:t>Full year in numbers</a:t>
            </a:r>
          </a:p>
        </p:txBody>
      </p:sp>
      <p:sp>
        <p:nvSpPr>
          <p:cNvPr id="371729" name="Rectangle 17">
            <a:extLst>
              <a:ext uri="{FF2B5EF4-FFF2-40B4-BE49-F238E27FC236}">
                <a16:creationId xmlns:a16="http://schemas.microsoft.com/office/drawing/2014/main" id="{0ACC84B9-DB93-2A45-AFF3-B03CA3C7AE1C}"/>
              </a:ext>
            </a:extLst>
          </p:cNvPr>
          <p:cNvSpPr>
            <a:spLocks noChangeArrowheads="1"/>
          </p:cNvSpPr>
          <p:nvPr/>
        </p:nvSpPr>
        <p:spPr bwMode="blackWhite">
          <a:xfrm>
            <a:off x="2381250" y="2189164"/>
            <a:ext cx="2566988"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600">
                <a:solidFill>
                  <a:srgbClr val="000000"/>
                </a:solidFill>
                <a:latin typeface="Courier New" panose="02070309020205020404" pitchFamily="49" charset="0"/>
              </a:rPr>
              <a:t>YYYY</a:t>
            </a:r>
          </a:p>
        </p:txBody>
      </p:sp>
      <p:sp>
        <p:nvSpPr>
          <p:cNvPr id="371730" name="Rectangle 18">
            <a:extLst>
              <a:ext uri="{FF2B5EF4-FFF2-40B4-BE49-F238E27FC236}">
                <a16:creationId xmlns:a16="http://schemas.microsoft.com/office/drawing/2014/main" id="{5849B3D3-5DD9-B8F5-9508-DD61CE813B2B}"/>
              </a:ext>
            </a:extLst>
          </p:cNvPr>
          <p:cNvSpPr>
            <a:spLocks noChangeArrowheads="1"/>
          </p:cNvSpPr>
          <p:nvPr/>
        </p:nvSpPr>
        <p:spPr bwMode="blackWhite">
          <a:xfrm>
            <a:off x="4948239" y="2571750"/>
            <a:ext cx="4797425"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600">
                <a:solidFill>
                  <a:srgbClr val="000000"/>
                </a:solidFill>
              </a:rPr>
              <a:t>Year spelled out (in English)</a:t>
            </a:r>
          </a:p>
        </p:txBody>
      </p:sp>
      <p:sp>
        <p:nvSpPr>
          <p:cNvPr id="371731" name="Rectangle 19">
            <a:extLst>
              <a:ext uri="{FF2B5EF4-FFF2-40B4-BE49-F238E27FC236}">
                <a16:creationId xmlns:a16="http://schemas.microsoft.com/office/drawing/2014/main" id="{5DCA80CE-D847-A0C8-D1A0-2B516CD7DE66}"/>
              </a:ext>
            </a:extLst>
          </p:cNvPr>
          <p:cNvSpPr>
            <a:spLocks noChangeArrowheads="1"/>
          </p:cNvSpPr>
          <p:nvPr/>
        </p:nvSpPr>
        <p:spPr bwMode="blackWhite">
          <a:xfrm>
            <a:off x="2381250" y="2571750"/>
            <a:ext cx="2566988"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600">
                <a:solidFill>
                  <a:srgbClr val="000000"/>
                </a:solidFill>
                <a:latin typeface="Courier New" panose="02070309020205020404" pitchFamily="49" charset="0"/>
              </a:rPr>
              <a:t>YEAR</a:t>
            </a:r>
          </a:p>
        </p:txBody>
      </p:sp>
      <p:sp>
        <p:nvSpPr>
          <p:cNvPr id="371732" name="Rectangle 20">
            <a:extLst>
              <a:ext uri="{FF2B5EF4-FFF2-40B4-BE49-F238E27FC236}">
                <a16:creationId xmlns:a16="http://schemas.microsoft.com/office/drawing/2014/main" id="{9A3FE18A-4511-9DEE-0640-B3664E268371}"/>
              </a:ext>
            </a:extLst>
          </p:cNvPr>
          <p:cNvSpPr>
            <a:spLocks noChangeArrowheads="1"/>
          </p:cNvSpPr>
          <p:nvPr/>
        </p:nvSpPr>
        <p:spPr bwMode="gray">
          <a:xfrm>
            <a:off x="4948239" y="1824039"/>
            <a:ext cx="479742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Result</a:t>
            </a:r>
          </a:p>
        </p:txBody>
      </p:sp>
      <p:sp>
        <p:nvSpPr>
          <p:cNvPr id="371733" name="Rectangle 21">
            <a:extLst>
              <a:ext uri="{FF2B5EF4-FFF2-40B4-BE49-F238E27FC236}">
                <a16:creationId xmlns:a16="http://schemas.microsoft.com/office/drawing/2014/main" id="{FC5808D9-D5EA-5634-F06D-C16FE9EDCC93}"/>
              </a:ext>
            </a:extLst>
          </p:cNvPr>
          <p:cNvSpPr>
            <a:spLocks noChangeArrowheads="1"/>
          </p:cNvSpPr>
          <p:nvPr/>
        </p:nvSpPr>
        <p:spPr bwMode="gray">
          <a:xfrm>
            <a:off x="2381250" y="1824039"/>
            <a:ext cx="2566988"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Element</a:t>
            </a:r>
          </a:p>
        </p:txBody>
      </p:sp>
      <p:sp>
        <p:nvSpPr>
          <p:cNvPr id="371734" name="Line 22">
            <a:extLst>
              <a:ext uri="{FF2B5EF4-FFF2-40B4-BE49-F238E27FC236}">
                <a16:creationId xmlns:a16="http://schemas.microsoft.com/office/drawing/2014/main" id="{DC106C91-267A-9C3F-AF81-26840AAB85A6}"/>
              </a:ext>
            </a:extLst>
          </p:cNvPr>
          <p:cNvSpPr>
            <a:spLocks noChangeShapeType="1"/>
          </p:cNvSpPr>
          <p:nvPr/>
        </p:nvSpPr>
        <p:spPr bwMode="blackWhite">
          <a:xfrm>
            <a:off x="2381251" y="2189163"/>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35" name="Line 23">
            <a:extLst>
              <a:ext uri="{FF2B5EF4-FFF2-40B4-BE49-F238E27FC236}">
                <a16:creationId xmlns:a16="http://schemas.microsoft.com/office/drawing/2014/main" id="{FAD21F8C-1FE3-FF00-0340-76EE1C8B7DF6}"/>
              </a:ext>
            </a:extLst>
          </p:cNvPr>
          <p:cNvSpPr>
            <a:spLocks noChangeShapeType="1"/>
          </p:cNvSpPr>
          <p:nvPr/>
        </p:nvSpPr>
        <p:spPr bwMode="blackWhite">
          <a:xfrm>
            <a:off x="2381251" y="29543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36" name="Line 24">
            <a:extLst>
              <a:ext uri="{FF2B5EF4-FFF2-40B4-BE49-F238E27FC236}">
                <a16:creationId xmlns:a16="http://schemas.microsoft.com/office/drawing/2014/main" id="{652F131A-03BD-06FB-0DAD-EB73D7ED2034}"/>
              </a:ext>
            </a:extLst>
          </p:cNvPr>
          <p:cNvSpPr>
            <a:spLocks noChangeShapeType="1"/>
          </p:cNvSpPr>
          <p:nvPr/>
        </p:nvSpPr>
        <p:spPr bwMode="blackWhite">
          <a:xfrm>
            <a:off x="2381251" y="5005388"/>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37" name="Line 25">
            <a:extLst>
              <a:ext uri="{FF2B5EF4-FFF2-40B4-BE49-F238E27FC236}">
                <a16:creationId xmlns:a16="http://schemas.microsoft.com/office/drawing/2014/main" id="{A490D292-3899-4B74-FD81-C8F59F5F261F}"/>
              </a:ext>
            </a:extLst>
          </p:cNvPr>
          <p:cNvSpPr>
            <a:spLocks noChangeShapeType="1"/>
          </p:cNvSpPr>
          <p:nvPr/>
        </p:nvSpPr>
        <p:spPr bwMode="blackWhite">
          <a:xfrm>
            <a:off x="2381250" y="1824039"/>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38" name="Line 26">
            <a:extLst>
              <a:ext uri="{FF2B5EF4-FFF2-40B4-BE49-F238E27FC236}">
                <a16:creationId xmlns:a16="http://schemas.microsoft.com/office/drawing/2014/main" id="{5D765F4F-3542-794A-2D1D-C11CCF094D25}"/>
              </a:ext>
            </a:extLst>
          </p:cNvPr>
          <p:cNvSpPr>
            <a:spLocks noChangeShapeType="1"/>
          </p:cNvSpPr>
          <p:nvPr/>
        </p:nvSpPr>
        <p:spPr bwMode="blackWhite">
          <a:xfrm>
            <a:off x="4948238" y="1824038"/>
            <a:ext cx="0" cy="31813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39" name="Line 27">
            <a:extLst>
              <a:ext uri="{FF2B5EF4-FFF2-40B4-BE49-F238E27FC236}">
                <a16:creationId xmlns:a16="http://schemas.microsoft.com/office/drawing/2014/main" id="{CCFC868A-4649-7452-119B-31C87498FF16}"/>
              </a:ext>
            </a:extLst>
          </p:cNvPr>
          <p:cNvSpPr>
            <a:spLocks noChangeShapeType="1"/>
          </p:cNvSpPr>
          <p:nvPr/>
        </p:nvSpPr>
        <p:spPr bwMode="blackWhite">
          <a:xfrm>
            <a:off x="9745663" y="1824039"/>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40" name="Line 28">
            <a:extLst>
              <a:ext uri="{FF2B5EF4-FFF2-40B4-BE49-F238E27FC236}">
                <a16:creationId xmlns:a16="http://schemas.microsoft.com/office/drawing/2014/main" id="{BEC441E4-6018-CB77-2C4B-6B61B8F8763E}"/>
              </a:ext>
            </a:extLst>
          </p:cNvPr>
          <p:cNvSpPr>
            <a:spLocks noChangeShapeType="1"/>
          </p:cNvSpPr>
          <p:nvPr/>
        </p:nvSpPr>
        <p:spPr bwMode="blackWhite">
          <a:xfrm>
            <a:off x="2381251" y="257175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41" name="Line 29">
            <a:extLst>
              <a:ext uri="{FF2B5EF4-FFF2-40B4-BE49-F238E27FC236}">
                <a16:creationId xmlns:a16="http://schemas.microsoft.com/office/drawing/2014/main" id="{A253A61D-4EA8-6C6E-EBA8-8946A5DB6CDC}"/>
              </a:ext>
            </a:extLst>
          </p:cNvPr>
          <p:cNvSpPr>
            <a:spLocks noChangeShapeType="1"/>
          </p:cNvSpPr>
          <p:nvPr/>
        </p:nvSpPr>
        <p:spPr bwMode="blackWhite">
          <a:xfrm>
            <a:off x="2381251" y="40132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42" name="Line 30">
            <a:extLst>
              <a:ext uri="{FF2B5EF4-FFF2-40B4-BE49-F238E27FC236}">
                <a16:creationId xmlns:a16="http://schemas.microsoft.com/office/drawing/2014/main" id="{F05C920C-EE37-3CF2-86C4-46A13D6DA82C}"/>
              </a:ext>
            </a:extLst>
          </p:cNvPr>
          <p:cNvSpPr>
            <a:spLocks noChangeShapeType="1"/>
          </p:cNvSpPr>
          <p:nvPr/>
        </p:nvSpPr>
        <p:spPr bwMode="blackWhite">
          <a:xfrm>
            <a:off x="2381251" y="36909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43" name="Line 31">
            <a:extLst>
              <a:ext uri="{FF2B5EF4-FFF2-40B4-BE49-F238E27FC236}">
                <a16:creationId xmlns:a16="http://schemas.microsoft.com/office/drawing/2014/main" id="{3FBA2F04-A30D-691C-BE26-95B01A80445C}"/>
              </a:ext>
            </a:extLst>
          </p:cNvPr>
          <p:cNvSpPr>
            <a:spLocks noChangeShapeType="1"/>
          </p:cNvSpPr>
          <p:nvPr/>
        </p:nvSpPr>
        <p:spPr bwMode="blackWhite">
          <a:xfrm>
            <a:off x="2381251" y="32766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44" name="Line 32">
            <a:extLst>
              <a:ext uri="{FF2B5EF4-FFF2-40B4-BE49-F238E27FC236}">
                <a16:creationId xmlns:a16="http://schemas.microsoft.com/office/drawing/2014/main" id="{EE59C35E-93FE-6E65-BE9C-B3CD6FA59940}"/>
              </a:ext>
            </a:extLst>
          </p:cNvPr>
          <p:cNvSpPr>
            <a:spLocks noChangeShapeType="1"/>
          </p:cNvSpPr>
          <p:nvPr/>
        </p:nvSpPr>
        <p:spPr bwMode="blackWhite">
          <a:xfrm>
            <a:off x="2381251" y="468312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45" name="Line 33">
            <a:extLst>
              <a:ext uri="{FF2B5EF4-FFF2-40B4-BE49-F238E27FC236}">
                <a16:creationId xmlns:a16="http://schemas.microsoft.com/office/drawing/2014/main" id="{024E193B-3C27-43E4-BF5A-5CAC52E73174}"/>
              </a:ext>
            </a:extLst>
          </p:cNvPr>
          <p:cNvSpPr>
            <a:spLocks noChangeShapeType="1"/>
          </p:cNvSpPr>
          <p:nvPr/>
        </p:nvSpPr>
        <p:spPr bwMode="blackWhite">
          <a:xfrm>
            <a:off x="2381251" y="434816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46" name="Line 34">
            <a:extLst>
              <a:ext uri="{FF2B5EF4-FFF2-40B4-BE49-F238E27FC236}">
                <a16:creationId xmlns:a16="http://schemas.microsoft.com/office/drawing/2014/main" id="{295F93BB-3ED2-7E58-C5A6-B549161E4193}"/>
              </a:ext>
            </a:extLst>
          </p:cNvPr>
          <p:cNvSpPr>
            <a:spLocks noChangeShapeType="1"/>
          </p:cNvSpPr>
          <p:nvPr/>
        </p:nvSpPr>
        <p:spPr bwMode="blackWhite">
          <a:xfrm>
            <a:off x="2381251" y="1824038"/>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47" name="Line 35">
            <a:extLst>
              <a:ext uri="{FF2B5EF4-FFF2-40B4-BE49-F238E27FC236}">
                <a16:creationId xmlns:a16="http://schemas.microsoft.com/office/drawing/2014/main" id="{23A11F75-490C-05A0-1AC6-B2D017220765}"/>
              </a:ext>
            </a:extLst>
          </p:cNvPr>
          <p:cNvSpPr>
            <a:spLocks noChangeShapeType="1"/>
          </p:cNvSpPr>
          <p:nvPr/>
        </p:nvSpPr>
        <p:spPr bwMode="blackWhite">
          <a:xfrm>
            <a:off x="2381250" y="2189164"/>
            <a:ext cx="0" cy="28162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48" name="Line 36">
            <a:extLst>
              <a:ext uri="{FF2B5EF4-FFF2-40B4-BE49-F238E27FC236}">
                <a16:creationId xmlns:a16="http://schemas.microsoft.com/office/drawing/2014/main" id="{BBFC10ED-B27B-85D5-769D-2ED37DFC4AE6}"/>
              </a:ext>
            </a:extLst>
          </p:cNvPr>
          <p:cNvSpPr>
            <a:spLocks noChangeShapeType="1"/>
          </p:cNvSpPr>
          <p:nvPr/>
        </p:nvSpPr>
        <p:spPr bwMode="blackWhite">
          <a:xfrm>
            <a:off x="9745663" y="2189164"/>
            <a:ext cx="0" cy="281622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8" name="Rectangle 10">
            <a:extLst>
              <a:ext uri="{FF2B5EF4-FFF2-40B4-BE49-F238E27FC236}">
                <a16:creationId xmlns:a16="http://schemas.microsoft.com/office/drawing/2014/main" id="{73939754-0F34-B8B3-E875-E0DA4C59CE7D}"/>
              </a:ext>
            </a:extLst>
          </p:cNvPr>
          <p:cNvSpPr>
            <a:spLocks noGrp="1" noChangeArrowheads="1"/>
          </p:cNvSpPr>
          <p:nvPr>
            <p:ph type="title"/>
          </p:nvPr>
        </p:nvSpPr>
        <p:spPr/>
        <p:txBody>
          <a:bodyPr/>
          <a:lstStyle/>
          <a:p>
            <a:r>
              <a:rPr lang="en-US" altLang="zh-CN">
                <a:ea typeface="宋体" panose="02010600030101010101" pitchFamily="2" charset="-122"/>
              </a:rPr>
              <a:t>Elements of the Date Format Model</a:t>
            </a:r>
          </a:p>
        </p:txBody>
      </p:sp>
      <p:sp>
        <p:nvSpPr>
          <p:cNvPr id="375819" name="Rectangle 11">
            <a:extLst>
              <a:ext uri="{FF2B5EF4-FFF2-40B4-BE49-F238E27FC236}">
                <a16:creationId xmlns:a16="http://schemas.microsoft.com/office/drawing/2014/main" id="{BFD4037A-4083-BC3C-A00D-449910162CDC}"/>
              </a:ext>
            </a:extLst>
          </p:cNvPr>
          <p:cNvSpPr>
            <a:spLocks noGrp="1" noChangeArrowheads="1"/>
          </p:cNvSpPr>
          <p:nvPr>
            <p:ph type="body" idx="1"/>
          </p:nvPr>
        </p:nvSpPr>
        <p:spPr>
          <a:xfrm>
            <a:off x="2133600" y="1449388"/>
            <a:ext cx="7918450" cy="2971800"/>
          </a:xfrm>
        </p:spPr>
        <p:txBody>
          <a:bodyPr>
            <a:normAutofit lnSpcReduction="10000"/>
          </a:bodyPr>
          <a:lstStyle/>
          <a:p>
            <a:pPr lvl="1"/>
            <a:r>
              <a:rPr lang="en-US" altLang="zh-CN">
                <a:ea typeface="宋体" panose="02010600030101010101" pitchFamily="2" charset="-122"/>
              </a:rPr>
              <a:t>Time elements format the time portion of the date:</a:t>
            </a:r>
          </a:p>
          <a:p>
            <a:pPr lvl="1">
              <a:buFont typeface="Arial" panose="020B0604020202020204" pitchFamily="34" charset="0"/>
              <a:buNone/>
            </a:pPr>
            <a:br>
              <a:rPr lang="en-US" altLang="zh-CN">
                <a:ea typeface="宋体" panose="02010600030101010101" pitchFamily="2" charset="-122"/>
              </a:rPr>
            </a:br>
            <a:endParaRPr lang="en-US" altLang="zh-CN">
              <a:ea typeface="宋体" panose="02010600030101010101" pitchFamily="2" charset="-122"/>
            </a:endParaRPr>
          </a:p>
          <a:p>
            <a:pPr lvl="1"/>
            <a:r>
              <a:rPr lang="en-US" altLang="zh-CN">
                <a:ea typeface="宋体" panose="02010600030101010101" pitchFamily="2" charset="-122"/>
              </a:rPr>
              <a:t>Add character strings by enclosing them with double quotation marks:</a:t>
            </a:r>
          </a:p>
          <a:p>
            <a:pPr lvl="1">
              <a:buFont typeface="Arial" panose="020B0604020202020204" pitchFamily="34" charset="0"/>
              <a:buNone/>
            </a:pPr>
            <a:br>
              <a:rPr lang="en-US" altLang="zh-CN">
                <a:ea typeface="宋体" panose="02010600030101010101" pitchFamily="2" charset="-122"/>
              </a:rPr>
            </a:br>
            <a:endParaRPr lang="en-US" altLang="zh-CN">
              <a:ea typeface="宋体" panose="02010600030101010101" pitchFamily="2" charset="-122"/>
            </a:endParaRPr>
          </a:p>
          <a:p>
            <a:pPr lvl="1"/>
            <a:r>
              <a:rPr lang="en-US" altLang="zh-CN">
                <a:ea typeface="宋体" panose="02010600030101010101" pitchFamily="2" charset="-122"/>
              </a:rPr>
              <a:t>Number suffixes spell out numbers:</a:t>
            </a:r>
          </a:p>
        </p:txBody>
      </p:sp>
      <p:sp>
        <p:nvSpPr>
          <p:cNvPr id="375812" name="Rectangle 4">
            <a:extLst>
              <a:ext uri="{FF2B5EF4-FFF2-40B4-BE49-F238E27FC236}">
                <a16:creationId xmlns:a16="http://schemas.microsoft.com/office/drawing/2014/main" id="{B184D83A-61D6-F7E2-A543-682AB2A240C3}"/>
              </a:ext>
            </a:extLst>
          </p:cNvPr>
          <p:cNvSpPr>
            <a:spLocks noChangeArrowheads="1"/>
          </p:cNvSpPr>
          <p:nvPr/>
        </p:nvSpPr>
        <p:spPr bwMode="blackGray">
          <a:xfrm>
            <a:off x="2590800" y="3476626"/>
            <a:ext cx="3405188" cy="44926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1800">
                <a:solidFill>
                  <a:srgbClr val="000000"/>
                </a:solidFill>
                <a:latin typeface="Courier New" panose="02070309020205020404" pitchFamily="49" charset="0"/>
              </a:rPr>
              <a:t>DD "of" MONTH</a:t>
            </a:r>
          </a:p>
        </p:txBody>
      </p:sp>
      <p:sp>
        <p:nvSpPr>
          <p:cNvPr id="375813" name="Rectangle 5">
            <a:extLst>
              <a:ext uri="{FF2B5EF4-FFF2-40B4-BE49-F238E27FC236}">
                <a16:creationId xmlns:a16="http://schemas.microsoft.com/office/drawing/2014/main" id="{156267C7-039C-5751-5BC8-C7A4EA26A038}"/>
              </a:ext>
            </a:extLst>
          </p:cNvPr>
          <p:cNvSpPr>
            <a:spLocks noChangeArrowheads="1"/>
          </p:cNvSpPr>
          <p:nvPr/>
        </p:nvSpPr>
        <p:spPr bwMode="blackGray">
          <a:xfrm>
            <a:off x="5883275" y="3476626"/>
            <a:ext cx="3405188" cy="44926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1800">
                <a:solidFill>
                  <a:srgbClr val="000000"/>
                </a:solidFill>
                <a:latin typeface="Courier New" panose="02070309020205020404" pitchFamily="49" charset="0"/>
              </a:rPr>
              <a:t>12 of OCTOBER</a:t>
            </a:r>
          </a:p>
        </p:txBody>
      </p:sp>
      <p:sp>
        <p:nvSpPr>
          <p:cNvPr id="375814" name="Rectangle 6">
            <a:extLst>
              <a:ext uri="{FF2B5EF4-FFF2-40B4-BE49-F238E27FC236}">
                <a16:creationId xmlns:a16="http://schemas.microsoft.com/office/drawing/2014/main" id="{3E455AA3-D752-A775-BC5B-CE90C527B6CF}"/>
              </a:ext>
            </a:extLst>
          </p:cNvPr>
          <p:cNvSpPr>
            <a:spLocks noChangeArrowheads="1"/>
          </p:cNvSpPr>
          <p:nvPr/>
        </p:nvSpPr>
        <p:spPr bwMode="blackGray">
          <a:xfrm>
            <a:off x="2590800" y="4624388"/>
            <a:ext cx="3405188" cy="40481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1800">
                <a:solidFill>
                  <a:srgbClr val="000000"/>
                </a:solidFill>
                <a:latin typeface="Courier New" panose="02070309020205020404" pitchFamily="49" charset="0"/>
              </a:rPr>
              <a:t>ddspth</a:t>
            </a:r>
          </a:p>
        </p:txBody>
      </p:sp>
      <p:sp>
        <p:nvSpPr>
          <p:cNvPr id="375815" name="Rectangle 7">
            <a:extLst>
              <a:ext uri="{FF2B5EF4-FFF2-40B4-BE49-F238E27FC236}">
                <a16:creationId xmlns:a16="http://schemas.microsoft.com/office/drawing/2014/main" id="{4DCC98DB-3D51-CD17-BED1-0F26B9FBD5BB}"/>
              </a:ext>
            </a:extLst>
          </p:cNvPr>
          <p:cNvSpPr>
            <a:spLocks noChangeArrowheads="1"/>
          </p:cNvSpPr>
          <p:nvPr/>
        </p:nvSpPr>
        <p:spPr bwMode="blackGray">
          <a:xfrm>
            <a:off x="5883275" y="4624388"/>
            <a:ext cx="3405188" cy="40481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1800">
                <a:solidFill>
                  <a:srgbClr val="000000"/>
                </a:solidFill>
                <a:latin typeface="Courier New" panose="02070309020205020404" pitchFamily="49" charset="0"/>
              </a:rPr>
              <a:t>fourteenth</a:t>
            </a:r>
          </a:p>
        </p:txBody>
      </p:sp>
      <p:sp>
        <p:nvSpPr>
          <p:cNvPr id="375816" name="Rectangle 8">
            <a:extLst>
              <a:ext uri="{FF2B5EF4-FFF2-40B4-BE49-F238E27FC236}">
                <a16:creationId xmlns:a16="http://schemas.microsoft.com/office/drawing/2014/main" id="{1E24DB51-8FDC-70F4-6751-2C7B09801D89}"/>
              </a:ext>
            </a:extLst>
          </p:cNvPr>
          <p:cNvSpPr>
            <a:spLocks noChangeArrowheads="1"/>
          </p:cNvSpPr>
          <p:nvPr/>
        </p:nvSpPr>
        <p:spPr bwMode="blackGray">
          <a:xfrm>
            <a:off x="2590800" y="2017713"/>
            <a:ext cx="3405188" cy="40481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1800">
                <a:solidFill>
                  <a:srgbClr val="000000"/>
                </a:solidFill>
                <a:latin typeface="Courier New" panose="02070309020205020404" pitchFamily="49" charset="0"/>
              </a:rPr>
              <a:t>HH24:MI:SS AM</a:t>
            </a:r>
          </a:p>
        </p:txBody>
      </p:sp>
      <p:sp>
        <p:nvSpPr>
          <p:cNvPr id="375817" name="Rectangle 9">
            <a:extLst>
              <a:ext uri="{FF2B5EF4-FFF2-40B4-BE49-F238E27FC236}">
                <a16:creationId xmlns:a16="http://schemas.microsoft.com/office/drawing/2014/main" id="{810B1E37-0FC3-8C3D-BC06-55ADCF2313F1}"/>
              </a:ext>
            </a:extLst>
          </p:cNvPr>
          <p:cNvSpPr>
            <a:spLocks noChangeArrowheads="1"/>
          </p:cNvSpPr>
          <p:nvPr/>
        </p:nvSpPr>
        <p:spPr bwMode="blackGray">
          <a:xfrm>
            <a:off x="5883275" y="2017713"/>
            <a:ext cx="3405188" cy="40481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15:45:32 PM</a:t>
            </a:r>
            <a:endParaRPr lang="en-US" altLang="en-US" sz="1800">
              <a:latin typeface="Arial" panose="020B060402020202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9B48AD-F4C1-31EF-5C4A-ADCD91C0E0C9}"/>
              </a:ext>
            </a:extLst>
          </p:cNvPr>
          <p:cNvPicPr>
            <a:picLocks noGrp="1" noChangeAspect="1"/>
          </p:cNvPicPr>
          <p:nvPr>
            <p:ph idx="1"/>
          </p:nvPr>
        </p:nvPicPr>
        <p:blipFill>
          <a:blip r:embed="rId2"/>
          <a:stretch>
            <a:fillRect/>
          </a:stretch>
        </p:blipFill>
        <p:spPr>
          <a:xfrm>
            <a:off x="2383316" y="156991"/>
            <a:ext cx="7425368" cy="6544018"/>
          </a:xfrm>
        </p:spPr>
      </p:pic>
    </p:spTree>
    <p:extLst>
      <p:ext uri="{BB962C8B-B14F-4D97-AF65-F5344CB8AC3E}">
        <p14:creationId xmlns:p14="http://schemas.microsoft.com/office/powerpoint/2010/main" val="373367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85" name="Rectangle 1057">
            <a:extLst>
              <a:ext uri="{FF2B5EF4-FFF2-40B4-BE49-F238E27FC236}">
                <a16:creationId xmlns:a16="http://schemas.microsoft.com/office/drawing/2014/main" id="{67F11F48-87F0-CD35-3C0D-44E9164AB064}"/>
              </a:ext>
            </a:extLst>
          </p:cNvPr>
          <p:cNvSpPr>
            <a:spLocks noGrp="1" noChangeArrowheads="1"/>
          </p:cNvSpPr>
          <p:nvPr>
            <p:ph type="title"/>
          </p:nvPr>
        </p:nvSpPr>
        <p:spPr/>
        <p:txBody>
          <a:bodyPr/>
          <a:lstStyle/>
          <a:p>
            <a:r>
              <a:rPr lang="en-US" altLang="zh-CN">
                <a:ea typeface="宋体" panose="02010600030101010101" pitchFamily="2" charset="-122"/>
              </a:rPr>
              <a:t>Using the </a:t>
            </a:r>
            <a:r>
              <a:rPr lang="en-US" altLang="zh-CN">
                <a:latin typeface="Courier New" panose="02070309020205020404" pitchFamily="49" charset="0"/>
                <a:ea typeface="宋体" panose="02010600030101010101" pitchFamily="2" charset="-122"/>
              </a:rPr>
              <a:t>TO_CHAR</a:t>
            </a:r>
            <a:r>
              <a:rPr lang="en-US" altLang="zh-CN">
                <a:ea typeface="宋体" panose="02010600030101010101" pitchFamily="2" charset="-122"/>
              </a:rPr>
              <a:t> Function with Numbers</a:t>
            </a:r>
          </a:p>
        </p:txBody>
      </p:sp>
      <p:sp>
        <p:nvSpPr>
          <p:cNvPr id="381986" name="Rectangle 1058">
            <a:extLst>
              <a:ext uri="{FF2B5EF4-FFF2-40B4-BE49-F238E27FC236}">
                <a16:creationId xmlns:a16="http://schemas.microsoft.com/office/drawing/2014/main" id="{805A870F-097D-5595-E70A-FAF2D6861A7C}"/>
              </a:ext>
            </a:extLst>
          </p:cNvPr>
          <p:cNvSpPr>
            <a:spLocks noGrp="1" noChangeArrowheads="1"/>
          </p:cNvSpPr>
          <p:nvPr>
            <p:ph type="body" idx="1"/>
          </p:nvPr>
        </p:nvSpPr>
        <p:spPr>
          <a:xfrm>
            <a:off x="2133600" y="1449389"/>
            <a:ext cx="7918450" cy="1431925"/>
          </a:xfrm>
        </p:spPr>
        <p:txBody>
          <a:bodyPr>
            <a:normAutofit fontScale="92500" lnSpcReduction="20000"/>
          </a:bodyPr>
          <a:lstStyle/>
          <a:p>
            <a:endParaRPr lang="zh-CN" altLang="en-US">
              <a:ea typeface="宋体" panose="02010600030101010101" pitchFamily="2" charset="-122"/>
            </a:endParaRPr>
          </a:p>
          <a:p>
            <a:r>
              <a:rPr lang="en-US" altLang="zh-CN">
                <a:ea typeface="宋体" panose="02010600030101010101" pitchFamily="2" charset="-122"/>
              </a:rPr>
              <a:t>These are some of the format elements that you can use with the </a:t>
            </a:r>
            <a:r>
              <a:rPr lang="en-US" altLang="zh-CN">
                <a:latin typeface="Courier New" panose="02070309020205020404" pitchFamily="49" charset="0"/>
                <a:ea typeface="宋体" panose="02010600030101010101" pitchFamily="2" charset="-122"/>
              </a:rPr>
              <a:t>TO_CHAR</a:t>
            </a:r>
            <a:r>
              <a:rPr lang="en-US" altLang="zh-CN">
                <a:ea typeface="宋体" panose="02010600030101010101" pitchFamily="2" charset="-122"/>
              </a:rPr>
              <a:t> function to display a number value as a character:</a:t>
            </a:r>
          </a:p>
        </p:txBody>
      </p:sp>
      <p:sp>
        <p:nvSpPr>
          <p:cNvPr id="381957" name="Rectangle 1029">
            <a:extLst>
              <a:ext uri="{FF2B5EF4-FFF2-40B4-BE49-F238E27FC236}">
                <a16:creationId xmlns:a16="http://schemas.microsoft.com/office/drawing/2014/main" id="{9AFEE8C1-3919-F001-975F-D55000EECE31}"/>
              </a:ext>
            </a:extLst>
          </p:cNvPr>
          <p:cNvSpPr>
            <a:spLocks noChangeArrowheads="1"/>
          </p:cNvSpPr>
          <p:nvPr/>
        </p:nvSpPr>
        <p:spPr bwMode="blackWhite">
          <a:xfrm>
            <a:off x="4948239" y="4908551"/>
            <a:ext cx="4797425"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spcBef>
                <a:spcPct val="0"/>
              </a:spcBef>
              <a:buClrTx/>
              <a:buFontTx/>
              <a:buNone/>
            </a:pPr>
            <a:r>
              <a:rPr lang="en-US" altLang="en-US" sz="1800">
                <a:solidFill>
                  <a:srgbClr val="000000"/>
                </a:solidFill>
              </a:rPr>
              <a:t>Prints a decimal point</a:t>
            </a:r>
          </a:p>
        </p:txBody>
      </p:sp>
      <p:sp>
        <p:nvSpPr>
          <p:cNvPr id="381958" name="Rectangle 1030">
            <a:extLst>
              <a:ext uri="{FF2B5EF4-FFF2-40B4-BE49-F238E27FC236}">
                <a16:creationId xmlns:a16="http://schemas.microsoft.com/office/drawing/2014/main" id="{7D327D24-71CF-AA33-8BCB-494E23DC82B5}"/>
              </a:ext>
            </a:extLst>
          </p:cNvPr>
          <p:cNvSpPr>
            <a:spLocks noChangeArrowheads="1"/>
          </p:cNvSpPr>
          <p:nvPr/>
        </p:nvSpPr>
        <p:spPr bwMode="blackWhite">
          <a:xfrm>
            <a:off x="2381250" y="4908551"/>
            <a:ext cx="2566988"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800">
                <a:solidFill>
                  <a:srgbClr val="000000"/>
                </a:solidFill>
                <a:latin typeface="Courier New" panose="02070309020205020404" pitchFamily="49" charset="0"/>
              </a:rPr>
              <a:t>.</a:t>
            </a:r>
          </a:p>
        </p:txBody>
      </p:sp>
      <p:sp>
        <p:nvSpPr>
          <p:cNvPr id="381959" name="Rectangle 1031">
            <a:extLst>
              <a:ext uri="{FF2B5EF4-FFF2-40B4-BE49-F238E27FC236}">
                <a16:creationId xmlns:a16="http://schemas.microsoft.com/office/drawing/2014/main" id="{DEFC8697-DA76-93CA-DA74-D11132D2B2D8}"/>
              </a:ext>
            </a:extLst>
          </p:cNvPr>
          <p:cNvSpPr>
            <a:spLocks noChangeArrowheads="1"/>
          </p:cNvSpPr>
          <p:nvPr/>
        </p:nvSpPr>
        <p:spPr bwMode="blackWhite">
          <a:xfrm>
            <a:off x="4948239" y="5273676"/>
            <a:ext cx="4797425"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spcBef>
                <a:spcPct val="0"/>
              </a:spcBef>
              <a:buClrTx/>
              <a:buFontTx/>
              <a:buNone/>
            </a:pPr>
            <a:r>
              <a:rPr lang="en-US" altLang="en-US" sz="1800">
                <a:solidFill>
                  <a:srgbClr val="000000"/>
                </a:solidFill>
              </a:rPr>
              <a:t>Prints a comma as a thousands indicator</a:t>
            </a:r>
          </a:p>
        </p:txBody>
      </p:sp>
      <p:sp>
        <p:nvSpPr>
          <p:cNvPr id="381960" name="Rectangle 1032">
            <a:extLst>
              <a:ext uri="{FF2B5EF4-FFF2-40B4-BE49-F238E27FC236}">
                <a16:creationId xmlns:a16="http://schemas.microsoft.com/office/drawing/2014/main" id="{18A39B15-A807-D47D-8C01-CF858441C9D8}"/>
              </a:ext>
            </a:extLst>
          </p:cNvPr>
          <p:cNvSpPr>
            <a:spLocks noChangeArrowheads="1"/>
          </p:cNvSpPr>
          <p:nvPr/>
        </p:nvSpPr>
        <p:spPr bwMode="blackWhite">
          <a:xfrm>
            <a:off x="2381250" y="5273676"/>
            <a:ext cx="2566988"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800">
                <a:solidFill>
                  <a:srgbClr val="000000"/>
                </a:solidFill>
                <a:latin typeface="Courier New" panose="02070309020205020404" pitchFamily="49" charset="0"/>
              </a:rPr>
              <a:t>,</a:t>
            </a:r>
          </a:p>
        </p:txBody>
      </p:sp>
      <p:sp>
        <p:nvSpPr>
          <p:cNvPr id="381961" name="Rectangle 1033">
            <a:extLst>
              <a:ext uri="{FF2B5EF4-FFF2-40B4-BE49-F238E27FC236}">
                <a16:creationId xmlns:a16="http://schemas.microsoft.com/office/drawing/2014/main" id="{A2DC3D23-3DC4-A8AA-83FB-AD8DD3598694}"/>
              </a:ext>
            </a:extLst>
          </p:cNvPr>
          <p:cNvSpPr>
            <a:spLocks noChangeArrowheads="1"/>
          </p:cNvSpPr>
          <p:nvPr/>
        </p:nvSpPr>
        <p:spPr bwMode="blackWhite">
          <a:xfrm>
            <a:off x="4948239" y="4178301"/>
            <a:ext cx="4797425"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spcBef>
                <a:spcPct val="0"/>
              </a:spcBef>
              <a:buClrTx/>
              <a:buFontTx/>
              <a:buNone/>
            </a:pPr>
            <a:r>
              <a:rPr lang="en-US" altLang="en-US" sz="1800">
                <a:solidFill>
                  <a:srgbClr val="000000"/>
                </a:solidFill>
              </a:rPr>
              <a:t>Places a floating dollar sign</a:t>
            </a:r>
          </a:p>
        </p:txBody>
      </p:sp>
      <p:sp>
        <p:nvSpPr>
          <p:cNvPr id="381962" name="Rectangle 1034">
            <a:extLst>
              <a:ext uri="{FF2B5EF4-FFF2-40B4-BE49-F238E27FC236}">
                <a16:creationId xmlns:a16="http://schemas.microsoft.com/office/drawing/2014/main" id="{15D53D9D-955C-0775-50A9-EEEB9105501A}"/>
              </a:ext>
            </a:extLst>
          </p:cNvPr>
          <p:cNvSpPr>
            <a:spLocks noChangeArrowheads="1"/>
          </p:cNvSpPr>
          <p:nvPr/>
        </p:nvSpPr>
        <p:spPr bwMode="blackWhite">
          <a:xfrm>
            <a:off x="2381250" y="4178301"/>
            <a:ext cx="2566988"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800">
                <a:solidFill>
                  <a:srgbClr val="000000"/>
                </a:solidFill>
                <a:latin typeface="Courier New" panose="02070309020205020404" pitchFamily="49" charset="0"/>
              </a:rPr>
              <a:t>$</a:t>
            </a:r>
          </a:p>
        </p:txBody>
      </p:sp>
      <p:sp>
        <p:nvSpPr>
          <p:cNvPr id="381963" name="Rectangle 1035">
            <a:extLst>
              <a:ext uri="{FF2B5EF4-FFF2-40B4-BE49-F238E27FC236}">
                <a16:creationId xmlns:a16="http://schemas.microsoft.com/office/drawing/2014/main" id="{B0B3A8DE-896F-6A1F-61A1-8BB2BA86858D}"/>
              </a:ext>
            </a:extLst>
          </p:cNvPr>
          <p:cNvSpPr>
            <a:spLocks noChangeArrowheads="1"/>
          </p:cNvSpPr>
          <p:nvPr/>
        </p:nvSpPr>
        <p:spPr bwMode="blackWhite">
          <a:xfrm>
            <a:off x="4948239" y="4543426"/>
            <a:ext cx="4797425"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spcBef>
                <a:spcPct val="0"/>
              </a:spcBef>
              <a:buClrTx/>
              <a:buFontTx/>
              <a:buNone/>
            </a:pPr>
            <a:r>
              <a:rPr lang="en-US" altLang="en-US" sz="1800">
                <a:solidFill>
                  <a:srgbClr val="000000"/>
                </a:solidFill>
              </a:rPr>
              <a:t>Uses the floating local currency symbol</a:t>
            </a:r>
          </a:p>
        </p:txBody>
      </p:sp>
      <p:sp>
        <p:nvSpPr>
          <p:cNvPr id="381964" name="Rectangle 1036">
            <a:extLst>
              <a:ext uri="{FF2B5EF4-FFF2-40B4-BE49-F238E27FC236}">
                <a16:creationId xmlns:a16="http://schemas.microsoft.com/office/drawing/2014/main" id="{C8A1FA35-A479-3DBD-ED1C-9E7884FAB735}"/>
              </a:ext>
            </a:extLst>
          </p:cNvPr>
          <p:cNvSpPr>
            <a:spLocks noChangeArrowheads="1"/>
          </p:cNvSpPr>
          <p:nvPr/>
        </p:nvSpPr>
        <p:spPr bwMode="blackWhite">
          <a:xfrm>
            <a:off x="2381250" y="4543426"/>
            <a:ext cx="2566988" cy="365125"/>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5000"/>
              </a:lnSpc>
              <a:spcBef>
                <a:spcPct val="35000"/>
              </a:spcBef>
              <a:buClrTx/>
              <a:buFontTx/>
              <a:buNone/>
            </a:pPr>
            <a:r>
              <a:rPr lang="en-US" altLang="en-US" sz="1800">
                <a:solidFill>
                  <a:srgbClr val="000000"/>
                </a:solidFill>
                <a:latin typeface="Courier New" panose="02070309020205020404" pitchFamily="49" charset="0"/>
              </a:rPr>
              <a:t>L</a:t>
            </a:r>
          </a:p>
        </p:txBody>
      </p:sp>
      <p:sp>
        <p:nvSpPr>
          <p:cNvPr id="381965" name="Rectangle 1037">
            <a:extLst>
              <a:ext uri="{FF2B5EF4-FFF2-40B4-BE49-F238E27FC236}">
                <a16:creationId xmlns:a16="http://schemas.microsoft.com/office/drawing/2014/main" id="{E819AB90-52D2-5E3E-6C5A-5F474BC2BAEB}"/>
              </a:ext>
            </a:extLst>
          </p:cNvPr>
          <p:cNvSpPr>
            <a:spLocks noChangeArrowheads="1"/>
          </p:cNvSpPr>
          <p:nvPr/>
        </p:nvSpPr>
        <p:spPr bwMode="blackWhite">
          <a:xfrm>
            <a:off x="4948239" y="3413125"/>
            <a:ext cx="4797425"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spcBef>
                <a:spcPct val="0"/>
              </a:spcBef>
              <a:buClrTx/>
              <a:buFontTx/>
              <a:buNone/>
            </a:pPr>
            <a:r>
              <a:rPr lang="en-US" altLang="en-US" sz="1800">
                <a:solidFill>
                  <a:srgbClr val="000000"/>
                </a:solidFill>
              </a:rPr>
              <a:t>Represents a number</a:t>
            </a:r>
          </a:p>
        </p:txBody>
      </p:sp>
      <p:sp>
        <p:nvSpPr>
          <p:cNvPr id="381966" name="Rectangle 1038">
            <a:extLst>
              <a:ext uri="{FF2B5EF4-FFF2-40B4-BE49-F238E27FC236}">
                <a16:creationId xmlns:a16="http://schemas.microsoft.com/office/drawing/2014/main" id="{97A3ABEA-B9BE-A975-53F8-AE29D1403A53}"/>
              </a:ext>
            </a:extLst>
          </p:cNvPr>
          <p:cNvSpPr>
            <a:spLocks noChangeArrowheads="1"/>
          </p:cNvSpPr>
          <p:nvPr/>
        </p:nvSpPr>
        <p:spPr bwMode="blackWhite">
          <a:xfrm>
            <a:off x="2381250" y="3413125"/>
            <a:ext cx="2566988" cy="382588"/>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800">
                <a:solidFill>
                  <a:srgbClr val="000000"/>
                </a:solidFill>
                <a:latin typeface="Courier New" panose="02070309020205020404" pitchFamily="49" charset="0"/>
              </a:rPr>
              <a:t>9</a:t>
            </a:r>
          </a:p>
        </p:txBody>
      </p:sp>
      <p:sp>
        <p:nvSpPr>
          <p:cNvPr id="381967" name="Rectangle 1039">
            <a:extLst>
              <a:ext uri="{FF2B5EF4-FFF2-40B4-BE49-F238E27FC236}">
                <a16:creationId xmlns:a16="http://schemas.microsoft.com/office/drawing/2014/main" id="{E5C2D34B-EACC-AC0A-8838-B0B6CE349384}"/>
              </a:ext>
            </a:extLst>
          </p:cNvPr>
          <p:cNvSpPr>
            <a:spLocks noChangeArrowheads="1"/>
          </p:cNvSpPr>
          <p:nvPr/>
        </p:nvSpPr>
        <p:spPr bwMode="blackWhite">
          <a:xfrm>
            <a:off x="4948239" y="3795714"/>
            <a:ext cx="4797425"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0"/>
              </a:spcBef>
              <a:buClrTx/>
              <a:buFontTx/>
              <a:buNone/>
            </a:pPr>
            <a:r>
              <a:rPr lang="en-US" altLang="en-US" sz="1800">
                <a:solidFill>
                  <a:srgbClr val="000000"/>
                </a:solidFill>
              </a:rPr>
              <a:t>Forces a zero to be displayed</a:t>
            </a:r>
          </a:p>
        </p:txBody>
      </p:sp>
      <p:sp>
        <p:nvSpPr>
          <p:cNvPr id="381968" name="Rectangle 1040">
            <a:extLst>
              <a:ext uri="{FF2B5EF4-FFF2-40B4-BE49-F238E27FC236}">
                <a16:creationId xmlns:a16="http://schemas.microsoft.com/office/drawing/2014/main" id="{AC0410C4-F1D3-C14B-B5BF-F5E02A9180D8}"/>
              </a:ext>
            </a:extLst>
          </p:cNvPr>
          <p:cNvSpPr>
            <a:spLocks noChangeArrowheads="1"/>
          </p:cNvSpPr>
          <p:nvPr/>
        </p:nvSpPr>
        <p:spPr bwMode="blackWhite">
          <a:xfrm>
            <a:off x="2381250" y="3795714"/>
            <a:ext cx="2566988" cy="382587"/>
          </a:xfrm>
          <a:prstGeom prst="rect">
            <a:avLst/>
          </a:prstGeom>
          <a:solidFill>
            <a:srgbClr val="DDDDDD"/>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pPr eaLnBrk="0" hangingPunct="0">
              <a:lnSpc>
                <a:spcPct val="90000"/>
              </a:lnSpc>
              <a:spcBef>
                <a:spcPct val="35000"/>
              </a:spcBef>
              <a:buClrTx/>
              <a:buFontTx/>
              <a:buNone/>
            </a:pPr>
            <a:r>
              <a:rPr lang="en-US" altLang="en-US" sz="1800">
                <a:solidFill>
                  <a:srgbClr val="000000"/>
                </a:solidFill>
                <a:latin typeface="Courier New" panose="02070309020205020404" pitchFamily="49" charset="0"/>
              </a:rPr>
              <a:t>0</a:t>
            </a:r>
          </a:p>
        </p:txBody>
      </p:sp>
      <p:sp>
        <p:nvSpPr>
          <p:cNvPr id="381969" name="Rectangle 1041">
            <a:extLst>
              <a:ext uri="{FF2B5EF4-FFF2-40B4-BE49-F238E27FC236}">
                <a16:creationId xmlns:a16="http://schemas.microsoft.com/office/drawing/2014/main" id="{63745C4F-9CBF-25FE-08E3-9B15006E65EF}"/>
              </a:ext>
            </a:extLst>
          </p:cNvPr>
          <p:cNvSpPr>
            <a:spLocks noChangeArrowheads="1"/>
          </p:cNvSpPr>
          <p:nvPr/>
        </p:nvSpPr>
        <p:spPr bwMode="gray">
          <a:xfrm>
            <a:off x="4948239" y="3048001"/>
            <a:ext cx="4797425"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Result</a:t>
            </a:r>
          </a:p>
        </p:txBody>
      </p:sp>
      <p:sp>
        <p:nvSpPr>
          <p:cNvPr id="381970" name="Rectangle 1042">
            <a:extLst>
              <a:ext uri="{FF2B5EF4-FFF2-40B4-BE49-F238E27FC236}">
                <a16:creationId xmlns:a16="http://schemas.microsoft.com/office/drawing/2014/main" id="{B1441A2B-2CED-1651-14B3-5E9A5F83EBE2}"/>
              </a:ext>
            </a:extLst>
          </p:cNvPr>
          <p:cNvSpPr>
            <a:spLocks noChangeArrowheads="1"/>
          </p:cNvSpPr>
          <p:nvPr/>
        </p:nvSpPr>
        <p:spPr bwMode="gray">
          <a:xfrm>
            <a:off x="2381250" y="3048001"/>
            <a:ext cx="2566988" cy="365125"/>
          </a:xfrm>
          <a:prstGeom prst="rect">
            <a:avLst/>
          </a:prstGeom>
          <a:solidFill>
            <a:schemeClr val="accent2"/>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defTabSz="228600">
              <a:buClr>
                <a:srgbClr val="000000"/>
              </a:buClr>
              <a:defRPr sz="2000">
                <a:solidFill>
                  <a:schemeClr val="tx1"/>
                </a:solidFill>
                <a:latin typeface="Arial" panose="020B0604020202020204" pitchFamily="34" charset="0"/>
              </a:defRPr>
            </a:lvl1pPr>
            <a:lvl2pPr marL="114300" algn="l" defTabSz="228600">
              <a:buChar char="•"/>
              <a:defRPr sz="2000">
                <a:solidFill>
                  <a:schemeClr val="tx1"/>
                </a:solidFill>
                <a:latin typeface="Arial" panose="020B0604020202020204" pitchFamily="34" charset="0"/>
              </a:defRPr>
            </a:lvl2pPr>
            <a:lvl3pPr marL="685800" algn="l" defTabSz="228600">
              <a:buChar char="–"/>
              <a:defRPr>
                <a:solidFill>
                  <a:schemeClr val="tx1"/>
                </a:solidFill>
                <a:latin typeface="Arial" panose="020B0604020202020204" pitchFamily="34" charset="0"/>
              </a:defRPr>
            </a:lvl3pPr>
            <a:lvl4pPr marL="1143000" algn="l" defTabSz="228600">
              <a:buClr>
                <a:schemeClr val="accent2"/>
              </a:buClr>
              <a:buSzPct val="45000"/>
              <a:buChar char="—"/>
              <a:defRPr sz="1600">
                <a:solidFill>
                  <a:schemeClr val="tx1"/>
                </a:solidFill>
                <a:latin typeface="Arial" panose="020B0604020202020204" pitchFamily="34" charset="0"/>
              </a:defRPr>
            </a:lvl4pPr>
            <a:lvl5pPr marL="1257300" algn="l" defTabSz="228600">
              <a:buClr>
                <a:schemeClr val="accent2"/>
              </a:buClr>
              <a:buSzPct val="55000"/>
              <a:buChar char="—"/>
              <a:defRPr sz="1400">
                <a:solidFill>
                  <a:schemeClr val="tx1"/>
                </a:solidFill>
                <a:latin typeface="Arial" panose="020B0604020202020204" pitchFamily="34" charset="0"/>
              </a:defRPr>
            </a:lvl5pPr>
            <a:lvl6pPr marL="17145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6pPr>
            <a:lvl7pPr marL="21717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7pPr>
            <a:lvl8pPr marL="26289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8pPr>
            <a:lvl9pPr marL="3086100" defTabSz="228600" fontAlgn="base">
              <a:spcBef>
                <a:spcPct val="20000"/>
              </a:spcBef>
              <a:spcAft>
                <a:spcPct val="0"/>
              </a:spcAft>
              <a:buClr>
                <a:schemeClr val="accent2"/>
              </a:buClr>
              <a:buSzPct val="55000"/>
              <a:buFont typeface="Arial" panose="020B0604020202020204" pitchFamily="34" charset="0"/>
              <a:buChar char="—"/>
              <a:defRPr sz="1400">
                <a:solidFill>
                  <a:schemeClr val="tx1"/>
                </a:solidFill>
                <a:latin typeface="Arial" panose="020B0604020202020204" pitchFamily="34" charset="0"/>
              </a:defRPr>
            </a:lvl9pPr>
          </a:lstStyle>
          <a:p>
            <a:r>
              <a:rPr lang="en-US" altLang="en-US" sz="1800">
                <a:solidFill>
                  <a:schemeClr val="bg1"/>
                </a:solidFill>
              </a:rPr>
              <a:t>Element</a:t>
            </a:r>
          </a:p>
        </p:txBody>
      </p:sp>
      <p:sp>
        <p:nvSpPr>
          <p:cNvPr id="381971" name="Line 1043">
            <a:extLst>
              <a:ext uri="{FF2B5EF4-FFF2-40B4-BE49-F238E27FC236}">
                <a16:creationId xmlns:a16="http://schemas.microsoft.com/office/drawing/2014/main" id="{B55CA596-FC3C-04BC-6ED5-9F09DD96E0BB}"/>
              </a:ext>
            </a:extLst>
          </p:cNvPr>
          <p:cNvSpPr>
            <a:spLocks noChangeShapeType="1"/>
          </p:cNvSpPr>
          <p:nvPr/>
        </p:nvSpPr>
        <p:spPr bwMode="blackWhite">
          <a:xfrm>
            <a:off x="2381251" y="3413125"/>
            <a:ext cx="7364413"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72" name="Line 1044">
            <a:extLst>
              <a:ext uri="{FF2B5EF4-FFF2-40B4-BE49-F238E27FC236}">
                <a16:creationId xmlns:a16="http://schemas.microsoft.com/office/drawing/2014/main" id="{0E106FF4-6A64-7B0C-EBAF-1B3D30307F98}"/>
              </a:ext>
            </a:extLst>
          </p:cNvPr>
          <p:cNvSpPr>
            <a:spLocks noChangeShapeType="1"/>
          </p:cNvSpPr>
          <p:nvPr/>
        </p:nvSpPr>
        <p:spPr bwMode="blackWhite">
          <a:xfrm>
            <a:off x="2381251" y="41783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73" name="Line 1045">
            <a:extLst>
              <a:ext uri="{FF2B5EF4-FFF2-40B4-BE49-F238E27FC236}">
                <a16:creationId xmlns:a16="http://schemas.microsoft.com/office/drawing/2014/main" id="{E904911B-4B0A-1CA0-F8CB-CDF1639F06ED}"/>
              </a:ext>
            </a:extLst>
          </p:cNvPr>
          <p:cNvSpPr>
            <a:spLocks noChangeShapeType="1"/>
          </p:cNvSpPr>
          <p:nvPr/>
        </p:nvSpPr>
        <p:spPr bwMode="blackWhite">
          <a:xfrm>
            <a:off x="2381251" y="5638800"/>
            <a:ext cx="7364413"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74" name="Line 1046">
            <a:extLst>
              <a:ext uri="{FF2B5EF4-FFF2-40B4-BE49-F238E27FC236}">
                <a16:creationId xmlns:a16="http://schemas.microsoft.com/office/drawing/2014/main" id="{42F6797B-5FFA-91A0-3F21-8AB4CE8C5841}"/>
              </a:ext>
            </a:extLst>
          </p:cNvPr>
          <p:cNvSpPr>
            <a:spLocks noChangeShapeType="1"/>
          </p:cNvSpPr>
          <p:nvPr/>
        </p:nvSpPr>
        <p:spPr bwMode="blackWhite">
          <a:xfrm>
            <a:off x="2381250" y="30480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75" name="Line 1047">
            <a:extLst>
              <a:ext uri="{FF2B5EF4-FFF2-40B4-BE49-F238E27FC236}">
                <a16:creationId xmlns:a16="http://schemas.microsoft.com/office/drawing/2014/main" id="{3DD692B9-5019-F119-648D-D2D8C2162AF5}"/>
              </a:ext>
            </a:extLst>
          </p:cNvPr>
          <p:cNvSpPr>
            <a:spLocks noChangeShapeType="1"/>
          </p:cNvSpPr>
          <p:nvPr/>
        </p:nvSpPr>
        <p:spPr bwMode="blackWhite">
          <a:xfrm>
            <a:off x="4948238" y="3048000"/>
            <a:ext cx="0" cy="2590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76" name="Line 1048">
            <a:extLst>
              <a:ext uri="{FF2B5EF4-FFF2-40B4-BE49-F238E27FC236}">
                <a16:creationId xmlns:a16="http://schemas.microsoft.com/office/drawing/2014/main" id="{3F922B36-F989-86B4-83A0-7799E4FB26D1}"/>
              </a:ext>
            </a:extLst>
          </p:cNvPr>
          <p:cNvSpPr>
            <a:spLocks noChangeShapeType="1"/>
          </p:cNvSpPr>
          <p:nvPr/>
        </p:nvSpPr>
        <p:spPr bwMode="blackWhite">
          <a:xfrm>
            <a:off x="9745663" y="3048001"/>
            <a:ext cx="0" cy="3651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77" name="Line 1049">
            <a:extLst>
              <a:ext uri="{FF2B5EF4-FFF2-40B4-BE49-F238E27FC236}">
                <a16:creationId xmlns:a16="http://schemas.microsoft.com/office/drawing/2014/main" id="{879755D7-6A2E-F23E-3F3D-539BD567B167}"/>
              </a:ext>
            </a:extLst>
          </p:cNvPr>
          <p:cNvSpPr>
            <a:spLocks noChangeShapeType="1"/>
          </p:cNvSpPr>
          <p:nvPr/>
        </p:nvSpPr>
        <p:spPr bwMode="blackWhite">
          <a:xfrm>
            <a:off x="2381251" y="3795713"/>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8" name="Line 1050">
            <a:extLst>
              <a:ext uri="{FF2B5EF4-FFF2-40B4-BE49-F238E27FC236}">
                <a16:creationId xmlns:a16="http://schemas.microsoft.com/office/drawing/2014/main" id="{0C58E7E6-6EA4-4C77-B5D8-9B7C31D439D0}"/>
              </a:ext>
            </a:extLst>
          </p:cNvPr>
          <p:cNvSpPr>
            <a:spLocks noChangeShapeType="1"/>
          </p:cNvSpPr>
          <p:nvPr/>
        </p:nvSpPr>
        <p:spPr bwMode="blackWhite">
          <a:xfrm>
            <a:off x="2381251" y="490855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9" name="Line 1051">
            <a:extLst>
              <a:ext uri="{FF2B5EF4-FFF2-40B4-BE49-F238E27FC236}">
                <a16:creationId xmlns:a16="http://schemas.microsoft.com/office/drawing/2014/main" id="{63301AE7-48CB-D142-9059-BFA48DCD8B5F}"/>
              </a:ext>
            </a:extLst>
          </p:cNvPr>
          <p:cNvSpPr>
            <a:spLocks noChangeShapeType="1"/>
          </p:cNvSpPr>
          <p:nvPr/>
        </p:nvSpPr>
        <p:spPr bwMode="blackWhite">
          <a:xfrm>
            <a:off x="2381251" y="454342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0" name="Line 1052">
            <a:extLst>
              <a:ext uri="{FF2B5EF4-FFF2-40B4-BE49-F238E27FC236}">
                <a16:creationId xmlns:a16="http://schemas.microsoft.com/office/drawing/2014/main" id="{0B726688-CE5A-8DD7-CACD-4D51E80A0712}"/>
              </a:ext>
            </a:extLst>
          </p:cNvPr>
          <p:cNvSpPr>
            <a:spLocks noChangeShapeType="1"/>
          </p:cNvSpPr>
          <p:nvPr/>
        </p:nvSpPr>
        <p:spPr bwMode="blackWhite">
          <a:xfrm>
            <a:off x="2381251" y="5273675"/>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1" name="Line 1053">
            <a:extLst>
              <a:ext uri="{FF2B5EF4-FFF2-40B4-BE49-F238E27FC236}">
                <a16:creationId xmlns:a16="http://schemas.microsoft.com/office/drawing/2014/main" id="{F9832D70-CD66-B3A4-08BD-86BC5A7FE510}"/>
              </a:ext>
            </a:extLst>
          </p:cNvPr>
          <p:cNvSpPr>
            <a:spLocks noChangeShapeType="1"/>
          </p:cNvSpPr>
          <p:nvPr/>
        </p:nvSpPr>
        <p:spPr bwMode="blackWhite">
          <a:xfrm>
            <a:off x="2381251" y="3048000"/>
            <a:ext cx="73644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82" name="Line 1054">
            <a:extLst>
              <a:ext uri="{FF2B5EF4-FFF2-40B4-BE49-F238E27FC236}">
                <a16:creationId xmlns:a16="http://schemas.microsoft.com/office/drawing/2014/main" id="{684BC4BC-8068-5DD3-BD8B-A1B89D149EE2}"/>
              </a:ext>
            </a:extLst>
          </p:cNvPr>
          <p:cNvSpPr>
            <a:spLocks noChangeShapeType="1"/>
          </p:cNvSpPr>
          <p:nvPr/>
        </p:nvSpPr>
        <p:spPr bwMode="blackWhite">
          <a:xfrm>
            <a:off x="2381250" y="3413126"/>
            <a:ext cx="0" cy="222567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83" name="Line 1055">
            <a:extLst>
              <a:ext uri="{FF2B5EF4-FFF2-40B4-BE49-F238E27FC236}">
                <a16:creationId xmlns:a16="http://schemas.microsoft.com/office/drawing/2014/main" id="{E0BBB056-E3AA-02D4-D42D-024B4EBEB30A}"/>
              </a:ext>
            </a:extLst>
          </p:cNvPr>
          <p:cNvSpPr>
            <a:spLocks noChangeShapeType="1"/>
          </p:cNvSpPr>
          <p:nvPr/>
        </p:nvSpPr>
        <p:spPr bwMode="blackWhite">
          <a:xfrm>
            <a:off x="9745663" y="3413126"/>
            <a:ext cx="0" cy="2225675"/>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84" name="Rectangle 1056">
            <a:extLst>
              <a:ext uri="{FF2B5EF4-FFF2-40B4-BE49-F238E27FC236}">
                <a16:creationId xmlns:a16="http://schemas.microsoft.com/office/drawing/2014/main" id="{428AF0BC-7F80-FC77-399C-838B8D7F385B}"/>
              </a:ext>
            </a:extLst>
          </p:cNvPr>
          <p:cNvSpPr>
            <a:spLocks noChangeArrowheads="1"/>
          </p:cNvSpPr>
          <p:nvPr/>
        </p:nvSpPr>
        <p:spPr bwMode="blackGray">
          <a:xfrm>
            <a:off x="2381251" y="1447801"/>
            <a:ext cx="7299325" cy="32861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TO_CHAR(</a:t>
            </a:r>
            <a:r>
              <a:rPr lang="en-US" altLang="en-US" sz="1800" i="1">
                <a:solidFill>
                  <a:srgbClr val="000000"/>
                </a:solidFill>
                <a:latin typeface="Courier New" panose="02070309020205020404" pitchFamily="49" charset="0"/>
              </a:rPr>
              <a:t>number, </a:t>
            </a:r>
            <a:r>
              <a:rPr lang="en-US" altLang="en-US" sz="1800">
                <a:solidFill>
                  <a:srgbClr val="000000"/>
                </a:solidFill>
                <a:latin typeface="Courier New" panose="02070309020205020404" pitchFamily="49" charset="0"/>
              </a:rPr>
              <a:t>'</a:t>
            </a:r>
            <a:r>
              <a:rPr lang="en-US" altLang="en-US" sz="1800" i="1">
                <a:solidFill>
                  <a:srgbClr val="000000"/>
                </a:solidFill>
                <a:latin typeface="Courier New" panose="02070309020205020404" pitchFamily="49" charset="0"/>
              </a:rPr>
              <a:t>format_model</a:t>
            </a:r>
            <a:r>
              <a:rPr lang="en-US" altLang="en-US" sz="1800">
                <a:solidFill>
                  <a:srgbClr val="000000"/>
                </a:solidFill>
                <a:latin typeface="Courier New" panose="02070309020205020404" pitchFamily="49" charset="0"/>
              </a:rPr>
              <a:t>')</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2" name="Rectangle 6">
            <a:extLst>
              <a:ext uri="{FF2B5EF4-FFF2-40B4-BE49-F238E27FC236}">
                <a16:creationId xmlns:a16="http://schemas.microsoft.com/office/drawing/2014/main" id="{F261E06A-63A3-8096-A01B-54C6288894B3}"/>
              </a:ext>
            </a:extLst>
          </p:cNvPr>
          <p:cNvSpPr>
            <a:spLocks noGrp="1" noChangeArrowheads="1"/>
          </p:cNvSpPr>
          <p:nvPr>
            <p:ph type="title"/>
          </p:nvPr>
        </p:nvSpPr>
        <p:spPr/>
        <p:txBody>
          <a:bodyPr/>
          <a:lstStyle/>
          <a:p>
            <a:r>
              <a:rPr lang="en-US" altLang="zh-CN">
                <a:ea typeface="宋体" panose="02010600030101010101" pitchFamily="2" charset="-122"/>
              </a:rPr>
              <a:t>Using the </a:t>
            </a:r>
            <a:r>
              <a:rPr lang="en-US" altLang="zh-CN">
                <a:latin typeface="Courier New" panose="02070309020205020404" pitchFamily="49" charset="0"/>
                <a:ea typeface="宋体" panose="02010600030101010101" pitchFamily="2" charset="-122"/>
              </a:rPr>
              <a:t>TO_NUMBER</a:t>
            </a:r>
            <a:r>
              <a:rPr lang="en-US" altLang="zh-CN">
                <a:ea typeface="宋体" panose="02010600030101010101" pitchFamily="2" charset="-122"/>
              </a:rPr>
              <a:t> and </a:t>
            </a:r>
            <a:r>
              <a:rPr lang="en-US" altLang="zh-CN">
                <a:latin typeface="Courier New" panose="02070309020205020404" pitchFamily="49" charset="0"/>
                <a:ea typeface="宋体" panose="02010600030101010101" pitchFamily="2" charset="-122"/>
              </a:rPr>
              <a:t>TO_DATE</a:t>
            </a:r>
            <a:r>
              <a:rPr lang="en-US" altLang="zh-CN">
                <a:ea typeface="宋体" panose="02010600030101010101" pitchFamily="2" charset="-122"/>
              </a:rPr>
              <a:t> Functions </a:t>
            </a:r>
          </a:p>
        </p:txBody>
      </p:sp>
      <p:sp>
        <p:nvSpPr>
          <p:cNvPr id="388103" name="Rectangle 7">
            <a:extLst>
              <a:ext uri="{FF2B5EF4-FFF2-40B4-BE49-F238E27FC236}">
                <a16:creationId xmlns:a16="http://schemas.microsoft.com/office/drawing/2014/main" id="{FA02BACD-1B17-E3CC-8450-2A3375BF3408}"/>
              </a:ext>
            </a:extLst>
          </p:cNvPr>
          <p:cNvSpPr>
            <a:spLocks noGrp="1" noChangeArrowheads="1"/>
          </p:cNvSpPr>
          <p:nvPr>
            <p:ph type="body" idx="1"/>
          </p:nvPr>
        </p:nvSpPr>
        <p:spPr>
          <a:xfrm>
            <a:off x="2133600" y="1449389"/>
            <a:ext cx="7918450" cy="4110037"/>
          </a:xfrm>
        </p:spPr>
        <p:txBody>
          <a:bodyPr/>
          <a:lstStyle/>
          <a:p>
            <a:pPr lvl="1"/>
            <a:r>
              <a:rPr lang="en-US" altLang="zh-CN">
                <a:ea typeface="宋体" panose="02010600030101010101" pitchFamily="2" charset="-122"/>
              </a:rPr>
              <a:t>Convert a character string to a number format using the </a:t>
            </a:r>
            <a:r>
              <a:rPr lang="en-US" altLang="zh-CN">
                <a:latin typeface="Courier New" panose="02070309020205020404" pitchFamily="49" charset="0"/>
                <a:ea typeface="宋体" panose="02010600030101010101" pitchFamily="2" charset="-122"/>
              </a:rPr>
              <a:t>TO_NUMBER</a:t>
            </a:r>
            <a:r>
              <a:rPr lang="en-US" altLang="zh-CN">
                <a:ea typeface="宋体" panose="02010600030101010101" pitchFamily="2" charset="-122"/>
              </a:rPr>
              <a:t> function:</a:t>
            </a:r>
          </a:p>
          <a:p>
            <a:pPr lvl="1"/>
            <a:endParaRPr lang="en-US" altLang="zh-CN">
              <a:ea typeface="宋体" panose="02010600030101010101" pitchFamily="2" charset="-122"/>
            </a:endParaRPr>
          </a:p>
          <a:p>
            <a:pPr lvl="1"/>
            <a:endParaRPr lang="en-US" altLang="zh-CN">
              <a:ea typeface="宋体" panose="02010600030101010101" pitchFamily="2" charset="-122"/>
            </a:endParaRPr>
          </a:p>
          <a:p>
            <a:pPr lvl="1"/>
            <a:r>
              <a:rPr lang="en-US" altLang="zh-CN">
                <a:ea typeface="宋体" panose="02010600030101010101" pitchFamily="2" charset="-122"/>
              </a:rPr>
              <a:t>Convert a character string to a date format using the </a:t>
            </a:r>
            <a:r>
              <a:rPr lang="en-US" altLang="zh-CN">
                <a:latin typeface="Courier New" panose="02070309020205020404" pitchFamily="49" charset="0"/>
                <a:ea typeface="宋体" panose="02010600030101010101" pitchFamily="2" charset="-122"/>
              </a:rPr>
              <a:t>TO_DATE</a:t>
            </a:r>
            <a:r>
              <a:rPr lang="en-US" altLang="zh-CN">
                <a:ea typeface="宋体" panose="02010600030101010101" pitchFamily="2" charset="-122"/>
              </a:rPr>
              <a:t> function:</a:t>
            </a:r>
          </a:p>
          <a:p>
            <a:pPr lvl="1"/>
            <a:endParaRPr lang="en-US" altLang="zh-CN">
              <a:ea typeface="宋体" panose="02010600030101010101" pitchFamily="2" charset="-122"/>
            </a:endParaRPr>
          </a:p>
          <a:p>
            <a:pPr lvl="1"/>
            <a:endParaRPr lang="en-US" altLang="zh-CN">
              <a:ea typeface="宋体" panose="02010600030101010101" pitchFamily="2" charset="-122"/>
            </a:endParaRPr>
          </a:p>
          <a:p>
            <a:pPr lvl="1"/>
            <a:r>
              <a:rPr lang="en-US" altLang="zh-CN">
                <a:ea typeface="宋体" panose="02010600030101010101" pitchFamily="2" charset="-122"/>
              </a:rPr>
              <a:t>These functions have an </a:t>
            </a:r>
            <a:r>
              <a:rPr lang="en-US" altLang="zh-CN">
                <a:latin typeface="Courier New" panose="02070309020205020404" pitchFamily="49" charset="0"/>
                <a:ea typeface="宋体" panose="02010600030101010101" pitchFamily="2" charset="-122"/>
              </a:rPr>
              <a:t>fx</a:t>
            </a:r>
            <a:r>
              <a:rPr lang="en-US" altLang="zh-CN">
                <a:ea typeface="宋体" panose="02010600030101010101" pitchFamily="2" charset="-122"/>
              </a:rPr>
              <a:t> modifier. This modifier specifies the exact match for the character argument and date format model of a </a:t>
            </a:r>
            <a:r>
              <a:rPr lang="en-US" altLang="zh-CN">
                <a:latin typeface="Courier New" panose="02070309020205020404" pitchFamily="49" charset="0"/>
                <a:ea typeface="宋体" panose="02010600030101010101" pitchFamily="2" charset="-122"/>
              </a:rPr>
              <a:t>TO_DATE</a:t>
            </a:r>
            <a:r>
              <a:rPr lang="en-US" altLang="zh-CN">
                <a:ea typeface="宋体" panose="02010600030101010101" pitchFamily="2" charset="-122"/>
              </a:rPr>
              <a:t> function.</a:t>
            </a:r>
          </a:p>
        </p:txBody>
      </p:sp>
      <p:sp>
        <p:nvSpPr>
          <p:cNvPr id="388100" name="Rectangle 4">
            <a:extLst>
              <a:ext uri="{FF2B5EF4-FFF2-40B4-BE49-F238E27FC236}">
                <a16:creationId xmlns:a16="http://schemas.microsoft.com/office/drawing/2014/main" id="{0ECF604A-4CE2-4B55-8D70-BF3FC31EAF01}"/>
              </a:ext>
            </a:extLst>
          </p:cNvPr>
          <p:cNvSpPr>
            <a:spLocks noChangeArrowheads="1"/>
          </p:cNvSpPr>
          <p:nvPr/>
        </p:nvSpPr>
        <p:spPr bwMode="blackGray">
          <a:xfrm>
            <a:off x="2381251" y="2286000"/>
            <a:ext cx="7364413" cy="4826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lnSpc>
                <a:spcPct val="160000"/>
              </a:lnSpc>
              <a:buClrTx/>
              <a:buFontTx/>
              <a:buNone/>
            </a:pPr>
            <a:r>
              <a:rPr lang="en-US" altLang="en-US" sz="1800">
                <a:solidFill>
                  <a:srgbClr val="000000"/>
                </a:solidFill>
                <a:latin typeface="Courier New" panose="02070309020205020404" pitchFamily="49" charset="0"/>
              </a:rPr>
              <a:t>TO_NUMBER(</a:t>
            </a:r>
            <a:r>
              <a:rPr lang="en-US" altLang="en-US" sz="1800" i="1">
                <a:solidFill>
                  <a:srgbClr val="000000"/>
                </a:solidFill>
                <a:latin typeface="Courier New" panose="02070309020205020404" pitchFamily="49" charset="0"/>
              </a:rPr>
              <a:t>char</a:t>
            </a:r>
            <a:r>
              <a:rPr lang="en-US" altLang="en-US" sz="1800">
                <a:solidFill>
                  <a:srgbClr val="000000"/>
                </a:solidFill>
                <a:latin typeface="Courier New" panose="02070309020205020404" pitchFamily="49" charset="0"/>
              </a:rPr>
              <a:t>[</a:t>
            </a:r>
            <a:r>
              <a:rPr lang="en-US" altLang="en-US" sz="1800" i="1">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a:t>
            </a:r>
            <a:r>
              <a:rPr lang="en-US" altLang="en-US" sz="1800" i="1">
                <a:solidFill>
                  <a:srgbClr val="000000"/>
                </a:solidFill>
                <a:latin typeface="Courier New" panose="02070309020205020404" pitchFamily="49" charset="0"/>
              </a:rPr>
              <a:t>format_model</a:t>
            </a:r>
            <a:r>
              <a:rPr lang="en-US" altLang="en-US" sz="1800">
                <a:solidFill>
                  <a:srgbClr val="000000"/>
                </a:solidFill>
                <a:latin typeface="Courier New" panose="02070309020205020404" pitchFamily="49" charset="0"/>
              </a:rPr>
              <a:t>'])</a:t>
            </a:r>
          </a:p>
        </p:txBody>
      </p:sp>
      <p:sp>
        <p:nvSpPr>
          <p:cNvPr id="388101" name="Rectangle 5">
            <a:extLst>
              <a:ext uri="{FF2B5EF4-FFF2-40B4-BE49-F238E27FC236}">
                <a16:creationId xmlns:a16="http://schemas.microsoft.com/office/drawing/2014/main" id="{B2A63624-AA1F-C66F-8A2D-BA0AD5CB93B9}"/>
              </a:ext>
            </a:extLst>
          </p:cNvPr>
          <p:cNvSpPr>
            <a:spLocks noChangeArrowheads="1"/>
          </p:cNvSpPr>
          <p:nvPr/>
        </p:nvSpPr>
        <p:spPr bwMode="blackGray">
          <a:xfrm>
            <a:off x="2381251" y="3789363"/>
            <a:ext cx="7364413" cy="531812"/>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lnSpc>
                <a:spcPct val="160000"/>
              </a:lnSpc>
              <a:buClrTx/>
              <a:buFontTx/>
              <a:buNone/>
            </a:pPr>
            <a:r>
              <a:rPr lang="en-US" altLang="en-US" sz="1800">
                <a:solidFill>
                  <a:srgbClr val="000000"/>
                </a:solidFill>
                <a:latin typeface="Courier New" panose="02070309020205020404" pitchFamily="49" charset="0"/>
              </a:rPr>
              <a:t>TO_DATE(</a:t>
            </a:r>
            <a:r>
              <a:rPr lang="en-US" altLang="en-US" sz="1800" i="1">
                <a:solidFill>
                  <a:srgbClr val="000000"/>
                </a:solidFill>
                <a:latin typeface="Courier New" panose="02070309020205020404" pitchFamily="49" charset="0"/>
              </a:rPr>
              <a:t>char</a:t>
            </a: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format_model</a:t>
            </a:r>
            <a:r>
              <a:rPr lang="en-US" altLang="en-US" sz="1800">
                <a:solidFill>
                  <a:srgbClr val="000000"/>
                </a:solidFill>
                <a:latin typeface="Courier New" panose="02070309020205020404" pitchFamily="49" charset="0"/>
              </a:rPr>
              <a: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4500" name="Picture 20">
            <a:extLst>
              <a:ext uri="{FF2B5EF4-FFF2-40B4-BE49-F238E27FC236}">
                <a16:creationId xmlns:a16="http://schemas.microsoft.com/office/drawing/2014/main" id="{0B1EB10D-B722-34EE-66E0-B6A256F9B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333750" y="2544764"/>
            <a:ext cx="4972050" cy="2994025"/>
          </a:xfrm>
          <a:prstGeom prst="rect">
            <a:avLst/>
          </a:prstGeom>
          <a:noFill/>
          <a:extLst>
            <a:ext uri="{909E8E84-426E-40DD-AFC4-6F175D3DCCD1}">
              <a14:hiddenFill xmlns:a14="http://schemas.microsoft.com/office/drawing/2010/main">
                <a:solidFill>
                  <a:srgbClr val="FFFFFF"/>
                </a:solidFill>
              </a14:hiddenFill>
            </a:ext>
          </a:extLst>
        </p:spPr>
      </p:pic>
      <p:sp>
        <p:nvSpPr>
          <p:cNvPr id="404482" name="Rectangle 2">
            <a:extLst>
              <a:ext uri="{FF2B5EF4-FFF2-40B4-BE49-F238E27FC236}">
                <a16:creationId xmlns:a16="http://schemas.microsoft.com/office/drawing/2014/main" id="{318B089A-91F7-1A10-457C-9883A2E523DE}"/>
              </a:ext>
            </a:extLst>
          </p:cNvPr>
          <p:cNvSpPr>
            <a:spLocks noChangeArrowheads="1"/>
          </p:cNvSpPr>
          <p:nvPr/>
        </p:nvSpPr>
        <p:spPr bwMode="blackGray">
          <a:xfrm>
            <a:off x="2209801" y="1568450"/>
            <a:ext cx="7364413" cy="8636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600">
                <a:solidFill>
                  <a:srgbClr val="000000"/>
                </a:solidFill>
                <a:latin typeface="Courier New" panose="02070309020205020404" pitchFamily="49" charset="0"/>
              </a:rPr>
              <a:t>SELECT last_name, salary, NVL(commission_pct, 0),</a:t>
            </a:r>
          </a:p>
          <a:p>
            <a:pPr eaLnBrk="0" hangingPunct="0">
              <a:buClrTx/>
              <a:buFontTx/>
              <a:buNone/>
            </a:pPr>
            <a:r>
              <a:rPr lang="en-US" altLang="en-US" sz="1600">
                <a:solidFill>
                  <a:srgbClr val="000000"/>
                </a:solidFill>
                <a:latin typeface="Courier New" panose="02070309020205020404" pitchFamily="49" charset="0"/>
              </a:rPr>
              <a:t>   (salary*12) + (salary*12*NVL(commission_pct, 0)) AN_SAL</a:t>
            </a:r>
          </a:p>
          <a:p>
            <a:pPr eaLnBrk="0" hangingPunct="0">
              <a:buClrTx/>
              <a:buFontTx/>
              <a:buNone/>
            </a:pPr>
            <a:r>
              <a:rPr lang="en-US" altLang="en-US" sz="1600">
                <a:solidFill>
                  <a:srgbClr val="000000"/>
                </a:solidFill>
                <a:latin typeface="Courier New" panose="02070309020205020404" pitchFamily="49" charset="0"/>
              </a:rPr>
              <a:t>FROM employees;</a:t>
            </a:r>
          </a:p>
        </p:txBody>
      </p:sp>
      <p:sp>
        <p:nvSpPr>
          <p:cNvPr id="404484" name="Rectangle 4">
            <a:extLst>
              <a:ext uri="{FF2B5EF4-FFF2-40B4-BE49-F238E27FC236}">
                <a16:creationId xmlns:a16="http://schemas.microsoft.com/office/drawing/2014/main" id="{7C322D06-B33B-F033-F7D1-E80B663569F7}"/>
              </a:ext>
            </a:extLst>
          </p:cNvPr>
          <p:cNvSpPr>
            <a:spLocks noGrp="1" noChangeArrowheads="1"/>
          </p:cNvSpPr>
          <p:nvPr>
            <p:ph type="title"/>
          </p:nvPr>
        </p:nvSpPr>
        <p:spPr/>
        <p:txBody>
          <a:bodyPr/>
          <a:lstStyle/>
          <a:p>
            <a:r>
              <a:rPr lang="en-US" altLang="zh-CN">
                <a:ea typeface="宋体" panose="02010600030101010101" pitchFamily="2" charset="-122"/>
              </a:rPr>
              <a:t>Using the </a:t>
            </a:r>
            <a:r>
              <a:rPr lang="en-US" altLang="zh-CN">
                <a:latin typeface="Courier New" panose="02070309020205020404" pitchFamily="49" charset="0"/>
                <a:ea typeface="宋体" panose="02010600030101010101" pitchFamily="2" charset="-122"/>
              </a:rPr>
              <a:t>NVL</a:t>
            </a:r>
            <a:r>
              <a:rPr lang="en-US" altLang="zh-CN">
                <a:ea typeface="宋体" panose="02010600030101010101" pitchFamily="2" charset="-122"/>
              </a:rPr>
              <a:t> Function</a:t>
            </a:r>
          </a:p>
        </p:txBody>
      </p:sp>
      <p:sp>
        <p:nvSpPr>
          <p:cNvPr id="404485" name="Rectangle 5">
            <a:extLst>
              <a:ext uri="{FF2B5EF4-FFF2-40B4-BE49-F238E27FC236}">
                <a16:creationId xmlns:a16="http://schemas.microsoft.com/office/drawing/2014/main" id="{FBBA58EB-C2A8-354B-C921-C3A358721EAF}"/>
              </a:ext>
            </a:extLst>
          </p:cNvPr>
          <p:cNvSpPr>
            <a:spLocks noChangeArrowheads="1"/>
          </p:cNvSpPr>
          <p:nvPr/>
        </p:nvSpPr>
        <p:spPr bwMode="gray">
          <a:xfrm>
            <a:off x="5422901" y="1612900"/>
            <a:ext cx="27844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86" name="Text Box 6">
            <a:extLst>
              <a:ext uri="{FF2B5EF4-FFF2-40B4-BE49-F238E27FC236}">
                <a16:creationId xmlns:a16="http://schemas.microsoft.com/office/drawing/2014/main" id="{FBE76DC0-76C2-9D7D-94A9-FDBDEBE134E7}"/>
              </a:ext>
            </a:extLst>
          </p:cNvPr>
          <p:cNvSpPr txBox="1">
            <a:spLocks noChangeArrowheads="1"/>
          </p:cNvSpPr>
          <p:nvPr/>
        </p:nvSpPr>
        <p:spPr bwMode="auto">
          <a:xfrm>
            <a:off x="3409951" y="5440363"/>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404489" name="Rectangle 9">
            <a:extLst>
              <a:ext uri="{FF2B5EF4-FFF2-40B4-BE49-F238E27FC236}">
                <a16:creationId xmlns:a16="http://schemas.microsoft.com/office/drawing/2014/main" id="{AFAE348C-B06F-4A91-6F8C-FFF7AEFE3E5F}"/>
              </a:ext>
            </a:extLst>
          </p:cNvPr>
          <p:cNvSpPr>
            <a:spLocks noChangeArrowheads="1"/>
          </p:cNvSpPr>
          <p:nvPr/>
        </p:nvSpPr>
        <p:spPr bwMode="gray">
          <a:xfrm>
            <a:off x="2690813" y="1873250"/>
            <a:ext cx="6750050"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91" name="Line 11">
            <a:extLst>
              <a:ext uri="{FF2B5EF4-FFF2-40B4-BE49-F238E27FC236}">
                <a16:creationId xmlns:a16="http://schemas.microsoft.com/office/drawing/2014/main" id="{990A3668-7FED-5E86-B8A3-55B7F750998C}"/>
              </a:ext>
            </a:extLst>
          </p:cNvPr>
          <p:cNvSpPr>
            <a:spLocks noChangeShapeType="1"/>
          </p:cNvSpPr>
          <p:nvPr/>
        </p:nvSpPr>
        <p:spPr bwMode="gray">
          <a:xfrm rot="10798585" flipH="1">
            <a:off x="6457950" y="5364163"/>
            <a:ext cx="0" cy="220662"/>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2" name="Line 12">
            <a:extLst>
              <a:ext uri="{FF2B5EF4-FFF2-40B4-BE49-F238E27FC236}">
                <a16:creationId xmlns:a16="http://schemas.microsoft.com/office/drawing/2014/main" id="{40D958F5-8E00-66D5-7883-B5E52518F09E}"/>
              </a:ext>
            </a:extLst>
          </p:cNvPr>
          <p:cNvSpPr>
            <a:spLocks noChangeShapeType="1"/>
          </p:cNvSpPr>
          <p:nvPr/>
        </p:nvSpPr>
        <p:spPr bwMode="gray">
          <a:xfrm rot="10798585">
            <a:off x="7751763" y="5364163"/>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3" name="Oval 13">
            <a:extLst>
              <a:ext uri="{FF2B5EF4-FFF2-40B4-BE49-F238E27FC236}">
                <a16:creationId xmlns:a16="http://schemas.microsoft.com/office/drawing/2014/main" id="{685F91BF-CCA9-EBB8-69A7-33156E129DEE}"/>
              </a:ext>
            </a:extLst>
          </p:cNvPr>
          <p:cNvSpPr>
            <a:spLocks noChangeArrowheads="1"/>
          </p:cNvSpPr>
          <p:nvPr/>
        </p:nvSpPr>
        <p:spPr bwMode="blackWhite">
          <a:xfrm>
            <a:off x="8458201" y="1295401"/>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1</a:t>
            </a:r>
          </a:p>
        </p:txBody>
      </p:sp>
      <p:sp>
        <p:nvSpPr>
          <p:cNvPr id="404494" name="Line 14">
            <a:extLst>
              <a:ext uri="{FF2B5EF4-FFF2-40B4-BE49-F238E27FC236}">
                <a16:creationId xmlns:a16="http://schemas.microsoft.com/office/drawing/2014/main" id="{41C17087-28EC-D4D4-1C58-0CE4E2934ADE}"/>
              </a:ext>
            </a:extLst>
          </p:cNvPr>
          <p:cNvSpPr>
            <a:spLocks noChangeShapeType="1"/>
          </p:cNvSpPr>
          <p:nvPr/>
        </p:nvSpPr>
        <p:spPr bwMode="gray">
          <a:xfrm>
            <a:off x="9440863" y="2044700"/>
            <a:ext cx="2921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5" name="Line 15">
            <a:extLst>
              <a:ext uri="{FF2B5EF4-FFF2-40B4-BE49-F238E27FC236}">
                <a16:creationId xmlns:a16="http://schemas.microsoft.com/office/drawing/2014/main" id="{4817FD9C-6E89-58AC-73F7-F3C9F65D3B6C}"/>
              </a:ext>
            </a:extLst>
          </p:cNvPr>
          <p:cNvSpPr>
            <a:spLocks noChangeShapeType="1"/>
          </p:cNvSpPr>
          <p:nvPr/>
        </p:nvSpPr>
        <p:spPr bwMode="gray">
          <a:xfrm>
            <a:off x="8210550" y="1687513"/>
            <a:ext cx="2921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6" name="Oval 16">
            <a:extLst>
              <a:ext uri="{FF2B5EF4-FFF2-40B4-BE49-F238E27FC236}">
                <a16:creationId xmlns:a16="http://schemas.microsoft.com/office/drawing/2014/main" id="{49D830F0-478E-1EBB-BE22-9BAA835C7F40}"/>
              </a:ext>
            </a:extLst>
          </p:cNvPr>
          <p:cNvSpPr>
            <a:spLocks noChangeArrowheads="1"/>
          </p:cNvSpPr>
          <p:nvPr/>
        </p:nvSpPr>
        <p:spPr bwMode="blackWhite">
          <a:xfrm>
            <a:off x="6229351" y="5592763"/>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1</a:t>
            </a:r>
          </a:p>
        </p:txBody>
      </p:sp>
      <p:sp>
        <p:nvSpPr>
          <p:cNvPr id="404497" name="Oval 17">
            <a:extLst>
              <a:ext uri="{FF2B5EF4-FFF2-40B4-BE49-F238E27FC236}">
                <a16:creationId xmlns:a16="http://schemas.microsoft.com/office/drawing/2014/main" id="{44C6BE18-BD65-7AEB-181C-0FCBDC56FCAB}"/>
              </a:ext>
            </a:extLst>
          </p:cNvPr>
          <p:cNvSpPr>
            <a:spLocks noChangeArrowheads="1"/>
          </p:cNvSpPr>
          <p:nvPr/>
        </p:nvSpPr>
        <p:spPr bwMode="blackWhite">
          <a:xfrm>
            <a:off x="7448551" y="5592764"/>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2</a:t>
            </a:r>
          </a:p>
        </p:txBody>
      </p:sp>
      <p:sp>
        <p:nvSpPr>
          <p:cNvPr id="404498" name="Oval 18">
            <a:extLst>
              <a:ext uri="{FF2B5EF4-FFF2-40B4-BE49-F238E27FC236}">
                <a16:creationId xmlns:a16="http://schemas.microsoft.com/office/drawing/2014/main" id="{C2C2966D-5FA9-2874-918E-298F2F48E5AE}"/>
              </a:ext>
            </a:extLst>
          </p:cNvPr>
          <p:cNvSpPr>
            <a:spLocks noChangeArrowheads="1"/>
          </p:cNvSpPr>
          <p:nvPr/>
        </p:nvSpPr>
        <p:spPr bwMode="blackWhite">
          <a:xfrm>
            <a:off x="9661526" y="1798639"/>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2</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6547" name="Picture 19">
            <a:extLst>
              <a:ext uri="{FF2B5EF4-FFF2-40B4-BE49-F238E27FC236}">
                <a16:creationId xmlns:a16="http://schemas.microsoft.com/office/drawing/2014/main" id="{0FF2A0E3-A0F4-9D06-A57C-9EE645D94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657600" y="3124201"/>
            <a:ext cx="4457700" cy="2092325"/>
          </a:xfrm>
          <a:prstGeom prst="rect">
            <a:avLst/>
          </a:prstGeom>
          <a:noFill/>
          <a:extLst>
            <a:ext uri="{909E8E84-426E-40DD-AFC4-6F175D3DCCD1}">
              <a14:hiddenFill xmlns:a14="http://schemas.microsoft.com/office/drawing/2010/main">
                <a:solidFill>
                  <a:srgbClr val="FFFFFF"/>
                </a:solidFill>
              </a14:hiddenFill>
            </a:ext>
          </a:extLst>
        </p:spPr>
      </p:pic>
      <p:sp>
        <p:nvSpPr>
          <p:cNvPr id="406530" name="Rectangle 2">
            <a:extLst>
              <a:ext uri="{FF2B5EF4-FFF2-40B4-BE49-F238E27FC236}">
                <a16:creationId xmlns:a16="http://schemas.microsoft.com/office/drawing/2014/main" id="{4C52B76E-BE98-F9AC-F8FF-0EC875FB7381}"/>
              </a:ext>
            </a:extLst>
          </p:cNvPr>
          <p:cNvSpPr>
            <a:spLocks noChangeArrowheads="1"/>
          </p:cNvSpPr>
          <p:nvPr/>
        </p:nvSpPr>
        <p:spPr bwMode="blackGray">
          <a:xfrm>
            <a:off x="2381251" y="1892300"/>
            <a:ext cx="7364413" cy="100488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600">
                <a:latin typeface="Courier New" panose="02070309020205020404" pitchFamily="49" charset="0"/>
              </a:rPr>
              <a:t>SELECT last_name,  salary, commission_pct,</a:t>
            </a:r>
          </a:p>
          <a:p>
            <a:pPr eaLnBrk="0" hangingPunct="0">
              <a:buClrTx/>
              <a:buFontTx/>
              <a:buNone/>
            </a:pPr>
            <a:r>
              <a:rPr lang="en-US" altLang="en-US" sz="1600">
                <a:latin typeface="Courier New" panose="02070309020205020404" pitchFamily="49" charset="0"/>
              </a:rPr>
              <a:t>       NVL2(commission_pct, </a:t>
            </a:r>
          </a:p>
          <a:p>
            <a:pPr eaLnBrk="0" hangingPunct="0">
              <a:buClrTx/>
              <a:buFontTx/>
              <a:buNone/>
            </a:pPr>
            <a:r>
              <a:rPr lang="en-US" altLang="en-US" sz="1600">
                <a:latin typeface="Courier New" panose="02070309020205020404" pitchFamily="49" charset="0"/>
              </a:rPr>
              <a:t>            'SAL+COMM', 'SAL') income</a:t>
            </a:r>
          </a:p>
          <a:p>
            <a:pPr eaLnBrk="0" hangingPunct="0">
              <a:buClrTx/>
              <a:buFontTx/>
              <a:buNone/>
            </a:pPr>
            <a:r>
              <a:rPr lang="en-US" altLang="en-US" sz="1600">
                <a:latin typeface="Courier New" panose="02070309020205020404" pitchFamily="49" charset="0"/>
              </a:rPr>
              <a:t>FROM   employees WHERE department_id IN (50, 80);</a:t>
            </a:r>
          </a:p>
        </p:txBody>
      </p:sp>
      <p:sp>
        <p:nvSpPr>
          <p:cNvPr id="406533" name="Rectangle 5">
            <a:extLst>
              <a:ext uri="{FF2B5EF4-FFF2-40B4-BE49-F238E27FC236}">
                <a16:creationId xmlns:a16="http://schemas.microsoft.com/office/drawing/2014/main" id="{5B0ED225-5249-A1FA-C87F-5AA979AE55D5}"/>
              </a:ext>
            </a:extLst>
          </p:cNvPr>
          <p:cNvSpPr>
            <a:spLocks noGrp="1" noChangeArrowheads="1"/>
          </p:cNvSpPr>
          <p:nvPr>
            <p:ph type="title"/>
          </p:nvPr>
        </p:nvSpPr>
        <p:spPr/>
        <p:txBody>
          <a:bodyPr/>
          <a:lstStyle/>
          <a:p>
            <a:r>
              <a:rPr lang="en-US" altLang="zh-CN">
                <a:ea typeface="宋体" panose="02010600030101010101" pitchFamily="2" charset="-122"/>
              </a:rPr>
              <a:t>Using the </a:t>
            </a:r>
            <a:r>
              <a:rPr lang="en-US" altLang="zh-CN">
                <a:latin typeface="Courier New" panose="02070309020205020404" pitchFamily="49" charset="0"/>
                <a:ea typeface="宋体" panose="02010600030101010101" pitchFamily="2" charset="-122"/>
              </a:rPr>
              <a:t>NVL2</a:t>
            </a:r>
            <a:r>
              <a:rPr lang="en-US" altLang="zh-CN">
                <a:ea typeface="宋体" panose="02010600030101010101" pitchFamily="2" charset="-122"/>
              </a:rPr>
              <a:t> Function</a:t>
            </a:r>
          </a:p>
        </p:txBody>
      </p:sp>
      <p:sp>
        <p:nvSpPr>
          <p:cNvPr id="406534" name="Rectangle 6">
            <a:extLst>
              <a:ext uri="{FF2B5EF4-FFF2-40B4-BE49-F238E27FC236}">
                <a16:creationId xmlns:a16="http://schemas.microsoft.com/office/drawing/2014/main" id="{CAEA8153-DD35-910A-C277-FECB7ED0193B}"/>
              </a:ext>
            </a:extLst>
          </p:cNvPr>
          <p:cNvSpPr>
            <a:spLocks noChangeArrowheads="1"/>
          </p:cNvSpPr>
          <p:nvPr/>
        </p:nvSpPr>
        <p:spPr bwMode="gray">
          <a:xfrm>
            <a:off x="5749925" y="1933576"/>
            <a:ext cx="1797050" cy="2063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6" name="Line 8">
            <a:extLst>
              <a:ext uri="{FF2B5EF4-FFF2-40B4-BE49-F238E27FC236}">
                <a16:creationId xmlns:a16="http://schemas.microsoft.com/office/drawing/2014/main" id="{BE1C5A95-614A-F54C-D1A9-E5204C38DC13}"/>
              </a:ext>
            </a:extLst>
          </p:cNvPr>
          <p:cNvSpPr>
            <a:spLocks noChangeShapeType="1"/>
          </p:cNvSpPr>
          <p:nvPr/>
        </p:nvSpPr>
        <p:spPr bwMode="gray">
          <a:xfrm rot="10798585" flipH="1">
            <a:off x="6781800" y="5181600"/>
            <a:ext cx="1588" cy="4445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37" name="Line 9">
            <a:extLst>
              <a:ext uri="{FF2B5EF4-FFF2-40B4-BE49-F238E27FC236}">
                <a16:creationId xmlns:a16="http://schemas.microsoft.com/office/drawing/2014/main" id="{E63ECC2F-1A29-ABA0-11B9-F8735A6ADC4B}"/>
              </a:ext>
            </a:extLst>
          </p:cNvPr>
          <p:cNvSpPr>
            <a:spLocks noChangeShapeType="1"/>
          </p:cNvSpPr>
          <p:nvPr/>
        </p:nvSpPr>
        <p:spPr bwMode="gray">
          <a:xfrm rot="10798585" flipH="1">
            <a:off x="7772400" y="5181600"/>
            <a:ext cx="1588" cy="52228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39" name="Rectangle 11">
            <a:extLst>
              <a:ext uri="{FF2B5EF4-FFF2-40B4-BE49-F238E27FC236}">
                <a16:creationId xmlns:a16="http://schemas.microsoft.com/office/drawing/2014/main" id="{1304AB8A-FDF7-2D70-08CC-C7382CD0BDEC}"/>
              </a:ext>
            </a:extLst>
          </p:cNvPr>
          <p:cNvSpPr>
            <a:spLocks noChangeArrowheads="1"/>
          </p:cNvSpPr>
          <p:nvPr/>
        </p:nvSpPr>
        <p:spPr bwMode="gray">
          <a:xfrm>
            <a:off x="3289300" y="2139950"/>
            <a:ext cx="3898900" cy="5016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40" name="Line 12">
            <a:extLst>
              <a:ext uri="{FF2B5EF4-FFF2-40B4-BE49-F238E27FC236}">
                <a16:creationId xmlns:a16="http://schemas.microsoft.com/office/drawing/2014/main" id="{C5E08167-0574-850A-4259-FCDC27FBBED4}"/>
              </a:ext>
            </a:extLst>
          </p:cNvPr>
          <p:cNvSpPr>
            <a:spLocks noChangeShapeType="1"/>
          </p:cNvSpPr>
          <p:nvPr/>
        </p:nvSpPr>
        <p:spPr bwMode="gray">
          <a:xfrm>
            <a:off x="7546975" y="2022475"/>
            <a:ext cx="6223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41" name="Line 13">
            <a:extLst>
              <a:ext uri="{FF2B5EF4-FFF2-40B4-BE49-F238E27FC236}">
                <a16:creationId xmlns:a16="http://schemas.microsoft.com/office/drawing/2014/main" id="{6FA3FC9D-764C-5DF2-4D2E-1C5EACED43D8}"/>
              </a:ext>
            </a:extLst>
          </p:cNvPr>
          <p:cNvSpPr>
            <a:spLocks noChangeShapeType="1"/>
          </p:cNvSpPr>
          <p:nvPr/>
        </p:nvSpPr>
        <p:spPr bwMode="gray">
          <a:xfrm>
            <a:off x="7205664" y="2409825"/>
            <a:ext cx="663575"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6542" name="Oval 14">
            <a:extLst>
              <a:ext uri="{FF2B5EF4-FFF2-40B4-BE49-F238E27FC236}">
                <a16:creationId xmlns:a16="http://schemas.microsoft.com/office/drawing/2014/main" id="{C17E99A4-9199-929C-FFAE-802BCDE25946}"/>
              </a:ext>
            </a:extLst>
          </p:cNvPr>
          <p:cNvSpPr>
            <a:spLocks noChangeArrowheads="1"/>
          </p:cNvSpPr>
          <p:nvPr/>
        </p:nvSpPr>
        <p:spPr bwMode="blackWhite">
          <a:xfrm>
            <a:off x="6553201" y="5562601"/>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1</a:t>
            </a:r>
          </a:p>
        </p:txBody>
      </p:sp>
      <p:sp>
        <p:nvSpPr>
          <p:cNvPr id="406543" name="Oval 15">
            <a:extLst>
              <a:ext uri="{FF2B5EF4-FFF2-40B4-BE49-F238E27FC236}">
                <a16:creationId xmlns:a16="http://schemas.microsoft.com/office/drawing/2014/main" id="{F7A2E719-A1D4-B40C-1416-B534F2C082D5}"/>
              </a:ext>
            </a:extLst>
          </p:cNvPr>
          <p:cNvSpPr>
            <a:spLocks noChangeArrowheads="1"/>
          </p:cNvSpPr>
          <p:nvPr/>
        </p:nvSpPr>
        <p:spPr bwMode="blackWhite">
          <a:xfrm>
            <a:off x="7543801" y="54864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2</a:t>
            </a:r>
          </a:p>
        </p:txBody>
      </p:sp>
      <p:sp>
        <p:nvSpPr>
          <p:cNvPr id="406544" name="Oval 16">
            <a:extLst>
              <a:ext uri="{FF2B5EF4-FFF2-40B4-BE49-F238E27FC236}">
                <a16:creationId xmlns:a16="http://schemas.microsoft.com/office/drawing/2014/main" id="{C33781A9-AD39-F2D1-7510-5405BDE785CE}"/>
              </a:ext>
            </a:extLst>
          </p:cNvPr>
          <p:cNvSpPr>
            <a:spLocks noChangeArrowheads="1"/>
          </p:cNvSpPr>
          <p:nvPr/>
        </p:nvSpPr>
        <p:spPr bwMode="blackWhite">
          <a:xfrm>
            <a:off x="7729539" y="21336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2</a:t>
            </a:r>
          </a:p>
        </p:txBody>
      </p:sp>
      <p:sp>
        <p:nvSpPr>
          <p:cNvPr id="406545" name="Oval 17">
            <a:extLst>
              <a:ext uri="{FF2B5EF4-FFF2-40B4-BE49-F238E27FC236}">
                <a16:creationId xmlns:a16="http://schemas.microsoft.com/office/drawing/2014/main" id="{4F0B085B-F9D6-5CA3-5E19-FB1297546A59}"/>
              </a:ext>
            </a:extLst>
          </p:cNvPr>
          <p:cNvSpPr>
            <a:spLocks noChangeArrowheads="1"/>
          </p:cNvSpPr>
          <p:nvPr/>
        </p:nvSpPr>
        <p:spPr bwMode="blackWhite">
          <a:xfrm>
            <a:off x="8142288" y="1743076"/>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1</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8603" name="Picture 27">
            <a:extLst>
              <a:ext uri="{FF2B5EF4-FFF2-40B4-BE49-F238E27FC236}">
                <a16:creationId xmlns:a16="http://schemas.microsoft.com/office/drawing/2014/main" id="{F3DACFC2-8092-3759-BA97-56C083CEB2D6}"/>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352801" y="5105401"/>
            <a:ext cx="4949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408602" name="Picture 26">
            <a:extLst>
              <a:ext uri="{FF2B5EF4-FFF2-40B4-BE49-F238E27FC236}">
                <a16:creationId xmlns:a16="http://schemas.microsoft.com/office/drawing/2014/main" id="{B974D3DF-0AA6-3DBC-1245-12CEB8BEE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352800" y="2971801"/>
            <a:ext cx="4914900" cy="1851025"/>
          </a:xfrm>
          <a:prstGeom prst="rect">
            <a:avLst/>
          </a:prstGeom>
          <a:noFill/>
          <a:extLst>
            <a:ext uri="{909E8E84-426E-40DD-AFC4-6F175D3DCCD1}">
              <a14:hiddenFill xmlns:a14="http://schemas.microsoft.com/office/drawing/2010/main">
                <a:solidFill>
                  <a:srgbClr val="FFFFFF"/>
                </a:solidFill>
              </a14:hiddenFill>
            </a:ext>
          </a:extLst>
        </p:spPr>
      </p:pic>
      <p:sp>
        <p:nvSpPr>
          <p:cNvPr id="408578" name="Rectangle 2">
            <a:extLst>
              <a:ext uri="{FF2B5EF4-FFF2-40B4-BE49-F238E27FC236}">
                <a16:creationId xmlns:a16="http://schemas.microsoft.com/office/drawing/2014/main" id="{FCF84344-ACC9-E9C7-577E-BEAF97F3B7E4}"/>
              </a:ext>
            </a:extLst>
          </p:cNvPr>
          <p:cNvSpPr>
            <a:spLocks noChangeArrowheads="1"/>
          </p:cNvSpPr>
          <p:nvPr/>
        </p:nvSpPr>
        <p:spPr bwMode="blackGray">
          <a:xfrm>
            <a:off x="2381251" y="1857376"/>
            <a:ext cx="7369175" cy="1071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600">
                <a:solidFill>
                  <a:srgbClr val="000000"/>
                </a:solidFill>
                <a:latin typeface="Courier New" panose="02070309020205020404" pitchFamily="49" charset="0"/>
              </a:rPr>
              <a:t>SELECT first_name, LENGTH(first_name) "expr1", </a:t>
            </a:r>
          </a:p>
          <a:p>
            <a:pPr eaLnBrk="0" hangingPunct="0">
              <a:buClrTx/>
              <a:buFontTx/>
              <a:buNone/>
            </a:pPr>
            <a:r>
              <a:rPr lang="en-US" altLang="en-US" sz="1600">
                <a:solidFill>
                  <a:srgbClr val="000000"/>
                </a:solidFill>
                <a:latin typeface="Courier New" panose="02070309020205020404" pitchFamily="49" charset="0"/>
              </a:rPr>
              <a:t>       last_name,  LENGTH(last_name)  "expr2",</a:t>
            </a:r>
          </a:p>
          <a:p>
            <a:pPr eaLnBrk="0" hangingPunct="0">
              <a:buClrTx/>
              <a:buFontTx/>
              <a:buNone/>
            </a:pPr>
            <a:r>
              <a:rPr lang="en-US" altLang="en-US" sz="1600">
                <a:solidFill>
                  <a:srgbClr val="000000"/>
                </a:solidFill>
                <a:latin typeface="Courier New" panose="02070309020205020404" pitchFamily="49" charset="0"/>
              </a:rPr>
              <a:t>       NULLIF(LENGTH(first_name), LENGTH(last_name)) result</a:t>
            </a:r>
          </a:p>
          <a:p>
            <a:pPr eaLnBrk="0" hangingPunct="0">
              <a:buClrTx/>
              <a:buFontTx/>
              <a:buNone/>
            </a:pPr>
            <a:r>
              <a:rPr lang="en-US" altLang="en-US" sz="1600">
                <a:solidFill>
                  <a:srgbClr val="000000"/>
                </a:solidFill>
                <a:latin typeface="Courier New" panose="02070309020205020404" pitchFamily="49" charset="0"/>
              </a:rPr>
              <a:t>FROM   employees;</a:t>
            </a:r>
          </a:p>
        </p:txBody>
      </p:sp>
      <p:sp>
        <p:nvSpPr>
          <p:cNvPr id="408580" name="Rectangle 4">
            <a:extLst>
              <a:ext uri="{FF2B5EF4-FFF2-40B4-BE49-F238E27FC236}">
                <a16:creationId xmlns:a16="http://schemas.microsoft.com/office/drawing/2014/main" id="{15DF2136-5BA4-1277-F6D5-1EDB2B9F4BBF}"/>
              </a:ext>
            </a:extLst>
          </p:cNvPr>
          <p:cNvSpPr>
            <a:spLocks noGrp="1" noChangeArrowheads="1"/>
          </p:cNvSpPr>
          <p:nvPr>
            <p:ph type="title"/>
          </p:nvPr>
        </p:nvSpPr>
        <p:spPr/>
        <p:txBody>
          <a:bodyPr/>
          <a:lstStyle/>
          <a:p>
            <a:r>
              <a:rPr lang="en-US" altLang="zh-CN">
                <a:ea typeface="宋体" panose="02010600030101010101" pitchFamily="2" charset="-122"/>
              </a:rPr>
              <a:t>Using the </a:t>
            </a:r>
            <a:r>
              <a:rPr lang="en-US" altLang="zh-CN">
                <a:latin typeface="Courier New" panose="02070309020205020404" pitchFamily="49" charset="0"/>
                <a:ea typeface="宋体" panose="02010600030101010101" pitchFamily="2" charset="-122"/>
              </a:rPr>
              <a:t>NULLIF</a:t>
            </a:r>
            <a:r>
              <a:rPr lang="en-US" altLang="zh-CN">
                <a:ea typeface="宋体" panose="02010600030101010101" pitchFamily="2" charset="-122"/>
              </a:rPr>
              <a:t> Function</a:t>
            </a:r>
          </a:p>
        </p:txBody>
      </p:sp>
      <p:sp>
        <p:nvSpPr>
          <p:cNvPr id="408581" name="Rectangle 5">
            <a:extLst>
              <a:ext uri="{FF2B5EF4-FFF2-40B4-BE49-F238E27FC236}">
                <a16:creationId xmlns:a16="http://schemas.microsoft.com/office/drawing/2014/main" id="{D4F11C5B-48B9-6A76-9D1A-23AB1EDFA40F}"/>
              </a:ext>
            </a:extLst>
          </p:cNvPr>
          <p:cNvSpPr>
            <a:spLocks noChangeArrowheads="1"/>
          </p:cNvSpPr>
          <p:nvPr/>
        </p:nvSpPr>
        <p:spPr bwMode="gray">
          <a:xfrm>
            <a:off x="4800600" y="1878014"/>
            <a:ext cx="3435350" cy="2301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2" name="Text Box 6">
            <a:extLst>
              <a:ext uri="{FF2B5EF4-FFF2-40B4-BE49-F238E27FC236}">
                <a16:creationId xmlns:a16="http://schemas.microsoft.com/office/drawing/2014/main" id="{BAD3E13B-3F20-B9DD-3B88-157F8C571C8B}"/>
              </a:ext>
            </a:extLst>
          </p:cNvPr>
          <p:cNvSpPr txBox="1">
            <a:spLocks noChangeArrowheads="1"/>
          </p:cNvSpPr>
          <p:nvPr/>
        </p:nvSpPr>
        <p:spPr bwMode="auto">
          <a:xfrm>
            <a:off x="3429001" y="4724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408587" name="Rectangle 11">
            <a:extLst>
              <a:ext uri="{FF2B5EF4-FFF2-40B4-BE49-F238E27FC236}">
                <a16:creationId xmlns:a16="http://schemas.microsoft.com/office/drawing/2014/main" id="{92D31742-1E86-E1F0-EE63-428EF75F093A}"/>
              </a:ext>
            </a:extLst>
          </p:cNvPr>
          <p:cNvSpPr>
            <a:spLocks noChangeArrowheads="1"/>
          </p:cNvSpPr>
          <p:nvPr/>
        </p:nvSpPr>
        <p:spPr bwMode="gray">
          <a:xfrm>
            <a:off x="4799013" y="2111375"/>
            <a:ext cx="3441700" cy="298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8" name="Rectangle 12">
            <a:extLst>
              <a:ext uri="{FF2B5EF4-FFF2-40B4-BE49-F238E27FC236}">
                <a16:creationId xmlns:a16="http://schemas.microsoft.com/office/drawing/2014/main" id="{F5B5CE2D-9A77-7612-6553-1CF6B3E4415A}"/>
              </a:ext>
            </a:extLst>
          </p:cNvPr>
          <p:cNvSpPr>
            <a:spLocks noChangeArrowheads="1"/>
          </p:cNvSpPr>
          <p:nvPr/>
        </p:nvSpPr>
        <p:spPr bwMode="gray">
          <a:xfrm>
            <a:off x="3281363" y="2409826"/>
            <a:ext cx="6464300" cy="2444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9" name="Line 13">
            <a:extLst>
              <a:ext uri="{FF2B5EF4-FFF2-40B4-BE49-F238E27FC236}">
                <a16:creationId xmlns:a16="http://schemas.microsoft.com/office/drawing/2014/main" id="{D814EA21-B3B1-2076-3D3C-DB2D2D117C5C}"/>
              </a:ext>
            </a:extLst>
          </p:cNvPr>
          <p:cNvSpPr>
            <a:spLocks noChangeShapeType="1"/>
          </p:cNvSpPr>
          <p:nvPr/>
        </p:nvSpPr>
        <p:spPr bwMode="gray">
          <a:xfrm>
            <a:off x="9742488" y="2546350"/>
            <a:ext cx="2921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90" name="Line 14">
            <a:extLst>
              <a:ext uri="{FF2B5EF4-FFF2-40B4-BE49-F238E27FC236}">
                <a16:creationId xmlns:a16="http://schemas.microsoft.com/office/drawing/2014/main" id="{0B970FF9-C2F5-715B-E336-9DF36758E54E}"/>
              </a:ext>
            </a:extLst>
          </p:cNvPr>
          <p:cNvSpPr>
            <a:spLocks noChangeShapeType="1"/>
          </p:cNvSpPr>
          <p:nvPr/>
        </p:nvSpPr>
        <p:spPr bwMode="auto">
          <a:xfrm rot="16162635">
            <a:off x="7492207" y="1704182"/>
            <a:ext cx="292100" cy="1587"/>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91" name="Line 15">
            <a:extLst>
              <a:ext uri="{FF2B5EF4-FFF2-40B4-BE49-F238E27FC236}">
                <a16:creationId xmlns:a16="http://schemas.microsoft.com/office/drawing/2014/main" id="{CA6FBD5F-48A2-EE9F-4033-F7A2CEA6656B}"/>
              </a:ext>
            </a:extLst>
          </p:cNvPr>
          <p:cNvSpPr>
            <a:spLocks noChangeShapeType="1"/>
          </p:cNvSpPr>
          <p:nvPr/>
        </p:nvSpPr>
        <p:spPr bwMode="gray">
          <a:xfrm rot="10798585">
            <a:off x="5257801" y="5562600"/>
            <a:ext cx="3175" cy="469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92" name="Line 16">
            <a:extLst>
              <a:ext uri="{FF2B5EF4-FFF2-40B4-BE49-F238E27FC236}">
                <a16:creationId xmlns:a16="http://schemas.microsoft.com/office/drawing/2014/main" id="{9D557D79-793A-48F0-7FF4-DD0AFB136392}"/>
              </a:ext>
            </a:extLst>
          </p:cNvPr>
          <p:cNvSpPr>
            <a:spLocks noChangeShapeType="1"/>
          </p:cNvSpPr>
          <p:nvPr/>
        </p:nvSpPr>
        <p:spPr bwMode="gray">
          <a:xfrm rot="10798585">
            <a:off x="7162800" y="5562600"/>
            <a:ext cx="6350" cy="4143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93" name="Line 17">
            <a:extLst>
              <a:ext uri="{FF2B5EF4-FFF2-40B4-BE49-F238E27FC236}">
                <a16:creationId xmlns:a16="http://schemas.microsoft.com/office/drawing/2014/main" id="{848A2ED5-FFAD-7917-F9F0-4539CB40ACC3}"/>
              </a:ext>
            </a:extLst>
          </p:cNvPr>
          <p:cNvSpPr>
            <a:spLocks noChangeShapeType="1"/>
          </p:cNvSpPr>
          <p:nvPr/>
        </p:nvSpPr>
        <p:spPr bwMode="gray">
          <a:xfrm rot="10798585">
            <a:off x="7924801" y="5562600"/>
            <a:ext cx="3175" cy="4905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94" name="Line 18">
            <a:extLst>
              <a:ext uri="{FF2B5EF4-FFF2-40B4-BE49-F238E27FC236}">
                <a16:creationId xmlns:a16="http://schemas.microsoft.com/office/drawing/2014/main" id="{2D9EF88B-4D0C-B2CE-EEA3-032B9270058D}"/>
              </a:ext>
            </a:extLst>
          </p:cNvPr>
          <p:cNvSpPr>
            <a:spLocks noChangeShapeType="1"/>
          </p:cNvSpPr>
          <p:nvPr/>
        </p:nvSpPr>
        <p:spPr bwMode="gray">
          <a:xfrm>
            <a:off x="8239125" y="2263775"/>
            <a:ext cx="7493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95" name="Oval 19">
            <a:extLst>
              <a:ext uri="{FF2B5EF4-FFF2-40B4-BE49-F238E27FC236}">
                <a16:creationId xmlns:a16="http://schemas.microsoft.com/office/drawing/2014/main" id="{1177E331-A7C7-7D7C-C608-D5E94D365CAC}"/>
              </a:ext>
            </a:extLst>
          </p:cNvPr>
          <p:cNvSpPr>
            <a:spLocks noChangeArrowheads="1"/>
          </p:cNvSpPr>
          <p:nvPr/>
        </p:nvSpPr>
        <p:spPr bwMode="blackWhite">
          <a:xfrm>
            <a:off x="7381876" y="1212851"/>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1</a:t>
            </a:r>
          </a:p>
        </p:txBody>
      </p:sp>
      <p:sp>
        <p:nvSpPr>
          <p:cNvPr id="408596" name="Oval 20">
            <a:extLst>
              <a:ext uri="{FF2B5EF4-FFF2-40B4-BE49-F238E27FC236}">
                <a16:creationId xmlns:a16="http://schemas.microsoft.com/office/drawing/2014/main" id="{F54414EF-F10D-2AC6-1147-F1B1A77C8B46}"/>
              </a:ext>
            </a:extLst>
          </p:cNvPr>
          <p:cNvSpPr>
            <a:spLocks noChangeArrowheads="1"/>
          </p:cNvSpPr>
          <p:nvPr/>
        </p:nvSpPr>
        <p:spPr bwMode="blackWhite">
          <a:xfrm>
            <a:off x="8816976" y="1919289"/>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2</a:t>
            </a:r>
          </a:p>
        </p:txBody>
      </p:sp>
      <p:sp>
        <p:nvSpPr>
          <p:cNvPr id="408597" name="Oval 21">
            <a:extLst>
              <a:ext uri="{FF2B5EF4-FFF2-40B4-BE49-F238E27FC236}">
                <a16:creationId xmlns:a16="http://schemas.microsoft.com/office/drawing/2014/main" id="{99B50B66-59F6-6016-465E-A1C5787C0C4A}"/>
              </a:ext>
            </a:extLst>
          </p:cNvPr>
          <p:cNvSpPr>
            <a:spLocks noChangeArrowheads="1"/>
          </p:cNvSpPr>
          <p:nvPr/>
        </p:nvSpPr>
        <p:spPr bwMode="blackWhite">
          <a:xfrm>
            <a:off x="9969501" y="2293938"/>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3</a:t>
            </a:r>
          </a:p>
        </p:txBody>
      </p:sp>
      <p:sp>
        <p:nvSpPr>
          <p:cNvPr id="408598" name="Oval 22">
            <a:extLst>
              <a:ext uri="{FF2B5EF4-FFF2-40B4-BE49-F238E27FC236}">
                <a16:creationId xmlns:a16="http://schemas.microsoft.com/office/drawing/2014/main" id="{2984186F-6B67-F11D-5E71-363D5456B9C8}"/>
              </a:ext>
            </a:extLst>
          </p:cNvPr>
          <p:cNvSpPr>
            <a:spLocks noChangeArrowheads="1"/>
          </p:cNvSpPr>
          <p:nvPr/>
        </p:nvSpPr>
        <p:spPr bwMode="blackWhite">
          <a:xfrm>
            <a:off x="5029201" y="5791201"/>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1</a:t>
            </a:r>
          </a:p>
        </p:txBody>
      </p:sp>
      <p:sp>
        <p:nvSpPr>
          <p:cNvPr id="408599" name="Oval 23">
            <a:extLst>
              <a:ext uri="{FF2B5EF4-FFF2-40B4-BE49-F238E27FC236}">
                <a16:creationId xmlns:a16="http://schemas.microsoft.com/office/drawing/2014/main" id="{E596DD58-48C9-C4CC-674A-D6BF2955AFE6}"/>
              </a:ext>
            </a:extLst>
          </p:cNvPr>
          <p:cNvSpPr>
            <a:spLocks noChangeArrowheads="1"/>
          </p:cNvSpPr>
          <p:nvPr/>
        </p:nvSpPr>
        <p:spPr bwMode="blackWhite">
          <a:xfrm>
            <a:off x="6934201" y="57912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2</a:t>
            </a:r>
          </a:p>
        </p:txBody>
      </p:sp>
      <p:sp>
        <p:nvSpPr>
          <p:cNvPr id="408600" name="Oval 24">
            <a:extLst>
              <a:ext uri="{FF2B5EF4-FFF2-40B4-BE49-F238E27FC236}">
                <a16:creationId xmlns:a16="http://schemas.microsoft.com/office/drawing/2014/main" id="{16BEBD0E-4339-6AC6-FE1F-FD842FFB6BC1}"/>
              </a:ext>
            </a:extLst>
          </p:cNvPr>
          <p:cNvSpPr>
            <a:spLocks noChangeArrowheads="1"/>
          </p:cNvSpPr>
          <p:nvPr/>
        </p:nvSpPr>
        <p:spPr bwMode="blackWhite">
          <a:xfrm>
            <a:off x="7772401" y="5791200"/>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anose="02020603050405020304" pitchFamily="18" charset="0"/>
              </a:defRPr>
            </a:lvl1pPr>
            <a:lvl2pPr marL="503238" algn="l" defTabSz="1111250">
              <a:spcBef>
                <a:spcPct val="0"/>
              </a:spcBef>
              <a:defRPr sz="2400">
                <a:solidFill>
                  <a:schemeClr val="tx1"/>
                </a:solidFill>
                <a:latin typeface="Times New Roman" panose="02020603050405020304" pitchFamily="18" charset="0"/>
              </a:defRPr>
            </a:lvl2pPr>
            <a:lvl3pPr marL="1008063" algn="l" defTabSz="1111250">
              <a:spcBef>
                <a:spcPct val="0"/>
              </a:spcBef>
              <a:defRPr sz="2400">
                <a:solidFill>
                  <a:schemeClr val="tx1"/>
                </a:solidFill>
                <a:latin typeface="Times New Roman" panose="02020603050405020304" pitchFamily="18" charset="0"/>
              </a:defRPr>
            </a:lvl3pPr>
            <a:lvl4pPr marL="1511300" algn="l" defTabSz="1111250">
              <a:spcBef>
                <a:spcPct val="0"/>
              </a:spcBef>
              <a:defRPr sz="2400">
                <a:solidFill>
                  <a:schemeClr val="tx1"/>
                </a:solidFill>
                <a:latin typeface="Times New Roman" panose="02020603050405020304" pitchFamily="18" charset="0"/>
              </a:defRPr>
            </a:lvl4pPr>
            <a:lvl5pPr marL="2017713" algn="l" defTabSz="1111250">
              <a:spcBef>
                <a:spcPct val="0"/>
              </a:spcBef>
              <a:defRPr sz="2400">
                <a:solidFill>
                  <a:schemeClr val="tx1"/>
                </a:solidFill>
                <a:latin typeface="Times New Roman" panose="02020603050405020304" pitchFamily="18" charset="0"/>
              </a:defRPr>
            </a:lvl5pPr>
            <a:lvl6pPr marL="2474913" defTabSz="1111250" fontAlgn="base">
              <a:spcBef>
                <a:spcPct val="0"/>
              </a:spcBef>
              <a:spcAft>
                <a:spcPct val="0"/>
              </a:spcAft>
              <a:defRPr sz="2400">
                <a:solidFill>
                  <a:schemeClr val="tx1"/>
                </a:solidFill>
                <a:latin typeface="Times New Roman" panose="02020603050405020304" pitchFamily="18" charset="0"/>
              </a:defRPr>
            </a:lvl6pPr>
            <a:lvl7pPr marL="2932113" defTabSz="1111250" fontAlgn="base">
              <a:spcBef>
                <a:spcPct val="0"/>
              </a:spcBef>
              <a:spcAft>
                <a:spcPct val="0"/>
              </a:spcAft>
              <a:defRPr sz="2400">
                <a:solidFill>
                  <a:schemeClr val="tx1"/>
                </a:solidFill>
                <a:latin typeface="Times New Roman" panose="02020603050405020304" pitchFamily="18" charset="0"/>
              </a:defRPr>
            </a:lvl7pPr>
            <a:lvl8pPr marL="3389313" defTabSz="1111250" fontAlgn="base">
              <a:spcBef>
                <a:spcPct val="0"/>
              </a:spcBef>
              <a:spcAft>
                <a:spcPct val="0"/>
              </a:spcAft>
              <a:defRPr sz="2400">
                <a:solidFill>
                  <a:schemeClr val="tx1"/>
                </a:solidFill>
                <a:latin typeface="Times New Roman" panose="02020603050405020304" pitchFamily="18" charset="0"/>
              </a:defRPr>
            </a:lvl8pPr>
            <a:lvl9pPr marL="3846513" defTabSz="1111250" fontAlgn="base">
              <a:spcBef>
                <a:spcPct val="0"/>
              </a:spcBef>
              <a:spcAft>
                <a:spcPct val="0"/>
              </a:spcAft>
              <a:defRPr sz="2400">
                <a:solidFill>
                  <a:schemeClr val="tx1"/>
                </a:solidFill>
                <a:latin typeface="Times New Roman" panose="02020603050405020304" pitchFamily="18" charset="0"/>
              </a:defRPr>
            </a:lvl9pPr>
          </a:lstStyle>
          <a:p>
            <a:pPr algn="ctr" eaLnBrk="0" hangingPunct="0">
              <a:buClrTx/>
              <a:buFontTx/>
              <a:buNone/>
            </a:pPr>
            <a:r>
              <a:rPr lang="en-US" altLang="en-US">
                <a:solidFill>
                  <a:schemeClr val="bg2"/>
                </a:solidFill>
                <a:latin typeface="Arial" panose="020B0604020202020204" pitchFamily="34" charset="0"/>
              </a:rPr>
              <a:t>3</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3365</Words>
  <Application>Microsoft Office PowerPoint</Application>
  <PresentationFormat>Widescreen</PresentationFormat>
  <Paragraphs>324</Paragraphs>
  <Slides>18</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Arial Unicode MS</vt:lpstr>
      <vt:lpstr>Calibri</vt:lpstr>
      <vt:lpstr>Calibri Light</vt:lpstr>
      <vt:lpstr>Courier New</vt:lpstr>
      <vt:lpstr>Times New Roman</vt:lpstr>
      <vt:lpstr>Office Theme</vt:lpstr>
      <vt:lpstr>Document</vt:lpstr>
      <vt:lpstr>Using The TO_CHAR Function with Dates</vt:lpstr>
      <vt:lpstr>Elements of the Date Format Model</vt:lpstr>
      <vt:lpstr>Elements of the Date Format Model</vt:lpstr>
      <vt:lpstr>PowerPoint Presentation</vt:lpstr>
      <vt:lpstr>Using the TO_CHAR Function with Numbers</vt:lpstr>
      <vt:lpstr>Using the TO_NUMBER and TO_DATE Functions </vt:lpstr>
      <vt:lpstr>Using the NVL Function</vt:lpstr>
      <vt:lpstr>Using the NVL2 Function</vt:lpstr>
      <vt:lpstr>Using the NULLIF Function</vt:lpstr>
      <vt:lpstr>Using the COALESCE Function</vt:lpstr>
      <vt:lpstr>Using the CASE Expression</vt:lpstr>
      <vt:lpstr>Using the DECODE Function</vt:lpstr>
      <vt:lpstr>Reporting Aggregated Data Using the Group Functions Lesson 5. </vt:lpstr>
      <vt:lpstr>Lesson 5: Using the COUNT Function</vt:lpstr>
      <vt:lpstr>Using the DISTINCT Keyword</vt:lpstr>
      <vt:lpstr>Group Functions and Null Values</vt:lpstr>
      <vt:lpstr>Creating Groups of Data:  GROUP BY Clause Syntax</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TO_CHAR Function with Dates</dc:title>
  <dc:creator>Muhammad Hedia</dc:creator>
  <cp:lastModifiedBy>Muhammad Hedia</cp:lastModifiedBy>
  <cp:revision>5</cp:revision>
  <dcterms:created xsi:type="dcterms:W3CDTF">2023-11-18T17:38:47Z</dcterms:created>
  <dcterms:modified xsi:type="dcterms:W3CDTF">2023-11-19T05:53:24Z</dcterms:modified>
</cp:coreProperties>
</file>