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2" r:id="rId2"/>
    <p:sldId id="265" r:id="rId3"/>
    <p:sldId id="269" r:id="rId4"/>
    <p:sldId id="271" r:id="rId5"/>
    <p:sldId id="278" r:id="rId6"/>
    <p:sldId id="279" r:id="rId7"/>
    <p:sldId id="280" r:id="rId8"/>
    <p:sldId id="283" r:id="rId9"/>
    <p:sldId id="256" r:id="rId10"/>
    <p:sldId id="259" r:id="rId11"/>
    <p:sldId id="267" r:id="rId12"/>
    <p:sldId id="284" r:id="rId13"/>
    <p:sldId id="285" r:id="rId14"/>
    <p:sldId id="264" r:id="rId15"/>
    <p:sldId id="286" r:id="rId16"/>
    <p:sldId id="287" r:id="rId17"/>
    <p:sldId id="288"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1CB439-5736-45A1-8267-785311167856}" type="datetimeFigureOut">
              <a:rPr lang="en-US" smtClean="0"/>
              <a:t>12/1/2023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3F0FEB-4096-41D1-8A10-7CA97E73EDFB}" type="slidenum">
              <a:rPr lang="en-US" smtClean="0"/>
              <a:t>‹#›</a:t>
            </a:fld>
            <a:endParaRPr lang="en-US"/>
          </a:p>
        </p:txBody>
      </p:sp>
    </p:spTree>
    <p:extLst>
      <p:ext uri="{BB962C8B-B14F-4D97-AF65-F5344CB8AC3E}">
        <p14:creationId xmlns:p14="http://schemas.microsoft.com/office/powerpoint/2010/main" val="1751865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image" Target="../media/image16.png"/></Relationships>
</file>

<file path=ppt/notesSlides/_rels/note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B12B8FBF-7B91-DDB2-55AD-F804A52E6030}"/>
              </a:ext>
            </a:extLst>
          </p:cNvPr>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6 - </a:t>
            </a:r>
            <a:fld id="{A43DDC83-9758-46D8-B7DA-A5D09451A8C6}" type="slidenum">
              <a:rPr lang="en-US" altLang="en-US">
                <a:solidFill>
                  <a:schemeClr val="tx1"/>
                </a:solidFill>
              </a:rPr>
              <a:pPr/>
              <a:t>1</a:t>
            </a:fld>
            <a:endParaRPr lang="en-US" altLang="en-US">
              <a:solidFill>
                <a:schemeClr val="tx1"/>
              </a:solidFill>
            </a:endParaRPr>
          </a:p>
        </p:txBody>
      </p:sp>
      <p:sp>
        <p:nvSpPr>
          <p:cNvPr id="319490" name="Rectangle 2">
            <a:extLst>
              <a:ext uri="{FF2B5EF4-FFF2-40B4-BE49-F238E27FC236}">
                <a16:creationId xmlns:a16="http://schemas.microsoft.com/office/drawing/2014/main" id="{8807AB5C-70C5-A9CD-18A2-76E525422097}"/>
              </a:ext>
            </a:extLst>
          </p:cNvPr>
          <p:cNvSpPr>
            <a:spLocks noChangeArrowheads="1" noTextEdit="1"/>
          </p:cNvSpPr>
          <p:nvPr>
            <p:ph type="sldImg"/>
          </p:nvPr>
        </p:nvSpPr>
        <p:spPr>
          <a:ln/>
        </p:spPr>
      </p:sp>
      <p:sp>
        <p:nvSpPr>
          <p:cNvPr id="319491" name="Rectangle 3">
            <a:extLst>
              <a:ext uri="{FF2B5EF4-FFF2-40B4-BE49-F238E27FC236}">
                <a16:creationId xmlns:a16="http://schemas.microsoft.com/office/drawing/2014/main" id="{7D0DD45E-05B3-9336-63A7-2BBF00148D6A}"/>
              </a:ext>
            </a:extLst>
          </p:cNvPr>
          <p:cNvSpPr>
            <a:spLocks noGrp="1" noChangeArrowheads="1"/>
          </p:cNvSpPr>
          <p:nvPr>
            <p:ph type="body" idx="1"/>
          </p:nvPr>
        </p:nvSpPr>
        <p:spPr>
          <a:xfrm>
            <a:off x="477838" y="5400675"/>
            <a:ext cx="6359525" cy="3663950"/>
          </a:xfrm>
        </p:spPr>
        <p:txBody>
          <a:bodyPr/>
          <a:lstStyle/>
          <a:p>
            <a:r>
              <a:rPr lang="en-US" altLang="en-US"/>
              <a:t>Retrieving Records with Natural Joins</a:t>
            </a:r>
          </a:p>
          <a:p>
            <a:pPr lvl="1"/>
            <a:r>
              <a:rPr lang="en-US" altLang="en-US"/>
              <a:t>In the example in the slide, the </a:t>
            </a:r>
            <a:r>
              <a:rPr lang="en-US" altLang="en-US">
                <a:latin typeface="Courier New" panose="02070309020205020404" pitchFamily="49" charset="0"/>
              </a:rPr>
              <a:t>LOCATIONS</a:t>
            </a:r>
            <a:r>
              <a:rPr lang="en-US" altLang="en-US"/>
              <a:t> table is joined to the </a:t>
            </a:r>
            <a:r>
              <a:rPr lang="en-US" altLang="en-US">
                <a:latin typeface="Courier New" panose="02070309020205020404" pitchFamily="49" charset="0"/>
              </a:rPr>
              <a:t>DEPARTMENT</a:t>
            </a:r>
            <a:r>
              <a:rPr lang="en-US" altLang="en-US"/>
              <a:t> table by the </a:t>
            </a:r>
            <a:r>
              <a:rPr lang="en-US" altLang="en-US">
                <a:latin typeface="Courier New" panose="02070309020205020404" pitchFamily="49" charset="0"/>
              </a:rPr>
              <a:t>LOCATION_ID</a:t>
            </a:r>
            <a:r>
              <a:rPr lang="en-US" altLang="en-US"/>
              <a:t> column, which is the only column of the same name in both tables. If other common columns were present, the join would have used them all.</a:t>
            </a:r>
          </a:p>
          <a:p>
            <a:pPr lvl="1"/>
            <a:r>
              <a:rPr lang="en-US" altLang="en-US" b="1"/>
              <a:t>Natural Joins with a </a:t>
            </a:r>
            <a:r>
              <a:rPr lang="en-US" altLang="en-US" b="1">
                <a:latin typeface="Courier New" panose="02070309020205020404" pitchFamily="49" charset="0"/>
              </a:rPr>
              <a:t>WHERE</a:t>
            </a:r>
            <a:r>
              <a:rPr lang="en-US" altLang="en-US" b="1"/>
              <a:t> Clause</a:t>
            </a:r>
          </a:p>
          <a:p>
            <a:pPr lvl="1">
              <a:spcBef>
                <a:spcPct val="0"/>
              </a:spcBef>
              <a:spcAft>
                <a:spcPct val="30000"/>
              </a:spcAft>
            </a:pPr>
            <a:r>
              <a:rPr lang="en-US" altLang="en-US"/>
              <a:t>Additional restrictions on a natural join are implemented by using a </a:t>
            </a:r>
            <a:r>
              <a:rPr lang="en-US" altLang="en-US">
                <a:latin typeface="Courier New" panose="02070309020205020404" pitchFamily="49" charset="0"/>
              </a:rPr>
              <a:t>WHERE</a:t>
            </a:r>
            <a:r>
              <a:rPr lang="en-US" altLang="en-US"/>
              <a:t> clause. The following example limits the rows of output to those with a department ID equal to 20 or 50:</a:t>
            </a:r>
          </a:p>
          <a:p>
            <a:pPr lvl="4"/>
            <a:r>
              <a:rPr lang="en-US" altLang="en-US"/>
              <a:t>   SELECT  department_id, department_name,</a:t>
            </a:r>
          </a:p>
          <a:p>
            <a:pPr lvl="4"/>
            <a:r>
              <a:rPr lang="en-US" altLang="en-US"/>
              <a:t>           location_id, city</a:t>
            </a:r>
          </a:p>
          <a:p>
            <a:pPr lvl="4"/>
            <a:r>
              <a:rPr lang="en-US" altLang="en-US"/>
              <a:t>   FROM    departments</a:t>
            </a:r>
          </a:p>
          <a:p>
            <a:pPr lvl="4"/>
            <a:r>
              <a:rPr lang="en-US" altLang="en-US"/>
              <a:t>   NATURAL JOIN locations</a:t>
            </a:r>
          </a:p>
          <a:p>
            <a:pPr lvl="4"/>
            <a:r>
              <a:rPr lang="en-US" altLang="en-US"/>
              <a:t>   WHERE   department_id IN (20, 50);</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C7BFF97E-B4D1-79CB-DF10-FC957773BB1A}"/>
              </a:ext>
            </a:extLst>
          </p:cNvPr>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7 - </a:t>
            </a:r>
            <a:fld id="{8BC849ED-9768-495F-AF71-4D9EA1B9E293}" type="slidenum">
              <a:rPr lang="en-US" altLang="en-US">
                <a:solidFill>
                  <a:schemeClr val="tx1"/>
                </a:solidFill>
              </a:rPr>
              <a:pPr/>
              <a:t>10</a:t>
            </a:fld>
            <a:endParaRPr lang="en-US" altLang="en-US">
              <a:solidFill>
                <a:schemeClr val="tx1"/>
              </a:solidFill>
            </a:endParaRPr>
          </a:p>
        </p:txBody>
      </p:sp>
      <p:sp>
        <p:nvSpPr>
          <p:cNvPr id="313346" name="Rectangle 2">
            <a:extLst>
              <a:ext uri="{FF2B5EF4-FFF2-40B4-BE49-F238E27FC236}">
                <a16:creationId xmlns:a16="http://schemas.microsoft.com/office/drawing/2014/main" id="{D11376F7-E547-A2B9-7434-04FF9D4310D0}"/>
              </a:ext>
            </a:extLst>
          </p:cNvPr>
          <p:cNvSpPr>
            <a:spLocks noChangeArrowheads="1" noTextEdit="1"/>
          </p:cNvSpPr>
          <p:nvPr>
            <p:ph type="sldImg"/>
          </p:nvPr>
        </p:nvSpPr>
        <p:spPr>
          <a:ln/>
        </p:spPr>
      </p:sp>
      <p:sp>
        <p:nvSpPr>
          <p:cNvPr id="313347" name="Rectangle 3">
            <a:extLst>
              <a:ext uri="{FF2B5EF4-FFF2-40B4-BE49-F238E27FC236}">
                <a16:creationId xmlns:a16="http://schemas.microsoft.com/office/drawing/2014/main" id="{46EE5C3B-494B-0BC3-5221-57955D795C83}"/>
              </a:ext>
            </a:extLst>
          </p:cNvPr>
          <p:cNvSpPr>
            <a:spLocks noGrp="1" noChangeArrowheads="1"/>
          </p:cNvSpPr>
          <p:nvPr>
            <p:ph type="body" idx="1"/>
          </p:nvPr>
        </p:nvSpPr>
        <p:spPr>
          <a:xfrm>
            <a:off x="477838" y="5400675"/>
            <a:ext cx="6359525" cy="3663950"/>
          </a:xfrm>
        </p:spPr>
        <p:txBody>
          <a:bodyPr/>
          <a:lstStyle/>
          <a:p>
            <a:r>
              <a:rPr lang="en-US" altLang="en-US"/>
              <a:t>Subquery Syntax</a:t>
            </a:r>
          </a:p>
          <a:p>
            <a:pPr lvl="1"/>
            <a:r>
              <a:rPr lang="en-US" altLang="en-US">
                <a:solidFill>
                  <a:schemeClr val="tx1"/>
                </a:solidFill>
              </a:rPr>
              <a:t>A subquery is a </a:t>
            </a:r>
            <a:r>
              <a:rPr lang="en-US" altLang="en-US">
                <a:solidFill>
                  <a:schemeClr val="tx1"/>
                </a:solidFill>
                <a:latin typeface="Courier New" panose="02070309020205020404" pitchFamily="49" charset="0"/>
              </a:rPr>
              <a:t>SELECT</a:t>
            </a:r>
            <a:r>
              <a:rPr lang="en-US" altLang="en-US">
                <a:solidFill>
                  <a:schemeClr val="tx1"/>
                </a:solidFill>
              </a:rPr>
              <a:t> statement that is embedded in the clause of another </a:t>
            </a:r>
            <a:r>
              <a:rPr lang="en-US" altLang="en-US">
                <a:solidFill>
                  <a:schemeClr val="tx1"/>
                </a:solidFill>
                <a:latin typeface="Courier New" panose="02070309020205020404" pitchFamily="49" charset="0"/>
              </a:rPr>
              <a:t>SELECT</a:t>
            </a:r>
            <a:r>
              <a:rPr lang="en-US" altLang="en-US">
                <a:solidFill>
                  <a:schemeClr val="tx1"/>
                </a:solidFill>
              </a:rPr>
              <a:t> statement. You can build powerful statements out of simple ones by using subqueries. They can be very useful when you need to select rows from a table with a condition that depends on the data in the table itself.</a:t>
            </a:r>
          </a:p>
          <a:p>
            <a:pPr lvl="1"/>
            <a:r>
              <a:rPr lang="en-US" altLang="en-US">
                <a:solidFill>
                  <a:schemeClr val="tx1"/>
                </a:solidFill>
              </a:rPr>
              <a:t>You can place the subquery in a number of SQL clauses, including the following:</a:t>
            </a:r>
          </a:p>
          <a:p>
            <a:pPr lvl="2">
              <a:buSzPct val="70000"/>
              <a:buFont typeface="Courier New" panose="02070309020205020404" pitchFamily="49" charset="0"/>
              <a:buChar char="•"/>
            </a:pPr>
            <a:r>
              <a:rPr lang="en-US" altLang="en-US">
                <a:solidFill>
                  <a:schemeClr val="tx1"/>
                </a:solidFill>
                <a:latin typeface="Courier New" panose="02070309020205020404" pitchFamily="49" charset="0"/>
              </a:rPr>
              <a:t>WHERE</a:t>
            </a:r>
            <a:r>
              <a:rPr lang="en-US" altLang="en-US">
                <a:solidFill>
                  <a:schemeClr val="tx1"/>
                </a:solidFill>
              </a:rPr>
              <a:t> clause</a:t>
            </a:r>
          </a:p>
          <a:p>
            <a:pPr lvl="2">
              <a:buSzPct val="70000"/>
              <a:buFont typeface="Courier New" panose="02070309020205020404" pitchFamily="49" charset="0"/>
              <a:buChar char="•"/>
            </a:pPr>
            <a:r>
              <a:rPr lang="en-US" altLang="en-US">
                <a:solidFill>
                  <a:schemeClr val="tx1"/>
                </a:solidFill>
                <a:latin typeface="Courier New" panose="02070309020205020404" pitchFamily="49" charset="0"/>
              </a:rPr>
              <a:t>HAVING</a:t>
            </a:r>
            <a:r>
              <a:rPr lang="en-US" altLang="en-US">
                <a:solidFill>
                  <a:schemeClr val="tx1"/>
                </a:solidFill>
              </a:rPr>
              <a:t> clause</a:t>
            </a:r>
          </a:p>
          <a:p>
            <a:pPr lvl="2">
              <a:buSzPct val="70000"/>
              <a:buFont typeface="Courier New" panose="02070309020205020404" pitchFamily="49" charset="0"/>
              <a:buChar char="•"/>
            </a:pPr>
            <a:r>
              <a:rPr lang="en-US" altLang="en-US">
                <a:solidFill>
                  <a:schemeClr val="tx1"/>
                </a:solidFill>
                <a:latin typeface="Courier New" panose="02070309020205020404" pitchFamily="49" charset="0"/>
              </a:rPr>
              <a:t>FROM</a:t>
            </a:r>
            <a:r>
              <a:rPr lang="en-US" altLang="en-US">
                <a:solidFill>
                  <a:schemeClr val="tx1"/>
                </a:solidFill>
              </a:rPr>
              <a:t> clause</a:t>
            </a:r>
          </a:p>
          <a:p>
            <a:pPr lvl="1"/>
            <a:r>
              <a:rPr lang="en-US" altLang="en-US">
                <a:solidFill>
                  <a:schemeClr val="tx1"/>
                </a:solidFill>
              </a:rPr>
              <a:t>In the syntax:</a:t>
            </a:r>
          </a:p>
          <a:p>
            <a:pPr lvl="1" algn="just"/>
            <a:r>
              <a:rPr lang="en-US" altLang="en-US" i="1">
                <a:solidFill>
                  <a:schemeClr val="tx1"/>
                </a:solidFill>
              </a:rPr>
              <a:t>	</a:t>
            </a:r>
            <a:r>
              <a:rPr lang="en-US" altLang="en-US" i="1">
                <a:solidFill>
                  <a:schemeClr val="tx1"/>
                </a:solidFill>
                <a:latin typeface="Courier New" panose="02070309020205020404" pitchFamily="49" charset="0"/>
              </a:rPr>
              <a:t>operator</a:t>
            </a:r>
            <a:r>
              <a:rPr lang="en-US" altLang="en-US">
                <a:solidFill>
                  <a:schemeClr val="tx1"/>
                </a:solidFill>
              </a:rPr>
              <a:t> includes a comparison condition such as </a:t>
            </a:r>
            <a:r>
              <a:rPr lang="en-US" altLang="en-US">
                <a:solidFill>
                  <a:schemeClr val="tx1"/>
                </a:solidFill>
                <a:latin typeface="Courier New" panose="02070309020205020404" pitchFamily="49" charset="0"/>
              </a:rPr>
              <a:t>&gt;</a:t>
            </a:r>
            <a:r>
              <a:rPr lang="en-US" altLang="en-US">
                <a:solidFill>
                  <a:schemeClr val="tx1"/>
                </a:solidFill>
              </a:rPr>
              <a:t>, </a:t>
            </a:r>
            <a:r>
              <a:rPr lang="en-US" altLang="en-US">
                <a:solidFill>
                  <a:schemeClr val="tx1"/>
                </a:solidFill>
                <a:latin typeface="Courier New" panose="02070309020205020404" pitchFamily="49" charset="0"/>
              </a:rPr>
              <a:t>=</a:t>
            </a:r>
            <a:r>
              <a:rPr lang="en-US" altLang="en-US">
                <a:solidFill>
                  <a:schemeClr val="tx1"/>
                </a:solidFill>
              </a:rPr>
              <a:t>, or </a:t>
            </a:r>
            <a:r>
              <a:rPr lang="en-US" altLang="en-US">
                <a:solidFill>
                  <a:schemeClr val="tx1"/>
                </a:solidFill>
                <a:latin typeface="Courier New" panose="02070309020205020404" pitchFamily="49" charset="0"/>
              </a:rPr>
              <a:t>IN</a:t>
            </a:r>
            <a:endParaRPr lang="en-US" altLang="en-US">
              <a:solidFill>
                <a:schemeClr val="tx1"/>
              </a:solidFill>
            </a:endParaRPr>
          </a:p>
          <a:p>
            <a:pPr lvl="1"/>
            <a:r>
              <a:rPr lang="en-US" altLang="en-US" b="1">
                <a:solidFill>
                  <a:schemeClr val="tx1"/>
                </a:solidFill>
              </a:rPr>
              <a:t>Note:</a:t>
            </a:r>
            <a:r>
              <a:rPr lang="en-US" altLang="en-US">
                <a:solidFill>
                  <a:schemeClr val="tx1"/>
                </a:solidFill>
              </a:rPr>
              <a:t> Comparison conditions fall into two classes: single-row operators (</a:t>
            </a:r>
            <a:r>
              <a:rPr lang="en-US" altLang="en-US">
                <a:solidFill>
                  <a:schemeClr val="tx1"/>
                </a:solidFill>
                <a:latin typeface="Courier New" panose="02070309020205020404" pitchFamily="49" charset="0"/>
              </a:rPr>
              <a:t>&gt;</a:t>
            </a:r>
            <a:r>
              <a:rPr lang="en-US" altLang="en-US">
                <a:solidFill>
                  <a:schemeClr val="tx1"/>
                </a:solidFill>
              </a:rPr>
              <a:t>, </a:t>
            </a:r>
            <a:r>
              <a:rPr lang="en-US" altLang="en-US">
                <a:solidFill>
                  <a:schemeClr val="tx1"/>
                </a:solidFill>
                <a:latin typeface="Courier New" panose="02070309020205020404" pitchFamily="49" charset="0"/>
              </a:rPr>
              <a:t>=</a:t>
            </a:r>
            <a:r>
              <a:rPr lang="en-US" altLang="en-US">
                <a:solidFill>
                  <a:schemeClr val="tx1"/>
                </a:solidFill>
              </a:rPr>
              <a:t>, </a:t>
            </a:r>
            <a:r>
              <a:rPr lang="en-US" altLang="en-US">
                <a:solidFill>
                  <a:schemeClr val="tx1"/>
                </a:solidFill>
                <a:latin typeface="Courier New" panose="02070309020205020404" pitchFamily="49" charset="0"/>
              </a:rPr>
              <a:t>&gt;=</a:t>
            </a:r>
            <a:r>
              <a:rPr lang="en-US" altLang="en-US">
                <a:solidFill>
                  <a:schemeClr val="tx1"/>
                </a:solidFill>
              </a:rPr>
              <a:t>, </a:t>
            </a:r>
            <a:r>
              <a:rPr lang="en-US" altLang="en-US">
                <a:solidFill>
                  <a:schemeClr val="tx1"/>
                </a:solidFill>
                <a:latin typeface="Courier New" panose="02070309020205020404" pitchFamily="49" charset="0"/>
              </a:rPr>
              <a:t>&lt;</a:t>
            </a:r>
            <a:r>
              <a:rPr lang="en-US" altLang="en-US">
                <a:solidFill>
                  <a:schemeClr val="tx1"/>
                </a:solidFill>
              </a:rPr>
              <a:t>, </a:t>
            </a:r>
            <a:r>
              <a:rPr lang="en-US" altLang="en-US">
                <a:solidFill>
                  <a:schemeClr val="tx1"/>
                </a:solidFill>
                <a:latin typeface="Courier New" panose="02070309020205020404" pitchFamily="49" charset="0"/>
              </a:rPr>
              <a:t>&lt;&gt;</a:t>
            </a:r>
            <a:r>
              <a:rPr lang="en-US" altLang="en-US">
                <a:solidFill>
                  <a:schemeClr val="tx1"/>
                </a:solidFill>
              </a:rPr>
              <a:t>, </a:t>
            </a:r>
            <a:r>
              <a:rPr lang="en-US" altLang="en-US">
                <a:solidFill>
                  <a:schemeClr val="tx1"/>
                </a:solidFill>
                <a:latin typeface="Courier New" panose="02070309020205020404" pitchFamily="49" charset="0"/>
              </a:rPr>
              <a:t>&lt;=</a:t>
            </a:r>
            <a:r>
              <a:rPr lang="en-US" altLang="en-US">
                <a:solidFill>
                  <a:schemeClr val="tx1"/>
                </a:solidFill>
              </a:rPr>
              <a:t>) and multiple-row operators (</a:t>
            </a:r>
            <a:r>
              <a:rPr lang="en-US" altLang="en-US">
                <a:solidFill>
                  <a:schemeClr val="tx1"/>
                </a:solidFill>
                <a:latin typeface="Courier New" panose="02070309020205020404" pitchFamily="49" charset="0"/>
              </a:rPr>
              <a:t>IN</a:t>
            </a:r>
            <a:r>
              <a:rPr lang="en-US" altLang="en-US">
                <a:solidFill>
                  <a:schemeClr val="tx1"/>
                </a:solidFill>
              </a:rPr>
              <a:t>, </a:t>
            </a:r>
            <a:r>
              <a:rPr lang="en-US" altLang="en-US">
                <a:solidFill>
                  <a:schemeClr val="tx1"/>
                </a:solidFill>
                <a:latin typeface="Courier New" panose="02070309020205020404" pitchFamily="49" charset="0"/>
              </a:rPr>
              <a:t>ANY</a:t>
            </a:r>
            <a:r>
              <a:rPr lang="en-US" altLang="en-US">
                <a:solidFill>
                  <a:schemeClr val="tx1"/>
                </a:solidFill>
              </a:rPr>
              <a:t>, </a:t>
            </a:r>
            <a:r>
              <a:rPr lang="en-US" altLang="en-US">
                <a:solidFill>
                  <a:schemeClr val="tx1"/>
                </a:solidFill>
                <a:latin typeface="Courier New" panose="02070309020205020404" pitchFamily="49" charset="0"/>
              </a:rPr>
              <a:t>ALL</a:t>
            </a:r>
            <a:r>
              <a:rPr lang="en-US" altLang="en-US">
                <a:solidFill>
                  <a:schemeClr val="tx1"/>
                </a:solidFill>
              </a:rPr>
              <a:t>).</a:t>
            </a:r>
          </a:p>
          <a:p>
            <a:pPr lvl="1"/>
            <a:r>
              <a:rPr lang="en-US" altLang="en-US">
                <a:solidFill>
                  <a:schemeClr val="tx1"/>
                </a:solidFill>
              </a:rPr>
              <a:t>The subquery is often referred to as a nested </a:t>
            </a:r>
            <a:r>
              <a:rPr lang="en-US" altLang="en-US">
                <a:solidFill>
                  <a:schemeClr val="tx1"/>
                </a:solidFill>
                <a:latin typeface="Courier New" panose="02070309020205020404" pitchFamily="49" charset="0"/>
              </a:rPr>
              <a:t>SELECT</a:t>
            </a:r>
            <a:r>
              <a:rPr lang="en-US" altLang="en-US">
                <a:solidFill>
                  <a:schemeClr val="tx1"/>
                </a:solidFill>
              </a:rPr>
              <a:t>, sub-</a:t>
            </a:r>
            <a:r>
              <a:rPr lang="en-US" altLang="en-US">
                <a:solidFill>
                  <a:schemeClr val="tx1"/>
                </a:solidFill>
                <a:latin typeface="Courier New" panose="02070309020205020404" pitchFamily="49" charset="0"/>
              </a:rPr>
              <a:t>SELECT</a:t>
            </a:r>
            <a:r>
              <a:rPr lang="en-US" altLang="en-US">
                <a:solidFill>
                  <a:schemeClr val="tx1"/>
                </a:solidFill>
              </a:rPr>
              <a:t>, or inner </a:t>
            </a:r>
            <a:r>
              <a:rPr lang="en-US" altLang="en-US">
                <a:solidFill>
                  <a:schemeClr val="tx1"/>
                </a:solidFill>
                <a:latin typeface="Courier New" panose="02070309020205020404" pitchFamily="49" charset="0"/>
              </a:rPr>
              <a:t>SELECT</a:t>
            </a:r>
            <a:r>
              <a:rPr lang="en-US" altLang="en-US">
                <a:solidFill>
                  <a:schemeClr val="tx1"/>
                </a:solidFill>
              </a:rPr>
              <a:t> statement. The subquery generally executes first, and its output is used to complete the query condition for the main (or outer) query.</a:t>
            </a:r>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FC3DB3EF-5A7E-CC47-1BE5-3C4FF0FFEEB7}"/>
              </a:ext>
            </a:extLst>
          </p:cNvPr>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7 - </a:t>
            </a:r>
            <a:fld id="{55E091C5-D234-4C69-89D8-8A0DD1B1D0F5}" type="slidenum">
              <a:rPr lang="en-US" altLang="en-US">
                <a:solidFill>
                  <a:schemeClr val="tx1"/>
                </a:solidFill>
              </a:rPr>
              <a:pPr/>
              <a:t>11</a:t>
            </a:fld>
            <a:endParaRPr lang="en-US" altLang="en-US">
              <a:solidFill>
                <a:schemeClr val="tx1"/>
              </a:solidFill>
            </a:endParaRPr>
          </a:p>
        </p:txBody>
      </p:sp>
      <p:sp>
        <p:nvSpPr>
          <p:cNvPr id="329730" name="Rectangle 2">
            <a:extLst>
              <a:ext uri="{FF2B5EF4-FFF2-40B4-BE49-F238E27FC236}">
                <a16:creationId xmlns:a16="http://schemas.microsoft.com/office/drawing/2014/main" id="{865E29F6-93D9-0577-94A5-2554E5EB00CB}"/>
              </a:ext>
            </a:extLst>
          </p:cNvPr>
          <p:cNvSpPr>
            <a:spLocks noChangeArrowheads="1" noTextEdit="1"/>
          </p:cNvSpPr>
          <p:nvPr>
            <p:ph type="sldImg"/>
          </p:nvPr>
        </p:nvSpPr>
        <p:spPr>
          <a:ln/>
        </p:spPr>
      </p:sp>
      <p:sp>
        <p:nvSpPr>
          <p:cNvPr id="329731" name="Rectangle 3">
            <a:extLst>
              <a:ext uri="{FF2B5EF4-FFF2-40B4-BE49-F238E27FC236}">
                <a16:creationId xmlns:a16="http://schemas.microsoft.com/office/drawing/2014/main" id="{1D9800B1-199A-2021-0AF3-A9A25ACCA384}"/>
              </a:ext>
            </a:extLst>
          </p:cNvPr>
          <p:cNvSpPr>
            <a:spLocks noGrp="1" noChangeArrowheads="1"/>
          </p:cNvSpPr>
          <p:nvPr>
            <p:ph type="body" idx="1"/>
          </p:nvPr>
        </p:nvSpPr>
        <p:spPr>
          <a:xfrm>
            <a:off x="477838" y="5400675"/>
            <a:ext cx="6359525" cy="3663950"/>
          </a:xfrm>
        </p:spPr>
        <p:txBody>
          <a:bodyPr/>
          <a:lstStyle/>
          <a:p>
            <a:r>
              <a:rPr lang="en-US" altLang="en-US"/>
              <a:t>What Is Wrong with This Statement?</a:t>
            </a:r>
          </a:p>
          <a:p>
            <a:pPr lvl="1"/>
            <a:r>
              <a:rPr lang="en-US" altLang="en-US"/>
              <a:t>A common error with subqueries occurs when more than one row is returned for a single-row subquery.</a:t>
            </a:r>
          </a:p>
          <a:p>
            <a:pPr lvl="1"/>
            <a:r>
              <a:rPr lang="en-US" altLang="en-US"/>
              <a:t>In the SQL statement in the slide, the subquery contains a </a:t>
            </a:r>
            <a:r>
              <a:rPr lang="en-US" altLang="en-US">
                <a:latin typeface="Courier New" panose="02070309020205020404" pitchFamily="49" charset="0"/>
              </a:rPr>
              <a:t>GROUP</a:t>
            </a:r>
            <a:r>
              <a:rPr lang="en-US" altLang="en-US"/>
              <a:t> </a:t>
            </a:r>
            <a:r>
              <a:rPr lang="en-US" altLang="en-US">
                <a:latin typeface="Courier New" panose="02070309020205020404" pitchFamily="49" charset="0"/>
              </a:rPr>
              <a:t>BY</a:t>
            </a:r>
            <a:r>
              <a:rPr lang="en-US" altLang="en-US"/>
              <a:t> clause, which implies that the subquery will return multiple rows, one for each group that it finds. In this case, the results of the subquery are </a:t>
            </a:r>
            <a:r>
              <a:rPr lang="en-US" altLang="en-US">
                <a:latin typeface="Courier New" panose="02070309020205020404" pitchFamily="49" charset="0"/>
              </a:rPr>
              <a:t>4400</a:t>
            </a:r>
            <a:r>
              <a:rPr lang="en-US" altLang="en-US"/>
              <a:t>, </a:t>
            </a:r>
            <a:r>
              <a:rPr lang="en-US" altLang="en-US">
                <a:latin typeface="Courier New" panose="02070309020205020404" pitchFamily="49" charset="0"/>
              </a:rPr>
              <a:t>6000</a:t>
            </a:r>
            <a:r>
              <a:rPr lang="en-US" altLang="en-US"/>
              <a:t>, </a:t>
            </a:r>
            <a:r>
              <a:rPr lang="en-US" altLang="en-US">
                <a:latin typeface="Courier New" panose="02070309020205020404" pitchFamily="49" charset="0"/>
              </a:rPr>
              <a:t>2500</a:t>
            </a:r>
            <a:r>
              <a:rPr lang="en-US" altLang="en-US"/>
              <a:t>, </a:t>
            </a:r>
            <a:r>
              <a:rPr lang="en-US" altLang="en-US">
                <a:latin typeface="Courier New" panose="02070309020205020404" pitchFamily="49" charset="0"/>
              </a:rPr>
              <a:t>4200</a:t>
            </a:r>
            <a:r>
              <a:rPr lang="en-US" altLang="en-US"/>
              <a:t>, </a:t>
            </a:r>
            <a:r>
              <a:rPr lang="en-US" altLang="en-US">
                <a:latin typeface="Courier New" panose="02070309020205020404" pitchFamily="49" charset="0"/>
              </a:rPr>
              <a:t>7000</a:t>
            </a:r>
            <a:r>
              <a:rPr lang="en-US" altLang="en-US"/>
              <a:t>, </a:t>
            </a:r>
            <a:r>
              <a:rPr lang="en-US" altLang="en-US">
                <a:latin typeface="Courier New" panose="02070309020205020404" pitchFamily="49" charset="0"/>
              </a:rPr>
              <a:t>17000</a:t>
            </a:r>
            <a:r>
              <a:rPr lang="en-US" altLang="en-US"/>
              <a:t>, and </a:t>
            </a:r>
            <a:r>
              <a:rPr lang="en-US" altLang="en-US">
                <a:latin typeface="Courier New" panose="02070309020205020404" pitchFamily="49" charset="0"/>
              </a:rPr>
              <a:t>8300</a:t>
            </a:r>
            <a:r>
              <a:rPr lang="en-US" altLang="en-US"/>
              <a:t>.</a:t>
            </a:r>
          </a:p>
          <a:p>
            <a:pPr lvl="1"/>
            <a:r>
              <a:rPr lang="en-US" altLang="en-US"/>
              <a:t>The outer query takes those results and uses them in its </a:t>
            </a:r>
            <a:r>
              <a:rPr lang="en-US" altLang="en-US">
                <a:latin typeface="Courier New" panose="02070309020205020404" pitchFamily="49" charset="0"/>
              </a:rPr>
              <a:t>WHERE</a:t>
            </a:r>
            <a:r>
              <a:rPr lang="en-US" altLang="en-US"/>
              <a:t> clause. The </a:t>
            </a:r>
            <a:r>
              <a:rPr lang="en-US" altLang="en-US">
                <a:latin typeface="Courier New" panose="02070309020205020404" pitchFamily="49" charset="0"/>
              </a:rPr>
              <a:t>WHERE</a:t>
            </a:r>
            <a:r>
              <a:rPr lang="en-US" altLang="en-US"/>
              <a:t> clause contains an equal (</a:t>
            </a:r>
            <a:r>
              <a:rPr lang="en-US" altLang="en-US">
                <a:latin typeface="Courier New" panose="02070309020205020404" pitchFamily="49" charset="0"/>
              </a:rPr>
              <a:t>=</a:t>
            </a:r>
            <a:r>
              <a:rPr lang="en-US" altLang="en-US"/>
              <a:t>) operator, a single-row comparison operator that expects only one value. The </a:t>
            </a:r>
            <a:r>
              <a:rPr lang="en-US" altLang="en-US">
                <a:latin typeface="Courier New" panose="02070309020205020404" pitchFamily="49" charset="0"/>
              </a:rPr>
              <a:t>=</a:t>
            </a:r>
            <a:r>
              <a:rPr lang="en-US" altLang="en-US"/>
              <a:t> operator cannot accept more than one value from the subquery and, therefore, generates the error.</a:t>
            </a:r>
          </a:p>
          <a:p>
            <a:pPr lvl="1"/>
            <a:r>
              <a:rPr lang="en-US" altLang="en-US"/>
              <a:t>To correct this error, change the </a:t>
            </a:r>
            <a:r>
              <a:rPr lang="en-US" altLang="en-US">
                <a:latin typeface="Courier New" panose="02070309020205020404" pitchFamily="49" charset="0"/>
              </a:rPr>
              <a:t>=</a:t>
            </a:r>
            <a:r>
              <a:rPr lang="en-US" altLang="en-US"/>
              <a:t> operator to </a:t>
            </a:r>
            <a:r>
              <a:rPr lang="en-US" altLang="en-US">
                <a:latin typeface="Courier New" panose="02070309020205020404" pitchFamily="49" charset="0"/>
              </a:rPr>
              <a:t>IN</a:t>
            </a:r>
            <a:r>
              <a:rPr lang="en-US" altLang="en-US"/>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0717A709-6E2A-34A1-D395-9A6A2D65422D}"/>
              </a:ext>
            </a:extLst>
          </p:cNvPr>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7 - </a:t>
            </a:r>
            <a:fld id="{00EB55EA-2082-4D6C-918C-92596F469C0F}" type="slidenum">
              <a:rPr lang="en-US" altLang="en-US">
                <a:solidFill>
                  <a:schemeClr val="tx1"/>
                </a:solidFill>
              </a:rPr>
              <a:pPr/>
              <a:t>12</a:t>
            </a:fld>
            <a:endParaRPr lang="en-US" altLang="en-US">
              <a:solidFill>
                <a:schemeClr val="tx1"/>
              </a:solidFill>
            </a:endParaRPr>
          </a:p>
        </p:txBody>
      </p:sp>
      <p:sp>
        <p:nvSpPr>
          <p:cNvPr id="333826" name="Rectangle 2">
            <a:extLst>
              <a:ext uri="{FF2B5EF4-FFF2-40B4-BE49-F238E27FC236}">
                <a16:creationId xmlns:a16="http://schemas.microsoft.com/office/drawing/2014/main" id="{8FF00BF3-5B7E-6963-D775-FA64ABF77E97}"/>
              </a:ext>
            </a:extLst>
          </p:cNvPr>
          <p:cNvSpPr>
            <a:spLocks noChangeArrowheads="1" noTextEdit="1"/>
          </p:cNvSpPr>
          <p:nvPr>
            <p:ph type="sldImg"/>
          </p:nvPr>
        </p:nvSpPr>
        <p:spPr>
          <a:ln/>
        </p:spPr>
      </p:sp>
      <p:sp>
        <p:nvSpPr>
          <p:cNvPr id="333827" name="Rectangle 3">
            <a:extLst>
              <a:ext uri="{FF2B5EF4-FFF2-40B4-BE49-F238E27FC236}">
                <a16:creationId xmlns:a16="http://schemas.microsoft.com/office/drawing/2014/main" id="{58A8F19C-E37F-6F3A-9620-CC6CDBE009CC}"/>
              </a:ext>
            </a:extLst>
          </p:cNvPr>
          <p:cNvSpPr>
            <a:spLocks noGrp="1" noChangeArrowheads="1"/>
          </p:cNvSpPr>
          <p:nvPr>
            <p:ph type="body" idx="1"/>
          </p:nvPr>
        </p:nvSpPr>
        <p:spPr>
          <a:xfrm>
            <a:off x="477838" y="5400675"/>
            <a:ext cx="6359525" cy="3663950"/>
          </a:xfrm>
        </p:spPr>
        <p:txBody>
          <a:bodyPr/>
          <a:lstStyle/>
          <a:p>
            <a:r>
              <a:rPr lang="en-US" altLang="en-US"/>
              <a:t>Multiple-Row Subqueries</a:t>
            </a:r>
          </a:p>
          <a:p>
            <a:pPr lvl="1"/>
            <a:r>
              <a:rPr lang="en-US" altLang="en-US">
                <a:solidFill>
                  <a:schemeClr val="tx1"/>
                </a:solidFill>
              </a:rPr>
              <a:t>Subqueries that return more than one row are called multiple-row subqueries. You use a multiple-row operator, instead of a single-row operator, with a multiple-row subquery. The multiple-row operator expects one or more values:</a:t>
            </a:r>
          </a:p>
          <a:p>
            <a:pPr lvl="1"/>
            <a:r>
              <a:rPr lang="en-US" altLang="en-US" sz="500">
                <a:solidFill>
                  <a:schemeClr val="tx1"/>
                </a:solidFill>
              </a:rPr>
              <a:t> </a:t>
            </a:r>
          </a:p>
          <a:p>
            <a:pPr lvl="1">
              <a:spcBef>
                <a:spcPct val="0"/>
              </a:spcBef>
            </a:pPr>
            <a:r>
              <a:rPr lang="en-US" altLang="en-US" sz="1100">
                <a:solidFill>
                  <a:schemeClr val="tx1"/>
                </a:solidFill>
                <a:latin typeface="Courier New" panose="02070309020205020404" pitchFamily="49" charset="0"/>
              </a:rPr>
              <a:t>   SELECT last_name, salary, department_id</a:t>
            </a:r>
          </a:p>
          <a:p>
            <a:pPr lvl="1">
              <a:spcBef>
                <a:spcPct val="0"/>
              </a:spcBef>
            </a:pPr>
            <a:r>
              <a:rPr lang="en-US" altLang="en-US" sz="1100">
                <a:solidFill>
                  <a:schemeClr val="tx1"/>
                </a:solidFill>
                <a:latin typeface="Courier New" panose="02070309020205020404" pitchFamily="49" charset="0"/>
              </a:rPr>
              <a:t>   FROM   employees</a:t>
            </a:r>
          </a:p>
          <a:p>
            <a:pPr lvl="1">
              <a:spcBef>
                <a:spcPct val="0"/>
              </a:spcBef>
            </a:pPr>
            <a:r>
              <a:rPr lang="en-US" altLang="en-US" sz="1100">
                <a:solidFill>
                  <a:schemeClr val="tx1"/>
                </a:solidFill>
                <a:latin typeface="Courier New" panose="02070309020205020404" pitchFamily="49" charset="0"/>
              </a:rPr>
              <a:t>   WHERE  salary IN (SELECT   MIN(salary)</a:t>
            </a:r>
          </a:p>
          <a:p>
            <a:pPr lvl="1">
              <a:spcBef>
                <a:spcPct val="0"/>
              </a:spcBef>
            </a:pPr>
            <a:r>
              <a:rPr lang="en-US" altLang="en-US" sz="1100">
                <a:solidFill>
                  <a:schemeClr val="tx1"/>
                </a:solidFill>
                <a:latin typeface="Courier New" panose="02070309020205020404" pitchFamily="49" charset="0"/>
              </a:rPr>
              <a:t>                     FROM     employees</a:t>
            </a:r>
          </a:p>
          <a:p>
            <a:pPr lvl="1">
              <a:spcBef>
                <a:spcPct val="0"/>
              </a:spcBef>
            </a:pPr>
            <a:r>
              <a:rPr lang="en-US" altLang="en-US" sz="1100">
                <a:solidFill>
                  <a:schemeClr val="tx1"/>
                </a:solidFill>
                <a:latin typeface="Courier New" panose="02070309020205020404" pitchFamily="49" charset="0"/>
              </a:rPr>
              <a:t>                     GROUP BY department_id);</a:t>
            </a:r>
          </a:p>
          <a:p>
            <a:pPr lvl="1"/>
            <a:r>
              <a:rPr lang="en-US" altLang="en-US" b="1">
                <a:solidFill>
                  <a:schemeClr val="tx1"/>
                </a:solidFill>
              </a:rPr>
              <a:t>Example:</a:t>
            </a:r>
            <a:endParaRPr lang="en-US" altLang="en-US">
              <a:solidFill>
                <a:schemeClr val="tx1"/>
              </a:solidFill>
            </a:endParaRPr>
          </a:p>
          <a:p>
            <a:pPr lvl="1"/>
            <a:r>
              <a:rPr lang="en-US" altLang="en-US">
                <a:solidFill>
                  <a:schemeClr val="tx1"/>
                </a:solidFill>
              </a:rPr>
              <a:t>Find the employees who earn the same salary as the minimum salary for each department.</a:t>
            </a:r>
          </a:p>
          <a:p>
            <a:pPr lvl="1"/>
            <a:r>
              <a:rPr lang="en-US" altLang="en-US">
                <a:solidFill>
                  <a:schemeClr val="tx1"/>
                </a:solidFill>
              </a:rPr>
              <a:t>The inner query is executed first, producing a query result. The main query block is then processed and uses the values that were returned by the inner query to complete its search condition. In fact, the main query appears to the Oracle server as follows:</a:t>
            </a:r>
          </a:p>
          <a:p>
            <a:pPr lvl="1"/>
            <a:endParaRPr lang="en-US" altLang="en-US" sz="500">
              <a:solidFill>
                <a:schemeClr val="tx1"/>
              </a:solidFill>
            </a:endParaRPr>
          </a:p>
          <a:p>
            <a:pPr lvl="1">
              <a:spcBef>
                <a:spcPct val="0"/>
              </a:spcBef>
            </a:pPr>
            <a:r>
              <a:rPr lang="en-US" altLang="en-US" sz="1100">
                <a:solidFill>
                  <a:schemeClr val="tx1"/>
                </a:solidFill>
                <a:latin typeface="Courier New" panose="02070309020205020404" pitchFamily="49" charset="0"/>
              </a:rPr>
              <a:t>   SELECT last_name, salary, department_id</a:t>
            </a:r>
          </a:p>
          <a:p>
            <a:pPr lvl="1">
              <a:spcBef>
                <a:spcPct val="0"/>
              </a:spcBef>
            </a:pPr>
            <a:r>
              <a:rPr lang="en-US" altLang="en-US" sz="1100">
                <a:solidFill>
                  <a:schemeClr val="tx1"/>
                </a:solidFill>
                <a:latin typeface="Courier New" panose="02070309020205020404" pitchFamily="49" charset="0"/>
              </a:rPr>
              <a:t>   FROM   employees</a:t>
            </a:r>
          </a:p>
          <a:p>
            <a:pPr lvl="1">
              <a:spcBef>
                <a:spcPct val="0"/>
              </a:spcBef>
            </a:pPr>
            <a:r>
              <a:rPr lang="en-US" altLang="en-US" sz="1100">
                <a:solidFill>
                  <a:schemeClr val="tx1"/>
                </a:solidFill>
                <a:latin typeface="Courier New" panose="02070309020205020404" pitchFamily="49" charset="0"/>
              </a:rPr>
              <a:t>   WHERE  salary IN (2500, 4200, 4400, 6000, 7000, 8300, 				8600, 17000);</a:t>
            </a:r>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04" name="Rectangle 1028">
            <a:extLst>
              <a:ext uri="{FF2B5EF4-FFF2-40B4-BE49-F238E27FC236}">
                <a16:creationId xmlns:a16="http://schemas.microsoft.com/office/drawing/2014/main" id="{8C4A54E1-836A-5D6C-2073-84728FBC41CA}"/>
              </a:ext>
            </a:extLst>
          </p:cNvPr>
          <p:cNvSpPr>
            <a:spLocks noChangeArrowheads="1" noTextEdit="1"/>
          </p:cNvSpPr>
          <p:nvPr>
            <p:ph type="sldImg"/>
          </p:nvPr>
        </p:nvSpPr>
        <p:spPr>
          <a:ln/>
        </p:spPr>
      </p:sp>
      <p:sp>
        <p:nvSpPr>
          <p:cNvPr id="307205" name="Rectangle 1029">
            <a:extLst>
              <a:ext uri="{FF2B5EF4-FFF2-40B4-BE49-F238E27FC236}">
                <a16:creationId xmlns:a16="http://schemas.microsoft.com/office/drawing/2014/main" id="{97F2DBCA-7E22-A95E-04EC-D518B5B20A4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E4256BF7-E569-3435-E24C-2C164F9C8AD6}"/>
              </a:ext>
            </a:extLst>
          </p:cNvPr>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8 - </a:t>
            </a:r>
            <a:fld id="{4075EDF5-F5EC-4441-B492-4B7FC884E39D}" type="slidenum">
              <a:rPr lang="en-US" altLang="en-US">
                <a:solidFill>
                  <a:schemeClr val="tx1"/>
                </a:solidFill>
              </a:rPr>
              <a:pPr/>
              <a:t>14</a:t>
            </a:fld>
            <a:endParaRPr lang="en-US" altLang="en-US">
              <a:solidFill>
                <a:schemeClr val="tx1"/>
              </a:solidFill>
            </a:endParaRPr>
          </a:p>
        </p:txBody>
      </p:sp>
      <p:pic>
        <p:nvPicPr>
          <p:cNvPr id="323597" name="Picture 13">
            <a:extLst>
              <a:ext uri="{FF2B5EF4-FFF2-40B4-BE49-F238E27FC236}">
                <a16:creationId xmlns:a16="http://schemas.microsoft.com/office/drawing/2014/main" id="{A9720B29-85FA-CFF2-081E-0174FBC56E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8382000"/>
            <a:ext cx="3886200" cy="762000"/>
          </a:xfrm>
          <a:prstGeom prst="rect">
            <a:avLst/>
          </a:prstGeom>
          <a:noFill/>
          <a:extLst>
            <a:ext uri="{909E8E84-426E-40DD-AFC4-6F175D3DCCD1}">
              <a14:hiddenFill xmlns:a14="http://schemas.microsoft.com/office/drawing/2010/main">
                <a:solidFill>
                  <a:srgbClr val="FFFFFF"/>
                </a:solidFill>
              </a14:hiddenFill>
            </a:ext>
          </a:extLst>
        </p:spPr>
      </p:pic>
      <p:sp>
        <p:nvSpPr>
          <p:cNvPr id="323586" name="Rectangle 2">
            <a:extLst>
              <a:ext uri="{FF2B5EF4-FFF2-40B4-BE49-F238E27FC236}">
                <a16:creationId xmlns:a16="http://schemas.microsoft.com/office/drawing/2014/main" id="{68E54EB9-B19F-A7C3-6451-0AC718994F4E}"/>
              </a:ext>
            </a:extLst>
          </p:cNvPr>
          <p:cNvSpPr>
            <a:spLocks noChangeArrowheads="1" noTextEdit="1"/>
          </p:cNvSpPr>
          <p:nvPr>
            <p:ph type="sldImg"/>
          </p:nvPr>
        </p:nvSpPr>
        <p:spPr>
          <a:ln/>
        </p:spPr>
      </p:sp>
      <p:sp>
        <p:nvSpPr>
          <p:cNvPr id="323587" name="Rectangle 3">
            <a:extLst>
              <a:ext uri="{FF2B5EF4-FFF2-40B4-BE49-F238E27FC236}">
                <a16:creationId xmlns:a16="http://schemas.microsoft.com/office/drawing/2014/main" id="{DAA37D5D-921B-E8D3-1338-E7BDDFC0CE02}"/>
              </a:ext>
            </a:extLst>
          </p:cNvPr>
          <p:cNvSpPr>
            <a:spLocks noGrp="1" noChangeArrowheads="1"/>
          </p:cNvSpPr>
          <p:nvPr>
            <p:ph type="body" idx="1"/>
          </p:nvPr>
        </p:nvSpPr>
        <p:spPr>
          <a:xfrm>
            <a:off x="477838" y="5400675"/>
            <a:ext cx="6359525" cy="3663950"/>
          </a:xfrm>
        </p:spPr>
        <p:txBody>
          <a:bodyPr/>
          <a:lstStyle/>
          <a:p>
            <a:r>
              <a:rPr lang="en-US" altLang="en-US"/>
              <a:t>Using the </a:t>
            </a:r>
            <a:r>
              <a:rPr lang="en-US" altLang="en-US">
                <a:latin typeface="Courier New" panose="02070309020205020404" pitchFamily="49" charset="0"/>
              </a:rPr>
              <a:t>UNION</a:t>
            </a:r>
            <a:r>
              <a:rPr lang="en-US" altLang="en-US"/>
              <a:t> Operator </a:t>
            </a:r>
          </a:p>
          <a:p>
            <a:pPr lvl="1"/>
            <a:r>
              <a:rPr lang="en-US" altLang="en-US">
                <a:solidFill>
                  <a:schemeClr val="tx1"/>
                </a:solidFill>
              </a:rPr>
              <a:t>The </a:t>
            </a:r>
            <a:r>
              <a:rPr lang="en-US" altLang="en-US">
                <a:solidFill>
                  <a:schemeClr val="tx1"/>
                </a:solidFill>
                <a:latin typeface="Courier New" panose="02070309020205020404" pitchFamily="49" charset="0"/>
              </a:rPr>
              <a:t>UNION</a:t>
            </a:r>
            <a:r>
              <a:rPr lang="en-US" altLang="en-US">
                <a:solidFill>
                  <a:schemeClr val="tx1"/>
                </a:solidFill>
              </a:rPr>
              <a:t> operator eliminates any duplicate records. If records that occur in both the </a:t>
            </a:r>
            <a:r>
              <a:rPr lang="en-US" altLang="en-US">
                <a:solidFill>
                  <a:schemeClr val="tx1"/>
                </a:solidFill>
                <a:latin typeface="Courier New" panose="02070309020205020404" pitchFamily="49" charset="0"/>
              </a:rPr>
              <a:t>EMPLOYEES</a:t>
            </a:r>
            <a:r>
              <a:rPr lang="en-US" altLang="en-US">
                <a:solidFill>
                  <a:schemeClr val="tx1"/>
                </a:solidFill>
              </a:rPr>
              <a:t> and the </a:t>
            </a:r>
            <a:r>
              <a:rPr lang="en-US" altLang="en-US">
                <a:solidFill>
                  <a:schemeClr val="tx1"/>
                </a:solidFill>
                <a:latin typeface="Courier New" panose="02070309020205020404" pitchFamily="49" charset="0"/>
              </a:rPr>
              <a:t>JOB_HISTORY</a:t>
            </a:r>
            <a:r>
              <a:rPr lang="en-US" altLang="en-US">
                <a:solidFill>
                  <a:schemeClr val="tx1"/>
                </a:solidFill>
              </a:rPr>
              <a:t> tables are identical, the records are displayed only once. Observe in the output shown in the slide that the record for the employee with the </a:t>
            </a:r>
            <a:r>
              <a:rPr lang="en-US" altLang="en-US">
                <a:solidFill>
                  <a:schemeClr val="tx1"/>
                </a:solidFill>
                <a:latin typeface="Courier New" panose="02070309020205020404" pitchFamily="49" charset="0"/>
              </a:rPr>
              <a:t>EMPLOYEE_ID</a:t>
            </a:r>
            <a:r>
              <a:rPr lang="en-US" altLang="en-US">
                <a:solidFill>
                  <a:schemeClr val="tx1"/>
                </a:solidFill>
              </a:rPr>
              <a:t> 200 appears twice because the </a:t>
            </a:r>
            <a:r>
              <a:rPr lang="en-US" altLang="en-US">
                <a:solidFill>
                  <a:schemeClr val="tx1"/>
                </a:solidFill>
                <a:latin typeface="Courier New" panose="02070309020205020404" pitchFamily="49" charset="0"/>
              </a:rPr>
              <a:t>JOB_ID</a:t>
            </a:r>
            <a:r>
              <a:rPr lang="en-US" altLang="en-US">
                <a:solidFill>
                  <a:schemeClr val="tx1"/>
                </a:solidFill>
              </a:rPr>
              <a:t> is different in each row. </a:t>
            </a:r>
          </a:p>
          <a:p>
            <a:pPr lvl="1"/>
            <a:r>
              <a:rPr lang="en-US" altLang="en-US">
                <a:solidFill>
                  <a:schemeClr val="tx1"/>
                </a:solidFill>
              </a:rPr>
              <a:t>Consider the following example:</a:t>
            </a:r>
          </a:p>
          <a:p>
            <a:pPr lvl="1">
              <a:spcBef>
                <a:spcPct val="0"/>
              </a:spcBef>
            </a:pPr>
            <a:r>
              <a:rPr lang="en-US" altLang="en-US" sz="1100" b="1">
                <a:solidFill>
                  <a:schemeClr val="tx1"/>
                </a:solidFill>
                <a:latin typeface="Courier New" panose="02070309020205020404" pitchFamily="49" charset="0"/>
              </a:rPr>
              <a:t>  </a:t>
            </a:r>
            <a:r>
              <a:rPr lang="en-US" altLang="en-US" sz="1100">
                <a:solidFill>
                  <a:schemeClr val="tx1"/>
                </a:solidFill>
                <a:latin typeface="Courier New" panose="02070309020205020404" pitchFamily="49" charset="0"/>
              </a:rPr>
              <a:t>SELECT  employee_id, job_id, department_id</a:t>
            </a:r>
          </a:p>
          <a:p>
            <a:pPr lvl="1">
              <a:spcBef>
                <a:spcPct val="0"/>
              </a:spcBef>
            </a:pPr>
            <a:r>
              <a:rPr lang="en-US" altLang="en-US" sz="1100">
                <a:solidFill>
                  <a:schemeClr val="tx1"/>
                </a:solidFill>
                <a:latin typeface="Courier New" panose="02070309020205020404" pitchFamily="49" charset="0"/>
              </a:rPr>
              <a:t>  FROM    employees</a:t>
            </a:r>
          </a:p>
          <a:p>
            <a:pPr lvl="1">
              <a:spcBef>
                <a:spcPct val="0"/>
              </a:spcBef>
            </a:pPr>
            <a:r>
              <a:rPr lang="en-US" altLang="en-US" sz="1100">
                <a:solidFill>
                  <a:schemeClr val="tx1"/>
                </a:solidFill>
                <a:latin typeface="Courier New" panose="02070309020205020404" pitchFamily="49" charset="0"/>
              </a:rPr>
              <a:t>  UNION</a:t>
            </a:r>
          </a:p>
          <a:p>
            <a:pPr lvl="1">
              <a:spcBef>
                <a:spcPct val="0"/>
              </a:spcBef>
            </a:pPr>
            <a:r>
              <a:rPr lang="en-US" altLang="en-US" sz="1100">
                <a:solidFill>
                  <a:schemeClr val="tx1"/>
                </a:solidFill>
                <a:latin typeface="Courier New" panose="02070309020205020404" pitchFamily="49" charset="0"/>
              </a:rPr>
              <a:t>  SELECT  employee_id, job_id, department_id</a:t>
            </a:r>
          </a:p>
          <a:p>
            <a:pPr lvl="1">
              <a:spcBef>
                <a:spcPct val="0"/>
              </a:spcBef>
            </a:pPr>
            <a:r>
              <a:rPr lang="en-US" altLang="en-US" sz="1100">
                <a:solidFill>
                  <a:schemeClr val="tx1"/>
                </a:solidFill>
                <a:latin typeface="Courier New" panose="02070309020205020404" pitchFamily="49" charset="0"/>
              </a:rPr>
              <a:t>  FROM    job_history;</a:t>
            </a:r>
            <a:endParaRPr lang="en-US" altLang="en-US"/>
          </a:p>
        </p:txBody>
      </p:sp>
      <p:sp>
        <p:nvSpPr>
          <p:cNvPr id="323595" name="Rectangle 11">
            <a:extLst>
              <a:ext uri="{FF2B5EF4-FFF2-40B4-BE49-F238E27FC236}">
                <a16:creationId xmlns:a16="http://schemas.microsoft.com/office/drawing/2014/main" id="{0E0EA77A-40A8-8CD5-AC49-626A0F015902}"/>
              </a:ext>
            </a:extLst>
          </p:cNvPr>
          <p:cNvSpPr>
            <a:spLocks noChangeArrowheads="1"/>
          </p:cNvSpPr>
          <p:nvPr/>
        </p:nvSpPr>
        <p:spPr bwMode="auto">
          <a:xfrm>
            <a:off x="762000" y="8382000"/>
            <a:ext cx="3886200" cy="762000"/>
          </a:xfrm>
          <a:prstGeom prst="rect">
            <a:avLst/>
          </a:prstGeom>
          <a:noFill/>
          <a:ln w="28575">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23596" name="Picture 12">
            <a:extLst>
              <a:ext uri="{FF2B5EF4-FFF2-40B4-BE49-F238E27FC236}">
                <a16:creationId xmlns:a16="http://schemas.microsoft.com/office/drawing/2014/main" id="{9738338C-DC1C-54A7-9D76-A4156660C8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7467600"/>
            <a:ext cx="3863975" cy="731838"/>
          </a:xfrm>
          <a:prstGeom prst="rect">
            <a:avLst/>
          </a:prstGeom>
          <a:noFill/>
          <a:extLst>
            <a:ext uri="{909E8E84-426E-40DD-AFC4-6F175D3DCCD1}">
              <a14:hiddenFill xmlns:a14="http://schemas.microsoft.com/office/drawing/2010/main">
                <a:solidFill>
                  <a:srgbClr val="FFFFFF"/>
                </a:solidFill>
              </a14:hiddenFill>
            </a:ext>
          </a:extLst>
        </p:spPr>
      </p:pic>
      <p:sp>
        <p:nvSpPr>
          <p:cNvPr id="323598" name="Text Box 14">
            <a:extLst>
              <a:ext uri="{FF2B5EF4-FFF2-40B4-BE49-F238E27FC236}">
                <a16:creationId xmlns:a16="http://schemas.microsoft.com/office/drawing/2014/main" id="{65FD5052-8E1C-D197-4CAE-6C66E5667AA5}"/>
              </a:ext>
            </a:extLst>
          </p:cNvPr>
          <p:cNvSpPr txBox="1">
            <a:spLocks noChangeArrowheads="1"/>
          </p:cNvSpPr>
          <p:nvPr/>
        </p:nvSpPr>
        <p:spPr bwMode="auto">
          <a:xfrm>
            <a:off x="838200" y="8001000"/>
            <a:ext cx="3667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sp>
        <p:nvSpPr>
          <p:cNvPr id="323599" name="Text Box 15">
            <a:extLst>
              <a:ext uri="{FF2B5EF4-FFF2-40B4-BE49-F238E27FC236}">
                <a16:creationId xmlns:a16="http://schemas.microsoft.com/office/drawing/2014/main" id="{34BAE835-E58D-5A0C-923C-A62B189F2346}"/>
              </a:ext>
            </a:extLst>
          </p:cNvPr>
          <p:cNvSpPr txBox="1">
            <a:spLocks noChangeArrowheads="1"/>
          </p:cNvSpPr>
          <p:nvPr/>
        </p:nvSpPr>
        <p:spPr bwMode="auto">
          <a:xfrm>
            <a:off x="828675" y="8924925"/>
            <a:ext cx="3667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73738F8C-7501-EFB4-4F1F-8A6F58E85F25}"/>
              </a:ext>
            </a:extLst>
          </p:cNvPr>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8 - </a:t>
            </a:r>
            <a:fld id="{EF26CF84-2234-41E7-B6AE-BC9AA7B3B3C3}" type="slidenum">
              <a:rPr lang="en-US" altLang="en-US">
                <a:solidFill>
                  <a:schemeClr val="tx1"/>
                </a:solidFill>
              </a:rPr>
              <a:pPr/>
              <a:t>15</a:t>
            </a:fld>
            <a:endParaRPr lang="en-US" altLang="en-US">
              <a:solidFill>
                <a:schemeClr val="tx1"/>
              </a:solidFill>
            </a:endParaRPr>
          </a:p>
        </p:txBody>
      </p:sp>
      <p:sp>
        <p:nvSpPr>
          <p:cNvPr id="329730" name="Rectangle 2">
            <a:extLst>
              <a:ext uri="{FF2B5EF4-FFF2-40B4-BE49-F238E27FC236}">
                <a16:creationId xmlns:a16="http://schemas.microsoft.com/office/drawing/2014/main" id="{1E2CCF29-094C-BB53-85FE-2D97CCAEFF52}"/>
              </a:ext>
            </a:extLst>
          </p:cNvPr>
          <p:cNvSpPr>
            <a:spLocks noChangeArrowheads="1" noTextEdit="1"/>
          </p:cNvSpPr>
          <p:nvPr>
            <p:ph type="sldImg"/>
          </p:nvPr>
        </p:nvSpPr>
        <p:spPr>
          <a:ln/>
        </p:spPr>
      </p:sp>
      <p:sp>
        <p:nvSpPr>
          <p:cNvPr id="329731" name="Rectangle 3">
            <a:extLst>
              <a:ext uri="{FF2B5EF4-FFF2-40B4-BE49-F238E27FC236}">
                <a16:creationId xmlns:a16="http://schemas.microsoft.com/office/drawing/2014/main" id="{4A40BFC3-8066-D89C-72C8-7687B6622DC3}"/>
              </a:ext>
            </a:extLst>
          </p:cNvPr>
          <p:cNvSpPr>
            <a:spLocks noGrp="1" noChangeArrowheads="1"/>
          </p:cNvSpPr>
          <p:nvPr>
            <p:ph type="body" idx="1"/>
          </p:nvPr>
        </p:nvSpPr>
        <p:spPr>
          <a:xfrm>
            <a:off x="477838" y="5400675"/>
            <a:ext cx="6359525" cy="3663950"/>
          </a:xfrm>
        </p:spPr>
        <p:txBody>
          <a:bodyPr/>
          <a:lstStyle/>
          <a:p>
            <a:r>
              <a:rPr lang="en-US" altLang="en-US"/>
              <a:t>Using the </a:t>
            </a:r>
            <a:r>
              <a:rPr lang="en-US" altLang="en-US">
                <a:latin typeface="Courier New" panose="02070309020205020404" pitchFamily="49" charset="0"/>
              </a:rPr>
              <a:t>UNION</a:t>
            </a:r>
            <a:r>
              <a:rPr lang="en-US" altLang="en-US">
                <a:latin typeface="Times New Roman" panose="02020603050405020304" pitchFamily="18" charset="0"/>
              </a:rPr>
              <a:t> </a:t>
            </a:r>
            <a:r>
              <a:rPr lang="en-US" altLang="en-US">
                <a:latin typeface="Courier New" panose="02070309020205020404" pitchFamily="49" charset="0"/>
              </a:rPr>
              <a:t>ALL</a:t>
            </a:r>
            <a:r>
              <a:rPr lang="en-US" altLang="en-US"/>
              <a:t> Operator </a:t>
            </a:r>
          </a:p>
          <a:p>
            <a:pPr lvl="1"/>
            <a:r>
              <a:rPr lang="en-US" altLang="en-US">
                <a:solidFill>
                  <a:schemeClr val="tx1"/>
                </a:solidFill>
              </a:rPr>
              <a:t>In the example, 30 rows are selected. The combination of the two tables totals to 30 rows. The </a:t>
            </a:r>
            <a:r>
              <a:rPr lang="en-US" altLang="en-US">
                <a:solidFill>
                  <a:schemeClr val="tx1"/>
                </a:solidFill>
                <a:latin typeface="Courier New" panose="02070309020205020404" pitchFamily="49" charset="0"/>
              </a:rPr>
              <a:t>UNION</a:t>
            </a:r>
            <a:r>
              <a:rPr lang="en-US" altLang="en-US">
                <a:solidFill>
                  <a:schemeClr val="tx1"/>
                </a:solidFill>
              </a:rPr>
              <a:t> </a:t>
            </a:r>
            <a:r>
              <a:rPr lang="en-US" altLang="en-US">
                <a:solidFill>
                  <a:schemeClr val="tx1"/>
                </a:solidFill>
                <a:latin typeface="Courier New" panose="02070309020205020404" pitchFamily="49" charset="0"/>
              </a:rPr>
              <a:t>ALL</a:t>
            </a:r>
            <a:r>
              <a:rPr lang="en-US" altLang="en-US">
                <a:solidFill>
                  <a:schemeClr val="tx1"/>
                </a:solidFill>
              </a:rPr>
              <a:t> operator does not eliminate duplicate rows. </a:t>
            </a:r>
            <a:r>
              <a:rPr lang="en-US" altLang="en-US">
                <a:solidFill>
                  <a:schemeClr val="tx1"/>
                </a:solidFill>
                <a:latin typeface="Courier New" panose="02070309020205020404" pitchFamily="49" charset="0"/>
              </a:rPr>
              <a:t>UNION</a:t>
            </a:r>
            <a:r>
              <a:rPr lang="en-US" altLang="en-US">
                <a:solidFill>
                  <a:schemeClr val="tx1"/>
                </a:solidFill>
              </a:rPr>
              <a:t> returns all distinct rows selected by either query. </a:t>
            </a:r>
            <a:r>
              <a:rPr lang="en-US" altLang="en-US">
                <a:solidFill>
                  <a:schemeClr val="tx1"/>
                </a:solidFill>
                <a:latin typeface="Courier New" panose="02070309020205020404" pitchFamily="49" charset="0"/>
              </a:rPr>
              <a:t>UNION</a:t>
            </a:r>
            <a:r>
              <a:rPr lang="en-US" altLang="en-US">
                <a:solidFill>
                  <a:schemeClr val="tx1"/>
                </a:solidFill>
              </a:rPr>
              <a:t> </a:t>
            </a:r>
            <a:r>
              <a:rPr lang="en-US" altLang="en-US">
                <a:solidFill>
                  <a:schemeClr val="tx1"/>
                </a:solidFill>
                <a:latin typeface="Courier New" panose="02070309020205020404" pitchFamily="49" charset="0"/>
              </a:rPr>
              <a:t>ALL</a:t>
            </a:r>
            <a:r>
              <a:rPr lang="en-US" altLang="en-US">
                <a:solidFill>
                  <a:schemeClr val="tx1"/>
                </a:solidFill>
              </a:rPr>
              <a:t> returns all rows selected by either query, including all duplicates. Consider the query in the slide, now written with the </a:t>
            </a:r>
            <a:r>
              <a:rPr lang="en-US" altLang="en-US">
                <a:solidFill>
                  <a:schemeClr val="tx1"/>
                </a:solidFill>
                <a:latin typeface="Courier New" panose="02070309020205020404" pitchFamily="49" charset="0"/>
              </a:rPr>
              <a:t>UNION</a:t>
            </a:r>
            <a:r>
              <a:rPr lang="en-US" altLang="en-US">
                <a:solidFill>
                  <a:schemeClr val="tx1"/>
                </a:solidFill>
              </a:rPr>
              <a:t> clause:</a:t>
            </a:r>
          </a:p>
          <a:p>
            <a:pPr lvl="1">
              <a:spcBef>
                <a:spcPct val="0"/>
              </a:spcBef>
            </a:pPr>
            <a:r>
              <a:rPr lang="en-US" altLang="en-US" sz="1100" b="1">
                <a:solidFill>
                  <a:schemeClr val="tx1"/>
                </a:solidFill>
                <a:latin typeface="Courier New" panose="02070309020205020404" pitchFamily="49" charset="0"/>
              </a:rPr>
              <a:t>  </a:t>
            </a:r>
            <a:r>
              <a:rPr lang="en-US" altLang="en-US" sz="1100">
                <a:solidFill>
                  <a:schemeClr val="tx1"/>
                </a:solidFill>
                <a:latin typeface="Courier New" panose="02070309020205020404" pitchFamily="49" charset="0"/>
              </a:rPr>
              <a:t>SELECT   employee_id, job_id,department_id</a:t>
            </a:r>
            <a:br>
              <a:rPr lang="en-US" altLang="en-US" sz="1100">
                <a:solidFill>
                  <a:schemeClr val="tx1"/>
                </a:solidFill>
                <a:latin typeface="Courier New" panose="02070309020205020404" pitchFamily="49" charset="0"/>
              </a:rPr>
            </a:br>
            <a:r>
              <a:rPr lang="en-US" altLang="en-US" sz="1100">
                <a:solidFill>
                  <a:schemeClr val="tx1"/>
                </a:solidFill>
                <a:latin typeface="Courier New" panose="02070309020205020404" pitchFamily="49" charset="0"/>
              </a:rPr>
              <a:t>  FROM     employees</a:t>
            </a:r>
            <a:br>
              <a:rPr lang="en-US" altLang="en-US" sz="1100">
                <a:solidFill>
                  <a:schemeClr val="tx1"/>
                </a:solidFill>
                <a:latin typeface="Courier New" panose="02070309020205020404" pitchFamily="49" charset="0"/>
              </a:rPr>
            </a:br>
            <a:r>
              <a:rPr lang="en-US" altLang="en-US" sz="1100">
                <a:solidFill>
                  <a:schemeClr val="tx1"/>
                </a:solidFill>
                <a:latin typeface="Courier New" panose="02070309020205020404" pitchFamily="49" charset="0"/>
              </a:rPr>
              <a:t>  UNION</a:t>
            </a:r>
            <a:br>
              <a:rPr lang="en-US" altLang="en-US" sz="1100">
                <a:solidFill>
                  <a:schemeClr val="tx1"/>
                </a:solidFill>
                <a:latin typeface="Courier New" panose="02070309020205020404" pitchFamily="49" charset="0"/>
              </a:rPr>
            </a:br>
            <a:r>
              <a:rPr lang="en-US" altLang="en-US" sz="1100">
                <a:solidFill>
                  <a:schemeClr val="tx1"/>
                </a:solidFill>
                <a:latin typeface="Courier New" panose="02070309020205020404" pitchFamily="49" charset="0"/>
              </a:rPr>
              <a:t>  SELECT   employee_id, job_id,department_id</a:t>
            </a:r>
            <a:br>
              <a:rPr lang="en-US" altLang="en-US" sz="1100">
                <a:solidFill>
                  <a:schemeClr val="tx1"/>
                </a:solidFill>
                <a:latin typeface="Courier New" panose="02070309020205020404" pitchFamily="49" charset="0"/>
              </a:rPr>
            </a:br>
            <a:r>
              <a:rPr lang="en-US" altLang="en-US" sz="1100">
                <a:solidFill>
                  <a:schemeClr val="tx1"/>
                </a:solidFill>
                <a:latin typeface="Courier New" panose="02070309020205020404" pitchFamily="49" charset="0"/>
              </a:rPr>
              <a:t>  FROM     job_history</a:t>
            </a:r>
            <a:br>
              <a:rPr lang="en-US" altLang="en-US" sz="1100">
                <a:solidFill>
                  <a:schemeClr val="tx1"/>
                </a:solidFill>
                <a:latin typeface="Courier New" panose="02070309020205020404" pitchFamily="49" charset="0"/>
              </a:rPr>
            </a:br>
            <a:r>
              <a:rPr lang="en-US" altLang="en-US" sz="1100">
                <a:solidFill>
                  <a:schemeClr val="tx1"/>
                </a:solidFill>
                <a:latin typeface="Courier New" panose="02070309020205020404" pitchFamily="49" charset="0"/>
              </a:rPr>
              <a:t>  ORDER BY employee_id;</a:t>
            </a:r>
          </a:p>
          <a:p>
            <a:pPr lvl="1">
              <a:lnSpc>
                <a:spcPct val="90000"/>
              </a:lnSpc>
            </a:pPr>
            <a:r>
              <a:rPr lang="en-US" altLang="en-US">
                <a:solidFill>
                  <a:schemeClr val="tx1"/>
                </a:solidFill>
              </a:rPr>
              <a:t>The preceding query returns 29 rows. This is because it eliminates the following row (because it is a duplicate):</a:t>
            </a:r>
            <a:endParaRPr lang="en-US" altLang="en-US"/>
          </a:p>
        </p:txBody>
      </p:sp>
      <p:pic>
        <p:nvPicPr>
          <p:cNvPr id="329735" name="Picture 7">
            <a:extLst>
              <a:ext uri="{FF2B5EF4-FFF2-40B4-BE49-F238E27FC236}">
                <a16:creationId xmlns:a16="http://schemas.microsoft.com/office/drawing/2014/main" id="{845B6B90-0E4F-2DB2-2FE7-E5575650BF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7924800"/>
            <a:ext cx="3408363" cy="273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B89BA454-6482-3F1B-4E63-C27E91650C9F}"/>
              </a:ext>
            </a:extLst>
          </p:cNvPr>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8 - </a:t>
            </a:r>
            <a:fld id="{5C306BCA-552B-4D0C-9DCA-B669EF05734D}" type="slidenum">
              <a:rPr lang="en-US" altLang="en-US">
                <a:solidFill>
                  <a:schemeClr val="tx1"/>
                </a:solidFill>
              </a:rPr>
              <a:pPr/>
              <a:t>16</a:t>
            </a:fld>
            <a:endParaRPr lang="en-US" altLang="en-US">
              <a:solidFill>
                <a:schemeClr val="tx1"/>
              </a:solidFill>
            </a:endParaRPr>
          </a:p>
        </p:txBody>
      </p:sp>
      <p:sp>
        <p:nvSpPr>
          <p:cNvPr id="333826" name="Rectangle 2">
            <a:extLst>
              <a:ext uri="{FF2B5EF4-FFF2-40B4-BE49-F238E27FC236}">
                <a16:creationId xmlns:a16="http://schemas.microsoft.com/office/drawing/2014/main" id="{9ECB98C1-3563-45C2-781B-D904EC299BEB}"/>
              </a:ext>
            </a:extLst>
          </p:cNvPr>
          <p:cNvSpPr>
            <a:spLocks noChangeArrowheads="1" noTextEdit="1"/>
          </p:cNvSpPr>
          <p:nvPr>
            <p:ph type="sldImg"/>
          </p:nvPr>
        </p:nvSpPr>
        <p:spPr>
          <a:ln/>
        </p:spPr>
      </p:sp>
      <p:sp>
        <p:nvSpPr>
          <p:cNvPr id="333827" name="Rectangle 3">
            <a:extLst>
              <a:ext uri="{FF2B5EF4-FFF2-40B4-BE49-F238E27FC236}">
                <a16:creationId xmlns:a16="http://schemas.microsoft.com/office/drawing/2014/main" id="{C6F9B092-6EBC-D8CA-584C-B99E7B82A1A9}"/>
              </a:ext>
            </a:extLst>
          </p:cNvPr>
          <p:cNvSpPr>
            <a:spLocks noGrp="1" noChangeArrowheads="1"/>
          </p:cNvSpPr>
          <p:nvPr>
            <p:ph type="body" idx="1"/>
          </p:nvPr>
        </p:nvSpPr>
        <p:spPr>
          <a:xfrm>
            <a:off x="477838" y="5400675"/>
            <a:ext cx="6359525" cy="3663950"/>
          </a:xfrm>
        </p:spPr>
        <p:txBody>
          <a:bodyPr/>
          <a:lstStyle/>
          <a:p>
            <a:r>
              <a:rPr lang="en-US" altLang="en-US"/>
              <a:t>Using the </a:t>
            </a:r>
            <a:r>
              <a:rPr lang="en-US" altLang="en-US">
                <a:latin typeface="Courier New" panose="02070309020205020404" pitchFamily="49" charset="0"/>
              </a:rPr>
              <a:t>INTERSECT</a:t>
            </a:r>
            <a:r>
              <a:rPr lang="en-US" altLang="en-US"/>
              <a:t> Operator </a:t>
            </a:r>
          </a:p>
          <a:p>
            <a:pPr lvl="1"/>
            <a:r>
              <a:rPr lang="en-US" altLang="en-US"/>
              <a:t>In the example in this slide, the query returns only those records that have the same values in the selected columns in both tables.</a:t>
            </a:r>
          </a:p>
          <a:p>
            <a:pPr lvl="1"/>
            <a:r>
              <a:rPr lang="en-US" altLang="en-US"/>
              <a:t>What will be the results if you add the </a:t>
            </a:r>
            <a:r>
              <a:rPr lang="en-US" altLang="en-US">
                <a:latin typeface="Courier New" panose="02070309020205020404" pitchFamily="49" charset="0"/>
              </a:rPr>
              <a:t>DEPARTMENT_ID</a:t>
            </a:r>
            <a:r>
              <a:rPr lang="en-US" altLang="en-US"/>
              <a:t> column to the </a:t>
            </a:r>
            <a:r>
              <a:rPr lang="en-US" altLang="en-US">
                <a:latin typeface="Courier New" panose="02070309020205020404" pitchFamily="49" charset="0"/>
              </a:rPr>
              <a:t>SELECT</a:t>
            </a:r>
            <a:r>
              <a:rPr lang="en-US" altLang="en-US"/>
              <a:t> statement from the </a:t>
            </a:r>
            <a:r>
              <a:rPr lang="en-US" altLang="en-US">
                <a:latin typeface="Courier New" panose="02070309020205020404" pitchFamily="49" charset="0"/>
              </a:rPr>
              <a:t>EMPLOYEES</a:t>
            </a:r>
            <a:r>
              <a:rPr lang="en-US" altLang="en-US"/>
              <a:t> table and add the </a:t>
            </a:r>
            <a:r>
              <a:rPr lang="en-US" altLang="en-US">
                <a:latin typeface="Courier New" panose="02070309020205020404" pitchFamily="49" charset="0"/>
              </a:rPr>
              <a:t>DEPARTMENT_ID</a:t>
            </a:r>
            <a:r>
              <a:rPr lang="en-US" altLang="en-US"/>
              <a:t> column to the </a:t>
            </a:r>
            <a:r>
              <a:rPr lang="en-US" altLang="en-US">
                <a:latin typeface="Courier New" panose="02070309020205020404" pitchFamily="49" charset="0"/>
              </a:rPr>
              <a:t>SELECT</a:t>
            </a:r>
            <a:r>
              <a:rPr lang="en-US" altLang="en-US"/>
              <a:t> statement from the </a:t>
            </a:r>
            <a:r>
              <a:rPr lang="en-US" altLang="en-US">
                <a:latin typeface="Courier New" panose="02070309020205020404" pitchFamily="49" charset="0"/>
              </a:rPr>
              <a:t>JOB_HISTORY</a:t>
            </a:r>
            <a:r>
              <a:rPr lang="en-US" altLang="en-US"/>
              <a:t> table, and run this query? The results may be different because of the introduction of another column whose values may or may not be duplicates.</a:t>
            </a:r>
          </a:p>
          <a:p>
            <a:pPr lvl="1"/>
            <a:r>
              <a:rPr lang="en-US" altLang="en-US" b="1"/>
              <a:t>Example:</a:t>
            </a:r>
          </a:p>
          <a:p>
            <a:pPr lvl="4"/>
            <a:r>
              <a:rPr lang="en-US" altLang="en-US"/>
              <a:t>SELECT employee_id, job_id, department_id</a:t>
            </a:r>
          </a:p>
          <a:p>
            <a:pPr lvl="4"/>
            <a:r>
              <a:rPr lang="en-US" altLang="en-US"/>
              <a:t>FROM   employees</a:t>
            </a:r>
          </a:p>
          <a:p>
            <a:pPr lvl="4"/>
            <a:r>
              <a:rPr lang="en-US" altLang="en-US"/>
              <a:t>INTERSECT</a:t>
            </a:r>
          </a:p>
          <a:p>
            <a:pPr lvl="4"/>
            <a:r>
              <a:rPr lang="en-US" altLang="en-US"/>
              <a:t>SELECT employee_id, job_id, department_id</a:t>
            </a:r>
          </a:p>
          <a:p>
            <a:pPr lvl="4"/>
            <a:r>
              <a:rPr lang="en-US" altLang="en-US"/>
              <a:t>FROM   job_history;</a:t>
            </a:r>
          </a:p>
          <a:p>
            <a:pPr lvl="4"/>
            <a:endParaRPr lang="en-US" altLang="en-US"/>
          </a:p>
          <a:p>
            <a:pPr lvl="1"/>
            <a:endParaRPr lang="en-US" altLang="en-US" sz="1400"/>
          </a:p>
          <a:p>
            <a:pPr lvl="1"/>
            <a:endParaRPr lang="en-US" altLang="en-US"/>
          </a:p>
          <a:p>
            <a:pPr lvl="1">
              <a:spcBef>
                <a:spcPct val="0"/>
              </a:spcBef>
            </a:pPr>
            <a:endParaRPr lang="en-US" altLang="en-US"/>
          </a:p>
          <a:p>
            <a:pPr lvl="1">
              <a:spcBef>
                <a:spcPct val="0"/>
              </a:spcBef>
            </a:pPr>
            <a:r>
              <a:rPr lang="en-US" altLang="en-US"/>
              <a:t>Employee 200 is no longer part of the results because the </a:t>
            </a:r>
            <a:r>
              <a:rPr lang="en-US" altLang="en-US">
                <a:latin typeface="Courier New" panose="02070309020205020404" pitchFamily="49" charset="0"/>
              </a:rPr>
              <a:t>EMPLOYEES</a:t>
            </a:r>
            <a:r>
              <a:rPr lang="en-US" altLang="en-US"/>
              <a:t>.</a:t>
            </a:r>
            <a:r>
              <a:rPr lang="en-US" altLang="en-US">
                <a:latin typeface="Courier New" panose="02070309020205020404" pitchFamily="49" charset="0"/>
              </a:rPr>
              <a:t>DEPARTMENT_ID</a:t>
            </a:r>
            <a:r>
              <a:rPr lang="en-US" altLang="en-US"/>
              <a:t> value is different from the </a:t>
            </a:r>
            <a:r>
              <a:rPr lang="en-US" altLang="en-US">
                <a:latin typeface="Courier New" panose="02070309020205020404" pitchFamily="49" charset="0"/>
              </a:rPr>
              <a:t>JOB_HISTORY</a:t>
            </a:r>
            <a:r>
              <a:rPr lang="en-US" altLang="en-US"/>
              <a:t>.</a:t>
            </a:r>
            <a:r>
              <a:rPr lang="en-US" altLang="en-US">
                <a:latin typeface="Courier New" panose="02070309020205020404" pitchFamily="49" charset="0"/>
              </a:rPr>
              <a:t>DEPARTMENT_ID</a:t>
            </a:r>
            <a:r>
              <a:rPr lang="en-US" altLang="en-US"/>
              <a:t> value.</a:t>
            </a:r>
          </a:p>
        </p:txBody>
      </p:sp>
      <p:pic>
        <p:nvPicPr>
          <p:cNvPr id="333829" name="Picture 5">
            <a:extLst>
              <a:ext uri="{FF2B5EF4-FFF2-40B4-BE49-F238E27FC236}">
                <a16:creationId xmlns:a16="http://schemas.microsoft.com/office/drawing/2014/main" id="{EE2144F1-3977-59E4-1964-FE139B8301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8013700"/>
            <a:ext cx="3778250" cy="520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D1B1E740-B1F4-EC17-7036-39A8ECEE7DD5}"/>
              </a:ext>
            </a:extLst>
          </p:cNvPr>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8 - </a:t>
            </a:r>
            <a:fld id="{7C677438-641B-4940-A9F3-89F695994175}" type="slidenum">
              <a:rPr lang="en-US" altLang="en-US">
                <a:solidFill>
                  <a:schemeClr val="tx1"/>
                </a:solidFill>
              </a:rPr>
              <a:pPr/>
              <a:t>17</a:t>
            </a:fld>
            <a:endParaRPr lang="en-US" altLang="en-US">
              <a:solidFill>
                <a:schemeClr val="tx1"/>
              </a:solidFill>
            </a:endParaRPr>
          </a:p>
        </p:txBody>
      </p:sp>
      <p:sp>
        <p:nvSpPr>
          <p:cNvPr id="337922" name="Rectangle 2">
            <a:extLst>
              <a:ext uri="{FF2B5EF4-FFF2-40B4-BE49-F238E27FC236}">
                <a16:creationId xmlns:a16="http://schemas.microsoft.com/office/drawing/2014/main" id="{7649BD88-C0AF-E2ED-4391-DD0E0984BAED}"/>
              </a:ext>
            </a:extLst>
          </p:cNvPr>
          <p:cNvSpPr>
            <a:spLocks noChangeArrowheads="1" noTextEdit="1"/>
          </p:cNvSpPr>
          <p:nvPr>
            <p:ph type="sldImg"/>
          </p:nvPr>
        </p:nvSpPr>
        <p:spPr>
          <a:ln/>
        </p:spPr>
      </p:sp>
      <p:sp>
        <p:nvSpPr>
          <p:cNvPr id="337923" name="Rectangle 3">
            <a:extLst>
              <a:ext uri="{FF2B5EF4-FFF2-40B4-BE49-F238E27FC236}">
                <a16:creationId xmlns:a16="http://schemas.microsoft.com/office/drawing/2014/main" id="{0FD22D63-8311-144F-9457-E816CEF6338B}"/>
              </a:ext>
            </a:extLst>
          </p:cNvPr>
          <p:cNvSpPr>
            <a:spLocks noGrp="1" noChangeArrowheads="1"/>
          </p:cNvSpPr>
          <p:nvPr>
            <p:ph type="body" idx="1"/>
          </p:nvPr>
        </p:nvSpPr>
        <p:spPr>
          <a:xfrm>
            <a:off x="477838" y="5400675"/>
            <a:ext cx="6359525" cy="3663950"/>
          </a:xfrm>
        </p:spPr>
        <p:txBody>
          <a:bodyPr/>
          <a:lstStyle/>
          <a:p>
            <a:r>
              <a:rPr lang="en-US" altLang="en-US"/>
              <a:t>Using the </a:t>
            </a:r>
            <a:r>
              <a:rPr lang="en-US" altLang="en-US">
                <a:latin typeface="Courier New" panose="02070309020205020404" pitchFamily="49" charset="0"/>
              </a:rPr>
              <a:t>MINUS</a:t>
            </a:r>
            <a:r>
              <a:rPr lang="en-US" altLang="en-US"/>
              <a:t> Operator </a:t>
            </a:r>
          </a:p>
          <a:p>
            <a:pPr lvl="1"/>
            <a:r>
              <a:rPr lang="en-US" altLang="en-US"/>
              <a:t>In the example in the slide, the employee IDs in the </a:t>
            </a:r>
            <a:r>
              <a:rPr lang="en-US" altLang="en-US">
                <a:latin typeface="Courier New" panose="02070309020205020404" pitchFamily="49" charset="0"/>
              </a:rPr>
              <a:t>JOB_HISTORY</a:t>
            </a:r>
            <a:r>
              <a:rPr lang="en-US" altLang="en-US"/>
              <a:t> table are subtracted from those in the </a:t>
            </a:r>
            <a:r>
              <a:rPr lang="en-US" altLang="en-US">
                <a:latin typeface="Courier New" panose="02070309020205020404" pitchFamily="49" charset="0"/>
              </a:rPr>
              <a:t>EMPLOYEES</a:t>
            </a:r>
            <a:r>
              <a:rPr lang="en-US" altLang="en-US"/>
              <a:t> table. The results set displays the employees remaining after the subtraction; they are represented by rows that exist in the </a:t>
            </a:r>
            <a:r>
              <a:rPr lang="en-US" altLang="en-US">
                <a:latin typeface="Courier New" panose="02070309020205020404" pitchFamily="49" charset="0"/>
              </a:rPr>
              <a:t>EMPLOYEES</a:t>
            </a:r>
            <a:r>
              <a:rPr lang="en-US" altLang="en-US"/>
              <a:t> table, but do not exist in the </a:t>
            </a:r>
            <a:r>
              <a:rPr lang="en-US" altLang="en-US">
                <a:latin typeface="Courier New" panose="02070309020205020404" pitchFamily="49" charset="0"/>
              </a:rPr>
              <a:t>JOB_HISTORY</a:t>
            </a:r>
            <a:r>
              <a:rPr lang="en-US" altLang="en-US"/>
              <a:t> table. These are the records of the employees who have not changed their jobs even once.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F3C0D08E-7AE2-F7B5-E0C8-B790959CB4A5}"/>
              </a:ext>
            </a:extLst>
          </p:cNvPr>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8 - </a:t>
            </a:r>
            <a:fld id="{A4468B11-7DE8-4111-81F4-60AB07E880BF}" type="slidenum">
              <a:rPr lang="en-US" altLang="en-US">
                <a:solidFill>
                  <a:schemeClr val="tx1"/>
                </a:solidFill>
              </a:rPr>
              <a:pPr/>
              <a:t>18</a:t>
            </a:fld>
            <a:endParaRPr lang="en-US" altLang="en-US">
              <a:solidFill>
                <a:schemeClr val="tx1"/>
              </a:solidFill>
            </a:endParaRPr>
          </a:p>
        </p:txBody>
      </p:sp>
      <p:sp>
        <p:nvSpPr>
          <p:cNvPr id="344066" name="Rectangle 2">
            <a:extLst>
              <a:ext uri="{FF2B5EF4-FFF2-40B4-BE49-F238E27FC236}">
                <a16:creationId xmlns:a16="http://schemas.microsoft.com/office/drawing/2014/main" id="{25BDB244-4552-E340-ADE9-1D8755E3C3EC}"/>
              </a:ext>
            </a:extLst>
          </p:cNvPr>
          <p:cNvSpPr>
            <a:spLocks noChangeArrowheads="1" noTextEdit="1"/>
          </p:cNvSpPr>
          <p:nvPr>
            <p:ph type="sldImg"/>
          </p:nvPr>
        </p:nvSpPr>
        <p:spPr>
          <a:ln/>
        </p:spPr>
      </p:sp>
      <p:sp>
        <p:nvSpPr>
          <p:cNvPr id="344067" name="Rectangle 3">
            <a:extLst>
              <a:ext uri="{FF2B5EF4-FFF2-40B4-BE49-F238E27FC236}">
                <a16:creationId xmlns:a16="http://schemas.microsoft.com/office/drawing/2014/main" id="{676B99CB-0B85-BE20-A6E8-F64DBEE4FD2B}"/>
              </a:ext>
            </a:extLst>
          </p:cNvPr>
          <p:cNvSpPr>
            <a:spLocks noGrp="1" noChangeArrowheads="1"/>
          </p:cNvSpPr>
          <p:nvPr>
            <p:ph type="body" idx="1"/>
          </p:nvPr>
        </p:nvSpPr>
        <p:spPr>
          <a:xfrm>
            <a:off x="477838" y="5400675"/>
            <a:ext cx="6359525" cy="3663950"/>
          </a:xfrm>
        </p:spPr>
        <p:txBody>
          <a:bodyPr/>
          <a:lstStyle/>
          <a:p>
            <a:r>
              <a:rPr lang="en-US" altLang="en-US"/>
              <a:t>Matching the </a:t>
            </a:r>
            <a:r>
              <a:rPr lang="en-US" altLang="en-US">
                <a:latin typeface="Courier New" panose="02070309020205020404" pitchFamily="49" charset="0"/>
              </a:rPr>
              <a:t>SELECT</a:t>
            </a:r>
            <a:r>
              <a:rPr lang="en-US" altLang="en-US"/>
              <a:t> Statements</a:t>
            </a:r>
          </a:p>
          <a:p>
            <a:pPr lvl="1"/>
            <a:r>
              <a:rPr lang="en-US" altLang="en-US"/>
              <a:t>Because the expressions in the </a:t>
            </a:r>
            <a:r>
              <a:rPr lang="en-US" altLang="en-US">
                <a:latin typeface="Courier New" panose="02070309020205020404" pitchFamily="49" charset="0"/>
              </a:rPr>
              <a:t>SELECT</a:t>
            </a:r>
            <a:r>
              <a:rPr lang="en-US" altLang="en-US"/>
              <a:t> lists of the queries must match in number, you can use the dummy columns and the data type conversion functions to comply with this rule. In the slide, the name, </a:t>
            </a:r>
            <a:r>
              <a:rPr lang="en-US" altLang="en-US">
                <a:latin typeface="Courier New" panose="02070309020205020404" pitchFamily="49" charset="0"/>
              </a:rPr>
              <a:t>Warehouse</a:t>
            </a:r>
            <a:r>
              <a:rPr lang="en-US" altLang="en-US"/>
              <a:t> </a:t>
            </a:r>
            <a:r>
              <a:rPr lang="en-US" altLang="en-US">
                <a:latin typeface="Courier New" panose="02070309020205020404" pitchFamily="49" charset="0"/>
              </a:rPr>
              <a:t>location</a:t>
            </a:r>
            <a:r>
              <a:rPr lang="en-US" altLang="en-US"/>
              <a:t>, is given as the dummy column heading. The </a:t>
            </a:r>
            <a:r>
              <a:rPr lang="en-US" altLang="en-US">
                <a:latin typeface="Courier New" panose="02070309020205020404" pitchFamily="49" charset="0"/>
              </a:rPr>
              <a:t>TO_CHAR</a:t>
            </a:r>
            <a:r>
              <a:rPr lang="en-US" altLang="en-US"/>
              <a:t> function is used in the first query to match the </a:t>
            </a:r>
            <a:r>
              <a:rPr lang="en-US" altLang="en-US">
                <a:latin typeface="Courier New" panose="02070309020205020404" pitchFamily="49" charset="0"/>
              </a:rPr>
              <a:t>VARCHAR2</a:t>
            </a:r>
            <a:r>
              <a:rPr lang="en-US" altLang="en-US"/>
              <a:t> data type of the </a:t>
            </a:r>
            <a:r>
              <a:rPr lang="en-US" altLang="en-US">
                <a:latin typeface="Courier New" panose="02070309020205020404" pitchFamily="49" charset="0"/>
              </a:rPr>
              <a:t>state_province</a:t>
            </a:r>
            <a:r>
              <a:rPr lang="en-US" altLang="en-US"/>
              <a:t> column that is retrieved by the second query. Similarly, the </a:t>
            </a:r>
            <a:r>
              <a:rPr lang="en-US" altLang="en-US">
                <a:latin typeface="Courier New" panose="02070309020205020404" pitchFamily="49" charset="0"/>
              </a:rPr>
              <a:t>TO_CHAR</a:t>
            </a:r>
            <a:r>
              <a:rPr lang="en-US" altLang="en-US"/>
              <a:t> function in the second query is used to match the </a:t>
            </a:r>
            <a:r>
              <a:rPr lang="en-US" altLang="en-US">
                <a:latin typeface="Courier New" panose="02070309020205020404" pitchFamily="49" charset="0"/>
              </a:rPr>
              <a:t>VARCHAR2</a:t>
            </a:r>
            <a:r>
              <a:rPr lang="en-US" altLang="en-US"/>
              <a:t> data type of the </a:t>
            </a:r>
            <a:r>
              <a:rPr lang="en-US" altLang="en-US">
                <a:latin typeface="Courier New" panose="02070309020205020404" pitchFamily="49" charset="0"/>
              </a:rPr>
              <a:t>department_name</a:t>
            </a:r>
            <a:r>
              <a:rPr lang="en-US" altLang="en-US"/>
              <a:t> column that is retrieved by the first query.</a:t>
            </a:r>
          </a:p>
          <a:p>
            <a:pPr lvl="1"/>
            <a:r>
              <a:rPr lang="en-US" altLang="en-US"/>
              <a:t>The output of the query is shown:</a:t>
            </a:r>
          </a:p>
        </p:txBody>
      </p:sp>
      <p:pic>
        <p:nvPicPr>
          <p:cNvPr id="344068" name="Picture 4">
            <a:extLst>
              <a:ext uri="{FF2B5EF4-FFF2-40B4-BE49-F238E27FC236}">
                <a16:creationId xmlns:a16="http://schemas.microsoft.com/office/drawing/2014/main" id="{541E582E-D827-3C0D-7646-4BAB2BB3FD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7010400"/>
            <a:ext cx="3381375" cy="2032000"/>
          </a:xfrm>
          <a:prstGeom prst="rect">
            <a:avLst/>
          </a:prstGeom>
          <a:noFill/>
          <a:extLst>
            <a:ext uri="{909E8E84-426E-40DD-AFC4-6F175D3DCCD1}">
              <a14:hiddenFill xmlns:a14="http://schemas.microsoft.com/office/drawing/2010/main">
                <a:solidFill>
                  <a:srgbClr val="FFFFFF"/>
                </a:solidFill>
              </a14:hiddenFill>
            </a:ext>
          </a:extLst>
        </p:spPr>
      </p:pic>
      <p:sp>
        <p:nvSpPr>
          <p:cNvPr id="344069" name="Text Box 5">
            <a:extLst>
              <a:ext uri="{FF2B5EF4-FFF2-40B4-BE49-F238E27FC236}">
                <a16:creationId xmlns:a16="http://schemas.microsoft.com/office/drawing/2014/main" id="{E4B386E5-44D4-3177-9391-144CE94E141C}"/>
              </a:ext>
            </a:extLst>
          </p:cNvPr>
          <p:cNvSpPr txBox="1">
            <a:spLocks noChangeArrowheads="1"/>
          </p:cNvSpPr>
          <p:nvPr/>
        </p:nvSpPr>
        <p:spPr bwMode="auto">
          <a:xfrm>
            <a:off x="685800" y="8839200"/>
            <a:ext cx="3667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882D703F-7416-60EC-D0D0-01B161AE1299}"/>
              </a:ext>
            </a:extLst>
          </p:cNvPr>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6 - </a:t>
            </a:r>
            <a:fld id="{F9A7C46B-0331-45B4-B300-AD6CE9F6DDA0}" type="slidenum">
              <a:rPr lang="en-US" altLang="en-US">
                <a:solidFill>
                  <a:schemeClr val="tx1"/>
                </a:solidFill>
              </a:rPr>
              <a:pPr/>
              <a:t>2</a:t>
            </a:fld>
            <a:endParaRPr lang="en-US" altLang="en-US">
              <a:solidFill>
                <a:schemeClr val="tx1"/>
              </a:solidFill>
            </a:endParaRPr>
          </a:p>
        </p:txBody>
      </p:sp>
      <p:sp>
        <p:nvSpPr>
          <p:cNvPr id="325634" name="Rectangle 2">
            <a:extLst>
              <a:ext uri="{FF2B5EF4-FFF2-40B4-BE49-F238E27FC236}">
                <a16:creationId xmlns:a16="http://schemas.microsoft.com/office/drawing/2014/main" id="{5003C75A-6AA7-02C2-3978-FDD474145DAB}"/>
              </a:ext>
            </a:extLst>
          </p:cNvPr>
          <p:cNvSpPr>
            <a:spLocks noChangeArrowheads="1" noTextEdit="1"/>
          </p:cNvSpPr>
          <p:nvPr>
            <p:ph type="sldImg"/>
          </p:nvPr>
        </p:nvSpPr>
        <p:spPr>
          <a:ln/>
        </p:spPr>
      </p:sp>
      <p:sp>
        <p:nvSpPr>
          <p:cNvPr id="325635" name="Rectangle 3">
            <a:extLst>
              <a:ext uri="{FF2B5EF4-FFF2-40B4-BE49-F238E27FC236}">
                <a16:creationId xmlns:a16="http://schemas.microsoft.com/office/drawing/2014/main" id="{12EA74AD-11E6-3DEA-4D6A-E228B262B7D7}"/>
              </a:ext>
            </a:extLst>
          </p:cNvPr>
          <p:cNvSpPr>
            <a:spLocks noGrp="1" noChangeArrowheads="1"/>
          </p:cNvSpPr>
          <p:nvPr>
            <p:ph type="body" idx="1"/>
          </p:nvPr>
        </p:nvSpPr>
        <p:spPr>
          <a:xfrm>
            <a:off x="477838" y="5400675"/>
            <a:ext cx="6359525" cy="3663950"/>
          </a:xfrm>
        </p:spPr>
        <p:txBody>
          <a:bodyPr/>
          <a:lstStyle/>
          <a:p>
            <a:r>
              <a:rPr lang="en-US" altLang="en-US"/>
              <a:t>Retrieving Records with the </a:t>
            </a:r>
            <a:r>
              <a:rPr lang="en-US" altLang="en-US">
                <a:latin typeface="Courier New" panose="02070309020205020404" pitchFamily="49" charset="0"/>
              </a:rPr>
              <a:t>USING</a:t>
            </a:r>
            <a:r>
              <a:rPr lang="en-US" altLang="en-US"/>
              <a:t> Clause</a:t>
            </a:r>
          </a:p>
          <a:p>
            <a:pPr lvl="1"/>
            <a:r>
              <a:rPr lang="en-US" altLang="en-US"/>
              <a:t>In the example in the slide, the </a:t>
            </a:r>
            <a:r>
              <a:rPr lang="en-US" altLang="en-US">
                <a:latin typeface="Courier New" panose="02070309020205020404" pitchFamily="49" charset="0"/>
              </a:rPr>
              <a:t>DEPARTMENT_ID</a:t>
            </a:r>
            <a:r>
              <a:rPr lang="en-US" altLang="en-US"/>
              <a:t> columns in the </a:t>
            </a:r>
            <a:r>
              <a:rPr lang="en-US" altLang="en-US">
                <a:latin typeface="Courier New" panose="02070309020205020404" pitchFamily="49" charset="0"/>
              </a:rPr>
              <a:t>EMPLOYEES</a:t>
            </a:r>
            <a:r>
              <a:rPr lang="en-US" altLang="en-US"/>
              <a:t> and </a:t>
            </a:r>
            <a:r>
              <a:rPr lang="en-US" altLang="en-US">
                <a:latin typeface="Courier New" panose="02070309020205020404" pitchFamily="49" charset="0"/>
              </a:rPr>
              <a:t>DEPARTMENTS</a:t>
            </a:r>
            <a:r>
              <a:rPr lang="en-US" altLang="en-US"/>
              <a:t> tables are joined and thus the </a:t>
            </a:r>
            <a:r>
              <a:rPr lang="en-US" altLang="en-US">
                <a:latin typeface="Courier New" panose="02070309020205020404" pitchFamily="49" charset="0"/>
              </a:rPr>
              <a:t>LOCATION_ID</a:t>
            </a:r>
            <a:r>
              <a:rPr lang="en-US" altLang="en-US"/>
              <a:t> of the department where an employee works is shown.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2DB90D6D-2CCB-C5D4-3FE1-051FC8CB1B5F}"/>
              </a:ext>
            </a:extLst>
          </p:cNvPr>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6 - </a:t>
            </a:r>
            <a:fld id="{02809FAA-FD43-4BDF-B45D-47BC812BB929}" type="slidenum">
              <a:rPr lang="en-US" altLang="en-US">
                <a:solidFill>
                  <a:schemeClr val="tx1"/>
                </a:solidFill>
              </a:rPr>
              <a:pPr/>
              <a:t>3</a:t>
            </a:fld>
            <a:endParaRPr lang="en-US" altLang="en-US">
              <a:solidFill>
                <a:schemeClr val="tx1"/>
              </a:solidFill>
            </a:endParaRPr>
          </a:p>
        </p:txBody>
      </p:sp>
      <p:sp>
        <p:nvSpPr>
          <p:cNvPr id="333826" name="Rectangle 2">
            <a:extLst>
              <a:ext uri="{FF2B5EF4-FFF2-40B4-BE49-F238E27FC236}">
                <a16:creationId xmlns:a16="http://schemas.microsoft.com/office/drawing/2014/main" id="{4D5D6B02-9956-F464-419D-8091B618BD06}"/>
              </a:ext>
            </a:extLst>
          </p:cNvPr>
          <p:cNvSpPr>
            <a:spLocks noChangeArrowheads="1" noTextEdit="1"/>
          </p:cNvSpPr>
          <p:nvPr>
            <p:ph type="sldImg"/>
          </p:nvPr>
        </p:nvSpPr>
        <p:spPr>
          <a:ln/>
        </p:spPr>
      </p:sp>
      <p:sp>
        <p:nvSpPr>
          <p:cNvPr id="333827" name="Rectangle 3">
            <a:extLst>
              <a:ext uri="{FF2B5EF4-FFF2-40B4-BE49-F238E27FC236}">
                <a16:creationId xmlns:a16="http://schemas.microsoft.com/office/drawing/2014/main" id="{6E55A5D9-A4A5-D03E-BF51-7313A5FFA401}"/>
              </a:ext>
            </a:extLst>
          </p:cNvPr>
          <p:cNvSpPr>
            <a:spLocks noGrp="1" noChangeArrowheads="1"/>
          </p:cNvSpPr>
          <p:nvPr>
            <p:ph type="body" idx="1"/>
          </p:nvPr>
        </p:nvSpPr>
        <p:spPr>
          <a:xfrm>
            <a:off x="477838" y="5400675"/>
            <a:ext cx="6359525" cy="3663950"/>
          </a:xfrm>
        </p:spPr>
        <p:txBody>
          <a:bodyPr/>
          <a:lstStyle/>
          <a:p>
            <a:r>
              <a:rPr lang="en-US" altLang="en-US"/>
              <a:t>Retrieving Records with the </a:t>
            </a:r>
            <a:r>
              <a:rPr lang="en-US" altLang="en-US">
                <a:latin typeface="Courier New" panose="02070309020205020404" pitchFamily="49" charset="0"/>
              </a:rPr>
              <a:t>ON</a:t>
            </a:r>
            <a:r>
              <a:rPr lang="en-US" altLang="en-US"/>
              <a:t> Clause</a:t>
            </a:r>
          </a:p>
          <a:p>
            <a:pPr lvl="1"/>
            <a:r>
              <a:rPr lang="en-US" altLang="en-US"/>
              <a:t>In this example, the </a:t>
            </a:r>
            <a:r>
              <a:rPr lang="en-US" altLang="en-US">
                <a:latin typeface="Courier New" panose="02070309020205020404" pitchFamily="49" charset="0"/>
              </a:rPr>
              <a:t>DEPARTMENT_ID</a:t>
            </a:r>
            <a:r>
              <a:rPr lang="en-US" altLang="en-US"/>
              <a:t> columns in the </a:t>
            </a:r>
            <a:r>
              <a:rPr lang="en-US" altLang="en-US">
                <a:latin typeface="Courier New" panose="02070309020205020404" pitchFamily="49" charset="0"/>
              </a:rPr>
              <a:t>EMPLOYEES</a:t>
            </a:r>
            <a:r>
              <a:rPr lang="en-US" altLang="en-US"/>
              <a:t> and </a:t>
            </a:r>
            <a:r>
              <a:rPr lang="en-US" altLang="en-US">
                <a:latin typeface="Courier New" panose="02070309020205020404" pitchFamily="49" charset="0"/>
              </a:rPr>
              <a:t>DEPARTMENTS</a:t>
            </a:r>
            <a:r>
              <a:rPr lang="en-US" altLang="en-US"/>
              <a:t> table are joined using the </a:t>
            </a:r>
            <a:r>
              <a:rPr lang="en-US" altLang="en-US">
                <a:latin typeface="Courier New" panose="02070309020205020404" pitchFamily="49" charset="0"/>
              </a:rPr>
              <a:t>ON</a:t>
            </a:r>
            <a:r>
              <a:rPr lang="en-US" altLang="en-US"/>
              <a:t> clause. Wherever a department ID in the </a:t>
            </a:r>
            <a:r>
              <a:rPr lang="en-US" altLang="en-US">
                <a:latin typeface="Courier New" panose="02070309020205020404" pitchFamily="49" charset="0"/>
              </a:rPr>
              <a:t>EMPLOYEES</a:t>
            </a:r>
            <a:r>
              <a:rPr lang="en-US" altLang="en-US"/>
              <a:t> table equals a department ID in the </a:t>
            </a:r>
            <a:r>
              <a:rPr lang="en-US" altLang="en-US">
                <a:latin typeface="Courier New" panose="02070309020205020404" pitchFamily="49" charset="0"/>
              </a:rPr>
              <a:t>DEPARTMENTS</a:t>
            </a:r>
            <a:r>
              <a:rPr lang="en-US" altLang="en-US"/>
              <a:t> table, the row is returned. The table alias is necessary to qualify the matching </a:t>
            </a:r>
            <a:r>
              <a:rPr lang="en-US" altLang="en-US">
                <a:latin typeface="Courier New" panose="02070309020205020404" pitchFamily="49" charset="0"/>
              </a:rPr>
              <a:t>column_names</a:t>
            </a:r>
            <a:r>
              <a:rPr lang="en-US" altLang="en-US"/>
              <a:t>.</a:t>
            </a:r>
          </a:p>
          <a:p>
            <a:pPr lvl="1"/>
            <a:r>
              <a:rPr lang="en-US" altLang="en-US"/>
              <a:t>You can also use the ON clause to join columns that have different names. The parenthesis around the joined columns as in the slide example, </a:t>
            </a:r>
            <a:r>
              <a:rPr lang="en-US" altLang="en-US">
                <a:latin typeface="Courier New" panose="02070309020205020404" pitchFamily="49" charset="0"/>
              </a:rPr>
              <a:t>(e.department_id = d.department_id)</a:t>
            </a:r>
            <a:r>
              <a:rPr lang="en-US" altLang="en-US"/>
              <a:t> is optional. So, even </a:t>
            </a:r>
            <a:r>
              <a:rPr lang="en-US" altLang="en-US">
                <a:latin typeface="Courier New" panose="02070309020205020404" pitchFamily="49" charset="0"/>
              </a:rPr>
              <a:t>ON</a:t>
            </a:r>
            <a:r>
              <a:rPr lang="en-US" altLang="en-US"/>
              <a:t> </a:t>
            </a:r>
            <a:r>
              <a:rPr lang="en-US" altLang="en-US">
                <a:latin typeface="Courier New" panose="02070309020205020404" pitchFamily="49" charset="0"/>
              </a:rPr>
              <a:t>e.department_id = d.department_id</a:t>
            </a:r>
            <a:r>
              <a:rPr lang="en-US" altLang="en-US"/>
              <a:t> will work.</a:t>
            </a:r>
          </a:p>
          <a:p>
            <a:pPr lvl="1"/>
            <a:r>
              <a:rPr lang="en-US" altLang="en-US" b="1"/>
              <a:t>Note:</a:t>
            </a:r>
            <a:r>
              <a:rPr lang="en-US" altLang="en-US"/>
              <a:t> SQL Developer suffixes a ‘_1’ to differentiate between the two </a:t>
            </a:r>
            <a:r>
              <a:rPr lang="en-US" altLang="en-US">
                <a:latin typeface="Courier New" panose="02070309020205020404" pitchFamily="49" charset="0"/>
              </a:rPr>
              <a:t>department_ids</a:t>
            </a:r>
            <a:r>
              <a:rPr lang="en-US" altLang="en-US"/>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E4066313-86CD-88E6-FE4E-A1A5D66C6294}"/>
              </a:ext>
            </a:extLst>
          </p:cNvPr>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6 - </a:t>
            </a:r>
            <a:fld id="{1C7758CB-536E-4D46-8994-4234A5B24899}" type="slidenum">
              <a:rPr lang="en-US" altLang="en-US">
                <a:solidFill>
                  <a:schemeClr val="tx1"/>
                </a:solidFill>
              </a:rPr>
              <a:pPr/>
              <a:t>4</a:t>
            </a:fld>
            <a:endParaRPr lang="en-US" altLang="en-US">
              <a:solidFill>
                <a:schemeClr val="tx1"/>
              </a:solidFill>
            </a:endParaRPr>
          </a:p>
        </p:txBody>
      </p:sp>
      <p:sp>
        <p:nvSpPr>
          <p:cNvPr id="337922" name="Rectangle 2">
            <a:extLst>
              <a:ext uri="{FF2B5EF4-FFF2-40B4-BE49-F238E27FC236}">
                <a16:creationId xmlns:a16="http://schemas.microsoft.com/office/drawing/2014/main" id="{B86ED5F7-F6F9-0EBC-FD77-F6EEAF26520C}"/>
              </a:ext>
            </a:extLst>
          </p:cNvPr>
          <p:cNvSpPr>
            <a:spLocks noChangeArrowheads="1" noTextEdit="1"/>
          </p:cNvSpPr>
          <p:nvPr>
            <p:ph type="sldImg"/>
          </p:nvPr>
        </p:nvSpPr>
        <p:spPr>
          <a:ln/>
        </p:spPr>
      </p:sp>
      <p:sp>
        <p:nvSpPr>
          <p:cNvPr id="337923" name="Rectangle 3">
            <a:extLst>
              <a:ext uri="{FF2B5EF4-FFF2-40B4-BE49-F238E27FC236}">
                <a16:creationId xmlns:a16="http://schemas.microsoft.com/office/drawing/2014/main" id="{1C9A5184-32E5-2BCA-5D9D-34D190312463}"/>
              </a:ext>
            </a:extLst>
          </p:cNvPr>
          <p:cNvSpPr>
            <a:spLocks noGrp="1" noChangeArrowheads="1"/>
          </p:cNvSpPr>
          <p:nvPr>
            <p:ph type="body" idx="1"/>
          </p:nvPr>
        </p:nvSpPr>
        <p:spPr>
          <a:xfrm>
            <a:off x="477838" y="5400675"/>
            <a:ext cx="6359525" cy="3663950"/>
          </a:xfrm>
        </p:spPr>
        <p:txBody>
          <a:bodyPr/>
          <a:lstStyle/>
          <a:p>
            <a:r>
              <a:rPr lang="en-US" altLang="en-US"/>
              <a:t>Self-Joins Using the </a:t>
            </a:r>
            <a:r>
              <a:rPr lang="en-US" altLang="en-US">
                <a:latin typeface="Courier New" panose="02070309020205020404" pitchFamily="49" charset="0"/>
              </a:rPr>
              <a:t>ON</a:t>
            </a:r>
            <a:r>
              <a:rPr lang="en-US" altLang="en-US"/>
              <a:t> Clause</a:t>
            </a:r>
          </a:p>
          <a:p>
            <a:pPr lvl="1"/>
            <a:r>
              <a:rPr lang="en-US" altLang="en-US"/>
              <a:t>The </a:t>
            </a:r>
            <a:r>
              <a:rPr lang="en-US" altLang="en-US">
                <a:solidFill>
                  <a:schemeClr val="tx1"/>
                </a:solidFill>
                <a:latin typeface="Courier New" panose="02070309020205020404" pitchFamily="49" charset="0"/>
              </a:rPr>
              <a:t>ON</a:t>
            </a:r>
            <a:r>
              <a:rPr lang="en-US" altLang="en-US">
                <a:solidFill>
                  <a:schemeClr val="tx1"/>
                </a:solidFill>
              </a:rPr>
              <a:t> clause</a:t>
            </a:r>
            <a:r>
              <a:rPr lang="en-US" altLang="en-US"/>
              <a:t> can also be used to join columns that have different names, within the same table or in a different table. </a:t>
            </a:r>
          </a:p>
          <a:p>
            <a:pPr lvl="1"/>
            <a:r>
              <a:rPr lang="en-US" altLang="en-US"/>
              <a:t>The example shown is a self-join of the </a:t>
            </a:r>
            <a:r>
              <a:rPr lang="en-US" altLang="en-US">
                <a:latin typeface="Courier New" panose="02070309020205020404" pitchFamily="49" charset="0"/>
              </a:rPr>
              <a:t>EMPLOYEES</a:t>
            </a:r>
            <a:r>
              <a:rPr lang="en-US" altLang="en-US"/>
              <a:t> table, based on the </a:t>
            </a:r>
            <a:r>
              <a:rPr lang="en-US" altLang="en-US">
                <a:latin typeface="Courier New" panose="02070309020205020404" pitchFamily="49" charset="0"/>
              </a:rPr>
              <a:t>EMPLOYEE_ID</a:t>
            </a:r>
            <a:r>
              <a:rPr lang="en-US" altLang="en-US"/>
              <a:t> and </a:t>
            </a:r>
            <a:r>
              <a:rPr lang="en-US" altLang="en-US">
                <a:latin typeface="Courier New" panose="02070309020205020404" pitchFamily="49" charset="0"/>
              </a:rPr>
              <a:t>MANAGER_ID</a:t>
            </a:r>
            <a:r>
              <a:rPr lang="en-US" altLang="en-US"/>
              <a:t> columns.</a:t>
            </a:r>
          </a:p>
          <a:p>
            <a:pPr lvl="1"/>
            <a:r>
              <a:rPr lang="en-US" altLang="en-US" b="1"/>
              <a:t>Note: </a:t>
            </a:r>
            <a:r>
              <a:rPr lang="en-US" altLang="en-US"/>
              <a:t>The parenthesis around the joined columns as in the slide example, </a:t>
            </a:r>
            <a:r>
              <a:rPr lang="en-US" altLang="en-US">
                <a:latin typeface="Courier New" panose="02070309020205020404" pitchFamily="49" charset="0"/>
              </a:rPr>
              <a:t>(e.manager_id = m.employee_id)</a:t>
            </a:r>
            <a:r>
              <a:rPr lang="en-US" altLang="en-US"/>
              <a:t> is </a:t>
            </a:r>
            <a:r>
              <a:rPr lang="en-US" altLang="en-US" b="1"/>
              <a:t>optional</a:t>
            </a:r>
            <a:r>
              <a:rPr lang="en-US" altLang="en-US"/>
              <a:t>. So, even </a:t>
            </a:r>
            <a:r>
              <a:rPr lang="en-US" altLang="en-US">
                <a:latin typeface="Courier New" panose="02070309020205020404" pitchFamily="49" charset="0"/>
              </a:rPr>
              <a:t>ON e.manager_id = m.employee_id</a:t>
            </a:r>
            <a:r>
              <a:rPr lang="en-US" altLang="en-US"/>
              <a:t> will work.</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944FB4E3-4539-8782-2D15-379FD769C3D6}"/>
              </a:ext>
            </a:extLst>
          </p:cNvPr>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6 - </a:t>
            </a:r>
            <a:fld id="{6271894B-3DC6-45F1-8521-5B75018DB008}" type="slidenum">
              <a:rPr lang="en-US" altLang="en-US">
                <a:solidFill>
                  <a:schemeClr val="tx1"/>
                </a:solidFill>
              </a:rPr>
              <a:pPr/>
              <a:t>5</a:t>
            </a:fld>
            <a:endParaRPr lang="en-US" altLang="en-US">
              <a:solidFill>
                <a:schemeClr val="tx1"/>
              </a:solidFill>
            </a:endParaRPr>
          </a:p>
        </p:txBody>
      </p:sp>
      <p:sp>
        <p:nvSpPr>
          <p:cNvPr id="352258" name="Rectangle 2">
            <a:extLst>
              <a:ext uri="{FF2B5EF4-FFF2-40B4-BE49-F238E27FC236}">
                <a16:creationId xmlns:a16="http://schemas.microsoft.com/office/drawing/2014/main" id="{C011599E-FE0C-8B27-8759-EE5AA723B1B7}"/>
              </a:ext>
            </a:extLst>
          </p:cNvPr>
          <p:cNvSpPr>
            <a:spLocks noChangeArrowheads="1" noTextEdit="1"/>
          </p:cNvSpPr>
          <p:nvPr>
            <p:ph type="sldImg"/>
          </p:nvPr>
        </p:nvSpPr>
        <p:spPr>
          <a:ln/>
        </p:spPr>
      </p:sp>
      <p:sp>
        <p:nvSpPr>
          <p:cNvPr id="352259" name="Rectangle 3">
            <a:extLst>
              <a:ext uri="{FF2B5EF4-FFF2-40B4-BE49-F238E27FC236}">
                <a16:creationId xmlns:a16="http://schemas.microsoft.com/office/drawing/2014/main" id="{6D5BCC23-0EFC-0B7D-1AEF-8A66E323AB50}"/>
              </a:ext>
            </a:extLst>
          </p:cNvPr>
          <p:cNvSpPr>
            <a:spLocks noGrp="1" noChangeArrowheads="1"/>
          </p:cNvSpPr>
          <p:nvPr>
            <p:ph type="body" idx="1"/>
          </p:nvPr>
        </p:nvSpPr>
        <p:spPr>
          <a:xfrm>
            <a:off x="477838" y="5400675"/>
            <a:ext cx="6359525" cy="3663950"/>
          </a:xfrm>
        </p:spPr>
        <p:txBody>
          <a:bodyPr/>
          <a:lstStyle/>
          <a:p>
            <a:r>
              <a:rPr lang="en-US" altLang="en-US">
                <a:latin typeface="Courier New" panose="02070309020205020404" pitchFamily="49" charset="0"/>
              </a:rPr>
              <a:t>LEFT</a:t>
            </a:r>
            <a:r>
              <a:rPr lang="en-US" altLang="en-US">
                <a:latin typeface="Times New Roman" panose="02020603050405020304" pitchFamily="18" charset="0"/>
              </a:rPr>
              <a:t> </a:t>
            </a:r>
            <a:r>
              <a:rPr lang="en-US" altLang="en-US">
                <a:latin typeface="Courier New" panose="02070309020205020404" pitchFamily="49" charset="0"/>
              </a:rPr>
              <a:t>OUTER</a:t>
            </a:r>
            <a:r>
              <a:rPr lang="en-US" altLang="en-US">
                <a:latin typeface="Times New Roman" panose="02020603050405020304" pitchFamily="18" charset="0"/>
              </a:rPr>
              <a:t> </a:t>
            </a:r>
            <a:r>
              <a:rPr lang="en-US" altLang="en-US">
                <a:latin typeface="Courier New" panose="02070309020205020404" pitchFamily="49" charset="0"/>
              </a:rPr>
              <a:t>JOIN</a:t>
            </a:r>
            <a:endParaRPr lang="en-US" altLang="en-US"/>
          </a:p>
          <a:p>
            <a:pPr lvl="1"/>
            <a:r>
              <a:rPr lang="en-US" altLang="en-US">
                <a:solidFill>
                  <a:schemeClr val="tx1"/>
                </a:solidFill>
              </a:rPr>
              <a:t>This query retrieves all rows in the </a:t>
            </a:r>
            <a:r>
              <a:rPr lang="en-US" altLang="en-US">
                <a:solidFill>
                  <a:schemeClr val="tx1"/>
                </a:solidFill>
                <a:latin typeface="Courier New" panose="02070309020205020404" pitchFamily="49" charset="0"/>
              </a:rPr>
              <a:t>EMPLOYEES</a:t>
            </a:r>
            <a:r>
              <a:rPr lang="en-US" altLang="en-US">
                <a:solidFill>
                  <a:schemeClr val="tx1"/>
                </a:solidFill>
              </a:rPr>
              <a:t> table, which is the left table, even if there is no match in the </a:t>
            </a:r>
            <a:r>
              <a:rPr lang="en-US" altLang="en-US">
                <a:solidFill>
                  <a:schemeClr val="tx1"/>
                </a:solidFill>
                <a:latin typeface="Courier New" panose="02070309020205020404" pitchFamily="49" charset="0"/>
              </a:rPr>
              <a:t>DEPARTMENTS</a:t>
            </a:r>
            <a:r>
              <a:rPr lang="en-US" altLang="en-US">
                <a:solidFill>
                  <a:schemeClr val="tx1"/>
                </a:solidFill>
              </a:rPr>
              <a:t> table.</a:t>
            </a:r>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369B6F5B-4B2C-BDC7-256E-5FBF8FAA1421}"/>
              </a:ext>
            </a:extLst>
          </p:cNvPr>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6 - </a:t>
            </a:r>
            <a:fld id="{6C0B9BE0-1CC6-48DA-9E1E-9076FA3E5643}" type="slidenum">
              <a:rPr lang="en-US" altLang="en-US">
                <a:solidFill>
                  <a:schemeClr val="tx1"/>
                </a:solidFill>
              </a:rPr>
              <a:pPr/>
              <a:t>6</a:t>
            </a:fld>
            <a:endParaRPr lang="en-US" altLang="en-US">
              <a:solidFill>
                <a:schemeClr val="tx1"/>
              </a:solidFill>
            </a:endParaRPr>
          </a:p>
        </p:txBody>
      </p:sp>
      <p:sp>
        <p:nvSpPr>
          <p:cNvPr id="354306" name="Rectangle 2">
            <a:extLst>
              <a:ext uri="{FF2B5EF4-FFF2-40B4-BE49-F238E27FC236}">
                <a16:creationId xmlns:a16="http://schemas.microsoft.com/office/drawing/2014/main" id="{CC00069C-AA47-0D90-8C2B-247058955D96}"/>
              </a:ext>
            </a:extLst>
          </p:cNvPr>
          <p:cNvSpPr>
            <a:spLocks noChangeArrowheads="1" noTextEdit="1"/>
          </p:cNvSpPr>
          <p:nvPr>
            <p:ph type="sldImg"/>
          </p:nvPr>
        </p:nvSpPr>
        <p:spPr>
          <a:ln/>
        </p:spPr>
      </p:sp>
      <p:sp>
        <p:nvSpPr>
          <p:cNvPr id="354307" name="Rectangle 3">
            <a:extLst>
              <a:ext uri="{FF2B5EF4-FFF2-40B4-BE49-F238E27FC236}">
                <a16:creationId xmlns:a16="http://schemas.microsoft.com/office/drawing/2014/main" id="{3B6BA739-4456-9617-D011-31EE722073C3}"/>
              </a:ext>
            </a:extLst>
          </p:cNvPr>
          <p:cNvSpPr>
            <a:spLocks noGrp="1" noChangeArrowheads="1"/>
          </p:cNvSpPr>
          <p:nvPr>
            <p:ph type="body" idx="1"/>
          </p:nvPr>
        </p:nvSpPr>
        <p:spPr>
          <a:xfrm>
            <a:off x="477838" y="5400675"/>
            <a:ext cx="6359525" cy="3663950"/>
          </a:xfrm>
        </p:spPr>
        <p:txBody>
          <a:bodyPr/>
          <a:lstStyle/>
          <a:p>
            <a:r>
              <a:rPr lang="en-US" altLang="en-US">
                <a:latin typeface="Courier New" panose="02070309020205020404" pitchFamily="49" charset="0"/>
              </a:rPr>
              <a:t>RIGHT</a:t>
            </a:r>
            <a:r>
              <a:rPr lang="en-US" altLang="en-US">
                <a:latin typeface="Times New Roman" panose="02020603050405020304" pitchFamily="18" charset="0"/>
              </a:rPr>
              <a:t> </a:t>
            </a:r>
            <a:r>
              <a:rPr lang="en-US" altLang="en-US">
                <a:latin typeface="Courier New" panose="02070309020205020404" pitchFamily="49" charset="0"/>
              </a:rPr>
              <a:t>OUTER</a:t>
            </a:r>
            <a:r>
              <a:rPr lang="en-US" altLang="en-US">
                <a:latin typeface="Times New Roman" panose="02020603050405020304" pitchFamily="18" charset="0"/>
              </a:rPr>
              <a:t> </a:t>
            </a:r>
            <a:r>
              <a:rPr lang="en-US" altLang="en-US">
                <a:latin typeface="Courier New" panose="02070309020205020404" pitchFamily="49" charset="0"/>
              </a:rPr>
              <a:t>JOIN</a:t>
            </a:r>
            <a:endParaRPr lang="en-US" altLang="en-US"/>
          </a:p>
          <a:p>
            <a:pPr lvl="1"/>
            <a:r>
              <a:rPr lang="en-US" altLang="en-US">
                <a:solidFill>
                  <a:schemeClr val="tx1"/>
                </a:solidFill>
              </a:rPr>
              <a:t>This query retrieves all rows in the </a:t>
            </a:r>
            <a:r>
              <a:rPr lang="en-US" altLang="en-US">
                <a:solidFill>
                  <a:schemeClr val="tx1"/>
                </a:solidFill>
                <a:latin typeface="Courier New" panose="02070309020205020404" pitchFamily="49" charset="0"/>
              </a:rPr>
              <a:t>DEPARTMENTS</a:t>
            </a:r>
            <a:r>
              <a:rPr lang="en-US" altLang="en-US">
                <a:solidFill>
                  <a:schemeClr val="tx1"/>
                </a:solidFill>
              </a:rPr>
              <a:t> table, which is the right table, even if there is no match in the </a:t>
            </a:r>
            <a:r>
              <a:rPr lang="en-US" altLang="en-US">
                <a:solidFill>
                  <a:schemeClr val="tx1"/>
                </a:solidFill>
                <a:latin typeface="Courier New" panose="02070309020205020404" pitchFamily="49" charset="0"/>
              </a:rPr>
              <a:t>EMPLOYEES</a:t>
            </a:r>
            <a:r>
              <a:rPr lang="en-US" altLang="en-US">
                <a:solidFill>
                  <a:schemeClr val="tx1"/>
                </a:solidFill>
              </a:rPr>
              <a:t> table.</a:t>
            </a:r>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C34F599A-2AD3-52F3-6F62-97AA499E8A6E}"/>
              </a:ext>
            </a:extLst>
          </p:cNvPr>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6 - </a:t>
            </a:r>
            <a:fld id="{0067C424-8B5B-45D4-BC02-0DE0844B5822}" type="slidenum">
              <a:rPr lang="en-US" altLang="en-US">
                <a:solidFill>
                  <a:schemeClr val="tx1"/>
                </a:solidFill>
              </a:rPr>
              <a:pPr/>
              <a:t>7</a:t>
            </a:fld>
            <a:endParaRPr lang="en-US" altLang="en-US">
              <a:solidFill>
                <a:schemeClr val="tx1"/>
              </a:solidFill>
            </a:endParaRPr>
          </a:p>
        </p:txBody>
      </p:sp>
      <p:sp>
        <p:nvSpPr>
          <p:cNvPr id="356354" name="Rectangle 2">
            <a:extLst>
              <a:ext uri="{FF2B5EF4-FFF2-40B4-BE49-F238E27FC236}">
                <a16:creationId xmlns:a16="http://schemas.microsoft.com/office/drawing/2014/main" id="{6588A886-1195-1AD8-429D-2CA133ABEB34}"/>
              </a:ext>
            </a:extLst>
          </p:cNvPr>
          <p:cNvSpPr>
            <a:spLocks noChangeArrowheads="1" noTextEdit="1"/>
          </p:cNvSpPr>
          <p:nvPr>
            <p:ph type="sldImg"/>
          </p:nvPr>
        </p:nvSpPr>
        <p:spPr>
          <a:ln/>
        </p:spPr>
      </p:sp>
      <p:sp>
        <p:nvSpPr>
          <p:cNvPr id="356355" name="Rectangle 3">
            <a:extLst>
              <a:ext uri="{FF2B5EF4-FFF2-40B4-BE49-F238E27FC236}">
                <a16:creationId xmlns:a16="http://schemas.microsoft.com/office/drawing/2014/main" id="{9AE2D94D-AB6E-2230-0409-68C180E8987A}"/>
              </a:ext>
            </a:extLst>
          </p:cNvPr>
          <p:cNvSpPr>
            <a:spLocks noGrp="1" noChangeArrowheads="1"/>
          </p:cNvSpPr>
          <p:nvPr>
            <p:ph type="body" idx="1"/>
          </p:nvPr>
        </p:nvSpPr>
        <p:spPr>
          <a:xfrm>
            <a:off x="477838" y="5400675"/>
            <a:ext cx="6359525" cy="3663950"/>
          </a:xfrm>
        </p:spPr>
        <p:txBody>
          <a:bodyPr/>
          <a:lstStyle/>
          <a:p>
            <a:r>
              <a:rPr lang="en-US" altLang="en-US">
                <a:latin typeface="Courier New" panose="02070309020205020404" pitchFamily="49" charset="0"/>
              </a:rPr>
              <a:t>FULL</a:t>
            </a:r>
            <a:r>
              <a:rPr lang="en-US" altLang="en-US">
                <a:latin typeface="Times New Roman" panose="02020603050405020304" pitchFamily="18" charset="0"/>
              </a:rPr>
              <a:t> </a:t>
            </a:r>
            <a:r>
              <a:rPr lang="en-US" altLang="en-US">
                <a:latin typeface="Courier New" panose="02070309020205020404" pitchFamily="49" charset="0"/>
              </a:rPr>
              <a:t>OUTER</a:t>
            </a:r>
            <a:r>
              <a:rPr lang="en-US" altLang="en-US">
                <a:latin typeface="Times New Roman" panose="02020603050405020304" pitchFamily="18" charset="0"/>
              </a:rPr>
              <a:t> </a:t>
            </a:r>
            <a:r>
              <a:rPr lang="en-US" altLang="en-US">
                <a:latin typeface="Courier New" panose="02070309020205020404" pitchFamily="49" charset="0"/>
              </a:rPr>
              <a:t>JOIN</a:t>
            </a:r>
            <a:endParaRPr lang="en-US" altLang="en-US"/>
          </a:p>
          <a:p>
            <a:pPr lvl="1"/>
            <a:r>
              <a:rPr lang="en-US" altLang="en-US">
                <a:solidFill>
                  <a:schemeClr val="tx1"/>
                </a:solidFill>
              </a:rPr>
              <a:t>This query retrieves all rows in the </a:t>
            </a:r>
            <a:r>
              <a:rPr lang="en-US" altLang="en-US">
                <a:solidFill>
                  <a:schemeClr val="tx1"/>
                </a:solidFill>
                <a:latin typeface="Courier New" panose="02070309020205020404" pitchFamily="49" charset="0"/>
              </a:rPr>
              <a:t>EMPLOYEES</a:t>
            </a:r>
            <a:r>
              <a:rPr lang="en-US" altLang="en-US">
                <a:solidFill>
                  <a:schemeClr val="tx1"/>
                </a:solidFill>
              </a:rPr>
              <a:t> table, even if there is no match in the </a:t>
            </a:r>
            <a:r>
              <a:rPr lang="en-US" altLang="en-US">
                <a:solidFill>
                  <a:schemeClr val="tx1"/>
                </a:solidFill>
                <a:latin typeface="Courier New" panose="02070309020205020404" pitchFamily="49" charset="0"/>
              </a:rPr>
              <a:t>DEPARTMENTS</a:t>
            </a:r>
            <a:r>
              <a:rPr lang="en-US" altLang="en-US">
                <a:solidFill>
                  <a:schemeClr val="tx1"/>
                </a:solidFill>
              </a:rPr>
              <a:t> table. It also retrieves all rows in the </a:t>
            </a:r>
            <a:r>
              <a:rPr lang="en-US" altLang="en-US">
                <a:solidFill>
                  <a:schemeClr val="tx1"/>
                </a:solidFill>
                <a:latin typeface="Courier New" panose="02070309020205020404" pitchFamily="49" charset="0"/>
              </a:rPr>
              <a:t>DEPARTMENTS</a:t>
            </a:r>
            <a:r>
              <a:rPr lang="en-US" altLang="en-US">
                <a:solidFill>
                  <a:schemeClr val="tx1"/>
                </a:solidFill>
              </a:rPr>
              <a:t> table, even if there is no match in the </a:t>
            </a:r>
            <a:r>
              <a:rPr lang="en-US" altLang="en-US">
                <a:solidFill>
                  <a:schemeClr val="tx1"/>
                </a:solidFill>
                <a:latin typeface="Courier New" panose="02070309020205020404" pitchFamily="49" charset="0"/>
              </a:rPr>
              <a:t>EMPLOYEES</a:t>
            </a:r>
            <a:r>
              <a:rPr lang="en-US" altLang="en-US">
                <a:solidFill>
                  <a:schemeClr val="tx1"/>
                </a:solidFill>
              </a:rPr>
              <a:t> table.</a:t>
            </a:r>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ECB4E5B0-9733-BF16-74C6-48A72E02BA32}"/>
              </a:ext>
            </a:extLst>
          </p:cNvPr>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6 - </a:t>
            </a:r>
            <a:fld id="{2E1190DB-3715-421E-A027-662FDE7A8B79}" type="slidenum">
              <a:rPr lang="en-US" altLang="en-US">
                <a:solidFill>
                  <a:schemeClr val="tx1"/>
                </a:solidFill>
              </a:rPr>
              <a:pPr/>
              <a:t>8</a:t>
            </a:fld>
            <a:endParaRPr lang="en-US" altLang="en-US">
              <a:solidFill>
                <a:schemeClr val="tx1"/>
              </a:solidFill>
            </a:endParaRPr>
          </a:p>
        </p:txBody>
      </p:sp>
      <p:sp>
        <p:nvSpPr>
          <p:cNvPr id="362504" name="Rectangle 8">
            <a:extLst>
              <a:ext uri="{FF2B5EF4-FFF2-40B4-BE49-F238E27FC236}">
                <a16:creationId xmlns:a16="http://schemas.microsoft.com/office/drawing/2014/main" id="{3D24FB4B-E7AC-4D40-754B-A886567827B6}"/>
              </a:ext>
            </a:extLst>
          </p:cNvPr>
          <p:cNvSpPr>
            <a:spLocks noChangeArrowheads="1" noTextEdit="1"/>
          </p:cNvSpPr>
          <p:nvPr>
            <p:ph type="sldImg"/>
          </p:nvPr>
        </p:nvSpPr>
        <p:spPr>
          <a:ln/>
        </p:spPr>
      </p:sp>
      <p:sp>
        <p:nvSpPr>
          <p:cNvPr id="362505" name="Rectangle 9">
            <a:extLst>
              <a:ext uri="{FF2B5EF4-FFF2-40B4-BE49-F238E27FC236}">
                <a16:creationId xmlns:a16="http://schemas.microsoft.com/office/drawing/2014/main" id="{EEC314E9-CA19-0EFE-95BF-B4AF9FA78B87}"/>
              </a:ext>
            </a:extLst>
          </p:cNvPr>
          <p:cNvSpPr>
            <a:spLocks noGrp="1" noChangeArrowheads="1"/>
          </p:cNvSpPr>
          <p:nvPr>
            <p:ph type="body" idx="1"/>
          </p:nvPr>
        </p:nvSpPr>
        <p:spPr/>
        <p:txBody>
          <a:bodyPr/>
          <a:lstStyle/>
          <a:p>
            <a:r>
              <a:rPr lang="en-US" altLang="en-US"/>
              <a:t>Creating Cross Joins</a:t>
            </a:r>
          </a:p>
          <a:p>
            <a:pPr lvl="1"/>
            <a:r>
              <a:rPr lang="en-US" altLang="en-US"/>
              <a:t>The example in the slide produces a Cartesian product of the </a:t>
            </a:r>
            <a:r>
              <a:rPr lang="en-US" altLang="en-US">
                <a:latin typeface="Courier New" panose="02070309020205020404" pitchFamily="49" charset="0"/>
              </a:rPr>
              <a:t>EMPLOYEES</a:t>
            </a:r>
            <a:r>
              <a:rPr lang="en-US" altLang="en-US"/>
              <a:t> and </a:t>
            </a:r>
            <a:r>
              <a:rPr lang="en-US" altLang="en-US">
                <a:latin typeface="Courier New" panose="02070309020205020404" pitchFamily="49" charset="0"/>
              </a:rPr>
              <a:t>DEPARTMENTS</a:t>
            </a:r>
            <a:r>
              <a:rPr lang="en-US" altLang="en-US"/>
              <a:t> tables.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04" name="Rectangle 4">
            <a:extLst>
              <a:ext uri="{FF2B5EF4-FFF2-40B4-BE49-F238E27FC236}">
                <a16:creationId xmlns:a16="http://schemas.microsoft.com/office/drawing/2014/main" id="{448F0C8F-275E-32C9-4333-CD353E5788B5}"/>
              </a:ext>
            </a:extLst>
          </p:cNvPr>
          <p:cNvSpPr>
            <a:spLocks noChangeArrowheads="1" noTextEdit="1"/>
          </p:cNvSpPr>
          <p:nvPr>
            <p:ph type="sldImg"/>
          </p:nvPr>
        </p:nvSpPr>
        <p:spPr>
          <a:ln/>
        </p:spPr>
      </p:sp>
      <p:sp>
        <p:nvSpPr>
          <p:cNvPr id="307205" name="Rectangle 5">
            <a:extLst>
              <a:ext uri="{FF2B5EF4-FFF2-40B4-BE49-F238E27FC236}">
                <a16:creationId xmlns:a16="http://schemas.microsoft.com/office/drawing/2014/main" id="{D0F00BD6-2AFA-107D-EAE6-7D28F68C0CF9}"/>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A499C-C479-C7E1-CF60-FE9DB5F439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AC98CA-8C25-4AB3-035D-5163A4F290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041D3C-4C11-AE21-EC4B-23BC0D1BD018}"/>
              </a:ext>
            </a:extLst>
          </p:cNvPr>
          <p:cNvSpPr>
            <a:spLocks noGrp="1"/>
          </p:cNvSpPr>
          <p:nvPr>
            <p:ph type="dt" sz="half" idx="10"/>
          </p:nvPr>
        </p:nvSpPr>
        <p:spPr/>
        <p:txBody>
          <a:bodyPr/>
          <a:lstStyle/>
          <a:p>
            <a:fld id="{8324FB88-C6A2-4027-ACAD-C859877375E1}" type="datetimeFigureOut">
              <a:rPr lang="en-US" smtClean="0"/>
              <a:t>12/1/2023</a:t>
            </a:fld>
            <a:endParaRPr lang="en-US"/>
          </a:p>
        </p:txBody>
      </p:sp>
      <p:sp>
        <p:nvSpPr>
          <p:cNvPr id="5" name="Footer Placeholder 4">
            <a:extLst>
              <a:ext uri="{FF2B5EF4-FFF2-40B4-BE49-F238E27FC236}">
                <a16:creationId xmlns:a16="http://schemas.microsoft.com/office/drawing/2014/main" id="{88CD97B3-D9E0-C0D6-F626-3AD21E4D47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EFB757-3DDF-CF06-61E5-4570E920A516}"/>
              </a:ext>
            </a:extLst>
          </p:cNvPr>
          <p:cNvSpPr>
            <a:spLocks noGrp="1"/>
          </p:cNvSpPr>
          <p:nvPr>
            <p:ph type="sldNum" sz="quarter" idx="12"/>
          </p:nvPr>
        </p:nvSpPr>
        <p:spPr/>
        <p:txBody>
          <a:bodyPr/>
          <a:lstStyle/>
          <a:p>
            <a:fld id="{701F4EA4-7728-42B8-85CA-735C50D73230}" type="slidenum">
              <a:rPr lang="en-US" smtClean="0"/>
              <a:t>‹#›</a:t>
            </a:fld>
            <a:endParaRPr lang="en-US"/>
          </a:p>
        </p:txBody>
      </p:sp>
    </p:spTree>
    <p:extLst>
      <p:ext uri="{BB962C8B-B14F-4D97-AF65-F5344CB8AC3E}">
        <p14:creationId xmlns:p14="http://schemas.microsoft.com/office/powerpoint/2010/main" val="3589490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70367-6642-5040-3CB8-4088E17B7A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BB0C50-9463-2816-1042-B4FFE05D03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08975C-8E40-0177-A0FF-3A94FD624B86}"/>
              </a:ext>
            </a:extLst>
          </p:cNvPr>
          <p:cNvSpPr>
            <a:spLocks noGrp="1"/>
          </p:cNvSpPr>
          <p:nvPr>
            <p:ph type="dt" sz="half" idx="10"/>
          </p:nvPr>
        </p:nvSpPr>
        <p:spPr/>
        <p:txBody>
          <a:bodyPr/>
          <a:lstStyle/>
          <a:p>
            <a:fld id="{8324FB88-C6A2-4027-ACAD-C859877375E1}" type="datetimeFigureOut">
              <a:rPr lang="en-US" smtClean="0"/>
              <a:t>12/1/2023</a:t>
            </a:fld>
            <a:endParaRPr lang="en-US"/>
          </a:p>
        </p:txBody>
      </p:sp>
      <p:sp>
        <p:nvSpPr>
          <p:cNvPr id="5" name="Footer Placeholder 4">
            <a:extLst>
              <a:ext uri="{FF2B5EF4-FFF2-40B4-BE49-F238E27FC236}">
                <a16:creationId xmlns:a16="http://schemas.microsoft.com/office/drawing/2014/main" id="{7DB34914-A0B3-BC0C-ACA0-A24BF9550A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905B00-AAB5-9041-5EF1-C43A44CFD1A2}"/>
              </a:ext>
            </a:extLst>
          </p:cNvPr>
          <p:cNvSpPr>
            <a:spLocks noGrp="1"/>
          </p:cNvSpPr>
          <p:nvPr>
            <p:ph type="sldNum" sz="quarter" idx="12"/>
          </p:nvPr>
        </p:nvSpPr>
        <p:spPr/>
        <p:txBody>
          <a:bodyPr/>
          <a:lstStyle/>
          <a:p>
            <a:fld id="{701F4EA4-7728-42B8-85CA-735C50D73230}" type="slidenum">
              <a:rPr lang="en-US" smtClean="0"/>
              <a:t>‹#›</a:t>
            </a:fld>
            <a:endParaRPr lang="en-US"/>
          </a:p>
        </p:txBody>
      </p:sp>
    </p:spTree>
    <p:extLst>
      <p:ext uri="{BB962C8B-B14F-4D97-AF65-F5344CB8AC3E}">
        <p14:creationId xmlns:p14="http://schemas.microsoft.com/office/powerpoint/2010/main" val="2529119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CB7177-B951-3C81-9000-F9BF11AC90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451B34-0444-50BF-B9B5-48C078B17F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15DBE3-955E-C226-83E6-4C4D44B1AF60}"/>
              </a:ext>
            </a:extLst>
          </p:cNvPr>
          <p:cNvSpPr>
            <a:spLocks noGrp="1"/>
          </p:cNvSpPr>
          <p:nvPr>
            <p:ph type="dt" sz="half" idx="10"/>
          </p:nvPr>
        </p:nvSpPr>
        <p:spPr/>
        <p:txBody>
          <a:bodyPr/>
          <a:lstStyle/>
          <a:p>
            <a:fld id="{8324FB88-C6A2-4027-ACAD-C859877375E1}" type="datetimeFigureOut">
              <a:rPr lang="en-US" smtClean="0"/>
              <a:t>12/1/2023</a:t>
            </a:fld>
            <a:endParaRPr lang="en-US"/>
          </a:p>
        </p:txBody>
      </p:sp>
      <p:sp>
        <p:nvSpPr>
          <p:cNvPr id="5" name="Footer Placeholder 4">
            <a:extLst>
              <a:ext uri="{FF2B5EF4-FFF2-40B4-BE49-F238E27FC236}">
                <a16:creationId xmlns:a16="http://schemas.microsoft.com/office/drawing/2014/main" id="{246B89DC-C456-F3AB-ED7C-828B446E6F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CA8265-89CD-4661-D0AF-9162BE9E14DF}"/>
              </a:ext>
            </a:extLst>
          </p:cNvPr>
          <p:cNvSpPr>
            <a:spLocks noGrp="1"/>
          </p:cNvSpPr>
          <p:nvPr>
            <p:ph type="sldNum" sz="quarter" idx="12"/>
          </p:nvPr>
        </p:nvSpPr>
        <p:spPr/>
        <p:txBody>
          <a:bodyPr/>
          <a:lstStyle/>
          <a:p>
            <a:fld id="{701F4EA4-7728-42B8-85CA-735C50D73230}" type="slidenum">
              <a:rPr lang="en-US" smtClean="0"/>
              <a:t>‹#›</a:t>
            </a:fld>
            <a:endParaRPr lang="en-US"/>
          </a:p>
        </p:txBody>
      </p:sp>
    </p:spTree>
    <p:extLst>
      <p:ext uri="{BB962C8B-B14F-4D97-AF65-F5344CB8AC3E}">
        <p14:creationId xmlns:p14="http://schemas.microsoft.com/office/powerpoint/2010/main" val="341026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88D72-D57F-55BF-0E97-A190A92145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226568-B63E-8074-7ECE-7C9F1E3C1B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B8F16-80ED-258A-0A40-C7E97BF174C1}"/>
              </a:ext>
            </a:extLst>
          </p:cNvPr>
          <p:cNvSpPr>
            <a:spLocks noGrp="1"/>
          </p:cNvSpPr>
          <p:nvPr>
            <p:ph type="dt" sz="half" idx="10"/>
          </p:nvPr>
        </p:nvSpPr>
        <p:spPr/>
        <p:txBody>
          <a:bodyPr/>
          <a:lstStyle/>
          <a:p>
            <a:fld id="{8324FB88-C6A2-4027-ACAD-C859877375E1}" type="datetimeFigureOut">
              <a:rPr lang="en-US" smtClean="0"/>
              <a:t>12/1/2023</a:t>
            </a:fld>
            <a:endParaRPr lang="en-US"/>
          </a:p>
        </p:txBody>
      </p:sp>
      <p:sp>
        <p:nvSpPr>
          <p:cNvPr id="5" name="Footer Placeholder 4">
            <a:extLst>
              <a:ext uri="{FF2B5EF4-FFF2-40B4-BE49-F238E27FC236}">
                <a16:creationId xmlns:a16="http://schemas.microsoft.com/office/drawing/2014/main" id="{5521C924-1FFE-E147-E792-C430158E88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29F1B7-04FF-3E78-D911-42F8DA1CBEB9}"/>
              </a:ext>
            </a:extLst>
          </p:cNvPr>
          <p:cNvSpPr>
            <a:spLocks noGrp="1"/>
          </p:cNvSpPr>
          <p:nvPr>
            <p:ph type="sldNum" sz="quarter" idx="12"/>
          </p:nvPr>
        </p:nvSpPr>
        <p:spPr/>
        <p:txBody>
          <a:bodyPr/>
          <a:lstStyle/>
          <a:p>
            <a:fld id="{701F4EA4-7728-42B8-85CA-735C50D73230}" type="slidenum">
              <a:rPr lang="en-US" smtClean="0"/>
              <a:t>‹#›</a:t>
            </a:fld>
            <a:endParaRPr lang="en-US"/>
          </a:p>
        </p:txBody>
      </p:sp>
    </p:spTree>
    <p:extLst>
      <p:ext uri="{BB962C8B-B14F-4D97-AF65-F5344CB8AC3E}">
        <p14:creationId xmlns:p14="http://schemas.microsoft.com/office/powerpoint/2010/main" val="3660360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F1B02-E1F5-CACA-CF85-145B35FD5A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FABD3B-F7D0-B31A-536A-B13FF25415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E98B83-679F-1320-2901-6FACD3A49A52}"/>
              </a:ext>
            </a:extLst>
          </p:cNvPr>
          <p:cNvSpPr>
            <a:spLocks noGrp="1"/>
          </p:cNvSpPr>
          <p:nvPr>
            <p:ph type="dt" sz="half" idx="10"/>
          </p:nvPr>
        </p:nvSpPr>
        <p:spPr/>
        <p:txBody>
          <a:bodyPr/>
          <a:lstStyle/>
          <a:p>
            <a:fld id="{8324FB88-C6A2-4027-ACAD-C859877375E1}" type="datetimeFigureOut">
              <a:rPr lang="en-US" smtClean="0"/>
              <a:t>12/1/2023</a:t>
            </a:fld>
            <a:endParaRPr lang="en-US"/>
          </a:p>
        </p:txBody>
      </p:sp>
      <p:sp>
        <p:nvSpPr>
          <p:cNvPr id="5" name="Footer Placeholder 4">
            <a:extLst>
              <a:ext uri="{FF2B5EF4-FFF2-40B4-BE49-F238E27FC236}">
                <a16:creationId xmlns:a16="http://schemas.microsoft.com/office/drawing/2014/main" id="{00EA3F66-C030-F881-0AF5-D030F015E2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E5CBA9-E305-C982-52CE-552A7FE36995}"/>
              </a:ext>
            </a:extLst>
          </p:cNvPr>
          <p:cNvSpPr>
            <a:spLocks noGrp="1"/>
          </p:cNvSpPr>
          <p:nvPr>
            <p:ph type="sldNum" sz="quarter" idx="12"/>
          </p:nvPr>
        </p:nvSpPr>
        <p:spPr/>
        <p:txBody>
          <a:bodyPr/>
          <a:lstStyle/>
          <a:p>
            <a:fld id="{701F4EA4-7728-42B8-85CA-735C50D73230}" type="slidenum">
              <a:rPr lang="en-US" smtClean="0"/>
              <a:t>‹#›</a:t>
            </a:fld>
            <a:endParaRPr lang="en-US"/>
          </a:p>
        </p:txBody>
      </p:sp>
    </p:spTree>
    <p:extLst>
      <p:ext uri="{BB962C8B-B14F-4D97-AF65-F5344CB8AC3E}">
        <p14:creationId xmlns:p14="http://schemas.microsoft.com/office/powerpoint/2010/main" val="3624577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3BC20-1B87-0806-64E0-9703E032DB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1DE4B8-A393-9845-5CA5-AA7F26E531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BBC813-224F-7332-C934-EB8D22AB74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10F450-E67F-8354-967E-3853A615DBE8}"/>
              </a:ext>
            </a:extLst>
          </p:cNvPr>
          <p:cNvSpPr>
            <a:spLocks noGrp="1"/>
          </p:cNvSpPr>
          <p:nvPr>
            <p:ph type="dt" sz="half" idx="10"/>
          </p:nvPr>
        </p:nvSpPr>
        <p:spPr/>
        <p:txBody>
          <a:bodyPr/>
          <a:lstStyle/>
          <a:p>
            <a:fld id="{8324FB88-C6A2-4027-ACAD-C859877375E1}" type="datetimeFigureOut">
              <a:rPr lang="en-US" smtClean="0"/>
              <a:t>12/1/2023</a:t>
            </a:fld>
            <a:endParaRPr lang="en-US"/>
          </a:p>
        </p:txBody>
      </p:sp>
      <p:sp>
        <p:nvSpPr>
          <p:cNvPr id="6" name="Footer Placeholder 5">
            <a:extLst>
              <a:ext uri="{FF2B5EF4-FFF2-40B4-BE49-F238E27FC236}">
                <a16:creationId xmlns:a16="http://schemas.microsoft.com/office/drawing/2014/main" id="{1B79AF9A-76D7-CA66-F2A4-405D86E4E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946A0D-3C31-6413-396A-DD30180897FF}"/>
              </a:ext>
            </a:extLst>
          </p:cNvPr>
          <p:cNvSpPr>
            <a:spLocks noGrp="1"/>
          </p:cNvSpPr>
          <p:nvPr>
            <p:ph type="sldNum" sz="quarter" idx="12"/>
          </p:nvPr>
        </p:nvSpPr>
        <p:spPr/>
        <p:txBody>
          <a:bodyPr/>
          <a:lstStyle/>
          <a:p>
            <a:fld id="{701F4EA4-7728-42B8-85CA-735C50D73230}" type="slidenum">
              <a:rPr lang="en-US" smtClean="0"/>
              <a:t>‹#›</a:t>
            </a:fld>
            <a:endParaRPr lang="en-US"/>
          </a:p>
        </p:txBody>
      </p:sp>
    </p:spTree>
    <p:extLst>
      <p:ext uri="{BB962C8B-B14F-4D97-AF65-F5344CB8AC3E}">
        <p14:creationId xmlns:p14="http://schemas.microsoft.com/office/powerpoint/2010/main" val="881655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2EC7C-82F4-83C3-1FCA-42100F1DED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D34D37-5CF4-8C75-B2A2-CD54ED0F23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0C8D1B-43A6-B834-D044-263D18FE5B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DCF817-03A5-30F3-9D43-2D3632576C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7D40A4-96C6-6256-4A52-244A2F0789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181EF2-C4D9-17B3-743A-36041AB56E2D}"/>
              </a:ext>
            </a:extLst>
          </p:cNvPr>
          <p:cNvSpPr>
            <a:spLocks noGrp="1"/>
          </p:cNvSpPr>
          <p:nvPr>
            <p:ph type="dt" sz="half" idx="10"/>
          </p:nvPr>
        </p:nvSpPr>
        <p:spPr/>
        <p:txBody>
          <a:bodyPr/>
          <a:lstStyle/>
          <a:p>
            <a:fld id="{8324FB88-C6A2-4027-ACAD-C859877375E1}" type="datetimeFigureOut">
              <a:rPr lang="en-US" smtClean="0"/>
              <a:t>12/1/2023</a:t>
            </a:fld>
            <a:endParaRPr lang="en-US"/>
          </a:p>
        </p:txBody>
      </p:sp>
      <p:sp>
        <p:nvSpPr>
          <p:cNvPr id="8" name="Footer Placeholder 7">
            <a:extLst>
              <a:ext uri="{FF2B5EF4-FFF2-40B4-BE49-F238E27FC236}">
                <a16:creationId xmlns:a16="http://schemas.microsoft.com/office/drawing/2014/main" id="{D982BD69-16B4-60AE-7B09-B13D169FFE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E52327-25E2-A198-3916-2BE734E1BC08}"/>
              </a:ext>
            </a:extLst>
          </p:cNvPr>
          <p:cNvSpPr>
            <a:spLocks noGrp="1"/>
          </p:cNvSpPr>
          <p:nvPr>
            <p:ph type="sldNum" sz="quarter" idx="12"/>
          </p:nvPr>
        </p:nvSpPr>
        <p:spPr/>
        <p:txBody>
          <a:bodyPr/>
          <a:lstStyle/>
          <a:p>
            <a:fld id="{701F4EA4-7728-42B8-85CA-735C50D73230}" type="slidenum">
              <a:rPr lang="en-US" smtClean="0"/>
              <a:t>‹#›</a:t>
            </a:fld>
            <a:endParaRPr lang="en-US"/>
          </a:p>
        </p:txBody>
      </p:sp>
    </p:spTree>
    <p:extLst>
      <p:ext uri="{BB962C8B-B14F-4D97-AF65-F5344CB8AC3E}">
        <p14:creationId xmlns:p14="http://schemas.microsoft.com/office/powerpoint/2010/main" val="757133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43749-213C-C011-C0CB-7EADA2DB7C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284073-39C0-F426-7673-A4682BF36E4E}"/>
              </a:ext>
            </a:extLst>
          </p:cNvPr>
          <p:cNvSpPr>
            <a:spLocks noGrp="1"/>
          </p:cNvSpPr>
          <p:nvPr>
            <p:ph type="dt" sz="half" idx="10"/>
          </p:nvPr>
        </p:nvSpPr>
        <p:spPr/>
        <p:txBody>
          <a:bodyPr/>
          <a:lstStyle/>
          <a:p>
            <a:fld id="{8324FB88-C6A2-4027-ACAD-C859877375E1}" type="datetimeFigureOut">
              <a:rPr lang="en-US" smtClean="0"/>
              <a:t>12/1/2023</a:t>
            </a:fld>
            <a:endParaRPr lang="en-US"/>
          </a:p>
        </p:txBody>
      </p:sp>
      <p:sp>
        <p:nvSpPr>
          <p:cNvPr id="4" name="Footer Placeholder 3">
            <a:extLst>
              <a:ext uri="{FF2B5EF4-FFF2-40B4-BE49-F238E27FC236}">
                <a16:creationId xmlns:a16="http://schemas.microsoft.com/office/drawing/2014/main" id="{ABBF78F2-6A37-06A3-E46C-CD85C96E0F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CD3843-D158-2D48-E110-64869C7701F3}"/>
              </a:ext>
            </a:extLst>
          </p:cNvPr>
          <p:cNvSpPr>
            <a:spLocks noGrp="1"/>
          </p:cNvSpPr>
          <p:nvPr>
            <p:ph type="sldNum" sz="quarter" idx="12"/>
          </p:nvPr>
        </p:nvSpPr>
        <p:spPr/>
        <p:txBody>
          <a:bodyPr/>
          <a:lstStyle/>
          <a:p>
            <a:fld id="{701F4EA4-7728-42B8-85CA-735C50D73230}" type="slidenum">
              <a:rPr lang="en-US" smtClean="0"/>
              <a:t>‹#›</a:t>
            </a:fld>
            <a:endParaRPr lang="en-US"/>
          </a:p>
        </p:txBody>
      </p:sp>
    </p:spTree>
    <p:extLst>
      <p:ext uri="{BB962C8B-B14F-4D97-AF65-F5344CB8AC3E}">
        <p14:creationId xmlns:p14="http://schemas.microsoft.com/office/powerpoint/2010/main" val="552781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D217D6-E514-E635-0B81-C7196D57BC7E}"/>
              </a:ext>
            </a:extLst>
          </p:cNvPr>
          <p:cNvSpPr>
            <a:spLocks noGrp="1"/>
          </p:cNvSpPr>
          <p:nvPr>
            <p:ph type="dt" sz="half" idx="10"/>
          </p:nvPr>
        </p:nvSpPr>
        <p:spPr/>
        <p:txBody>
          <a:bodyPr/>
          <a:lstStyle/>
          <a:p>
            <a:fld id="{8324FB88-C6A2-4027-ACAD-C859877375E1}" type="datetimeFigureOut">
              <a:rPr lang="en-US" smtClean="0"/>
              <a:t>12/1/2023</a:t>
            </a:fld>
            <a:endParaRPr lang="en-US"/>
          </a:p>
        </p:txBody>
      </p:sp>
      <p:sp>
        <p:nvSpPr>
          <p:cNvPr id="3" name="Footer Placeholder 2">
            <a:extLst>
              <a:ext uri="{FF2B5EF4-FFF2-40B4-BE49-F238E27FC236}">
                <a16:creationId xmlns:a16="http://schemas.microsoft.com/office/drawing/2014/main" id="{BD2E0579-771A-51FA-FFE0-A953D227B6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6EC69A-5BCB-EBE2-225C-CC6DD27F8F7D}"/>
              </a:ext>
            </a:extLst>
          </p:cNvPr>
          <p:cNvSpPr>
            <a:spLocks noGrp="1"/>
          </p:cNvSpPr>
          <p:nvPr>
            <p:ph type="sldNum" sz="quarter" idx="12"/>
          </p:nvPr>
        </p:nvSpPr>
        <p:spPr/>
        <p:txBody>
          <a:bodyPr/>
          <a:lstStyle/>
          <a:p>
            <a:fld id="{701F4EA4-7728-42B8-85CA-735C50D73230}" type="slidenum">
              <a:rPr lang="en-US" smtClean="0"/>
              <a:t>‹#›</a:t>
            </a:fld>
            <a:endParaRPr lang="en-US"/>
          </a:p>
        </p:txBody>
      </p:sp>
    </p:spTree>
    <p:extLst>
      <p:ext uri="{BB962C8B-B14F-4D97-AF65-F5344CB8AC3E}">
        <p14:creationId xmlns:p14="http://schemas.microsoft.com/office/powerpoint/2010/main" val="232164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1AF85-72F7-2415-8E28-063A53EEB4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02382B-5DB1-9435-35F1-457B93F42D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00AC05-A1A4-FA90-26FE-61E592B100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D56B68-FE16-C827-D960-9E803F0DBE8A}"/>
              </a:ext>
            </a:extLst>
          </p:cNvPr>
          <p:cNvSpPr>
            <a:spLocks noGrp="1"/>
          </p:cNvSpPr>
          <p:nvPr>
            <p:ph type="dt" sz="half" idx="10"/>
          </p:nvPr>
        </p:nvSpPr>
        <p:spPr/>
        <p:txBody>
          <a:bodyPr/>
          <a:lstStyle/>
          <a:p>
            <a:fld id="{8324FB88-C6A2-4027-ACAD-C859877375E1}" type="datetimeFigureOut">
              <a:rPr lang="en-US" smtClean="0"/>
              <a:t>12/1/2023</a:t>
            </a:fld>
            <a:endParaRPr lang="en-US"/>
          </a:p>
        </p:txBody>
      </p:sp>
      <p:sp>
        <p:nvSpPr>
          <p:cNvPr id="6" name="Footer Placeholder 5">
            <a:extLst>
              <a:ext uri="{FF2B5EF4-FFF2-40B4-BE49-F238E27FC236}">
                <a16:creationId xmlns:a16="http://schemas.microsoft.com/office/drawing/2014/main" id="{D7CE2F2C-F311-D20A-865E-F544244906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1B2F70-FE53-0C05-D3C0-A2C32E3C0382}"/>
              </a:ext>
            </a:extLst>
          </p:cNvPr>
          <p:cNvSpPr>
            <a:spLocks noGrp="1"/>
          </p:cNvSpPr>
          <p:nvPr>
            <p:ph type="sldNum" sz="quarter" idx="12"/>
          </p:nvPr>
        </p:nvSpPr>
        <p:spPr/>
        <p:txBody>
          <a:bodyPr/>
          <a:lstStyle/>
          <a:p>
            <a:fld id="{701F4EA4-7728-42B8-85CA-735C50D73230}" type="slidenum">
              <a:rPr lang="en-US" smtClean="0"/>
              <a:t>‹#›</a:t>
            </a:fld>
            <a:endParaRPr lang="en-US"/>
          </a:p>
        </p:txBody>
      </p:sp>
    </p:spTree>
    <p:extLst>
      <p:ext uri="{BB962C8B-B14F-4D97-AF65-F5344CB8AC3E}">
        <p14:creationId xmlns:p14="http://schemas.microsoft.com/office/powerpoint/2010/main" val="3411917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62AB3-6618-1DB3-9A93-B0BCC091BE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38CE41-4F63-A93F-5F66-0B33C9F9AE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5326B7-D37F-B6F9-A568-4B4D126D6C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01ABD3-458E-FE74-3158-880D62E930E8}"/>
              </a:ext>
            </a:extLst>
          </p:cNvPr>
          <p:cNvSpPr>
            <a:spLocks noGrp="1"/>
          </p:cNvSpPr>
          <p:nvPr>
            <p:ph type="dt" sz="half" idx="10"/>
          </p:nvPr>
        </p:nvSpPr>
        <p:spPr/>
        <p:txBody>
          <a:bodyPr/>
          <a:lstStyle/>
          <a:p>
            <a:fld id="{8324FB88-C6A2-4027-ACAD-C859877375E1}" type="datetimeFigureOut">
              <a:rPr lang="en-US" smtClean="0"/>
              <a:t>12/1/2023</a:t>
            </a:fld>
            <a:endParaRPr lang="en-US"/>
          </a:p>
        </p:txBody>
      </p:sp>
      <p:sp>
        <p:nvSpPr>
          <p:cNvPr id="6" name="Footer Placeholder 5">
            <a:extLst>
              <a:ext uri="{FF2B5EF4-FFF2-40B4-BE49-F238E27FC236}">
                <a16:creationId xmlns:a16="http://schemas.microsoft.com/office/drawing/2014/main" id="{C5631651-0A69-B164-C612-12E3646873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D42066-7E9C-51E5-C19B-5620268559B0}"/>
              </a:ext>
            </a:extLst>
          </p:cNvPr>
          <p:cNvSpPr>
            <a:spLocks noGrp="1"/>
          </p:cNvSpPr>
          <p:nvPr>
            <p:ph type="sldNum" sz="quarter" idx="12"/>
          </p:nvPr>
        </p:nvSpPr>
        <p:spPr/>
        <p:txBody>
          <a:bodyPr/>
          <a:lstStyle/>
          <a:p>
            <a:fld id="{701F4EA4-7728-42B8-85CA-735C50D73230}" type="slidenum">
              <a:rPr lang="en-US" smtClean="0"/>
              <a:t>‹#›</a:t>
            </a:fld>
            <a:endParaRPr lang="en-US"/>
          </a:p>
        </p:txBody>
      </p:sp>
    </p:spTree>
    <p:extLst>
      <p:ext uri="{BB962C8B-B14F-4D97-AF65-F5344CB8AC3E}">
        <p14:creationId xmlns:p14="http://schemas.microsoft.com/office/powerpoint/2010/main" val="2385996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57D240-BC14-B556-35FE-67D6F47147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95DC42-CC67-9D79-0B46-3C20136E0F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3C0673-67D1-E833-B5EE-AA06C2D781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24FB88-C6A2-4027-ACAD-C859877375E1}" type="datetimeFigureOut">
              <a:rPr lang="en-US" smtClean="0"/>
              <a:t>12/1/2023</a:t>
            </a:fld>
            <a:endParaRPr lang="en-US"/>
          </a:p>
        </p:txBody>
      </p:sp>
      <p:sp>
        <p:nvSpPr>
          <p:cNvPr id="5" name="Footer Placeholder 4">
            <a:extLst>
              <a:ext uri="{FF2B5EF4-FFF2-40B4-BE49-F238E27FC236}">
                <a16:creationId xmlns:a16="http://schemas.microsoft.com/office/drawing/2014/main" id="{2E74DACC-924D-6260-36DA-A509A1A133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596BF4-0B7C-D897-9EC3-44D529A753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1F4EA4-7728-42B8-85CA-735C50D73230}" type="slidenum">
              <a:rPr lang="en-US" smtClean="0"/>
              <a:t>‹#›</a:t>
            </a:fld>
            <a:endParaRPr lang="en-US"/>
          </a:p>
        </p:txBody>
      </p:sp>
    </p:spTree>
    <p:extLst>
      <p:ext uri="{BB962C8B-B14F-4D97-AF65-F5344CB8AC3E}">
        <p14:creationId xmlns:p14="http://schemas.microsoft.com/office/powerpoint/2010/main" val="3908132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8473" name="Picture 9">
            <a:extLst>
              <a:ext uri="{FF2B5EF4-FFF2-40B4-BE49-F238E27FC236}">
                <a16:creationId xmlns:a16="http://schemas.microsoft.com/office/drawing/2014/main" id="{C8C4BB09-073F-0465-F19F-410454A6A8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200401" y="3276600"/>
            <a:ext cx="5565775" cy="2103438"/>
          </a:xfrm>
          <a:prstGeom prst="rect">
            <a:avLst/>
          </a:prstGeom>
          <a:noFill/>
          <a:extLst>
            <a:ext uri="{909E8E84-426E-40DD-AFC4-6F175D3DCCD1}">
              <a14:hiddenFill xmlns:a14="http://schemas.microsoft.com/office/drawing/2010/main">
                <a:solidFill>
                  <a:srgbClr val="FFFFFF"/>
                </a:solidFill>
              </a14:hiddenFill>
            </a:ext>
          </a:extLst>
        </p:spPr>
      </p:pic>
      <p:sp>
        <p:nvSpPr>
          <p:cNvPr id="318466" name="Rectangle 2">
            <a:extLst>
              <a:ext uri="{FF2B5EF4-FFF2-40B4-BE49-F238E27FC236}">
                <a16:creationId xmlns:a16="http://schemas.microsoft.com/office/drawing/2014/main" id="{E9B5E45D-AEE0-7404-0F5E-56026FE3E461}"/>
              </a:ext>
            </a:extLst>
          </p:cNvPr>
          <p:cNvSpPr>
            <a:spLocks noChangeArrowheads="1"/>
          </p:cNvSpPr>
          <p:nvPr/>
        </p:nvSpPr>
        <p:spPr bwMode="blackGray">
          <a:xfrm>
            <a:off x="2390776" y="1892301"/>
            <a:ext cx="7286625" cy="1071563"/>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a:solidFill>
                  <a:srgbClr val="000000"/>
                </a:solidFill>
                <a:latin typeface="Courier New" panose="02070309020205020404" pitchFamily="49" charset="0"/>
              </a:rPr>
              <a:t>SELECT department_id, department_name,</a:t>
            </a:r>
          </a:p>
          <a:p>
            <a:pPr eaLnBrk="0" hangingPunct="0">
              <a:buClrTx/>
              <a:buFontTx/>
              <a:buNone/>
            </a:pPr>
            <a:r>
              <a:rPr lang="en-US" altLang="en-US" sz="1800">
                <a:solidFill>
                  <a:srgbClr val="000000"/>
                </a:solidFill>
                <a:latin typeface="Courier New" panose="02070309020205020404" pitchFamily="49" charset="0"/>
              </a:rPr>
              <a:t>       location_id, city</a:t>
            </a:r>
          </a:p>
          <a:p>
            <a:pPr eaLnBrk="0" hangingPunct="0">
              <a:buClrTx/>
              <a:buFontTx/>
              <a:buNone/>
            </a:pPr>
            <a:r>
              <a:rPr lang="en-US" altLang="en-US" sz="1800">
                <a:solidFill>
                  <a:srgbClr val="000000"/>
                </a:solidFill>
                <a:latin typeface="Courier New" panose="02070309020205020404" pitchFamily="49" charset="0"/>
              </a:rPr>
              <a:t>FROM   departments</a:t>
            </a:r>
          </a:p>
          <a:p>
            <a:pPr eaLnBrk="0" hangingPunct="0">
              <a:buClrTx/>
              <a:buFontTx/>
              <a:buNone/>
            </a:pPr>
            <a:r>
              <a:rPr lang="en-US" altLang="en-US" sz="1800">
                <a:solidFill>
                  <a:srgbClr val="000000"/>
                </a:solidFill>
                <a:latin typeface="Courier New" panose="02070309020205020404" pitchFamily="49" charset="0"/>
              </a:rPr>
              <a:t>NATURAL JOIN locations ;</a:t>
            </a:r>
          </a:p>
        </p:txBody>
      </p:sp>
      <p:sp>
        <p:nvSpPr>
          <p:cNvPr id="318468" name="Rectangle 4">
            <a:extLst>
              <a:ext uri="{FF2B5EF4-FFF2-40B4-BE49-F238E27FC236}">
                <a16:creationId xmlns:a16="http://schemas.microsoft.com/office/drawing/2014/main" id="{F64CF6BE-EA73-5BFF-CAD1-E6A782214B5D}"/>
              </a:ext>
            </a:extLst>
          </p:cNvPr>
          <p:cNvSpPr>
            <a:spLocks noGrp="1" noChangeArrowheads="1"/>
          </p:cNvSpPr>
          <p:nvPr>
            <p:ph type="title"/>
          </p:nvPr>
        </p:nvSpPr>
        <p:spPr/>
        <p:txBody>
          <a:bodyPr/>
          <a:lstStyle/>
          <a:p>
            <a:r>
              <a:rPr lang="en-US" altLang="en-US"/>
              <a:t>Retrieving Records with Natural Joins</a:t>
            </a:r>
          </a:p>
        </p:txBody>
      </p:sp>
      <p:sp>
        <p:nvSpPr>
          <p:cNvPr id="318470" name="Rectangle 6">
            <a:extLst>
              <a:ext uri="{FF2B5EF4-FFF2-40B4-BE49-F238E27FC236}">
                <a16:creationId xmlns:a16="http://schemas.microsoft.com/office/drawing/2014/main" id="{31750DF0-4CF1-5947-7B5C-CB01765F4F01}"/>
              </a:ext>
            </a:extLst>
          </p:cNvPr>
          <p:cNvSpPr>
            <a:spLocks noChangeArrowheads="1"/>
          </p:cNvSpPr>
          <p:nvPr/>
        </p:nvSpPr>
        <p:spPr bwMode="gray">
          <a:xfrm>
            <a:off x="6477000" y="3276600"/>
            <a:ext cx="2286000" cy="21336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471" name="Rectangle 7">
            <a:extLst>
              <a:ext uri="{FF2B5EF4-FFF2-40B4-BE49-F238E27FC236}">
                <a16:creationId xmlns:a16="http://schemas.microsoft.com/office/drawing/2014/main" id="{09A69C10-67D5-A7AC-C1F7-55654E455BED}"/>
              </a:ext>
            </a:extLst>
          </p:cNvPr>
          <p:cNvSpPr>
            <a:spLocks noChangeArrowheads="1"/>
          </p:cNvSpPr>
          <p:nvPr/>
        </p:nvSpPr>
        <p:spPr bwMode="gray">
          <a:xfrm>
            <a:off x="2435226" y="2671763"/>
            <a:ext cx="3127375" cy="2667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8" name="Rectangle 1032">
            <a:extLst>
              <a:ext uri="{FF2B5EF4-FFF2-40B4-BE49-F238E27FC236}">
                <a16:creationId xmlns:a16="http://schemas.microsoft.com/office/drawing/2014/main" id="{6541CD6A-4988-EADF-53CE-212F3F3338B6}"/>
              </a:ext>
            </a:extLst>
          </p:cNvPr>
          <p:cNvSpPr>
            <a:spLocks noGrp="1" noChangeArrowheads="1"/>
          </p:cNvSpPr>
          <p:nvPr>
            <p:ph type="title"/>
          </p:nvPr>
        </p:nvSpPr>
        <p:spPr/>
        <p:txBody>
          <a:bodyPr/>
          <a:lstStyle/>
          <a:p>
            <a:r>
              <a:rPr lang="en-US" altLang="en-US"/>
              <a:t>Subquery Syntax</a:t>
            </a:r>
          </a:p>
        </p:txBody>
      </p:sp>
      <p:sp>
        <p:nvSpPr>
          <p:cNvPr id="312329" name="Rectangle 1033">
            <a:extLst>
              <a:ext uri="{FF2B5EF4-FFF2-40B4-BE49-F238E27FC236}">
                <a16:creationId xmlns:a16="http://schemas.microsoft.com/office/drawing/2014/main" id="{77A84FEF-C195-6020-A02E-03BDA3DA5738}"/>
              </a:ext>
            </a:extLst>
          </p:cNvPr>
          <p:cNvSpPr>
            <a:spLocks noGrp="1" noChangeArrowheads="1"/>
          </p:cNvSpPr>
          <p:nvPr>
            <p:ph type="body" idx="1"/>
          </p:nvPr>
        </p:nvSpPr>
        <p:spPr>
          <a:xfrm>
            <a:off x="2133600" y="3017838"/>
            <a:ext cx="7918450" cy="1096962"/>
          </a:xfrm>
        </p:spPr>
        <p:txBody>
          <a:bodyPr>
            <a:normAutofit lnSpcReduction="10000"/>
          </a:bodyPr>
          <a:lstStyle/>
          <a:p>
            <a:pPr lvl="1"/>
            <a:r>
              <a:rPr lang="en-US" altLang="en-US"/>
              <a:t>The subquery (inner query) executes </a:t>
            </a:r>
            <a:r>
              <a:rPr lang="en-US" altLang="en-US" i="1"/>
              <a:t>before</a:t>
            </a:r>
            <a:r>
              <a:rPr lang="en-US" altLang="en-US"/>
              <a:t> the main query (outer query).</a:t>
            </a:r>
          </a:p>
          <a:p>
            <a:pPr lvl="1"/>
            <a:r>
              <a:rPr lang="en-US" altLang="en-US"/>
              <a:t>The result of the subquery is used by the main query.</a:t>
            </a:r>
          </a:p>
        </p:txBody>
      </p:sp>
      <p:sp>
        <p:nvSpPr>
          <p:cNvPr id="312323" name="Rectangle 1027">
            <a:extLst>
              <a:ext uri="{FF2B5EF4-FFF2-40B4-BE49-F238E27FC236}">
                <a16:creationId xmlns:a16="http://schemas.microsoft.com/office/drawing/2014/main" id="{BE470496-9AB0-9A5C-20B4-B420977082E0}"/>
              </a:ext>
            </a:extLst>
          </p:cNvPr>
          <p:cNvSpPr>
            <a:spLocks noChangeArrowheads="1"/>
          </p:cNvSpPr>
          <p:nvPr/>
        </p:nvSpPr>
        <p:spPr bwMode="blackGray">
          <a:xfrm>
            <a:off x="2390776" y="1447800"/>
            <a:ext cx="7286625" cy="1447800"/>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a:solidFill>
                  <a:srgbClr val="000000"/>
                </a:solidFill>
                <a:latin typeface="Courier New" panose="02070309020205020404" pitchFamily="49" charset="0"/>
              </a:rPr>
              <a:t>SELECT	</a:t>
            </a:r>
            <a:r>
              <a:rPr lang="en-US" altLang="en-US" sz="1800" i="1">
                <a:solidFill>
                  <a:srgbClr val="000000"/>
                </a:solidFill>
                <a:latin typeface="Courier New" panose="02070309020205020404" pitchFamily="49" charset="0"/>
              </a:rPr>
              <a:t>select_list</a:t>
            </a:r>
            <a:endParaRPr lang="en-US" altLang="en-US" sz="1800">
              <a:solidFill>
                <a:srgbClr val="000000"/>
              </a:solidFill>
              <a:latin typeface="Courier New" panose="02070309020205020404" pitchFamily="49" charset="0"/>
            </a:endParaRPr>
          </a:p>
          <a:p>
            <a:pPr eaLnBrk="0" hangingPunct="0">
              <a:buClrTx/>
              <a:buFontTx/>
              <a:buNone/>
            </a:pPr>
            <a:r>
              <a:rPr lang="en-US" altLang="en-US" sz="1800">
                <a:solidFill>
                  <a:srgbClr val="000000"/>
                </a:solidFill>
                <a:latin typeface="Courier New" panose="02070309020205020404" pitchFamily="49" charset="0"/>
              </a:rPr>
              <a:t>FROM	</a:t>
            </a:r>
            <a:r>
              <a:rPr lang="en-US" altLang="en-US" sz="1800" i="1">
                <a:solidFill>
                  <a:srgbClr val="000000"/>
                </a:solidFill>
                <a:latin typeface="Courier New" panose="02070309020205020404" pitchFamily="49" charset="0"/>
              </a:rPr>
              <a:t>table</a:t>
            </a:r>
            <a:endParaRPr lang="en-US" altLang="en-US" sz="1800">
              <a:solidFill>
                <a:srgbClr val="000000"/>
              </a:solidFill>
              <a:latin typeface="Courier New" panose="02070309020205020404" pitchFamily="49" charset="0"/>
            </a:endParaRPr>
          </a:p>
          <a:p>
            <a:pPr eaLnBrk="0" hangingPunct="0">
              <a:buClrTx/>
              <a:buFontTx/>
              <a:buNone/>
            </a:pPr>
            <a:r>
              <a:rPr lang="en-US" altLang="en-US" sz="1800">
                <a:solidFill>
                  <a:srgbClr val="000000"/>
                </a:solidFill>
                <a:latin typeface="Courier New" panose="02070309020205020404" pitchFamily="49" charset="0"/>
              </a:rPr>
              <a:t>WHERE	</a:t>
            </a:r>
            <a:r>
              <a:rPr lang="en-US" altLang="en-US" sz="1800" i="1">
                <a:solidFill>
                  <a:srgbClr val="000000"/>
                </a:solidFill>
                <a:latin typeface="Courier New" panose="02070309020205020404" pitchFamily="49" charset="0"/>
              </a:rPr>
              <a:t>expr operator</a:t>
            </a:r>
          </a:p>
          <a:p>
            <a:pPr eaLnBrk="0" hangingPunct="0">
              <a:buClrTx/>
              <a:buFontTx/>
              <a:buNone/>
            </a:pPr>
            <a:r>
              <a:rPr lang="en-US" altLang="en-US" sz="1800">
                <a:solidFill>
                  <a:srgbClr val="000000"/>
                </a:solidFill>
                <a:latin typeface="Courier New" panose="02070309020205020404" pitchFamily="49" charset="0"/>
              </a:rPr>
              <a:t>		 	(SELECT	</a:t>
            </a:r>
            <a:r>
              <a:rPr lang="en-US" altLang="en-US" sz="1800" i="1">
                <a:solidFill>
                  <a:srgbClr val="000000"/>
                </a:solidFill>
                <a:latin typeface="Courier New" panose="02070309020205020404" pitchFamily="49" charset="0"/>
              </a:rPr>
              <a:t>select_list</a:t>
            </a:r>
          </a:p>
          <a:p>
            <a:pPr eaLnBrk="0" hangingPunct="0">
              <a:buClrTx/>
              <a:buFontTx/>
              <a:buNone/>
            </a:pPr>
            <a:r>
              <a:rPr lang="en-US" altLang="en-US" sz="1800">
                <a:solidFill>
                  <a:srgbClr val="000000"/>
                </a:solidFill>
                <a:latin typeface="Courier New" panose="02070309020205020404" pitchFamily="49" charset="0"/>
              </a:rPr>
              <a:t>		       FROM		</a:t>
            </a:r>
            <a:r>
              <a:rPr lang="en-US" altLang="en-US" sz="1800" i="1">
                <a:solidFill>
                  <a:srgbClr val="000000"/>
                </a:solidFill>
                <a:latin typeface="Courier New" panose="02070309020205020404" pitchFamily="49" charset="0"/>
              </a:rPr>
              <a:t>table</a:t>
            </a:r>
            <a:r>
              <a:rPr lang="en-US" altLang="en-US" sz="1800">
                <a:solidFill>
                  <a:srgbClr val="000000"/>
                </a:solidFill>
                <a:latin typeface="Courier New" panose="02070309020205020404" pitchFamily="49" charset="0"/>
              </a:rPr>
              <a:t>);</a:t>
            </a:r>
          </a:p>
        </p:txBody>
      </p:sp>
      <p:sp>
        <p:nvSpPr>
          <p:cNvPr id="312325" name="Rectangle 1029">
            <a:extLst>
              <a:ext uri="{FF2B5EF4-FFF2-40B4-BE49-F238E27FC236}">
                <a16:creationId xmlns:a16="http://schemas.microsoft.com/office/drawing/2014/main" id="{949BD13C-EC1C-5243-9E14-1404018E144D}"/>
              </a:ext>
            </a:extLst>
          </p:cNvPr>
          <p:cNvSpPr>
            <a:spLocks noChangeArrowheads="1"/>
          </p:cNvSpPr>
          <p:nvPr/>
        </p:nvSpPr>
        <p:spPr bwMode="gray">
          <a:xfrm>
            <a:off x="5178425" y="2306638"/>
            <a:ext cx="3683000" cy="55245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a:extLst>
              <a:ext uri="{FF2B5EF4-FFF2-40B4-BE49-F238E27FC236}">
                <a16:creationId xmlns:a16="http://schemas.microsoft.com/office/drawing/2014/main" id="{2B8C20F7-37CE-E0CE-A83F-C96FF5FDC5AB}"/>
              </a:ext>
            </a:extLst>
          </p:cNvPr>
          <p:cNvSpPr>
            <a:spLocks noChangeArrowheads="1"/>
          </p:cNvSpPr>
          <p:nvPr/>
        </p:nvSpPr>
        <p:spPr bwMode="blackGray">
          <a:xfrm>
            <a:off x="2390776" y="1785939"/>
            <a:ext cx="7286625" cy="186372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a:solidFill>
                  <a:srgbClr val="000000"/>
                </a:solidFill>
                <a:latin typeface="Courier New" panose="02070309020205020404" pitchFamily="49" charset="0"/>
              </a:rPr>
              <a:t>SELECT employee_id, last_name</a:t>
            </a:r>
          </a:p>
          <a:p>
            <a:pPr eaLnBrk="0" hangingPunct="0">
              <a:buClrTx/>
              <a:buFontTx/>
              <a:buNone/>
            </a:pPr>
            <a:r>
              <a:rPr lang="en-US" altLang="en-US" sz="1800">
                <a:solidFill>
                  <a:srgbClr val="000000"/>
                </a:solidFill>
                <a:latin typeface="Courier New" panose="02070309020205020404" pitchFamily="49" charset="0"/>
              </a:rPr>
              <a:t>FROM   employees</a:t>
            </a:r>
          </a:p>
          <a:p>
            <a:pPr eaLnBrk="0" hangingPunct="0">
              <a:buClrTx/>
              <a:buFontTx/>
              <a:buNone/>
            </a:pPr>
            <a:r>
              <a:rPr lang="en-US" altLang="en-US" sz="1800">
                <a:solidFill>
                  <a:srgbClr val="000000"/>
                </a:solidFill>
                <a:latin typeface="Courier New" panose="02070309020205020404" pitchFamily="49" charset="0"/>
              </a:rPr>
              <a:t>WHERE  salary =</a:t>
            </a:r>
          </a:p>
          <a:p>
            <a:pPr eaLnBrk="0" hangingPunct="0">
              <a:buClrTx/>
              <a:buFontTx/>
              <a:buNone/>
            </a:pPr>
            <a:r>
              <a:rPr lang="en-US" altLang="en-US" sz="1800">
                <a:solidFill>
                  <a:srgbClr val="000000"/>
                </a:solidFill>
                <a:latin typeface="Courier New" panose="02070309020205020404" pitchFamily="49" charset="0"/>
              </a:rPr>
              <a:t>                (SELECT   MIN(salary)</a:t>
            </a:r>
          </a:p>
          <a:p>
            <a:pPr eaLnBrk="0" hangingPunct="0">
              <a:buClrTx/>
              <a:buFontTx/>
              <a:buNone/>
            </a:pPr>
            <a:r>
              <a:rPr lang="en-US" altLang="en-US" sz="1800">
                <a:solidFill>
                  <a:srgbClr val="000000"/>
                </a:solidFill>
                <a:latin typeface="Courier New" panose="02070309020205020404" pitchFamily="49" charset="0"/>
              </a:rPr>
              <a:t>                 FROM     employees</a:t>
            </a:r>
          </a:p>
          <a:p>
            <a:pPr eaLnBrk="0" hangingPunct="0">
              <a:buClrTx/>
              <a:buFontTx/>
              <a:buNone/>
            </a:pPr>
            <a:r>
              <a:rPr lang="en-US" altLang="en-US" sz="1800">
                <a:solidFill>
                  <a:srgbClr val="000000"/>
                </a:solidFill>
                <a:latin typeface="Courier New" panose="02070309020205020404" pitchFamily="49" charset="0"/>
              </a:rPr>
              <a:t>                 GROUP BY department_id);</a:t>
            </a:r>
          </a:p>
        </p:txBody>
      </p:sp>
      <p:sp>
        <p:nvSpPr>
          <p:cNvPr id="328707" name="Rectangle 3">
            <a:extLst>
              <a:ext uri="{FF2B5EF4-FFF2-40B4-BE49-F238E27FC236}">
                <a16:creationId xmlns:a16="http://schemas.microsoft.com/office/drawing/2014/main" id="{1F2C1414-C100-A071-50BC-E749E434699B}"/>
              </a:ext>
            </a:extLst>
          </p:cNvPr>
          <p:cNvSpPr>
            <a:spLocks noGrp="1" noChangeArrowheads="1"/>
          </p:cNvSpPr>
          <p:nvPr>
            <p:ph type="title"/>
          </p:nvPr>
        </p:nvSpPr>
        <p:spPr/>
        <p:txBody>
          <a:bodyPr/>
          <a:lstStyle/>
          <a:p>
            <a:r>
              <a:rPr lang="en-US" altLang="en-US"/>
              <a:t>What Is Wrong with This Statement?</a:t>
            </a:r>
          </a:p>
        </p:txBody>
      </p:sp>
      <p:sp>
        <p:nvSpPr>
          <p:cNvPr id="328709" name="Rectangle 5">
            <a:extLst>
              <a:ext uri="{FF2B5EF4-FFF2-40B4-BE49-F238E27FC236}">
                <a16:creationId xmlns:a16="http://schemas.microsoft.com/office/drawing/2014/main" id="{612B424A-4EE7-47C1-A581-A140F74C42D0}"/>
              </a:ext>
            </a:extLst>
          </p:cNvPr>
          <p:cNvSpPr>
            <a:spLocks noChangeArrowheads="1"/>
          </p:cNvSpPr>
          <p:nvPr/>
        </p:nvSpPr>
        <p:spPr bwMode="gray">
          <a:xfrm>
            <a:off x="4656139" y="2717800"/>
            <a:ext cx="3457575" cy="884238"/>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10" name="Rectangle 6">
            <a:extLst>
              <a:ext uri="{FF2B5EF4-FFF2-40B4-BE49-F238E27FC236}">
                <a16:creationId xmlns:a16="http://schemas.microsoft.com/office/drawing/2014/main" id="{C448B0FD-136C-5727-C466-4D06F6C54C9E}"/>
              </a:ext>
            </a:extLst>
          </p:cNvPr>
          <p:cNvSpPr>
            <a:spLocks noChangeArrowheads="1"/>
          </p:cNvSpPr>
          <p:nvPr/>
        </p:nvSpPr>
        <p:spPr bwMode="gray">
          <a:xfrm>
            <a:off x="3363914" y="2449513"/>
            <a:ext cx="987425" cy="2667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11" name="Rectangle 7">
            <a:extLst>
              <a:ext uri="{FF2B5EF4-FFF2-40B4-BE49-F238E27FC236}">
                <a16:creationId xmlns:a16="http://schemas.microsoft.com/office/drawing/2014/main" id="{8F9B2F25-4A59-F824-F295-B0AA78BAEB3C}"/>
              </a:ext>
            </a:extLst>
          </p:cNvPr>
          <p:cNvSpPr>
            <a:spLocks noChangeArrowheads="1"/>
          </p:cNvSpPr>
          <p:nvPr/>
        </p:nvSpPr>
        <p:spPr bwMode="gray">
          <a:xfrm>
            <a:off x="4784725" y="3284538"/>
            <a:ext cx="3125788" cy="2667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12" name="Text Box 8">
            <a:extLst>
              <a:ext uri="{FF2B5EF4-FFF2-40B4-BE49-F238E27FC236}">
                <a16:creationId xmlns:a16="http://schemas.microsoft.com/office/drawing/2014/main" id="{5D6AD38A-6910-5CB6-76C4-E80D6279AB3C}"/>
              </a:ext>
            </a:extLst>
          </p:cNvPr>
          <p:cNvSpPr txBox="1">
            <a:spLocks noChangeArrowheads="1"/>
          </p:cNvSpPr>
          <p:nvPr/>
        </p:nvSpPr>
        <p:spPr bwMode="auto">
          <a:xfrm>
            <a:off x="6858000" y="3886200"/>
            <a:ext cx="23622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fontAlgn="base">
              <a:spcBef>
                <a:spcPct val="0"/>
              </a:spcBef>
              <a:spcAft>
                <a:spcPct val="0"/>
              </a:spcAft>
              <a:defRPr sz="2400">
                <a:solidFill>
                  <a:schemeClr val="tx1"/>
                </a:solidFill>
                <a:latin typeface="Times New Roman" panose="02020603050405020304" pitchFamily="18" charset="0"/>
              </a:defRPr>
            </a:lvl6pPr>
            <a:lvl7pPr marL="1828800" defTabSz="228600" fontAlgn="base">
              <a:spcBef>
                <a:spcPct val="0"/>
              </a:spcBef>
              <a:spcAft>
                <a:spcPct val="0"/>
              </a:spcAft>
              <a:defRPr sz="2400">
                <a:solidFill>
                  <a:schemeClr val="tx1"/>
                </a:solidFill>
                <a:latin typeface="Times New Roman" panose="02020603050405020304" pitchFamily="18" charset="0"/>
              </a:defRPr>
            </a:lvl7pPr>
            <a:lvl8pPr marL="2286000" defTabSz="228600" fontAlgn="base">
              <a:spcBef>
                <a:spcPct val="0"/>
              </a:spcBef>
              <a:spcAft>
                <a:spcPct val="0"/>
              </a:spcAft>
              <a:defRPr sz="2400">
                <a:solidFill>
                  <a:schemeClr val="tx1"/>
                </a:solidFill>
                <a:latin typeface="Times New Roman" panose="02020603050405020304" pitchFamily="18" charset="0"/>
              </a:defRPr>
            </a:lvl8pPr>
            <a:lvl9pPr marL="2743200" defTabSz="228600" fontAlgn="base">
              <a:spcBef>
                <a:spcPct val="0"/>
              </a:spcBef>
              <a:spcAft>
                <a:spcPct val="0"/>
              </a:spcAft>
              <a:defRPr sz="2400">
                <a:solidFill>
                  <a:schemeClr val="tx1"/>
                </a:solidFill>
                <a:latin typeface="Times New Roman" panose="02020603050405020304" pitchFamily="18" charset="0"/>
              </a:defRPr>
            </a:lvl9pPr>
          </a:lstStyle>
          <a:p>
            <a:pPr algn="ctr">
              <a:spcBef>
                <a:spcPct val="20000"/>
              </a:spcBef>
            </a:pPr>
            <a:r>
              <a:rPr lang="en-US" altLang="en-US" sz="1800">
                <a:solidFill>
                  <a:srgbClr val="FF3300"/>
                </a:solidFill>
                <a:latin typeface="Arial" panose="020B0604020202020204" pitchFamily="34" charset="0"/>
              </a:rPr>
              <a:t>Single-row operator with multiple-row subquery</a:t>
            </a:r>
          </a:p>
        </p:txBody>
      </p:sp>
      <p:pic>
        <p:nvPicPr>
          <p:cNvPr id="328714" name="Picture 10">
            <a:extLst>
              <a:ext uri="{FF2B5EF4-FFF2-40B4-BE49-F238E27FC236}">
                <a16:creationId xmlns:a16="http://schemas.microsoft.com/office/drawing/2014/main" id="{68B347AA-F957-CADC-43E1-1DFA759637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362200" y="3733801"/>
            <a:ext cx="4400550" cy="22399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23" name="Rectangle 23">
            <a:extLst>
              <a:ext uri="{FF2B5EF4-FFF2-40B4-BE49-F238E27FC236}">
                <a16:creationId xmlns:a16="http://schemas.microsoft.com/office/drawing/2014/main" id="{2A189218-3C0B-DC42-C0CC-6E1004A3C9A9}"/>
              </a:ext>
            </a:extLst>
          </p:cNvPr>
          <p:cNvSpPr>
            <a:spLocks noGrp="1" noChangeArrowheads="1"/>
          </p:cNvSpPr>
          <p:nvPr>
            <p:ph type="title"/>
          </p:nvPr>
        </p:nvSpPr>
        <p:spPr/>
        <p:txBody>
          <a:bodyPr/>
          <a:lstStyle/>
          <a:p>
            <a:r>
              <a:rPr lang="en-US" altLang="en-US"/>
              <a:t>Multiple-Row Subqueries</a:t>
            </a:r>
          </a:p>
        </p:txBody>
      </p:sp>
      <p:sp>
        <p:nvSpPr>
          <p:cNvPr id="332824" name="Rectangle 24">
            <a:extLst>
              <a:ext uri="{FF2B5EF4-FFF2-40B4-BE49-F238E27FC236}">
                <a16:creationId xmlns:a16="http://schemas.microsoft.com/office/drawing/2014/main" id="{A784F6FC-C0C1-406D-59A0-74B9F8F0BD16}"/>
              </a:ext>
            </a:extLst>
          </p:cNvPr>
          <p:cNvSpPr>
            <a:spLocks noGrp="1" noChangeArrowheads="1"/>
          </p:cNvSpPr>
          <p:nvPr>
            <p:ph type="body" idx="1"/>
          </p:nvPr>
        </p:nvSpPr>
        <p:spPr>
          <a:xfrm>
            <a:off x="2133600" y="1449388"/>
            <a:ext cx="7918450" cy="762000"/>
          </a:xfrm>
        </p:spPr>
        <p:txBody>
          <a:bodyPr>
            <a:normAutofit lnSpcReduction="10000"/>
          </a:bodyPr>
          <a:lstStyle/>
          <a:p>
            <a:pPr lvl="1"/>
            <a:r>
              <a:rPr lang="en-US" altLang="en-US"/>
              <a:t>Return more than one row</a:t>
            </a:r>
          </a:p>
          <a:p>
            <a:pPr lvl="1"/>
            <a:r>
              <a:rPr lang="en-US" altLang="en-US"/>
              <a:t>Use multiple-row comparison operators</a:t>
            </a:r>
          </a:p>
        </p:txBody>
      </p:sp>
      <p:sp>
        <p:nvSpPr>
          <p:cNvPr id="332805" name="Rectangle 5">
            <a:extLst>
              <a:ext uri="{FF2B5EF4-FFF2-40B4-BE49-F238E27FC236}">
                <a16:creationId xmlns:a16="http://schemas.microsoft.com/office/drawing/2014/main" id="{A8FD4C40-4D98-9046-4DAA-D9B2B9860D29}"/>
              </a:ext>
            </a:extLst>
          </p:cNvPr>
          <p:cNvSpPr>
            <a:spLocks noChangeArrowheads="1"/>
          </p:cNvSpPr>
          <p:nvPr/>
        </p:nvSpPr>
        <p:spPr bwMode="blackWhite">
          <a:xfrm>
            <a:off x="4259264" y="4699000"/>
            <a:ext cx="5119687" cy="14112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fontAlgn="t" hangingPunct="0">
              <a:lnSpc>
                <a:spcPct val="120000"/>
              </a:lnSpc>
              <a:spcBef>
                <a:spcPct val="60000"/>
              </a:spcBef>
              <a:buClrTx/>
              <a:buFontTx/>
              <a:buNone/>
            </a:pPr>
            <a:r>
              <a:rPr lang="en-US" altLang="en-US" sz="1800">
                <a:solidFill>
                  <a:srgbClr val="000000"/>
                </a:solidFill>
              </a:rPr>
              <a:t>Must be preceded by </a:t>
            </a:r>
            <a:r>
              <a:rPr lang="en-US" altLang="en-US" sz="1800">
                <a:solidFill>
                  <a:srgbClr val="000000"/>
                </a:solidFill>
                <a:latin typeface="Courier New" panose="02070309020205020404" pitchFamily="49" charset="0"/>
              </a:rPr>
              <a:t>=</a:t>
            </a:r>
            <a:r>
              <a:rPr lang="en-US" altLang="en-US" sz="1800">
                <a:solidFill>
                  <a:srgbClr val="000000"/>
                </a:solidFill>
              </a:rPr>
              <a:t>, </a:t>
            </a:r>
            <a:r>
              <a:rPr lang="en-US" altLang="en-US" sz="1800">
                <a:solidFill>
                  <a:srgbClr val="000000"/>
                </a:solidFill>
                <a:latin typeface="Courier New" panose="02070309020205020404" pitchFamily="49" charset="0"/>
              </a:rPr>
              <a:t>!=</a:t>
            </a:r>
            <a:r>
              <a:rPr lang="en-US" altLang="en-US" sz="1800">
                <a:solidFill>
                  <a:srgbClr val="000000"/>
                </a:solidFill>
              </a:rPr>
              <a:t>, </a:t>
            </a:r>
            <a:r>
              <a:rPr lang="en-US" altLang="en-US" sz="1800">
                <a:solidFill>
                  <a:srgbClr val="000000"/>
                </a:solidFill>
                <a:latin typeface="Courier New" panose="02070309020205020404" pitchFamily="49" charset="0"/>
              </a:rPr>
              <a:t>&gt;</a:t>
            </a:r>
            <a:r>
              <a:rPr lang="en-US" altLang="en-US" sz="1800">
                <a:solidFill>
                  <a:srgbClr val="000000"/>
                </a:solidFill>
              </a:rPr>
              <a:t>, </a:t>
            </a:r>
            <a:r>
              <a:rPr lang="en-US" altLang="en-US" sz="1800">
                <a:solidFill>
                  <a:srgbClr val="000000"/>
                </a:solidFill>
                <a:latin typeface="Courier New" panose="02070309020205020404" pitchFamily="49" charset="0"/>
              </a:rPr>
              <a:t>&lt;</a:t>
            </a:r>
            <a:r>
              <a:rPr lang="en-US" altLang="en-US" sz="1800">
                <a:solidFill>
                  <a:srgbClr val="000000"/>
                </a:solidFill>
              </a:rPr>
              <a:t>, </a:t>
            </a:r>
            <a:r>
              <a:rPr lang="en-US" altLang="en-US" sz="1800">
                <a:solidFill>
                  <a:srgbClr val="000000"/>
                </a:solidFill>
                <a:latin typeface="Courier New" panose="02070309020205020404" pitchFamily="49" charset="0"/>
              </a:rPr>
              <a:t>&lt;=</a:t>
            </a:r>
            <a:r>
              <a:rPr lang="en-US" altLang="en-US" sz="1800">
                <a:solidFill>
                  <a:srgbClr val="000000"/>
                </a:solidFill>
              </a:rPr>
              <a:t>, </a:t>
            </a:r>
            <a:r>
              <a:rPr lang="en-US" altLang="en-US" sz="1800">
                <a:solidFill>
                  <a:srgbClr val="000000"/>
                </a:solidFill>
                <a:latin typeface="Courier New" panose="02070309020205020404" pitchFamily="49" charset="0"/>
              </a:rPr>
              <a:t>&gt;=</a:t>
            </a:r>
            <a:r>
              <a:rPr lang="en-US" altLang="en-US" sz="1800">
                <a:solidFill>
                  <a:srgbClr val="000000"/>
                </a:solidFill>
              </a:rPr>
              <a:t>. Compares a value to every value in a list or returned by a query. Evaluates to </a:t>
            </a:r>
            <a:r>
              <a:rPr lang="en-US" altLang="en-US" sz="1800">
                <a:solidFill>
                  <a:srgbClr val="000000"/>
                </a:solidFill>
                <a:latin typeface="Courier New" panose="02070309020205020404" pitchFamily="49" charset="0"/>
                <a:cs typeface="Courier New" panose="02070309020205020404" pitchFamily="49" charset="0"/>
              </a:rPr>
              <a:t>TRUE</a:t>
            </a:r>
            <a:r>
              <a:rPr lang="en-US" altLang="en-US" sz="1800">
                <a:solidFill>
                  <a:srgbClr val="000000"/>
                </a:solidFill>
              </a:rPr>
              <a:t> if the query returns no rows.</a:t>
            </a:r>
          </a:p>
        </p:txBody>
      </p:sp>
      <p:sp>
        <p:nvSpPr>
          <p:cNvPr id="332806" name="Rectangle 6">
            <a:extLst>
              <a:ext uri="{FF2B5EF4-FFF2-40B4-BE49-F238E27FC236}">
                <a16:creationId xmlns:a16="http://schemas.microsoft.com/office/drawing/2014/main" id="{93114913-7322-B28C-DE11-4F1BC3F52B42}"/>
              </a:ext>
            </a:extLst>
          </p:cNvPr>
          <p:cNvSpPr>
            <a:spLocks noChangeArrowheads="1"/>
          </p:cNvSpPr>
          <p:nvPr/>
        </p:nvSpPr>
        <p:spPr bwMode="blackWhite">
          <a:xfrm>
            <a:off x="2762251" y="4699000"/>
            <a:ext cx="1497013" cy="14112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120000"/>
              </a:lnSpc>
              <a:spcBef>
                <a:spcPct val="60000"/>
              </a:spcBef>
              <a:buClrTx/>
              <a:buFontTx/>
              <a:buNone/>
            </a:pPr>
            <a:r>
              <a:rPr lang="en-US" altLang="en-US" sz="1800">
                <a:solidFill>
                  <a:srgbClr val="000000"/>
                </a:solidFill>
                <a:latin typeface="Courier New" panose="02070309020205020404" pitchFamily="49" charset="0"/>
              </a:rPr>
              <a:t>ALL</a:t>
            </a:r>
          </a:p>
        </p:txBody>
      </p:sp>
      <p:sp>
        <p:nvSpPr>
          <p:cNvPr id="332807" name="Rectangle 7">
            <a:extLst>
              <a:ext uri="{FF2B5EF4-FFF2-40B4-BE49-F238E27FC236}">
                <a16:creationId xmlns:a16="http://schemas.microsoft.com/office/drawing/2014/main" id="{A9E8FF8A-3E48-CFBA-95FF-B23622EE6284}"/>
              </a:ext>
            </a:extLst>
          </p:cNvPr>
          <p:cNvSpPr>
            <a:spLocks noChangeArrowheads="1"/>
          </p:cNvSpPr>
          <p:nvPr/>
        </p:nvSpPr>
        <p:spPr bwMode="blackWhite">
          <a:xfrm>
            <a:off x="4259264" y="2778125"/>
            <a:ext cx="5119687" cy="4206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120000"/>
              </a:lnSpc>
              <a:spcBef>
                <a:spcPct val="60000"/>
              </a:spcBef>
              <a:buClrTx/>
              <a:buFontTx/>
              <a:buNone/>
            </a:pPr>
            <a:r>
              <a:rPr lang="en-US" altLang="en-US" sz="1800">
                <a:solidFill>
                  <a:srgbClr val="000000"/>
                </a:solidFill>
              </a:rPr>
              <a:t>Equal to any member in the list</a:t>
            </a:r>
          </a:p>
        </p:txBody>
      </p:sp>
      <p:sp>
        <p:nvSpPr>
          <p:cNvPr id="332808" name="Rectangle 8">
            <a:extLst>
              <a:ext uri="{FF2B5EF4-FFF2-40B4-BE49-F238E27FC236}">
                <a16:creationId xmlns:a16="http://schemas.microsoft.com/office/drawing/2014/main" id="{6E2D7152-A052-4BAA-CA2A-7183D1A2B23F}"/>
              </a:ext>
            </a:extLst>
          </p:cNvPr>
          <p:cNvSpPr>
            <a:spLocks noChangeArrowheads="1"/>
          </p:cNvSpPr>
          <p:nvPr/>
        </p:nvSpPr>
        <p:spPr bwMode="blackWhite">
          <a:xfrm>
            <a:off x="2762251" y="2778125"/>
            <a:ext cx="1497013" cy="4206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120000"/>
              </a:lnSpc>
              <a:spcBef>
                <a:spcPct val="60000"/>
              </a:spcBef>
              <a:buClrTx/>
              <a:buFontTx/>
              <a:buNone/>
            </a:pPr>
            <a:r>
              <a:rPr lang="en-US" altLang="en-US" sz="1800">
                <a:solidFill>
                  <a:srgbClr val="000000"/>
                </a:solidFill>
                <a:latin typeface="Courier New" panose="02070309020205020404" pitchFamily="49" charset="0"/>
              </a:rPr>
              <a:t>IN</a:t>
            </a:r>
          </a:p>
        </p:txBody>
      </p:sp>
      <p:sp>
        <p:nvSpPr>
          <p:cNvPr id="332809" name="Rectangle 9">
            <a:extLst>
              <a:ext uri="{FF2B5EF4-FFF2-40B4-BE49-F238E27FC236}">
                <a16:creationId xmlns:a16="http://schemas.microsoft.com/office/drawing/2014/main" id="{DA258D46-58DC-3BAF-E547-4B12FE5294B3}"/>
              </a:ext>
            </a:extLst>
          </p:cNvPr>
          <p:cNvSpPr>
            <a:spLocks noChangeArrowheads="1"/>
          </p:cNvSpPr>
          <p:nvPr/>
        </p:nvSpPr>
        <p:spPr bwMode="blackWhite">
          <a:xfrm>
            <a:off x="4259264" y="3198814"/>
            <a:ext cx="5119687" cy="150018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fontAlgn="t" hangingPunct="0">
              <a:lnSpc>
                <a:spcPct val="120000"/>
              </a:lnSpc>
              <a:spcBef>
                <a:spcPct val="60000"/>
              </a:spcBef>
              <a:buClrTx/>
              <a:buFontTx/>
              <a:buNone/>
            </a:pPr>
            <a:r>
              <a:rPr lang="en-US" altLang="en-US" sz="1800">
                <a:solidFill>
                  <a:srgbClr val="000000"/>
                </a:solidFill>
              </a:rPr>
              <a:t>Must be preceded by </a:t>
            </a:r>
            <a:r>
              <a:rPr lang="en-US" altLang="en-US" sz="1800">
                <a:solidFill>
                  <a:srgbClr val="000000"/>
                </a:solidFill>
                <a:latin typeface="Courier New" panose="02070309020205020404" pitchFamily="49" charset="0"/>
              </a:rPr>
              <a:t>=</a:t>
            </a:r>
            <a:r>
              <a:rPr lang="en-US" altLang="en-US" sz="1800">
                <a:solidFill>
                  <a:srgbClr val="000000"/>
                </a:solidFill>
              </a:rPr>
              <a:t>, </a:t>
            </a:r>
            <a:r>
              <a:rPr lang="en-US" altLang="en-US" sz="1800">
                <a:solidFill>
                  <a:srgbClr val="000000"/>
                </a:solidFill>
                <a:latin typeface="Courier New" panose="02070309020205020404" pitchFamily="49" charset="0"/>
              </a:rPr>
              <a:t>!=</a:t>
            </a:r>
            <a:r>
              <a:rPr lang="en-US" altLang="en-US" sz="1800">
                <a:solidFill>
                  <a:srgbClr val="000000"/>
                </a:solidFill>
              </a:rPr>
              <a:t>, </a:t>
            </a:r>
            <a:r>
              <a:rPr lang="en-US" altLang="en-US" sz="1800">
                <a:solidFill>
                  <a:srgbClr val="000000"/>
                </a:solidFill>
                <a:latin typeface="Courier New" panose="02070309020205020404" pitchFamily="49" charset="0"/>
              </a:rPr>
              <a:t>&gt;</a:t>
            </a:r>
            <a:r>
              <a:rPr lang="en-US" altLang="en-US" sz="1800">
                <a:solidFill>
                  <a:srgbClr val="000000"/>
                </a:solidFill>
              </a:rPr>
              <a:t>, </a:t>
            </a:r>
            <a:r>
              <a:rPr lang="en-US" altLang="en-US" sz="1800">
                <a:solidFill>
                  <a:srgbClr val="000000"/>
                </a:solidFill>
                <a:latin typeface="Courier New" panose="02070309020205020404" pitchFamily="49" charset="0"/>
              </a:rPr>
              <a:t>&lt;</a:t>
            </a:r>
            <a:r>
              <a:rPr lang="en-US" altLang="en-US" sz="1800">
                <a:solidFill>
                  <a:srgbClr val="000000"/>
                </a:solidFill>
              </a:rPr>
              <a:t>, </a:t>
            </a:r>
            <a:r>
              <a:rPr lang="en-US" altLang="en-US" sz="1800">
                <a:solidFill>
                  <a:srgbClr val="000000"/>
                </a:solidFill>
                <a:latin typeface="Courier New" panose="02070309020205020404" pitchFamily="49" charset="0"/>
              </a:rPr>
              <a:t>&lt;=</a:t>
            </a:r>
            <a:r>
              <a:rPr lang="en-US" altLang="en-US" sz="1800">
                <a:solidFill>
                  <a:srgbClr val="000000"/>
                </a:solidFill>
              </a:rPr>
              <a:t>, </a:t>
            </a:r>
            <a:r>
              <a:rPr lang="en-US" altLang="en-US" sz="1800">
                <a:solidFill>
                  <a:srgbClr val="000000"/>
                </a:solidFill>
                <a:latin typeface="Courier New" panose="02070309020205020404" pitchFamily="49" charset="0"/>
              </a:rPr>
              <a:t>&gt;=</a:t>
            </a:r>
            <a:r>
              <a:rPr lang="en-US" altLang="en-US" sz="1800">
                <a:solidFill>
                  <a:srgbClr val="000000"/>
                </a:solidFill>
              </a:rPr>
              <a:t>. Compares a value to each value in a list or returned by a query. Evaluates to </a:t>
            </a:r>
            <a:r>
              <a:rPr lang="en-US" altLang="en-US" sz="1800">
                <a:solidFill>
                  <a:srgbClr val="000000"/>
                </a:solidFill>
                <a:latin typeface="Courier New" panose="02070309020205020404" pitchFamily="49" charset="0"/>
                <a:cs typeface="Courier New" panose="02070309020205020404" pitchFamily="49" charset="0"/>
              </a:rPr>
              <a:t>FALSE</a:t>
            </a:r>
            <a:r>
              <a:rPr lang="en-US" altLang="en-US" sz="1800">
                <a:solidFill>
                  <a:srgbClr val="000000"/>
                </a:solidFill>
              </a:rPr>
              <a:t> if the query returns no rows.</a:t>
            </a:r>
          </a:p>
        </p:txBody>
      </p:sp>
      <p:sp>
        <p:nvSpPr>
          <p:cNvPr id="332810" name="Rectangle 10">
            <a:extLst>
              <a:ext uri="{FF2B5EF4-FFF2-40B4-BE49-F238E27FC236}">
                <a16:creationId xmlns:a16="http://schemas.microsoft.com/office/drawing/2014/main" id="{98EFC3BC-74C5-5A9A-E5D9-E5C1A483A51B}"/>
              </a:ext>
            </a:extLst>
          </p:cNvPr>
          <p:cNvSpPr>
            <a:spLocks noChangeArrowheads="1"/>
          </p:cNvSpPr>
          <p:nvPr/>
        </p:nvSpPr>
        <p:spPr bwMode="blackWhite">
          <a:xfrm>
            <a:off x="2762251" y="3198814"/>
            <a:ext cx="1497013" cy="150018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120000"/>
              </a:lnSpc>
              <a:spcBef>
                <a:spcPct val="60000"/>
              </a:spcBef>
              <a:buClrTx/>
              <a:buFontTx/>
              <a:buNone/>
            </a:pPr>
            <a:r>
              <a:rPr lang="en-US" altLang="en-US" sz="1800">
                <a:solidFill>
                  <a:srgbClr val="000000"/>
                </a:solidFill>
                <a:latin typeface="Courier New" panose="02070309020205020404" pitchFamily="49" charset="0"/>
              </a:rPr>
              <a:t>ANY</a:t>
            </a:r>
          </a:p>
        </p:txBody>
      </p:sp>
      <p:sp>
        <p:nvSpPr>
          <p:cNvPr id="332811" name="Rectangle 11">
            <a:extLst>
              <a:ext uri="{FF2B5EF4-FFF2-40B4-BE49-F238E27FC236}">
                <a16:creationId xmlns:a16="http://schemas.microsoft.com/office/drawing/2014/main" id="{556CCD15-FBBB-BEA9-5E4B-C99D3489535D}"/>
              </a:ext>
            </a:extLst>
          </p:cNvPr>
          <p:cNvSpPr>
            <a:spLocks noChangeArrowheads="1"/>
          </p:cNvSpPr>
          <p:nvPr/>
        </p:nvSpPr>
        <p:spPr bwMode="gray">
          <a:xfrm>
            <a:off x="4259264" y="2413001"/>
            <a:ext cx="5119687" cy="365125"/>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r>
              <a:rPr lang="en-US" altLang="en-US" sz="1800">
                <a:solidFill>
                  <a:schemeClr val="bg1"/>
                </a:solidFill>
              </a:rPr>
              <a:t>Meaning</a:t>
            </a:r>
          </a:p>
        </p:txBody>
      </p:sp>
      <p:sp>
        <p:nvSpPr>
          <p:cNvPr id="332812" name="Rectangle 12">
            <a:extLst>
              <a:ext uri="{FF2B5EF4-FFF2-40B4-BE49-F238E27FC236}">
                <a16:creationId xmlns:a16="http://schemas.microsoft.com/office/drawing/2014/main" id="{BE631EDA-94A3-7B41-06B0-257CFDD5E043}"/>
              </a:ext>
            </a:extLst>
          </p:cNvPr>
          <p:cNvSpPr>
            <a:spLocks noChangeArrowheads="1"/>
          </p:cNvSpPr>
          <p:nvPr/>
        </p:nvSpPr>
        <p:spPr bwMode="gray">
          <a:xfrm>
            <a:off x="2762251" y="2413001"/>
            <a:ext cx="1497013" cy="365125"/>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r>
              <a:rPr lang="en-US" altLang="en-US" sz="1800">
                <a:solidFill>
                  <a:schemeClr val="bg1"/>
                </a:solidFill>
              </a:rPr>
              <a:t>Operator</a:t>
            </a:r>
          </a:p>
        </p:txBody>
      </p:sp>
      <p:sp>
        <p:nvSpPr>
          <p:cNvPr id="332813" name="Line 13">
            <a:extLst>
              <a:ext uri="{FF2B5EF4-FFF2-40B4-BE49-F238E27FC236}">
                <a16:creationId xmlns:a16="http://schemas.microsoft.com/office/drawing/2014/main" id="{55F788E4-96DC-AEC7-0AD4-B747C917E5F4}"/>
              </a:ext>
            </a:extLst>
          </p:cNvPr>
          <p:cNvSpPr>
            <a:spLocks noChangeShapeType="1"/>
          </p:cNvSpPr>
          <p:nvPr/>
        </p:nvSpPr>
        <p:spPr bwMode="blackWhite">
          <a:xfrm>
            <a:off x="2762250" y="2778125"/>
            <a:ext cx="6616700"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14" name="Line 14">
            <a:extLst>
              <a:ext uri="{FF2B5EF4-FFF2-40B4-BE49-F238E27FC236}">
                <a16:creationId xmlns:a16="http://schemas.microsoft.com/office/drawing/2014/main" id="{DF537980-188B-3EE8-185B-722FAD263C4F}"/>
              </a:ext>
            </a:extLst>
          </p:cNvPr>
          <p:cNvSpPr>
            <a:spLocks noChangeShapeType="1"/>
          </p:cNvSpPr>
          <p:nvPr/>
        </p:nvSpPr>
        <p:spPr bwMode="blackWhite">
          <a:xfrm>
            <a:off x="2762250" y="4699000"/>
            <a:ext cx="66167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15" name="Line 15">
            <a:extLst>
              <a:ext uri="{FF2B5EF4-FFF2-40B4-BE49-F238E27FC236}">
                <a16:creationId xmlns:a16="http://schemas.microsoft.com/office/drawing/2014/main" id="{2AA9156E-ABAC-67F0-A672-18C5F429B546}"/>
              </a:ext>
            </a:extLst>
          </p:cNvPr>
          <p:cNvSpPr>
            <a:spLocks noChangeShapeType="1"/>
          </p:cNvSpPr>
          <p:nvPr/>
        </p:nvSpPr>
        <p:spPr bwMode="blackWhite">
          <a:xfrm>
            <a:off x="2762250" y="6110288"/>
            <a:ext cx="661670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16" name="Line 16">
            <a:extLst>
              <a:ext uri="{FF2B5EF4-FFF2-40B4-BE49-F238E27FC236}">
                <a16:creationId xmlns:a16="http://schemas.microsoft.com/office/drawing/2014/main" id="{2FAD2999-1F23-D2AE-C77E-63EF70D21751}"/>
              </a:ext>
            </a:extLst>
          </p:cNvPr>
          <p:cNvSpPr>
            <a:spLocks noChangeShapeType="1"/>
          </p:cNvSpPr>
          <p:nvPr/>
        </p:nvSpPr>
        <p:spPr bwMode="blackWhite">
          <a:xfrm>
            <a:off x="2762250" y="2413001"/>
            <a:ext cx="0" cy="3651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17" name="Line 17">
            <a:extLst>
              <a:ext uri="{FF2B5EF4-FFF2-40B4-BE49-F238E27FC236}">
                <a16:creationId xmlns:a16="http://schemas.microsoft.com/office/drawing/2014/main" id="{34F91866-7253-D579-74ED-B262404C2A3D}"/>
              </a:ext>
            </a:extLst>
          </p:cNvPr>
          <p:cNvSpPr>
            <a:spLocks noChangeShapeType="1"/>
          </p:cNvSpPr>
          <p:nvPr/>
        </p:nvSpPr>
        <p:spPr bwMode="blackWhite">
          <a:xfrm>
            <a:off x="4259263" y="2413000"/>
            <a:ext cx="0" cy="369728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18" name="Line 18">
            <a:extLst>
              <a:ext uri="{FF2B5EF4-FFF2-40B4-BE49-F238E27FC236}">
                <a16:creationId xmlns:a16="http://schemas.microsoft.com/office/drawing/2014/main" id="{E1F1B301-95FD-6E2A-C395-D390E02346B7}"/>
              </a:ext>
            </a:extLst>
          </p:cNvPr>
          <p:cNvSpPr>
            <a:spLocks noChangeShapeType="1"/>
          </p:cNvSpPr>
          <p:nvPr/>
        </p:nvSpPr>
        <p:spPr bwMode="blackWhite">
          <a:xfrm>
            <a:off x="9378950" y="2413001"/>
            <a:ext cx="0" cy="3651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19" name="Line 19">
            <a:extLst>
              <a:ext uri="{FF2B5EF4-FFF2-40B4-BE49-F238E27FC236}">
                <a16:creationId xmlns:a16="http://schemas.microsoft.com/office/drawing/2014/main" id="{9CBA5DBF-5AB3-2D22-6D0E-BA9CF683BBDA}"/>
              </a:ext>
            </a:extLst>
          </p:cNvPr>
          <p:cNvSpPr>
            <a:spLocks noChangeShapeType="1"/>
          </p:cNvSpPr>
          <p:nvPr/>
        </p:nvSpPr>
        <p:spPr bwMode="blackWhite">
          <a:xfrm>
            <a:off x="2762250" y="3198813"/>
            <a:ext cx="66167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20" name="Line 20">
            <a:extLst>
              <a:ext uri="{FF2B5EF4-FFF2-40B4-BE49-F238E27FC236}">
                <a16:creationId xmlns:a16="http://schemas.microsoft.com/office/drawing/2014/main" id="{0BA5FDA8-4AD0-BB23-BFFF-01B92CCFC7A5}"/>
              </a:ext>
            </a:extLst>
          </p:cNvPr>
          <p:cNvSpPr>
            <a:spLocks noChangeShapeType="1"/>
          </p:cNvSpPr>
          <p:nvPr/>
        </p:nvSpPr>
        <p:spPr bwMode="blackWhite">
          <a:xfrm>
            <a:off x="2762250" y="2413000"/>
            <a:ext cx="66167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21" name="Line 21">
            <a:extLst>
              <a:ext uri="{FF2B5EF4-FFF2-40B4-BE49-F238E27FC236}">
                <a16:creationId xmlns:a16="http://schemas.microsoft.com/office/drawing/2014/main" id="{39924BAC-6E0A-2C75-8CD6-F7822D135703}"/>
              </a:ext>
            </a:extLst>
          </p:cNvPr>
          <p:cNvSpPr>
            <a:spLocks noChangeShapeType="1"/>
          </p:cNvSpPr>
          <p:nvPr/>
        </p:nvSpPr>
        <p:spPr bwMode="blackWhite">
          <a:xfrm>
            <a:off x="2762250" y="2778126"/>
            <a:ext cx="0" cy="3332163"/>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22" name="Line 22">
            <a:extLst>
              <a:ext uri="{FF2B5EF4-FFF2-40B4-BE49-F238E27FC236}">
                <a16:creationId xmlns:a16="http://schemas.microsoft.com/office/drawing/2014/main" id="{63EE60CD-AF84-F60D-F437-4C07103D581B}"/>
              </a:ext>
            </a:extLst>
          </p:cNvPr>
          <p:cNvSpPr>
            <a:spLocks noChangeShapeType="1"/>
          </p:cNvSpPr>
          <p:nvPr/>
        </p:nvSpPr>
        <p:spPr bwMode="blackWhite">
          <a:xfrm>
            <a:off x="9378950" y="2778126"/>
            <a:ext cx="0" cy="3332163"/>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84" name="Rectangle 8">
            <a:extLst>
              <a:ext uri="{FF2B5EF4-FFF2-40B4-BE49-F238E27FC236}">
                <a16:creationId xmlns:a16="http://schemas.microsoft.com/office/drawing/2014/main" id="{7E4A34FE-545A-3AD2-04FC-BC3C250A02AF}"/>
              </a:ext>
            </a:extLst>
          </p:cNvPr>
          <p:cNvSpPr>
            <a:spLocks noGrp="1" noChangeArrowheads="1"/>
          </p:cNvSpPr>
          <p:nvPr>
            <p:ph type="ctrTitle"/>
          </p:nvPr>
        </p:nvSpPr>
        <p:spPr>
          <a:xfrm>
            <a:off x="1345916" y="1202075"/>
            <a:ext cx="9308386" cy="2307887"/>
          </a:xfrm>
        </p:spPr>
        <p:txBody>
          <a:bodyPr/>
          <a:lstStyle/>
          <a:p>
            <a:r>
              <a:rPr lang="en-US" altLang="en-US" dirty="0"/>
              <a:t>Les8: Using the Set Operators </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72" name="Rectangle 12">
            <a:extLst>
              <a:ext uri="{FF2B5EF4-FFF2-40B4-BE49-F238E27FC236}">
                <a16:creationId xmlns:a16="http://schemas.microsoft.com/office/drawing/2014/main" id="{B5761606-8695-8AFB-A8A4-5DC5CA08EC72}"/>
              </a:ext>
            </a:extLst>
          </p:cNvPr>
          <p:cNvSpPr>
            <a:spLocks noGrp="1" noChangeArrowheads="1"/>
          </p:cNvSpPr>
          <p:nvPr>
            <p:ph type="title"/>
          </p:nvPr>
        </p:nvSpPr>
        <p:spPr/>
        <p:txBody>
          <a:bodyPr/>
          <a:lstStyle/>
          <a:p>
            <a:r>
              <a:rPr lang="en-US" altLang="en-US"/>
              <a:t>Using the </a:t>
            </a:r>
            <a:r>
              <a:rPr lang="en-US" altLang="en-US">
                <a:latin typeface="Courier New" panose="02070309020205020404" pitchFamily="49" charset="0"/>
              </a:rPr>
              <a:t>UNION</a:t>
            </a:r>
            <a:r>
              <a:rPr lang="en-US" altLang="en-US"/>
              <a:t> Operator</a:t>
            </a:r>
          </a:p>
        </p:txBody>
      </p:sp>
      <p:sp>
        <p:nvSpPr>
          <p:cNvPr id="322573" name="Rectangle 13">
            <a:extLst>
              <a:ext uri="{FF2B5EF4-FFF2-40B4-BE49-F238E27FC236}">
                <a16:creationId xmlns:a16="http://schemas.microsoft.com/office/drawing/2014/main" id="{58CABA51-BA69-949B-59C0-494B381BB47C}"/>
              </a:ext>
            </a:extLst>
          </p:cNvPr>
          <p:cNvSpPr>
            <a:spLocks noGrp="1" noChangeArrowheads="1"/>
          </p:cNvSpPr>
          <p:nvPr>
            <p:ph type="body" idx="1"/>
          </p:nvPr>
        </p:nvSpPr>
        <p:spPr>
          <a:xfrm>
            <a:off x="2133600" y="1449389"/>
            <a:ext cx="7918450" cy="695325"/>
          </a:xfrm>
        </p:spPr>
        <p:txBody>
          <a:bodyPr>
            <a:normAutofit fontScale="92500" lnSpcReduction="20000"/>
          </a:bodyPr>
          <a:lstStyle/>
          <a:p>
            <a:r>
              <a:rPr lang="en-US" altLang="en-US"/>
              <a:t>Display the current and previous job details of all employees. Display each employee only once.</a:t>
            </a:r>
          </a:p>
        </p:txBody>
      </p:sp>
      <p:sp>
        <p:nvSpPr>
          <p:cNvPr id="322564" name="Rectangle 4">
            <a:extLst>
              <a:ext uri="{FF2B5EF4-FFF2-40B4-BE49-F238E27FC236}">
                <a16:creationId xmlns:a16="http://schemas.microsoft.com/office/drawing/2014/main" id="{AF86BFBC-6BF5-0834-AC69-C0E5AF1F758C}"/>
              </a:ext>
            </a:extLst>
          </p:cNvPr>
          <p:cNvSpPr>
            <a:spLocks noChangeArrowheads="1"/>
          </p:cNvSpPr>
          <p:nvPr/>
        </p:nvSpPr>
        <p:spPr bwMode="blackGray">
          <a:xfrm>
            <a:off x="2400300" y="2438400"/>
            <a:ext cx="7277100" cy="14859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spcBef>
                <a:spcPct val="50000"/>
              </a:spcBef>
              <a:buClrTx/>
              <a:buFontTx/>
              <a:buNone/>
            </a:pPr>
            <a:endParaRPr lang="en-US" altLang="en-US" sz="2400"/>
          </a:p>
        </p:txBody>
      </p:sp>
      <p:sp>
        <p:nvSpPr>
          <p:cNvPr id="322565" name="Rectangle 5">
            <a:extLst>
              <a:ext uri="{FF2B5EF4-FFF2-40B4-BE49-F238E27FC236}">
                <a16:creationId xmlns:a16="http://schemas.microsoft.com/office/drawing/2014/main" id="{D72E6ADA-6EF7-1221-FFDA-DF1478AF9CBD}"/>
              </a:ext>
            </a:extLst>
          </p:cNvPr>
          <p:cNvSpPr>
            <a:spLocks noChangeArrowheads="1"/>
          </p:cNvSpPr>
          <p:nvPr/>
        </p:nvSpPr>
        <p:spPr bwMode="auto">
          <a:xfrm>
            <a:off x="2547938" y="2438401"/>
            <a:ext cx="37338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a:latin typeface="Courier New" panose="02070309020205020404" pitchFamily="49" charset="0"/>
              </a:rPr>
              <a:t>SELECT employee_id, job_id</a:t>
            </a:r>
          </a:p>
          <a:p>
            <a:pPr algn="l" eaLnBrk="0" hangingPunct="0">
              <a:spcBef>
                <a:spcPct val="0"/>
              </a:spcBef>
              <a:buClrTx/>
              <a:buFontTx/>
              <a:buNone/>
            </a:pPr>
            <a:r>
              <a:rPr lang="en-US" altLang="en-US">
                <a:latin typeface="Courier New" panose="02070309020205020404" pitchFamily="49" charset="0"/>
              </a:rPr>
              <a:t>FROM   employees</a:t>
            </a:r>
          </a:p>
          <a:p>
            <a:pPr algn="l" eaLnBrk="0" hangingPunct="0">
              <a:spcBef>
                <a:spcPct val="0"/>
              </a:spcBef>
              <a:buClrTx/>
              <a:buFontTx/>
              <a:buNone/>
            </a:pPr>
            <a:r>
              <a:rPr lang="en-US" altLang="en-US">
                <a:latin typeface="Courier New" panose="02070309020205020404" pitchFamily="49" charset="0"/>
              </a:rPr>
              <a:t>UNION</a:t>
            </a:r>
          </a:p>
          <a:p>
            <a:pPr algn="l" eaLnBrk="0" hangingPunct="0">
              <a:spcBef>
                <a:spcPct val="0"/>
              </a:spcBef>
              <a:buClrTx/>
              <a:buFontTx/>
              <a:buNone/>
            </a:pPr>
            <a:r>
              <a:rPr lang="en-US" altLang="en-US">
                <a:latin typeface="Courier New" panose="02070309020205020404" pitchFamily="49" charset="0"/>
              </a:rPr>
              <a:t>SELECT employee_id, job_id</a:t>
            </a:r>
          </a:p>
          <a:p>
            <a:pPr algn="l" eaLnBrk="0" hangingPunct="0">
              <a:spcBef>
                <a:spcPct val="0"/>
              </a:spcBef>
              <a:buClrTx/>
              <a:buFontTx/>
              <a:buNone/>
            </a:pPr>
            <a:r>
              <a:rPr lang="en-US" altLang="en-US">
                <a:latin typeface="Courier New" panose="02070309020205020404" pitchFamily="49" charset="0"/>
              </a:rPr>
              <a:t>FROM   job_history;</a:t>
            </a:r>
          </a:p>
        </p:txBody>
      </p:sp>
      <p:sp>
        <p:nvSpPr>
          <p:cNvPr id="322566" name="Rectangle 6">
            <a:extLst>
              <a:ext uri="{FF2B5EF4-FFF2-40B4-BE49-F238E27FC236}">
                <a16:creationId xmlns:a16="http://schemas.microsoft.com/office/drawing/2014/main" id="{48DEC4B9-7AF8-E5B3-4DD6-21D64261D1A9}"/>
              </a:ext>
            </a:extLst>
          </p:cNvPr>
          <p:cNvSpPr>
            <a:spLocks noChangeArrowheads="1"/>
          </p:cNvSpPr>
          <p:nvPr/>
        </p:nvSpPr>
        <p:spPr bwMode="gray">
          <a:xfrm>
            <a:off x="2547938" y="3048000"/>
            <a:ext cx="990600" cy="2286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568" name="Text Box 8">
            <a:extLst>
              <a:ext uri="{FF2B5EF4-FFF2-40B4-BE49-F238E27FC236}">
                <a16:creationId xmlns:a16="http://schemas.microsoft.com/office/drawing/2014/main" id="{56DE5805-2731-FAB5-E794-B2F73F45EF39}"/>
              </a:ext>
            </a:extLst>
          </p:cNvPr>
          <p:cNvSpPr txBox="1">
            <a:spLocks noChangeArrowheads="1"/>
          </p:cNvSpPr>
          <p:nvPr/>
        </p:nvSpPr>
        <p:spPr bwMode="auto">
          <a:xfrm>
            <a:off x="4267201" y="4648200"/>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pic>
        <p:nvPicPr>
          <p:cNvPr id="322577" name="Picture 17">
            <a:extLst>
              <a:ext uri="{FF2B5EF4-FFF2-40B4-BE49-F238E27FC236}">
                <a16:creationId xmlns:a16="http://schemas.microsoft.com/office/drawing/2014/main" id="{EE18FDEA-F47D-9F46-EB4C-C22C758B1D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267201" y="4114801"/>
            <a:ext cx="2754313" cy="720725"/>
          </a:xfrm>
          <a:prstGeom prst="rect">
            <a:avLst/>
          </a:prstGeom>
          <a:noFill/>
          <a:extLst>
            <a:ext uri="{909E8E84-426E-40DD-AFC4-6F175D3DCCD1}">
              <a14:hiddenFill xmlns:a14="http://schemas.microsoft.com/office/drawing/2010/main">
                <a:solidFill>
                  <a:srgbClr val="FFFFFF"/>
                </a:solidFill>
              </a14:hiddenFill>
            </a:ext>
          </a:extLst>
        </p:spPr>
      </p:pic>
      <p:sp>
        <p:nvSpPr>
          <p:cNvPr id="322578" name="Text Box 18">
            <a:extLst>
              <a:ext uri="{FF2B5EF4-FFF2-40B4-BE49-F238E27FC236}">
                <a16:creationId xmlns:a16="http://schemas.microsoft.com/office/drawing/2014/main" id="{C8A920ED-2C74-71E4-8204-89B24D84C751}"/>
              </a:ext>
            </a:extLst>
          </p:cNvPr>
          <p:cNvSpPr txBox="1">
            <a:spLocks noChangeArrowheads="1"/>
          </p:cNvSpPr>
          <p:nvPr/>
        </p:nvSpPr>
        <p:spPr bwMode="auto">
          <a:xfrm>
            <a:off x="4267201" y="5638800"/>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pic>
        <p:nvPicPr>
          <p:cNvPr id="322579" name="Picture 19">
            <a:extLst>
              <a:ext uri="{FF2B5EF4-FFF2-40B4-BE49-F238E27FC236}">
                <a16:creationId xmlns:a16="http://schemas.microsoft.com/office/drawing/2014/main" id="{6ADAB4B7-B7E4-4CB8-336C-4CBD3A7FB0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267201" y="5029200"/>
            <a:ext cx="2835275" cy="731838"/>
          </a:xfrm>
          <a:prstGeom prst="rect">
            <a:avLst/>
          </a:prstGeom>
          <a:noFill/>
          <a:extLst>
            <a:ext uri="{909E8E84-426E-40DD-AFC4-6F175D3DCCD1}">
              <a14:hiddenFill xmlns:a14="http://schemas.microsoft.com/office/drawing/2010/main">
                <a:solidFill>
                  <a:srgbClr val="FFFFFF"/>
                </a:solidFill>
              </a14:hiddenFill>
            </a:ext>
          </a:extLst>
        </p:spPr>
      </p:pic>
      <p:sp>
        <p:nvSpPr>
          <p:cNvPr id="322580" name="Rectangle 20">
            <a:extLst>
              <a:ext uri="{FF2B5EF4-FFF2-40B4-BE49-F238E27FC236}">
                <a16:creationId xmlns:a16="http://schemas.microsoft.com/office/drawing/2014/main" id="{3E5AB4B1-F87A-33DE-6941-F0EDDBD62BEC}"/>
              </a:ext>
            </a:extLst>
          </p:cNvPr>
          <p:cNvSpPr>
            <a:spLocks noChangeArrowheads="1"/>
          </p:cNvSpPr>
          <p:nvPr/>
        </p:nvSpPr>
        <p:spPr bwMode="gray">
          <a:xfrm>
            <a:off x="4267200" y="5029200"/>
            <a:ext cx="2819400" cy="457200"/>
          </a:xfrm>
          <a:prstGeom prst="rect">
            <a:avLst/>
          </a:prstGeom>
          <a:noFill/>
          <a:ln w="28575">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17" name="Rectangle 13">
            <a:extLst>
              <a:ext uri="{FF2B5EF4-FFF2-40B4-BE49-F238E27FC236}">
                <a16:creationId xmlns:a16="http://schemas.microsoft.com/office/drawing/2014/main" id="{47FA1992-3485-EF9D-4490-B4CD1EF545B5}"/>
              </a:ext>
            </a:extLst>
          </p:cNvPr>
          <p:cNvSpPr>
            <a:spLocks noGrp="1" noChangeArrowheads="1"/>
          </p:cNvSpPr>
          <p:nvPr>
            <p:ph type="title"/>
          </p:nvPr>
        </p:nvSpPr>
        <p:spPr/>
        <p:txBody>
          <a:bodyPr/>
          <a:lstStyle/>
          <a:p>
            <a:r>
              <a:rPr lang="en-US" altLang="en-US"/>
              <a:t>Using the </a:t>
            </a:r>
            <a:r>
              <a:rPr lang="en-US" altLang="en-US">
                <a:latin typeface="Courier New" panose="02070309020205020404" pitchFamily="49" charset="0"/>
              </a:rPr>
              <a:t>UNION</a:t>
            </a:r>
            <a:r>
              <a:rPr lang="en-US" altLang="en-US"/>
              <a:t> </a:t>
            </a:r>
            <a:r>
              <a:rPr lang="en-US" altLang="en-US">
                <a:latin typeface="Courier New" panose="02070309020205020404" pitchFamily="49" charset="0"/>
              </a:rPr>
              <a:t>ALL</a:t>
            </a:r>
            <a:r>
              <a:rPr lang="en-US" altLang="en-US"/>
              <a:t> Operator</a:t>
            </a:r>
          </a:p>
        </p:txBody>
      </p:sp>
      <p:sp>
        <p:nvSpPr>
          <p:cNvPr id="328718" name="Rectangle 14">
            <a:extLst>
              <a:ext uri="{FF2B5EF4-FFF2-40B4-BE49-F238E27FC236}">
                <a16:creationId xmlns:a16="http://schemas.microsoft.com/office/drawing/2014/main" id="{2DED7218-3211-5C3F-7808-63123633B3D2}"/>
              </a:ext>
            </a:extLst>
          </p:cNvPr>
          <p:cNvSpPr>
            <a:spLocks noGrp="1" noChangeArrowheads="1"/>
          </p:cNvSpPr>
          <p:nvPr>
            <p:ph type="body" idx="1"/>
          </p:nvPr>
        </p:nvSpPr>
        <p:spPr>
          <a:xfrm>
            <a:off x="2133600" y="1449388"/>
            <a:ext cx="7918450" cy="360362"/>
          </a:xfrm>
        </p:spPr>
        <p:txBody>
          <a:bodyPr>
            <a:normAutofit fontScale="77500" lnSpcReduction="20000"/>
          </a:bodyPr>
          <a:lstStyle/>
          <a:p>
            <a:r>
              <a:rPr lang="en-US" altLang="en-US"/>
              <a:t>Display the current and previous departments of all employees.</a:t>
            </a:r>
          </a:p>
        </p:txBody>
      </p:sp>
      <p:sp>
        <p:nvSpPr>
          <p:cNvPr id="328708" name="Rectangle 4">
            <a:extLst>
              <a:ext uri="{FF2B5EF4-FFF2-40B4-BE49-F238E27FC236}">
                <a16:creationId xmlns:a16="http://schemas.microsoft.com/office/drawing/2014/main" id="{BD560AEB-D354-F36B-5C54-1E60462E1936}"/>
              </a:ext>
            </a:extLst>
          </p:cNvPr>
          <p:cNvSpPr>
            <a:spLocks noChangeArrowheads="1"/>
          </p:cNvSpPr>
          <p:nvPr/>
        </p:nvSpPr>
        <p:spPr bwMode="blackGray">
          <a:xfrm>
            <a:off x="2362200" y="1866901"/>
            <a:ext cx="7296150" cy="1706563"/>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endParaRPr lang="en-US" altLang="en-US" sz="1800">
              <a:solidFill>
                <a:srgbClr val="000000"/>
              </a:solidFill>
              <a:latin typeface="Courier New" panose="02070309020205020404" pitchFamily="49" charset="0"/>
            </a:endParaRPr>
          </a:p>
          <a:p>
            <a:pPr eaLnBrk="0" hangingPunct="0">
              <a:buClrTx/>
              <a:buFontTx/>
              <a:buNone/>
            </a:pPr>
            <a:endParaRPr lang="en-US" altLang="en-US" sz="1800">
              <a:solidFill>
                <a:srgbClr val="000000"/>
              </a:solidFill>
              <a:latin typeface="Courier New" panose="02070309020205020404" pitchFamily="49" charset="0"/>
            </a:endParaRPr>
          </a:p>
        </p:txBody>
      </p:sp>
      <p:sp>
        <p:nvSpPr>
          <p:cNvPr id="328709" name="Rectangle 5">
            <a:extLst>
              <a:ext uri="{FF2B5EF4-FFF2-40B4-BE49-F238E27FC236}">
                <a16:creationId xmlns:a16="http://schemas.microsoft.com/office/drawing/2014/main" id="{A2BA5BFF-1259-61EC-F398-11A15731249C}"/>
              </a:ext>
            </a:extLst>
          </p:cNvPr>
          <p:cNvSpPr>
            <a:spLocks noChangeArrowheads="1"/>
          </p:cNvSpPr>
          <p:nvPr/>
        </p:nvSpPr>
        <p:spPr bwMode="auto">
          <a:xfrm>
            <a:off x="2514601" y="1943100"/>
            <a:ext cx="6348413" cy="154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a:latin typeface="Courier New" panose="02070309020205020404" pitchFamily="49" charset="0"/>
              </a:rPr>
              <a:t>SELECT employee_id, job_id, department_id</a:t>
            </a:r>
          </a:p>
          <a:p>
            <a:pPr eaLnBrk="0" hangingPunct="0">
              <a:buClrTx/>
              <a:buFontTx/>
              <a:buNone/>
            </a:pPr>
            <a:r>
              <a:rPr lang="en-US" altLang="en-US" sz="1800">
                <a:latin typeface="Courier New" panose="02070309020205020404" pitchFamily="49" charset="0"/>
              </a:rPr>
              <a:t>FROM   employees</a:t>
            </a:r>
          </a:p>
          <a:p>
            <a:pPr eaLnBrk="0" hangingPunct="0">
              <a:buClrTx/>
              <a:buFontTx/>
              <a:buNone/>
            </a:pPr>
            <a:r>
              <a:rPr lang="en-US" altLang="en-US" sz="1800">
                <a:latin typeface="Courier New" panose="02070309020205020404" pitchFamily="49" charset="0"/>
              </a:rPr>
              <a:t>UNION ALL</a:t>
            </a:r>
          </a:p>
          <a:p>
            <a:pPr eaLnBrk="0" hangingPunct="0">
              <a:buClrTx/>
              <a:buFontTx/>
              <a:buNone/>
            </a:pPr>
            <a:r>
              <a:rPr lang="en-US" altLang="en-US" sz="1800">
                <a:latin typeface="Courier New" panose="02070309020205020404" pitchFamily="49" charset="0"/>
              </a:rPr>
              <a:t>SELECT employee_id, job_id, department_id</a:t>
            </a:r>
          </a:p>
          <a:p>
            <a:pPr eaLnBrk="0" hangingPunct="0">
              <a:buClrTx/>
              <a:buFontTx/>
              <a:buNone/>
            </a:pPr>
            <a:r>
              <a:rPr lang="en-US" altLang="en-US" sz="1800">
                <a:latin typeface="Courier New" panose="02070309020205020404" pitchFamily="49" charset="0"/>
              </a:rPr>
              <a:t>FROM   job_history</a:t>
            </a:r>
          </a:p>
          <a:p>
            <a:pPr eaLnBrk="0" hangingPunct="0">
              <a:buClrTx/>
              <a:buFontTx/>
              <a:buNone/>
            </a:pPr>
            <a:r>
              <a:rPr lang="en-US" altLang="en-US" sz="1800">
                <a:latin typeface="Courier New" panose="02070309020205020404" pitchFamily="49" charset="0"/>
              </a:rPr>
              <a:t>ORDER BY  employee_id;</a:t>
            </a:r>
          </a:p>
        </p:txBody>
      </p:sp>
      <p:sp>
        <p:nvSpPr>
          <p:cNvPr id="328710" name="Rectangle 6">
            <a:extLst>
              <a:ext uri="{FF2B5EF4-FFF2-40B4-BE49-F238E27FC236}">
                <a16:creationId xmlns:a16="http://schemas.microsoft.com/office/drawing/2014/main" id="{378BF02C-267C-020A-C243-0E811C18D8F8}"/>
              </a:ext>
            </a:extLst>
          </p:cNvPr>
          <p:cNvSpPr>
            <a:spLocks noChangeArrowheads="1"/>
          </p:cNvSpPr>
          <p:nvPr/>
        </p:nvSpPr>
        <p:spPr bwMode="gray">
          <a:xfrm>
            <a:off x="2590800" y="2400300"/>
            <a:ext cx="1371600" cy="3048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15" name="Text Box 11">
            <a:extLst>
              <a:ext uri="{FF2B5EF4-FFF2-40B4-BE49-F238E27FC236}">
                <a16:creationId xmlns:a16="http://schemas.microsoft.com/office/drawing/2014/main" id="{035C2167-7461-83C2-0654-EF33A2E32282}"/>
              </a:ext>
            </a:extLst>
          </p:cNvPr>
          <p:cNvSpPr txBox="1">
            <a:spLocks noChangeArrowheads="1"/>
          </p:cNvSpPr>
          <p:nvPr/>
        </p:nvSpPr>
        <p:spPr bwMode="gray">
          <a:xfrm>
            <a:off x="3886201" y="3924300"/>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pic>
        <p:nvPicPr>
          <p:cNvPr id="328721" name="Picture 17">
            <a:extLst>
              <a:ext uri="{FF2B5EF4-FFF2-40B4-BE49-F238E27FC236}">
                <a16:creationId xmlns:a16="http://schemas.microsoft.com/office/drawing/2014/main" id="{7FF4E8CA-AE11-CDEC-8C5E-D1E4BE273B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886200" y="3619501"/>
            <a:ext cx="3475038" cy="479425"/>
          </a:xfrm>
          <a:prstGeom prst="rect">
            <a:avLst/>
          </a:prstGeom>
          <a:noFill/>
          <a:extLst>
            <a:ext uri="{909E8E84-426E-40DD-AFC4-6F175D3DCCD1}">
              <a14:hiddenFill xmlns:a14="http://schemas.microsoft.com/office/drawing/2010/main">
                <a:solidFill>
                  <a:srgbClr val="FFFFFF"/>
                </a:solidFill>
              </a14:hiddenFill>
            </a:ext>
          </a:extLst>
        </p:spPr>
      </p:pic>
      <p:pic>
        <p:nvPicPr>
          <p:cNvPr id="328722" name="Picture 18">
            <a:extLst>
              <a:ext uri="{FF2B5EF4-FFF2-40B4-BE49-F238E27FC236}">
                <a16:creationId xmlns:a16="http://schemas.microsoft.com/office/drawing/2014/main" id="{F0221175-5388-D2F8-E51F-EFBC5011FF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886200" y="4305301"/>
            <a:ext cx="3475038" cy="1611313"/>
          </a:xfrm>
          <a:prstGeom prst="rect">
            <a:avLst/>
          </a:prstGeom>
          <a:noFill/>
          <a:extLst>
            <a:ext uri="{909E8E84-426E-40DD-AFC4-6F175D3DCCD1}">
              <a14:hiddenFill xmlns:a14="http://schemas.microsoft.com/office/drawing/2010/main">
                <a:solidFill>
                  <a:srgbClr val="FFFFFF"/>
                </a:solidFill>
              </a14:hiddenFill>
            </a:ext>
          </a:extLst>
        </p:spPr>
      </p:pic>
      <p:pic>
        <p:nvPicPr>
          <p:cNvPr id="328723" name="Picture 19">
            <a:extLst>
              <a:ext uri="{FF2B5EF4-FFF2-40B4-BE49-F238E27FC236}">
                <a16:creationId xmlns:a16="http://schemas.microsoft.com/office/drawing/2014/main" id="{7FDB3105-EBFA-453B-77D0-3D40B33FA5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3886200" y="6019801"/>
            <a:ext cx="3486150" cy="263525"/>
          </a:xfrm>
          <a:prstGeom prst="rect">
            <a:avLst/>
          </a:prstGeom>
          <a:noFill/>
          <a:extLst>
            <a:ext uri="{909E8E84-426E-40DD-AFC4-6F175D3DCCD1}">
              <a14:hiddenFill xmlns:a14="http://schemas.microsoft.com/office/drawing/2010/main">
                <a:solidFill>
                  <a:srgbClr val="FFFFFF"/>
                </a:solidFill>
              </a14:hiddenFill>
            </a:ext>
          </a:extLst>
        </p:spPr>
      </p:pic>
      <p:sp>
        <p:nvSpPr>
          <p:cNvPr id="328724" name="Text Box 20">
            <a:extLst>
              <a:ext uri="{FF2B5EF4-FFF2-40B4-BE49-F238E27FC236}">
                <a16:creationId xmlns:a16="http://schemas.microsoft.com/office/drawing/2014/main" id="{77B9FE0F-389A-DD48-5AAF-A9DEE9DE9E25}"/>
              </a:ext>
            </a:extLst>
          </p:cNvPr>
          <p:cNvSpPr txBox="1">
            <a:spLocks noChangeArrowheads="1"/>
          </p:cNvSpPr>
          <p:nvPr/>
        </p:nvSpPr>
        <p:spPr bwMode="gray">
          <a:xfrm>
            <a:off x="3886201" y="5676900"/>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sp>
        <p:nvSpPr>
          <p:cNvPr id="328725" name="Rectangle 21">
            <a:extLst>
              <a:ext uri="{FF2B5EF4-FFF2-40B4-BE49-F238E27FC236}">
                <a16:creationId xmlns:a16="http://schemas.microsoft.com/office/drawing/2014/main" id="{37897B18-5D26-02F7-A5AE-89ED8FE4F04E}"/>
              </a:ext>
            </a:extLst>
          </p:cNvPr>
          <p:cNvSpPr>
            <a:spLocks noChangeArrowheads="1"/>
          </p:cNvSpPr>
          <p:nvPr/>
        </p:nvSpPr>
        <p:spPr bwMode="gray">
          <a:xfrm>
            <a:off x="3886200" y="4991100"/>
            <a:ext cx="3505200" cy="228600"/>
          </a:xfrm>
          <a:prstGeom prst="rect">
            <a:avLst/>
          </a:prstGeom>
          <a:noFill/>
          <a:ln w="28575">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26" name="Rectangle 22">
            <a:extLst>
              <a:ext uri="{FF2B5EF4-FFF2-40B4-BE49-F238E27FC236}">
                <a16:creationId xmlns:a16="http://schemas.microsoft.com/office/drawing/2014/main" id="{8A678771-20F4-2279-D108-FB3EA5448836}"/>
              </a:ext>
            </a:extLst>
          </p:cNvPr>
          <p:cNvSpPr>
            <a:spLocks noChangeArrowheads="1"/>
          </p:cNvSpPr>
          <p:nvPr/>
        </p:nvSpPr>
        <p:spPr bwMode="gray">
          <a:xfrm>
            <a:off x="3886200" y="5448300"/>
            <a:ext cx="3505200" cy="228600"/>
          </a:xfrm>
          <a:prstGeom prst="rect">
            <a:avLst/>
          </a:prstGeom>
          <a:noFill/>
          <a:ln w="28575">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8" name="Rectangle 8">
            <a:extLst>
              <a:ext uri="{FF2B5EF4-FFF2-40B4-BE49-F238E27FC236}">
                <a16:creationId xmlns:a16="http://schemas.microsoft.com/office/drawing/2014/main" id="{6E3E3364-C05B-AB13-AF52-9F7E6C426098}"/>
              </a:ext>
            </a:extLst>
          </p:cNvPr>
          <p:cNvSpPr>
            <a:spLocks noGrp="1" noChangeArrowheads="1"/>
          </p:cNvSpPr>
          <p:nvPr>
            <p:ph type="title"/>
          </p:nvPr>
        </p:nvSpPr>
        <p:spPr/>
        <p:txBody>
          <a:bodyPr/>
          <a:lstStyle/>
          <a:p>
            <a:r>
              <a:rPr lang="en-US" altLang="en-US"/>
              <a:t>Using the </a:t>
            </a:r>
            <a:r>
              <a:rPr lang="en-US" altLang="en-US">
                <a:latin typeface="Courier New" panose="02070309020205020404" pitchFamily="49" charset="0"/>
              </a:rPr>
              <a:t>INTERSECT</a:t>
            </a:r>
            <a:r>
              <a:rPr lang="en-US" altLang="en-US"/>
              <a:t> Operator</a:t>
            </a:r>
          </a:p>
        </p:txBody>
      </p:sp>
      <p:sp>
        <p:nvSpPr>
          <p:cNvPr id="332809" name="Rectangle 9">
            <a:extLst>
              <a:ext uri="{FF2B5EF4-FFF2-40B4-BE49-F238E27FC236}">
                <a16:creationId xmlns:a16="http://schemas.microsoft.com/office/drawing/2014/main" id="{7D53EFBD-6D5D-0959-D446-03056E8CA219}"/>
              </a:ext>
            </a:extLst>
          </p:cNvPr>
          <p:cNvSpPr>
            <a:spLocks noGrp="1" noChangeArrowheads="1"/>
          </p:cNvSpPr>
          <p:nvPr>
            <p:ph type="body" idx="1"/>
          </p:nvPr>
        </p:nvSpPr>
        <p:spPr>
          <a:xfrm>
            <a:off x="2133600" y="1449388"/>
            <a:ext cx="7918450" cy="1365250"/>
          </a:xfrm>
        </p:spPr>
        <p:txBody>
          <a:bodyPr>
            <a:normAutofit fontScale="85000" lnSpcReduction="10000"/>
          </a:bodyPr>
          <a:lstStyle/>
          <a:p>
            <a:r>
              <a:rPr lang="en-US" altLang="en-US"/>
              <a:t>Display the employee IDs and job IDs of those employees who currently have a job title that is the same as their previous one (that is, they changed jobs but have now gone back to doing the same job they did previously).</a:t>
            </a:r>
          </a:p>
        </p:txBody>
      </p:sp>
      <p:sp>
        <p:nvSpPr>
          <p:cNvPr id="332804" name="Rectangle 4">
            <a:extLst>
              <a:ext uri="{FF2B5EF4-FFF2-40B4-BE49-F238E27FC236}">
                <a16:creationId xmlns:a16="http://schemas.microsoft.com/office/drawing/2014/main" id="{9489AD8E-9A06-4112-11F0-ACDDEFDD9439}"/>
              </a:ext>
            </a:extLst>
          </p:cNvPr>
          <p:cNvSpPr>
            <a:spLocks noChangeArrowheads="1"/>
          </p:cNvSpPr>
          <p:nvPr/>
        </p:nvSpPr>
        <p:spPr bwMode="blackGray">
          <a:xfrm>
            <a:off x="2381250" y="3068638"/>
            <a:ext cx="7296150" cy="15875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eaLnBrk="0" hangingPunct="0">
              <a:spcBef>
                <a:spcPct val="0"/>
              </a:spcBef>
              <a:buClrTx/>
              <a:buFontTx/>
              <a:buNone/>
            </a:pPr>
            <a:endParaRPr lang="en-US" altLang="en-US">
              <a:solidFill>
                <a:srgbClr val="000000"/>
              </a:solidFill>
              <a:latin typeface="Courier New" panose="02070309020205020404" pitchFamily="49" charset="0"/>
            </a:endParaRPr>
          </a:p>
          <a:p>
            <a:pPr algn="l" eaLnBrk="0" hangingPunct="0">
              <a:spcBef>
                <a:spcPct val="0"/>
              </a:spcBef>
              <a:buClrTx/>
              <a:buFontTx/>
              <a:buNone/>
            </a:pPr>
            <a:endParaRPr lang="en-US" altLang="en-US">
              <a:solidFill>
                <a:srgbClr val="000000"/>
              </a:solidFill>
              <a:latin typeface="Courier New" panose="02070309020205020404" pitchFamily="49" charset="0"/>
            </a:endParaRPr>
          </a:p>
        </p:txBody>
      </p:sp>
      <p:sp>
        <p:nvSpPr>
          <p:cNvPr id="332805" name="Rectangle 5">
            <a:extLst>
              <a:ext uri="{FF2B5EF4-FFF2-40B4-BE49-F238E27FC236}">
                <a16:creationId xmlns:a16="http://schemas.microsoft.com/office/drawing/2014/main" id="{E4160265-A938-A76B-4552-7724C148870C}"/>
              </a:ext>
            </a:extLst>
          </p:cNvPr>
          <p:cNvSpPr>
            <a:spLocks noChangeArrowheads="1"/>
          </p:cNvSpPr>
          <p:nvPr/>
        </p:nvSpPr>
        <p:spPr bwMode="auto">
          <a:xfrm>
            <a:off x="2590800" y="3048000"/>
            <a:ext cx="7424738" cy="162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eaLnBrk="0" hangingPunct="0">
              <a:spcBef>
                <a:spcPct val="0"/>
              </a:spcBef>
              <a:buClrTx/>
              <a:buFontTx/>
              <a:buNone/>
            </a:pPr>
            <a:r>
              <a:rPr lang="en-US" altLang="en-US">
                <a:latin typeface="Courier New" panose="02070309020205020404" pitchFamily="49" charset="0"/>
              </a:rPr>
              <a:t>SELECT employee_id, job_id</a:t>
            </a:r>
          </a:p>
          <a:p>
            <a:pPr algn="l" eaLnBrk="0" hangingPunct="0">
              <a:spcBef>
                <a:spcPct val="0"/>
              </a:spcBef>
              <a:buClrTx/>
              <a:buFontTx/>
              <a:buNone/>
            </a:pPr>
            <a:r>
              <a:rPr lang="en-US" altLang="en-US">
                <a:latin typeface="Courier New" panose="02070309020205020404" pitchFamily="49" charset="0"/>
              </a:rPr>
              <a:t>FROM   employees</a:t>
            </a:r>
          </a:p>
          <a:p>
            <a:pPr algn="l" eaLnBrk="0" hangingPunct="0">
              <a:spcBef>
                <a:spcPct val="0"/>
              </a:spcBef>
              <a:buClrTx/>
              <a:buFontTx/>
              <a:buNone/>
            </a:pPr>
            <a:r>
              <a:rPr lang="en-US" altLang="en-US">
                <a:latin typeface="Courier New" panose="02070309020205020404" pitchFamily="49" charset="0"/>
              </a:rPr>
              <a:t>INTERSECT</a:t>
            </a:r>
          </a:p>
          <a:p>
            <a:pPr algn="l" eaLnBrk="0" hangingPunct="0">
              <a:spcBef>
                <a:spcPct val="0"/>
              </a:spcBef>
              <a:buClrTx/>
              <a:buFontTx/>
              <a:buNone/>
            </a:pPr>
            <a:r>
              <a:rPr lang="en-US" altLang="en-US">
                <a:latin typeface="Courier New" panose="02070309020205020404" pitchFamily="49" charset="0"/>
              </a:rPr>
              <a:t>SELECT employee_id, job_id</a:t>
            </a:r>
          </a:p>
          <a:p>
            <a:pPr algn="l" eaLnBrk="0" hangingPunct="0">
              <a:spcBef>
                <a:spcPct val="0"/>
              </a:spcBef>
              <a:buClrTx/>
              <a:buFontTx/>
              <a:buNone/>
            </a:pPr>
            <a:r>
              <a:rPr lang="en-US" altLang="en-US">
                <a:latin typeface="Courier New" panose="02070309020205020404" pitchFamily="49" charset="0"/>
              </a:rPr>
              <a:t>FROM   job_history;</a:t>
            </a:r>
          </a:p>
        </p:txBody>
      </p:sp>
      <p:sp>
        <p:nvSpPr>
          <p:cNvPr id="332806" name="Rectangle 6">
            <a:extLst>
              <a:ext uri="{FF2B5EF4-FFF2-40B4-BE49-F238E27FC236}">
                <a16:creationId xmlns:a16="http://schemas.microsoft.com/office/drawing/2014/main" id="{05E1A349-46C9-8303-46FE-4D3137CA27D2}"/>
              </a:ext>
            </a:extLst>
          </p:cNvPr>
          <p:cNvSpPr>
            <a:spLocks noChangeArrowheads="1"/>
          </p:cNvSpPr>
          <p:nvPr/>
        </p:nvSpPr>
        <p:spPr bwMode="gray">
          <a:xfrm>
            <a:off x="2590800" y="3733800"/>
            <a:ext cx="1371600" cy="2286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32810" name="Picture 10">
            <a:extLst>
              <a:ext uri="{FF2B5EF4-FFF2-40B4-BE49-F238E27FC236}">
                <a16:creationId xmlns:a16="http://schemas.microsoft.com/office/drawing/2014/main" id="{D528B857-BB43-F017-608A-4ACACC2CEF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648200" y="4800600"/>
            <a:ext cx="2389188" cy="742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907" name="Rectangle 11">
            <a:extLst>
              <a:ext uri="{FF2B5EF4-FFF2-40B4-BE49-F238E27FC236}">
                <a16:creationId xmlns:a16="http://schemas.microsoft.com/office/drawing/2014/main" id="{A7FBD722-3CB3-5902-942A-B3795926FFEF}"/>
              </a:ext>
            </a:extLst>
          </p:cNvPr>
          <p:cNvSpPr>
            <a:spLocks noGrp="1" noChangeArrowheads="1"/>
          </p:cNvSpPr>
          <p:nvPr>
            <p:ph type="title"/>
          </p:nvPr>
        </p:nvSpPr>
        <p:spPr/>
        <p:txBody>
          <a:bodyPr/>
          <a:lstStyle/>
          <a:p>
            <a:r>
              <a:rPr lang="en-US" altLang="en-US"/>
              <a:t>Using the </a:t>
            </a:r>
            <a:r>
              <a:rPr lang="en-US" altLang="en-US">
                <a:latin typeface="Courier New" panose="02070309020205020404" pitchFamily="49" charset="0"/>
              </a:rPr>
              <a:t>MINUS</a:t>
            </a:r>
            <a:r>
              <a:rPr lang="en-US" altLang="en-US"/>
              <a:t> Operator</a:t>
            </a:r>
          </a:p>
        </p:txBody>
      </p:sp>
      <p:sp>
        <p:nvSpPr>
          <p:cNvPr id="336908" name="Rectangle 12">
            <a:extLst>
              <a:ext uri="{FF2B5EF4-FFF2-40B4-BE49-F238E27FC236}">
                <a16:creationId xmlns:a16="http://schemas.microsoft.com/office/drawing/2014/main" id="{6808084B-E69C-5D4E-E773-40AA9283B212}"/>
              </a:ext>
            </a:extLst>
          </p:cNvPr>
          <p:cNvSpPr>
            <a:spLocks noGrp="1" noChangeArrowheads="1"/>
          </p:cNvSpPr>
          <p:nvPr>
            <p:ph type="body" idx="1"/>
          </p:nvPr>
        </p:nvSpPr>
        <p:spPr>
          <a:xfrm>
            <a:off x="2133600" y="1449389"/>
            <a:ext cx="7918450" cy="695325"/>
          </a:xfrm>
        </p:spPr>
        <p:txBody>
          <a:bodyPr>
            <a:normAutofit fontScale="92500" lnSpcReduction="20000"/>
          </a:bodyPr>
          <a:lstStyle/>
          <a:p>
            <a:r>
              <a:rPr lang="en-US" altLang="en-US"/>
              <a:t>Display the employee IDs of those employees who have not changed their jobs even once.</a:t>
            </a:r>
          </a:p>
        </p:txBody>
      </p:sp>
      <p:sp>
        <p:nvSpPr>
          <p:cNvPr id="336900" name="Rectangle 4">
            <a:extLst>
              <a:ext uri="{FF2B5EF4-FFF2-40B4-BE49-F238E27FC236}">
                <a16:creationId xmlns:a16="http://schemas.microsoft.com/office/drawing/2014/main" id="{56BACA61-1026-5462-3B8C-8D6E311D1BE6}"/>
              </a:ext>
            </a:extLst>
          </p:cNvPr>
          <p:cNvSpPr>
            <a:spLocks noChangeArrowheads="1"/>
          </p:cNvSpPr>
          <p:nvPr/>
        </p:nvSpPr>
        <p:spPr bwMode="blackGray">
          <a:xfrm>
            <a:off x="2371726" y="2463800"/>
            <a:ext cx="7305675" cy="15621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endParaRPr lang="en-US" altLang="en-US" sz="1800">
              <a:solidFill>
                <a:srgbClr val="000000"/>
              </a:solidFill>
              <a:latin typeface="Courier New" panose="02070309020205020404" pitchFamily="49" charset="0"/>
            </a:endParaRPr>
          </a:p>
          <a:p>
            <a:pPr eaLnBrk="0" hangingPunct="0">
              <a:buClrTx/>
              <a:buFontTx/>
              <a:buNone/>
            </a:pPr>
            <a:endParaRPr lang="en-US" altLang="en-US" sz="1800">
              <a:solidFill>
                <a:srgbClr val="000000"/>
              </a:solidFill>
              <a:latin typeface="Courier New" panose="02070309020205020404" pitchFamily="49" charset="0"/>
            </a:endParaRPr>
          </a:p>
        </p:txBody>
      </p:sp>
      <p:sp>
        <p:nvSpPr>
          <p:cNvPr id="336901" name="Rectangle 5">
            <a:extLst>
              <a:ext uri="{FF2B5EF4-FFF2-40B4-BE49-F238E27FC236}">
                <a16:creationId xmlns:a16="http://schemas.microsoft.com/office/drawing/2014/main" id="{657B4329-ECE5-F828-C093-F79185354503}"/>
              </a:ext>
            </a:extLst>
          </p:cNvPr>
          <p:cNvSpPr>
            <a:spLocks noChangeArrowheads="1"/>
          </p:cNvSpPr>
          <p:nvPr/>
        </p:nvSpPr>
        <p:spPr bwMode="auto">
          <a:xfrm>
            <a:off x="2552700" y="2384425"/>
            <a:ext cx="5672138"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a:latin typeface="Courier New" panose="02070309020205020404" pitchFamily="49" charset="0"/>
              </a:rPr>
              <a:t>SELECT employee_id</a:t>
            </a:r>
          </a:p>
          <a:p>
            <a:pPr eaLnBrk="0" hangingPunct="0">
              <a:buClrTx/>
              <a:buFontTx/>
              <a:buNone/>
            </a:pPr>
            <a:r>
              <a:rPr lang="en-US" altLang="en-US" sz="1800">
                <a:latin typeface="Courier New" panose="02070309020205020404" pitchFamily="49" charset="0"/>
              </a:rPr>
              <a:t>FROM   employees</a:t>
            </a:r>
          </a:p>
          <a:p>
            <a:pPr eaLnBrk="0" hangingPunct="0">
              <a:buClrTx/>
              <a:buFontTx/>
              <a:buNone/>
            </a:pPr>
            <a:r>
              <a:rPr lang="en-US" altLang="en-US" sz="1800">
                <a:latin typeface="Courier New" panose="02070309020205020404" pitchFamily="49" charset="0"/>
              </a:rPr>
              <a:t>MINUS</a:t>
            </a:r>
          </a:p>
          <a:p>
            <a:pPr eaLnBrk="0" hangingPunct="0">
              <a:buClrTx/>
              <a:buFontTx/>
              <a:buNone/>
            </a:pPr>
            <a:r>
              <a:rPr lang="en-US" altLang="en-US" sz="1800">
                <a:latin typeface="Courier New" panose="02070309020205020404" pitchFamily="49" charset="0"/>
              </a:rPr>
              <a:t>SELECT employee_id</a:t>
            </a:r>
          </a:p>
          <a:p>
            <a:pPr eaLnBrk="0" hangingPunct="0">
              <a:buClrTx/>
              <a:buFontTx/>
              <a:buNone/>
            </a:pPr>
            <a:r>
              <a:rPr lang="en-US" altLang="en-US" sz="1800">
                <a:latin typeface="Courier New" panose="02070309020205020404" pitchFamily="49" charset="0"/>
              </a:rPr>
              <a:t>FROM   job_history;</a:t>
            </a:r>
          </a:p>
        </p:txBody>
      </p:sp>
      <p:sp>
        <p:nvSpPr>
          <p:cNvPr id="336902" name="Rectangle 6">
            <a:extLst>
              <a:ext uri="{FF2B5EF4-FFF2-40B4-BE49-F238E27FC236}">
                <a16:creationId xmlns:a16="http://schemas.microsoft.com/office/drawing/2014/main" id="{4A691297-4459-BE56-78C7-5C544D57C63D}"/>
              </a:ext>
            </a:extLst>
          </p:cNvPr>
          <p:cNvSpPr>
            <a:spLocks noChangeArrowheads="1"/>
          </p:cNvSpPr>
          <p:nvPr/>
        </p:nvSpPr>
        <p:spPr bwMode="gray">
          <a:xfrm>
            <a:off x="2563814" y="3032125"/>
            <a:ext cx="1169987" cy="2667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6903" name="Text Box 7">
            <a:extLst>
              <a:ext uri="{FF2B5EF4-FFF2-40B4-BE49-F238E27FC236}">
                <a16:creationId xmlns:a16="http://schemas.microsoft.com/office/drawing/2014/main" id="{11947595-16F0-EE36-33A9-2B5029A3D474}"/>
              </a:ext>
            </a:extLst>
          </p:cNvPr>
          <p:cNvSpPr txBox="1">
            <a:spLocks noChangeArrowheads="1"/>
          </p:cNvSpPr>
          <p:nvPr/>
        </p:nvSpPr>
        <p:spPr bwMode="auto">
          <a:xfrm>
            <a:off x="4572001" y="5337175"/>
            <a:ext cx="511175"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pic>
        <p:nvPicPr>
          <p:cNvPr id="336909" name="Picture 13">
            <a:extLst>
              <a:ext uri="{FF2B5EF4-FFF2-40B4-BE49-F238E27FC236}">
                <a16:creationId xmlns:a16="http://schemas.microsoft.com/office/drawing/2014/main" id="{DA1BAD8D-64C9-E4CA-4312-152AC17D97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572000" y="4102100"/>
            <a:ext cx="1657350" cy="1417638"/>
          </a:xfrm>
          <a:prstGeom prst="rect">
            <a:avLst/>
          </a:prstGeom>
          <a:noFill/>
          <a:extLst>
            <a:ext uri="{909E8E84-426E-40DD-AFC4-6F175D3DCCD1}">
              <a14:hiddenFill xmlns:a14="http://schemas.microsoft.com/office/drawing/2010/main">
                <a:solidFill>
                  <a:srgbClr val="FFFFFF"/>
                </a:solidFill>
              </a14:hiddenFill>
            </a:ext>
          </a:extLst>
        </p:spPr>
      </p:pic>
      <p:pic>
        <p:nvPicPr>
          <p:cNvPr id="336910" name="Picture 14">
            <a:extLst>
              <a:ext uri="{FF2B5EF4-FFF2-40B4-BE49-F238E27FC236}">
                <a16:creationId xmlns:a16="http://schemas.microsoft.com/office/drawing/2014/main" id="{BEE4D309-B577-137C-03CB-DFB886514A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572000" y="5718176"/>
            <a:ext cx="1646238" cy="479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54" name="Rectangle 14">
            <a:extLst>
              <a:ext uri="{FF2B5EF4-FFF2-40B4-BE49-F238E27FC236}">
                <a16:creationId xmlns:a16="http://schemas.microsoft.com/office/drawing/2014/main" id="{609BC329-6B82-589D-34C7-CAC2A407439F}"/>
              </a:ext>
            </a:extLst>
          </p:cNvPr>
          <p:cNvSpPr>
            <a:spLocks noGrp="1" noChangeArrowheads="1"/>
          </p:cNvSpPr>
          <p:nvPr>
            <p:ph type="title"/>
          </p:nvPr>
        </p:nvSpPr>
        <p:spPr/>
        <p:txBody>
          <a:bodyPr/>
          <a:lstStyle/>
          <a:p>
            <a:r>
              <a:rPr lang="en-US" altLang="en-US"/>
              <a:t>Matching the </a:t>
            </a:r>
            <a:r>
              <a:rPr lang="en-US" altLang="en-US">
                <a:latin typeface="Courier New" panose="02070309020205020404" pitchFamily="49" charset="0"/>
              </a:rPr>
              <a:t>SELECT</a:t>
            </a:r>
            <a:r>
              <a:rPr lang="en-US" altLang="en-US"/>
              <a:t> Statements</a:t>
            </a:r>
          </a:p>
        </p:txBody>
      </p:sp>
      <p:sp>
        <p:nvSpPr>
          <p:cNvPr id="343055" name="Rectangle 15">
            <a:extLst>
              <a:ext uri="{FF2B5EF4-FFF2-40B4-BE49-F238E27FC236}">
                <a16:creationId xmlns:a16="http://schemas.microsoft.com/office/drawing/2014/main" id="{41E5A4AB-7ED6-109F-0698-09B9CB39F648}"/>
              </a:ext>
            </a:extLst>
          </p:cNvPr>
          <p:cNvSpPr>
            <a:spLocks noGrp="1" noChangeArrowheads="1"/>
          </p:cNvSpPr>
          <p:nvPr>
            <p:ph type="body" idx="1"/>
          </p:nvPr>
        </p:nvSpPr>
        <p:spPr>
          <a:xfrm>
            <a:off x="2133600" y="1449389"/>
            <a:ext cx="7918450" cy="1766887"/>
          </a:xfrm>
        </p:spPr>
        <p:txBody>
          <a:bodyPr>
            <a:normAutofit lnSpcReduction="10000"/>
          </a:bodyPr>
          <a:lstStyle/>
          <a:p>
            <a:pPr lvl="1"/>
            <a:r>
              <a:rPr lang="en-US" altLang="en-US"/>
              <a:t>Using the </a:t>
            </a:r>
            <a:r>
              <a:rPr lang="en-US" altLang="en-US">
                <a:latin typeface="Courier New" panose="02070309020205020404" pitchFamily="49" charset="0"/>
              </a:rPr>
              <a:t>UNION</a:t>
            </a:r>
            <a:r>
              <a:rPr lang="en-US" altLang="en-US"/>
              <a:t> operator, display the location ID, department name, and the state where it is located. </a:t>
            </a:r>
          </a:p>
          <a:p>
            <a:pPr lvl="1"/>
            <a:r>
              <a:rPr lang="en-US" altLang="en-US"/>
              <a:t>You must match the data type (using the </a:t>
            </a:r>
            <a:r>
              <a:rPr lang="en-US" altLang="en-US">
                <a:latin typeface="Courier New" panose="02070309020205020404" pitchFamily="49" charset="0"/>
              </a:rPr>
              <a:t>TO_CHAR</a:t>
            </a:r>
            <a:r>
              <a:rPr lang="en-US" altLang="en-US"/>
              <a:t> function or any other conversion functions) when columns do not exist in one or the other table.</a:t>
            </a:r>
          </a:p>
        </p:txBody>
      </p:sp>
      <p:sp>
        <p:nvSpPr>
          <p:cNvPr id="343044" name="Rectangle 4">
            <a:extLst>
              <a:ext uri="{FF2B5EF4-FFF2-40B4-BE49-F238E27FC236}">
                <a16:creationId xmlns:a16="http://schemas.microsoft.com/office/drawing/2014/main" id="{FE4EAB88-71B8-A29A-94C0-FD1F0B6E6799}"/>
              </a:ext>
            </a:extLst>
          </p:cNvPr>
          <p:cNvSpPr>
            <a:spLocks noChangeArrowheads="1"/>
          </p:cNvSpPr>
          <p:nvPr/>
        </p:nvSpPr>
        <p:spPr bwMode="blackGray">
          <a:xfrm>
            <a:off x="2438401" y="3505200"/>
            <a:ext cx="7305675" cy="2166938"/>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endParaRPr lang="en-US" altLang="en-US" sz="1800">
              <a:solidFill>
                <a:srgbClr val="000000"/>
              </a:solidFill>
              <a:latin typeface="Courier New" panose="02070309020205020404" pitchFamily="49" charset="0"/>
            </a:endParaRPr>
          </a:p>
          <a:p>
            <a:pPr eaLnBrk="0" hangingPunct="0">
              <a:buClrTx/>
              <a:buFontTx/>
              <a:buNone/>
            </a:pPr>
            <a:endParaRPr lang="en-US" altLang="en-US" sz="1800">
              <a:solidFill>
                <a:srgbClr val="000000"/>
              </a:solidFill>
              <a:latin typeface="Courier New" panose="02070309020205020404" pitchFamily="49" charset="0"/>
            </a:endParaRPr>
          </a:p>
        </p:txBody>
      </p:sp>
      <p:sp>
        <p:nvSpPr>
          <p:cNvPr id="343045" name="Rectangle 5">
            <a:extLst>
              <a:ext uri="{FF2B5EF4-FFF2-40B4-BE49-F238E27FC236}">
                <a16:creationId xmlns:a16="http://schemas.microsoft.com/office/drawing/2014/main" id="{3CC09D43-12D4-61E4-E3A8-F4BD338351D4}"/>
              </a:ext>
            </a:extLst>
          </p:cNvPr>
          <p:cNvSpPr>
            <a:spLocks noChangeArrowheads="1"/>
          </p:cNvSpPr>
          <p:nvPr/>
        </p:nvSpPr>
        <p:spPr bwMode="auto">
          <a:xfrm>
            <a:off x="2590800" y="3657600"/>
            <a:ext cx="7061200" cy="197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a:latin typeface="Courier New" panose="02070309020205020404" pitchFamily="49" charset="0"/>
              </a:rPr>
              <a:t>SELECT location_id, department_name "Department", </a:t>
            </a:r>
          </a:p>
          <a:p>
            <a:pPr eaLnBrk="0" hangingPunct="0">
              <a:buClrTx/>
              <a:buFontTx/>
              <a:buNone/>
            </a:pPr>
            <a:r>
              <a:rPr lang="en-US" altLang="en-US" sz="1800">
                <a:latin typeface="Courier New" panose="02070309020205020404" pitchFamily="49" charset="0"/>
              </a:rPr>
              <a:t>   TO_CHAR(NULL) "Warehouse location"  </a:t>
            </a:r>
          </a:p>
          <a:p>
            <a:pPr eaLnBrk="0" hangingPunct="0">
              <a:buClrTx/>
              <a:buFontTx/>
              <a:buNone/>
            </a:pPr>
            <a:r>
              <a:rPr lang="en-US" altLang="en-US" sz="1800">
                <a:latin typeface="Courier New" panose="02070309020205020404" pitchFamily="49" charset="0"/>
              </a:rPr>
              <a:t>FROM departments</a:t>
            </a:r>
          </a:p>
          <a:p>
            <a:pPr eaLnBrk="0" hangingPunct="0">
              <a:buClrTx/>
              <a:buFontTx/>
              <a:buNone/>
            </a:pPr>
            <a:r>
              <a:rPr lang="en-US" altLang="en-US" sz="1800">
                <a:latin typeface="Courier New" panose="02070309020205020404" pitchFamily="49" charset="0"/>
              </a:rPr>
              <a:t>UNION</a:t>
            </a:r>
          </a:p>
          <a:p>
            <a:pPr eaLnBrk="0" hangingPunct="0">
              <a:buClrTx/>
              <a:buFontTx/>
              <a:buNone/>
            </a:pPr>
            <a:r>
              <a:rPr lang="en-US" altLang="en-US" sz="1800">
                <a:latin typeface="Courier New" panose="02070309020205020404" pitchFamily="49" charset="0"/>
              </a:rPr>
              <a:t>SELECT location_id, TO_CHAR(NULL) "Department", </a:t>
            </a:r>
          </a:p>
          <a:p>
            <a:pPr eaLnBrk="0" hangingPunct="0">
              <a:buClrTx/>
              <a:buFontTx/>
              <a:buNone/>
            </a:pPr>
            <a:r>
              <a:rPr lang="en-US" altLang="en-US" sz="1800">
                <a:latin typeface="Courier New" panose="02070309020205020404" pitchFamily="49" charset="0"/>
              </a:rPr>
              <a:t>   state_province</a:t>
            </a:r>
          </a:p>
          <a:p>
            <a:pPr eaLnBrk="0" hangingPunct="0">
              <a:buClrTx/>
              <a:buFontTx/>
              <a:buNone/>
            </a:pPr>
            <a:r>
              <a:rPr lang="en-US" altLang="en-US" sz="1800">
                <a:latin typeface="Courier New" panose="02070309020205020404" pitchFamily="49" charset="0"/>
              </a:rPr>
              <a:t>FROM locations;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1" name="Rectangle 3">
            <a:extLst>
              <a:ext uri="{FF2B5EF4-FFF2-40B4-BE49-F238E27FC236}">
                <a16:creationId xmlns:a16="http://schemas.microsoft.com/office/drawing/2014/main" id="{3162069C-F0B6-0381-CF73-F93516F8AA41}"/>
              </a:ext>
            </a:extLst>
          </p:cNvPr>
          <p:cNvSpPr>
            <a:spLocks noChangeArrowheads="1"/>
          </p:cNvSpPr>
          <p:nvPr/>
        </p:nvSpPr>
        <p:spPr bwMode="blackGray">
          <a:xfrm>
            <a:off x="2390776" y="1855788"/>
            <a:ext cx="7286625" cy="1174750"/>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a:solidFill>
                  <a:srgbClr val="000000"/>
                </a:solidFill>
                <a:latin typeface="Courier New" panose="02070309020205020404" pitchFamily="49" charset="0"/>
              </a:rPr>
              <a:t>SELECT employee_id, last_name, </a:t>
            </a:r>
          </a:p>
          <a:p>
            <a:pPr eaLnBrk="0" hangingPunct="0">
              <a:buClrTx/>
              <a:buFontTx/>
              <a:buNone/>
            </a:pPr>
            <a:r>
              <a:rPr lang="en-US" altLang="en-US" sz="1800">
                <a:solidFill>
                  <a:srgbClr val="000000"/>
                </a:solidFill>
                <a:latin typeface="Courier New" panose="02070309020205020404" pitchFamily="49" charset="0"/>
              </a:rPr>
              <a:t>       location_id, department_id</a:t>
            </a:r>
          </a:p>
          <a:p>
            <a:pPr eaLnBrk="0" hangingPunct="0">
              <a:buClrTx/>
              <a:buFontTx/>
              <a:buNone/>
            </a:pPr>
            <a:r>
              <a:rPr lang="en-US" altLang="en-US" sz="1800">
                <a:solidFill>
                  <a:srgbClr val="000000"/>
                </a:solidFill>
                <a:latin typeface="Courier New" panose="02070309020205020404" pitchFamily="49" charset="0"/>
              </a:rPr>
              <a:t>FROM   employees JOIN departments</a:t>
            </a:r>
          </a:p>
          <a:p>
            <a:pPr eaLnBrk="0" hangingPunct="0">
              <a:buClrTx/>
              <a:buFontTx/>
              <a:buNone/>
            </a:pPr>
            <a:r>
              <a:rPr lang="en-US" altLang="en-US" sz="1800">
                <a:solidFill>
                  <a:srgbClr val="000000"/>
                </a:solidFill>
                <a:latin typeface="Courier New" panose="02070309020205020404" pitchFamily="49" charset="0"/>
              </a:rPr>
              <a:t>USING (department_id) ;</a:t>
            </a:r>
          </a:p>
        </p:txBody>
      </p:sp>
      <p:sp>
        <p:nvSpPr>
          <p:cNvPr id="324612" name="Rectangle 4">
            <a:extLst>
              <a:ext uri="{FF2B5EF4-FFF2-40B4-BE49-F238E27FC236}">
                <a16:creationId xmlns:a16="http://schemas.microsoft.com/office/drawing/2014/main" id="{E2BE178B-B703-12A4-DF8D-9F2AC2C107D1}"/>
              </a:ext>
            </a:extLst>
          </p:cNvPr>
          <p:cNvSpPr>
            <a:spLocks noGrp="1" noChangeArrowheads="1"/>
          </p:cNvSpPr>
          <p:nvPr>
            <p:ph type="title"/>
          </p:nvPr>
        </p:nvSpPr>
        <p:spPr/>
        <p:txBody>
          <a:bodyPr/>
          <a:lstStyle/>
          <a:p>
            <a:r>
              <a:rPr lang="en-US" altLang="en-US"/>
              <a:t>Retrieving Records with the </a:t>
            </a:r>
            <a:r>
              <a:rPr lang="en-US" altLang="en-US">
                <a:latin typeface="Courier New" panose="02070309020205020404" pitchFamily="49" charset="0"/>
              </a:rPr>
              <a:t>USING</a:t>
            </a:r>
            <a:r>
              <a:rPr lang="en-US" altLang="en-US"/>
              <a:t> Clause</a:t>
            </a:r>
          </a:p>
        </p:txBody>
      </p:sp>
      <p:sp>
        <p:nvSpPr>
          <p:cNvPr id="324615" name="Rectangle 7">
            <a:extLst>
              <a:ext uri="{FF2B5EF4-FFF2-40B4-BE49-F238E27FC236}">
                <a16:creationId xmlns:a16="http://schemas.microsoft.com/office/drawing/2014/main" id="{A098B76D-8236-B6C9-8CA4-B6FC055140DB}"/>
              </a:ext>
            </a:extLst>
          </p:cNvPr>
          <p:cNvSpPr>
            <a:spLocks noChangeArrowheads="1"/>
          </p:cNvSpPr>
          <p:nvPr/>
        </p:nvSpPr>
        <p:spPr bwMode="gray">
          <a:xfrm>
            <a:off x="2409826" y="2705100"/>
            <a:ext cx="3038475" cy="29845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24622" name="Picture 14">
            <a:extLst>
              <a:ext uri="{FF2B5EF4-FFF2-40B4-BE49-F238E27FC236}">
                <a16:creationId xmlns:a16="http://schemas.microsoft.com/office/drawing/2014/main" id="{F048FBD5-F739-EB9C-E5B1-73A5F4CCA8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581401" y="3124200"/>
            <a:ext cx="4983163" cy="2571750"/>
          </a:xfrm>
          <a:prstGeom prst="rect">
            <a:avLst/>
          </a:prstGeom>
          <a:noFill/>
          <a:extLst>
            <a:ext uri="{909E8E84-426E-40DD-AFC4-6F175D3DCCD1}">
              <a14:hiddenFill xmlns:a14="http://schemas.microsoft.com/office/drawing/2010/main">
                <a:solidFill>
                  <a:srgbClr val="FFFFFF"/>
                </a:solidFill>
              </a14:hiddenFill>
            </a:ext>
          </a:extLst>
        </p:spPr>
      </p:pic>
      <p:sp>
        <p:nvSpPr>
          <p:cNvPr id="324616" name="Text Box 8">
            <a:extLst>
              <a:ext uri="{FF2B5EF4-FFF2-40B4-BE49-F238E27FC236}">
                <a16:creationId xmlns:a16="http://schemas.microsoft.com/office/drawing/2014/main" id="{BD47A614-71FB-B729-EAD1-58BD8C1FE45D}"/>
              </a:ext>
            </a:extLst>
          </p:cNvPr>
          <p:cNvSpPr txBox="1">
            <a:spLocks noChangeArrowheads="1"/>
          </p:cNvSpPr>
          <p:nvPr/>
        </p:nvSpPr>
        <p:spPr bwMode="auto">
          <a:xfrm>
            <a:off x="3657601" y="5562600"/>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pic>
        <p:nvPicPr>
          <p:cNvPr id="324623" name="Picture 15">
            <a:extLst>
              <a:ext uri="{FF2B5EF4-FFF2-40B4-BE49-F238E27FC236}">
                <a16:creationId xmlns:a16="http://schemas.microsoft.com/office/drawing/2014/main" id="{512B8D9F-BACF-6600-85CC-BC1F86E222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581401" y="5930901"/>
            <a:ext cx="4983163" cy="263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2810" name="Picture 10">
            <a:extLst>
              <a:ext uri="{FF2B5EF4-FFF2-40B4-BE49-F238E27FC236}">
                <a16:creationId xmlns:a16="http://schemas.microsoft.com/office/drawing/2014/main" id="{55CA9287-4010-D7AC-5BA4-65D28EC04A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895601" y="3200401"/>
            <a:ext cx="6378575" cy="2549525"/>
          </a:xfrm>
          <a:prstGeom prst="rect">
            <a:avLst/>
          </a:prstGeom>
          <a:noFill/>
          <a:extLst>
            <a:ext uri="{909E8E84-426E-40DD-AFC4-6F175D3DCCD1}">
              <a14:hiddenFill xmlns:a14="http://schemas.microsoft.com/office/drawing/2010/main">
                <a:solidFill>
                  <a:srgbClr val="FFFFFF"/>
                </a:solidFill>
              </a14:hiddenFill>
            </a:ext>
          </a:extLst>
        </p:spPr>
      </p:pic>
      <p:sp>
        <p:nvSpPr>
          <p:cNvPr id="332802" name="Rectangle 2">
            <a:extLst>
              <a:ext uri="{FF2B5EF4-FFF2-40B4-BE49-F238E27FC236}">
                <a16:creationId xmlns:a16="http://schemas.microsoft.com/office/drawing/2014/main" id="{C75C3FA2-9EF5-877E-AF43-D78333C042F9}"/>
              </a:ext>
            </a:extLst>
          </p:cNvPr>
          <p:cNvSpPr>
            <a:spLocks noChangeArrowheads="1"/>
          </p:cNvSpPr>
          <p:nvPr/>
        </p:nvSpPr>
        <p:spPr bwMode="blackGray">
          <a:xfrm>
            <a:off x="2390776" y="1911351"/>
            <a:ext cx="7286625" cy="1071563"/>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a:solidFill>
                  <a:srgbClr val="000000"/>
                </a:solidFill>
                <a:latin typeface="Courier New" panose="02070309020205020404" pitchFamily="49" charset="0"/>
              </a:rPr>
              <a:t>SELECT e.employee_id, e.last_name, e.department_id, </a:t>
            </a:r>
          </a:p>
          <a:p>
            <a:pPr eaLnBrk="0" hangingPunct="0">
              <a:buClrTx/>
              <a:buFontTx/>
              <a:buNone/>
            </a:pPr>
            <a:r>
              <a:rPr lang="en-US" altLang="en-US" sz="1800">
                <a:solidFill>
                  <a:srgbClr val="000000"/>
                </a:solidFill>
                <a:latin typeface="Courier New" panose="02070309020205020404" pitchFamily="49" charset="0"/>
              </a:rPr>
              <a:t>       d.department_id, d.location_id</a:t>
            </a:r>
          </a:p>
          <a:p>
            <a:pPr eaLnBrk="0" hangingPunct="0">
              <a:buClrTx/>
              <a:buFontTx/>
              <a:buNone/>
            </a:pPr>
            <a:r>
              <a:rPr lang="en-US" altLang="en-US" sz="1800">
                <a:solidFill>
                  <a:srgbClr val="000000"/>
                </a:solidFill>
                <a:latin typeface="Courier New" panose="02070309020205020404" pitchFamily="49" charset="0"/>
              </a:rPr>
              <a:t>FROM   employees e JOIN departments d</a:t>
            </a:r>
          </a:p>
          <a:p>
            <a:pPr eaLnBrk="0" hangingPunct="0">
              <a:buClrTx/>
              <a:buFontTx/>
              <a:buNone/>
            </a:pPr>
            <a:r>
              <a:rPr lang="en-US" altLang="en-US" sz="1800">
                <a:solidFill>
                  <a:srgbClr val="000000"/>
                </a:solidFill>
                <a:latin typeface="Courier New" panose="02070309020205020404" pitchFamily="49" charset="0"/>
              </a:rPr>
              <a:t>ON     (e.department_id = d.department_id);</a:t>
            </a:r>
          </a:p>
        </p:txBody>
      </p:sp>
      <p:sp>
        <p:nvSpPr>
          <p:cNvPr id="332803" name="Rectangle 3">
            <a:extLst>
              <a:ext uri="{FF2B5EF4-FFF2-40B4-BE49-F238E27FC236}">
                <a16:creationId xmlns:a16="http://schemas.microsoft.com/office/drawing/2014/main" id="{66DA143A-D5AD-CAA1-F575-2956540F351B}"/>
              </a:ext>
            </a:extLst>
          </p:cNvPr>
          <p:cNvSpPr>
            <a:spLocks noGrp="1" noChangeArrowheads="1"/>
          </p:cNvSpPr>
          <p:nvPr>
            <p:ph type="title"/>
          </p:nvPr>
        </p:nvSpPr>
        <p:spPr/>
        <p:txBody>
          <a:bodyPr/>
          <a:lstStyle/>
          <a:p>
            <a:r>
              <a:rPr lang="en-US" altLang="en-US"/>
              <a:t>Retrieving Records with the </a:t>
            </a:r>
            <a:r>
              <a:rPr lang="en-US" altLang="en-US">
                <a:latin typeface="Courier New" panose="02070309020205020404" pitchFamily="49" charset="0"/>
              </a:rPr>
              <a:t>ON</a:t>
            </a:r>
            <a:r>
              <a:rPr lang="en-US" altLang="en-US"/>
              <a:t> Clause</a:t>
            </a:r>
          </a:p>
        </p:txBody>
      </p:sp>
      <p:sp>
        <p:nvSpPr>
          <p:cNvPr id="332806" name="Rectangle 6">
            <a:extLst>
              <a:ext uri="{FF2B5EF4-FFF2-40B4-BE49-F238E27FC236}">
                <a16:creationId xmlns:a16="http://schemas.microsoft.com/office/drawing/2014/main" id="{B80F3061-2573-BCA7-6B38-488B1B69F042}"/>
              </a:ext>
            </a:extLst>
          </p:cNvPr>
          <p:cNvSpPr>
            <a:spLocks noChangeArrowheads="1"/>
          </p:cNvSpPr>
          <p:nvPr/>
        </p:nvSpPr>
        <p:spPr bwMode="gray">
          <a:xfrm>
            <a:off x="5562601" y="3200400"/>
            <a:ext cx="2638425" cy="25146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07" name="Rectangle 7">
            <a:extLst>
              <a:ext uri="{FF2B5EF4-FFF2-40B4-BE49-F238E27FC236}">
                <a16:creationId xmlns:a16="http://schemas.microsoft.com/office/drawing/2014/main" id="{AAD7C11D-7EE5-119F-3635-EC27179CE2CE}"/>
              </a:ext>
            </a:extLst>
          </p:cNvPr>
          <p:cNvSpPr>
            <a:spLocks noChangeArrowheads="1"/>
          </p:cNvSpPr>
          <p:nvPr/>
        </p:nvSpPr>
        <p:spPr bwMode="gray">
          <a:xfrm>
            <a:off x="2430464" y="2681289"/>
            <a:ext cx="5786437" cy="26987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08" name="Text Box 8">
            <a:extLst>
              <a:ext uri="{FF2B5EF4-FFF2-40B4-BE49-F238E27FC236}">
                <a16:creationId xmlns:a16="http://schemas.microsoft.com/office/drawing/2014/main" id="{9D1E4CCB-FA0E-E685-9710-C6754C591852}"/>
              </a:ext>
            </a:extLst>
          </p:cNvPr>
          <p:cNvSpPr txBox="1">
            <a:spLocks noChangeArrowheads="1"/>
          </p:cNvSpPr>
          <p:nvPr/>
        </p:nvSpPr>
        <p:spPr bwMode="auto">
          <a:xfrm>
            <a:off x="3048001" y="5638800"/>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sp>
        <p:nvSpPr>
          <p:cNvPr id="332811" name="Rectangle 11">
            <a:extLst>
              <a:ext uri="{FF2B5EF4-FFF2-40B4-BE49-F238E27FC236}">
                <a16:creationId xmlns:a16="http://schemas.microsoft.com/office/drawing/2014/main" id="{95D30453-34C1-5F94-9698-3EF862711929}"/>
              </a:ext>
            </a:extLst>
          </p:cNvPr>
          <p:cNvSpPr>
            <a:spLocks noChangeArrowheads="1"/>
          </p:cNvSpPr>
          <p:nvPr/>
        </p:nvSpPr>
        <p:spPr bwMode="gray">
          <a:xfrm>
            <a:off x="6781800" y="3200400"/>
            <a:ext cx="1371600" cy="304800"/>
          </a:xfrm>
          <a:prstGeom prst="rect">
            <a:avLst/>
          </a:prstGeom>
          <a:noFill/>
          <a:ln w="28575">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905" name="Rectangle 9">
            <a:extLst>
              <a:ext uri="{FF2B5EF4-FFF2-40B4-BE49-F238E27FC236}">
                <a16:creationId xmlns:a16="http://schemas.microsoft.com/office/drawing/2014/main" id="{4CC2CF97-425A-0BA0-4691-2757A9AF1088}"/>
              </a:ext>
            </a:extLst>
          </p:cNvPr>
          <p:cNvSpPr>
            <a:spLocks noGrp="1" noChangeArrowheads="1"/>
          </p:cNvSpPr>
          <p:nvPr>
            <p:ph type="title"/>
          </p:nvPr>
        </p:nvSpPr>
        <p:spPr/>
        <p:txBody>
          <a:bodyPr/>
          <a:lstStyle/>
          <a:p>
            <a:r>
              <a:rPr lang="en-US" altLang="en-US"/>
              <a:t>Self-Joins Using the </a:t>
            </a:r>
            <a:r>
              <a:rPr lang="en-US" altLang="en-US">
                <a:latin typeface="Courier New" panose="02070309020205020404" pitchFamily="49" charset="0"/>
              </a:rPr>
              <a:t>ON</a:t>
            </a:r>
            <a:r>
              <a:rPr lang="en-US" altLang="en-US"/>
              <a:t> Clause</a:t>
            </a:r>
          </a:p>
        </p:txBody>
      </p:sp>
      <p:sp>
        <p:nvSpPr>
          <p:cNvPr id="336899" name="Rectangle 3">
            <a:extLst>
              <a:ext uri="{FF2B5EF4-FFF2-40B4-BE49-F238E27FC236}">
                <a16:creationId xmlns:a16="http://schemas.microsoft.com/office/drawing/2014/main" id="{73DF5108-C9E4-855C-CCC8-B884ADD0FA5A}"/>
              </a:ext>
            </a:extLst>
          </p:cNvPr>
          <p:cNvSpPr>
            <a:spLocks noChangeArrowheads="1"/>
          </p:cNvSpPr>
          <p:nvPr/>
        </p:nvSpPr>
        <p:spPr bwMode="blackGray">
          <a:xfrm>
            <a:off x="2390776" y="1790701"/>
            <a:ext cx="7286625" cy="103187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a:buClrTx/>
              <a:buSzPct val="100000"/>
              <a:buFont typeface="Times New Roman" panose="02020603050405020304" pitchFamily="18" charset="0"/>
              <a:buNone/>
            </a:pPr>
            <a:r>
              <a:rPr lang="en-US" altLang="en-US" sz="1800">
                <a:solidFill>
                  <a:srgbClr val="000000"/>
                </a:solidFill>
                <a:latin typeface="Courier New" panose="02070309020205020404" pitchFamily="49" charset="0"/>
              </a:rPr>
              <a:t>SELECT worker.last_name emp, manager.last_name mgr</a:t>
            </a:r>
          </a:p>
          <a:p>
            <a:pPr>
              <a:buClrTx/>
              <a:buSzPct val="100000"/>
              <a:buFont typeface="Times New Roman" panose="02020603050405020304" pitchFamily="18" charset="0"/>
              <a:buNone/>
            </a:pPr>
            <a:r>
              <a:rPr lang="en-US" altLang="en-US" sz="1800">
                <a:solidFill>
                  <a:srgbClr val="000000"/>
                </a:solidFill>
                <a:latin typeface="Courier New" panose="02070309020205020404" pitchFamily="49" charset="0"/>
              </a:rPr>
              <a:t>FROM   employees worker JOIN employees manager</a:t>
            </a:r>
          </a:p>
          <a:p>
            <a:pPr>
              <a:buClrTx/>
              <a:buSzPct val="100000"/>
              <a:buFont typeface="Times New Roman" panose="02020603050405020304" pitchFamily="18" charset="0"/>
              <a:buNone/>
            </a:pPr>
            <a:r>
              <a:rPr lang="en-US" altLang="en-US" sz="1800">
                <a:solidFill>
                  <a:srgbClr val="000000"/>
                </a:solidFill>
                <a:latin typeface="Courier New" panose="02070309020205020404" pitchFamily="49" charset="0"/>
              </a:rPr>
              <a:t>ON    (worker.manager_id = manager.employee_id);</a:t>
            </a:r>
          </a:p>
        </p:txBody>
      </p:sp>
      <p:sp>
        <p:nvSpPr>
          <p:cNvPr id="336901" name="Text Box 5">
            <a:extLst>
              <a:ext uri="{FF2B5EF4-FFF2-40B4-BE49-F238E27FC236}">
                <a16:creationId xmlns:a16="http://schemas.microsoft.com/office/drawing/2014/main" id="{3C21BE28-2FAD-7B24-C2CE-505BE3B4514E}"/>
              </a:ext>
            </a:extLst>
          </p:cNvPr>
          <p:cNvSpPr txBox="1">
            <a:spLocks noChangeArrowheads="1"/>
          </p:cNvSpPr>
          <p:nvPr/>
        </p:nvSpPr>
        <p:spPr bwMode="auto">
          <a:xfrm>
            <a:off x="4724401" y="5410200"/>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pic>
        <p:nvPicPr>
          <p:cNvPr id="336906" name="Picture 10">
            <a:extLst>
              <a:ext uri="{FF2B5EF4-FFF2-40B4-BE49-F238E27FC236}">
                <a16:creationId xmlns:a16="http://schemas.microsoft.com/office/drawing/2014/main" id="{3004AC38-E4F6-87C3-24EC-53B9FE8339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648201" y="2971801"/>
            <a:ext cx="2754313" cy="2536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1244" name="Picture 12">
            <a:extLst>
              <a:ext uri="{FF2B5EF4-FFF2-40B4-BE49-F238E27FC236}">
                <a16:creationId xmlns:a16="http://schemas.microsoft.com/office/drawing/2014/main" id="{33637FF2-645F-FE1C-77FA-F4E485AA9A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886200" y="4724400"/>
            <a:ext cx="4275138" cy="971550"/>
          </a:xfrm>
          <a:prstGeom prst="rect">
            <a:avLst/>
          </a:prstGeom>
          <a:noFill/>
          <a:extLst>
            <a:ext uri="{909E8E84-426E-40DD-AFC4-6F175D3DCCD1}">
              <a14:hiddenFill xmlns:a14="http://schemas.microsoft.com/office/drawing/2010/main">
                <a:solidFill>
                  <a:srgbClr val="FFFFFF"/>
                </a:solidFill>
              </a14:hiddenFill>
            </a:ext>
          </a:extLst>
        </p:spPr>
      </p:pic>
      <p:sp>
        <p:nvSpPr>
          <p:cNvPr id="351234" name="Rectangle 2">
            <a:extLst>
              <a:ext uri="{FF2B5EF4-FFF2-40B4-BE49-F238E27FC236}">
                <a16:creationId xmlns:a16="http://schemas.microsoft.com/office/drawing/2014/main" id="{B0354ABC-4748-9138-A510-3067069FF639}"/>
              </a:ext>
            </a:extLst>
          </p:cNvPr>
          <p:cNvSpPr>
            <a:spLocks noChangeArrowheads="1"/>
          </p:cNvSpPr>
          <p:nvPr/>
        </p:nvSpPr>
        <p:spPr bwMode="blackGray">
          <a:xfrm>
            <a:off x="2390776" y="1841500"/>
            <a:ext cx="7286625" cy="884238"/>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600">
                <a:solidFill>
                  <a:srgbClr val="000000"/>
                </a:solidFill>
                <a:latin typeface="Courier New" panose="02070309020205020404" pitchFamily="49" charset="0"/>
              </a:rPr>
              <a:t>SELECT e.last_name, e.department_id, d.department_name</a:t>
            </a:r>
          </a:p>
          <a:p>
            <a:pPr eaLnBrk="0" hangingPunct="0">
              <a:buClrTx/>
              <a:buFontTx/>
              <a:buNone/>
            </a:pPr>
            <a:r>
              <a:rPr lang="en-US" altLang="en-US" sz="1600">
                <a:solidFill>
                  <a:srgbClr val="000000"/>
                </a:solidFill>
                <a:latin typeface="Courier New" panose="02070309020205020404" pitchFamily="49" charset="0"/>
              </a:rPr>
              <a:t>FROM   employees e LEFT OUTER JOIN departments d</a:t>
            </a:r>
          </a:p>
          <a:p>
            <a:pPr eaLnBrk="0" hangingPunct="0">
              <a:buClrTx/>
              <a:buFontTx/>
              <a:buNone/>
            </a:pPr>
            <a:r>
              <a:rPr lang="en-US" altLang="en-US" sz="1600">
                <a:solidFill>
                  <a:srgbClr val="000000"/>
                </a:solidFill>
                <a:latin typeface="Courier New" panose="02070309020205020404" pitchFamily="49" charset="0"/>
              </a:rPr>
              <a:t>ON   (e.department_id = d.department_id) ;</a:t>
            </a:r>
          </a:p>
        </p:txBody>
      </p:sp>
      <p:sp>
        <p:nvSpPr>
          <p:cNvPr id="351236" name="Rectangle 4">
            <a:extLst>
              <a:ext uri="{FF2B5EF4-FFF2-40B4-BE49-F238E27FC236}">
                <a16:creationId xmlns:a16="http://schemas.microsoft.com/office/drawing/2014/main" id="{8DB7A072-7152-33FE-4DB1-05908155135E}"/>
              </a:ext>
            </a:extLst>
          </p:cNvPr>
          <p:cNvSpPr>
            <a:spLocks noGrp="1" noChangeArrowheads="1"/>
          </p:cNvSpPr>
          <p:nvPr>
            <p:ph type="title"/>
          </p:nvPr>
        </p:nvSpPr>
        <p:spPr/>
        <p:txBody>
          <a:bodyPr/>
          <a:lstStyle/>
          <a:p>
            <a:r>
              <a:rPr lang="en-US" altLang="en-US">
                <a:latin typeface="Courier New" panose="02070309020205020404" pitchFamily="49" charset="0"/>
              </a:rPr>
              <a:t>LEFT</a:t>
            </a:r>
            <a:r>
              <a:rPr lang="en-US" altLang="en-US"/>
              <a:t> </a:t>
            </a:r>
            <a:r>
              <a:rPr lang="en-US" altLang="en-US">
                <a:latin typeface="Courier New" panose="02070309020205020404" pitchFamily="49" charset="0"/>
              </a:rPr>
              <a:t>OUTER</a:t>
            </a:r>
            <a:r>
              <a:rPr lang="en-US" altLang="en-US"/>
              <a:t> </a:t>
            </a:r>
            <a:r>
              <a:rPr lang="en-US" altLang="en-US">
                <a:latin typeface="Courier New" panose="02070309020205020404" pitchFamily="49" charset="0"/>
              </a:rPr>
              <a:t>JOIN</a:t>
            </a:r>
          </a:p>
        </p:txBody>
      </p:sp>
      <p:sp>
        <p:nvSpPr>
          <p:cNvPr id="351237" name="Rectangle 5">
            <a:extLst>
              <a:ext uri="{FF2B5EF4-FFF2-40B4-BE49-F238E27FC236}">
                <a16:creationId xmlns:a16="http://schemas.microsoft.com/office/drawing/2014/main" id="{C65A1522-A2F2-C27F-191C-C7BBEE9CB863}"/>
              </a:ext>
            </a:extLst>
          </p:cNvPr>
          <p:cNvSpPr>
            <a:spLocks noChangeArrowheads="1"/>
          </p:cNvSpPr>
          <p:nvPr/>
        </p:nvSpPr>
        <p:spPr bwMode="gray">
          <a:xfrm>
            <a:off x="3886200" y="5410200"/>
            <a:ext cx="4267200" cy="2286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40" name="Text Box 8">
            <a:extLst>
              <a:ext uri="{FF2B5EF4-FFF2-40B4-BE49-F238E27FC236}">
                <a16:creationId xmlns:a16="http://schemas.microsoft.com/office/drawing/2014/main" id="{D8349456-5557-4F52-DE57-AD447836472D}"/>
              </a:ext>
            </a:extLst>
          </p:cNvPr>
          <p:cNvSpPr txBox="1">
            <a:spLocks noChangeArrowheads="1"/>
          </p:cNvSpPr>
          <p:nvPr/>
        </p:nvSpPr>
        <p:spPr bwMode="auto">
          <a:xfrm>
            <a:off x="3886201" y="4343400"/>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sp>
        <p:nvSpPr>
          <p:cNvPr id="351241" name="Rectangle 9">
            <a:extLst>
              <a:ext uri="{FF2B5EF4-FFF2-40B4-BE49-F238E27FC236}">
                <a16:creationId xmlns:a16="http://schemas.microsoft.com/office/drawing/2014/main" id="{8133AFC4-E441-B3A5-121F-2E01BAC9251F}"/>
              </a:ext>
            </a:extLst>
          </p:cNvPr>
          <p:cNvSpPr>
            <a:spLocks noChangeArrowheads="1"/>
          </p:cNvSpPr>
          <p:nvPr/>
        </p:nvSpPr>
        <p:spPr bwMode="gray">
          <a:xfrm>
            <a:off x="4721226" y="2155825"/>
            <a:ext cx="3724275" cy="217488"/>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51243" name="Picture 11">
            <a:extLst>
              <a:ext uri="{FF2B5EF4-FFF2-40B4-BE49-F238E27FC236}">
                <a16:creationId xmlns:a16="http://schemas.microsoft.com/office/drawing/2014/main" id="{D18696F6-3A48-DA7B-C909-87556233F8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886201" y="3048000"/>
            <a:ext cx="4297363" cy="14176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3294" name="Picture 14">
            <a:extLst>
              <a:ext uri="{FF2B5EF4-FFF2-40B4-BE49-F238E27FC236}">
                <a16:creationId xmlns:a16="http://schemas.microsoft.com/office/drawing/2014/main" id="{9FC56F0D-383A-0850-BB70-D49FD05EC0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1" y="4419600"/>
            <a:ext cx="4011613" cy="731838"/>
          </a:xfrm>
          <a:prstGeom prst="rect">
            <a:avLst/>
          </a:prstGeom>
          <a:noFill/>
          <a:extLst>
            <a:ext uri="{909E8E84-426E-40DD-AFC4-6F175D3DCCD1}">
              <a14:hiddenFill xmlns:a14="http://schemas.microsoft.com/office/drawing/2010/main">
                <a:solidFill>
                  <a:srgbClr val="FFFFFF"/>
                </a:solidFill>
              </a14:hiddenFill>
            </a:ext>
          </a:extLst>
        </p:spPr>
      </p:pic>
      <p:sp>
        <p:nvSpPr>
          <p:cNvPr id="353283" name="Rectangle 3">
            <a:extLst>
              <a:ext uri="{FF2B5EF4-FFF2-40B4-BE49-F238E27FC236}">
                <a16:creationId xmlns:a16="http://schemas.microsoft.com/office/drawing/2014/main" id="{817DA51E-2D99-4EFB-66B9-ACC647585269}"/>
              </a:ext>
            </a:extLst>
          </p:cNvPr>
          <p:cNvSpPr>
            <a:spLocks noChangeArrowheads="1"/>
          </p:cNvSpPr>
          <p:nvPr/>
        </p:nvSpPr>
        <p:spPr bwMode="blackGray">
          <a:xfrm>
            <a:off x="2390775" y="1857376"/>
            <a:ext cx="7277100" cy="85407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600">
                <a:solidFill>
                  <a:srgbClr val="000000"/>
                </a:solidFill>
                <a:latin typeface="Courier New" panose="02070309020205020404" pitchFamily="49" charset="0"/>
              </a:rPr>
              <a:t>SELECT e.last_name, e.department_id, d.department_name</a:t>
            </a:r>
          </a:p>
          <a:p>
            <a:pPr eaLnBrk="0" hangingPunct="0">
              <a:buClrTx/>
              <a:buFontTx/>
              <a:buNone/>
            </a:pPr>
            <a:r>
              <a:rPr lang="en-US" altLang="en-US" sz="1600">
                <a:solidFill>
                  <a:srgbClr val="000000"/>
                </a:solidFill>
                <a:latin typeface="Courier New" panose="02070309020205020404" pitchFamily="49" charset="0"/>
              </a:rPr>
              <a:t>FROM   employees e RIGHT OUTER JOIN departments d</a:t>
            </a:r>
          </a:p>
          <a:p>
            <a:pPr eaLnBrk="0" hangingPunct="0">
              <a:buClrTx/>
              <a:buFontTx/>
              <a:buNone/>
            </a:pPr>
            <a:r>
              <a:rPr lang="en-US" altLang="en-US" sz="1600">
                <a:solidFill>
                  <a:srgbClr val="000000"/>
                </a:solidFill>
                <a:latin typeface="Courier New" panose="02070309020205020404" pitchFamily="49" charset="0"/>
              </a:rPr>
              <a:t>ON    (e.department_id = d.department_id) ;</a:t>
            </a:r>
          </a:p>
        </p:txBody>
      </p:sp>
      <p:sp>
        <p:nvSpPr>
          <p:cNvPr id="353284" name="Rectangle 4">
            <a:extLst>
              <a:ext uri="{FF2B5EF4-FFF2-40B4-BE49-F238E27FC236}">
                <a16:creationId xmlns:a16="http://schemas.microsoft.com/office/drawing/2014/main" id="{0C3C959F-96A7-A484-92FA-92D7B81FB80B}"/>
              </a:ext>
            </a:extLst>
          </p:cNvPr>
          <p:cNvSpPr>
            <a:spLocks noGrp="1" noChangeArrowheads="1"/>
          </p:cNvSpPr>
          <p:nvPr>
            <p:ph type="title"/>
          </p:nvPr>
        </p:nvSpPr>
        <p:spPr/>
        <p:txBody>
          <a:bodyPr/>
          <a:lstStyle/>
          <a:p>
            <a:r>
              <a:rPr lang="en-US" altLang="en-US">
                <a:latin typeface="Courier New" panose="02070309020205020404" pitchFamily="49" charset="0"/>
              </a:rPr>
              <a:t>RIGHT</a:t>
            </a:r>
            <a:r>
              <a:rPr lang="en-US" altLang="en-US"/>
              <a:t> </a:t>
            </a:r>
            <a:r>
              <a:rPr lang="en-US" altLang="en-US">
                <a:latin typeface="Courier New" panose="02070309020205020404" pitchFamily="49" charset="0"/>
              </a:rPr>
              <a:t>OUTER</a:t>
            </a:r>
            <a:r>
              <a:rPr lang="en-US" altLang="en-US"/>
              <a:t> </a:t>
            </a:r>
            <a:r>
              <a:rPr lang="en-US" altLang="en-US">
                <a:latin typeface="Courier New" panose="02070309020205020404" pitchFamily="49" charset="0"/>
              </a:rPr>
              <a:t>JOIN</a:t>
            </a:r>
          </a:p>
        </p:txBody>
      </p:sp>
      <p:sp>
        <p:nvSpPr>
          <p:cNvPr id="353285" name="Text Box 5">
            <a:extLst>
              <a:ext uri="{FF2B5EF4-FFF2-40B4-BE49-F238E27FC236}">
                <a16:creationId xmlns:a16="http://schemas.microsoft.com/office/drawing/2014/main" id="{3207DF47-914A-A7C8-76BE-C86CB26F1A23}"/>
              </a:ext>
            </a:extLst>
          </p:cNvPr>
          <p:cNvSpPr txBox="1">
            <a:spLocks noChangeArrowheads="1"/>
          </p:cNvSpPr>
          <p:nvPr/>
        </p:nvSpPr>
        <p:spPr bwMode="gray">
          <a:xfrm>
            <a:off x="4191001" y="3886200"/>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sp>
        <p:nvSpPr>
          <p:cNvPr id="353286" name="Rectangle 6">
            <a:extLst>
              <a:ext uri="{FF2B5EF4-FFF2-40B4-BE49-F238E27FC236}">
                <a16:creationId xmlns:a16="http://schemas.microsoft.com/office/drawing/2014/main" id="{91FDC356-16A9-48E2-EF2C-733E6AC4AF91}"/>
              </a:ext>
            </a:extLst>
          </p:cNvPr>
          <p:cNvSpPr>
            <a:spLocks noChangeArrowheads="1"/>
          </p:cNvSpPr>
          <p:nvPr/>
        </p:nvSpPr>
        <p:spPr bwMode="gray">
          <a:xfrm>
            <a:off x="4724401" y="2174876"/>
            <a:ext cx="4149725" cy="23812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292" name="Rectangle 12">
            <a:extLst>
              <a:ext uri="{FF2B5EF4-FFF2-40B4-BE49-F238E27FC236}">
                <a16:creationId xmlns:a16="http://schemas.microsoft.com/office/drawing/2014/main" id="{1F42AAEE-CE87-55CE-1371-9A68F165DC37}"/>
              </a:ext>
            </a:extLst>
          </p:cNvPr>
          <p:cNvSpPr>
            <a:spLocks noChangeArrowheads="1"/>
          </p:cNvSpPr>
          <p:nvPr/>
        </p:nvSpPr>
        <p:spPr bwMode="gray">
          <a:xfrm>
            <a:off x="4114800" y="4648200"/>
            <a:ext cx="3962400" cy="533400"/>
          </a:xfrm>
          <a:prstGeom prst="rect">
            <a:avLst/>
          </a:prstGeom>
          <a:noFill/>
          <a:ln w="28575">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53293" name="Picture 13">
            <a:extLst>
              <a:ext uri="{FF2B5EF4-FFF2-40B4-BE49-F238E27FC236}">
                <a16:creationId xmlns:a16="http://schemas.microsoft.com/office/drawing/2014/main" id="{1C6FF88B-6F4A-D71F-4669-F529F511D4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4325" y="2846389"/>
            <a:ext cx="3943350" cy="11652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5346" name="Picture 18">
            <a:extLst>
              <a:ext uri="{FF2B5EF4-FFF2-40B4-BE49-F238E27FC236}">
                <a16:creationId xmlns:a16="http://schemas.microsoft.com/office/drawing/2014/main" id="{F4DB21B2-A13C-9858-95EB-8DF4CDD110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1" y="4495800"/>
            <a:ext cx="4011613" cy="731838"/>
          </a:xfrm>
          <a:prstGeom prst="rect">
            <a:avLst/>
          </a:prstGeom>
          <a:noFill/>
          <a:extLst>
            <a:ext uri="{909E8E84-426E-40DD-AFC4-6F175D3DCCD1}">
              <a14:hiddenFill xmlns:a14="http://schemas.microsoft.com/office/drawing/2010/main">
                <a:solidFill>
                  <a:srgbClr val="FFFFFF"/>
                </a:solidFill>
              </a14:hiddenFill>
            </a:ext>
          </a:extLst>
        </p:spPr>
      </p:pic>
      <p:sp>
        <p:nvSpPr>
          <p:cNvPr id="355331" name="Rectangle 3">
            <a:extLst>
              <a:ext uri="{FF2B5EF4-FFF2-40B4-BE49-F238E27FC236}">
                <a16:creationId xmlns:a16="http://schemas.microsoft.com/office/drawing/2014/main" id="{75535652-421A-A17D-AD6D-B61E5F972577}"/>
              </a:ext>
            </a:extLst>
          </p:cNvPr>
          <p:cNvSpPr>
            <a:spLocks noChangeArrowheads="1"/>
          </p:cNvSpPr>
          <p:nvPr/>
        </p:nvSpPr>
        <p:spPr bwMode="blackGray">
          <a:xfrm>
            <a:off x="2390775" y="1844675"/>
            <a:ext cx="7277100" cy="877888"/>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600">
                <a:solidFill>
                  <a:srgbClr val="000000"/>
                </a:solidFill>
                <a:latin typeface="Courier New" panose="02070309020205020404" pitchFamily="49" charset="0"/>
              </a:rPr>
              <a:t>SELECT e.last_name, d.department_id, d.department_name</a:t>
            </a:r>
          </a:p>
          <a:p>
            <a:pPr eaLnBrk="0" hangingPunct="0">
              <a:buClrTx/>
              <a:buFontTx/>
              <a:buNone/>
            </a:pPr>
            <a:r>
              <a:rPr lang="en-US" altLang="en-US" sz="1600">
                <a:solidFill>
                  <a:srgbClr val="000000"/>
                </a:solidFill>
                <a:latin typeface="Courier New" panose="02070309020205020404" pitchFamily="49" charset="0"/>
              </a:rPr>
              <a:t>FROM   employees e FULL OUTER JOIN departments d</a:t>
            </a:r>
          </a:p>
          <a:p>
            <a:pPr eaLnBrk="0" hangingPunct="0">
              <a:buClrTx/>
              <a:buFontTx/>
              <a:buNone/>
            </a:pPr>
            <a:r>
              <a:rPr lang="en-US" altLang="en-US" sz="1600">
                <a:solidFill>
                  <a:srgbClr val="000000"/>
                </a:solidFill>
                <a:latin typeface="Courier New" panose="02070309020205020404" pitchFamily="49" charset="0"/>
              </a:rPr>
              <a:t>ON   (e.department_id = d.department_id) ;</a:t>
            </a:r>
          </a:p>
        </p:txBody>
      </p:sp>
      <p:sp>
        <p:nvSpPr>
          <p:cNvPr id="355332" name="Rectangle 4">
            <a:extLst>
              <a:ext uri="{FF2B5EF4-FFF2-40B4-BE49-F238E27FC236}">
                <a16:creationId xmlns:a16="http://schemas.microsoft.com/office/drawing/2014/main" id="{EECC9A36-E545-B6CF-2A2D-D876611D78A3}"/>
              </a:ext>
            </a:extLst>
          </p:cNvPr>
          <p:cNvSpPr>
            <a:spLocks noGrp="1" noChangeArrowheads="1"/>
          </p:cNvSpPr>
          <p:nvPr>
            <p:ph type="title"/>
          </p:nvPr>
        </p:nvSpPr>
        <p:spPr/>
        <p:txBody>
          <a:bodyPr/>
          <a:lstStyle/>
          <a:p>
            <a:r>
              <a:rPr lang="en-US" altLang="en-US">
                <a:latin typeface="Courier New" panose="02070309020205020404" pitchFamily="49" charset="0"/>
              </a:rPr>
              <a:t>FULL</a:t>
            </a:r>
            <a:r>
              <a:rPr lang="en-US" altLang="en-US"/>
              <a:t> </a:t>
            </a:r>
            <a:r>
              <a:rPr lang="en-US" altLang="en-US">
                <a:latin typeface="Courier New" panose="02070309020205020404" pitchFamily="49" charset="0"/>
              </a:rPr>
              <a:t>OUTER</a:t>
            </a:r>
            <a:r>
              <a:rPr lang="en-US" altLang="en-US"/>
              <a:t> </a:t>
            </a:r>
            <a:r>
              <a:rPr lang="en-US" altLang="en-US">
                <a:latin typeface="Courier New" panose="02070309020205020404" pitchFamily="49" charset="0"/>
              </a:rPr>
              <a:t>JOIN</a:t>
            </a:r>
          </a:p>
        </p:txBody>
      </p:sp>
      <p:sp>
        <p:nvSpPr>
          <p:cNvPr id="355335" name="Text Box 7">
            <a:extLst>
              <a:ext uri="{FF2B5EF4-FFF2-40B4-BE49-F238E27FC236}">
                <a16:creationId xmlns:a16="http://schemas.microsoft.com/office/drawing/2014/main" id="{3952A0BC-49E3-A7BE-02DA-B3BABAFA0A88}"/>
              </a:ext>
            </a:extLst>
          </p:cNvPr>
          <p:cNvSpPr txBox="1">
            <a:spLocks noChangeArrowheads="1"/>
          </p:cNvSpPr>
          <p:nvPr/>
        </p:nvSpPr>
        <p:spPr bwMode="gray">
          <a:xfrm>
            <a:off x="4038601" y="3962400"/>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sp>
        <p:nvSpPr>
          <p:cNvPr id="355336" name="Rectangle 8">
            <a:extLst>
              <a:ext uri="{FF2B5EF4-FFF2-40B4-BE49-F238E27FC236}">
                <a16:creationId xmlns:a16="http://schemas.microsoft.com/office/drawing/2014/main" id="{D3587A71-999D-F3B5-2045-C47BA070BA87}"/>
              </a:ext>
            </a:extLst>
          </p:cNvPr>
          <p:cNvSpPr>
            <a:spLocks noChangeArrowheads="1"/>
          </p:cNvSpPr>
          <p:nvPr/>
        </p:nvSpPr>
        <p:spPr bwMode="gray">
          <a:xfrm>
            <a:off x="4751389" y="2141539"/>
            <a:ext cx="3735387" cy="25082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5343" name="Rectangle 15">
            <a:extLst>
              <a:ext uri="{FF2B5EF4-FFF2-40B4-BE49-F238E27FC236}">
                <a16:creationId xmlns:a16="http://schemas.microsoft.com/office/drawing/2014/main" id="{C2CB590F-AC2A-CDCB-AEB2-CB50D27F5A6F}"/>
              </a:ext>
            </a:extLst>
          </p:cNvPr>
          <p:cNvSpPr>
            <a:spLocks noChangeArrowheads="1"/>
          </p:cNvSpPr>
          <p:nvPr/>
        </p:nvSpPr>
        <p:spPr bwMode="gray">
          <a:xfrm>
            <a:off x="3962400" y="4724400"/>
            <a:ext cx="3962400" cy="5334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55345" name="Picture 17">
            <a:extLst>
              <a:ext uri="{FF2B5EF4-FFF2-40B4-BE49-F238E27FC236}">
                <a16:creationId xmlns:a16="http://schemas.microsoft.com/office/drawing/2014/main" id="{A3273BB3-ECFD-2F99-404A-5C17DD807C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2971801"/>
            <a:ext cx="3943350" cy="11652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a:extLst>
              <a:ext uri="{FF2B5EF4-FFF2-40B4-BE49-F238E27FC236}">
                <a16:creationId xmlns:a16="http://schemas.microsoft.com/office/drawing/2014/main" id="{E936F0F5-C20D-1ABE-FC66-EB433A4D58B4}"/>
              </a:ext>
            </a:extLst>
          </p:cNvPr>
          <p:cNvSpPr>
            <a:spLocks noChangeArrowheads="1"/>
          </p:cNvSpPr>
          <p:nvPr/>
        </p:nvSpPr>
        <p:spPr bwMode="blackGray">
          <a:xfrm>
            <a:off x="2476500" y="3048001"/>
            <a:ext cx="7277100" cy="85407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a:solidFill>
                  <a:srgbClr val="000000"/>
                </a:solidFill>
                <a:latin typeface="Courier New" panose="02070309020205020404" pitchFamily="49" charset="0"/>
              </a:rPr>
              <a:t>SELECT last_name, department_name</a:t>
            </a:r>
          </a:p>
          <a:p>
            <a:pPr eaLnBrk="0" hangingPunct="0">
              <a:buClrTx/>
              <a:buFontTx/>
              <a:buNone/>
            </a:pPr>
            <a:r>
              <a:rPr lang="en-US" altLang="en-US" sz="1800">
                <a:solidFill>
                  <a:srgbClr val="000000"/>
                </a:solidFill>
                <a:latin typeface="Courier New" panose="02070309020205020404" pitchFamily="49" charset="0"/>
              </a:rPr>
              <a:t>FROM   employees</a:t>
            </a:r>
          </a:p>
          <a:p>
            <a:pPr eaLnBrk="0" hangingPunct="0">
              <a:buClrTx/>
              <a:buFontTx/>
              <a:buNone/>
            </a:pPr>
            <a:r>
              <a:rPr lang="en-US" altLang="en-US" sz="1800">
                <a:solidFill>
                  <a:srgbClr val="000000"/>
                </a:solidFill>
                <a:latin typeface="Courier New" panose="02070309020205020404" pitchFamily="49" charset="0"/>
              </a:rPr>
              <a:t>CROSS JOIN departments ;</a:t>
            </a:r>
          </a:p>
        </p:txBody>
      </p:sp>
      <p:sp>
        <p:nvSpPr>
          <p:cNvPr id="361481" name="Rectangle 9">
            <a:extLst>
              <a:ext uri="{FF2B5EF4-FFF2-40B4-BE49-F238E27FC236}">
                <a16:creationId xmlns:a16="http://schemas.microsoft.com/office/drawing/2014/main" id="{37B13115-2BE8-4FFA-68E1-4CD5E5BD051F}"/>
              </a:ext>
            </a:extLst>
          </p:cNvPr>
          <p:cNvSpPr>
            <a:spLocks noGrp="1" noChangeArrowheads="1"/>
          </p:cNvSpPr>
          <p:nvPr>
            <p:ph type="title"/>
          </p:nvPr>
        </p:nvSpPr>
        <p:spPr/>
        <p:txBody>
          <a:bodyPr/>
          <a:lstStyle/>
          <a:p>
            <a:r>
              <a:rPr lang="en-US" altLang="en-US"/>
              <a:t>Creating Cross Joins</a:t>
            </a:r>
          </a:p>
        </p:txBody>
      </p:sp>
      <p:sp>
        <p:nvSpPr>
          <p:cNvPr id="361482" name="Rectangle 10">
            <a:extLst>
              <a:ext uri="{FF2B5EF4-FFF2-40B4-BE49-F238E27FC236}">
                <a16:creationId xmlns:a16="http://schemas.microsoft.com/office/drawing/2014/main" id="{DE16B516-178A-2AC1-F0B6-A07E3DA01482}"/>
              </a:ext>
            </a:extLst>
          </p:cNvPr>
          <p:cNvSpPr>
            <a:spLocks noGrp="1" noChangeArrowheads="1"/>
          </p:cNvSpPr>
          <p:nvPr>
            <p:ph type="body" idx="1"/>
          </p:nvPr>
        </p:nvSpPr>
        <p:spPr>
          <a:xfrm>
            <a:off x="2133600" y="1449389"/>
            <a:ext cx="7918450" cy="1431925"/>
          </a:xfrm>
        </p:spPr>
        <p:txBody>
          <a:bodyPr>
            <a:normAutofit lnSpcReduction="10000"/>
          </a:bodyPr>
          <a:lstStyle/>
          <a:p>
            <a:pPr lvl="1"/>
            <a:r>
              <a:rPr lang="en-US" altLang="en-US"/>
              <a:t>The </a:t>
            </a:r>
            <a:r>
              <a:rPr lang="en-US" altLang="en-US">
                <a:latin typeface="Courier New" panose="02070309020205020404" pitchFamily="49" charset="0"/>
              </a:rPr>
              <a:t>CROSS</a:t>
            </a:r>
            <a:r>
              <a:rPr lang="en-US" altLang="en-US"/>
              <a:t> </a:t>
            </a:r>
            <a:r>
              <a:rPr lang="en-US" altLang="en-US">
                <a:latin typeface="Courier New" panose="02070309020205020404" pitchFamily="49" charset="0"/>
              </a:rPr>
              <a:t>JOIN</a:t>
            </a:r>
            <a:r>
              <a:rPr lang="en-US" altLang="en-US"/>
              <a:t> clause produces the cross-product of two tables.</a:t>
            </a:r>
          </a:p>
          <a:p>
            <a:pPr lvl="1"/>
            <a:r>
              <a:rPr lang="en-US" altLang="en-US"/>
              <a:t>This is also called a Cartesian product between the two tables.</a:t>
            </a:r>
          </a:p>
        </p:txBody>
      </p:sp>
      <p:sp>
        <p:nvSpPr>
          <p:cNvPr id="361479" name="Text Box 7">
            <a:extLst>
              <a:ext uri="{FF2B5EF4-FFF2-40B4-BE49-F238E27FC236}">
                <a16:creationId xmlns:a16="http://schemas.microsoft.com/office/drawing/2014/main" id="{3DE5275D-567E-BB97-16A8-1839CF851736}"/>
              </a:ext>
            </a:extLst>
          </p:cNvPr>
          <p:cNvSpPr txBox="1">
            <a:spLocks noChangeArrowheads="1"/>
          </p:cNvSpPr>
          <p:nvPr/>
        </p:nvSpPr>
        <p:spPr bwMode="auto">
          <a:xfrm>
            <a:off x="4495801" y="5257800"/>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sp>
        <p:nvSpPr>
          <p:cNvPr id="361480" name="Rectangle 8">
            <a:extLst>
              <a:ext uri="{FF2B5EF4-FFF2-40B4-BE49-F238E27FC236}">
                <a16:creationId xmlns:a16="http://schemas.microsoft.com/office/drawing/2014/main" id="{5BAA2B6C-49A3-29AC-85A9-DD6F51951A2C}"/>
              </a:ext>
            </a:extLst>
          </p:cNvPr>
          <p:cNvSpPr>
            <a:spLocks noChangeArrowheads="1"/>
          </p:cNvSpPr>
          <p:nvPr/>
        </p:nvSpPr>
        <p:spPr bwMode="gray">
          <a:xfrm>
            <a:off x="2520950" y="3592513"/>
            <a:ext cx="3113088" cy="265112"/>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61483" name="Picture 11">
            <a:extLst>
              <a:ext uri="{FF2B5EF4-FFF2-40B4-BE49-F238E27FC236}">
                <a16:creationId xmlns:a16="http://schemas.microsoft.com/office/drawing/2014/main" id="{43192AB7-0620-5331-8770-B7F48AABA1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419601" y="4038601"/>
            <a:ext cx="3051175" cy="1406525"/>
          </a:xfrm>
          <a:prstGeom prst="rect">
            <a:avLst/>
          </a:prstGeom>
          <a:noFill/>
          <a:extLst>
            <a:ext uri="{909E8E84-426E-40DD-AFC4-6F175D3DCCD1}">
              <a14:hiddenFill xmlns:a14="http://schemas.microsoft.com/office/drawing/2010/main">
                <a:solidFill>
                  <a:srgbClr val="FFFFFF"/>
                </a:solidFill>
              </a14:hiddenFill>
            </a:ext>
          </a:extLst>
        </p:spPr>
      </p:pic>
      <p:pic>
        <p:nvPicPr>
          <p:cNvPr id="361484" name="Picture 12">
            <a:extLst>
              <a:ext uri="{FF2B5EF4-FFF2-40B4-BE49-F238E27FC236}">
                <a16:creationId xmlns:a16="http://schemas.microsoft.com/office/drawing/2014/main" id="{701A584D-4F09-4108-AE83-AE6AD985C0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419601" y="5638800"/>
            <a:ext cx="3051175" cy="514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80" name="Rectangle 4">
            <a:extLst>
              <a:ext uri="{FF2B5EF4-FFF2-40B4-BE49-F238E27FC236}">
                <a16:creationId xmlns:a16="http://schemas.microsoft.com/office/drawing/2014/main" id="{C38D0827-FBDC-A8A1-C76A-19C9EE3EEC8B}"/>
              </a:ext>
            </a:extLst>
          </p:cNvPr>
          <p:cNvSpPr>
            <a:spLocks noGrp="1" noChangeArrowheads="1"/>
          </p:cNvSpPr>
          <p:nvPr>
            <p:ph type="ctrTitle"/>
          </p:nvPr>
        </p:nvSpPr>
        <p:spPr/>
        <p:txBody>
          <a:bodyPr/>
          <a:lstStyle/>
          <a:p>
            <a:r>
              <a:rPr lang="en-US" altLang="en-US" dirty="0"/>
              <a:t>Les 7: Using Subqueries to Solve Queries </a:t>
            </a:r>
          </a:p>
        </p:txBody>
      </p:sp>
    </p:spTree>
  </p:cSld>
  <p:clrMapOvr>
    <a:masterClrMapping/>
  </p:clrMapOvr>
  <p:transition spd="slow"/>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2676</Words>
  <Application>Microsoft Office PowerPoint</Application>
  <PresentationFormat>Widescreen</PresentationFormat>
  <Paragraphs>224</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Courier New</vt:lpstr>
      <vt:lpstr>Times New Roman</vt:lpstr>
      <vt:lpstr>Office Theme</vt:lpstr>
      <vt:lpstr>Retrieving Records with Natural Joins</vt:lpstr>
      <vt:lpstr>Retrieving Records with the USING Clause</vt:lpstr>
      <vt:lpstr>Retrieving Records with the ON Clause</vt:lpstr>
      <vt:lpstr>Self-Joins Using the ON Clause</vt:lpstr>
      <vt:lpstr>LEFT OUTER JOIN</vt:lpstr>
      <vt:lpstr>RIGHT OUTER JOIN</vt:lpstr>
      <vt:lpstr>FULL OUTER JOIN</vt:lpstr>
      <vt:lpstr>Creating Cross Joins</vt:lpstr>
      <vt:lpstr>Les 7: Using Subqueries to Solve Queries </vt:lpstr>
      <vt:lpstr>Subquery Syntax</vt:lpstr>
      <vt:lpstr>What Is Wrong with This Statement?</vt:lpstr>
      <vt:lpstr>Multiple-Row Subqueries</vt:lpstr>
      <vt:lpstr>Les8: Using the Set Operators </vt:lpstr>
      <vt:lpstr>Using the UNION Operator</vt:lpstr>
      <vt:lpstr>Using the UNION ALL Operator</vt:lpstr>
      <vt:lpstr>Using the INTERSECT Operator</vt:lpstr>
      <vt:lpstr>Using the MINUS Operator</vt:lpstr>
      <vt:lpstr>Matching the SELECT Statements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Retrieving Records with Natural Joins</dc:title>
  <dc:creator>Muhammad Hedia</dc:creator>
  <cp:lastModifiedBy>Muhammad Hedia</cp:lastModifiedBy>
  <cp:revision>1</cp:revision>
  <dcterms:created xsi:type="dcterms:W3CDTF">2023-12-01T16:06:45Z</dcterms:created>
  <dcterms:modified xsi:type="dcterms:W3CDTF">2023-12-01T16:21:17Z</dcterms:modified>
</cp:coreProperties>
</file>