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19"/>
    <p:restoredTop sz="94658"/>
  </p:normalViewPr>
  <p:slideViewPr>
    <p:cSldViewPr snapToGrid="0">
      <p:cViewPr varScale="1">
        <p:scale>
          <a:sx n="86" d="100"/>
          <a:sy n="86" d="100"/>
        </p:scale>
        <p:origin x="24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A02C0-6BBF-4D05-9CF0-D605394112D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AF2C26-1B80-4107-8E0B-798ED69D5138}">
      <dgm:prSet/>
      <dgm:spPr/>
      <dgm:t>
        <a:bodyPr/>
        <a:lstStyle/>
        <a:p>
          <a:r>
            <a:rPr lang="en-GB"/>
            <a:t>Four-wheeled autonomous vehicle prototype</a:t>
          </a:r>
          <a:endParaRPr lang="en-US"/>
        </a:p>
      </dgm:t>
    </dgm:pt>
    <dgm:pt modelId="{BC7F927E-069B-49F2-B3F5-1BA428C5A087}" type="parTrans" cxnId="{DFB18A93-6277-4432-87F1-F126DD146A79}">
      <dgm:prSet/>
      <dgm:spPr/>
      <dgm:t>
        <a:bodyPr/>
        <a:lstStyle/>
        <a:p>
          <a:endParaRPr lang="en-US"/>
        </a:p>
      </dgm:t>
    </dgm:pt>
    <dgm:pt modelId="{4CEC6B08-CBA4-4D14-9FB0-14C138B25D1B}" type="sibTrans" cxnId="{DFB18A93-6277-4432-87F1-F126DD146A79}">
      <dgm:prSet/>
      <dgm:spPr/>
      <dgm:t>
        <a:bodyPr/>
        <a:lstStyle/>
        <a:p>
          <a:endParaRPr lang="en-US"/>
        </a:p>
      </dgm:t>
    </dgm:pt>
    <dgm:pt modelId="{70A6719B-F2F1-4885-B1CF-C72D52D5F48C}">
      <dgm:prSet/>
      <dgm:spPr/>
      <dgm:t>
        <a:bodyPr/>
        <a:lstStyle/>
        <a:p>
          <a:r>
            <a:rPr lang="en-GB"/>
            <a:t>Servo motors mounted at the front and back to rotate ultrasonic sensors for environmental scanning</a:t>
          </a:r>
          <a:endParaRPr lang="en-US"/>
        </a:p>
      </dgm:t>
    </dgm:pt>
    <dgm:pt modelId="{B707D6FF-A6B8-4D2F-96AC-3A6E08CD8B8B}" type="parTrans" cxnId="{34B0BDE1-6EC9-4E5C-A704-37685CF3FB79}">
      <dgm:prSet/>
      <dgm:spPr/>
      <dgm:t>
        <a:bodyPr/>
        <a:lstStyle/>
        <a:p>
          <a:endParaRPr lang="en-US"/>
        </a:p>
      </dgm:t>
    </dgm:pt>
    <dgm:pt modelId="{01D6364D-189F-4D7A-A3A0-1BDE7F541AA0}" type="sibTrans" cxnId="{34B0BDE1-6EC9-4E5C-A704-37685CF3FB79}">
      <dgm:prSet/>
      <dgm:spPr/>
      <dgm:t>
        <a:bodyPr/>
        <a:lstStyle/>
        <a:p>
          <a:endParaRPr lang="en-US"/>
        </a:p>
      </dgm:t>
    </dgm:pt>
    <dgm:pt modelId="{3A6320CC-BE15-46C7-A337-B0B1FBED95B8}">
      <dgm:prSet/>
      <dgm:spPr/>
      <dgm:t>
        <a:bodyPr/>
        <a:lstStyle/>
        <a:p>
          <a:r>
            <a:rPr lang="en-GB"/>
            <a:t>Current use of Arduino may be limiting due to insufficient digital pins</a:t>
          </a:r>
          <a:endParaRPr lang="en-US"/>
        </a:p>
      </dgm:t>
    </dgm:pt>
    <dgm:pt modelId="{B4ADE0E2-E439-4D23-9EA0-E935CDF90BF1}" type="parTrans" cxnId="{DB59A785-D944-46C4-83CD-BAB599A7B2EE}">
      <dgm:prSet/>
      <dgm:spPr/>
      <dgm:t>
        <a:bodyPr/>
        <a:lstStyle/>
        <a:p>
          <a:endParaRPr lang="en-US"/>
        </a:p>
      </dgm:t>
    </dgm:pt>
    <dgm:pt modelId="{13C3E269-7980-4E0F-9ED8-05319B54203B}" type="sibTrans" cxnId="{DB59A785-D944-46C4-83CD-BAB599A7B2EE}">
      <dgm:prSet/>
      <dgm:spPr/>
      <dgm:t>
        <a:bodyPr/>
        <a:lstStyle/>
        <a:p>
          <a:endParaRPr lang="en-US"/>
        </a:p>
      </dgm:t>
    </dgm:pt>
    <dgm:pt modelId="{BF70031C-10DA-4F50-9180-6003E951DBF8}">
      <dgm:prSet/>
      <dgm:spPr/>
      <dgm:t>
        <a:bodyPr/>
        <a:lstStyle/>
        <a:p>
          <a:r>
            <a:rPr lang="en-GB"/>
            <a:t>Considering switching to a different microcontroller with more I/O capabilities</a:t>
          </a:r>
          <a:endParaRPr lang="en-US"/>
        </a:p>
      </dgm:t>
    </dgm:pt>
    <dgm:pt modelId="{21B2E4D0-78E5-4B3F-BB9D-3E89A80996ED}" type="parTrans" cxnId="{30ACE444-8092-484F-A905-BB47CC900616}">
      <dgm:prSet/>
      <dgm:spPr/>
      <dgm:t>
        <a:bodyPr/>
        <a:lstStyle/>
        <a:p>
          <a:endParaRPr lang="en-US"/>
        </a:p>
      </dgm:t>
    </dgm:pt>
    <dgm:pt modelId="{1953DFAF-BEAC-4F30-A313-E6B704D742DB}" type="sibTrans" cxnId="{30ACE444-8092-484F-A905-BB47CC900616}">
      <dgm:prSet/>
      <dgm:spPr/>
      <dgm:t>
        <a:bodyPr/>
        <a:lstStyle/>
        <a:p>
          <a:endParaRPr lang="en-US"/>
        </a:p>
      </dgm:t>
    </dgm:pt>
    <dgm:pt modelId="{F756F55E-AFB0-4AFF-8700-C6C99DDC4DA9}">
      <dgm:prSet/>
      <dgm:spPr/>
      <dgm:t>
        <a:bodyPr/>
        <a:lstStyle/>
        <a:p>
          <a:r>
            <a:rPr lang="en-GB"/>
            <a:t>Possible integration of a Real-Time Operating System (RTOS) for improved responsiveness and control</a:t>
          </a:r>
          <a:endParaRPr lang="en-US"/>
        </a:p>
      </dgm:t>
    </dgm:pt>
    <dgm:pt modelId="{63C344E1-E054-49D6-8BF2-A7738F8B2A75}" type="parTrans" cxnId="{961C8098-D0E0-43DE-A893-A90A5B23871A}">
      <dgm:prSet/>
      <dgm:spPr/>
      <dgm:t>
        <a:bodyPr/>
        <a:lstStyle/>
        <a:p>
          <a:endParaRPr lang="en-US"/>
        </a:p>
      </dgm:t>
    </dgm:pt>
    <dgm:pt modelId="{E0839F75-ED32-4B7C-BA21-61FF73F58E58}" type="sibTrans" cxnId="{961C8098-D0E0-43DE-A893-A90A5B23871A}">
      <dgm:prSet/>
      <dgm:spPr/>
      <dgm:t>
        <a:bodyPr/>
        <a:lstStyle/>
        <a:p>
          <a:endParaRPr lang="en-US"/>
        </a:p>
      </dgm:t>
    </dgm:pt>
    <dgm:pt modelId="{C4107E56-A026-4346-BCFB-B51C46A6DA4B}" type="pres">
      <dgm:prSet presAssocID="{D71A02C0-6BBF-4D05-9CF0-D605394112D7}" presName="root" presStyleCnt="0">
        <dgm:presLayoutVars>
          <dgm:dir/>
          <dgm:resizeHandles val="exact"/>
        </dgm:presLayoutVars>
      </dgm:prSet>
      <dgm:spPr/>
    </dgm:pt>
    <dgm:pt modelId="{AD2E7FC9-C3CF-4751-A419-732714B8571D}" type="pres">
      <dgm:prSet presAssocID="{6CAF2C26-1B80-4107-8E0B-798ED69D5138}" presName="compNode" presStyleCnt="0"/>
      <dgm:spPr/>
    </dgm:pt>
    <dgm:pt modelId="{D9150896-46C0-4EE7-8BC9-88273F692074}" type="pres">
      <dgm:prSet presAssocID="{6CAF2C26-1B80-4107-8E0B-798ED69D5138}" presName="bgRect" presStyleLbl="bgShp" presStyleIdx="0" presStyleCnt="5"/>
      <dgm:spPr/>
    </dgm:pt>
    <dgm:pt modelId="{629D92FF-C37F-48E8-B7E5-71954493E366}" type="pres">
      <dgm:prSet presAssocID="{6CAF2C26-1B80-4107-8E0B-798ED69D51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ce"/>
        </a:ext>
      </dgm:extLst>
    </dgm:pt>
    <dgm:pt modelId="{5031296D-6F4E-4CF3-AF0E-A709EDB4A21A}" type="pres">
      <dgm:prSet presAssocID="{6CAF2C26-1B80-4107-8E0B-798ED69D5138}" presName="spaceRect" presStyleCnt="0"/>
      <dgm:spPr/>
    </dgm:pt>
    <dgm:pt modelId="{72979426-C996-4341-917A-19B4B974B480}" type="pres">
      <dgm:prSet presAssocID="{6CAF2C26-1B80-4107-8E0B-798ED69D5138}" presName="parTx" presStyleLbl="revTx" presStyleIdx="0" presStyleCnt="5">
        <dgm:presLayoutVars>
          <dgm:chMax val="0"/>
          <dgm:chPref val="0"/>
        </dgm:presLayoutVars>
      </dgm:prSet>
      <dgm:spPr/>
    </dgm:pt>
    <dgm:pt modelId="{BA7C7347-1E36-4FDF-958F-17C57D1A3EFE}" type="pres">
      <dgm:prSet presAssocID="{4CEC6B08-CBA4-4D14-9FB0-14C138B25D1B}" presName="sibTrans" presStyleCnt="0"/>
      <dgm:spPr/>
    </dgm:pt>
    <dgm:pt modelId="{5C926613-175C-4885-AE7B-278594A378F8}" type="pres">
      <dgm:prSet presAssocID="{70A6719B-F2F1-4885-B1CF-C72D52D5F48C}" presName="compNode" presStyleCnt="0"/>
      <dgm:spPr/>
    </dgm:pt>
    <dgm:pt modelId="{8B052CD5-2C4E-46B0-AA03-CDAE484CA8DD}" type="pres">
      <dgm:prSet presAssocID="{70A6719B-F2F1-4885-B1CF-C72D52D5F48C}" presName="bgRect" presStyleLbl="bgShp" presStyleIdx="1" presStyleCnt="5"/>
      <dgm:spPr/>
    </dgm:pt>
    <dgm:pt modelId="{29150993-B87D-4030-BE29-F1D30B8D2995}" type="pres">
      <dgm:prSet presAssocID="{70A6719B-F2F1-4885-B1CF-C72D52D5F4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39464E3-6553-47DE-A61F-0216ABF04362}" type="pres">
      <dgm:prSet presAssocID="{70A6719B-F2F1-4885-B1CF-C72D52D5F48C}" presName="spaceRect" presStyleCnt="0"/>
      <dgm:spPr/>
    </dgm:pt>
    <dgm:pt modelId="{16DAFC73-E420-4867-9594-EA9664EE7ABF}" type="pres">
      <dgm:prSet presAssocID="{70A6719B-F2F1-4885-B1CF-C72D52D5F48C}" presName="parTx" presStyleLbl="revTx" presStyleIdx="1" presStyleCnt="5">
        <dgm:presLayoutVars>
          <dgm:chMax val="0"/>
          <dgm:chPref val="0"/>
        </dgm:presLayoutVars>
      </dgm:prSet>
      <dgm:spPr/>
    </dgm:pt>
    <dgm:pt modelId="{F8B29038-7076-432D-ADAA-0B30EDE1E7F8}" type="pres">
      <dgm:prSet presAssocID="{01D6364D-189F-4D7A-A3A0-1BDE7F541AA0}" presName="sibTrans" presStyleCnt="0"/>
      <dgm:spPr/>
    </dgm:pt>
    <dgm:pt modelId="{F22F0745-D1DA-4E87-8430-835B5E6E9938}" type="pres">
      <dgm:prSet presAssocID="{3A6320CC-BE15-46C7-A337-B0B1FBED95B8}" presName="compNode" presStyleCnt="0"/>
      <dgm:spPr/>
    </dgm:pt>
    <dgm:pt modelId="{257A3D66-0956-4426-9853-431F74418135}" type="pres">
      <dgm:prSet presAssocID="{3A6320CC-BE15-46C7-A337-B0B1FBED95B8}" presName="bgRect" presStyleLbl="bgShp" presStyleIdx="2" presStyleCnt="5"/>
      <dgm:spPr/>
    </dgm:pt>
    <dgm:pt modelId="{05984720-C50F-4DFB-92A5-EFEFA5F051FB}" type="pres">
      <dgm:prSet presAssocID="{3A6320CC-BE15-46C7-A337-B0B1FBED95B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A46584B-9883-48C7-88F1-74DF6FE956C6}" type="pres">
      <dgm:prSet presAssocID="{3A6320CC-BE15-46C7-A337-B0B1FBED95B8}" presName="spaceRect" presStyleCnt="0"/>
      <dgm:spPr/>
    </dgm:pt>
    <dgm:pt modelId="{4B0560E7-E167-4A47-A484-37C26409BF0F}" type="pres">
      <dgm:prSet presAssocID="{3A6320CC-BE15-46C7-A337-B0B1FBED95B8}" presName="parTx" presStyleLbl="revTx" presStyleIdx="2" presStyleCnt="5">
        <dgm:presLayoutVars>
          <dgm:chMax val="0"/>
          <dgm:chPref val="0"/>
        </dgm:presLayoutVars>
      </dgm:prSet>
      <dgm:spPr/>
    </dgm:pt>
    <dgm:pt modelId="{19E41C48-7EAE-47AA-BDC1-B4FF6E3B39FC}" type="pres">
      <dgm:prSet presAssocID="{13C3E269-7980-4E0F-9ED8-05319B54203B}" presName="sibTrans" presStyleCnt="0"/>
      <dgm:spPr/>
    </dgm:pt>
    <dgm:pt modelId="{172787C9-2A0C-4CF1-B735-F15C9369A2C1}" type="pres">
      <dgm:prSet presAssocID="{BF70031C-10DA-4F50-9180-6003E951DBF8}" presName="compNode" presStyleCnt="0"/>
      <dgm:spPr/>
    </dgm:pt>
    <dgm:pt modelId="{FB9A6720-3EDA-4CEC-AEF9-09239CDB9EF2}" type="pres">
      <dgm:prSet presAssocID="{BF70031C-10DA-4F50-9180-6003E951DBF8}" presName="bgRect" presStyleLbl="bgShp" presStyleIdx="3" presStyleCnt="5"/>
      <dgm:spPr/>
    </dgm:pt>
    <dgm:pt modelId="{D6CD24AE-33FC-4B43-91A1-7B526E962E40}" type="pres">
      <dgm:prSet presAssocID="{BF70031C-10DA-4F50-9180-6003E951DB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2EC39A6-8709-4790-9CFD-D534D78F5CD3}" type="pres">
      <dgm:prSet presAssocID="{BF70031C-10DA-4F50-9180-6003E951DBF8}" presName="spaceRect" presStyleCnt="0"/>
      <dgm:spPr/>
    </dgm:pt>
    <dgm:pt modelId="{FE9E25D0-27A8-4BE9-921E-0EDAF55BB528}" type="pres">
      <dgm:prSet presAssocID="{BF70031C-10DA-4F50-9180-6003E951DBF8}" presName="parTx" presStyleLbl="revTx" presStyleIdx="3" presStyleCnt="5">
        <dgm:presLayoutVars>
          <dgm:chMax val="0"/>
          <dgm:chPref val="0"/>
        </dgm:presLayoutVars>
      </dgm:prSet>
      <dgm:spPr/>
    </dgm:pt>
    <dgm:pt modelId="{962DFA1F-4192-4E98-97A4-FD212D864F02}" type="pres">
      <dgm:prSet presAssocID="{1953DFAF-BEAC-4F30-A313-E6B704D742DB}" presName="sibTrans" presStyleCnt="0"/>
      <dgm:spPr/>
    </dgm:pt>
    <dgm:pt modelId="{734933E7-4F57-49E7-830A-DAECD3A3C1C7}" type="pres">
      <dgm:prSet presAssocID="{F756F55E-AFB0-4AFF-8700-C6C99DDC4DA9}" presName="compNode" presStyleCnt="0"/>
      <dgm:spPr/>
    </dgm:pt>
    <dgm:pt modelId="{E2224FAC-12F1-4DC0-B0DE-07B38423C0B4}" type="pres">
      <dgm:prSet presAssocID="{F756F55E-AFB0-4AFF-8700-C6C99DDC4DA9}" presName="bgRect" presStyleLbl="bgShp" presStyleIdx="4" presStyleCnt="5"/>
      <dgm:spPr/>
    </dgm:pt>
    <dgm:pt modelId="{58C6205F-1DF0-4FBC-942E-8CB548EAA2A3}" type="pres">
      <dgm:prSet presAssocID="{F756F55E-AFB0-4AFF-8700-C6C99DDC4D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179D896-B932-42C0-BE55-E4CC1A96767D}" type="pres">
      <dgm:prSet presAssocID="{F756F55E-AFB0-4AFF-8700-C6C99DDC4DA9}" presName="spaceRect" presStyleCnt="0"/>
      <dgm:spPr/>
    </dgm:pt>
    <dgm:pt modelId="{75D264C7-39FE-4076-904D-21FD35D99CD3}" type="pres">
      <dgm:prSet presAssocID="{F756F55E-AFB0-4AFF-8700-C6C99DDC4DA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59FDE08-BFCF-4B33-B108-8EC67900880B}" type="presOf" srcId="{70A6719B-F2F1-4885-B1CF-C72D52D5F48C}" destId="{16DAFC73-E420-4867-9594-EA9664EE7ABF}" srcOrd="0" destOrd="0" presId="urn:microsoft.com/office/officeart/2018/2/layout/IconVerticalSolidList"/>
    <dgm:cxn modelId="{667E811B-3209-4413-A8C6-037A3227B7D4}" type="presOf" srcId="{F756F55E-AFB0-4AFF-8700-C6C99DDC4DA9}" destId="{75D264C7-39FE-4076-904D-21FD35D99CD3}" srcOrd="0" destOrd="0" presId="urn:microsoft.com/office/officeart/2018/2/layout/IconVerticalSolidList"/>
    <dgm:cxn modelId="{30ACE444-8092-484F-A905-BB47CC900616}" srcId="{D71A02C0-6BBF-4D05-9CF0-D605394112D7}" destId="{BF70031C-10DA-4F50-9180-6003E951DBF8}" srcOrd="3" destOrd="0" parTransId="{21B2E4D0-78E5-4B3F-BB9D-3E89A80996ED}" sibTransId="{1953DFAF-BEAC-4F30-A313-E6B704D742DB}"/>
    <dgm:cxn modelId="{9D950F4E-83D8-469F-B11B-3A2DBAEC0188}" type="presOf" srcId="{3A6320CC-BE15-46C7-A337-B0B1FBED95B8}" destId="{4B0560E7-E167-4A47-A484-37C26409BF0F}" srcOrd="0" destOrd="0" presId="urn:microsoft.com/office/officeart/2018/2/layout/IconVerticalSolidList"/>
    <dgm:cxn modelId="{4C7F5D6E-D781-40A4-8724-E99E326DE630}" type="presOf" srcId="{D71A02C0-6BBF-4D05-9CF0-D605394112D7}" destId="{C4107E56-A026-4346-BCFB-B51C46A6DA4B}" srcOrd="0" destOrd="0" presId="urn:microsoft.com/office/officeart/2018/2/layout/IconVerticalSolidList"/>
    <dgm:cxn modelId="{DB59A785-D944-46C4-83CD-BAB599A7B2EE}" srcId="{D71A02C0-6BBF-4D05-9CF0-D605394112D7}" destId="{3A6320CC-BE15-46C7-A337-B0B1FBED95B8}" srcOrd="2" destOrd="0" parTransId="{B4ADE0E2-E439-4D23-9EA0-E935CDF90BF1}" sibTransId="{13C3E269-7980-4E0F-9ED8-05319B54203B}"/>
    <dgm:cxn modelId="{DFB18A93-6277-4432-87F1-F126DD146A79}" srcId="{D71A02C0-6BBF-4D05-9CF0-D605394112D7}" destId="{6CAF2C26-1B80-4107-8E0B-798ED69D5138}" srcOrd="0" destOrd="0" parTransId="{BC7F927E-069B-49F2-B3F5-1BA428C5A087}" sibTransId="{4CEC6B08-CBA4-4D14-9FB0-14C138B25D1B}"/>
    <dgm:cxn modelId="{961C8098-D0E0-43DE-A893-A90A5B23871A}" srcId="{D71A02C0-6BBF-4D05-9CF0-D605394112D7}" destId="{F756F55E-AFB0-4AFF-8700-C6C99DDC4DA9}" srcOrd="4" destOrd="0" parTransId="{63C344E1-E054-49D6-8BF2-A7738F8B2A75}" sibTransId="{E0839F75-ED32-4B7C-BA21-61FF73F58E58}"/>
    <dgm:cxn modelId="{9E6F5599-26D0-4168-A0A1-AA0D73D12D18}" type="presOf" srcId="{6CAF2C26-1B80-4107-8E0B-798ED69D5138}" destId="{72979426-C996-4341-917A-19B4B974B480}" srcOrd="0" destOrd="0" presId="urn:microsoft.com/office/officeart/2018/2/layout/IconVerticalSolidList"/>
    <dgm:cxn modelId="{34B0BDE1-6EC9-4E5C-A704-37685CF3FB79}" srcId="{D71A02C0-6BBF-4D05-9CF0-D605394112D7}" destId="{70A6719B-F2F1-4885-B1CF-C72D52D5F48C}" srcOrd="1" destOrd="0" parTransId="{B707D6FF-A6B8-4D2F-96AC-3A6E08CD8B8B}" sibTransId="{01D6364D-189F-4D7A-A3A0-1BDE7F541AA0}"/>
    <dgm:cxn modelId="{10B2F8F8-499C-426E-AE05-EBB5C16B21A2}" type="presOf" srcId="{BF70031C-10DA-4F50-9180-6003E951DBF8}" destId="{FE9E25D0-27A8-4BE9-921E-0EDAF55BB528}" srcOrd="0" destOrd="0" presId="urn:microsoft.com/office/officeart/2018/2/layout/IconVerticalSolidList"/>
    <dgm:cxn modelId="{3538C1A7-0428-449A-BDB1-B883ACE4473F}" type="presParOf" srcId="{C4107E56-A026-4346-BCFB-B51C46A6DA4B}" destId="{AD2E7FC9-C3CF-4751-A419-732714B8571D}" srcOrd="0" destOrd="0" presId="urn:microsoft.com/office/officeart/2018/2/layout/IconVerticalSolidList"/>
    <dgm:cxn modelId="{EE2715E4-D8ED-4B39-8366-DD38F4A16802}" type="presParOf" srcId="{AD2E7FC9-C3CF-4751-A419-732714B8571D}" destId="{D9150896-46C0-4EE7-8BC9-88273F692074}" srcOrd="0" destOrd="0" presId="urn:microsoft.com/office/officeart/2018/2/layout/IconVerticalSolidList"/>
    <dgm:cxn modelId="{F8A0BD55-652B-490E-801C-26E3817DEA63}" type="presParOf" srcId="{AD2E7FC9-C3CF-4751-A419-732714B8571D}" destId="{629D92FF-C37F-48E8-B7E5-71954493E366}" srcOrd="1" destOrd="0" presId="urn:microsoft.com/office/officeart/2018/2/layout/IconVerticalSolidList"/>
    <dgm:cxn modelId="{754BE71B-4749-4EAF-8BD4-D309FA09F732}" type="presParOf" srcId="{AD2E7FC9-C3CF-4751-A419-732714B8571D}" destId="{5031296D-6F4E-4CF3-AF0E-A709EDB4A21A}" srcOrd="2" destOrd="0" presId="urn:microsoft.com/office/officeart/2018/2/layout/IconVerticalSolidList"/>
    <dgm:cxn modelId="{BD61F698-F556-4B01-ABA7-71B5DE4D7A18}" type="presParOf" srcId="{AD2E7FC9-C3CF-4751-A419-732714B8571D}" destId="{72979426-C996-4341-917A-19B4B974B480}" srcOrd="3" destOrd="0" presId="urn:microsoft.com/office/officeart/2018/2/layout/IconVerticalSolidList"/>
    <dgm:cxn modelId="{B3C60EA0-944F-44EB-B952-8B5BC2DE3261}" type="presParOf" srcId="{C4107E56-A026-4346-BCFB-B51C46A6DA4B}" destId="{BA7C7347-1E36-4FDF-958F-17C57D1A3EFE}" srcOrd="1" destOrd="0" presId="urn:microsoft.com/office/officeart/2018/2/layout/IconVerticalSolidList"/>
    <dgm:cxn modelId="{080EC53D-DDDD-4EB8-B543-E7E04B0FB572}" type="presParOf" srcId="{C4107E56-A026-4346-BCFB-B51C46A6DA4B}" destId="{5C926613-175C-4885-AE7B-278594A378F8}" srcOrd="2" destOrd="0" presId="urn:microsoft.com/office/officeart/2018/2/layout/IconVerticalSolidList"/>
    <dgm:cxn modelId="{8436AA0F-30D4-4DB4-823F-362FB1F8AE8E}" type="presParOf" srcId="{5C926613-175C-4885-AE7B-278594A378F8}" destId="{8B052CD5-2C4E-46B0-AA03-CDAE484CA8DD}" srcOrd="0" destOrd="0" presId="urn:microsoft.com/office/officeart/2018/2/layout/IconVerticalSolidList"/>
    <dgm:cxn modelId="{4F8F2D60-4B62-4E2E-9F7B-53EF5BD0FCA6}" type="presParOf" srcId="{5C926613-175C-4885-AE7B-278594A378F8}" destId="{29150993-B87D-4030-BE29-F1D30B8D2995}" srcOrd="1" destOrd="0" presId="urn:microsoft.com/office/officeart/2018/2/layout/IconVerticalSolidList"/>
    <dgm:cxn modelId="{8DDC9A53-07DC-42BD-B7EA-C801032CC8DC}" type="presParOf" srcId="{5C926613-175C-4885-AE7B-278594A378F8}" destId="{F39464E3-6553-47DE-A61F-0216ABF04362}" srcOrd="2" destOrd="0" presId="urn:microsoft.com/office/officeart/2018/2/layout/IconVerticalSolidList"/>
    <dgm:cxn modelId="{87C6CCC8-93E1-4C5D-B730-00C45EC74692}" type="presParOf" srcId="{5C926613-175C-4885-AE7B-278594A378F8}" destId="{16DAFC73-E420-4867-9594-EA9664EE7ABF}" srcOrd="3" destOrd="0" presId="urn:microsoft.com/office/officeart/2018/2/layout/IconVerticalSolidList"/>
    <dgm:cxn modelId="{D059382B-11A3-4586-9356-1F50E9B088F5}" type="presParOf" srcId="{C4107E56-A026-4346-BCFB-B51C46A6DA4B}" destId="{F8B29038-7076-432D-ADAA-0B30EDE1E7F8}" srcOrd="3" destOrd="0" presId="urn:microsoft.com/office/officeart/2018/2/layout/IconVerticalSolidList"/>
    <dgm:cxn modelId="{DCA1700B-3B12-48EC-B0FD-C1B9214FE89A}" type="presParOf" srcId="{C4107E56-A026-4346-BCFB-B51C46A6DA4B}" destId="{F22F0745-D1DA-4E87-8430-835B5E6E9938}" srcOrd="4" destOrd="0" presId="urn:microsoft.com/office/officeart/2018/2/layout/IconVerticalSolidList"/>
    <dgm:cxn modelId="{A5F2A936-CD02-4B1F-80FE-00FB27AA941B}" type="presParOf" srcId="{F22F0745-D1DA-4E87-8430-835B5E6E9938}" destId="{257A3D66-0956-4426-9853-431F74418135}" srcOrd="0" destOrd="0" presId="urn:microsoft.com/office/officeart/2018/2/layout/IconVerticalSolidList"/>
    <dgm:cxn modelId="{BDFB9510-CC46-4F62-BBB6-DDCA69EA7F51}" type="presParOf" srcId="{F22F0745-D1DA-4E87-8430-835B5E6E9938}" destId="{05984720-C50F-4DFB-92A5-EFEFA5F051FB}" srcOrd="1" destOrd="0" presId="urn:microsoft.com/office/officeart/2018/2/layout/IconVerticalSolidList"/>
    <dgm:cxn modelId="{FF64EFC5-21A7-470C-B4DF-8962838E8C65}" type="presParOf" srcId="{F22F0745-D1DA-4E87-8430-835B5E6E9938}" destId="{FA46584B-9883-48C7-88F1-74DF6FE956C6}" srcOrd="2" destOrd="0" presId="urn:microsoft.com/office/officeart/2018/2/layout/IconVerticalSolidList"/>
    <dgm:cxn modelId="{BAB1B9EA-B73D-401B-ADA8-1AF70D2D7BD7}" type="presParOf" srcId="{F22F0745-D1DA-4E87-8430-835B5E6E9938}" destId="{4B0560E7-E167-4A47-A484-37C26409BF0F}" srcOrd="3" destOrd="0" presId="urn:microsoft.com/office/officeart/2018/2/layout/IconVerticalSolidList"/>
    <dgm:cxn modelId="{81BC04E0-5159-4768-A941-10321CD48D60}" type="presParOf" srcId="{C4107E56-A026-4346-BCFB-B51C46A6DA4B}" destId="{19E41C48-7EAE-47AA-BDC1-B4FF6E3B39FC}" srcOrd="5" destOrd="0" presId="urn:microsoft.com/office/officeart/2018/2/layout/IconVerticalSolidList"/>
    <dgm:cxn modelId="{83809593-0E59-40E5-8BBC-AF2E811097A3}" type="presParOf" srcId="{C4107E56-A026-4346-BCFB-B51C46A6DA4B}" destId="{172787C9-2A0C-4CF1-B735-F15C9369A2C1}" srcOrd="6" destOrd="0" presId="urn:microsoft.com/office/officeart/2018/2/layout/IconVerticalSolidList"/>
    <dgm:cxn modelId="{5CC94ABB-C0AC-4819-A35E-EA92907330E5}" type="presParOf" srcId="{172787C9-2A0C-4CF1-B735-F15C9369A2C1}" destId="{FB9A6720-3EDA-4CEC-AEF9-09239CDB9EF2}" srcOrd="0" destOrd="0" presId="urn:microsoft.com/office/officeart/2018/2/layout/IconVerticalSolidList"/>
    <dgm:cxn modelId="{93DF042A-EC17-460C-9CE2-3F1EB3188306}" type="presParOf" srcId="{172787C9-2A0C-4CF1-B735-F15C9369A2C1}" destId="{D6CD24AE-33FC-4B43-91A1-7B526E962E40}" srcOrd="1" destOrd="0" presId="urn:microsoft.com/office/officeart/2018/2/layout/IconVerticalSolidList"/>
    <dgm:cxn modelId="{F82AA895-E755-4087-9987-E5E341798BCE}" type="presParOf" srcId="{172787C9-2A0C-4CF1-B735-F15C9369A2C1}" destId="{72EC39A6-8709-4790-9CFD-D534D78F5CD3}" srcOrd="2" destOrd="0" presId="urn:microsoft.com/office/officeart/2018/2/layout/IconVerticalSolidList"/>
    <dgm:cxn modelId="{DE0ECED9-4684-4915-8F40-42F303641010}" type="presParOf" srcId="{172787C9-2A0C-4CF1-B735-F15C9369A2C1}" destId="{FE9E25D0-27A8-4BE9-921E-0EDAF55BB528}" srcOrd="3" destOrd="0" presId="urn:microsoft.com/office/officeart/2018/2/layout/IconVerticalSolidList"/>
    <dgm:cxn modelId="{F99FB2CC-46E8-4C68-B93B-845BF11B5AA5}" type="presParOf" srcId="{C4107E56-A026-4346-BCFB-B51C46A6DA4B}" destId="{962DFA1F-4192-4E98-97A4-FD212D864F02}" srcOrd="7" destOrd="0" presId="urn:microsoft.com/office/officeart/2018/2/layout/IconVerticalSolidList"/>
    <dgm:cxn modelId="{F4645183-DF92-4C7A-B984-CD06E1C1C7E9}" type="presParOf" srcId="{C4107E56-A026-4346-BCFB-B51C46A6DA4B}" destId="{734933E7-4F57-49E7-830A-DAECD3A3C1C7}" srcOrd="8" destOrd="0" presId="urn:microsoft.com/office/officeart/2018/2/layout/IconVerticalSolidList"/>
    <dgm:cxn modelId="{76600ED9-6AC8-4F73-B647-11A381F706E1}" type="presParOf" srcId="{734933E7-4F57-49E7-830A-DAECD3A3C1C7}" destId="{E2224FAC-12F1-4DC0-B0DE-07B38423C0B4}" srcOrd="0" destOrd="0" presId="urn:microsoft.com/office/officeart/2018/2/layout/IconVerticalSolidList"/>
    <dgm:cxn modelId="{880F56E8-D834-4374-A78A-5CD79E0616FC}" type="presParOf" srcId="{734933E7-4F57-49E7-830A-DAECD3A3C1C7}" destId="{58C6205F-1DF0-4FBC-942E-8CB548EAA2A3}" srcOrd="1" destOrd="0" presId="urn:microsoft.com/office/officeart/2018/2/layout/IconVerticalSolidList"/>
    <dgm:cxn modelId="{34E3E0EE-21CD-49D7-B09A-62070E01DF2C}" type="presParOf" srcId="{734933E7-4F57-49E7-830A-DAECD3A3C1C7}" destId="{B179D896-B932-42C0-BE55-E4CC1A96767D}" srcOrd="2" destOrd="0" presId="urn:microsoft.com/office/officeart/2018/2/layout/IconVerticalSolidList"/>
    <dgm:cxn modelId="{84043198-0969-4D1E-B9F0-9776414F87E8}" type="presParOf" srcId="{734933E7-4F57-49E7-830A-DAECD3A3C1C7}" destId="{75D264C7-39FE-4076-904D-21FD35D99C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50896-46C0-4EE7-8BC9-88273F692074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D92FF-C37F-48E8-B7E5-71954493E366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79426-C996-4341-917A-19B4B974B480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Four-wheeled autonomous vehicle prototype</a:t>
          </a:r>
          <a:endParaRPr lang="en-US" sz="1600" kern="1200"/>
        </a:p>
      </dsp:txBody>
      <dsp:txXfrm>
        <a:off x="1008409" y="4098"/>
        <a:ext cx="5382865" cy="873081"/>
      </dsp:txXfrm>
    </dsp:sp>
    <dsp:sp modelId="{8B052CD5-2C4E-46B0-AA03-CDAE484CA8DD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50993-B87D-4030-BE29-F1D30B8D2995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AFC73-E420-4867-9594-EA9664EE7ABF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Servo motors mounted at the front and back to rotate ultrasonic sensors for environmental scanning</a:t>
          </a:r>
          <a:endParaRPr lang="en-US" sz="1600" kern="1200"/>
        </a:p>
      </dsp:txBody>
      <dsp:txXfrm>
        <a:off x="1008409" y="1095450"/>
        <a:ext cx="5382865" cy="873081"/>
      </dsp:txXfrm>
    </dsp:sp>
    <dsp:sp modelId="{257A3D66-0956-4426-9853-431F74418135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84720-C50F-4DFB-92A5-EFEFA5F051FB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560E7-E167-4A47-A484-37C26409BF0F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Current use of Arduino may be limiting due to insufficient digital pins</a:t>
          </a:r>
          <a:endParaRPr lang="en-US" sz="1600" kern="1200"/>
        </a:p>
      </dsp:txBody>
      <dsp:txXfrm>
        <a:off x="1008409" y="2186802"/>
        <a:ext cx="5382865" cy="873081"/>
      </dsp:txXfrm>
    </dsp:sp>
    <dsp:sp modelId="{FB9A6720-3EDA-4CEC-AEF9-09239CDB9EF2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D24AE-33FC-4B43-91A1-7B526E962E40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E25D0-27A8-4BE9-921E-0EDAF55BB528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Considering switching to a different microcontroller with more I/O capabilities</a:t>
          </a:r>
          <a:endParaRPr lang="en-US" sz="1600" kern="1200"/>
        </a:p>
      </dsp:txBody>
      <dsp:txXfrm>
        <a:off x="1008409" y="3278154"/>
        <a:ext cx="5382865" cy="873081"/>
      </dsp:txXfrm>
    </dsp:sp>
    <dsp:sp modelId="{E2224FAC-12F1-4DC0-B0DE-07B38423C0B4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6205F-1DF0-4FBC-942E-8CB548EAA2A3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264C7-39FE-4076-904D-21FD35D99CD3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Possible integration of a Real-Time Operating System (RTOS) for improved responsiveness and control</a:t>
          </a:r>
          <a:endParaRPr lang="en-US" sz="1600" kern="1200"/>
        </a:p>
      </dsp:txBody>
      <dsp:txXfrm>
        <a:off x="1008409" y="4369506"/>
        <a:ext cx="5382865" cy="873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DD324-7D91-AB43-876C-5B81450FF595}" type="datetimeFigureOut">
              <a:rPr lang="en-DE" smtClean="0"/>
              <a:t>21.06.25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25671-0873-124D-A489-103C4E2531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029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25671-0873-124D-A489-103C4E2531A8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3768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25671-0873-124D-A489-103C4E2531A8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3131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25671-0873-124D-A489-103C4E2531A8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092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25671-0873-124D-A489-103C4E2531A8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501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25671-0873-124D-A489-103C4E2531A8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3458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325671-0873-124D-A489-103C4E2531A8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66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6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8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47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27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5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64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97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36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197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4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9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49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408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88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  <p:sldLayoutId id="2147483995" r:id="rId2"/>
    <p:sldLayoutId id="2147483996" r:id="rId3"/>
    <p:sldLayoutId id="2147483997" r:id="rId4"/>
    <p:sldLayoutId id="2147483998" r:id="rId5"/>
    <p:sldLayoutId id="2147483999" r:id="rId6"/>
    <p:sldLayoutId id="2147484000" r:id="rId7"/>
    <p:sldLayoutId id="2147484001" r:id="rId8"/>
    <p:sldLayoutId id="2147484002" r:id="rId9"/>
    <p:sldLayoutId id="2147484003" r:id="rId10"/>
    <p:sldLayoutId id="2147484004" r:id="rId11"/>
    <p:sldLayoutId id="2147484005" r:id="rId12"/>
    <p:sldLayoutId id="2147484006" r:id="rId13"/>
    <p:sldLayoutId id="2147484007" r:id="rId14"/>
    <p:sldLayoutId id="2147484008" r:id="rId15"/>
    <p:sldLayoutId id="2147484009" r:id="rId16"/>
    <p:sldLayoutId id="21474840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inkercad.com/" TargetMode="External"/><Relationship Id="rId3" Type="http://schemas.openxmlformats.org/officeDocument/2006/relationships/hyperlink" Target="https://joy-it.net/de/products/SEN-Color" TargetMode="External"/><Relationship Id="rId7" Type="http://schemas.openxmlformats.org/officeDocument/2006/relationships/hyperlink" Target="https://docs.arduino.cc/retired/boards/arduino-uno-rev3-with-long-pin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ponents101.com/modules/l293n-motor-driver-module" TargetMode="External"/><Relationship Id="rId5" Type="http://schemas.openxmlformats.org/officeDocument/2006/relationships/hyperlink" Target="https://www.lextronic.fr/capteur-ligne-arduino-openst1140-51718.html" TargetMode="External"/><Relationship Id="rId4" Type="http://schemas.openxmlformats.org/officeDocument/2006/relationships/hyperlink" Target="https://randomnerdtutorials.com/complete-guide-for-ultrasonic-sensor-hc-sr04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CE381-5ADD-3DAF-0179-68414FEFE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376" y="475470"/>
            <a:ext cx="8825658" cy="2677648"/>
          </a:xfrm>
        </p:spPr>
        <p:txBody>
          <a:bodyPr/>
          <a:lstStyle/>
          <a:p>
            <a:r>
              <a:rPr lang="en-GB" dirty="0">
                <a:latin typeface="FangSong" panose="02010609060101010101" pitchFamily="49" charset="-122"/>
                <a:ea typeface="FangSong" panose="02010609060101010101" pitchFamily="49" charset="-122"/>
              </a:rPr>
              <a:t>PROTOTYPING &amp; SYSTEMS ENGINEERING</a:t>
            </a:r>
            <a:endParaRPr lang="en-DE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18DEE-6A56-7B11-E4E7-828E22566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514" y="4074213"/>
            <a:ext cx="9949117" cy="1737039"/>
          </a:xfrm>
        </p:spPr>
        <p:txBody>
          <a:bodyPr>
            <a:normAutofit/>
          </a:bodyPr>
          <a:lstStyle/>
          <a:p>
            <a:r>
              <a:rPr lang="en-DE" dirty="0">
                <a:latin typeface="FangSong" panose="02010609060101010101" pitchFamily="49" charset="-122"/>
                <a:ea typeface="FangSong" panose="02010609060101010101" pitchFamily="49" charset="-122"/>
              </a:rPr>
              <a:t>MIR SHARJIL HASAN</a:t>
            </a:r>
          </a:p>
          <a:p>
            <a:r>
              <a:rPr lang="en-DE" dirty="0">
                <a:latin typeface="FangSong" panose="02010609060101010101" pitchFamily="49" charset="-122"/>
                <a:ea typeface="FangSong" panose="02010609060101010101" pitchFamily="49" charset="-122"/>
              </a:rPr>
              <a:t>TALHA KHAN</a:t>
            </a:r>
          </a:p>
          <a:p>
            <a:r>
              <a:rPr lang="en-DE" dirty="0">
                <a:latin typeface="FangSong" panose="02010609060101010101" pitchFamily="49" charset="-122"/>
                <a:ea typeface="FangSong" panose="02010609060101010101" pitchFamily="49" charset="-122"/>
              </a:rPr>
              <a:t>MOHAMMAD HAMAS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C9223-DAAA-B74C-A54A-F970F4377A37}"/>
              </a:ext>
            </a:extLst>
          </p:cNvPr>
          <p:cNvSpPr txBox="1"/>
          <p:nvPr/>
        </p:nvSpPr>
        <p:spPr>
          <a:xfrm>
            <a:off x="578515" y="34290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TEAM A4</a:t>
            </a:r>
          </a:p>
        </p:txBody>
      </p:sp>
    </p:spTree>
    <p:extLst>
      <p:ext uri="{BB962C8B-B14F-4D97-AF65-F5344CB8AC3E}">
        <p14:creationId xmlns:p14="http://schemas.microsoft.com/office/powerpoint/2010/main" val="410460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9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4A71C-1A9D-2DA6-1D13-D6C48C2A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55" y="1241266"/>
            <a:ext cx="316101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latin typeface="FangSong" panose="02010609060101010101" pitchFamily="49" charset="-122"/>
                <a:ea typeface="FangSong" panose="02010609060101010101" pitchFamily="49" charset="-122"/>
              </a:rPr>
              <a:t>ACTIVITY DIAGRAM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27140B8-92FC-43F0-8CCA-F40052CE5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14FEF32-7604-4713-A9F1-9D90A6F78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95AD3905-A7DD-4026-B7FD-C203CC305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44" name="Freeform 5">
              <a:extLst>
                <a:ext uri="{FF2B5EF4-FFF2-40B4-BE49-F238E27FC236}">
                  <a16:creationId xmlns:a16="http://schemas.microsoft.com/office/drawing/2014/main" id="{467A9BDB-6572-473C-B2E5-C1AC2F716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</p:grpSp>
      <p:pic>
        <p:nvPicPr>
          <p:cNvPr id="7" name="Content Placeholder 6" descr="A diagram of a process&#10;&#10;AI-generated content may be incorrect.">
            <a:extLst>
              <a:ext uri="{FF2B5EF4-FFF2-40B4-BE49-F238E27FC236}">
                <a16:creationId xmlns:a16="http://schemas.microsoft.com/office/drawing/2014/main" id="{41E5CF47-1104-8C20-E5DC-8E465409F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6117" y="1114621"/>
            <a:ext cx="6090471" cy="46287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C1F93A-7027-8440-5C73-8FA492948612}"/>
              </a:ext>
            </a:extLst>
          </p:cNvPr>
          <p:cNvSpPr txBox="1"/>
          <p:nvPr/>
        </p:nvSpPr>
        <p:spPr>
          <a:xfrm>
            <a:off x="10947042" y="6455835"/>
            <a:ext cx="59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637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87953A2-6175-48B2-B244-D3B8CB261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58000"/>
            <a:chOff x="-1588" y="0"/>
            <a:chExt cx="12193588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EBB794-1D68-4A8C-8B36-0A44FE016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DA24F05-1BB6-46E9-AFA8-EEB5C4FEF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645837-0AD2-4926-8CD1-23C780D72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6E146E44-DB1E-4F8A-96BE-B07EC0440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CB7AE09E-9F15-4A9E-8B3F-1E647CF5A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A327EA69-7801-438A-BB12-6721805A5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74DC688-341E-FAD4-278F-C59548040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4886461" cy="16223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STATE MACHINE DIAGRAM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94165EBA-DCE9-1499-5EAA-5543C97426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52" r="1" b="3843"/>
          <a:stretch>
            <a:fillRect/>
          </a:stretch>
        </p:blipFill>
        <p:spPr>
          <a:xfrm>
            <a:off x="6172200" y="645106"/>
            <a:ext cx="5371343" cy="558536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713A6E1E-CBC2-4384-A35B-B259DC70A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866F23-EE0A-5737-3284-00B671ACF404}"/>
              </a:ext>
            </a:extLst>
          </p:cNvPr>
          <p:cNvSpPr txBox="1"/>
          <p:nvPr/>
        </p:nvSpPr>
        <p:spPr>
          <a:xfrm>
            <a:off x="10987790" y="6455835"/>
            <a:ext cx="78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69835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0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DD280-3717-BCD1-6C57-CACB1B22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latin typeface="FangSong" panose="02010609060101010101" pitchFamily="49" charset="-122"/>
                <a:ea typeface="FangSong" panose="02010609060101010101" pitchFamily="49" charset="-122"/>
              </a:rPr>
              <a:t>USE CASE DIAGRAM</a:t>
            </a:r>
          </a:p>
        </p:txBody>
      </p:sp>
      <p:pic>
        <p:nvPicPr>
          <p:cNvPr id="7" name="Picture 6" descr="A diagram of a car&#10;&#10;AI-generated content may be incorrect.">
            <a:extLst>
              <a:ext uri="{FF2B5EF4-FFF2-40B4-BE49-F238E27FC236}">
                <a16:creationId xmlns:a16="http://schemas.microsoft.com/office/drawing/2014/main" id="{75AC90CE-43CB-F3D7-2EDC-14194ED0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667" y="1113063"/>
            <a:ext cx="6213098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9E5D3-DF61-0BC1-23EE-1DAB42104C6B}"/>
              </a:ext>
            </a:extLst>
          </p:cNvPr>
          <p:cNvSpPr txBox="1"/>
          <p:nvPr/>
        </p:nvSpPr>
        <p:spPr>
          <a:xfrm>
            <a:off x="10437812" y="644577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65758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6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60D53-5683-90B1-C52D-BDD4822A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latin typeface="FangSong" panose="02010609060101010101" pitchFamily="49" charset="-122"/>
                <a:ea typeface="FangSong" panose="02010609060101010101" pitchFamily="49" charset="-122"/>
              </a:rPr>
              <a:t>Internal Block Diagram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48977732-E8D4-87DD-983F-62DAA47B8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8930" y="1704562"/>
            <a:ext cx="7474101" cy="3979957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B88BE0-4B33-6A8D-0779-C7E9BA6C68F9}"/>
              </a:ext>
            </a:extLst>
          </p:cNvPr>
          <p:cNvSpPr txBox="1"/>
          <p:nvPr/>
        </p:nvSpPr>
        <p:spPr>
          <a:xfrm>
            <a:off x="10148341" y="6445770"/>
            <a:ext cx="8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7588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7C93-0294-196C-C01D-F8151F7E4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>
                <a:latin typeface="FangSong" panose="02010609060101010101" pitchFamily="49" charset="-122"/>
                <a:ea typeface="FangSong" panose="02010609060101010101" pitchFamily="49" charset="-122"/>
              </a:rPr>
              <a:t>Block Definition Diagram (BDD)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35BE0A-7B7A-F22D-E288-3CAFE6F63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9381" y="1319909"/>
            <a:ext cx="7001131" cy="4218181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9B8403-135E-D11F-7B95-876AFA253D04}"/>
              </a:ext>
            </a:extLst>
          </p:cNvPr>
          <p:cNvSpPr txBox="1"/>
          <p:nvPr/>
        </p:nvSpPr>
        <p:spPr>
          <a:xfrm>
            <a:off x="10553075" y="6490741"/>
            <a:ext cx="989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43095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9CB8F-EB6A-D06E-20DA-48D477BBACDF}"/>
              </a:ext>
            </a:extLst>
          </p:cNvPr>
          <p:cNvSpPr txBox="1"/>
          <p:nvPr/>
        </p:nvSpPr>
        <p:spPr>
          <a:xfrm>
            <a:off x="8160773" y="1113062"/>
            <a:ext cx="3382297" cy="32819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solidFill>
                  <a:schemeClr val="bg2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+mj-cs"/>
              </a:rPr>
              <a:t>INTERACTION STRUCTURE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>
                <a:solidFill>
                  <a:schemeClr val="bg2"/>
                </a:solidFill>
                <a:latin typeface="FangSong" panose="02010609060101010101" pitchFamily="49" charset="-122"/>
                <a:ea typeface="FangSong" panose="02010609060101010101" pitchFamily="49" charset="-122"/>
                <a:cs typeface="+mj-cs"/>
              </a:rPr>
              <a:t>FOR COLOUR EVALUATION</a:t>
            </a:r>
          </a:p>
        </p:txBody>
      </p:sp>
      <p:pic>
        <p:nvPicPr>
          <p:cNvPr id="5" name="Content Placeholder 4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87C5B75A-A165-8D0B-4F5C-C81AD36B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672"/>
          <a:stretch>
            <a:fillRect/>
          </a:stretch>
        </p:blipFill>
        <p:spPr>
          <a:xfrm>
            <a:off x="2119519" y="1113063"/>
            <a:ext cx="4451394" cy="4628758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A9B20-8E3F-5C33-4D14-9F37E3C1CF17}"/>
              </a:ext>
            </a:extLst>
          </p:cNvPr>
          <p:cNvSpPr txBox="1"/>
          <p:nvPr/>
        </p:nvSpPr>
        <p:spPr>
          <a:xfrm>
            <a:off x="10947042" y="6542468"/>
            <a:ext cx="463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06575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67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01B4A-7EE8-A428-1333-D8C82C71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4929" y="639098"/>
            <a:ext cx="4798142" cy="375592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 dirty="0">
                <a:latin typeface="FangSong" panose="02010609060101010101" pitchFamily="49" charset="-122"/>
                <a:ea typeface="FangSong" panose="02010609060101010101" pitchFamily="49" charset="-122"/>
              </a:rPr>
              <a:t>INTERACTION STRUCTURE</a:t>
            </a:r>
            <a:br>
              <a:rPr lang="en-US" sz="5000" dirty="0">
                <a:latin typeface="FangSong" panose="02010609060101010101" pitchFamily="49" charset="-122"/>
                <a:ea typeface="FangSong" panose="02010609060101010101" pitchFamily="49" charset="-122"/>
              </a:rPr>
            </a:br>
            <a:r>
              <a:rPr lang="en-US" sz="5000" dirty="0">
                <a:latin typeface="FangSong" panose="02010609060101010101" pitchFamily="49" charset="-122"/>
                <a:ea typeface="FangSong" panose="02010609060101010101" pitchFamily="49" charset="-122"/>
              </a:rPr>
              <a:t>FOR FOLLOWING LINE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4FC7AE-2773-B7C7-A4AF-A1807BD450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5121"/>
          <a:stretch>
            <a:fillRect/>
          </a:stretch>
        </p:blipFill>
        <p:spPr>
          <a:xfrm>
            <a:off x="1109764" y="1333578"/>
            <a:ext cx="4986236" cy="418772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AA37B-7B51-A624-EA42-5B15AE2D7267}"/>
              </a:ext>
            </a:extLst>
          </p:cNvPr>
          <p:cNvSpPr txBox="1"/>
          <p:nvPr/>
        </p:nvSpPr>
        <p:spPr>
          <a:xfrm>
            <a:off x="11024315" y="6426558"/>
            <a:ext cx="55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700941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0E10A5-0B52-A8D9-8E01-B5001C152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GB" sz="32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Outcomes and Achievements</a:t>
            </a:r>
            <a:br>
              <a:rPr lang="en-GB" sz="32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</a:br>
            <a:endParaRPr lang="en-DE" sz="3200" dirty="0">
              <a:solidFill>
                <a:schemeClr val="tx1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03A38-D66B-EFAC-816C-9E8489436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Follow a Line?  ✓</a:t>
            </a:r>
          </a:p>
          <a:p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Take Turns at any angle (</a:t>
            </a:r>
            <a:r>
              <a:rPr lang="en-GB" dirty="0" err="1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i.e</a:t>
            </a: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 90 degree turn)? ✓</a:t>
            </a:r>
          </a:p>
          <a:p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optimize speed ? ✓</a:t>
            </a:r>
          </a:p>
          <a:p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detect obstacles? ✓</a:t>
            </a:r>
          </a:p>
          <a:p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evaluate colour of Object? ✓</a:t>
            </a:r>
          </a:p>
          <a:p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take 180 degrees turn? ✓</a:t>
            </a:r>
          </a:p>
          <a:p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overtake an obstacle? ✓</a:t>
            </a:r>
          </a:p>
          <a:p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park? ✓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ED63AB-E45D-E7EB-4B04-1296A6493ACB}"/>
              </a:ext>
            </a:extLst>
          </p:cNvPr>
          <p:cNvSpPr txBox="1"/>
          <p:nvPr/>
        </p:nvSpPr>
        <p:spPr>
          <a:xfrm>
            <a:off x="10728101" y="6386513"/>
            <a:ext cx="592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077532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82CCCE-534D-4FC6-BF2B-9BEA2F2BB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664B74-EEBB-416C-9D86-AE1FECC02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000483-C30E-42A1-8569-E1DE1F55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5ACD7E0-6D9A-4803-8B9B-D4602DC48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8E92D-87E7-4B27-AD36-0E133005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6D0B958C-B82E-4F4B-945B-6B038D655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E18F3B2A-BB9B-4FB6-B8A5-2A8E5DB9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4FA03-A9EA-771D-74A0-F0CF7471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FUTURE WORK:</a:t>
            </a:r>
            <a:endParaRPr lang="en-DE">
              <a:solidFill>
                <a:srgbClr val="EBEBEB"/>
              </a:solidFill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164AEF-861B-41D1-9ED5-B81051DA7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B6A7263-21BE-4B94-51A7-5D587855C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652243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D98484-0256-9963-27F8-AD8BDF2A2174}"/>
              </a:ext>
            </a:extLst>
          </p:cNvPr>
          <p:cNvSpPr txBox="1"/>
          <p:nvPr/>
        </p:nvSpPr>
        <p:spPr>
          <a:xfrm>
            <a:off x="10856890" y="6336406"/>
            <a:ext cx="52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68815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E30886-05F9-4600-87C6-A496E2500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E3D100-B353-443A-A394-8F226FEE7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04B277-A9C3-4AA1-A0A0-C6D9B50C8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0911518-8CE1-4410-806E-3CD2DE1C5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9A3DC92-72B1-41C6-A069-B27430DA3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48621D-BAC3-4AD3-8A23-B6328BDDA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E8E1843-4729-4C56-A855-B13ECCBDE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77DF2C-ED50-4DF6-9732-7A6201BC1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BE473F5-80D8-4045-AED0-28266B6C8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FCEE92-BFC3-66A1-72BB-C768E038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anchor="ctr">
            <a:normAutofit/>
          </a:bodyPr>
          <a:lstStyle/>
          <a:p>
            <a:r>
              <a:rPr lang="en-DE" sz="3200" dirty="0">
                <a:solidFill>
                  <a:srgbClr val="EBEBEB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E91F-9CDC-8B31-7900-20D03735B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077" y="437513"/>
            <a:ext cx="5502614" cy="59543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[1] Joy-IT, "</a:t>
            </a:r>
            <a:r>
              <a:rPr lang="en-GB" sz="14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Color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sensor module TCS3200," </a:t>
            </a:r>
            <a:r>
              <a:rPr lang="en-GB" sz="1400" i="1" dirty="0">
                <a:latin typeface="FangSong" panose="02010609060101010101" pitchFamily="49" charset="-122"/>
                <a:ea typeface="FangSong" panose="02010609060101010101" pitchFamily="49" charset="-122"/>
              </a:rPr>
              <a:t>Joy-</a:t>
            </a:r>
            <a:r>
              <a:rPr lang="en-GB" sz="1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IT.net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, [Online]. Available: 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  <a:hlinkClick r:id="rId3"/>
              </a:rPr>
              <a:t>https://joy-it.net/de/products/SEN-Color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. [Accessed: 21-Jun-2025].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[2] R. Santos, "Complete Guide for Ultrasonic Sensor HC-SR04 with Arduino," </a:t>
            </a:r>
            <a:r>
              <a:rPr lang="en-GB" sz="1400" i="1" dirty="0">
                <a:latin typeface="FangSong" panose="02010609060101010101" pitchFamily="49" charset="-122"/>
                <a:ea typeface="FangSong" panose="02010609060101010101" pitchFamily="49" charset="-122"/>
              </a:rPr>
              <a:t>Random Nerd Tutorials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, [Online]. Available: 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  <a:hlinkClick r:id="rId4"/>
              </a:rPr>
              <a:t>https://randomnerdtutorials.com/complete-guide-for-ultrasonic-sensor-hc-sr04/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. [Accessed: 21-Jun-2025].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[3] </a:t>
            </a:r>
            <a:r>
              <a:rPr lang="en-GB" sz="14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Lextronic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, "</a:t>
            </a:r>
            <a:r>
              <a:rPr lang="en-GB" sz="14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Capteur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de </a:t>
            </a:r>
            <a:r>
              <a:rPr lang="en-GB" sz="14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ligne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Arduino OpenST1140," </a:t>
            </a:r>
            <a:r>
              <a:rPr lang="en-GB" sz="1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Lextronic.fr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, [Online]. Available: 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  <a:hlinkClick r:id="rId5"/>
              </a:rPr>
              <a:t>https://www.lextronic.fr/capteur-ligne-arduino-openst1140-51718.html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. [Accessed: 21-Jun-2025].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[4] Components101, "L293D Motor Driver Module," </a:t>
            </a:r>
            <a:r>
              <a:rPr lang="en-GB" sz="1400" i="1" dirty="0">
                <a:latin typeface="FangSong" panose="02010609060101010101" pitchFamily="49" charset="-122"/>
                <a:ea typeface="FangSong" panose="02010609060101010101" pitchFamily="49" charset="-122"/>
              </a:rPr>
              <a:t>Components101.com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, [Online]. Available: 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  <a:hlinkClick r:id="rId6"/>
              </a:rPr>
              <a:t>https://components101.com/modules/l293n-motor-driver-module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. [Accessed: 21-Jun-2025].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[5] Arduino, "Arduino UNO Rev3 with long pins (Retired)," </a:t>
            </a:r>
            <a:r>
              <a:rPr lang="en-GB" sz="1400" i="1" dirty="0">
                <a:latin typeface="FangSong" panose="02010609060101010101" pitchFamily="49" charset="-122"/>
                <a:ea typeface="FangSong" panose="02010609060101010101" pitchFamily="49" charset="-122"/>
              </a:rPr>
              <a:t>Arduino Documentation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, [Online]. Available: 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  <a:hlinkClick r:id="rId7"/>
              </a:rPr>
              <a:t>https://docs.arduino.cc/retired/boards/arduino-uno-rev3-with-long-pins/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. [Accessed: 21-Jun-2025].</a:t>
            </a:r>
          </a:p>
          <a:p>
            <a:pPr>
              <a:lnSpc>
                <a:spcPct val="90000"/>
              </a:lnSpc>
            </a:pP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[6] Autodesk, "</a:t>
            </a:r>
            <a:r>
              <a:rPr lang="en-GB" sz="1400" dirty="0" err="1">
                <a:latin typeface="FangSong" panose="02010609060101010101" pitchFamily="49" charset="-122"/>
                <a:ea typeface="FangSong" panose="02010609060101010101" pitchFamily="49" charset="-122"/>
              </a:rPr>
              <a:t>Tinkercad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 Circuits: Online Simulator for Arduino and Electronics," </a:t>
            </a:r>
            <a:r>
              <a:rPr lang="en-GB" sz="1400" i="1" dirty="0" err="1">
                <a:latin typeface="FangSong" panose="02010609060101010101" pitchFamily="49" charset="-122"/>
                <a:ea typeface="FangSong" panose="02010609060101010101" pitchFamily="49" charset="-122"/>
              </a:rPr>
              <a:t>Tinkercad.com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, [Online]. Available: 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  <a:hlinkClick r:id="rId8"/>
              </a:rPr>
              <a:t>https://www.tinkercad.com</a:t>
            </a:r>
            <a:r>
              <a:rPr lang="en-GB" sz="1400" dirty="0">
                <a:latin typeface="FangSong" panose="02010609060101010101" pitchFamily="49" charset="-122"/>
                <a:ea typeface="FangSong" panose="02010609060101010101" pitchFamily="49" charset="-122"/>
              </a:rPr>
              <a:t>. [Accessed: 21-Jun-2025].</a:t>
            </a:r>
          </a:p>
          <a:p>
            <a:pPr>
              <a:lnSpc>
                <a:spcPct val="90000"/>
              </a:lnSpc>
            </a:pPr>
            <a:endParaRPr lang="en-DE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85C3A-9B36-2B82-A741-DADFDBAAF96E}"/>
              </a:ext>
            </a:extLst>
          </p:cNvPr>
          <p:cNvSpPr txBox="1"/>
          <p:nvPr/>
        </p:nvSpPr>
        <p:spPr>
          <a:xfrm>
            <a:off x="10792691" y="6246254"/>
            <a:ext cx="617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45526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F0B0C38-1259-4AEC-B522-265C67B7E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F920FA7-F746-4E88-8DF5-E0F327F87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928A430-0B4B-469C-A5BF-259B1B8822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14068A5-EB61-44D9-8AEE-2053AB6DCC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A83CADC-6A30-4966-97A2-7890A1BAE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E8B22A6D-1F5E-4819-9D42-B2DB82B6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9A1B461-788F-4C1B-B9FD-002300488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AC87AD-DBCB-4785-85EB-52357CC98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B1E167-7C46-49B2-81B1-85553209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D26D0E-8E73-4C52-A25A-FA4F892FD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BD18F43C-1686-41A2-B5B7-ACCA3D0D7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600719C4-94EF-484D-B445-651DB46C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D4F6EF1C-3A3C-4A43-8589-36603CB36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49481-F46D-008D-9DFE-8DC24177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latin typeface="FangSong" panose="02010609060101010101" pitchFamily="49" charset="-122"/>
                <a:ea typeface="FangSong" panose="02010609060101010101" pitchFamily="49" charset="-122"/>
              </a:rPr>
              <a:t>Work-load distribution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EF3838-7614-B195-1ACB-D9D451085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21" y="474132"/>
            <a:ext cx="4878889" cy="3439617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2B6E7D-AAAA-B1F4-946C-E846DC602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35742" y="473338"/>
            <a:ext cx="4844531" cy="3439617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93481BC-7012-48F5-8642-E151171C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A2F660-44BF-05E4-0DB1-BE6002E302BC}"/>
              </a:ext>
            </a:extLst>
          </p:cNvPr>
          <p:cNvSpPr txBox="1"/>
          <p:nvPr/>
        </p:nvSpPr>
        <p:spPr>
          <a:xfrm>
            <a:off x="11543070" y="6323527"/>
            <a:ext cx="40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852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17539" y="467397"/>
            <a:ext cx="695829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4EB97E-7DCC-09AC-7B5D-1BAC0A8AC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372" y="1209957"/>
            <a:ext cx="3034580" cy="4438087"/>
          </a:xfrm>
        </p:spPr>
        <p:txBody>
          <a:bodyPr anchor="ctr">
            <a:normAutofit/>
          </a:bodyPr>
          <a:lstStyle/>
          <a:p>
            <a:pPr algn="r"/>
            <a:r>
              <a:rPr lang="en-DE" sz="3000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REQUIREMENTS: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2F2D7-B5B0-4088-C19C-D0FF6D2FA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424" y="1059025"/>
            <a:ext cx="5302189" cy="473995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Follow a Line?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optimize speed 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detect obstacles? 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take 90 degrees turn?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evaluate colour of Object?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take 180 degrees turn?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overtake an obstacle?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Can park?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accent1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CC2E686-1903-9631-CDA0-7F3DE6ABF65A}"/>
              </a:ext>
            </a:extLst>
          </p:cNvPr>
          <p:cNvSpPr txBox="1"/>
          <p:nvPr/>
        </p:nvSpPr>
        <p:spPr>
          <a:xfrm>
            <a:off x="10290220" y="5798975"/>
            <a:ext cx="29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3299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43A114B-CAF8-402E-A898-DEE2C2022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E68BB1-DCF6-49AB-8FF1-7E68DCBC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18288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A9B8539-604B-420E-BA1B-0A2E64CD7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61412" y="5870955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236CAA2-54C3-4136-B0CC-6837B14D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40F86E67-9E86-453F-92BC-648189829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73C5439-21D4-46F3-9CF4-FF1CE786F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F92D0-2E72-727D-5486-B4DFB1A6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FangSong" panose="02010609060101010101" pitchFamily="49" charset="-122"/>
                <a:ea typeface="FangSong" panose="02010609060101010101" pitchFamily="49" charset="-122"/>
              </a:rPr>
              <a:t>REQUIREMENT DIAGRAM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FA5D9724-7F78-5E51-1E2A-8B4321253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9763" y="1356752"/>
            <a:ext cx="6470907" cy="4141380"/>
          </a:xfrm>
          <a:prstGeom prst="roundRect">
            <a:avLst>
              <a:gd name="adj" fmla="val 1329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832816-CF1E-31F6-0B61-E9831DE97C65}"/>
              </a:ext>
            </a:extLst>
          </p:cNvPr>
          <p:cNvSpPr txBox="1"/>
          <p:nvPr/>
        </p:nvSpPr>
        <p:spPr>
          <a:xfrm>
            <a:off x="10740980" y="5870955"/>
            <a:ext cx="3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0702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7E9B3F1-2278-4ED7-9408-EB09BA1EC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531F074-8520-4AA3-BF50-706C7C81B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DE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70A8A677-EEE2-4B59-A10B-FC5FC49AE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9ED104-5FA3-50DA-45CD-098AA46EA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latin typeface="FangSong" panose="02010609060101010101" pitchFamily="49" charset="-122"/>
                <a:ea typeface="FangSong" panose="02010609060101010101" pitchFamily="49" charset="-122"/>
              </a:rPr>
              <a:t>SOLIWORKS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13F04-4325-DCD8-3AAA-228A45DE43C1}"/>
              </a:ext>
            </a:extLst>
          </p:cNvPr>
          <p:cNvSpPr txBox="1"/>
          <p:nvPr/>
        </p:nvSpPr>
        <p:spPr>
          <a:xfrm>
            <a:off x="7024813" y="6041752"/>
            <a:ext cx="688593" cy="3568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chemeClr val="bg1"/>
                </a:solidFill>
              </a:rPr>
              <a:t>[1]</a:t>
            </a:r>
          </a:p>
        </p:txBody>
      </p:sp>
      <p:pic>
        <p:nvPicPr>
          <p:cNvPr id="7" name="Picture 6" descr="A grey rectangular object with wires&#10;&#10;AI-generated content may be incorrect.">
            <a:extLst>
              <a:ext uri="{FF2B5EF4-FFF2-40B4-BE49-F238E27FC236}">
                <a16:creationId xmlns:a16="http://schemas.microsoft.com/office/drawing/2014/main" id="{1DE7E11A-4B7C-30B5-AA13-4AED38CD2E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82" b="-5"/>
          <a:stretch>
            <a:fillRect/>
          </a:stretch>
        </p:blipFill>
        <p:spPr>
          <a:xfrm>
            <a:off x="5194607" y="803751"/>
            <a:ext cx="3113903" cy="2542290"/>
          </a:xfrm>
          <a:prstGeom prst="rect">
            <a:avLst/>
          </a:prstGeom>
        </p:spPr>
      </p:pic>
      <p:pic>
        <p:nvPicPr>
          <p:cNvPr id="6" name="Picture 5" descr="A blue object on a grid&#10;&#10;AI-generated content may be incorrect.">
            <a:extLst>
              <a:ext uri="{FF2B5EF4-FFF2-40B4-BE49-F238E27FC236}">
                <a16:creationId xmlns:a16="http://schemas.microsoft.com/office/drawing/2014/main" id="{831D1148-A095-D17C-577B-5D1A2242A2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834" r="1" b="4668"/>
          <a:stretch>
            <a:fillRect/>
          </a:stretch>
        </p:blipFill>
        <p:spPr>
          <a:xfrm>
            <a:off x="8472236" y="803752"/>
            <a:ext cx="3113904" cy="254228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6DE3C8-8E69-4439-81F1-5488583D4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9" name="Picture 8" descr="A blue object on a grid&#10;&#10;AI-generated content may be incorrect.">
            <a:extLst>
              <a:ext uri="{FF2B5EF4-FFF2-40B4-BE49-F238E27FC236}">
                <a16:creationId xmlns:a16="http://schemas.microsoft.com/office/drawing/2014/main" id="{A4A35660-AF17-AB16-0E76-5DDC014C4C2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199" r="17882" b="5"/>
          <a:stretch>
            <a:fillRect/>
          </a:stretch>
        </p:blipFill>
        <p:spPr>
          <a:xfrm>
            <a:off x="5194607" y="3511959"/>
            <a:ext cx="3113903" cy="2542290"/>
          </a:xfrm>
          <a:prstGeom prst="rect">
            <a:avLst/>
          </a:prstGeom>
        </p:spPr>
      </p:pic>
      <p:pic>
        <p:nvPicPr>
          <p:cNvPr id="5" name="Content Placeholder 4" descr="A grey rectangular object with wires&#10;&#10;AI-generated content may be incorrect.">
            <a:extLst>
              <a:ext uri="{FF2B5EF4-FFF2-40B4-BE49-F238E27FC236}">
                <a16:creationId xmlns:a16="http://schemas.microsoft.com/office/drawing/2014/main" id="{05D2B7FF-589E-1122-1E41-FA2BE9D0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82" b="-5"/>
          <a:stretch>
            <a:fillRect/>
          </a:stretch>
        </p:blipFill>
        <p:spPr>
          <a:xfrm>
            <a:off x="8472236" y="3511959"/>
            <a:ext cx="3113904" cy="2542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F10EF8-A673-4715-3D5D-2115AFA91A0C}"/>
              </a:ext>
            </a:extLst>
          </p:cNvPr>
          <p:cNvSpPr txBox="1"/>
          <p:nvPr/>
        </p:nvSpPr>
        <p:spPr>
          <a:xfrm>
            <a:off x="11068362" y="6412572"/>
            <a:ext cx="935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543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ECC9519B-8FDF-4598-9037-3A3F4FA50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>
              <a:duotone>
                <a:schemeClr val="dk2">
                  <a:shade val="69000"/>
                  <a:hueMod val="108000"/>
                  <a:satMod val="164000"/>
                  <a:lumMod val="74000"/>
                </a:schemeClr>
                <a:schemeClr val="dk2">
                  <a:tint val="96000"/>
                  <a:hueMod val="88000"/>
                  <a:satMod val="140000"/>
                  <a:lumMod val="13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76A6CDB8-73D8-4902-90C6-D9D69A6F5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BCA03-2E75-DB2E-1780-0C3E32DD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3421623" cy="5601210"/>
          </a:xfrm>
        </p:spPr>
        <p:txBody>
          <a:bodyPr>
            <a:normAutofit/>
          </a:bodyPr>
          <a:lstStyle/>
          <a:p>
            <a:r>
              <a:rPr lang="en-DE" sz="4000" dirty="0">
                <a:latin typeface="FangSong" panose="02010609060101010101" pitchFamily="49" charset="-122"/>
                <a:ea typeface="FangSong" panose="02010609060101010101" pitchFamily="49" charset="-122"/>
              </a:rPr>
              <a:t>SENSORS</a:t>
            </a:r>
          </a:p>
        </p:txBody>
      </p:sp>
      <p:sp>
        <p:nvSpPr>
          <p:cNvPr id="44" name="Content Placeholder 27">
            <a:extLst>
              <a:ext uri="{FF2B5EF4-FFF2-40B4-BE49-F238E27FC236}">
                <a16:creationId xmlns:a16="http://schemas.microsoft.com/office/drawing/2014/main" id="{9F90D4FE-CE2E-E6A4-6BD8-B48D158C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3" y="1063416"/>
            <a:ext cx="6813755" cy="3318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Sensor for Obstacle Detection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Sensor for Line Change Detection</a:t>
            </a:r>
          </a:p>
          <a:p>
            <a:pPr marL="0" indent="0">
              <a:buNone/>
            </a:pPr>
            <a:r>
              <a:rPr lang="en-GB" dirty="0">
                <a:solidFill>
                  <a:schemeClr val="bg1"/>
                </a:solidFill>
                <a:latin typeface="FangSong" panose="02010609060101010101" pitchFamily="49" charset="-122"/>
                <a:ea typeface="FangSong" panose="02010609060101010101" pitchFamily="49" charset="-122"/>
              </a:rPr>
              <a:t>Sensor for Obstacle Colour Identification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F552BC1-A31C-498A-B19B-66681AB1A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7" name="Picture 6" descr="A round black circuit board with white lights&#10;&#10;AI-generated content may be incorrect.">
            <a:extLst>
              <a:ext uri="{FF2B5EF4-FFF2-40B4-BE49-F238E27FC236}">
                <a16:creationId xmlns:a16="http://schemas.microsoft.com/office/drawing/2014/main" id="{66F8F6B7-86A3-24CB-E686-650E6706E49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87" r="-1" b="7482"/>
          <a:stretch>
            <a:fillRect/>
          </a:stretch>
        </p:blipFill>
        <p:spPr>
          <a:xfrm>
            <a:off x="4879010" y="4549309"/>
            <a:ext cx="1848075" cy="167491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9" name="Content Placeholder 8" descr="A close-up of a blue electronic device&#10;&#10;AI-generated content may be incorrect.">
            <a:extLst>
              <a:ext uri="{FF2B5EF4-FFF2-40B4-BE49-F238E27FC236}">
                <a16:creationId xmlns:a16="http://schemas.microsoft.com/office/drawing/2014/main" id="{036BA8B4-331B-FAE3-A479-DB98DA88003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592" r="1" b="8013"/>
          <a:stretch>
            <a:fillRect/>
          </a:stretch>
        </p:blipFill>
        <p:spPr>
          <a:xfrm>
            <a:off x="7191519" y="4549309"/>
            <a:ext cx="1873589" cy="1674912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Content Placeholder 4" descr="A black and white electronic device&#10;&#10;AI-generated content may be incorrect.">
            <a:extLst>
              <a:ext uri="{FF2B5EF4-FFF2-40B4-BE49-F238E27FC236}">
                <a16:creationId xmlns:a16="http://schemas.microsoft.com/office/drawing/2014/main" id="{F31A42DA-E55D-3425-AA50-67517A8DA2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625" r="34639" b="1"/>
          <a:stretch>
            <a:fillRect/>
          </a:stretch>
        </p:blipFill>
        <p:spPr>
          <a:xfrm>
            <a:off x="9370016" y="4661932"/>
            <a:ext cx="2167128" cy="1449665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4D5881-63AD-4F71-173F-F00A50D78730}"/>
              </a:ext>
            </a:extLst>
          </p:cNvPr>
          <p:cNvSpPr txBox="1"/>
          <p:nvPr/>
        </p:nvSpPr>
        <p:spPr>
          <a:xfrm>
            <a:off x="4060721" y="5992837"/>
            <a:ext cx="497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[2]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EF573-E6C9-EE87-DB89-C57AE46D1910}"/>
              </a:ext>
            </a:extLst>
          </p:cNvPr>
          <p:cNvSpPr txBox="1"/>
          <p:nvPr/>
        </p:nvSpPr>
        <p:spPr>
          <a:xfrm>
            <a:off x="10599313" y="6362169"/>
            <a:ext cx="933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944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D8F8-878B-36D0-78C1-B3D642B1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>
            <a:normAutofit/>
          </a:bodyPr>
          <a:lstStyle/>
          <a:p>
            <a:r>
              <a:rPr lang="en-DE" dirty="0"/>
              <a:t>ACTUATORS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C3EF48-8813-E87E-A91A-9B44EAB1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629355" cy="697444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latin typeface="FangSong" panose="02010609060101010101" pitchFamily="49" charset="-122"/>
                <a:ea typeface="FangSong" panose="02010609060101010101" pitchFamily="49" charset="-122"/>
              </a:rPr>
              <a:t>To enable the car to move in any direction.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Motors.</a:t>
            </a:r>
          </a:p>
        </p:txBody>
      </p:sp>
      <p:pic>
        <p:nvPicPr>
          <p:cNvPr id="5" name="Content Placeholder 4" descr="A small metal electric motor&#10;&#10;AI-generated content may be incorrect.">
            <a:extLst>
              <a:ext uri="{FF2B5EF4-FFF2-40B4-BE49-F238E27FC236}">
                <a16:creationId xmlns:a16="http://schemas.microsoft.com/office/drawing/2014/main" id="{3769D0B5-A4F7-255E-FDDE-CB52B0A44E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684" r="-3" b="23613"/>
          <a:stretch>
            <a:fillRect/>
          </a:stretch>
        </p:blipFill>
        <p:spPr>
          <a:xfrm>
            <a:off x="7418226" y="645107"/>
            <a:ext cx="4125317" cy="2710388"/>
          </a:xfrm>
          <a:prstGeom prst="rect">
            <a:avLst/>
          </a:prstGeom>
        </p:spPr>
      </p:pic>
      <p:pic>
        <p:nvPicPr>
          <p:cNvPr id="7" name="Picture 6" descr="A close-up of a microchip&#10;&#10;AI-generated content may be incorrect.">
            <a:extLst>
              <a:ext uri="{FF2B5EF4-FFF2-40B4-BE49-F238E27FC236}">
                <a16:creationId xmlns:a16="http://schemas.microsoft.com/office/drawing/2014/main" id="{B8AFD69C-C9BA-8837-D96B-0962A3EDA2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860" r="1" b="21076"/>
          <a:stretch>
            <a:fillRect/>
          </a:stretch>
        </p:blipFill>
        <p:spPr>
          <a:xfrm>
            <a:off x="6600078" y="3664465"/>
            <a:ext cx="4125317" cy="27103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8D57F7-B82D-B4B1-ADA2-9DF6C54EF2F3}"/>
              </a:ext>
            </a:extLst>
          </p:cNvPr>
          <p:cNvSpPr txBox="1"/>
          <p:nvPr/>
        </p:nvSpPr>
        <p:spPr>
          <a:xfrm>
            <a:off x="3559600" y="3550070"/>
            <a:ext cx="31522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L298N Motor Driver</a:t>
            </a:r>
          </a:p>
          <a:p>
            <a:endParaRPr 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Input of 12V from Battery.</a:t>
            </a:r>
          </a:p>
          <a:p>
            <a:endParaRPr 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Output of 5V to Arduino</a:t>
            </a:r>
          </a:p>
          <a:p>
            <a:endParaRPr lang="en-US" dirty="0">
              <a:latin typeface="FangSong" panose="02010609060101010101" pitchFamily="49" charset="-122"/>
              <a:ea typeface="FangSong" panose="02010609060101010101" pitchFamily="49" charset="-122"/>
            </a:endParaRPr>
          </a:p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Used to control speed and</a:t>
            </a:r>
          </a:p>
          <a:p>
            <a:r>
              <a:rPr lang="en-US" dirty="0">
                <a:latin typeface="FangSong" panose="02010609060101010101" pitchFamily="49" charset="-122"/>
                <a:ea typeface="FangSong" panose="02010609060101010101" pitchFamily="49" charset="-122"/>
              </a:rPr>
              <a:t>direction of DC Motors.</a:t>
            </a:r>
            <a:endParaRPr lang="en-DE" dirty="0">
              <a:latin typeface="FangSong" panose="02010609060101010101" pitchFamily="49" charset="-122"/>
              <a:ea typeface="FangSong" panose="02010609060101010101" pitchFamily="49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572D7-92D1-BCB0-9D23-23066F70289F}"/>
              </a:ext>
            </a:extLst>
          </p:cNvPr>
          <p:cNvSpPr txBox="1"/>
          <p:nvPr/>
        </p:nvSpPr>
        <p:spPr>
          <a:xfrm>
            <a:off x="10958732" y="6135393"/>
            <a:ext cx="801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[3]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08A3A-7A0A-84CB-A7AB-3B6863FBE781}"/>
              </a:ext>
            </a:extLst>
          </p:cNvPr>
          <p:cNvSpPr txBox="1"/>
          <p:nvPr/>
        </p:nvSpPr>
        <p:spPr>
          <a:xfrm>
            <a:off x="11543542" y="6453209"/>
            <a:ext cx="45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6021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B2F4-D416-58BA-0D30-1ABEA20A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0" i="0" kern="1200">
                <a:latin typeface="+mj-lt"/>
                <a:ea typeface="+mj-ea"/>
                <a:cs typeface="+mj-cs"/>
              </a:rPr>
              <a:t>MICROCONTROLLER AND POWER SOURCE</a:t>
            </a:r>
          </a:p>
        </p:txBody>
      </p:sp>
      <p:pic>
        <p:nvPicPr>
          <p:cNvPr id="7" name="Picture 6" descr="A close-up of a battery&#10;&#10;AI-generated content may be incorrect.">
            <a:extLst>
              <a:ext uri="{FF2B5EF4-FFF2-40B4-BE49-F238E27FC236}">
                <a16:creationId xmlns:a16="http://schemas.microsoft.com/office/drawing/2014/main" id="{DF6F2E7C-C9D6-7192-8D50-18DC74B84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54526" y="1919459"/>
            <a:ext cx="1909049" cy="3349210"/>
          </a:xfrm>
          <a:prstGeom prst="rect">
            <a:avLst/>
          </a:prstGeom>
        </p:spPr>
      </p:pic>
      <p:pic>
        <p:nvPicPr>
          <p:cNvPr id="5" name="Content Placeholder 4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F7F5BFB3-8C42-FB35-92E5-B8D9C870B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044" y="2935809"/>
            <a:ext cx="3113904" cy="2335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4913D-4443-27C0-6B40-08A847B82E53}"/>
              </a:ext>
            </a:extLst>
          </p:cNvPr>
          <p:cNvSpPr txBox="1"/>
          <p:nvPr/>
        </p:nvSpPr>
        <p:spPr>
          <a:xfrm>
            <a:off x="10058400" y="5444197"/>
            <a:ext cx="85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[4]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236BE-D269-D4CB-FC34-969818FE09C2}"/>
              </a:ext>
            </a:extLst>
          </p:cNvPr>
          <p:cNvSpPr txBox="1"/>
          <p:nvPr/>
        </p:nvSpPr>
        <p:spPr>
          <a:xfrm>
            <a:off x="9744948" y="3364859"/>
            <a:ext cx="26252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• 5V Input</a:t>
            </a:r>
          </a:p>
          <a:p>
            <a:r>
              <a:rPr lang="en-GB" dirty="0"/>
              <a:t>• 14 Digital Pins</a:t>
            </a:r>
          </a:p>
          <a:p>
            <a:r>
              <a:rPr lang="en-GB" dirty="0"/>
              <a:t>• 6 Analog Pins</a:t>
            </a:r>
          </a:p>
          <a:p>
            <a:r>
              <a:rPr lang="en-GB" dirty="0"/>
              <a:t>• Used with</a:t>
            </a:r>
          </a:p>
          <a:p>
            <a:r>
              <a:rPr lang="en-GB" dirty="0"/>
              <a:t>Arduino IDE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05BFD-836A-5499-38E9-2A4A24C9A49B}"/>
              </a:ext>
            </a:extLst>
          </p:cNvPr>
          <p:cNvSpPr txBox="1"/>
          <p:nvPr/>
        </p:nvSpPr>
        <p:spPr>
          <a:xfrm>
            <a:off x="1419726" y="4751700"/>
            <a:ext cx="38260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• Technology LiPo</a:t>
            </a:r>
          </a:p>
          <a:p>
            <a:r>
              <a:rPr lang="en-GB" dirty="0"/>
              <a:t>• Cell number 2</a:t>
            </a:r>
          </a:p>
          <a:p>
            <a:r>
              <a:rPr lang="en-GB" dirty="0"/>
              <a:t>• Tension 7.4V</a:t>
            </a:r>
          </a:p>
          <a:p>
            <a:r>
              <a:rPr lang="en-GB" dirty="0"/>
              <a:t>• Capacity 3000mAh</a:t>
            </a:r>
          </a:p>
          <a:p>
            <a:r>
              <a:rPr lang="en-GB" dirty="0"/>
              <a:t>• Resilience 20C</a:t>
            </a:r>
          </a:p>
          <a:p>
            <a:r>
              <a:rPr lang="en-GB" dirty="0"/>
              <a:t>• Weight 210g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185F0-3C76-AF97-C2FA-DB24BC4179E8}"/>
              </a:ext>
            </a:extLst>
          </p:cNvPr>
          <p:cNvSpPr txBox="1"/>
          <p:nvPr/>
        </p:nvSpPr>
        <p:spPr>
          <a:xfrm>
            <a:off x="11359166" y="6297769"/>
            <a:ext cx="60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33471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CB476-60E3-3BAC-B5EB-1CA4F0B0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3133726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DE" sz="3300"/>
              <a:t>COMPLETE SCHEMATIC</a:t>
            </a:r>
          </a:p>
        </p:txBody>
      </p:sp>
      <p:pic>
        <p:nvPicPr>
          <p:cNvPr id="5" name="Content Placeholder 4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9F002FFD-1039-92A3-8150-CD8F329DF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950" y="803751"/>
            <a:ext cx="4974846" cy="52504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89F981-093D-C6E9-3E6E-78BF9C2C49CE}"/>
              </a:ext>
            </a:extLst>
          </p:cNvPr>
          <p:cNvSpPr txBox="1"/>
          <p:nvPr/>
        </p:nvSpPr>
        <p:spPr>
          <a:xfrm>
            <a:off x="11099409" y="5584874"/>
            <a:ext cx="506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[5]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542CC-0955-DBB9-76BC-4306E38F82A7}"/>
              </a:ext>
            </a:extLst>
          </p:cNvPr>
          <p:cNvSpPr txBox="1"/>
          <p:nvPr/>
        </p:nvSpPr>
        <p:spPr>
          <a:xfrm>
            <a:off x="11256135" y="6465194"/>
            <a:ext cx="59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78919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2199</TotalTime>
  <Words>571</Words>
  <Application>Microsoft Macintosh PowerPoint</Application>
  <PresentationFormat>Widescreen</PresentationFormat>
  <Paragraphs>104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FangSong</vt:lpstr>
      <vt:lpstr>Aptos</vt:lpstr>
      <vt:lpstr>Century Gothic</vt:lpstr>
      <vt:lpstr>Wingdings 3</vt:lpstr>
      <vt:lpstr>Ion Boardroom</vt:lpstr>
      <vt:lpstr>PROTOTYPING &amp; SYSTEMS ENGINEERING</vt:lpstr>
      <vt:lpstr>Work-load distribution </vt:lpstr>
      <vt:lpstr>REQUIREMENTS:</vt:lpstr>
      <vt:lpstr>REQUIREMENT DIAGRAM</vt:lpstr>
      <vt:lpstr>SOLIWORKS DESIGN</vt:lpstr>
      <vt:lpstr>SENSORS</vt:lpstr>
      <vt:lpstr>ACTUATORS</vt:lpstr>
      <vt:lpstr>MICROCONTROLLER AND POWER SOURCE</vt:lpstr>
      <vt:lpstr>COMPLETE SCHEMATIC</vt:lpstr>
      <vt:lpstr>ACTIVITY DIAGRAM</vt:lpstr>
      <vt:lpstr>STATE MACHINE DIAGRAM</vt:lpstr>
      <vt:lpstr>USE CASE DIAGRAM</vt:lpstr>
      <vt:lpstr>Internal Block Diagram</vt:lpstr>
      <vt:lpstr>Block Definition Diagram (BDD)</vt:lpstr>
      <vt:lpstr>PowerPoint Presentation</vt:lpstr>
      <vt:lpstr>INTERACTION STRUCTURE FOR FOLLOWING LINE</vt:lpstr>
      <vt:lpstr>Outcomes and Achievements </vt:lpstr>
      <vt:lpstr>FUTURE WORK: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4915758531643</dc:creator>
  <cp:lastModifiedBy>4915758531643</cp:lastModifiedBy>
  <cp:revision>9</cp:revision>
  <dcterms:created xsi:type="dcterms:W3CDTF">2025-06-20T13:00:41Z</dcterms:created>
  <dcterms:modified xsi:type="dcterms:W3CDTF">2025-06-22T21:21:40Z</dcterms:modified>
</cp:coreProperties>
</file>