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  <p:sldMasterId id="2147483717" r:id="rId33"/>
    <p:sldMasterId id="2147483719" r:id="rId34"/>
    <p:sldMasterId id="2147483721" r:id="rId35"/>
    <p:sldMasterId id="2147483723" r:id="rId36"/>
    <p:sldMasterId id="2147483725" r:id="rId37"/>
    <p:sldMasterId id="2147483727" r:id="rId38"/>
    <p:sldMasterId id="2147483729" r:id="rId39"/>
  </p:sldMasterIdLst>
  <p:notesMasterIdLst>
    <p:notesMasterId r:id="rId40"/>
  </p:notesMasterIdLst>
  <p:sldIdLst>
    <p:sldId id="256" r:id="rId41"/>
    <p:sldId id="257" r:id="rId42"/>
    <p:sldId id="258" r:id="rId43"/>
    <p:sldId id="259" r:id="rId44"/>
    <p:sldId id="260" r:id="rId45"/>
    <p:sldId id="261" r:id="rId46"/>
    <p:sldId id="262" r:id="rId47"/>
    <p:sldId id="263" r:id="rId48"/>
    <p:sldId id="264" r:id="rId49"/>
    <p:sldId id="265" r:id="rId50"/>
    <p:sldId id="266" r:id="rId51"/>
    <p:sldId id="267" r:id="rId52"/>
    <p:sldId id="268" r:id="rId53"/>
    <p:sldId id="269" r:id="rId54"/>
    <p:sldId id="270" r:id="rId55"/>
    <p:sldId id="271" r:id="rId56"/>
    <p:sldId id="272" r:id="rId57"/>
    <p:sldId id="273" r:id="rId58"/>
    <p:sldId id="274" r:id="rId59"/>
    <p:sldId id="275" r:id="rId60"/>
    <p:sldId id="276" r:id="rId61"/>
    <p:sldId id="277" r:id="rId62"/>
    <p:sldId id="278" r:id="rId63"/>
    <p:sldId id="279" r:id="rId64"/>
    <p:sldId id="280" r:id="rId65"/>
    <p:sldId id="281" r:id="rId66"/>
    <p:sldId id="282" r:id="rId67"/>
    <p:sldId id="283" r:id="rId6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notesMaster" Target="notesMasters/notesMaster1.xml"/><Relationship Id="rId41" Type="http://schemas.openxmlformats.org/officeDocument/2006/relationships/slide" Target="slides/slide1.xml"/><Relationship Id="rId42" Type="http://schemas.openxmlformats.org/officeDocument/2006/relationships/slide" Target="slides/slide2.xml"/><Relationship Id="rId43" Type="http://schemas.openxmlformats.org/officeDocument/2006/relationships/slide" Target="slides/slide3.xml"/><Relationship Id="rId44" Type="http://schemas.openxmlformats.org/officeDocument/2006/relationships/slide" Target="slides/slide4.xml"/><Relationship Id="rId45" Type="http://schemas.openxmlformats.org/officeDocument/2006/relationships/slide" Target="slides/slide5.xml"/><Relationship Id="rId46" Type="http://schemas.openxmlformats.org/officeDocument/2006/relationships/slide" Target="slides/slide6.xml"/><Relationship Id="rId47" Type="http://schemas.openxmlformats.org/officeDocument/2006/relationships/slide" Target="slides/slide7.xml"/><Relationship Id="rId48" Type="http://schemas.openxmlformats.org/officeDocument/2006/relationships/slide" Target="slides/slide8.xml"/><Relationship Id="rId49" Type="http://schemas.openxmlformats.org/officeDocument/2006/relationships/slide" Target="slides/slide9.xml"/><Relationship Id="rId50" Type="http://schemas.openxmlformats.org/officeDocument/2006/relationships/slide" Target="slides/slide10.xml"/><Relationship Id="rId51" Type="http://schemas.openxmlformats.org/officeDocument/2006/relationships/slide" Target="slides/slide11.xml"/><Relationship Id="rId52" Type="http://schemas.openxmlformats.org/officeDocument/2006/relationships/slide" Target="slides/slide12.xml"/><Relationship Id="rId53" Type="http://schemas.openxmlformats.org/officeDocument/2006/relationships/slide" Target="slides/slide13.xml"/><Relationship Id="rId54" Type="http://schemas.openxmlformats.org/officeDocument/2006/relationships/slide" Target="slides/slide14.xml"/><Relationship Id="rId55" Type="http://schemas.openxmlformats.org/officeDocument/2006/relationships/slide" Target="slides/slide15.xml"/><Relationship Id="rId56" Type="http://schemas.openxmlformats.org/officeDocument/2006/relationships/slide" Target="slides/slide16.xml"/><Relationship Id="rId57" Type="http://schemas.openxmlformats.org/officeDocument/2006/relationships/slide" Target="slides/slide17.xml"/><Relationship Id="rId58" Type="http://schemas.openxmlformats.org/officeDocument/2006/relationships/slide" Target="slides/slide18.xml"/><Relationship Id="rId59" Type="http://schemas.openxmlformats.org/officeDocument/2006/relationships/slide" Target="slides/slide19.xml"/><Relationship Id="rId60" Type="http://schemas.openxmlformats.org/officeDocument/2006/relationships/slide" Target="slides/slide20.xml"/><Relationship Id="rId61" Type="http://schemas.openxmlformats.org/officeDocument/2006/relationships/slide" Target="slides/slide21.xml"/><Relationship Id="rId62" Type="http://schemas.openxmlformats.org/officeDocument/2006/relationships/slide" Target="slides/slide22.xml"/><Relationship Id="rId63" Type="http://schemas.openxmlformats.org/officeDocument/2006/relationships/slide" Target="slides/slide23.xml"/><Relationship Id="rId64" Type="http://schemas.openxmlformats.org/officeDocument/2006/relationships/slide" Target="slides/slide24.xml"/><Relationship Id="rId65" Type="http://schemas.openxmlformats.org/officeDocument/2006/relationships/slide" Target="slides/slide25.xml"/><Relationship Id="rId66" Type="http://schemas.openxmlformats.org/officeDocument/2006/relationships/slide" Target="slides/slide26.xml"/><Relationship Id="rId67" Type="http://schemas.openxmlformats.org/officeDocument/2006/relationships/slide" Target="slides/slide27.xml"/><Relationship Id="rId68" Type="http://schemas.openxmlformats.org/officeDocument/2006/relationships/slide" Target="slides/slide28.xml"/><Relationship Id="rId6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dt" idx="7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ftr" idx="7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sldNum" idx="7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4699F10-7226-460A-93DF-B8BC0E43CA0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49CFBE-FD3B-4342-83A3-A892DD036D8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24F18D-4860-4CD3-AEBD-9B2BA4D8BA5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56FF18-47E0-445A-B334-53CCD0F0BC0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74D157-886E-487F-8772-084503DBD6B0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39EA5D-469C-470E-BF1D-CA23FDBBA10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687CED-E3E2-40F0-BF49-0CADC0CAC764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93B64F-7171-40B1-AD60-C64D7662E8D0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8CABF2-3D1A-42A9-87FC-66E9D1E974E0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916152-D09D-4E28-B18B-8DD757512E3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D862D7-CD31-4D45-9A96-8E5385FA1E98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DD8533-997D-4243-958F-B64B87FEAB7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9589BB-E970-44DC-B486-6CF62379015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93DF57-A97A-4767-966D-822602F67BF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6C9D48-D33C-468B-9479-5585D9AE7D10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E01B0E-8A54-4092-95FB-B6FBCBF36BD0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D92254-6109-4D99-AE11-02A5CF8247F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73ACAF-614E-48D6-821E-F61965E026B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D6693D-F6D2-4B7C-A588-081B313B28E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270150-01B2-4960-84BA-020C4EC3A30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03005C-5C50-4916-A68F-9EDEAA3BACA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0C7A34-3FF0-451D-A351-17314A012AF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4297D9-9E98-4C1E-859F-37B492C2CDA6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E26F55-25A9-4B86-8DD0-1C682BF5EE7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47ACE3-4260-4A87-B439-F2790D78AF16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C51964-37EF-4ED4-874D-53DA03BF012E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26600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26600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26600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26600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26600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3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7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dt" idx="2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03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9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0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17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ftr" idx="21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dt" idx="22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27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26636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23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dt" idx="24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43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25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 idx="26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4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55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ftr" idx="27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28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69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29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30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81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26636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ftr" idx="31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dt" idx="32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97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ftr" idx="33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34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11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ftr" idx="35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dt" idx="36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23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26636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ftr" idx="37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dt" idx="38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7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3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4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39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ftr" idx="39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dt" idx="40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6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61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ftr" idx="41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dt" idx="42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71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ftr" idx="43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dt" idx="44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81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ftr" idx="45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dt" idx="46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9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91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ftr" idx="47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dt" idx="48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0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04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 type="ftr" idx="49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dt" idx="50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1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14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 type="ftr" idx="51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dt" idx="52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24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ftr" idx="53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dt" idx="54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3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34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ftr" idx="55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56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4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47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ftr" idx="57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dt" idx="58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7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5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6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5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57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ftr" idx="59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dt" idx="60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9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70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ftr" idx="61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dt" idx="62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84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5" name="PlaceHolder 1"/>
          <p:cNvSpPr>
            <a:spLocks noGrp="1"/>
          </p:cNvSpPr>
          <p:nvPr>
            <p:ph type="ftr" idx="63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dt" idx="64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8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9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94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ftr" idx="65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dt" idx="66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0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404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4266360" y="2053080"/>
            <a:ext cx="32742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ftr" idx="67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 type="dt" idx="68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19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420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 type="ftr" idx="69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dt" idx="70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7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29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430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ftr" idx="71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dt" idx="72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6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8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41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442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3" name="PlaceHolder 1"/>
          <p:cNvSpPr>
            <a:spLocks noGrp="1"/>
          </p:cNvSpPr>
          <p:nvPr>
            <p:ph type="ftr" idx="73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dt" idx="74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6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7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9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0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51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452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 type="ftr" idx="75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dt" idx="76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0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7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Google Shape;85;p13"/>
          <p:cNvSpPr/>
          <p:nvPr/>
        </p:nvSpPr>
        <p:spPr>
          <a:xfrm>
            <a:off x="673920" y="971280"/>
            <a:ext cx="60012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“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Google Shape;86;p13"/>
          <p:cNvSpPr/>
          <p:nvPr/>
        </p:nvSpPr>
        <p:spPr>
          <a:xfrm>
            <a:off x="6999840" y="2613960"/>
            <a:ext cx="60012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”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7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8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49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9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10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59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60" name="Google Shape;100;p15"/>
          <p:cNvCxnSpPr/>
          <p:nvPr/>
        </p:nvCxnSpPr>
        <p:spPr>
          <a:xfrm>
            <a:off x="2795040" y="2133360"/>
            <a:ext cx="1440" cy="396396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61" name="Google Shape;101;p15"/>
          <p:cNvCxnSpPr/>
          <p:nvPr/>
        </p:nvCxnSpPr>
        <p:spPr>
          <a:xfrm>
            <a:off x="5222880" y="2133360"/>
            <a:ext cx="1440" cy="39682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62" name="PlaceHolder 1"/>
          <p:cNvSpPr>
            <a:spLocks noGrp="1"/>
          </p:cNvSpPr>
          <p:nvPr>
            <p:ph type="ftr" idx="11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 idx="12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71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72" name="Google Shape;115;p16"/>
          <p:cNvCxnSpPr/>
          <p:nvPr/>
        </p:nvCxnSpPr>
        <p:spPr>
          <a:xfrm>
            <a:off x="2795040" y="2133360"/>
            <a:ext cx="1440" cy="396396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73" name="Google Shape;116;p16"/>
          <p:cNvCxnSpPr/>
          <p:nvPr/>
        </p:nvCxnSpPr>
        <p:spPr>
          <a:xfrm>
            <a:off x="5222880" y="2133360"/>
            <a:ext cx="1440" cy="39682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74" name="PlaceHolder 1"/>
          <p:cNvSpPr>
            <a:spLocks noGrp="1"/>
          </p:cNvSpPr>
          <p:nvPr>
            <p:ph type="ftr" idx="13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 idx="14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83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15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 idx="16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0;p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1;p1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2;p1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3;p1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4;p1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Google Shape;15;p1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0880" cy="92088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93" name="Google Shape;19;p1"/>
          <p:cNvSpPr/>
          <p:nvPr/>
        </p:nvSpPr>
        <p:spPr>
          <a:xfrm>
            <a:off x="12600" y="6248520"/>
            <a:ext cx="9117360" cy="60804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17"/>
          </p:nvPr>
        </p:nvSpPr>
        <p:spPr>
          <a:xfrm rot="5400000">
            <a:off x="6234480" y="3263400"/>
            <a:ext cx="38584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18"/>
          </p:nvPr>
        </p:nvSpPr>
        <p:spPr>
          <a:xfrm rot="5400000">
            <a:off x="7496280" y="1828800"/>
            <a:ext cx="989280" cy="22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w3schools.com/js/js_string_methods.asp#mark_length" TargetMode="External"/><Relationship Id="rId2" Type="http://schemas.openxmlformats.org/officeDocument/2006/relationships/hyperlink" Target="https://www.w3schools.com/js/js_string_methods.asp#mark_charat" TargetMode="External"/><Relationship Id="rId3" Type="http://schemas.openxmlformats.org/officeDocument/2006/relationships/hyperlink" Target="https://www.w3schools.com/js/js_string_methods.asp#mark_touppercase" TargetMode="External"/><Relationship Id="rId4" Type="http://schemas.openxmlformats.org/officeDocument/2006/relationships/hyperlink" Target="https://www.w3schools.com/js/js_string_methods.asp#mark_tolowercase" TargetMode="External"/><Relationship Id="rId5" Type="http://schemas.openxmlformats.org/officeDocument/2006/relationships/hyperlink" Target="https://www.w3schools.com/js/js_string_methods.asp#mark_at" TargetMode="External"/><Relationship Id="rId6" Type="http://schemas.openxmlformats.org/officeDocument/2006/relationships/hyperlink" Target="https://www.w3schools.com/js/js_string_methods.asp#mark_propertyaccess" TargetMode="External"/><Relationship Id="rId7" Type="http://schemas.openxmlformats.org/officeDocument/2006/relationships/hyperlink" Target="https://www.w3schools.com/js/js_string_methods.asp#mark_slice" TargetMode="External"/><Relationship Id="rId8" Type="http://schemas.openxmlformats.org/officeDocument/2006/relationships/hyperlink" Target="https://www.w3schools.com/js/js_string_methods.asp#mark_substring" TargetMode="External"/><Relationship Id="rId9" Type="http://schemas.openxmlformats.org/officeDocument/2006/relationships/hyperlink" Target="https://www.w3schools.com/js/js_string_methods.asp#mark_substr" TargetMode="External"/><Relationship Id="rId10" Type="http://schemas.openxmlformats.org/officeDocument/2006/relationships/hyperlink" Target="https://www.w3schools.com/js/js_string_methods.asp#mark_concat" TargetMode="External"/><Relationship Id="rId11" Type="http://schemas.openxmlformats.org/officeDocument/2006/relationships/hyperlink" Target="https://www.w3schools.com/js/js_string_methods.asp#mark_trim" TargetMode="External"/><Relationship Id="rId12" Type="http://schemas.openxmlformats.org/officeDocument/2006/relationships/hyperlink" Target="https://www.w3schools.com/js/js_string_methods.asp#mark_trimstart" TargetMode="External"/><Relationship Id="rId13" Type="http://schemas.openxmlformats.org/officeDocument/2006/relationships/hyperlink" Target="https://www.w3schools.com/js/js_string_methods.asp#mark_trimend" TargetMode="External"/><Relationship Id="rId14" Type="http://schemas.openxmlformats.org/officeDocument/2006/relationships/hyperlink" Target="https://www.w3schools.com/js/js_string_methods.asp#mark_padstart" TargetMode="External"/><Relationship Id="rId15" Type="http://schemas.openxmlformats.org/officeDocument/2006/relationships/hyperlink" Target="https://www.w3schools.com/js/js_string_methods.asp#mark_padend" TargetMode="External"/><Relationship Id="rId16" Type="http://schemas.openxmlformats.org/officeDocument/2006/relationships/hyperlink" Target="https://www.w3schools.com/js/js_string_methods.asp#mark_repeat" TargetMode="External"/><Relationship Id="rId17" Type="http://schemas.openxmlformats.org/officeDocument/2006/relationships/hyperlink" Target="https://www.w3schools.com/js/js_string_methods.asp#mark_replace" TargetMode="External"/><Relationship Id="rId18" Type="http://schemas.openxmlformats.org/officeDocument/2006/relationships/hyperlink" Target="https://www.w3schools.com/js/js_string_methods.asp#mark_replaceall" TargetMode="External"/><Relationship Id="rId19" Type="http://schemas.openxmlformats.org/officeDocument/2006/relationships/hyperlink" Target="https://www.w3schools.com/js/js_string_methods.asp#mark_split" TargetMode="External"/><Relationship Id="rId20" Type="http://schemas.openxmlformats.org/officeDocument/2006/relationships/slideLayout" Target="../slideLayouts/slideLayout22.xml"/><Relationship Id="rId21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w3schools.com/js/js_array_methods.asp#mark_length" TargetMode="External"/><Relationship Id="rId2" Type="http://schemas.openxmlformats.org/officeDocument/2006/relationships/hyperlink" Target="https://www.w3schools.com/js/js_array_methods.asp#mark_tostring" TargetMode="External"/><Relationship Id="rId3" Type="http://schemas.openxmlformats.org/officeDocument/2006/relationships/hyperlink" Target="https://www.w3schools.com/js/js_array_methods.asp#mark_at" TargetMode="External"/><Relationship Id="rId4" Type="http://schemas.openxmlformats.org/officeDocument/2006/relationships/hyperlink" Target="https://www.w3schools.com/js/js_array_methods.asp#mark_join" TargetMode="External"/><Relationship Id="rId5" Type="http://schemas.openxmlformats.org/officeDocument/2006/relationships/hyperlink" Target="https://www.w3schools.com/js/js_array_methods.asp#mark_pop" TargetMode="External"/><Relationship Id="rId6" Type="http://schemas.openxmlformats.org/officeDocument/2006/relationships/hyperlink" Target="https://www.w3schools.com/js/js_array_methods.asp#mark_push" TargetMode="External"/><Relationship Id="rId7" Type="http://schemas.openxmlformats.org/officeDocument/2006/relationships/hyperlink" Target="https://www.w3schools.com/js/js_array_methods.asp#mark_shift" TargetMode="External"/><Relationship Id="rId8" Type="http://schemas.openxmlformats.org/officeDocument/2006/relationships/hyperlink" Target="https://www.w3schools.com/js/js_array_methods.asp#mark_unshift" TargetMode="External"/><Relationship Id="rId9" Type="http://schemas.openxmlformats.org/officeDocument/2006/relationships/hyperlink" Target="https://www.w3schools.com/js/js_array_methods.asp#mark_delete" TargetMode="External"/><Relationship Id="rId10" Type="http://schemas.openxmlformats.org/officeDocument/2006/relationships/hyperlink" Target="https://www.w3schools.com/js/js_array_methods.asp#mark_concat" TargetMode="External"/><Relationship Id="rId11" Type="http://schemas.openxmlformats.org/officeDocument/2006/relationships/hyperlink" Target="https://www.w3schools.com/js/js_array_sort.asp#mark_sort" TargetMode="External"/><Relationship Id="rId12" Type="http://schemas.openxmlformats.org/officeDocument/2006/relationships/hyperlink" Target="https://www.w3schools.com/js/js_array_iteration.asp#mark_map" TargetMode="External"/><Relationship Id="rId13" Type="http://schemas.openxmlformats.org/officeDocument/2006/relationships/hyperlink" Target="https://www.w3schools.com/jsref/jsref_filter.asp" TargetMode="External"/><Relationship Id="rId14" Type="http://schemas.openxmlformats.org/officeDocument/2006/relationships/hyperlink" Target="http://www.w3schools.com/jsref/jsref_forEach.asp" TargetMode="External"/><Relationship Id="rId15" Type="http://schemas.openxmlformats.org/officeDocument/2006/relationships/slideLayout" Target="../slideLayouts/slideLayout22.xml"/><Relationship Id="rId16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s://javascript.info" TargetMode="External"/><Relationship Id="rId3" Type="http://schemas.openxmlformats.org/officeDocument/2006/relationships/slideLayout" Target="../slideLayouts/slideLayout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800280" y="1276200"/>
            <a:ext cx="7770960" cy="182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Web Programming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Lecture 5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JavaScript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62" name="Google Shape;135;p19" descr=""/>
          <p:cNvPicPr/>
          <p:nvPr/>
        </p:nvPicPr>
        <p:blipFill>
          <a:blip r:embed="rId1"/>
          <a:srcRect l="0" t="50052" r="0" b="0"/>
          <a:stretch/>
        </p:blipFill>
        <p:spPr>
          <a:xfrm>
            <a:off x="1066680" y="3362400"/>
            <a:ext cx="7621560" cy="13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3" name="Google Shape;136;p19"/>
          <p:cNvSpPr/>
          <p:nvPr/>
        </p:nvSpPr>
        <p:spPr>
          <a:xfrm>
            <a:off x="2819520" y="5334120"/>
            <a:ext cx="705384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4" name="Google Shape;137;p19"/>
          <p:cNvSpPr/>
          <p:nvPr/>
        </p:nvSpPr>
        <p:spPr>
          <a:xfrm>
            <a:off x="3186360" y="3753000"/>
            <a:ext cx="29984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191880" y="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Data Types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535680" y="60084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// Numbers: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length = </a:t>
            </a:r>
            <a:r>
              <a:rPr b="0" lang="en-US" sz="17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16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weight = </a:t>
            </a:r>
            <a:r>
              <a:rPr b="0" lang="en-US" sz="17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7.5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// Strings: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color = </a:t>
            </a:r>
            <a:r>
              <a:rPr b="0" lang="en-US" sz="17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"Yellow"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lastName = </a:t>
            </a:r>
            <a:r>
              <a:rPr b="0" lang="en-US" sz="17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"Johnson"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// Booleans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x = </a:t>
            </a: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true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y = </a:t>
            </a: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false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// Object: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const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person = {firstName:</a:t>
            </a:r>
            <a:r>
              <a:rPr b="0" lang="en-US" sz="17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"John"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, lastName:</a:t>
            </a:r>
            <a:r>
              <a:rPr b="0" lang="en-US" sz="17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"Doe"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};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// Array object: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const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cars = [</a:t>
            </a:r>
            <a:r>
              <a:rPr b="0" lang="en-US" sz="17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"Saab"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, </a:t>
            </a:r>
            <a:r>
              <a:rPr b="0" lang="en-US" sz="17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"Volvo"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, </a:t>
            </a:r>
            <a:r>
              <a:rPr b="0" lang="en-US" sz="17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"BMW"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];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// Date object: </a:t>
            </a: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const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date = </a:t>
            </a:r>
            <a:r>
              <a:rPr b="0" lang="en-US" sz="17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new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Date(</a:t>
            </a:r>
            <a:r>
              <a:rPr b="0" lang="en-US" sz="17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"2022-03-25"</a:t>
            </a:r>
            <a:r>
              <a:rPr b="0" lang="en-US" sz="17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);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Difference: var, let and const 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828360" y="13312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160000"/>
              </a:lnSpc>
              <a:buClr>
                <a:srgbClr val="0a0a23"/>
              </a:buClr>
              <a:buFont typeface="Arial"/>
              <a:buChar char="●"/>
            </a:pPr>
            <a:r>
              <a:rPr b="0" lang="en-US" sz="24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var</a:t>
            </a:r>
            <a:r>
              <a:rPr b="0" lang="en-US" sz="2400" strike="noStrike" u="none">
                <a:solidFill>
                  <a:srgbClr val="0a0a2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and </a:t>
            </a:r>
            <a:r>
              <a:rPr b="0" lang="en-US" sz="24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let</a:t>
            </a:r>
            <a:r>
              <a:rPr b="0" lang="en-US" sz="2400" strike="noStrike" u="none">
                <a:solidFill>
                  <a:srgbClr val="0a0a2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create variables that can be reassigned another value.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60000"/>
              </a:lnSpc>
              <a:buClr>
                <a:srgbClr val="0a0a23"/>
              </a:buClr>
              <a:buFont typeface="Arial"/>
              <a:buChar char="●"/>
            </a:pPr>
            <a:r>
              <a:rPr b="0" lang="en-US" sz="24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const</a:t>
            </a:r>
            <a:r>
              <a:rPr b="0" lang="en-US" sz="2400" strike="noStrike" u="none">
                <a:solidFill>
                  <a:srgbClr val="0a0a2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creates "constant" variables that cannot be reassigned another value.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60000"/>
              </a:lnSpc>
              <a:buClr>
                <a:srgbClr val="0a0a23"/>
              </a:buClr>
              <a:buFont typeface="Arial"/>
              <a:buChar char="●"/>
            </a:pPr>
            <a:r>
              <a:rPr b="0" lang="en-US" sz="2400" strike="noStrike" u="none">
                <a:solidFill>
                  <a:srgbClr val="0a0a2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developers shouldn't use </a:t>
            </a:r>
            <a:r>
              <a:rPr b="0" lang="en-US" sz="24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var</a:t>
            </a:r>
            <a:r>
              <a:rPr b="0" lang="en-US" sz="2400" strike="noStrike" u="none">
                <a:solidFill>
                  <a:srgbClr val="0a0a2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anymore. They should use </a:t>
            </a:r>
            <a:r>
              <a:rPr b="0" lang="en-US" sz="24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let</a:t>
            </a:r>
            <a:r>
              <a:rPr b="0" lang="en-US" sz="2400" strike="noStrike" u="none">
                <a:solidFill>
                  <a:srgbClr val="0a0a2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or </a:t>
            </a:r>
            <a:r>
              <a:rPr b="0" lang="en-US" sz="24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const</a:t>
            </a:r>
            <a:r>
              <a:rPr b="0" lang="en-US" sz="2400" strike="noStrike" u="none">
                <a:solidFill>
                  <a:srgbClr val="0a0a2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instead.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60000"/>
              </a:lnSpc>
              <a:buClr>
                <a:srgbClr val="0a0a23"/>
              </a:buClr>
              <a:buFont typeface="Arial"/>
              <a:buChar char="●"/>
            </a:pPr>
            <a:r>
              <a:rPr b="0" lang="en-US" sz="2400" strike="noStrike" u="none">
                <a:solidFill>
                  <a:srgbClr val="0a0a2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if you're not going to change the value of a variable, it is good practice to use </a:t>
            </a:r>
            <a:r>
              <a:rPr b="0" lang="en-US" sz="24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const</a:t>
            </a:r>
            <a:r>
              <a:rPr b="0" lang="en-US" sz="2400" strike="noStrike" u="none">
                <a:solidFill>
                  <a:srgbClr val="0a0a2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.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0" y="5004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Arithmetic operators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89280" y="673560"/>
            <a:ext cx="9199440" cy="233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JavaScript performs implicit type coercion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String Coercion (Number → String) 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When a number is added to a string, JavaScript converts the number into a string and performs </a:t>
            </a: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concatenation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console.log(2 + "2"); // "22"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Number Coercion (String → Number)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When a string contains a number and is used with mathematical operators (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-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*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), JavaScript converts it into a number. console.log("10" - 5); // 5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87" name="Google Shape;214;p30" descr=""/>
          <p:cNvPicPr/>
          <p:nvPr/>
        </p:nvPicPr>
        <p:blipFill>
          <a:blip r:embed="rId1"/>
          <a:stretch/>
        </p:blipFill>
        <p:spPr>
          <a:xfrm>
            <a:off x="0" y="3102120"/>
            <a:ext cx="9142560" cy="3754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0" y="5004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Assignment operators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89" name="Google Shape;222;p31" descr=""/>
          <p:cNvPicPr/>
          <p:nvPr/>
        </p:nvPicPr>
        <p:blipFill>
          <a:blip r:embed="rId1"/>
          <a:stretch/>
        </p:blipFill>
        <p:spPr>
          <a:xfrm>
            <a:off x="0" y="1486800"/>
            <a:ext cx="9142560" cy="3882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Comparison Operators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91" name="Google Shape;229;p32" descr=""/>
          <p:cNvPicPr/>
          <p:nvPr/>
        </p:nvPicPr>
        <p:blipFill>
          <a:blip r:embed="rId1"/>
          <a:stretch/>
        </p:blipFill>
        <p:spPr>
          <a:xfrm>
            <a:off x="1383840" y="1107000"/>
            <a:ext cx="5598000" cy="5140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== VS ===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3" name=""/>
          <p:cNvSpPr/>
          <p:nvPr/>
        </p:nvSpPr>
        <p:spPr>
          <a:xfrm>
            <a:off x="228600" y="1828800"/>
            <a:ext cx="8685720" cy="26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1==”1”  returns true because it converts the string operand to a number and then compares.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1===”1” returns false because the === operator is the strict equality operator, meaning it checks both the value and the type.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In JavaScript, only the === and !== operators perform strict comparison without type coercion.  Other operators perform type coercion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Objects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828360" y="113760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68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An object in JS contains key-value pairs.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An object can be nested, i.e., an object can contain another object.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Keys are strings, and the values can be any data type (numbers, booleans, other objects, functions etc.).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Objects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828360" y="113760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// Create an Object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const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person = {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firstName: </a:t>
            </a:r>
            <a:r>
              <a:rPr b="0" lang="en-US" sz="19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"John"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,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lastName: </a:t>
            </a:r>
            <a:r>
              <a:rPr b="0" lang="en-US" sz="19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"Doe"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,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age: </a:t>
            </a:r>
            <a:r>
              <a:rPr b="0" lang="en-US" sz="19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50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,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eyeColor: </a:t>
            </a:r>
            <a:r>
              <a:rPr b="0" lang="en-US" sz="19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"blue"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};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 firstName = person.firstName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 age = person[“age”]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Add new property: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person.nationality = "English";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Delete a property: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</a:t>
            </a:r>
            <a:r>
              <a:rPr b="0" lang="en-US" sz="19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delete</a:t>
            </a:r>
            <a:r>
              <a:rPr b="0" lang="en-US" sz="19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person.age;</a:t>
            </a:r>
            <a:endParaRPr b="0" lang="en-US" sz="1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Nested Objects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828360" y="123516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myObj =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name: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"John"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,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age:</a:t>
            </a:r>
            <a:r>
              <a:rPr b="0" lang="en-US" sz="20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30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,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myCars: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car1: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"Ford"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,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  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car2: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"BMW"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}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}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myObj.myCars.car2;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myObj.myCars[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"car2"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];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myObj[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"myCars"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][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"car2"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];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String methods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656640" y="1331280"/>
            <a:ext cx="3092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"/>
              </a:rPr>
              <a:t>length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2"/>
              </a:rPr>
              <a:t>charAt()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3"/>
              </a:rPr>
              <a:t>toUpperCase()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4"/>
              </a:rPr>
              <a:t>toLowerCase()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5"/>
              </a:rPr>
              <a:t>at()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6"/>
              </a:rPr>
              <a:t>[ ]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7"/>
              </a:rPr>
              <a:t>slice()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8"/>
              </a:rPr>
              <a:t>substring()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9"/>
              </a:rPr>
              <a:t>substr()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explore using links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/>
          </p:nvPr>
        </p:nvSpPr>
        <p:spPr>
          <a:xfrm>
            <a:off x="3749760" y="1422720"/>
            <a:ext cx="348480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0"/>
              </a:rPr>
              <a:t>concat()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1"/>
              </a:rPr>
              <a:t>trim()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2"/>
              </a:rPr>
              <a:t>trimStart()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3"/>
              </a:rPr>
              <a:t>trimEnd()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4"/>
              </a:rPr>
              <a:t>padStart()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5"/>
              </a:rPr>
              <a:t>padEnd()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6"/>
              </a:rPr>
              <a:t>repeat()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7"/>
              </a:rPr>
              <a:t>replace()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8"/>
              </a:rPr>
              <a:t>replaceAll()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eff8fc"/>
              </a:buClr>
              <a:buFont typeface="Verdana"/>
              <a:buChar char="►"/>
            </a:pPr>
            <a:r>
              <a:rPr b="0" lang="en-US" sz="24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9"/>
              </a:rPr>
              <a:t>split()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0" y="14184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What is javascript?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380880" y="1542240"/>
            <a:ext cx="8228160" cy="46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999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 lightweight, interpreted programming language.</a:t>
            </a:r>
            <a:endParaRPr b="0" lang="en-US" sz="2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999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Used for creating dynamic and interactive web content.</a:t>
            </a:r>
            <a:endParaRPr b="0" lang="en-US" sz="2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999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Runs in the browser (client-side) and on servers (Node.js).</a:t>
            </a:r>
            <a:endParaRPr b="0" lang="en-US" sz="2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999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Example Uses</a:t>
            </a:r>
            <a:r>
              <a:rPr b="0" lang="en-US" sz="2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endParaRPr b="0" lang="en-US" sz="2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14400" indent="-3999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Form validations.</a:t>
            </a:r>
            <a:endParaRPr b="0" lang="en-US" sz="2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14400" indent="-3999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Animations.</a:t>
            </a:r>
            <a:endParaRPr b="0" lang="en-US" sz="2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14400" indent="-3999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Updating DOM dynamically.</a:t>
            </a:r>
            <a:endParaRPr b="0" lang="en-US" sz="2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-2412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7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Number methods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04" name="Google Shape;266;p37" descr=""/>
          <p:cNvPicPr/>
          <p:nvPr/>
        </p:nvPicPr>
        <p:blipFill>
          <a:blip r:embed="rId1"/>
          <a:stretch/>
        </p:blipFill>
        <p:spPr>
          <a:xfrm>
            <a:off x="0" y="1853280"/>
            <a:ext cx="9142560" cy="3970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Array Methods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57200" indent="-368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  <a:hlinkClick r:id="rId1"/>
              </a:rPr>
              <a:t>length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  <a:hlinkClick r:id="rId2"/>
              </a:rPr>
              <a:t>toString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  <a:hlinkClick r:id="rId3"/>
              </a:rPr>
              <a:t>at()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  <a:hlinkClick r:id="rId4"/>
              </a:rPr>
              <a:t>join()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  <a:hlinkClick r:id="rId5"/>
              </a:rPr>
              <a:t>pop()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  <a:hlinkClick r:id="rId6"/>
              </a:rPr>
              <a:t>push()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7"/>
              </a:rPr>
              <a:t>shift()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8"/>
              </a:rPr>
              <a:t>unshift()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9"/>
              </a:rPr>
              <a:t>delete()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Roboto"/>
              <a:buChar char="►"/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  <a:hlinkClick r:id="rId10"/>
              </a:rPr>
              <a:t>concat()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explore these using links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and more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7" name="Google Shape;274;p38"/>
          <p:cNvSpPr/>
          <p:nvPr/>
        </p:nvSpPr>
        <p:spPr>
          <a:xfrm>
            <a:off x="4800600" y="914400"/>
            <a:ext cx="4216320" cy="48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7e5f5"/>
                </a:highlight>
                <a:uFillTx/>
                <a:latin typeface="Verdana"/>
                <a:ea typeface="Verdana"/>
                <a:hlinkClick r:id="rId11"/>
              </a:rPr>
              <a:t>sort()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sng">
                <a:solidFill>
                  <a:schemeClr val="dk1"/>
                </a:solidFill>
                <a:highlight>
                  <a:srgbClr val="d7e5f5"/>
                </a:highlight>
                <a:uFillTx/>
                <a:latin typeface="Verdana"/>
                <a:ea typeface="Verdana"/>
              </a:rPr>
              <a:t>reverse()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trike="noStrike" u="sng">
                <a:solidFill>
                  <a:schemeClr val="dk1"/>
                </a:solidFill>
                <a:highlight>
                  <a:srgbClr val="d7e5f5"/>
                </a:highlight>
                <a:uFillTx/>
                <a:latin typeface="Verdana"/>
                <a:ea typeface="Verdana"/>
                <a:hlinkClick r:id="rId12"/>
              </a:rPr>
              <a:t>map()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trike="noStrike" u="sng">
                <a:solidFill>
                  <a:schemeClr val="dk1"/>
                </a:solidFill>
                <a:highlight>
                  <a:srgbClr val="d7e5f5"/>
                </a:highlight>
                <a:uFillTx/>
                <a:latin typeface="Verdana"/>
                <a:ea typeface="Verdana"/>
                <a:hlinkClick r:id="rId13"/>
              </a:rPr>
              <a:t>filter()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trike="noStrike" u="sng">
                <a:solidFill>
                  <a:schemeClr val="dk1"/>
                </a:solidFill>
                <a:highlight>
                  <a:srgbClr val="d7e5f5"/>
                </a:highlight>
                <a:uFillTx/>
                <a:latin typeface="Verdana"/>
                <a:ea typeface="Verdana"/>
                <a:hlinkClick r:id="rId14"/>
              </a:rPr>
              <a:t>forEach()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cd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const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 numbers1 = [</a:t>
            </a:r>
            <a:r>
              <a:rPr b="0" lang="en-US" sz="2200" strike="noStrike" u="none">
                <a:solidFill>
                  <a:srgbClr val="ff0000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45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, </a:t>
            </a:r>
            <a:r>
              <a:rPr b="0" lang="en-US" sz="2200" strike="noStrike" u="none">
                <a:solidFill>
                  <a:srgbClr val="ff0000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4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, </a:t>
            </a:r>
            <a:r>
              <a:rPr b="0" lang="en-US" sz="2200" strike="noStrike" u="none">
                <a:solidFill>
                  <a:srgbClr val="ff0000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9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, </a:t>
            </a:r>
            <a:r>
              <a:rPr b="0" lang="en-US" sz="2200" strike="noStrike" u="none">
                <a:solidFill>
                  <a:srgbClr val="ff0000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16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, </a:t>
            </a:r>
            <a:r>
              <a:rPr b="0" lang="en-US" sz="2200" strike="noStrike" u="none">
                <a:solidFill>
                  <a:srgbClr val="ff0000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25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];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cd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const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 numbers2 = numbers1.map(myFunction);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cd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function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 myFunction(value, index, array) 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2200" strike="noStrike" u="none">
                <a:solidFill>
                  <a:srgbClr val="0000cd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return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 value * </a:t>
            </a:r>
            <a:r>
              <a:rPr b="0" lang="en-US" sz="2200" strike="noStrike" u="none">
                <a:solidFill>
                  <a:srgbClr val="ff0000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2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7e5f5"/>
                </a:highlight>
                <a:uFillTx/>
                <a:latin typeface="Consolas"/>
                <a:ea typeface="Consolas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8" name="Google Shape;275;p38"/>
          <p:cNvSpPr/>
          <p:nvPr/>
        </p:nvSpPr>
        <p:spPr>
          <a:xfrm>
            <a:off x="1830600" y="12240"/>
            <a:ext cx="3781440" cy="23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Dates 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81032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368280">
              <a:lnSpc>
                <a:spcPct val="100000"/>
              </a:lnSpc>
              <a:spcBef>
                <a:spcPts val="1199"/>
              </a:spcBef>
              <a:buClr>
                <a:srgbClr val="eff8fc"/>
              </a:buClr>
              <a:buFont typeface="Roboto"/>
              <a:buChar char="►"/>
            </a:pP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const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d = </a:t>
            </a: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new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Date();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eff8fc"/>
              </a:buClr>
              <a:buFont typeface="Roboto"/>
              <a:buChar char="►"/>
            </a:pP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const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d = </a:t>
            </a: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new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Date(</a:t>
            </a:r>
            <a:r>
              <a:rPr b="0" lang="en-US" sz="22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"2022-03-25"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eff8fc"/>
              </a:buClr>
              <a:buFont typeface="Roboto"/>
              <a:buChar char="►"/>
            </a:pP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new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Date(year,month,day,hours,minutes,seconds,ms)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eff8fc"/>
              </a:buClr>
              <a:buFont typeface="Roboto"/>
              <a:buChar char="►"/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Math.random();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999"/>
              </a:spcBef>
              <a:spcAft>
                <a:spcPts val="2999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Destructuring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The destructuring assignment syntax unpack object properties into variables: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const</a:t>
            </a: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 person = {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firstName: </a:t>
            </a:r>
            <a:r>
              <a:rPr b="0" lang="en-US" sz="18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"John"</a:t>
            </a: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,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lastName: </a:t>
            </a:r>
            <a:r>
              <a:rPr b="0" lang="en-US" sz="18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"Doe"</a:t>
            </a: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,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age: </a:t>
            </a:r>
            <a:r>
              <a:rPr b="0" lang="en-US" sz="18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50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};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// Destructuring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let</a:t>
            </a: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 {firstName, lastName, country = </a:t>
            </a:r>
            <a:r>
              <a:rPr b="0" lang="en-US" sz="18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"US"</a:t>
            </a:r>
            <a:r>
              <a:rPr b="0" lang="en-US" sz="18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} = person;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Destructuring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765000" y="13312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function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createPerson({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   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name = </a:t>
            </a:r>
            <a:r>
              <a:rPr b="0" lang="en-US" sz="1200" strike="noStrike" u="none">
                <a:solidFill>
                  <a:srgbClr val="333333"/>
                </a:solidFill>
                <a:highlight>
                  <a:srgbClr val="fff0f0"/>
                </a:highlight>
                <a:uFillTx/>
                <a:latin typeface="Verdana"/>
                <a:ea typeface="Verdana"/>
              </a:rPr>
              <a:t>'Unknown'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,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   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age = 0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} = {}) {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  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return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{name,  age};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}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console.log(createPerson({name: </a:t>
            </a:r>
            <a:r>
              <a:rPr b="0" lang="en-US" sz="1200" strike="noStrike" u="none">
                <a:solidFill>
                  <a:srgbClr val="333333"/>
                </a:solidFill>
                <a:highlight>
                  <a:srgbClr val="fff0f0"/>
                </a:highlight>
                <a:uFillTx/>
                <a:latin typeface="Verdana"/>
                <a:ea typeface="Verdana"/>
              </a:rPr>
              <a:t>'Alice'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, age:30})); 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88888"/>
                </a:solidFill>
                <a:uFillTx/>
                <a:latin typeface="Verdana"/>
                <a:ea typeface="Verdana"/>
              </a:rPr>
              <a:t>// { name: 'Alice', age: 30 } 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console.log(createPerson({})); 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88888"/>
                </a:solidFill>
                <a:uFillTx/>
                <a:latin typeface="Verdana"/>
                <a:ea typeface="Verdana"/>
              </a:rPr>
              <a:t>// { name: 'Unknown', age: 0 }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console.log(createPerson());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88888"/>
                </a:solidFill>
                <a:uFillTx/>
                <a:latin typeface="Verdana"/>
                <a:ea typeface="Verdana"/>
              </a:rPr>
              <a:t>// { name: 'Unknown', age: 0 }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Function Declaration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656640" y="13312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function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functionName(parameter1, parameter2) {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 </a:t>
            </a:r>
            <a:r>
              <a:rPr b="0" lang="en-US" sz="1200" strike="noStrike" u="none">
                <a:solidFill>
                  <a:srgbClr val="888888"/>
                </a:solidFill>
                <a:uFillTx/>
                <a:latin typeface="Verdana"/>
                <a:ea typeface="Verdana"/>
              </a:rPr>
              <a:t>// Code to be executed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return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result;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}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7020"/>
                </a:solidFill>
                <a:uFillTx/>
                <a:latin typeface="Verdana"/>
                <a:ea typeface="Verdana"/>
              </a:rPr>
              <a:t>Function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with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default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parameters: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function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functionName(parameter1, parameter2=”default value”) {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 </a:t>
            </a:r>
            <a:r>
              <a:rPr b="0" lang="en-US" sz="1200" strike="noStrike" u="none">
                <a:solidFill>
                  <a:srgbClr val="888888"/>
                </a:solidFill>
                <a:uFillTx/>
                <a:latin typeface="Verdana"/>
                <a:ea typeface="Verdana"/>
              </a:rPr>
              <a:t>// Code to be executed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return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result;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}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Arrow Function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Arrow functions in JavaScript provide a more concise syntax for writing functions. They are particularly useful for short function bodies.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If the function has a single expression, you can omit the curly braces and 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return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statement: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           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Verdana"/>
                <a:ea typeface="Verdana"/>
              </a:rPr>
              <a:t>const</a:t>
            </a:r>
            <a:r>
              <a:rPr b="0" lang="en-US" sz="1200" strike="noStrike" u="none">
                <a:solidFill>
                  <a:srgbClr val="333333"/>
                </a:solidFill>
                <a:uFillTx/>
                <a:latin typeface="Verdana"/>
                <a:ea typeface="Verdana"/>
              </a:rPr>
              <a:t> add = (a, b) =&gt; a + b;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9" name="Google Shape;311;p43"/>
          <p:cNvSpPr/>
          <p:nvPr/>
        </p:nvSpPr>
        <p:spPr>
          <a:xfrm>
            <a:off x="1362240" y="3082320"/>
            <a:ext cx="299844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trike="noStrike" u="none">
                <a:solidFill>
                  <a:srgbClr val="008800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const</a:t>
            </a: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 functionName = (param1, param2) =&gt; {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  </a:t>
            </a:r>
            <a:r>
              <a:rPr b="0" lang="en-US" sz="1200" strike="noStrike" u="none">
                <a:solidFill>
                  <a:srgbClr val="888888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// function body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  </a:t>
            </a:r>
            <a:r>
              <a:rPr b="1" lang="en-US" sz="1200" strike="noStrike" u="none">
                <a:solidFill>
                  <a:srgbClr val="008800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return</a:t>
            </a: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 param1 + param2;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};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>
              <a:lnSpc>
                <a:spcPct val="11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Arrow Function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If there is only a single parameter, then you can remove parentheses  around parameter.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2" name="Google Shape;319;p44"/>
          <p:cNvSpPr/>
          <p:nvPr/>
        </p:nvSpPr>
        <p:spPr>
          <a:xfrm>
            <a:off x="1362240" y="3082320"/>
            <a:ext cx="299844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trike="noStrike" u="none">
                <a:solidFill>
                  <a:srgbClr val="008800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const</a:t>
            </a: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 functionName = param1 =&gt; {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  </a:t>
            </a:r>
            <a:r>
              <a:rPr b="0" lang="en-US" sz="1200" strike="noStrike" u="none">
                <a:solidFill>
                  <a:srgbClr val="888888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// function body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  </a:t>
            </a:r>
            <a:r>
              <a:rPr b="1" lang="en-US" sz="1200" strike="noStrike" u="none">
                <a:solidFill>
                  <a:srgbClr val="008800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return</a:t>
            </a: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 param1 + 1;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};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>
              <a:lnSpc>
                <a:spcPct val="11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1362240" y="4531320"/>
            <a:ext cx="57236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trike="noStrike" u="none">
                <a:solidFill>
                  <a:srgbClr val="008800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const</a:t>
            </a:r>
            <a:r>
              <a:rPr b="0" lang="en-US" sz="1200" strike="noStrike" u="none">
                <a:solidFill>
                  <a:srgbClr val="333333"/>
                </a:solidFill>
                <a:highlight>
                  <a:srgbClr val="ffffff"/>
                </a:highlight>
                <a:uFillTx/>
                <a:latin typeface="Verdana"/>
                <a:ea typeface="Verdana"/>
              </a:rPr>
              <a:t> functionName = param1 =&gt; param1+1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Resources to Learn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304920" y="1600200"/>
            <a:ext cx="860904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Slide 15: Resources to Learn More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938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Websites: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14400" indent="-3938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26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MDN Web Docs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14400" indent="-3938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26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JavaScript.info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938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Platforms: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14400" indent="-3938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FreeCodeCamp, Codecademy, or W3Schools.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0" y="14184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Why javascript?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380880" y="1542240"/>
            <a:ext cx="8228160" cy="46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419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3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One of the most popular languages in the world.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419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Essential for web development (HTML + CSS + JS).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419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Versatile: Can be used for frontend, backend, game development, and more.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419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Tons of libraries and frameworks (React, Angular, etc.).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Inline JavaScript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84560" y="1371600"/>
            <a:ext cx="8276760" cy="487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&lt;a href="#" onClick="alert('Hey I am Inline JavaScript');"&gt;click here&lt;/a&gt;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0" y="14184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Embedded JavaScript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368640" y="675720"/>
            <a:ext cx="8228160" cy="46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41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&lt;html&gt;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&lt;head&gt;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&lt;script&gt;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alert(“Embedded JavaScript");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&lt;/sc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ript&gt;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&lt;/head&gt;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-30744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 simple HTML puts a reference to external JavaScript file inside the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script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tag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-30744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Adding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src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attribute to the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script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tag causes browsers to look for that file. 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-241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0" y="14184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Using External Scripts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380880" y="1542240"/>
            <a:ext cx="8228160" cy="46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241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&lt;html&gt;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&lt;head&gt;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&lt;script src=“script.js”&gt;&lt;/script&gt;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&lt;/head&gt;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-30636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SzPct val="80000"/>
              <a:buFont typeface="Noto Sans Symbols"/>
              <a:buChar char="►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 simple HTML puts a reference to external JavaScript file inside the </a:t>
            </a:r>
            <a:r>
              <a:rPr b="1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script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tag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-30636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SzPct val="80000"/>
              <a:buFont typeface="Noto Sans Symbols"/>
              <a:buChar char="►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Adding </a:t>
            </a:r>
            <a:r>
              <a:rPr b="1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src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attribute to the </a:t>
            </a:r>
            <a:r>
              <a:rPr b="1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script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tag causes browsers to look for that file.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-241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33480" y="0"/>
            <a:ext cx="6137280" cy="6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JavaScript’s Reputation</a:t>
            </a:r>
            <a:br>
              <a:rPr sz="4200"/>
            </a:b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114480" y="952560"/>
            <a:ext cx="8913960" cy="495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•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Everything is case sensitive, including function, class, and variable.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•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When using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var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for variable declaration,The scope of variables in blocks is not supported. This means variables declared inside a loop may be accessible outside of the loop, counter to what one would expect.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•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JavaScript is dynamically typed, meaning a variable can hold values of different data types at different times without explicit type declaration.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•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There is a === operator, which tests not only for equality but type equivalence.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•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Null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and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undefined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are two distinctly different states for a variable.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33480" y="0"/>
            <a:ext cx="6137280" cy="6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JavaScript’s Reputation</a:t>
            </a:r>
            <a:br>
              <a:rPr sz="4200"/>
            </a:b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114480" y="952560"/>
            <a:ext cx="8913960" cy="495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•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Semicolons are not required, but are permitted (and encouraged).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•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There is no integer type or float type, only number type.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35960" y="98640"/>
            <a:ext cx="7053840" cy="13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Javascript Basic Syntax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668880" y="965160"/>
            <a:ext cx="8473680" cy="41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Variables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br>
              <a:rPr sz="2300"/>
            </a:b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 = "John";</a:t>
            </a: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let name = "John";</a:t>
            </a: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pi = 3.14;</a:t>
            </a: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var age = 25;</a:t>
            </a: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Data Types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String, Number, Boolean, Object, Array, Undefined, null</a:t>
            </a: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Operators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</a:t>
            </a: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+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</a:t>
            </a: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-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</a:t>
            </a: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*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</a:t>
            </a: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%, ++, - - ,  </a:t>
            </a: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==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===, !=, !==, &gt;, &lt;, &gt;=, &lt;=, &amp;&amp;, ||.</a:t>
            </a: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Example Code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br>
              <a:rPr sz="2300"/>
            </a:b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let sum = 5 + 3;</a:t>
            </a: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3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console.log("Sum is", sum); // Output: Sum is 8</a:t>
            </a: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2025-02-07T12:58:16Z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