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83" r:id="rId16"/>
    <p:sldMasterId id="2147483685" r:id="rId17"/>
    <p:sldMasterId id="2147483687" r:id="rId18"/>
    <p:sldMasterId id="2147483689" r:id="rId19"/>
    <p:sldMasterId id="2147483691" r:id="rId20"/>
    <p:sldMasterId id="2147483693" r:id="rId21"/>
    <p:sldMasterId id="2147483695" r:id="rId22"/>
    <p:sldMasterId id="2147483697" r:id="rId23"/>
    <p:sldMasterId id="2147483699" r:id="rId24"/>
    <p:sldMasterId id="2147483701" r:id="rId25"/>
  </p:sldMasterIdLst>
  <p:notesMasterIdLst>
    <p:notesMasterId r:id="rId26"/>
  </p:notes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notesMaster" Target="notesMasters/notesMaster1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<Relationship Id="rId36" Type="http://schemas.openxmlformats.org/officeDocument/2006/relationships/slide" Target="slides/slide10.xml"/><Relationship Id="rId37" Type="http://schemas.openxmlformats.org/officeDocument/2006/relationships/slide" Target="slides/slide11.xml"/><Relationship Id="rId38" Type="http://schemas.openxmlformats.org/officeDocument/2006/relationships/slide" Target="slides/slide12.xml"/><Relationship Id="rId39" Type="http://schemas.openxmlformats.org/officeDocument/2006/relationships/slide" Target="slides/slide13.xml"/><Relationship Id="rId40" Type="http://schemas.openxmlformats.org/officeDocument/2006/relationships/slide" Target="slides/slide14.xml"/><Relationship Id="rId41" Type="http://schemas.openxmlformats.org/officeDocument/2006/relationships/slide" Target="slides/slide15.xml"/><Relationship Id="rId42" Type="http://schemas.openxmlformats.org/officeDocument/2006/relationships/slide" Target="slides/slide16.xml"/><Relationship Id="rId43" Type="http://schemas.openxmlformats.org/officeDocument/2006/relationships/slide" Target="slides/slide17.xml"/><Relationship Id="rId44" Type="http://schemas.openxmlformats.org/officeDocument/2006/relationships/slide" Target="slides/slide18.xml"/><Relationship Id="rId45" Type="http://schemas.openxmlformats.org/officeDocument/2006/relationships/slide" Target="slides/slide19.xml"/><Relationship Id="rId46" Type="http://schemas.openxmlformats.org/officeDocument/2006/relationships/slide" Target="slides/slide20.xml"/><Relationship Id="rId4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dt" idx="49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 type="ftr" idx="50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 type="sldNum" idx="51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E8C5E406-95C3-4899-85FB-CC2190EFCE48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.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3A2B097-3444-4780-B70C-B3CA9F6C4327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20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  <a:ln w="0">
            <a:noFill/>
          </a:ln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704CB8D-325E-47C8-ACAD-6DD35DE9045F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20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  <a:ln w="0">
            <a:noFill/>
          </a:ln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9F56C05-8B36-43D1-A6DD-38E363250703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20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  <a:ln w="0">
            <a:noFill/>
          </a:ln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7EA8821-2E5C-405E-A030-6EFEC4377844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20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D3B3D90-B18A-4A0E-B5DE-FC0231BA00DE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  <a:ln w="0">
            <a:noFill/>
          </a:ln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B216408-76EE-4D96-B756-D4006CCC6D1D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EFF4298-6422-4142-B3B8-33EAC4BABF89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  <a:ln w="0">
            <a:noFill/>
          </a:ln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4C7F9C3-2284-42A9-852B-D16556E8A24A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  <a:ln w="0">
            <a:noFill/>
          </a:ln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77B8EB9-A82D-4881-8BE0-04BD7C5EDDAA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20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  <a:ln w="0">
            <a:noFill/>
          </a:ln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DF1BDB-AF83-4D23-8B91-6D8BB8361627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20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  <a:ln w="0">
            <a:noFill/>
          </a:ln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E39CFE1-9114-4F98-B6C5-3813AEDBC4FD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20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7CC996F-4B57-4BD4-BB4A-3A640256D237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20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31BB29E-067B-4B87-9B3D-9DFFF765DC68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20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  <a:ln w="0">
            <a:noFill/>
          </a:ln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F2543F7-D7A3-4141-BA90-1DEF3199E3C1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20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  <a:ln w="0">
            <a:noFill/>
          </a:ln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BF02250-0159-4390-B26A-9FAFE16F80C3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20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E9050F8-ADE1-4B59-8768-B7533B0C3E21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20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827640" y="2053080"/>
            <a:ext cx="6710760" cy="419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0760" cy="419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3274560" cy="419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266360" y="2053080"/>
            <a:ext cx="3274560" cy="419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3274560" cy="419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4266360" y="2053080"/>
            <a:ext cx="3274560" cy="419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0760" cy="419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827640" y="2053080"/>
            <a:ext cx="6710760" cy="419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0760" cy="419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3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827640" y="2053080"/>
            <a:ext cx="6710760" cy="419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3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3274560" cy="419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4266360" y="2053080"/>
            <a:ext cx="3274560" cy="419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4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2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3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7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8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9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0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1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Google Shape;11;p1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Google Shape;12;p1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Google Shape;13;p1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Google Shape;14;p1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Google Shape;15;p1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6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7" name="Google Shape;19;p1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ftr" idx="1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dt" idx="2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10;p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Google Shape;11;p1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Google Shape;12;p1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Google Shape;13;p1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Google Shape;14;p1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Google Shape;15;p1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02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103" name="Google Shape;19;p1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ftr" idx="19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dt" idx="20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0;p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Google Shape;11;p1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Google Shape;12;p1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Google Shape;13;p1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Google Shape;14;p1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Google Shape;15;p1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16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117" name="Google Shape;19;p1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827640" y="2053080"/>
            <a:ext cx="6710760" cy="419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ftr" idx="21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dt" idx="22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0;p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Google Shape;11;p1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Google Shape;12;p1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Google Shape;13;p1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Google Shape;14;p1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Google Shape;15;p1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30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131" name="Google Shape;19;p1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827640" y="2053080"/>
            <a:ext cx="3274560" cy="419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266720" y="2053080"/>
            <a:ext cx="3274560" cy="419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ftr" idx="23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dt" idx="24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0;p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Google Shape;11;p1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" name="Google Shape;12;p1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Google Shape;13;p1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Google Shape;14;p1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Google Shape;15;p1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46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147" name="Google Shape;19;p1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ftr" idx="25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dt" idx="26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0;p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Google Shape;11;p1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4" name="Google Shape;12;p1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Google Shape;13;p1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Google Shape;14;p1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7" name="Google Shape;15;p1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58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159" name="Google Shape;19;p1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827640" y="2053080"/>
            <a:ext cx="6710760" cy="419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ftr" idx="27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dt" idx="28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0;p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5" name="Google Shape;11;p1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6" name="Google Shape;12;p1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Google Shape;13;p1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Google Shape;14;p1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Google Shape;15;p1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80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181" name="Google Shape;19;p1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2" name="PlaceHolder 1"/>
          <p:cNvSpPr>
            <a:spLocks noGrp="1"/>
          </p:cNvSpPr>
          <p:nvPr>
            <p:ph type="ftr" idx="29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dt" idx="30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0;p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5" name="Google Shape;11;p1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6" name="Google Shape;12;p1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7" name="Google Shape;13;p1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Google Shape;14;p1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Google Shape;15;p1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90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191" name="Google Shape;19;p1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2" name="PlaceHolder 1"/>
          <p:cNvSpPr>
            <a:spLocks noGrp="1"/>
          </p:cNvSpPr>
          <p:nvPr>
            <p:ph type="ftr" idx="31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dt" idx="32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0;p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5" name="Google Shape;11;p1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6" name="Google Shape;12;p1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7" name="Google Shape;13;p1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8" name="Google Shape;14;p1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9" name="Google Shape;15;p1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00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201" name="Google Shape;19;p1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2" name="PlaceHolder 1"/>
          <p:cNvSpPr>
            <a:spLocks noGrp="1"/>
          </p:cNvSpPr>
          <p:nvPr>
            <p:ph type="ftr" idx="33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dt" idx="34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10;p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5" name="Google Shape;11;p1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6" name="Google Shape;12;p1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7" name="Google Shape;13;p1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8" name="Google Shape;14;p1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9" name="Google Shape;15;p1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10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211" name="Google Shape;19;p1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ftr" idx="35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dt" idx="36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0" r:id="rId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10;p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8" name="Google Shape;11;p1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9" name="Google Shape;12;p1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0" name="Google Shape;13;p1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1" name="Google Shape;14;p1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" name="Google Shape;15;p1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23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224" name="Google Shape;19;p1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5" name="PlaceHolder 1"/>
          <p:cNvSpPr>
            <a:spLocks noGrp="1"/>
          </p:cNvSpPr>
          <p:nvPr>
            <p:ph type="ftr" idx="37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dt" idx="38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6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17" name="Google Shape;19;p1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ftr" idx="3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dt" idx="4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10;p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" name="Google Shape;11;p1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9" name="Google Shape;12;p1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0" name="Google Shape;13;p1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1" name="Google Shape;14;p1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2" name="Google Shape;15;p1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33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234" name="Google Shape;19;p1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827640" y="2053080"/>
            <a:ext cx="3274560" cy="419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266720" y="2053080"/>
            <a:ext cx="3274560" cy="419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ftr" idx="39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dt" idx="40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4" r:id="rId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10;p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4" name="Google Shape;11;p1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5" name="Google Shape;12;p1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6" name="Google Shape;13;p1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7" name="Google Shape;14;p1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8" name="Google Shape;15;p1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49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250" name="Google Shape;19;p1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1" name="PlaceHolder 1"/>
          <p:cNvSpPr>
            <a:spLocks noGrp="1"/>
          </p:cNvSpPr>
          <p:nvPr>
            <p:ph type="ftr" idx="41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dt" idx="42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10;p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4" name="Google Shape;11;p1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5" name="Google Shape;12;p1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6" name="Google Shape;13;p1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7" name="Google Shape;14;p1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8" name="Google Shape;15;p1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59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260" name="Google Shape;19;p1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ftr" idx="43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dt" idx="44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8" r:id="rId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10;p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6" name="Google Shape;11;p1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7" name="Google Shape;12;p1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8" name="Google Shape;13;p1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9" name="Google Shape;14;p1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0" name="Google Shape;15;p1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71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272" name="Google Shape;19;p1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3" name="PlaceHolder 1"/>
          <p:cNvSpPr>
            <a:spLocks noGrp="1"/>
          </p:cNvSpPr>
          <p:nvPr>
            <p:ph type="ftr" idx="45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dt" idx="46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0" r:id="rId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10;p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6" name="Google Shape;11;p1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7" name="Google Shape;12;p1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8" name="Google Shape;13;p1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9" name="Google Shape;14;p1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0" name="Google Shape;15;p1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81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282" name="Google Shape;19;p1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83" name="PlaceHolder 1"/>
          <p:cNvSpPr>
            <a:spLocks noGrp="1"/>
          </p:cNvSpPr>
          <p:nvPr>
            <p:ph type="ftr" idx="47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dt" idx="48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2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0;p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Google Shape;11;p1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Google Shape;12;p1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Google Shape;13;p1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Google Shape;14;p1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Google Shape;15;p1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6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27" name="Google Shape;19;p1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ftr" idx="5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dt" idx="6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0;p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Google Shape;11;p1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Google Shape;12;p1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Google Shape;13;p1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Google Shape;14;p1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Google Shape;15;p1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6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37" name="Google Shape;19;p1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" name="Google Shape;85;p13"/>
          <p:cNvSpPr/>
          <p:nvPr/>
        </p:nvSpPr>
        <p:spPr>
          <a:xfrm>
            <a:off x="673920" y="971280"/>
            <a:ext cx="600840" cy="194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2200" strike="noStrike" u="none">
                <a:solidFill>
                  <a:srgbClr val="eff8fc"/>
                </a:solidFill>
                <a:uFillTx/>
                <a:latin typeface="Arial"/>
                <a:ea typeface="Arial"/>
              </a:rPr>
              <a:t>“</a:t>
            </a:r>
            <a:endParaRPr b="0" lang="en-US" sz="1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" name="Google Shape;86;p13"/>
          <p:cNvSpPr/>
          <p:nvPr/>
        </p:nvSpPr>
        <p:spPr>
          <a:xfrm>
            <a:off x="6999840" y="2613960"/>
            <a:ext cx="600840" cy="194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2200" strike="noStrike" u="none">
                <a:solidFill>
                  <a:srgbClr val="eff8fc"/>
                </a:solidFill>
                <a:uFillTx/>
                <a:latin typeface="Arial"/>
                <a:ea typeface="Arial"/>
              </a:rPr>
              <a:t>”</a:t>
            </a:r>
            <a:endParaRPr b="0" lang="en-US" sz="1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ftr" idx="7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dt" idx="8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0;p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Google Shape;11;p1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Google Shape;12;p1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Google Shape;13;p1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Google Shape;14;p1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Google Shape;15;p1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8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49" name="Google Shape;19;p1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ftr" idx="9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dt" idx="10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0;p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Google Shape;11;p1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Google Shape;12;p1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Google Shape;13;p1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Google Shape;14;p1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Google Shape;15;p1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58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59" name="Google Shape;19;p1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60" name="Google Shape;100;p15"/>
          <p:cNvCxnSpPr/>
          <p:nvPr/>
        </p:nvCxnSpPr>
        <p:spPr>
          <a:xfrm>
            <a:off x="2795040" y="2133360"/>
            <a:ext cx="720" cy="3963240"/>
          </a:xfrm>
          <a:prstGeom prst="straightConnector1">
            <a:avLst/>
          </a:prstGeom>
          <a:ln w="12700">
            <a:solidFill>
              <a:srgbClr val="eff8fc">
                <a:alpha val="40000"/>
              </a:srgbClr>
            </a:solidFill>
            <a:round/>
          </a:ln>
        </p:spPr>
      </p:cxnSp>
      <p:cxnSp>
        <p:nvCxnSpPr>
          <p:cNvPr id="61" name="Google Shape;101;p15"/>
          <p:cNvCxnSpPr/>
          <p:nvPr/>
        </p:nvCxnSpPr>
        <p:spPr>
          <a:xfrm>
            <a:off x="5222880" y="2133360"/>
            <a:ext cx="720" cy="3967560"/>
          </a:xfrm>
          <a:prstGeom prst="straightConnector1">
            <a:avLst/>
          </a:prstGeom>
          <a:ln w="12700">
            <a:solidFill>
              <a:srgbClr val="eff8fc">
                <a:alpha val="40000"/>
              </a:srgbClr>
            </a:solidFill>
            <a:round/>
          </a:ln>
        </p:spPr>
      </p:cxnSp>
      <p:sp>
        <p:nvSpPr>
          <p:cNvPr id="62" name="PlaceHolder 1"/>
          <p:cNvSpPr>
            <a:spLocks noGrp="1"/>
          </p:cNvSpPr>
          <p:nvPr>
            <p:ph type="ftr" idx="11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dt" idx="12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10;p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Google Shape;11;p1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Google Shape;12;p1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Google Shape;13;p1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Google Shape;14;p1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Google Shape;15;p1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70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71" name="Google Shape;19;p1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72" name="Google Shape;115;p16"/>
          <p:cNvCxnSpPr/>
          <p:nvPr/>
        </p:nvCxnSpPr>
        <p:spPr>
          <a:xfrm>
            <a:off x="2795040" y="2133360"/>
            <a:ext cx="720" cy="3963240"/>
          </a:xfrm>
          <a:prstGeom prst="straightConnector1">
            <a:avLst/>
          </a:prstGeom>
          <a:ln w="12700">
            <a:solidFill>
              <a:srgbClr val="eff8fc">
                <a:alpha val="40000"/>
              </a:srgbClr>
            </a:solidFill>
            <a:round/>
          </a:ln>
        </p:spPr>
      </p:cxnSp>
      <p:cxnSp>
        <p:nvCxnSpPr>
          <p:cNvPr id="73" name="Google Shape;116;p16"/>
          <p:cNvCxnSpPr/>
          <p:nvPr/>
        </p:nvCxnSpPr>
        <p:spPr>
          <a:xfrm>
            <a:off x="5222880" y="2133360"/>
            <a:ext cx="720" cy="3967560"/>
          </a:xfrm>
          <a:prstGeom prst="straightConnector1">
            <a:avLst/>
          </a:prstGeom>
          <a:ln w="12700">
            <a:solidFill>
              <a:srgbClr val="eff8fc">
                <a:alpha val="40000"/>
              </a:srgbClr>
            </a:solidFill>
            <a:round/>
          </a:ln>
        </p:spPr>
      </p:cxnSp>
      <p:sp>
        <p:nvSpPr>
          <p:cNvPr id="74" name="PlaceHolder 1"/>
          <p:cNvSpPr>
            <a:spLocks noGrp="1"/>
          </p:cNvSpPr>
          <p:nvPr>
            <p:ph type="ftr" idx="13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dt" idx="14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10;p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Google Shape;11;p1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Google Shape;12;p1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Google Shape;13;p1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Google Shape;14;p1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Google Shape;15;p1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82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83" name="Google Shape;19;p1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ftr" idx="15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dt" idx="16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9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10;p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7000"/>
                </a:srgbClr>
              </a:gs>
              <a:gs pos="36000">
                <a:srgbClr val="e8f5fb">
                  <a:alpha val="6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Google Shape;11;p1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14000"/>
                </a:srgbClr>
              </a:gs>
              <a:gs pos="36000">
                <a:srgbClr val="e8f5fb">
                  <a:alpha val="7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Google Shape;12;p1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500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Google Shape;13;p1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11000"/>
                </a:srgbClr>
              </a:gs>
              <a:gs pos="36000">
                <a:srgbClr val="e8f5fb">
                  <a:alpha val="10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Google Shape;14;p1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8000"/>
                </a:srgbClr>
              </a:gs>
              <a:gs pos="36000">
                <a:srgbClr val="e8f5fb">
                  <a:alpha val="8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Google Shape;15;p1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92" name="Google Shape;18;p1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9000"/>
              </a:srgbClr>
            </a:outerShdw>
          </a:effectLst>
        </p:spPr>
      </p:pic>
      <p:sp>
        <p:nvSpPr>
          <p:cNvPr id="93" name="Google Shape;19;p1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2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ftr" idx="17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dt" idx="18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JavaScript" TargetMode="External"/><Relationship Id="rId2" Type="http://schemas.openxmlformats.org/officeDocument/2006/relationships/hyperlink" Target="https://javascript.info" TargetMode="External"/><Relationship Id="rId3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800280" y="1276200"/>
            <a:ext cx="7771680" cy="182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Web Programming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Lecture 6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JavaScript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92" name="Google Shape;135;p19" descr=""/>
          <p:cNvPicPr/>
          <p:nvPr/>
        </p:nvPicPr>
        <p:blipFill>
          <a:blip r:embed="rId1"/>
          <a:srcRect l="0" t="50052" r="0" b="0"/>
          <a:stretch/>
        </p:blipFill>
        <p:spPr>
          <a:xfrm>
            <a:off x="1066680" y="3362400"/>
            <a:ext cx="7622280" cy="132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3" name="Google Shape;136;p19"/>
          <p:cNvSpPr/>
          <p:nvPr/>
        </p:nvSpPr>
        <p:spPr>
          <a:xfrm>
            <a:off x="2819520" y="5334120"/>
            <a:ext cx="7054560" cy="91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4" name="Google Shape;137;p19"/>
          <p:cNvSpPr/>
          <p:nvPr/>
        </p:nvSpPr>
        <p:spPr>
          <a:xfrm>
            <a:off x="3186360" y="3753000"/>
            <a:ext cx="299916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207;p29"/>
          <p:cNvSpPr/>
          <p:nvPr/>
        </p:nvSpPr>
        <p:spPr>
          <a:xfrm>
            <a:off x="303840" y="23400"/>
            <a:ext cx="8535960" cy="714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1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007700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&lt;html&gt;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>
              <a:lnSpc>
                <a:spcPct val="11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007700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&lt;head&gt;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914400">
              <a:lnSpc>
                <a:spcPct val="11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 </a:t>
            </a:r>
            <a:r>
              <a:rPr b="0" lang="en-US" sz="1600" strike="noStrike" u="none">
                <a:solidFill>
                  <a:srgbClr val="007700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&lt;script&gt;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914400">
              <a:lnSpc>
                <a:spcPct val="11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   </a:t>
            </a:r>
            <a:r>
              <a:rPr b="1" lang="en-US" sz="1600" strike="noStrike" u="none">
                <a:solidFill>
                  <a:srgbClr val="008800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function</a:t>
            </a: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onButtonClick(event) {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914400">
              <a:lnSpc>
                <a:spcPct val="11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     </a:t>
            </a: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alert("Button was clicked!");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914400">
              <a:lnSpc>
                <a:spcPct val="11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   </a:t>
            </a: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}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914400">
              <a:lnSpc>
                <a:spcPct val="11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   </a:t>
            </a:r>
            <a:r>
              <a:rPr b="1" lang="en-US" sz="1600" strike="noStrike" u="none">
                <a:solidFill>
                  <a:srgbClr val="008800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function</a:t>
            </a: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onDivClick(event){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914400">
              <a:lnSpc>
                <a:spcPct val="11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     </a:t>
            </a:r>
            <a:r>
              <a:rPr b="1" lang="en-US" sz="1600" strike="noStrike" u="none">
                <a:solidFill>
                  <a:srgbClr val="008800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if</a:t>
            </a: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(event.target.id === "child")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914400">
              <a:lnSpc>
                <a:spcPct val="11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       </a:t>
            </a: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alert("Child was clicked.");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914400">
              <a:lnSpc>
                <a:spcPct val="11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     </a:t>
            </a:r>
            <a:r>
              <a:rPr b="1" lang="en-US" sz="1600" strike="noStrike" u="none">
                <a:solidFill>
                  <a:srgbClr val="008800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else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914400">
              <a:lnSpc>
                <a:spcPct val="11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       </a:t>
            </a: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alert("Parent was clicked.");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914400">
              <a:lnSpc>
                <a:spcPct val="11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   </a:t>
            </a: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}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914400">
              <a:lnSpc>
                <a:spcPct val="11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     </a:t>
            </a:r>
            <a:r>
              <a:rPr b="1" lang="en-US" sz="1600" strike="noStrike" u="none">
                <a:solidFill>
                  <a:srgbClr val="008800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const</a:t>
            </a: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div = </a:t>
            </a:r>
            <a:r>
              <a:rPr b="0" lang="en-US" sz="1600" strike="noStrike" u="none">
                <a:solidFill>
                  <a:srgbClr val="007020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document</a:t>
            </a: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.querySelector('div');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914400">
              <a:lnSpc>
                <a:spcPct val="11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     </a:t>
            </a:r>
            <a:r>
              <a:rPr b="1" lang="en-US" sz="1600" strike="noStrike" u="none">
                <a:solidFill>
                  <a:srgbClr val="008800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const</a:t>
            </a: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button = </a:t>
            </a:r>
            <a:r>
              <a:rPr b="0" lang="en-US" sz="1600" strike="noStrike" u="none">
                <a:solidFill>
                  <a:srgbClr val="007020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document</a:t>
            </a: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.getElementById('child');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914400">
              <a:lnSpc>
                <a:spcPct val="11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     </a:t>
            </a: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div.addEventListener("click", onDivClick); 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914400">
              <a:lnSpc>
                <a:spcPct val="11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     </a:t>
            </a: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button.addEventListener("click", onButtonClick); 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914400">
              <a:lnSpc>
                <a:spcPct val="11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 </a:t>
            </a:r>
            <a:r>
              <a:rPr b="0" lang="en-US" sz="1600" strike="noStrike" u="none">
                <a:solidFill>
                  <a:srgbClr val="007700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&lt;/script&gt;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>
              <a:lnSpc>
                <a:spcPct val="11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007700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&lt;/head&gt;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>
              <a:lnSpc>
                <a:spcPct val="11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007700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&lt;body&gt;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914400">
              <a:lnSpc>
                <a:spcPct val="11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 </a:t>
            </a:r>
            <a:r>
              <a:rPr b="0" lang="en-US" sz="1600" strike="noStrike" u="none">
                <a:solidFill>
                  <a:srgbClr val="007700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&lt;div</a:t>
            </a: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</a:t>
            </a:r>
            <a:r>
              <a:rPr b="0" lang="en-US" sz="1600" strike="noStrike" u="none">
                <a:solidFill>
                  <a:srgbClr val="0000cc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style=</a:t>
            </a: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"background-color:red"</a:t>
            </a:r>
            <a:r>
              <a:rPr b="0" lang="en-US" sz="1600" strike="noStrike" u="none">
                <a:solidFill>
                  <a:srgbClr val="007700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&gt;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371600">
              <a:lnSpc>
                <a:spcPct val="11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   </a:t>
            </a:r>
            <a:r>
              <a:rPr b="0" lang="en-US" sz="1600" strike="noStrike" u="none">
                <a:solidFill>
                  <a:srgbClr val="007700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&lt;h1&gt;</a:t>
            </a: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Event Handling in HTML</a:t>
            </a:r>
            <a:r>
              <a:rPr b="0" lang="en-US" sz="1600" strike="noStrike" u="none">
                <a:solidFill>
                  <a:srgbClr val="007700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&lt;/h1&gt;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371600">
              <a:lnSpc>
                <a:spcPct val="11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   </a:t>
            </a:r>
            <a:r>
              <a:rPr b="0" lang="en-US" sz="1600" strike="noStrike" u="none">
                <a:solidFill>
                  <a:srgbClr val="007700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&lt;button</a:t>
            </a: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</a:t>
            </a:r>
            <a:r>
              <a:rPr b="0" lang="en-US" sz="1600" strike="noStrike" u="none">
                <a:solidFill>
                  <a:srgbClr val="0000cc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id=</a:t>
            </a: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"child"</a:t>
            </a:r>
            <a:r>
              <a:rPr b="0" lang="en-US" sz="1600" strike="noStrike" u="none">
                <a:solidFill>
                  <a:srgbClr val="007700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&gt;</a:t>
            </a: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Click Me</a:t>
            </a:r>
            <a:r>
              <a:rPr b="0" lang="en-US" sz="1600" strike="noStrike" u="none">
                <a:solidFill>
                  <a:srgbClr val="007700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&lt;/button&gt;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914400">
              <a:lnSpc>
                <a:spcPct val="11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 </a:t>
            </a:r>
            <a:r>
              <a:rPr b="0" lang="en-US" sz="1600" strike="noStrike" u="none">
                <a:solidFill>
                  <a:srgbClr val="007700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&lt;/div&gt;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>
              <a:lnSpc>
                <a:spcPct val="11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007700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&lt;/body&gt;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>
              <a:lnSpc>
                <a:spcPct val="11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007700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&lt;/html&gt;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>
              <a:lnSpc>
                <a:spcPct val="110000"/>
              </a:lnSpc>
              <a:tabLst>
                <a:tab algn="l" pos="0"/>
              </a:tabLst>
            </a:pP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35960" y="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JS Events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14" name="Google Shape;215;p30" descr=""/>
          <p:cNvPicPr/>
          <p:nvPr/>
        </p:nvPicPr>
        <p:blipFill>
          <a:blip r:embed="rId1"/>
          <a:stretch/>
        </p:blipFill>
        <p:spPr>
          <a:xfrm>
            <a:off x="0" y="991440"/>
            <a:ext cx="9143280" cy="329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5" name="Google Shape;216;p30"/>
          <p:cNvSpPr/>
          <p:nvPr/>
        </p:nvSpPr>
        <p:spPr>
          <a:xfrm>
            <a:off x="158760" y="6242400"/>
            <a:ext cx="69915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chemeClr val="lt1"/>
                </a:solidFill>
                <a:uFillTx/>
                <a:latin typeface="Arial"/>
                <a:ea typeface="Arial"/>
              </a:rPr>
              <a:t>https://www.w3schools.com/js/js_events.asp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 </a:t>
            </a: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Prevent Default Action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656640" y="1113480"/>
            <a:ext cx="6710760" cy="419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7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event.preventDefault()</a:t>
            </a:r>
            <a:r>
              <a:rPr b="0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is used to </a:t>
            </a:r>
            <a:r>
              <a:rPr b="1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prevent the default browser action</a:t>
            </a:r>
            <a:r>
              <a:rPr b="0" lang="en-US" sz="17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associated with the event from occurring. It doesn’t stop the event propagation; it only prevents the browser's default behavior from happening.</a:t>
            </a:r>
            <a:endParaRPr b="0" lang="en-US" sz="17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7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7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8" name="Google Shape;224;p31"/>
          <p:cNvSpPr/>
          <p:nvPr/>
        </p:nvSpPr>
        <p:spPr>
          <a:xfrm>
            <a:off x="865080" y="2284200"/>
            <a:ext cx="8139960" cy="380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1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&lt;a href="https://www.example.com" id="myLink"&gt;Click me (but I won't navigate!)&lt;/a&gt;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1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1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&lt;script&gt;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1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 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document.getElementById("myLink").addEventListener("click", function(event) {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1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     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event.preventDefault(); // Prevents the link from navigating to the URL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1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     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console.log("Link navigation prevented!");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1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 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});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1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&lt;/script&gt;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1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1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3920" y="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OnLoad Event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304920" y="1400400"/>
            <a:ext cx="8457480" cy="484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window.onload = writeMessage;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343080" indent="-20052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function writeMessage()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{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document.getElementById(“hMsg”).innerHTML = “Hello World!!”;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}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This keyword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0760" cy="419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The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"/>
                <a:ea typeface="Roboto"/>
              </a:rPr>
              <a:t>this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keyword refers to the current execution context, or the object on which a method was called.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It can change depending on where it is used: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In a function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: Refers to the global object (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"/>
                <a:ea typeface="Roboto"/>
              </a:rPr>
              <a:t>window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in browsers).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In a method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: Refers to the object the method belongs to.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In an arrow function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: Refers to the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"/>
                <a:ea typeface="Roboto"/>
              </a:rPr>
              <a:t>this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value from the surrounding context (lexical scoping).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97560" y="0"/>
            <a:ext cx="7441560" cy="1852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This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0" y="1162080"/>
            <a:ext cx="9298080" cy="419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function showThis() {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console.log(this.location); </a:t>
            </a:r>
            <a:r>
              <a:rPr b="0" lang="en-US" sz="1800" strike="noStrike" u="none">
                <a:solidFill>
                  <a:srgbClr val="008000"/>
                </a:solidFill>
                <a:uFillTx/>
                <a:latin typeface="Roboto"/>
                <a:ea typeface="Roboto"/>
              </a:rPr>
              <a:t>// In a function, `this` refers to the global object (window)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}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const person = {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name: 'Alice',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greet: function() {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  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console.log(this.name); </a:t>
            </a:r>
            <a:r>
              <a:rPr b="0" lang="en-US" sz="1800" strike="noStrike" u="none">
                <a:solidFill>
                  <a:srgbClr val="188038"/>
                </a:solidFill>
                <a:uFillTx/>
                <a:latin typeface="Roboto"/>
                <a:ea typeface="Roboto"/>
              </a:rPr>
              <a:t>// In a method, `this` refers to the object (person).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}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};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showThis();  </a:t>
            </a:r>
            <a:r>
              <a:rPr b="0" lang="en-US" sz="1800" strike="noStrike" u="none">
                <a:solidFill>
                  <a:srgbClr val="008000"/>
                </a:solidFill>
                <a:uFillTx/>
                <a:latin typeface="Roboto"/>
                <a:ea typeface="Roboto"/>
              </a:rPr>
              <a:t>// Global object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person.greet();  </a:t>
            </a:r>
            <a:r>
              <a:rPr b="0" lang="en-US" sz="1800" strike="noStrike" u="none">
                <a:solidFill>
                  <a:srgbClr val="008000"/>
                </a:solidFill>
                <a:uFillTx/>
                <a:latin typeface="Roboto"/>
                <a:ea typeface="Roboto"/>
              </a:rPr>
              <a:t>// 'Alice'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97560" y="0"/>
            <a:ext cx="7441560" cy="1852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This in event handling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0" y="1162080"/>
            <a:ext cx="9298080" cy="419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57200" indent="-3682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In an event listener,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"this"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refers to the element on which the event listener is attached.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&lt;button id="myButton"&gt;JavaScript Functions&lt;/button&gt;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&lt;script&gt;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const button = document.querySelector('button');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button.addEventListener('click', function() {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  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alert(this.id); // "this" refers to the button element id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});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&lt;/script&gt;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&lt;/html&gt;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"/>
          <p:cNvSpPr/>
          <p:nvPr/>
        </p:nvSpPr>
        <p:spPr>
          <a:xfrm>
            <a:off x="171000" y="228600"/>
            <a:ext cx="8515440" cy="62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class Person {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    </a:t>
            </a: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constructor(name, age) {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        </a:t>
            </a: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this.name = name;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        </a:t>
            </a: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this.age = age;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    </a:t>
            </a: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}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    </a:t>
            </a: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greet() {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        </a:t>
            </a: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console.log(`Hello, my name is ${this.name} and I am ${this.age} years old.`);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    </a:t>
            </a: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}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    </a:t>
            </a: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static sayHello() {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        </a:t>
            </a: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console.log("Hello from the Person class!");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    </a:t>
            </a: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}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}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const person1 = new Person('Alice', 30);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person1.greet(); // "Hello, my name is Alice and I am 30 years old."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Person.sayHello(); // "Hello from the Person class!"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"/>
          <p:cNvSpPr/>
          <p:nvPr/>
        </p:nvSpPr>
        <p:spPr>
          <a:xfrm>
            <a:off x="228600" y="1310040"/>
            <a:ext cx="8515440" cy="62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class Student{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    </a:t>
            </a: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#name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    </a:t>
            </a: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constructor(){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        </a:t>
            </a: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this.#name='abc';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    </a:t>
            </a: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}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    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    </a:t>
            </a: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getName(){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        </a:t>
            </a: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return this.#name;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    </a:t>
            </a: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}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}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s=new Student();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console.log(s.getName())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9" name=""/>
          <p:cNvSpPr/>
          <p:nvPr/>
        </p:nvSpPr>
        <p:spPr>
          <a:xfrm>
            <a:off x="345240" y="228600"/>
            <a:ext cx="6512400" cy="12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Private Field in Classes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"/>
          <p:cNvSpPr/>
          <p:nvPr/>
        </p:nvSpPr>
        <p:spPr>
          <a:xfrm>
            <a:off x="345240" y="228600"/>
            <a:ext cx="6512400" cy="12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Inheritance in Classes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1" name=""/>
          <p:cNvSpPr/>
          <p:nvPr/>
        </p:nvSpPr>
        <p:spPr>
          <a:xfrm>
            <a:off x="475920" y="914400"/>
            <a:ext cx="8210520" cy="725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class Person {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    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constructor(name, age) {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        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this.name = name;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        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this.age = age;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    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}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    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introduce() {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        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console.log(`Hi, my name is ${this.name} and I am ${this.age} years old.`);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    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}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}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// Child class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class Student extends Person {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    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constructor(name, age, grade) {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        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super(name, age); // Call the parent class constructor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        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this.grade = grade;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    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}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    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study() {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        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console.log(`${this.name} is studying.`);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    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}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    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// Override the introduce method from the parent class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    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introduce() {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        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super.introduce(); // Call the parent method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        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console.log(`I am in grade ${this.grade}.`);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    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}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}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35960" y="9864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JS Control Statements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668880" y="965160"/>
            <a:ext cx="4309200" cy="419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If-else Statements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:</a:t>
            </a:r>
            <a:br>
              <a:rPr sz="2400"/>
            </a:br>
            <a:r>
              <a:rPr b="0" lang="en-US" sz="24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if (age &gt; 18) {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4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console.log("You are an adult.");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} else {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4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console.log("You are a minor.");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}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Loops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:</a:t>
            </a:r>
            <a:br>
              <a:rPr sz="2400"/>
            </a:br>
            <a:r>
              <a:rPr b="0" lang="en-US" sz="24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for (let i = 0; i &lt; 5; i++) {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24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console.log(i);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}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7" name="Google Shape;145;p20"/>
          <p:cNvSpPr/>
          <p:nvPr/>
        </p:nvSpPr>
        <p:spPr>
          <a:xfrm>
            <a:off x="5100840" y="683280"/>
            <a:ext cx="3587040" cy="601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Switch Case</a:t>
            </a:r>
            <a:r>
              <a:rPr b="0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.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let</a:t>
            </a:r>
            <a:r>
              <a:rPr b="0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 x = </a:t>
            </a:r>
            <a:r>
              <a:rPr b="0" lang="en-US" sz="2200" strike="noStrike" u="none">
                <a:solidFill>
                  <a:srgbClr val="a52a2a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"0"</a:t>
            </a:r>
            <a:r>
              <a:rPr b="0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switch</a:t>
            </a:r>
            <a:r>
              <a:rPr b="0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 (x) {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  </a:t>
            </a:r>
            <a:r>
              <a:rPr b="0" lang="en-US" sz="22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case</a:t>
            </a:r>
            <a:r>
              <a:rPr b="0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 </a:t>
            </a:r>
            <a:r>
              <a:rPr b="0" lang="en-US" sz="2200" strike="noStrike" u="none">
                <a:solidFill>
                  <a:srgbClr val="ff0000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0</a:t>
            </a:r>
            <a:r>
              <a:rPr b="0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: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    </a:t>
            </a:r>
            <a:r>
              <a:rPr b="0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text = </a:t>
            </a:r>
            <a:r>
              <a:rPr b="0" lang="en-US" sz="2200" strike="noStrike" u="none">
                <a:solidFill>
                  <a:srgbClr val="a52a2a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"Off"</a:t>
            </a:r>
            <a:r>
              <a:rPr b="0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    </a:t>
            </a:r>
            <a:r>
              <a:rPr b="0" lang="en-US" sz="22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break</a:t>
            </a:r>
            <a:r>
              <a:rPr b="0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  </a:t>
            </a:r>
            <a:r>
              <a:rPr b="0" lang="en-US" sz="22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case</a:t>
            </a:r>
            <a:r>
              <a:rPr b="0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 </a:t>
            </a:r>
            <a:r>
              <a:rPr b="0" lang="en-US" sz="2200" strike="noStrike" u="none">
                <a:solidFill>
                  <a:srgbClr val="ff0000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1</a:t>
            </a:r>
            <a:r>
              <a:rPr b="0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: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	</a:t>
            </a:r>
            <a:r>
              <a:rPr b="0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text = </a:t>
            </a:r>
            <a:r>
              <a:rPr b="0" lang="en-US" sz="2200" strike="noStrike" u="none">
                <a:solidFill>
                  <a:srgbClr val="a52a2a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"On"</a:t>
            </a:r>
            <a:r>
              <a:rPr b="0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    </a:t>
            </a:r>
            <a:r>
              <a:rPr b="0" lang="en-US" sz="22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break</a:t>
            </a:r>
            <a:r>
              <a:rPr b="0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  </a:t>
            </a:r>
            <a:r>
              <a:rPr b="0" lang="en-US" sz="22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default</a:t>
            </a:r>
            <a:r>
              <a:rPr b="0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: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    </a:t>
            </a:r>
            <a:r>
              <a:rPr b="0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text = </a:t>
            </a:r>
            <a:r>
              <a:rPr b="0" lang="en-US" sz="2200" strike="noStrike" u="none">
                <a:solidFill>
                  <a:srgbClr val="a52a2a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"No value found"</a:t>
            </a:r>
            <a:r>
              <a:rPr b="0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}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Resources to Learn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304920" y="1600200"/>
            <a:ext cx="8609760" cy="419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15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1" lang="en-US" sz="2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Slide 15: Resources to Learn More</a:t>
            </a:r>
            <a:endParaRPr b="0" lang="en-US" sz="2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938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Websites:</a:t>
            </a:r>
            <a:endParaRPr b="0" lang="en-US" sz="2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914400" indent="-393840">
              <a:lnSpc>
                <a:spcPct val="115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en-US" sz="2600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1"/>
              </a:rPr>
              <a:t>MDN Web Docs</a:t>
            </a:r>
            <a:r>
              <a:rPr b="0" lang="en-US" sz="2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.</a:t>
            </a:r>
            <a:endParaRPr b="0" lang="en-US" sz="2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914400" indent="-393840">
              <a:lnSpc>
                <a:spcPct val="115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en-US" sz="2600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2"/>
              </a:rPr>
              <a:t>JavaScript.info</a:t>
            </a:r>
            <a:r>
              <a:rPr b="0" lang="en-US" sz="2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.</a:t>
            </a:r>
            <a:endParaRPr b="0" lang="en-US" sz="2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938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Platforms:</a:t>
            </a:r>
            <a:endParaRPr b="0" lang="en-US" sz="2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914400" indent="-393840">
              <a:lnSpc>
                <a:spcPct val="115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en-US" sz="2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FreeCodeCamp, Codecademy, or W3Schools.</a:t>
            </a:r>
            <a:endParaRPr b="0" lang="en-US" sz="2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JS Loops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828360" y="1418400"/>
            <a:ext cx="6710760" cy="419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Roboto"/>
                <a:ea typeface="Roboto"/>
              </a:rPr>
              <a:t>for</a:t>
            </a:r>
            <a:r>
              <a:rPr b="0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"/>
                <a:ea typeface="Roboto"/>
              </a:rPr>
              <a:t> (</a:t>
            </a:r>
            <a:r>
              <a:rPr b="0" i="1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"/>
                <a:ea typeface="Roboto"/>
              </a:rPr>
              <a:t>expression 1</a:t>
            </a:r>
            <a:r>
              <a:rPr b="0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"/>
                <a:ea typeface="Roboto"/>
              </a:rPr>
              <a:t>;</a:t>
            </a:r>
            <a:r>
              <a:rPr b="0" i="1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"/>
                <a:ea typeface="Roboto"/>
              </a:rPr>
              <a:t> expression 2</a:t>
            </a:r>
            <a:r>
              <a:rPr b="0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"/>
                <a:ea typeface="Roboto"/>
              </a:rPr>
              <a:t>;</a:t>
            </a:r>
            <a:r>
              <a:rPr b="0" i="1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"/>
                <a:ea typeface="Roboto"/>
              </a:rPr>
              <a:t> expression 3</a:t>
            </a:r>
            <a:r>
              <a:rPr b="0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"/>
                <a:ea typeface="Roboto"/>
              </a:rPr>
              <a:t>) {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"/>
                <a:ea typeface="Roboto"/>
              </a:rPr>
              <a:t>  </a:t>
            </a:r>
            <a:r>
              <a:rPr b="0" lang="en-US" sz="2200" strike="noStrike" u="none">
                <a:solidFill>
                  <a:srgbClr val="008000"/>
                </a:solidFill>
                <a:highlight>
                  <a:srgbClr val="d6e4f5"/>
                </a:highlight>
                <a:uFillTx/>
                <a:latin typeface="Roboto"/>
                <a:ea typeface="Roboto"/>
              </a:rPr>
              <a:t>// </a:t>
            </a:r>
            <a:r>
              <a:rPr b="0" i="1" lang="en-US" sz="2200" strike="noStrike" u="none">
                <a:solidFill>
                  <a:srgbClr val="008000"/>
                </a:solidFill>
                <a:highlight>
                  <a:srgbClr val="d6e4f5"/>
                </a:highlight>
                <a:uFillTx/>
                <a:latin typeface="Roboto"/>
                <a:ea typeface="Roboto"/>
              </a:rPr>
              <a:t>code block to be executed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"/>
                <a:ea typeface="Roboto"/>
              </a:rPr>
              <a:t>}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"/>
                <a:ea typeface="Roboto"/>
              </a:rPr>
              <a:t>Expression 1 is executed (one time) before the execution of the code block.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"/>
                <a:ea typeface="Roboto"/>
              </a:rPr>
              <a:t>Expression 2 defines the condition for executing the code block.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"/>
                <a:ea typeface="Roboto"/>
              </a:rPr>
              <a:t>Expression 3 is executed (every time) after the code block has been executed.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00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JS Loops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0760" cy="419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const cars = ["BMW", "Volvo", "Saab", "Ford"];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let len = cars.length;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let text = "";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for (let i=0; i &lt; len; i++) {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text += cars[i] + "&lt;br&gt;";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}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BMW Volvo Saab Ford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DOM Manipulation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779040" y="1331280"/>
            <a:ext cx="8364600" cy="419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What is the DOM?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Document Object Model: JavaScript interacts with HTML elements through it.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Example</a:t>
            </a: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:</a:t>
            </a:r>
            <a:br>
              <a:rPr sz="2000"/>
            </a:br>
            <a:r>
              <a:rPr b="0" lang="en-US" sz="2000" strike="noStrike" u="none">
                <a:solidFill>
                  <a:srgbClr val="188038"/>
                </a:solidFill>
                <a:highlight>
                  <a:srgbClr val="d6e4f5"/>
                </a:highlight>
                <a:uFillTx/>
                <a:latin typeface="Roboto Mono"/>
                <a:ea typeface="Roboto Mono"/>
              </a:rPr>
              <a:t>document.getElementById("myElement").innerText = "Hello, World!";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Common Methods: 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20040">
              <a:lnSpc>
                <a:spcPct val="100000"/>
              </a:lnSpc>
              <a:spcBef>
                <a:spcPts val="1001"/>
              </a:spcBef>
              <a:buClr>
                <a:srgbClr val="eff8fc"/>
              </a:buClr>
              <a:buFont typeface="Noto Sans Symbols"/>
              <a:buChar char="►"/>
              <a:tabLst>
                <a:tab algn="l" pos="0"/>
              </a:tabLst>
            </a:pPr>
            <a:r>
              <a:rPr b="0" lang="en-US" sz="2000" strike="noStrike" u="none">
                <a:solidFill>
                  <a:srgbClr val="188038"/>
                </a:solidFill>
                <a:highlight>
                  <a:srgbClr val="d6e4f5"/>
                </a:highlight>
                <a:uFillTx/>
                <a:latin typeface="Roboto Mono"/>
                <a:ea typeface="Roboto Mono"/>
              </a:rPr>
              <a:t>getElementById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20040">
              <a:lnSpc>
                <a:spcPct val="100000"/>
              </a:lnSpc>
              <a:buClr>
                <a:srgbClr val="eff8fc"/>
              </a:buClr>
              <a:buFont typeface="Noto Sans Symbols"/>
              <a:buChar char="►"/>
              <a:tabLst>
                <a:tab algn="l" pos="0"/>
              </a:tabLst>
            </a:pPr>
            <a:r>
              <a:rPr b="0" lang="en-US" sz="2000" strike="noStrike" u="none">
                <a:solidFill>
                  <a:srgbClr val="188038"/>
                </a:solidFill>
                <a:highlight>
                  <a:srgbClr val="d6e4f5"/>
                </a:highlight>
                <a:uFillTx/>
                <a:latin typeface="Roboto Mono"/>
                <a:ea typeface="Roboto Mono"/>
              </a:rPr>
              <a:t>getElementsByClassName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20040">
              <a:lnSpc>
                <a:spcPct val="100000"/>
              </a:lnSpc>
              <a:buClr>
                <a:srgbClr val="eff8fc"/>
              </a:buClr>
              <a:buFont typeface="Noto Sans Symbols"/>
              <a:buChar char="►"/>
              <a:tabLst>
                <a:tab algn="l" pos="0"/>
              </a:tabLst>
            </a:pPr>
            <a:r>
              <a:rPr b="0" lang="en-US" sz="2000" strike="noStrike" u="none">
                <a:solidFill>
                  <a:srgbClr val="188038"/>
                </a:solidFill>
                <a:highlight>
                  <a:srgbClr val="d6e4f5"/>
                </a:highlight>
                <a:uFillTx/>
                <a:latin typeface="Roboto Mono"/>
                <a:ea typeface="Roboto Mono"/>
              </a:rPr>
              <a:t>getElementsByName,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20040">
              <a:lnSpc>
                <a:spcPct val="100000"/>
              </a:lnSpc>
              <a:buClr>
                <a:srgbClr val="eff8fc"/>
              </a:buClr>
              <a:buFont typeface="Noto Sans Symbols"/>
              <a:buChar char="►"/>
              <a:tabLst>
                <a:tab algn="l" pos="0"/>
              </a:tabLst>
            </a:pPr>
            <a:r>
              <a:rPr b="0" lang="en-US" sz="2000" strike="noStrike" u="none">
                <a:solidFill>
                  <a:srgbClr val="188038"/>
                </a:solidFill>
                <a:highlight>
                  <a:srgbClr val="d6e4f5"/>
                </a:highlight>
                <a:uFillTx/>
                <a:latin typeface="Roboto Mono"/>
                <a:ea typeface="Roboto Mono"/>
              </a:rPr>
              <a:t>querySelector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20040">
              <a:lnSpc>
                <a:spcPct val="100000"/>
              </a:lnSpc>
              <a:buClr>
                <a:srgbClr val="eff8fc"/>
              </a:buClr>
              <a:buFont typeface="Noto Sans Symbols"/>
              <a:buChar char="►"/>
              <a:tabLst>
                <a:tab algn="l" pos="0"/>
              </a:tabLst>
            </a:pPr>
            <a:r>
              <a:rPr b="0" lang="en-US" sz="2000" strike="noStrike" u="none">
                <a:solidFill>
                  <a:srgbClr val="188038"/>
                </a:solidFill>
                <a:highlight>
                  <a:srgbClr val="d6e4f5"/>
                </a:highlight>
                <a:uFillTx/>
                <a:latin typeface="Roboto Mono"/>
                <a:ea typeface="Roboto Mono"/>
              </a:rPr>
              <a:t>querySelectorAll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20040">
              <a:lnSpc>
                <a:spcPct val="100000"/>
              </a:lnSpc>
              <a:buClr>
                <a:srgbClr val="eff8fc"/>
              </a:buClr>
              <a:buFont typeface="Noto Sans Symbols"/>
              <a:buChar char="►"/>
              <a:tabLst>
                <a:tab algn="l" pos="0"/>
              </a:tabLst>
            </a:pPr>
            <a:r>
              <a:rPr b="0" lang="en-US" sz="2000" strike="noStrike" u="none">
                <a:solidFill>
                  <a:srgbClr val="188038"/>
                </a:solidFill>
                <a:highlight>
                  <a:srgbClr val="d6e4f5"/>
                </a:highlight>
                <a:uFillTx/>
                <a:latin typeface="Roboto Mono"/>
                <a:ea typeface="Roboto Mono"/>
              </a:rPr>
              <a:t>addEventListener.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DOM Manipulation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0" y="1331280"/>
            <a:ext cx="9143280" cy="419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15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 Mono"/>
                <a:ea typeface="Roboto Mono"/>
              </a:rPr>
              <a:t>&lt;input id="demo" class="</a:t>
            </a:r>
            <a:r>
              <a:rPr b="0" lang="en-US" sz="2000" strike="noStrike" u="none">
                <a:solidFill>
                  <a:srgbClr val="a52a2a"/>
                </a:solidFill>
                <a:highlight>
                  <a:srgbClr val="d6e4f5"/>
                </a:highlight>
                <a:uFillTx/>
                <a:latin typeface="Roboto Mono"/>
                <a:ea typeface="Roboto Mono"/>
              </a:rPr>
              <a:t>example</a:t>
            </a: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 Mono"/>
                <a:ea typeface="Roboto Mono"/>
              </a:rPr>
              <a:t>" name="animal" type="checkbox" value="Cats"&gt;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 Mono"/>
                <a:ea typeface="Roboto Mono"/>
              </a:rPr>
              <a:t>document.getElementById(</a:t>
            </a:r>
            <a:r>
              <a:rPr b="0" lang="en-US" sz="2000" strike="noStrike" u="none">
                <a:solidFill>
                  <a:srgbClr val="a52a2a"/>
                </a:solidFill>
                <a:highlight>
                  <a:srgbClr val="d6e4f5"/>
                </a:highlight>
                <a:uFillTx/>
                <a:latin typeface="Roboto Mono"/>
                <a:ea typeface="Roboto Mono"/>
              </a:rPr>
              <a:t>"demo"</a:t>
            </a: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 Mono"/>
                <a:ea typeface="Roboto Mono"/>
              </a:rPr>
              <a:t>).style.color = </a:t>
            </a:r>
            <a:r>
              <a:rPr b="0" lang="en-US" sz="2000" strike="noStrike" u="none">
                <a:solidFill>
                  <a:srgbClr val="a52a2a"/>
                </a:solidFill>
                <a:highlight>
                  <a:srgbClr val="d6e4f5"/>
                </a:highlight>
                <a:uFillTx/>
                <a:latin typeface="Roboto Mono"/>
                <a:ea typeface="Roboto Mono"/>
              </a:rPr>
              <a:t>"red"</a:t>
            </a: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 Mono"/>
                <a:ea typeface="Roboto Mono"/>
              </a:rPr>
              <a:t>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 Mono"/>
                <a:ea typeface="Roboto Mono"/>
              </a:rPr>
              <a:t>num = </a:t>
            </a: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 Mono"/>
                <a:ea typeface="Roboto Mono"/>
              </a:rPr>
              <a:t>document.getElementsByClassName(</a:t>
            </a:r>
            <a:r>
              <a:rPr b="0" lang="en-US" sz="2000" strike="noStrike" u="none">
                <a:solidFill>
                  <a:srgbClr val="a52a2a"/>
                </a:solidFill>
                <a:highlight>
                  <a:srgbClr val="d6e4f5"/>
                </a:highlight>
                <a:uFillTx/>
                <a:latin typeface="Roboto Mono"/>
                <a:ea typeface="Roboto Mono"/>
              </a:rPr>
              <a:t>"example"</a:t>
            </a: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 Mono"/>
                <a:ea typeface="Roboto Mono"/>
              </a:rPr>
              <a:t>).length;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 Mono"/>
                <a:ea typeface="Roboto Mono"/>
              </a:rPr>
              <a:t>let num = document.getElementsByName("animal").length;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 Mono"/>
                <a:ea typeface="Roboto Mono"/>
              </a:rPr>
              <a:t>document.querySelector(</a:t>
            </a:r>
            <a:r>
              <a:rPr b="0" lang="en-US" sz="2000" strike="noStrike" u="none">
                <a:solidFill>
                  <a:srgbClr val="a52a2a"/>
                </a:solidFill>
                <a:highlight>
                  <a:srgbClr val="d6e4f5"/>
                </a:highlight>
                <a:uFillTx/>
                <a:latin typeface="Roboto Mono"/>
                <a:ea typeface="Roboto Mono"/>
              </a:rPr>
              <a:t>"input"</a:t>
            </a: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 Mono"/>
                <a:ea typeface="Roboto Mono"/>
              </a:rPr>
              <a:t>); //return first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 Mono"/>
                <a:ea typeface="Roboto Mono"/>
              </a:rPr>
              <a:t>document.querySelectorAll(</a:t>
            </a:r>
            <a:r>
              <a:rPr b="0" lang="en-US" sz="2000" strike="noStrike" u="none">
                <a:solidFill>
                  <a:srgbClr val="a52a2a"/>
                </a:solidFill>
                <a:highlight>
                  <a:srgbClr val="d6e4f5"/>
                </a:highlight>
                <a:uFillTx/>
                <a:latin typeface="Roboto Mono"/>
                <a:ea typeface="Roboto Mono"/>
              </a:rPr>
              <a:t>".example"</a:t>
            </a: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Roboto Mono"/>
                <a:ea typeface="Roboto Mono"/>
              </a:rPr>
              <a:t>); //return all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1448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14480"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JS Events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0760" cy="419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What are Events?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2984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Events represent user interactions (clicks, typing, mouse movements, etc.)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Events can be triggered by the user or programmatically.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JavaScript provides a way to handle these events and respond to them.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When an event occurs, browser creates an event object, which contains information about event type, i.e. click event, and information about the element on which the event occurred, etc.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35960" y="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JS Events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-30600" y="991440"/>
            <a:ext cx="9204120" cy="456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15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Verdana"/>
                <a:ea typeface="Verdana"/>
              </a:rPr>
              <a:t>An HTML event can be something the browser does, or something a user does.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Verdana"/>
                <a:ea typeface="Verdana"/>
              </a:rPr>
              <a:t>Here are some examples of HTML events: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spcBef>
                <a:spcPts val="1400"/>
              </a:spcBef>
              <a:buClr>
                <a:srgbClr val="000000"/>
              </a:buClr>
              <a:buFont typeface="Verdana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Verdana"/>
                <a:ea typeface="Verdana"/>
              </a:rPr>
              <a:t>An HTML web page has finished loading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000000"/>
              </a:buClr>
              <a:buFont typeface="Verdana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Verdana"/>
                <a:ea typeface="Verdana"/>
              </a:rPr>
              <a:t>An HTML input field was changed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000000"/>
              </a:buClr>
              <a:buFont typeface="Verdana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Verdana"/>
                <a:ea typeface="Verdana"/>
              </a:rPr>
              <a:t>An HTML button was clicked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USES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Verdana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&lt;</a:t>
            </a:r>
            <a:r>
              <a:rPr b="0" i="1" lang="en-US" sz="2000" strike="noStrike" u="none">
                <a:solidFill>
                  <a:srgbClr val="a52a2a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element</a:t>
            </a:r>
            <a:r>
              <a:rPr b="0" lang="en-US" sz="2000" strike="noStrike" u="none">
                <a:solidFill>
                  <a:srgbClr val="ff0000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 </a:t>
            </a:r>
            <a:r>
              <a:rPr b="0" i="1" lang="en-US" sz="2000" strike="noStrike" u="none">
                <a:solidFill>
                  <a:srgbClr val="ff0000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event</a:t>
            </a:r>
            <a:r>
              <a:rPr b="0" lang="en-US" sz="20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='</a:t>
            </a:r>
            <a:r>
              <a:rPr b="0" i="1" lang="en-US" sz="20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some JavaScript</a:t>
            </a:r>
            <a:r>
              <a:rPr b="0" lang="en-US" sz="20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'&gt;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0000cd"/>
              </a:buClr>
              <a:buFont typeface="Consolas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&lt;</a:t>
            </a:r>
            <a:r>
              <a:rPr b="0" lang="en-US" sz="2000" strike="noStrike" u="none">
                <a:solidFill>
                  <a:srgbClr val="a52a2a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button</a:t>
            </a:r>
            <a:r>
              <a:rPr b="0" lang="en-US" sz="2000" strike="noStrike" u="none">
                <a:solidFill>
                  <a:srgbClr val="ff0000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 onclick</a:t>
            </a:r>
            <a:r>
              <a:rPr b="0" lang="en-US" sz="20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="document.getElementById('demo').innerHTML = Date()"&gt;</a:t>
            </a: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The time is?</a:t>
            </a:r>
            <a:r>
              <a:rPr b="0" lang="en-US" sz="20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&lt;</a:t>
            </a:r>
            <a:r>
              <a:rPr b="0" lang="en-US" sz="2000" strike="noStrike" u="none">
                <a:solidFill>
                  <a:srgbClr val="a52a2a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/button</a:t>
            </a:r>
            <a:r>
              <a:rPr b="0" lang="en-US" sz="20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0000cd"/>
              </a:buClr>
              <a:buFont typeface="Consolas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&lt;</a:t>
            </a:r>
            <a:r>
              <a:rPr b="0" lang="en-US" sz="2000" strike="noStrike" u="none">
                <a:solidFill>
                  <a:srgbClr val="a52a2a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button</a:t>
            </a:r>
            <a:r>
              <a:rPr b="0" lang="en-US" sz="2000" strike="noStrike" u="none">
                <a:solidFill>
                  <a:srgbClr val="ff0000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 onclick</a:t>
            </a:r>
            <a:r>
              <a:rPr b="0" lang="en-US" sz="20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="displayAlert()"&gt;</a:t>
            </a:r>
            <a:r>
              <a:rPr b="0" lang="en-US" sz="2000" strike="noStrike" u="none">
                <a:solidFill>
                  <a:schemeClr val="dk1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The time is?</a:t>
            </a:r>
            <a:r>
              <a:rPr b="0" lang="en-US" sz="20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&lt;</a:t>
            </a:r>
            <a:r>
              <a:rPr b="0" lang="en-US" sz="2000" strike="noStrike" u="none">
                <a:solidFill>
                  <a:srgbClr val="a52a2a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/button</a:t>
            </a:r>
            <a:r>
              <a:rPr b="0" lang="en-US" sz="2000" strike="noStrike" u="none">
                <a:solidFill>
                  <a:srgbClr val="0000cd"/>
                </a:solidFill>
                <a:highlight>
                  <a:srgbClr val="d6e4f5"/>
                </a:highlight>
                <a:uFillTx/>
                <a:latin typeface="Consolas"/>
                <a:ea typeface="Consolas"/>
              </a:rPr>
              <a:t>&gt;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2999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Event Handlers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1" name="Google Shape;201;p28"/>
          <p:cNvSpPr/>
          <p:nvPr/>
        </p:nvSpPr>
        <p:spPr>
          <a:xfrm>
            <a:off x="313560" y="630000"/>
            <a:ext cx="8829720" cy="62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007700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&lt;html&gt;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007700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&lt;head&gt;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 </a:t>
            </a:r>
            <a:r>
              <a:rPr b="0" lang="en-US" sz="1600" strike="noStrike" u="none">
                <a:solidFill>
                  <a:srgbClr val="007700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&lt;script&gt;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   </a:t>
            </a:r>
            <a:r>
              <a:rPr b="1" lang="en-US" sz="1600" strike="noStrike" u="none">
                <a:solidFill>
                  <a:srgbClr val="008800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function</a:t>
            </a: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onButtonClick(event) {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     </a:t>
            </a: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alert("Button was clicked!");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   </a:t>
            </a: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}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   </a:t>
            </a:r>
            <a:r>
              <a:rPr b="1" lang="en-US" sz="1600" strike="noStrike" u="none">
                <a:solidFill>
                  <a:srgbClr val="008800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function</a:t>
            </a: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onDivClick(event){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     </a:t>
            </a: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	</a:t>
            </a:r>
            <a:r>
              <a:rPr b="1" lang="en-US" sz="1600" strike="noStrike" u="none">
                <a:solidFill>
                  <a:srgbClr val="008800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if</a:t>
            </a: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(event.target.id==="child") 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914400" indent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{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     </a:t>
            </a: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	</a:t>
            </a: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	</a:t>
            </a: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alert("Child was clicked."); 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914400" indent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}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   </a:t>
            </a: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	</a:t>
            </a:r>
            <a:r>
              <a:rPr b="1" lang="en-US" sz="1600" strike="noStrike" u="none">
                <a:solidFill>
                  <a:srgbClr val="008800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else</a:t>
            </a: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914400" indent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{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371600" indent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alert("Parent was clicked.");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1371600"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}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   </a:t>
            </a: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}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 </a:t>
            </a:r>
            <a:r>
              <a:rPr b="0" lang="en-US" sz="1600" strike="noStrike" u="none">
                <a:solidFill>
                  <a:srgbClr val="007700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&lt;/script&gt;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007700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&lt;/head&gt;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007700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&lt;body&gt;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 </a:t>
            </a:r>
            <a:r>
              <a:rPr b="0" lang="en-US" sz="1600" strike="noStrike" u="none">
                <a:solidFill>
                  <a:srgbClr val="007700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&lt;div</a:t>
            </a: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</a:t>
            </a:r>
            <a:r>
              <a:rPr b="0" lang="en-US" sz="1600" strike="noStrike" u="none">
                <a:solidFill>
                  <a:srgbClr val="0000cc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onclick=</a:t>
            </a: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"onDivClick(event)" </a:t>
            </a:r>
            <a:r>
              <a:rPr b="0" lang="en-US" sz="1600" strike="noStrike" u="none">
                <a:solidFill>
                  <a:srgbClr val="0000cc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style=</a:t>
            </a: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"background-color:red"</a:t>
            </a:r>
            <a:r>
              <a:rPr b="0" lang="en-US" sz="1600" strike="noStrike" u="none">
                <a:solidFill>
                  <a:srgbClr val="007700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&gt;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 </a:t>
            </a:r>
            <a:r>
              <a:rPr b="0" lang="en-US" sz="1600" strike="noStrike" u="none">
                <a:solidFill>
                  <a:srgbClr val="007700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&lt;h1&gt;</a:t>
            </a: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Event Handling in HTML</a:t>
            </a:r>
            <a:r>
              <a:rPr b="0" lang="en-US" sz="1600" strike="noStrike" u="none">
                <a:solidFill>
                  <a:srgbClr val="007700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&lt;/h1&gt;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 </a:t>
            </a:r>
            <a:r>
              <a:rPr b="0" lang="en-US" sz="1600" strike="noStrike" u="none">
                <a:solidFill>
                  <a:srgbClr val="007700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&lt;button</a:t>
            </a: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</a:t>
            </a:r>
            <a:r>
              <a:rPr b="0" lang="en-US" sz="1600" strike="noStrike" u="none">
                <a:solidFill>
                  <a:srgbClr val="0000cc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id=</a:t>
            </a: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"child" </a:t>
            </a:r>
            <a:r>
              <a:rPr b="0" lang="en-US" sz="1600" strike="noStrike" u="none">
                <a:solidFill>
                  <a:srgbClr val="0000cc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onclick=</a:t>
            </a: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"onButtonClick(event)"</a:t>
            </a:r>
            <a:r>
              <a:rPr b="0" lang="en-US" sz="1600" strike="noStrike" u="none">
                <a:solidFill>
                  <a:srgbClr val="007700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&gt;</a:t>
            </a: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Click Me</a:t>
            </a:r>
            <a:r>
              <a:rPr b="0" lang="en-US" sz="1600" strike="noStrike" u="none">
                <a:solidFill>
                  <a:srgbClr val="007700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&lt;/button&gt;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333333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  </a:t>
            </a:r>
            <a:r>
              <a:rPr b="0" lang="en-US" sz="1600" strike="noStrike" u="none">
                <a:solidFill>
                  <a:srgbClr val="007700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&lt;/div&gt;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007700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&lt;/body&gt;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>
              <a:lnSpc>
                <a:spcPct val="11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007700"/>
                </a:solidFill>
                <a:highlight>
                  <a:srgbClr val="d6e4f5"/>
                </a:highlight>
                <a:uFillTx/>
                <a:latin typeface="Arial"/>
                <a:ea typeface="Arial"/>
              </a:rPr>
              <a:t>&lt;/html&gt;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Application>LibreOffice/24.8.4.2$Windows_X86_64 LibreOffice_project/bb3cfa12c7b1bf994ecc5649a80400d06cd71002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2025-02-07T13:01:52Z</dcterms:modified>
  <cp:revision>15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