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</p:sldMasterIdLst>
  <p:notesMasterIdLst>
    <p:notesMasterId r:id="rId31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notesMaster" Target="notesMasters/notesMaster1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slide" Target="slides/slide9.xml"/><Relationship Id="rId41" Type="http://schemas.openxmlformats.org/officeDocument/2006/relationships/slide" Target="slides/slide10.xml"/><Relationship Id="rId42" Type="http://schemas.openxmlformats.org/officeDocument/2006/relationships/slide" Target="slides/slide11.xml"/><Relationship Id="rId43" Type="http://schemas.openxmlformats.org/officeDocument/2006/relationships/slide" Target="slides/slide12.xml"/><Relationship Id="rId44" Type="http://schemas.openxmlformats.org/officeDocument/2006/relationships/slide" Target="slides/slide13.xml"/><Relationship Id="rId45" Type="http://schemas.openxmlformats.org/officeDocument/2006/relationships/slide" Target="slides/slide14.xml"/><Relationship Id="rId46" Type="http://schemas.openxmlformats.org/officeDocument/2006/relationships/slide" Target="slides/slide15.xml"/><Relationship Id="rId47" Type="http://schemas.openxmlformats.org/officeDocument/2006/relationships/slide" Target="slides/slide16.xml"/><Relationship Id="rId48" Type="http://schemas.openxmlformats.org/officeDocument/2006/relationships/slide" Target="slides/slide17.xml"/><Relationship Id="rId49" Type="http://schemas.openxmlformats.org/officeDocument/2006/relationships/slide" Target="slides/slide18.xml"/><Relationship Id="rId50" Type="http://schemas.openxmlformats.org/officeDocument/2006/relationships/slide" Target="slides/slide19.xml"/><Relationship Id="rId51" Type="http://schemas.openxmlformats.org/officeDocument/2006/relationships/slide" Target="slides/slide20.xml"/><Relationship Id="rId52" Type="http://schemas.openxmlformats.org/officeDocument/2006/relationships/slide" Target="slides/slide21.xml"/><Relationship Id="rId53" Type="http://schemas.openxmlformats.org/officeDocument/2006/relationships/slide" Target="slides/slide22.xml"/><Relationship Id="rId54" Type="http://schemas.openxmlformats.org/officeDocument/2006/relationships/slide" Target="slides/slide23.xml"/><Relationship Id="rId55" Type="http://schemas.openxmlformats.org/officeDocument/2006/relationships/slide" Target="slides/slide24.xml"/><Relationship Id="rId56" Type="http://schemas.openxmlformats.org/officeDocument/2006/relationships/slide" Target="slides/slide25.xml"/><Relationship Id="rId57" Type="http://schemas.openxmlformats.org/officeDocument/2006/relationships/slide" Target="slides/slide26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 idx="5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 idx="6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 idx="6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F67D241-D9FF-4F08-80ED-6085BF2DE81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068D3-F8E5-4D75-87F9-34FEFF7B941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A1B630-4325-4112-BEB5-2B224BA69A2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B5DD7D-26A1-4F32-AAA1-C689535E73C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BDB31C-650F-4767-A2ED-EF8629AEE8B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F7D136-68E0-47C9-A3FA-56B0B977701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55759D-7FA8-416C-93D0-B45897CFDCA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22B5C-1256-4ABA-AE7C-2B75A29BAAB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2AF5EF-C1B3-4EE7-AF80-63D4EDABC14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8D8115-193E-4EA6-8EEE-15AAF2A7BE1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E950B6-8B48-4AD4-AFEB-5961CE73F01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ED152B-D0FE-40E3-8718-4CA529F66FA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12C7D0-FD5B-4FCA-BE4E-35354B8B199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F70B1-CC75-4341-9F8D-D38B81987B4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7DCF1B-873B-49FB-B41C-F4EE0D2D18F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3ACDE7-6B25-4907-A525-D0AD035426B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90808C-30F2-4CD0-A013-9B01B48579F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5484A6-8A01-4CA7-8697-F011F6D1C42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020A3-768D-4225-B3FA-CD8D990D2A8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755D59-CC12-4BC0-B615-C06CD0EEAE8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38077-9947-4702-9F16-9A28C4A02E4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7CB423-B8E4-4CB5-AEF7-4AF6000EB15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1389A4-DB94-4CBE-8718-B24FAC721DC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BD79AD-CEDE-4F9B-8CE7-FDDB15DE4E5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9945D2-7311-49A1-BBE7-E449ACBA263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25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03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9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0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1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2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2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3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2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dt" idx="2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4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2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2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59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2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2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8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ftr" idx="29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dt" idx="30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9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ftr" idx="3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dt" idx="3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0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ftr" idx="3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dt" idx="3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1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3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 idx="3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24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ftr" idx="3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dt" idx="3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34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ftr" idx="39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dt" idx="40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44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ftr" idx="4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dt" idx="4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54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4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 idx="4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6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ftr" idx="4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dt" idx="4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2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66360" y="2053080"/>
            <a:ext cx="32742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ftr" idx="4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dt" idx="4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9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93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ftr" idx="49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dt" idx="50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03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ftr" idx="5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dt" idx="5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14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15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ftr" idx="5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dt" idx="5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4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25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5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dt" idx="5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4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35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ftr" idx="5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dt" idx="5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7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Google Shape;85;p13"/>
          <p:cNvSpPr/>
          <p:nvPr/>
        </p:nvSpPr>
        <p:spPr>
          <a:xfrm>
            <a:off x="673920" y="971280"/>
            <a:ext cx="60048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Google Shape;86;p13"/>
          <p:cNvSpPr/>
          <p:nvPr/>
        </p:nvSpPr>
        <p:spPr>
          <a:xfrm>
            <a:off x="6999840" y="2613960"/>
            <a:ext cx="60048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9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9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10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59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0" name="Google Shape;100;p15"/>
          <p:cNvCxnSpPr/>
          <p:nvPr/>
        </p:nvCxnSpPr>
        <p:spPr>
          <a:xfrm>
            <a:off x="2795040" y="2133360"/>
            <a:ext cx="1080" cy="39636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61" name="Google Shape;101;p15"/>
          <p:cNvCxnSpPr/>
          <p:nvPr/>
        </p:nvCxnSpPr>
        <p:spPr>
          <a:xfrm>
            <a:off x="5222880" y="2133360"/>
            <a:ext cx="1080" cy="396792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ftr" idx="11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12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1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72" name="Google Shape;115;p16"/>
          <p:cNvCxnSpPr/>
          <p:nvPr/>
        </p:nvCxnSpPr>
        <p:spPr>
          <a:xfrm>
            <a:off x="2795040" y="2133360"/>
            <a:ext cx="1080" cy="39636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73" name="Google Shape;116;p16"/>
          <p:cNvCxnSpPr/>
          <p:nvPr/>
        </p:nvCxnSpPr>
        <p:spPr>
          <a:xfrm>
            <a:off x="5222880" y="2133360"/>
            <a:ext cx="1080" cy="396792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74" name="PlaceHolder 1"/>
          <p:cNvSpPr>
            <a:spLocks noGrp="1"/>
          </p:cNvSpPr>
          <p:nvPr>
            <p:ph type="ftr" idx="13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14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83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15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 idx="16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0;p1"/>
          <p:cNvSpPr/>
          <p:nvPr/>
        </p:nvSpPr>
        <p:spPr>
          <a:xfrm>
            <a:off x="629928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;p1"/>
          <p:cNvSpPr/>
          <p:nvPr/>
        </p:nvSpPr>
        <p:spPr>
          <a:xfrm>
            <a:off x="5689800" y="-457200"/>
            <a:ext cx="1599120" cy="159912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2;p1"/>
          <p:cNvSpPr/>
          <p:nvPr/>
        </p:nvSpPr>
        <p:spPr>
          <a:xfrm>
            <a:off x="6299280" y="6095880"/>
            <a:ext cx="989640" cy="9896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3;p1"/>
          <p:cNvSpPr/>
          <p:nvPr/>
        </p:nvSpPr>
        <p:spPr>
          <a:xfrm>
            <a:off x="-154080" y="2666880"/>
            <a:ext cx="4190040" cy="419004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4;p1"/>
          <p:cNvSpPr/>
          <p:nvPr/>
        </p:nvSpPr>
        <p:spPr>
          <a:xfrm>
            <a:off x="-839880" y="2895480"/>
            <a:ext cx="2361240" cy="236124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5;p1"/>
          <p:cNvSpPr/>
          <p:nvPr/>
        </p:nvSpPr>
        <p:spPr>
          <a:xfrm>
            <a:off x="7745760" y="0"/>
            <a:ext cx="684720" cy="10983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240" cy="92124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93" name="Google Shape;19;p1"/>
          <p:cNvSpPr/>
          <p:nvPr/>
        </p:nvSpPr>
        <p:spPr>
          <a:xfrm>
            <a:off x="12600" y="6248520"/>
            <a:ext cx="9117720" cy="60840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17"/>
          </p:nvPr>
        </p:nvSpPr>
        <p:spPr>
          <a:xfrm rot="5400000">
            <a:off x="6234120" y="3263400"/>
            <a:ext cx="38588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8"/>
          </p:nvPr>
        </p:nvSpPr>
        <p:spPr>
          <a:xfrm rot="5400000">
            <a:off x="7495920" y="1828800"/>
            <a:ext cx="989640" cy="22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4040" y="898560"/>
            <a:ext cx="8454240" cy="332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Lecture 7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 - 3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Callbacks, Promises, Async/await, Eventloop 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923040" y="5029200"/>
            <a:ext cx="6620040" cy="86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828360" y="12232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When the fetch api completes asynchronously (outside of main thread), it then calls the callback passed in the then. But is the execution of callback started immediately?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callback is actually placed in a queue.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When the javascript thread is free, it takes a task from the task queue and executes it.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 Loop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what makes JavaScript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asynchronous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It allows JavaScript to handle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non-blocking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operations, even though it's single-threaded.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How Does Event Loop Works?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JavaScript has: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 Stack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Handles function execution (one at a time).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 APIs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Handles asynchronous tasks (like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setTimeout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fetch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Callback Queue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Stores completed async tasks waiting to run.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 Loop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Moves tasks from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Callback Queue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to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 Stack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when it's empty.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4" name="Google Shape;233;p32" descr=""/>
          <p:cNvPicPr/>
          <p:nvPr/>
        </p:nvPicPr>
        <p:blipFill>
          <a:blip r:embed="rId1"/>
          <a:stretch/>
        </p:blipFill>
        <p:spPr>
          <a:xfrm>
            <a:off x="754560" y="1285200"/>
            <a:ext cx="7289280" cy="5374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6" name="Google Shape;240;p33" descr=""/>
          <p:cNvPicPr/>
          <p:nvPr/>
        </p:nvPicPr>
        <p:blipFill>
          <a:blip r:embed="rId1"/>
          <a:stretch/>
        </p:blipFill>
        <p:spPr>
          <a:xfrm>
            <a:off x="1091880" y="125388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8" name="Google Shape;247;p34" descr=""/>
          <p:cNvPicPr/>
          <p:nvPr/>
        </p:nvPicPr>
        <p:blipFill>
          <a:blip r:embed="rId1"/>
          <a:stretch/>
        </p:blipFill>
        <p:spPr>
          <a:xfrm>
            <a:off x="1044720" y="125388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0" name="Google Shape;254;p35" descr=""/>
          <p:cNvPicPr/>
          <p:nvPr/>
        </p:nvPicPr>
        <p:blipFill>
          <a:blip r:embed="rId1"/>
          <a:stretch/>
        </p:blipFill>
        <p:spPr>
          <a:xfrm>
            <a:off x="1044720" y="139500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2" name="Google Shape;261;p36" descr=""/>
          <p:cNvPicPr/>
          <p:nvPr/>
        </p:nvPicPr>
        <p:blipFill>
          <a:blip r:embed="rId1"/>
          <a:stretch/>
        </p:blipFill>
        <p:spPr>
          <a:xfrm>
            <a:off x="1091880" y="136368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663120" y="1371600"/>
            <a:ext cx="6423120" cy="41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6" name="Google Shape;275;p38" descr=""/>
          <p:cNvPicPr/>
          <p:nvPr/>
        </p:nvPicPr>
        <p:blipFill>
          <a:blip r:embed="rId1"/>
          <a:stretch/>
        </p:blipFill>
        <p:spPr>
          <a:xfrm>
            <a:off x="1060560" y="134784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8" name="Google Shape;282;p39" descr=""/>
          <p:cNvPicPr/>
          <p:nvPr/>
        </p:nvPicPr>
        <p:blipFill>
          <a:blip r:embed="rId1"/>
          <a:stretch/>
        </p:blipFill>
        <p:spPr>
          <a:xfrm>
            <a:off x="1232640" y="148896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11480" y="53676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Callbacks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244080" y="1528200"/>
            <a:ext cx="905364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 callback is a function passed as an argument to another function. This technique allows a function to call another function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function calculate(a, b, callback)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 result = callback(a, b);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console.log("Result:", result);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function add(x, y)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return x + y;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calculate(5, 3, add);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90" name="Google Shape;289;p40" descr=""/>
          <p:cNvPicPr/>
          <p:nvPr/>
        </p:nvPicPr>
        <p:blipFill>
          <a:blip r:embed="rId1"/>
          <a:stretch/>
        </p:blipFill>
        <p:spPr>
          <a:xfrm>
            <a:off x="1232640" y="1520280"/>
            <a:ext cx="6372720" cy="469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56640" y="1090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If there were some instructions after main function call, would cb still be placed on the call stack?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93" name="Google Shape;297;p41" descr=""/>
          <p:cNvPicPr/>
          <p:nvPr/>
        </p:nvPicPr>
        <p:blipFill>
          <a:blip r:embed="rId1"/>
          <a:stretch/>
        </p:blipFill>
        <p:spPr>
          <a:xfrm>
            <a:off x="1377720" y="1981440"/>
            <a:ext cx="6282000" cy="4632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Loop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56640" y="1395360"/>
            <a:ext cx="7444800" cy="481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No, because when JavaScript runs for the first time, it creates a global execution context, which is placed on the call stack.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All instructions outside a function belong to this global execution context.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global execution context remains on the stack until the entire script finishes execution.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As a result, the callback won’t be added to the call stack until the script has fully executed—including the two instructions following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main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function call.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816624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 types of queues for callback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56640" y="1395360"/>
            <a:ext cx="816624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14400" indent="-35568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Microtask Queue (also called Job Queue)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indent="-355680">
              <a:lnSpc>
                <a:spcPct val="100000"/>
              </a:lnSpc>
              <a:buClr>
                <a:srgbClr val="eff8fc"/>
              </a:buClr>
              <a:buFont typeface="Noto Sans Symbols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Callback Queue (also called Task Queue or Macrotask Queue)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Microtask Queue (Job Queue)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for: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Promises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Higher priority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than the Callback Queue.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Executes immediately after synchronous code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(before any tasks from the Callback Queue).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Callback Queue (Macrotask Queue)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for: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setTimeout(),setInterval(),event handlers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Lower priority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than the Microtask Queue.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Runs after all microtasks are cleared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18800" y="0"/>
            <a:ext cx="79218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Micro/Callback(Macro) Queue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18800" y="795960"/>
            <a:ext cx="902448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console.log("1: Start");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setTimeout(() =&gt; console.log("4: setTimeout"), 0);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Goes to Callback Queue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Promise.resolve().then(() =&gt; console.log("3: Promise resolved")); /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 Goes to Microtask Queue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console.log("2: End");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Output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188038"/>
                </a:solidFill>
                <a:uFillTx/>
                <a:latin typeface="Courier New"/>
                <a:ea typeface="Courier New"/>
              </a:rPr>
              <a:t>1: Start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188038"/>
                </a:solidFill>
                <a:uFillTx/>
                <a:latin typeface="Courier New"/>
                <a:ea typeface="Courier New"/>
              </a:rPr>
              <a:t>2: End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188038"/>
                </a:solidFill>
                <a:uFillTx/>
                <a:latin typeface="Courier New"/>
                <a:ea typeface="Courier New"/>
              </a:rPr>
              <a:t>3: Promise resolved  &lt;-- Microtask runs before setTimeout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188038"/>
                </a:solidFill>
                <a:uFillTx/>
                <a:latin typeface="Courier New"/>
                <a:ea typeface="Courier New"/>
              </a:rPr>
              <a:t>4: setTimeout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Immediately Invoked Function Expression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unito"/>
              <a:buChar char="●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unito"/>
                <a:ea typeface="Nunito"/>
              </a:rPr>
              <a:t>Immediately Invoked Function Expressions (IIFE) are JavaScript functions that are executed immediately after they are defined.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Immediately Invoked Function Expression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standard IIFE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(function ()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statements…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})();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arrow function variant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(() =&gt;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statements…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})();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async IIFE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(async () =&gt; {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// statements…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})();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84560" y="839880"/>
            <a:ext cx="7054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Browser APIs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685800" y="2286000"/>
            <a:ext cx="8164800" cy="2649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1. The Browser Web APIs are a set of built-in APIs provided by modern web browsers that allow developers to interact with various browser features.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2. Some of the browser APIs are DOM API, Fetch API, Storage APIs, etc.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3. Some of the APIs are asynchronous and run in a background thread, such as fetch API.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4. Some APIs run in the main thread, such as DOM manipulation, storage APIs (session storage, local storage, etc.)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Asynchronous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268560" y="1208160"/>
            <a:ext cx="8874360" cy="419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JavaScript is </a:t>
            </a: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single-threaded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, meaning it executes one task at a time. However, </a:t>
            </a: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asynchronous programming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allows it to handle multiple tasks </a:t>
            </a: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without blocking execution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Synchronous Code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(Executes One Task at a Time)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56" name="Google Shape;150;p21" descr=""/>
          <p:cNvPicPr/>
          <p:nvPr/>
        </p:nvPicPr>
        <p:blipFill>
          <a:blip r:embed="rId1"/>
          <a:stretch/>
        </p:blipFill>
        <p:spPr>
          <a:xfrm>
            <a:off x="3978000" y="2526480"/>
            <a:ext cx="5079240" cy="365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28600" y="36612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Promises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Google Shape;157;p22"/>
          <p:cNvSpPr/>
          <p:nvPr/>
        </p:nvSpPr>
        <p:spPr>
          <a:xfrm>
            <a:off x="573480" y="1159200"/>
            <a:ext cx="7027560" cy="52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 promise represents a future value that may either succeed or fail.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It starts in the Pending state and transitions to either: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Resolved (fulfilled with a value)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Rejected (failed with an error)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Most asynchronous Browser APIs return a promise on the main thread.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Once execution completes, the promise is resolved with a value or rejected with an error.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To access the result, use .then(callback), and for errors, use .catch(callback).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Fetch API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632160" y="2811240"/>
            <a:ext cx="7597440" cy="176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Async/Await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828360" y="146736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Makes async code look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synchronous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Uses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try...catch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for error handling.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19080" y="2409120"/>
            <a:ext cx="9143640" cy="2688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Async/Await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56640" y="167724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async function example(throwError=false)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if (throwError) throw new Error("Promise rejected");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return 42;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console.log(example()); // Output: Promise { 42 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example().then(console.log); // Output: 42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example(true).catch((error)=&gt;console.log(error.message)); // Promise rejected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54200" cy="13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Fetch api using JS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400" cy="41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8" name="Google Shape;212;p 2" descr=""/>
          <p:cNvPicPr/>
          <p:nvPr/>
        </p:nvPicPr>
        <p:blipFill>
          <a:blip r:embed="rId1"/>
          <a:stretch/>
        </p:blipFill>
        <p:spPr>
          <a:xfrm>
            <a:off x="229680" y="780120"/>
            <a:ext cx="7906320" cy="541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2025-02-22T02:11:53Z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