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4" r:id="rId13"/>
    <p:sldMasterId id="2147483676" r:id="rId14"/>
    <p:sldMasterId id="2147483678" r:id="rId15"/>
    <p:sldMasterId id="2147483680" r:id="rId16"/>
    <p:sldMasterId id="2147483682" r:id="rId17"/>
    <p:sldMasterId id="2147483684" r:id="rId18"/>
  </p:sldMasterIdLst>
  <p:notesMasterIdLst>
    <p:notesMasterId r:id="rId19"/>
  </p:notes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notesMaster" Target="notesMasters/notesMaster1.xml"/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slide" Target="slides/slide13.xml"/><Relationship Id="rId33" Type="http://schemas.openxmlformats.org/officeDocument/2006/relationships/slide" Target="slides/slide14.xml"/><Relationship Id="rId34" Type="http://schemas.openxmlformats.org/officeDocument/2006/relationships/slide" Target="slides/slide15.xml"/><Relationship Id="rId35" Type="http://schemas.openxmlformats.org/officeDocument/2006/relationships/slide" Target="slides/slide16.xml"/><Relationship Id="rId36" Type="http://schemas.openxmlformats.org/officeDocument/2006/relationships/slide" Target="slides/slide17.xml"/><Relationship Id="rId37" Type="http://schemas.openxmlformats.org/officeDocument/2006/relationships/slide" Target="slides/slide18.xml"/><Relationship Id="rId38" Type="http://schemas.openxmlformats.org/officeDocument/2006/relationships/slide" Target="slides/slide19.xml"/><Relationship Id="rId3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dt" idx="3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ftr" idx="3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 type="sldNum" idx="3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8FC6791C-DDE8-40C6-B391-A5B26EEF7141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html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4E1CA5-FF07-4DE9-8384-FF446BCE9674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4DC67A-DEE2-4A3D-B7F8-75C8518207F3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6CABF7-0455-42F5-B831-62DE6C5DCFF3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40E3FA-4583-4D68-B6C4-93F80CFE2506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86BC16-FD7A-4D7C-992E-835BBB47A2BE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1CD97C-534A-4EAE-8E8F-9E17D46080B1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293376-775D-43D9-8EEE-90EB6703F933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A756EF-0D0C-4893-AAAF-77A7EDFDE572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EE90B3-943C-4262-9EAD-EAA50D96E0D2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49C8FB-0723-47C1-8DB7-A19273CA10DF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06C768-C82C-41A6-BB45-D26A20F89A9B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2EA33E-0F8E-43A1-B8EF-9219CB36640E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32749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266720" y="2053080"/>
            <a:ext cx="32749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9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0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3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Google Shape;11;p23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Google Shape;12;p23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Google Shape;13;p23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Google Shape;14;p23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Google Shape;15;p23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" name="Google Shape;18;p23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7" name="Google Shape;19;p23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65800" y="1854360"/>
            <a:ext cx="3820320" cy="157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213520" y="1143000"/>
            <a:ext cx="2400480" cy="457164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 fontScale="3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866520" y="3657600"/>
            <a:ext cx="381420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dt" idx="1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ftr" idx="2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0;p23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Google Shape;11;p23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Google Shape;12;p23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Google Shape;13;p23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Google Shape;14;p23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Google Shape;15;p23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36" name="Google Shape;18;p23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37" name="Google Shape;19;p23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66520" y="1447920"/>
            <a:ext cx="6620760" cy="332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en-US" sz="7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dt" idx="19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ftr" idx="20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0;p23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Google Shape;11;p23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Google Shape;12;p23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Google Shape;13;p23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Google Shape;14;p23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Google Shape;15;p23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50" name="Google Shape;18;p23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51" name="Google Shape;19;p23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dt" idx="21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ftr" idx="22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3"/>
    <p:sldLayoutId id="2147483670" r:id="rId4"/>
    <p:sldLayoutId id="2147483671" r:id="rId5"/>
    <p:sldLayoutId id="2147483672" r:id="rId6"/>
    <p:sldLayoutId id="2147483673" r:id="rId7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0;p23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Google Shape;11;p23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Google Shape;12;p23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Google Shape;13;p23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Google Shape;14;p23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Google Shape;15;p23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66" name="Google Shape;18;p23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67" name="Google Shape;19;p23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66520" y="2861640"/>
            <a:ext cx="6620760" cy="191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866520" y="4777560"/>
            <a:ext cx="662076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dt" idx="23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ftr" idx="24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0;p23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Google Shape;11;p23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Google Shape;12;p23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Google Shape;13;p23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Google Shape;14;p23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Google Shape;15;p23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78" name="Google Shape;18;p23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79" name="Google Shape;19;p23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827640" y="2060640"/>
            <a:ext cx="3297600" cy="419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241880" y="2055960"/>
            <a:ext cx="3297600" cy="41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dt" idx="25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ftr" idx="26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0;p23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Google Shape;11;p23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Google Shape;12;p23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Google Shape;13;p23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Google Shape;14;p23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Google Shape;15;p23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94" name="Google Shape;18;p23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95" name="Google Shape;19;p23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827640" y="1905120"/>
            <a:ext cx="32976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827640" y="2514600"/>
            <a:ext cx="3297600" cy="374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241880" y="1905120"/>
            <a:ext cx="32976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241880" y="2514600"/>
            <a:ext cx="3297600" cy="374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dt" idx="27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ftr" idx="28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10;p23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Google Shape;11;p23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Google Shape;12;p23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Google Shape;13;p23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Google Shape;14;p23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Google Shape;15;p23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09" name="Google Shape;18;p23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10" name="Google Shape;19;p23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dt" idx="29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ftr" idx="30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10;p23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Google Shape;11;p23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Google Shape;12;p23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Google Shape;13;p23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Google Shape;14;p23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Google Shape;15;p23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21" name="Google Shape;18;p23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22" name="Google Shape;19;p23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3" name="PlaceHolder 1"/>
          <p:cNvSpPr>
            <a:spLocks noGrp="1"/>
          </p:cNvSpPr>
          <p:nvPr>
            <p:ph type="dt" idx="31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ftr" idx="32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10;p23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Google Shape;11;p23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Google Shape;12;p23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" name="Google Shape;13;p23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Google Shape;14;p23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Google Shape;15;p23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31" name="Google Shape;18;p23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32" name="Google Shape;19;p23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866520" y="1447920"/>
            <a:ext cx="2550960" cy="144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3589560" y="1447920"/>
            <a:ext cx="3897720" cy="457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866520" y="3129120"/>
            <a:ext cx="2550960" cy="289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dt" idx="33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ftr" idx="34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;p23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Google Shape;11;p23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Google Shape;12;p23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Google Shape;13;p23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Google Shape;14;p23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Google Shape;15;p23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9" name="Google Shape;18;p23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0" name="Google Shape;19;p23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66520" y="4800600"/>
            <a:ext cx="662076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66520" y="685800"/>
            <a:ext cx="6620760" cy="36403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66520" y="5367240"/>
            <a:ext cx="6620760" cy="49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dt" idx="3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ftr" idx="4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0;p23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Google Shape;11;p23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Google Shape;12;p23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Google Shape;13;p23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Google Shape;14;p23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Google Shape;15;p23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2" name="Google Shape;18;p23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33" name="Google Shape;19;p23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66520" y="1447920"/>
            <a:ext cx="6620760" cy="198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66520" y="3657600"/>
            <a:ext cx="6620760" cy="236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5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6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0;p23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Google Shape;11;p23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Google Shape;12;p23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Google Shape;13;p23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Google Shape;14;p23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Google Shape;15;p23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4" name="Google Shape;18;p23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45" name="Google Shape;19;p23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81520" y="1447920"/>
            <a:ext cx="6000840" cy="232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48280" y="3771000"/>
            <a:ext cx="5460840" cy="34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66520" y="4350600"/>
            <a:ext cx="6620760" cy="167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7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8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1" name="Google Shape;85;p35"/>
          <p:cNvSpPr/>
          <p:nvPr/>
        </p:nvSpPr>
        <p:spPr>
          <a:xfrm>
            <a:off x="673920" y="971280"/>
            <a:ext cx="601200" cy="195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2200" strike="noStrike" u="none">
                <a:solidFill>
                  <a:srgbClr val="eff8fc"/>
                </a:solidFill>
                <a:uFillTx/>
                <a:latin typeface="Arial"/>
                <a:ea typeface="Arial"/>
              </a:rPr>
              <a:t>“</a:t>
            </a:r>
            <a:endParaRPr b="0" lang="en-US" sz="1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2" name="Google Shape;86;p35"/>
          <p:cNvSpPr/>
          <p:nvPr/>
        </p:nvSpPr>
        <p:spPr>
          <a:xfrm>
            <a:off x="6999840" y="2613960"/>
            <a:ext cx="601200" cy="195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2200" strike="noStrike" u="none">
                <a:solidFill>
                  <a:srgbClr val="eff8fc"/>
                </a:solidFill>
                <a:uFillTx/>
                <a:latin typeface="Arial"/>
                <a:ea typeface="Arial"/>
              </a:rPr>
              <a:t>”</a:t>
            </a:r>
            <a:endParaRPr b="0" lang="en-US" sz="1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0;p23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Google Shape;11;p23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Google Shape;12;p23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Google Shape;13;p23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Google Shape;14;p23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Google Shape;15;p23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9" name="Google Shape;18;p23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60" name="Google Shape;19;p23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66520" y="3124080"/>
            <a:ext cx="6620760" cy="165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66520" y="4777560"/>
            <a:ext cx="662076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dt" idx="9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ftr" idx="10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0;p23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Google Shape;11;p23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Google Shape;12;p23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Google Shape;13;p23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Google Shape;14;p23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Google Shape;15;p23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1" name="Google Shape;18;p23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72" name="Google Shape;19;p23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74840" y="1981080"/>
            <a:ext cx="22104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89600" y="2666880"/>
            <a:ext cx="2195640" cy="358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2913480" y="1981080"/>
            <a:ext cx="220248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2905560" y="2666880"/>
            <a:ext cx="2210400" cy="358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5344920" y="1981080"/>
            <a:ext cx="219924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5344920" y="2666880"/>
            <a:ext cx="2199240" cy="358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80" name="Google Shape;100;p37"/>
          <p:cNvCxnSpPr/>
          <p:nvPr/>
        </p:nvCxnSpPr>
        <p:spPr>
          <a:xfrm>
            <a:off x="2795040" y="2133360"/>
            <a:ext cx="360" cy="396288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cxnSp>
        <p:nvCxnSpPr>
          <p:cNvPr id="81" name="Google Shape;101;p37"/>
          <p:cNvCxnSpPr/>
          <p:nvPr/>
        </p:nvCxnSpPr>
        <p:spPr>
          <a:xfrm>
            <a:off x="5222880" y="2133360"/>
            <a:ext cx="360" cy="396720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sp>
        <p:nvSpPr>
          <p:cNvPr id="82" name="PlaceHolder 8"/>
          <p:cNvSpPr>
            <a:spLocks noGrp="1"/>
          </p:cNvSpPr>
          <p:nvPr>
            <p:ph type="dt" idx="11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3" name="PlaceHolder 9"/>
          <p:cNvSpPr>
            <a:spLocks noGrp="1"/>
          </p:cNvSpPr>
          <p:nvPr>
            <p:ph type="ftr" idx="12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10;p23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Google Shape;11;p23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Google Shape;12;p23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Google Shape;13;p23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Google Shape;14;p23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Google Shape;15;p23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90" name="Google Shape;18;p23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91" name="Google Shape;19;p23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89600" y="4250880"/>
            <a:ext cx="22053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89600" y="2209680"/>
            <a:ext cx="220536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89600" y="4827240"/>
            <a:ext cx="2205360" cy="65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2917800" y="4250880"/>
            <a:ext cx="21981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2917800" y="2209680"/>
            <a:ext cx="219816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2916720" y="4827240"/>
            <a:ext cx="2201040" cy="65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8"/>
          <p:cNvSpPr>
            <a:spLocks noGrp="1"/>
          </p:cNvSpPr>
          <p:nvPr>
            <p:ph type="body"/>
          </p:nvPr>
        </p:nvSpPr>
        <p:spPr>
          <a:xfrm>
            <a:off x="5344920" y="4250880"/>
            <a:ext cx="219924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9"/>
          <p:cNvSpPr>
            <a:spLocks noGrp="1"/>
          </p:cNvSpPr>
          <p:nvPr>
            <p:ph type="body"/>
          </p:nvPr>
        </p:nvSpPr>
        <p:spPr>
          <a:xfrm>
            <a:off x="5344920" y="2209680"/>
            <a:ext cx="219924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10"/>
          <p:cNvSpPr>
            <a:spLocks noGrp="1"/>
          </p:cNvSpPr>
          <p:nvPr>
            <p:ph type="body"/>
          </p:nvPr>
        </p:nvSpPr>
        <p:spPr>
          <a:xfrm>
            <a:off x="5344920" y="4827240"/>
            <a:ext cx="2202120" cy="65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02" name="Google Shape;115;p38"/>
          <p:cNvCxnSpPr/>
          <p:nvPr/>
        </p:nvCxnSpPr>
        <p:spPr>
          <a:xfrm>
            <a:off x="2795040" y="2133360"/>
            <a:ext cx="360" cy="396288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cxnSp>
        <p:nvCxnSpPr>
          <p:cNvPr id="103" name="Google Shape;116;p38"/>
          <p:cNvCxnSpPr/>
          <p:nvPr/>
        </p:nvCxnSpPr>
        <p:spPr>
          <a:xfrm>
            <a:off x="5222880" y="2133360"/>
            <a:ext cx="360" cy="396720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sp>
        <p:nvSpPr>
          <p:cNvPr id="104" name="PlaceHolder 11"/>
          <p:cNvSpPr>
            <a:spLocks noGrp="1"/>
          </p:cNvSpPr>
          <p:nvPr>
            <p:ph type="dt" idx="13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5" name="PlaceHolder 12"/>
          <p:cNvSpPr>
            <a:spLocks noGrp="1"/>
          </p:cNvSpPr>
          <p:nvPr>
            <p:ph type="ftr" idx="14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;p23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Google Shape;11;p23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Google Shape;12;p23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Google Shape;13;p23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Google Shape;14;p23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Google Shape;15;p23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12" name="Google Shape;18;p23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13" name="Google Shape;19;p23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 rot="5400000">
            <a:off x="2086200" y="794880"/>
            <a:ext cx="4195080" cy="67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 idx="15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ftr" idx="16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0;p23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Google Shape;11;p23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Google Shape;12;p23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Google Shape;13;p23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Google Shape;14;p23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Google Shape;15;p23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24" name="Google Shape;18;p23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25" name="Google Shape;19;p23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 rot="5400000">
            <a:off x="3974040" y="2685960"/>
            <a:ext cx="5825880" cy="131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 rot="5400000">
            <a:off x="532440" y="730080"/>
            <a:ext cx="5482800" cy="556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 idx="17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 idx="18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800280" y="1276200"/>
            <a:ext cx="7772040" cy="182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Lecture 8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Web Programming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DOM - </a:t>
            </a:r>
            <a:r>
              <a:rPr b="0" lang="en-US" sz="4400" strike="noStrike" u="none">
                <a:solidFill>
                  <a:schemeClr val="dk2"/>
                </a:solidFill>
                <a:uFillTx/>
                <a:latin typeface="Calibri"/>
                <a:ea typeface="Calibri"/>
              </a:rPr>
              <a:t>Document Object Model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45" name="Google Shape;135;p1" descr=""/>
          <p:cNvPicPr/>
          <p:nvPr/>
        </p:nvPicPr>
        <p:blipFill>
          <a:blip r:embed="rId1"/>
          <a:srcRect l="0" t="50052" r="0" b="0"/>
          <a:stretch/>
        </p:blipFill>
        <p:spPr>
          <a:xfrm>
            <a:off x="1066680" y="3362400"/>
            <a:ext cx="7622640" cy="132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6" name="Google Shape;136;p1"/>
          <p:cNvSpPr/>
          <p:nvPr/>
        </p:nvSpPr>
        <p:spPr>
          <a:xfrm>
            <a:off x="2706840" y="3683520"/>
            <a:ext cx="434304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Event Propagation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56640" y="145800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Capturing Phase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66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Event starts from the </a:t>
            </a:r>
            <a:r>
              <a:rPr b="0" lang="en-US" sz="17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document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(or </a:t>
            </a:r>
            <a:r>
              <a:rPr b="0" lang="en-US" sz="17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window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) and propagates down the DOM tree.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During this phase, the event is captured by all parent elements before reaching the target.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Target Phase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66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The event reaches the target element where the event handler is triggered.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Bubbling Phase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66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After reaching the target, the event bubbles back up from the target element to the root.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Handlers on ancestor elements can respond in this phase.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0" y="452880"/>
            <a:ext cx="905436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Getting the first and last element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First Element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188038"/>
                </a:solidFill>
                <a:uFillTx/>
                <a:latin typeface="Arial"/>
                <a:ea typeface="Arial"/>
              </a:rPr>
              <a:t>// Get all &lt;p&gt; elements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let paragraphs = document.getElementsByTagName("p");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188038"/>
                </a:solidFill>
                <a:uFillTx/>
                <a:latin typeface="Arial"/>
                <a:ea typeface="Arial"/>
              </a:rPr>
              <a:t>// Select the first one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let firstParagraph = paragraphs[0];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Last Element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188038"/>
                </a:solidFill>
                <a:uFillTx/>
                <a:latin typeface="Arial"/>
                <a:ea typeface="Arial"/>
              </a:rPr>
              <a:t>// Get all &lt;p&gt; elements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let paragraphs = document.getElementsByTagName("p");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188038"/>
                </a:solidFill>
                <a:uFillTx/>
                <a:latin typeface="Arial"/>
                <a:ea typeface="Arial"/>
              </a:rPr>
              <a:t>// Select the last one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let lastParagraph = paragraphs[paragraphs.length - 1];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37040" y="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Traversing the DOM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0" y="1331280"/>
            <a:ext cx="5301000" cy="48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7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parentNode → Access parent element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188038"/>
                </a:solidFill>
                <a:uFillTx/>
                <a:latin typeface="Roboto"/>
                <a:ea typeface="Roboto"/>
              </a:rPr>
              <a:t>let parent = element.parentNode;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childNodes → Get child elements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188038"/>
                </a:solidFill>
                <a:uFillTx/>
                <a:latin typeface="Roboto"/>
                <a:ea typeface="Roboto"/>
              </a:rPr>
              <a:t>let children = parentElement.childNodes;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firstChild / lastChild → Get first/last child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188038"/>
                </a:solidFill>
                <a:uFillTx/>
                <a:latin typeface="Roboto"/>
                <a:ea typeface="Roboto"/>
              </a:rPr>
              <a:t>let firstChild = parentElement.firstElementChild;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188038"/>
                </a:solidFill>
                <a:uFillTx/>
                <a:latin typeface="Roboto"/>
                <a:ea typeface="Roboto"/>
              </a:rPr>
              <a:t>let lastChild = parentElement.lastElementChild;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nextSibling / previousSibling → Navigate siblings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188038"/>
                </a:solidFill>
                <a:uFillTx/>
                <a:latin typeface="Roboto"/>
                <a:ea typeface="Roboto"/>
              </a:rPr>
              <a:t>let nextSibling = element.nextElementSibling;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188038"/>
                </a:solidFill>
                <a:uFillTx/>
                <a:latin typeface="Roboto"/>
                <a:ea typeface="Roboto"/>
              </a:rPr>
              <a:t>previousSibling = element.previousElementSibling;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Google Shape;211;g32b6c47a583_1_153"/>
          <p:cNvSpPr/>
          <p:nvPr/>
        </p:nvSpPr>
        <p:spPr>
          <a:xfrm>
            <a:off x="5433840" y="1448280"/>
            <a:ext cx="371016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70" name="Google Shape;212;g32b6c47a583_1_153" descr=""/>
          <p:cNvPicPr/>
          <p:nvPr/>
        </p:nvPicPr>
        <p:blipFill>
          <a:blip r:embed="rId1"/>
          <a:stretch/>
        </p:blipFill>
        <p:spPr>
          <a:xfrm>
            <a:off x="0" y="957600"/>
            <a:ext cx="9143640" cy="5900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53920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CreateElement() + appendChild()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0" y="796320"/>
            <a:ext cx="623520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Used to create and add a new element at the end.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&lt;div id="container"&gt;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  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&lt;p&gt;Existing paragraph&lt;/p&gt;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&lt;/div&gt;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&lt;script&gt;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</a:t>
            </a:r>
            <a:r>
              <a:rPr b="0" lang="en-US" sz="1800" strike="noStrike" u="none">
                <a:solidFill>
                  <a:srgbClr val="188038"/>
                </a:solidFill>
                <a:uFillTx/>
                <a:latin typeface="Arial"/>
                <a:ea typeface="Arial"/>
              </a:rPr>
              <a:t>    </a:t>
            </a:r>
            <a:r>
              <a:rPr b="0" lang="en-US" sz="1800" strike="noStrike" u="none">
                <a:solidFill>
                  <a:srgbClr val="188038"/>
                </a:solidFill>
                <a:uFillTx/>
                <a:latin typeface="Arial"/>
                <a:ea typeface="Arial"/>
              </a:rPr>
              <a:t>// Step 1: Create a new element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  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let newParagraph = document.createElement("p");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    </a:t>
            </a:r>
            <a:r>
              <a:rPr b="0" lang="en-US" sz="1800" strike="noStrike" u="none">
                <a:solidFill>
                  <a:srgbClr val="188038"/>
                </a:solidFill>
                <a:uFillTx/>
                <a:latin typeface="Arial"/>
                <a:ea typeface="Arial"/>
              </a:rPr>
              <a:t>// Step 2: Add text content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  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newParagraph.textContent = "I am a new paragraph added with JavaScript!";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    </a:t>
            </a:r>
            <a:r>
              <a:rPr b="0" lang="en-US" sz="1800" strike="noStrike" u="none">
                <a:solidFill>
                  <a:srgbClr val="188038"/>
                </a:solidFill>
                <a:uFillTx/>
                <a:latin typeface="Arial"/>
                <a:ea typeface="Arial"/>
              </a:rPr>
              <a:t>// Step 3: Append to the parent div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document.getElementById("container").appendChild(newParagraph);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&lt;/script&gt;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3" name="Google Shape;220;g3350b184cc3_0_17"/>
          <p:cNvSpPr/>
          <p:nvPr/>
        </p:nvSpPr>
        <p:spPr>
          <a:xfrm>
            <a:off x="5673240" y="1220760"/>
            <a:ext cx="3470760" cy="41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400"/>
              </a:spcBef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What Happens?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createElement("p")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→ Creates a 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&lt;p&gt;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element.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textContent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→ Adds text inside it.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appendChild(newParagraph)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→ Adds it inside 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&lt;div id="container"&gt;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00000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createTextNode/createAttribute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112680" y="749160"/>
            <a:ext cx="9198000" cy="525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We create a new text node (called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newText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) using the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createTextNode()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method. This will contain whatever text was found in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textarea.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188038"/>
                </a:solidFill>
                <a:uFillTx/>
                <a:latin typeface="Roboto"/>
                <a:ea typeface="Roboto"/>
              </a:rPr>
              <a:t>// Create a new paragraph element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let 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newParagraph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= document.createElement("p"); 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188038"/>
                </a:solidFill>
                <a:uFillTx/>
                <a:latin typeface="Roboto"/>
                <a:ea typeface="Roboto"/>
              </a:rPr>
              <a:t>// Create a text node 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let text = document.createTextNode("Hello, this is a text node!");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188038"/>
                </a:solidFill>
                <a:uFillTx/>
                <a:latin typeface="Arial"/>
                <a:ea typeface="Arial"/>
              </a:rPr>
              <a:t> </a:t>
            </a:r>
            <a:r>
              <a:rPr b="0" lang="en-US" sz="1500" strike="noStrike" u="none">
                <a:solidFill>
                  <a:srgbClr val="188038"/>
                </a:solidFill>
                <a:uFillTx/>
                <a:latin typeface="Arial"/>
                <a:ea typeface="Arial"/>
              </a:rPr>
              <a:t>// Create an ID attribute 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let idAttr = document.createAttribute("id");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188038"/>
                </a:solidFill>
                <a:uFillTx/>
                <a:latin typeface="Arial"/>
                <a:ea typeface="Arial"/>
              </a:rPr>
              <a:t>// Assign a value to the attribute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idAttr.value = "myButton"; 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188038"/>
                </a:solidFill>
                <a:uFillTx/>
                <a:latin typeface="Roboto"/>
                <a:ea typeface="Roboto"/>
              </a:rPr>
              <a:t> </a:t>
            </a:r>
            <a:r>
              <a:rPr b="0" lang="en-US" sz="1500" strike="noStrike" u="none">
                <a:solidFill>
                  <a:srgbClr val="188038"/>
                </a:solidFill>
                <a:uFillTx/>
                <a:latin typeface="Roboto"/>
                <a:ea typeface="Roboto"/>
              </a:rPr>
              <a:t>// Append the text node to the paragraph 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newParagraph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.appendChild(text); 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188038"/>
                </a:solidFill>
                <a:uFillTx/>
                <a:latin typeface="Roboto"/>
                <a:ea typeface="Roboto"/>
              </a:rPr>
              <a:t>// Attach the attribute to the button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newParagraph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.setAttributeNode(idAttr); 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188038"/>
                </a:solidFill>
                <a:uFillTx/>
                <a:latin typeface="Roboto"/>
                <a:ea typeface="Roboto"/>
              </a:rPr>
              <a:t>// Append the paragraph to the body 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document.body.appendChild(para);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79200" y="0"/>
            <a:ext cx="80596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Adds an Element Before Another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79200" y="893520"/>
            <a:ext cx="87627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The </a:t>
            </a:r>
            <a:r>
              <a:rPr b="0" lang="en-US" sz="17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insertBefore()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method inserts an element </a:t>
            </a:r>
            <a:r>
              <a:rPr b="1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before a specific existing child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parentElement.insertBefore(newElement, existingChild);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Example: Inserting a New Item Before Another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 Select the parent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let parent = document.getElementById("container");</a:t>
            </a:r>
            <a:r>
              <a:rPr b="0" lang="en-US" sz="17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 Create a new element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let newItem = document.createElement("p");</a:t>
            </a:r>
            <a:r>
              <a:rPr b="0" lang="en-US" sz="17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newItem.textContent = "This is inserted before an existing item!";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 Select an existing child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let existingItem = document.getElementById("oldItem"); 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 Insert before oldItem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parent.insertBefore(newItem, existingItem); 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The new </a:t>
            </a:r>
            <a:r>
              <a:rPr b="1" lang="en-US" sz="17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&lt;p&gt;</a:t>
            </a:r>
            <a:r>
              <a:rPr b="1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is added before </a:t>
            </a:r>
            <a:r>
              <a:rPr b="1" lang="en-US" sz="17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#oldItem</a:t>
            </a:r>
            <a:r>
              <a:rPr b="1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Remove Child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let parent = document.getElementById("container");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let child = document.getElementById("item");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parent.removeChild(child);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spcBef>
                <a:spcPts val="1199"/>
              </a:spcBef>
              <a:buClr>
                <a:srgbClr val="eff8fc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Finds the parent element with ID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"container"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eff8fc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Removes the child element with ID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"item"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6587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Delete last paragraph on the page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169200" y="736920"/>
            <a:ext cx="8658720" cy="487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95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var allGrafs = document.getElementsByTagName("p");</a:t>
            </a:r>
            <a:endParaRPr b="0" lang="en-US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95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getElementsByTagName </a:t>
            </a:r>
            <a:r>
              <a:rPr b="0" lang="en-US" sz="195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method collect all the paragraph tags in our page and store them in the </a:t>
            </a:r>
            <a:r>
              <a:rPr b="1" lang="en-US" sz="195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allGrafs </a:t>
            </a:r>
            <a:r>
              <a:rPr b="0" lang="en-US" sz="195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array.</a:t>
            </a:r>
            <a:endParaRPr b="0" lang="en-US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95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if (allGrafs.length &gt; 1){</a:t>
            </a:r>
            <a:endParaRPr b="0" lang="en-US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95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var lastGraf = allGrafs[allGrafs.length-1];</a:t>
            </a:r>
            <a:endParaRPr b="0" lang="en-US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11412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95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var docBody = document.getElementsByTagName("body")[0];</a:t>
            </a:r>
            <a:endParaRPr b="0" lang="en-US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11412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95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docBody.removeChild(lastGraf);</a:t>
            </a:r>
            <a:endParaRPr b="0" lang="en-US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95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}</a:t>
            </a:r>
            <a:endParaRPr b="0" lang="en-US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95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In order to modify the document we need to get the content of the </a:t>
            </a:r>
            <a:r>
              <a:rPr b="1" lang="en-US" sz="195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body.</a:t>
            </a:r>
            <a:endParaRPr b="0" lang="en-US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95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Once we have got that, its simply a matter of calling the</a:t>
            </a:r>
            <a:endParaRPr b="0" lang="en-US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95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b="1" lang="en-US" sz="195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docBody.removeChild() </a:t>
            </a:r>
            <a:r>
              <a:rPr b="0" lang="en-US" sz="195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method and passing it </a:t>
            </a:r>
            <a:r>
              <a:rPr b="1" lang="en-US" sz="195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lastGraf. </a:t>
            </a:r>
            <a:endParaRPr b="0" lang="en-US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95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Which tells JavaScript which paragraph we want to delete. Our page</a:t>
            </a:r>
            <a:endParaRPr b="0" lang="en-US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95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should immediately show one less paragraph</a:t>
            </a:r>
            <a:endParaRPr b="0" lang="en-US" sz="19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Removing an Element When Clicking a Button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25920" y="1331280"/>
            <a:ext cx="90921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&lt;div id="container"&gt;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    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&lt;p id="text"&gt;Click the button to remove me!&lt;/p&gt;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    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&lt;button onclick="removeElement()"&gt;Remove&lt;/button&gt;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&lt;/div&gt;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&lt;script&gt;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    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function removeElement() {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        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let element = document.getElementById("text");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        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if (element) {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            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element.remove(); // Removes the paragraph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        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}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    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}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&lt;/script&gt;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Replacing Node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152280" y="769680"/>
            <a:ext cx="8991360" cy="464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&lt;div id="parent"&gt;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&lt;p id="oldChild"&gt;This is the old paragraph.&lt;/p&gt;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&lt;/div&gt;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&lt;button onclick="replaceElement()"&gt;Replace Child&lt;/button&gt;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&lt;script&gt;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function replaceElement() {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    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let parent = document.getElementById("parent");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    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let oldChild = document.getElementById("oldChild");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        </a:t>
            </a:r>
            <a:r>
              <a:rPr b="0" lang="en-US" sz="1600" strike="noStrike" u="none">
                <a:solidFill>
                  <a:srgbClr val="188038"/>
                </a:solidFill>
                <a:uFillTx/>
                <a:latin typeface="Arial"/>
                <a:ea typeface="Arial"/>
              </a:rPr>
              <a:t>// Create a new element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    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let newChild = document.createElement("p");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    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newChild.textContent = "This is the new paragraph.";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        </a:t>
            </a:r>
            <a:r>
              <a:rPr b="0" lang="en-US" sz="1600" strike="noStrike" u="none">
                <a:solidFill>
                  <a:srgbClr val="188038"/>
                </a:solidFill>
                <a:uFillTx/>
                <a:latin typeface="Arial"/>
                <a:ea typeface="Arial"/>
              </a:rPr>
              <a:t>// Replace the old child with the new one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    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parent.replaceChild(newChild, oldChild);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}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&lt;/script&gt;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Document Object Model - DOM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152280" y="2057400"/>
            <a:ext cx="8838720" cy="358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57200" indent="-431640">
              <a:lnSpc>
                <a:spcPct val="100000"/>
              </a:lnSpc>
              <a:spcBef>
                <a:spcPts val="641"/>
              </a:spcBef>
              <a:buClr>
                <a:srgbClr val="eff8fc"/>
              </a:buClr>
              <a:buFont typeface="Calibri"/>
              <a:buChar char="►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A programming interface for web documents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31640">
              <a:lnSpc>
                <a:spcPct val="100000"/>
              </a:lnSpc>
              <a:buClr>
                <a:srgbClr val="eff8fc"/>
              </a:buClr>
              <a:buFont typeface="Calibri"/>
              <a:buChar char="►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Represents the HTML structure as a tree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31640">
              <a:lnSpc>
                <a:spcPct val="100000"/>
              </a:lnSpc>
              <a:buClr>
                <a:srgbClr val="eff8fc"/>
              </a:buClr>
              <a:buFont typeface="Calibri"/>
              <a:buChar char="►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Enables JavaScript to interact with web pages dynamically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DOM Structure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The DOM is structured like a tree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Root Node → Document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Element Nodes → HTML elements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Attribute Nodes → Attributes inside elements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Text Nodes → Text inside elements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How DOM Works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Browser parses an HTML document and creates a DOM tree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JavaScript can modify this tree dynamically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The DOM is an in-memory representation of the document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DOM Tree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4" name="Google Shape;162;p3" descr=""/>
          <p:cNvPicPr/>
          <p:nvPr/>
        </p:nvPicPr>
        <p:blipFill>
          <a:blip r:embed="rId1"/>
          <a:stretch/>
        </p:blipFill>
        <p:spPr>
          <a:xfrm>
            <a:off x="609480" y="1600200"/>
            <a:ext cx="7848360" cy="4370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4696560" cy="122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DOM Node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6" name="Google Shape;168;p4" descr=""/>
          <p:cNvPicPr/>
          <p:nvPr/>
        </p:nvPicPr>
        <p:blipFill>
          <a:blip r:embed="rId1"/>
          <a:stretch/>
        </p:blipFill>
        <p:spPr>
          <a:xfrm>
            <a:off x="484560" y="1676520"/>
            <a:ext cx="8174160" cy="4323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2"/>
                </a:solidFill>
                <a:uFillTx/>
                <a:latin typeface="Calibri"/>
                <a:ea typeface="Calibri"/>
              </a:rPr>
              <a:t>Accessing DOM Elements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840960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document.getElementById('id')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document.getElementsByClassName('class')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document.querySelector('selector')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document.querySelectorAll('selector')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document.getElementsByTagName("tagName")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2"/>
                </a:solidFill>
                <a:uFillTx/>
                <a:latin typeface="Calibri"/>
                <a:ea typeface="Calibri"/>
              </a:rPr>
              <a:t>Modifying the DOM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804348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Change content: element.innerHTML = ‘&lt;div&gt; new element&lt;/div&gt;’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Change text: element.textContent = "New Text";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Change styles: element.style.color = 'blue';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Add elements: document.createElement('tag');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Remove elements: element.remove();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Event Propagation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828360" y="147852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682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Event propagation refers to the way events travel through the DOM tree.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There are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three phases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of event propagation: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Capturing Phase (Event Capturing)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→ 🔽 Going from the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root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(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document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)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down to the target element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Target Phase (At Target)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→ 🎯 The event reaches the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actual target element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Bubbling Phase (Event Bubbling)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→ 🔼 The event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bubbles up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from the target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back to the root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 (default)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LibreOffice/24.8.4.2$Windows_X86_64 LibreOffice_project/bb3cfa12c7b1bf994ecc5649a80400d06cd71002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2012-07-03T07:32:31Z</dcterms:created>
  <dc:creator>Administrator</dc:creator>
  <dc:description/>
  <dc:language>en-US</dc:language>
  <cp:lastModifiedBy/>
  <dcterms:modified xsi:type="dcterms:W3CDTF">2025-02-20T22:10:08Z</dcterms:modified>
  <cp:revision>1</cp:revision>
  <dc:subject/>
  <dc:title/>
</cp:coreProperties>
</file>