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theme/theme11.xml" ContentType="application/vnd.openxmlformats-officedocument.theme+xml"/>
  <Override PartName="/ppt/slideLayouts/slideLayout1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47"/>
  </p:notesMasterIdLst>
  <p:sldIdLst>
    <p:sldId id="256"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1080" y="3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20" Type="http://schemas.openxmlformats.org/officeDocument/2006/relationships/slide" Target="slides/slide8.xml"/><Relationship Id="rId41" Type="http://schemas.openxmlformats.org/officeDocument/2006/relationships/slide" Target="slides/slide29.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18737214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a:t>
            </a:fld>
            <a:endParaRPr/>
          </a:p>
        </p:txBody>
      </p:sp>
      <p:sp>
        <p:nvSpPr>
          <p:cNvPr id="131" name="Google Shape;1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5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10</a:t>
            </a:fld>
            <a:endParaRPr/>
          </a:p>
        </p:txBody>
      </p:sp>
      <p:sp>
        <p:nvSpPr>
          <p:cNvPr id="578" name="Google Shape;578;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9" name="Google Shape;579;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11</a:t>
            </a:fld>
            <a:endParaRPr/>
          </a:p>
        </p:txBody>
      </p:sp>
      <p:sp>
        <p:nvSpPr>
          <p:cNvPr id="587" name="Google Shape;587;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8" name="Google Shape;588;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5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12</a:t>
            </a:fld>
            <a:endParaRPr/>
          </a:p>
        </p:txBody>
      </p:sp>
      <p:sp>
        <p:nvSpPr>
          <p:cNvPr id="596" name="Google Shape;596;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7" name="Google Shape;597;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5" name="Google Shape;605;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5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14</a:t>
            </a:fld>
            <a:endParaRPr/>
          </a:p>
        </p:txBody>
      </p:sp>
      <p:sp>
        <p:nvSpPr>
          <p:cNvPr id="613" name="Google Shape;613;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4" name="Google Shape;614;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5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15</a:t>
            </a:fld>
            <a:endParaRPr/>
          </a:p>
        </p:txBody>
      </p:sp>
      <p:sp>
        <p:nvSpPr>
          <p:cNvPr id="622" name="Google Shape;622;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5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16</a:t>
            </a:fld>
            <a:endParaRPr/>
          </a:p>
        </p:txBody>
      </p:sp>
      <p:sp>
        <p:nvSpPr>
          <p:cNvPr id="631" name="Google Shape;631;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2" name="Google Shape;632;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5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17</a:t>
            </a:fld>
            <a:endParaRPr/>
          </a:p>
        </p:txBody>
      </p:sp>
      <p:sp>
        <p:nvSpPr>
          <p:cNvPr id="640" name="Google Shape;640;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1" name="Google Shape;641;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6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18</a:t>
            </a:fld>
            <a:endParaRPr/>
          </a:p>
        </p:txBody>
      </p:sp>
      <p:sp>
        <p:nvSpPr>
          <p:cNvPr id="649" name="Google Shape;649;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0" name="Google Shape;650;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6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19</a:t>
            </a:fld>
            <a:endParaRPr/>
          </a:p>
        </p:txBody>
      </p:sp>
      <p:sp>
        <p:nvSpPr>
          <p:cNvPr id="658" name="Google Shape;658;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9" name="Google Shape;659;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4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a:t>
            </a:fld>
            <a:endParaRPr/>
          </a:p>
        </p:txBody>
      </p:sp>
      <p:sp>
        <p:nvSpPr>
          <p:cNvPr id="509" name="Google Shape;509;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0" name="Google Shape;510;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6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20</a:t>
            </a:fld>
            <a:endParaRPr/>
          </a:p>
        </p:txBody>
      </p:sp>
      <p:sp>
        <p:nvSpPr>
          <p:cNvPr id="667" name="Google Shape;667;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8" name="Google Shape;668;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6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21</a:t>
            </a:fld>
            <a:endParaRPr/>
          </a:p>
        </p:txBody>
      </p:sp>
      <p:sp>
        <p:nvSpPr>
          <p:cNvPr id="676" name="Google Shape;676;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7" name="Google Shape;677;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6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22</a:t>
            </a:fld>
            <a:endParaRPr/>
          </a:p>
        </p:txBody>
      </p:sp>
      <p:sp>
        <p:nvSpPr>
          <p:cNvPr id="685" name="Google Shape;685;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6" name="Google Shape;686;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6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23</a:t>
            </a:fld>
            <a:endParaRPr/>
          </a:p>
        </p:txBody>
      </p:sp>
      <p:sp>
        <p:nvSpPr>
          <p:cNvPr id="694" name="Google Shape;694;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5" name="Google Shape;695;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6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24</a:t>
            </a:fld>
            <a:endParaRPr/>
          </a:p>
        </p:txBody>
      </p:sp>
      <p:sp>
        <p:nvSpPr>
          <p:cNvPr id="703" name="Google Shape;703;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4" name="Google Shape;704;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p6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25</a:t>
            </a:fld>
            <a:endParaRPr/>
          </a:p>
        </p:txBody>
      </p:sp>
      <p:sp>
        <p:nvSpPr>
          <p:cNvPr id="712" name="Google Shape;712;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3" name="Google Shape;713;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p6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26</a:t>
            </a:fld>
            <a:endParaRPr/>
          </a:p>
        </p:txBody>
      </p:sp>
      <p:sp>
        <p:nvSpPr>
          <p:cNvPr id="721" name="Google Shape;721;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2" name="Google Shape;722;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p6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27</a:t>
            </a:fld>
            <a:endParaRPr/>
          </a:p>
        </p:txBody>
      </p:sp>
      <p:sp>
        <p:nvSpPr>
          <p:cNvPr id="730" name="Google Shape;730;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1" name="Google Shape;731;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7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28</a:t>
            </a:fld>
            <a:endParaRPr/>
          </a:p>
        </p:txBody>
      </p:sp>
      <p:sp>
        <p:nvSpPr>
          <p:cNvPr id="739" name="Google Shape;739;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0" name="Google Shape;740;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8" name="Google Shape;748;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4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a:t>
            </a:fld>
            <a:endParaRPr/>
          </a:p>
        </p:txBody>
      </p:sp>
      <p:sp>
        <p:nvSpPr>
          <p:cNvPr id="518" name="Google Shape;518;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9" name="Google Shape;519;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7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30</a:t>
            </a:fld>
            <a:endParaRPr/>
          </a:p>
        </p:txBody>
      </p:sp>
      <p:sp>
        <p:nvSpPr>
          <p:cNvPr id="756" name="Google Shape;756;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7" name="Google Shape;757;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7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31</a:t>
            </a:fld>
            <a:endParaRPr/>
          </a:p>
        </p:txBody>
      </p:sp>
      <p:sp>
        <p:nvSpPr>
          <p:cNvPr id="765" name="Google Shape;765;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6" name="Google Shape;766;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7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32</a:t>
            </a:fld>
            <a:endParaRPr/>
          </a:p>
        </p:txBody>
      </p:sp>
      <p:sp>
        <p:nvSpPr>
          <p:cNvPr id="774" name="Google Shape;774;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5" name="Google Shape;775;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7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33</a:t>
            </a:fld>
            <a:endParaRPr/>
          </a:p>
        </p:txBody>
      </p:sp>
      <p:sp>
        <p:nvSpPr>
          <p:cNvPr id="783" name="Google Shape;783;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4" name="Google Shape;784;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7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34</a:t>
            </a:fld>
            <a:endParaRPr/>
          </a:p>
        </p:txBody>
      </p:sp>
      <p:sp>
        <p:nvSpPr>
          <p:cNvPr id="792" name="Google Shape;792;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3" name="Google Shape;793;p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a:t>
            </a:fld>
            <a:endParaRPr/>
          </a:p>
        </p:txBody>
      </p:sp>
      <p:sp>
        <p:nvSpPr>
          <p:cNvPr id="527" name="Google Shape;527;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8" name="Google Shape;528;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4" name="Google Shape;544;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2" name="Google Shape;552;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5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8</a:t>
            </a:fld>
            <a:endParaRPr/>
          </a:p>
        </p:txBody>
      </p:sp>
      <p:sp>
        <p:nvSpPr>
          <p:cNvPr id="560" name="Google Shape;560;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1" name="Google Shape;561;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5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9</a:t>
            </a:fld>
            <a:endParaRPr/>
          </a:p>
        </p:txBody>
      </p:sp>
      <p:sp>
        <p:nvSpPr>
          <p:cNvPr id="569" name="Google Shape;569;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0" name="Google Shape;570;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3124200"/>
            <a:ext cx="77724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4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4191000"/>
            <a:ext cx="6248400" cy="990600"/>
          </a:xfrm>
          <a:prstGeom prst="rect">
            <a:avLst/>
          </a:prstGeom>
          <a:noFill/>
          <a:ln>
            <a:noFill/>
          </a:ln>
        </p:spPr>
        <p:txBody>
          <a:bodyPr spcFirstLastPara="1" wrap="square" lIns="91425" tIns="45700" rIns="91425" bIns="45700" anchor="t" anchorCtr="0">
            <a:noAutofit/>
          </a:bodyPr>
          <a:lstStyle>
            <a:lvl1pPr lvl="0" algn="ctr">
              <a:spcBef>
                <a:spcPts val="860"/>
              </a:spcBef>
              <a:spcAft>
                <a:spcPts val="0"/>
              </a:spcAft>
              <a:buClr>
                <a:srgbClr val="222222"/>
              </a:buClr>
              <a:buSzPts val="4300"/>
              <a:buFont typeface="Arial"/>
              <a:buNone/>
              <a:defRPr sz="4300" b="1"/>
            </a:lvl1pPr>
            <a:lvl2pPr lvl="1" algn="l">
              <a:spcBef>
                <a:spcPts val="360"/>
              </a:spcBef>
              <a:spcAft>
                <a:spcPts val="0"/>
              </a:spcAft>
              <a:buClr>
                <a:srgbClr val="222222"/>
              </a:buClr>
              <a:buSzPts val="1800"/>
              <a:buChar char="–"/>
              <a:defRPr/>
            </a:lvl2pPr>
            <a:lvl3pPr lvl="2" algn="l">
              <a:spcBef>
                <a:spcPts val="360"/>
              </a:spcBef>
              <a:spcAft>
                <a:spcPts val="0"/>
              </a:spcAft>
              <a:buClr>
                <a:srgbClr val="222222"/>
              </a:buClr>
              <a:buSzPts val="1800"/>
              <a:buChar char="•"/>
              <a:defRPr/>
            </a:lvl3pPr>
            <a:lvl4pPr lvl="3" algn="l">
              <a:spcBef>
                <a:spcPts val="360"/>
              </a:spcBef>
              <a:spcAft>
                <a:spcPts val="0"/>
              </a:spcAft>
              <a:buClr>
                <a:srgbClr val="222222"/>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6" name="Google Shape;116;p21"/>
          <p:cNvSpPr txBox="1">
            <a:spLocks noGrp="1"/>
          </p:cNvSpPr>
          <p:nvPr>
            <p:ph type="body" idx="1"/>
          </p:nvPr>
        </p:nvSpPr>
        <p:spPr>
          <a:xfrm rot="5400000">
            <a:off x="2286000" y="-76200"/>
            <a:ext cx="4572000" cy="807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222222"/>
              </a:buClr>
              <a:buSzPts val="1800"/>
              <a:buChar char="•"/>
              <a:defRPr/>
            </a:lvl1pPr>
            <a:lvl2pPr marL="914400" lvl="1" indent="-342900" algn="l">
              <a:spcBef>
                <a:spcPts val="360"/>
              </a:spcBef>
              <a:spcAft>
                <a:spcPts val="0"/>
              </a:spcAft>
              <a:buClr>
                <a:srgbClr val="222222"/>
              </a:buClr>
              <a:buSzPts val="1800"/>
              <a:buChar char="–"/>
              <a:defRPr/>
            </a:lvl2pPr>
            <a:lvl3pPr marL="1371600" lvl="2" indent="-342900" algn="l">
              <a:spcBef>
                <a:spcPts val="360"/>
              </a:spcBef>
              <a:spcAft>
                <a:spcPts val="0"/>
              </a:spcAft>
              <a:buClr>
                <a:srgbClr val="222222"/>
              </a:buClr>
              <a:buSzPts val="1800"/>
              <a:buChar char="•"/>
              <a:defRPr/>
            </a:lvl3pPr>
            <a:lvl4pPr marL="1828800" lvl="3" indent="-342900" algn="l">
              <a:spcBef>
                <a:spcPts val="360"/>
              </a:spcBef>
              <a:spcAft>
                <a:spcPts val="0"/>
              </a:spcAft>
              <a:buClr>
                <a:srgbClr val="222222"/>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7" name="Google Shape;117;p2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rot="5400000">
            <a:off x="4667250" y="2305050"/>
            <a:ext cx="5867400" cy="20193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6" name="Google Shape;126;p23"/>
          <p:cNvSpPr txBox="1">
            <a:spLocks noGrp="1"/>
          </p:cNvSpPr>
          <p:nvPr>
            <p:ph type="body" idx="1"/>
          </p:nvPr>
        </p:nvSpPr>
        <p:spPr>
          <a:xfrm rot="5400000">
            <a:off x="552450" y="361950"/>
            <a:ext cx="5867400" cy="59055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222222"/>
              </a:buClr>
              <a:buSzPts val="1800"/>
              <a:buChar char="•"/>
              <a:defRPr/>
            </a:lvl1pPr>
            <a:lvl2pPr marL="914400" lvl="1" indent="-342900" algn="l">
              <a:spcBef>
                <a:spcPts val="360"/>
              </a:spcBef>
              <a:spcAft>
                <a:spcPts val="0"/>
              </a:spcAft>
              <a:buClr>
                <a:srgbClr val="222222"/>
              </a:buClr>
              <a:buSzPts val="1800"/>
              <a:buChar char="–"/>
              <a:defRPr/>
            </a:lvl2pPr>
            <a:lvl3pPr marL="1371600" lvl="2" indent="-342900" algn="l">
              <a:spcBef>
                <a:spcPts val="360"/>
              </a:spcBef>
              <a:spcAft>
                <a:spcPts val="0"/>
              </a:spcAft>
              <a:buClr>
                <a:srgbClr val="222222"/>
              </a:buClr>
              <a:buSzPts val="1800"/>
              <a:buChar char="•"/>
              <a:defRPr/>
            </a:lvl3pPr>
            <a:lvl4pPr marL="1828800" lvl="3" indent="-342900" algn="l">
              <a:spcBef>
                <a:spcPts val="360"/>
              </a:spcBef>
              <a:spcAft>
                <a:spcPts val="0"/>
              </a:spcAft>
              <a:buClr>
                <a:srgbClr val="222222"/>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7" name="Google Shape;127;p2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222222"/>
              </a:buClr>
              <a:buSzPts val="1800"/>
              <a:buChar char="•"/>
              <a:defRPr/>
            </a:lvl1pPr>
            <a:lvl2pPr marL="914400" lvl="1" indent="-342900" algn="l">
              <a:spcBef>
                <a:spcPts val="360"/>
              </a:spcBef>
              <a:spcAft>
                <a:spcPts val="0"/>
              </a:spcAft>
              <a:buClr>
                <a:srgbClr val="222222"/>
              </a:buClr>
              <a:buSzPts val="1800"/>
              <a:buChar char="–"/>
              <a:defRPr/>
            </a:lvl2pPr>
            <a:lvl3pPr marL="1371600" lvl="2" indent="-342900" algn="l">
              <a:spcBef>
                <a:spcPts val="360"/>
              </a:spcBef>
              <a:spcAft>
                <a:spcPts val="0"/>
              </a:spcAft>
              <a:buClr>
                <a:srgbClr val="222222"/>
              </a:buClr>
              <a:buSzPts val="1800"/>
              <a:buChar char="•"/>
              <a:defRPr/>
            </a:lvl3pPr>
            <a:lvl4pPr marL="1828800" lvl="3" indent="-342900" algn="l">
              <a:spcBef>
                <a:spcPts val="360"/>
              </a:spcBef>
              <a:spcAft>
                <a:spcPts val="0"/>
              </a:spcAft>
              <a:buClr>
                <a:srgbClr val="222222"/>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222222"/>
              </a:buClr>
              <a:buSzPts val="2000"/>
              <a:buFont typeface="Arial"/>
              <a:buNone/>
              <a:defRPr sz="2000"/>
            </a:lvl1pPr>
            <a:lvl2pPr marL="914400" lvl="1" indent="-228600" algn="l">
              <a:spcBef>
                <a:spcPts val="360"/>
              </a:spcBef>
              <a:spcAft>
                <a:spcPts val="0"/>
              </a:spcAft>
              <a:buClr>
                <a:srgbClr val="222222"/>
              </a:buClr>
              <a:buSzPts val="1800"/>
              <a:buFont typeface="Arial"/>
              <a:buNone/>
              <a:defRPr sz="1800"/>
            </a:lvl2pPr>
            <a:lvl3pPr marL="1371600" lvl="2" indent="-228600" algn="l">
              <a:spcBef>
                <a:spcPts val="320"/>
              </a:spcBef>
              <a:spcAft>
                <a:spcPts val="0"/>
              </a:spcAft>
              <a:buClr>
                <a:srgbClr val="222222"/>
              </a:buClr>
              <a:buSzPts val="1600"/>
              <a:buFont typeface="Arial"/>
              <a:buNone/>
              <a:defRPr sz="1600"/>
            </a:lvl3pPr>
            <a:lvl4pPr marL="1828800" lvl="3" indent="-228600" algn="l">
              <a:spcBef>
                <a:spcPts val="280"/>
              </a:spcBef>
              <a:spcAft>
                <a:spcPts val="0"/>
              </a:spcAft>
              <a:buClr>
                <a:srgbClr val="222222"/>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44" name="Google Shape;44;p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9"/>
          <p:cNvSpPr txBox="1">
            <a:spLocks noGrp="1"/>
          </p:cNvSpPr>
          <p:nvPr>
            <p:ph type="body" idx="1"/>
          </p:nvPr>
        </p:nvSpPr>
        <p:spPr>
          <a:xfrm>
            <a:off x="5334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222222"/>
              </a:buClr>
              <a:buSzPts val="2800"/>
              <a:buFont typeface="Arial"/>
              <a:buChar char="•"/>
              <a:defRPr sz="2800"/>
            </a:lvl1pPr>
            <a:lvl2pPr marL="914400" lvl="1" indent="-381000" algn="l">
              <a:spcBef>
                <a:spcPts val="480"/>
              </a:spcBef>
              <a:spcAft>
                <a:spcPts val="0"/>
              </a:spcAft>
              <a:buClr>
                <a:srgbClr val="222222"/>
              </a:buClr>
              <a:buSzPts val="2400"/>
              <a:buFont typeface="Arial"/>
              <a:buChar char="–"/>
              <a:defRPr sz="2400"/>
            </a:lvl2pPr>
            <a:lvl3pPr marL="1371600" lvl="2" indent="-355600" algn="l">
              <a:spcBef>
                <a:spcPts val="400"/>
              </a:spcBef>
              <a:spcAft>
                <a:spcPts val="0"/>
              </a:spcAft>
              <a:buClr>
                <a:srgbClr val="222222"/>
              </a:buClr>
              <a:buSzPts val="2000"/>
              <a:buFont typeface="Arial"/>
              <a:buChar char="•"/>
              <a:defRPr sz="2000"/>
            </a:lvl3pPr>
            <a:lvl4pPr marL="1828800" lvl="3" indent="-342900" algn="l">
              <a:spcBef>
                <a:spcPts val="360"/>
              </a:spcBef>
              <a:spcAft>
                <a:spcPts val="0"/>
              </a:spcAft>
              <a:buClr>
                <a:srgbClr val="222222"/>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54" name="Google Shape;54;p9"/>
          <p:cNvSpPr txBox="1">
            <a:spLocks noGrp="1"/>
          </p:cNvSpPr>
          <p:nvPr>
            <p:ph type="body" idx="2"/>
          </p:nvPr>
        </p:nvSpPr>
        <p:spPr>
          <a:xfrm>
            <a:off x="46482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222222"/>
              </a:buClr>
              <a:buSzPts val="2800"/>
              <a:buFont typeface="Arial"/>
              <a:buChar char="•"/>
              <a:defRPr sz="2800"/>
            </a:lvl1pPr>
            <a:lvl2pPr marL="914400" lvl="1" indent="-381000" algn="l">
              <a:spcBef>
                <a:spcPts val="480"/>
              </a:spcBef>
              <a:spcAft>
                <a:spcPts val="0"/>
              </a:spcAft>
              <a:buClr>
                <a:srgbClr val="222222"/>
              </a:buClr>
              <a:buSzPts val="2400"/>
              <a:buFont typeface="Arial"/>
              <a:buChar char="–"/>
              <a:defRPr sz="2400"/>
            </a:lvl2pPr>
            <a:lvl3pPr marL="1371600" lvl="2" indent="-355600" algn="l">
              <a:spcBef>
                <a:spcPts val="400"/>
              </a:spcBef>
              <a:spcAft>
                <a:spcPts val="0"/>
              </a:spcAft>
              <a:buClr>
                <a:srgbClr val="222222"/>
              </a:buClr>
              <a:buSzPts val="2000"/>
              <a:buFont typeface="Arial"/>
              <a:buChar char="•"/>
              <a:defRPr sz="2000"/>
            </a:lvl3pPr>
            <a:lvl4pPr marL="1828800" lvl="3" indent="-342900" algn="l">
              <a:spcBef>
                <a:spcPts val="360"/>
              </a:spcBef>
              <a:spcAft>
                <a:spcPts val="0"/>
              </a:spcAft>
              <a:buClr>
                <a:srgbClr val="222222"/>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55" name="Google Shape;55;p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222222"/>
              </a:buClr>
              <a:buSzPts val="2400"/>
              <a:buFont typeface="Arial"/>
              <a:buNone/>
              <a:defRPr sz="2400" b="1"/>
            </a:lvl1pPr>
            <a:lvl2pPr marL="914400" lvl="1" indent="-228600" algn="l">
              <a:spcBef>
                <a:spcPts val="400"/>
              </a:spcBef>
              <a:spcAft>
                <a:spcPts val="0"/>
              </a:spcAft>
              <a:buClr>
                <a:srgbClr val="222222"/>
              </a:buClr>
              <a:buSzPts val="2000"/>
              <a:buFont typeface="Arial"/>
              <a:buNone/>
              <a:defRPr sz="2000" b="1"/>
            </a:lvl2pPr>
            <a:lvl3pPr marL="1371600" lvl="2" indent="-228600" algn="l">
              <a:spcBef>
                <a:spcPts val="360"/>
              </a:spcBef>
              <a:spcAft>
                <a:spcPts val="0"/>
              </a:spcAft>
              <a:buClr>
                <a:srgbClr val="222222"/>
              </a:buClr>
              <a:buSzPts val="1800"/>
              <a:buFont typeface="Arial"/>
              <a:buNone/>
              <a:defRPr sz="1800" b="1"/>
            </a:lvl3pPr>
            <a:lvl4pPr marL="1828800" lvl="3" indent="-228600" algn="l">
              <a:spcBef>
                <a:spcPts val="320"/>
              </a:spcBef>
              <a:spcAft>
                <a:spcPts val="0"/>
              </a:spcAft>
              <a:buClr>
                <a:srgbClr val="222222"/>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65" name="Google Shape;65;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222222"/>
              </a:buClr>
              <a:buSzPts val="2400"/>
              <a:buFont typeface="Arial"/>
              <a:buChar char="•"/>
              <a:defRPr sz="2400"/>
            </a:lvl1pPr>
            <a:lvl2pPr marL="914400" lvl="1" indent="-355600" algn="l">
              <a:spcBef>
                <a:spcPts val="400"/>
              </a:spcBef>
              <a:spcAft>
                <a:spcPts val="0"/>
              </a:spcAft>
              <a:buClr>
                <a:srgbClr val="222222"/>
              </a:buClr>
              <a:buSzPts val="2000"/>
              <a:buFont typeface="Arial"/>
              <a:buChar char="–"/>
              <a:defRPr sz="2000"/>
            </a:lvl2pPr>
            <a:lvl3pPr marL="1371600" lvl="2" indent="-342900" algn="l">
              <a:spcBef>
                <a:spcPts val="360"/>
              </a:spcBef>
              <a:spcAft>
                <a:spcPts val="0"/>
              </a:spcAft>
              <a:buClr>
                <a:srgbClr val="222222"/>
              </a:buClr>
              <a:buSzPts val="1800"/>
              <a:buFont typeface="Arial"/>
              <a:buChar char="•"/>
              <a:defRPr sz="1800"/>
            </a:lvl3pPr>
            <a:lvl4pPr marL="1828800" lvl="3" indent="-330200" algn="l">
              <a:spcBef>
                <a:spcPts val="320"/>
              </a:spcBef>
              <a:spcAft>
                <a:spcPts val="0"/>
              </a:spcAft>
              <a:buClr>
                <a:srgbClr val="222222"/>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66" name="Google Shape;66;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222222"/>
              </a:buClr>
              <a:buSzPts val="2400"/>
              <a:buFont typeface="Arial"/>
              <a:buNone/>
              <a:defRPr sz="2400" b="1"/>
            </a:lvl1pPr>
            <a:lvl2pPr marL="914400" lvl="1" indent="-228600" algn="l">
              <a:spcBef>
                <a:spcPts val="400"/>
              </a:spcBef>
              <a:spcAft>
                <a:spcPts val="0"/>
              </a:spcAft>
              <a:buClr>
                <a:srgbClr val="222222"/>
              </a:buClr>
              <a:buSzPts val="2000"/>
              <a:buFont typeface="Arial"/>
              <a:buNone/>
              <a:defRPr sz="2000" b="1"/>
            </a:lvl2pPr>
            <a:lvl3pPr marL="1371600" lvl="2" indent="-228600" algn="l">
              <a:spcBef>
                <a:spcPts val="360"/>
              </a:spcBef>
              <a:spcAft>
                <a:spcPts val="0"/>
              </a:spcAft>
              <a:buClr>
                <a:srgbClr val="222222"/>
              </a:buClr>
              <a:buSzPts val="1800"/>
              <a:buFont typeface="Arial"/>
              <a:buNone/>
              <a:defRPr sz="1800" b="1"/>
            </a:lvl3pPr>
            <a:lvl4pPr marL="1828800" lvl="3" indent="-228600" algn="l">
              <a:spcBef>
                <a:spcPts val="320"/>
              </a:spcBef>
              <a:spcAft>
                <a:spcPts val="0"/>
              </a:spcAft>
              <a:buClr>
                <a:srgbClr val="222222"/>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67" name="Google Shape;67;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222222"/>
              </a:buClr>
              <a:buSzPts val="2400"/>
              <a:buFont typeface="Arial"/>
              <a:buChar char="•"/>
              <a:defRPr sz="2400"/>
            </a:lvl1pPr>
            <a:lvl2pPr marL="914400" lvl="1" indent="-355600" algn="l">
              <a:spcBef>
                <a:spcPts val="400"/>
              </a:spcBef>
              <a:spcAft>
                <a:spcPts val="0"/>
              </a:spcAft>
              <a:buClr>
                <a:srgbClr val="222222"/>
              </a:buClr>
              <a:buSzPts val="2000"/>
              <a:buFont typeface="Arial"/>
              <a:buChar char="–"/>
              <a:defRPr sz="2000"/>
            </a:lvl2pPr>
            <a:lvl3pPr marL="1371600" lvl="2" indent="-342900" algn="l">
              <a:spcBef>
                <a:spcPts val="360"/>
              </a:spcBef>
              <a:spcAft>
                <a:spcPts val="0"/>
              </a:spcAft>
              <a:buClr>
                <a:srgbClr val="222222"/>
              </a:buClr>
              <a:buSzPts val="1800"/>
              <a:buFont typeface="Arial"/>
              <a:buChar char="•"/>
              <a:defRPr sz="1800"/>
            </a:lvl3pPr>
            <a:lvl4pPr marL="1828800" lvl="3" indent="-330200" algn="l">
              <a:spcBef>
                <a:spcPts val="320"/>
              </a:spcBef>
              <a:spcAft>
                <a:spcPts val="0"/>
              </a:spcAft>
              <a:buClr>
                <a:srgbClr val="222222"/>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68" name="Google Shape;68;p1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1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4" name="Google Shape;94;p1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222222"/>
              </a:buClr>
              <a:buSzPts val="3200"/>
              <a:buFont typeface="Arial"/>
              <a:buChar char="•"/>
              <a:defRPr sz="3200"/>
            </a:lvl1pPr>
            <a:lvl2pPr marL="914400" lvl="1" indent="-406400" algn="l">
              <a:spcBef>
                <a:spcPts val="560"/>
              </a:spcBef>
              <a:spcAft>
                <a:spcPts val="0"/>
              </a:spcAft>
              <a:buClr>
                <a:srgbClr val="222222"/>
              </a:buClr>
              <a:buSzPts val="2800"/>
              <a:buFont typeface="Arial"/>
              <a:buChar char="–"/>
              <a:defRPr sz="2800"/>
            </a:lvl2pPr>
            <a:lvl3pPr marL="1371600" lvl="2" indent="-381000" algn="l">
              <a:spcBef>
                <a:spcPts val="480"/>
              </a:spcBef>
              <a:spcAft>
                <a:spcPts val="0"/>
              </a:spcAft>
              <a:buClr>
                <a:srgbClr val="222222"/>
              </a:buClr>
              <a:buSzPts val="2400"/>
              <a:buFont typeface="Arial"/>
              <a:buChar char="•"/>
              <a:defRPr sz="2400"/>
            </a:lvl3pPr>
            <a:lvl4pPr marL="1828800" lvl="3" indent="-355600" algn="l">
              <a:spcBef>
                <a:spcPts val="400"/>
              </a:spcBef>
              <a:spcAft>
                <a:spcPts val="0"/>
              </a:spcAft>
              <a:buClr>
                <a:srgbClr val="222222"/>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95" name="Google Shape;95;p1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222222"/>
              </a:buClr>
              <a:buSzPts val="1400"/>
              <a:buFont typeface="Arial"/>
              <a:buNone/>
              <a:defRPr sz="1400"/>
            </a:lvl1pPr>
            <a:lvl2pPr marL="914400" lvl="1" indent="-228600" algn="l">
              <a:spcBef>
                <a:spcPts val="240"/>
              </a:spcBef>
              <a:spcAft>
                <a:spcPts val="0"/>
              </a:spcAft>
              <a:buClr>
                <a:srgbClr val="222222"/>
              </a:buClr>
              <a:buSzPts val="1200"/>
              <a:buFont typeface="Arial"/>
              <a:buNone/>
              <a:defRPr sz="1200"/>
            </a:lvl2pPr>
            <a:lvl3pPr marL="1371600" lvl="2" indent="-228600" algn="l">
              <a:spcBef>
                <a:spcPts val="200"/>
              </a:spcBef>
              <a:spcAft>
                <a:spcPts val="0"/>
              </a:spcAft>
              <a:buClr>
                <a:srgbClr val="222222"/>
              </a:buClr>
              <a:buSzPts val="1000"/>
              <a:buFont typeface="Arial"/>
              <a:buNone/>
              <a:defRPr sz="1000"/>
            </a:lvl3pPr>
            <a:lvl4pPr marL="1828800" lvl="3" indent="-228600" algn="l">
              <a:spcBef>
                <a:spcPts val="180"/>
              </a:spcBef>
              <a:spcAft>
                <a:spcPts val="0"/>
              </a:spcAft>
              <a:buClr>
                <a:srgbClr val="222222"/>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96" name="Google Shape;96;p1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5" name="Google Shape;105;p19"/>
          <p:cNvSpPr>
            <a:spLocks noGrp="1"/>
          </p:cNvSpPr>
          <p:nvPr>
            <p:ph type="pic" idx="2"/>
          </p:nvPr>
        </p:nvSpPr>
        <p:spPr>
          <a:xfrm>
            <a:off x="1792288" y="612775"/>
            <a:ext cx="5486400" cy="4114800"/>
          </a:xfrm>
          <a:prstGeom prst="rect">
            <a:avLst/>
          </a:prstGeom>
          <a:noFill/>
          <a:ln>
            <a:noFill/>
          </a:ln>
        </p:spPr>
      </p:sp>
      <p:sp>
        <p:nvSpPr>
          <p:cNvPr id="106" name="Google Shape;106;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222222"/>
              </a:buClr>
              <a:buSzPts val="1400"/>
              <a:buFont typeface="Arial"/>
              <a:buNone/>
              <a:defRPr sz="1400"/>
            </a:lvl1pPr>
            <a:lvl2pPr marL="914400" lvl="1" indent="-228600" algn="l">
              <a:spcBef>
                <a:spcPts val="240"/>
              </a:spcBef>
              <a:spcAft>
                <a:spcPts val="0"/>
              </a:spcAft>
              <a:buClr>
                <a:srgbClr val="222222"/>
              </a:buClr>
              <a:buSzPts val="1200"/>
              <a:buFont typeface="Arial"/>
              <a:buNone/>
              <a:defRPr sz="1200"/>
            </a:lvl2pPr>
            <a:lvl3pPr marL="1371600" lvl="2" indent="-228600" algn="l">
              <a:spcBef>
                <a:spcPts val="200"/>
              </a:spcBef>
              <a:spcAft>
                <a:spcPts val="0"/>
              </a:spcAft>
              <a:buClr>
                <a:srgbClr val="222222"/>
              </a:buClr>
              <a:buSzPts val="1000"/>
              <a:buFont typeface="Arial"/>
              <a:buNone/>
              <a:defRPr sz="1000"/>
            </a:lvl3pPr>
            <a:lvl4pPr marL="1828800" lvl="3" indent="-228600" algn="l">
              <a:spcBef>
                <a:spcPts val="180"/>
              </a:spcBef>
              <a:spcAft>
                <a:spcPts val="0"/>
              </a:spcAft>
              <a:buClr>
                <a:srgbClr val="222222"/>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107" name="Google Shape;107;p1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0" i="0" u="none" strike="noStrike" cap="none">
                <a:solidFill>
                  <a:srgbClr val="222222"/>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100" name="Google Shape;100;p1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1" name="Google Shape;101;p1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02" name="Google Shape;102;p1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111" name="Google Shape;111;p2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2" name="Google Shape;112;p2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13" name="Google Shape;113;p2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121" name="Google Shape;121;p2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2" name="Google Shape;122;p2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23" name="Google Shape;123;p2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23" name="Google Shape;23;p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25" name="Google Shape;25;p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4" name="Google Shape;34;p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35" name="Google Shape;35;p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38" name="Google Shape;38;p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9" name="Google Shape;39;p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48" name="Google Shape;48;p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9" name="Google Shape;49;p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0" name="Google Shape;50;p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59" name="Google Shape;59;p1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0" name="Google Shape;60;p1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61" name="Google Shape;61;p1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72" name="Google Shape;72;p1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3" name="Google Shape;73;p1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74" name="Google Shape;74;p1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81" name="Google Shape;81;p1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2" name="Google Shape;82;p1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3" name="Google Shape;83;p1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89" name="Google Shape;89;p1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0" name="Google Shape;90;p1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91" name="Google Shape;91;p1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ctrTitle"/>
          </p:nvPr>
        </p:nvSpPr>
        <p:spPr>
          <a:xfrm>
            <a:off x="609600" y="1447800"/>
            <a:ext cx="8001000" cy="2209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4400"/>
              <a:buFont typeface="Arial"/>
              <a:buNone/>
            </a:pPr>
            <a:r>
              <a:rPr lang="en-US" sz="4400" b="0" i="0" u="none" dirty="0">
                <a:solidFill>
                  <a:srgbClr val="222222"/>
                </a:solidFill>
                <a:latin typeface="Arial"/>
                <a:ea typeface="Arial"/>
                <a:cs typeface="Arial"/>
                <a:sym typeface="Arial"/>
              </a:rPr>
              <a:t>Ethics in Information Technology, </a:t>
            </a:r>
            <a:r>
              <a:rPr lang="en-US" dirty="0"/>
              <a:t>Third</a:t>
            </a:r>
            <a:r>
              <a:rPr lang="en-US" sz="4400" b="0" i="0" u="none" dirty="0">
                <a:solidFill>
                  <a:srgbClr val="222222"/>
                </a:solidFill>
                <a:latin typeface="Arial"/>
                <a:ea typeface="Arial"/>
                <a:cs typeface="Arial"/>
                <a:sym typeface="Arial"/>
              </a:rPr>
              <a:t> Edition </a:t>
            </a:r>
            <a:endParaRPr dirty="0"/>
          </a:p>
        </p:txBody>
      </p:sp>
      <p:sp>
        <p:nvSpPr>
          <p:cNvPr id="135" name="Google Shape;135;p24"/>
          <p:cNvSpPr txBox="1">
            <a:spLocks noGrp="1"/>
          </p:cNvSpPr>
          <p:nvPr>
            <p:ph type="subTitle" idx="1"/>
          </p:nvPr>
        </p:nvSpPr>
        <p:spPr>
          <a:xfrm>
            <a:off x="609600" y="4419600"/>
            <a:ext cx="8077200" cy="1447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22222"/>
              </a:buClr>
              <a:buSzPts val="3200"/>
              <a:buFont typeface="Arial"/>
              <a:buNone/>
            </a:pPr>
            <a:r>
              <a:rPr lang="en-US" sz="3200" b="0" i="1" u="none">
                <a:solidFill>
                  <a:srgbClr val="222222"/>
                </a:solidFill>
                <a:latin typeface="Arial"/>
                <a:ea typeface="Arial"/>
                <a:cs typeface="Arial"/>
                <a:sym typeface="Arial"/>
              </a:rPr>
              <a:t>Chapter 6</a:t>
            </a:r>
            <a:endParaRPr/>
          </a:p>
          <a:p>
            <a:pPr marL="0" lvl="0" indent="0" algn="ctr" rtl="0">
              <a:lnSpc>
                <a:spcPct val="90000"/>
              </a:lnSpc>
              <a:spcBef>
                <a:spcPts val="640"/>
              </a:spcBef>
              <a:spcAft>
                <a:spcPts val="0"/>
              </a:spcAft>
              <a:buClr>
                <a:srgbClr val="222222"/>
              </a:buClr>
              <a:buSzPts val="3200"/>
              <a:buFont typeface="Arial"/>
              <a:buNone/>
            </a:pPr>
            <a:r>
              <a:rPr lang="en-US" sz="3200" b="0" i="1" u="none">
                <a:solidFill>
                  <a:srgbClr val="222222"/>
                </a:solidFill>
                <a:latin typeface="Arial"/>
                <a:ea typeface="Arial"/>
                <a:cs typeface="Arial"/>
                <a:sym typeface="Arial"/>
              </a:rPr>
              <a:t>Intellectual Property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7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Employees and Trade Secrets (cont’d.)</a:t>
            </a:r>
            <a:endParaRPr/>
          </a:p>
        </p:txBody>
      </p:sp>
      <p:sp>
        <p:nvSpPr>
          <p:cNvPr id="582" name="Google Shape;582;p7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Noncompete agreements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IBM sued Mark Papermaster, a microchip expert, for violating a noncompete agreement when he announced that he intended to leave the company to join Apple as its head of device hardware engineering. The lawsuit was settled when Papermaster agreed to report to IBM should he suspect that any breakthroughs he develops at Apple infringe on proprietary or confidential information he learned while working at IBM. Papermaster must also twice submit to IBM a written declaration that states he is not using confidential IBM material in his role at Apple </a:t>
            </a:r>
            <a:br>
              <a:rPr lang="en-US" sz="2400" b="0" i="0" u="none">
                <a:solidFill>
                  <a:srgbClr val="222222"/>
                </a:solidFill>
                <a:latin typeface="Arial"/>
                <a:ea typeface="Arial"/>
                <a:cs typeface="Arial"/>
                <a:sym typeface="Arial"/>
              </a:rPr>
            </a:br>
            <a:endParaRPr/>
          </a:p>
        </p:txBody>
      </p:sp>
      <p:sp>
        <p:nvSpPr>
          <p:cNvPr id="583" name="Google Shape;583;p7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584" name="Google Shape;584;p7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7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Key Intellectual Property Issues</a:t>
            </a:r>
            <a:endParaRPr/>
          </a:p>
        </p:txBody>
      </p:sp>
      <p:sp>
        <p:nvSpPr>
          <p:cNvPr id="591" name="Google Shape;591;p7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Issues that apply to intellectual property and information technology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Plagiarism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Reverse engineering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Open source code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Competitive intelligence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Trademark infringement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Cybersquatting</a:t>
            </a:r>
            <a:endParaRPr/>
          </a:p>
          <a:p>
            <a:pPr marL="342900" lvl="0" indent="-190500" algn="l" rtl="0">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592" name="Google Shape;592;p7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593" name="Google Shape;593;p7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7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Plagiarism</a:t>
            </a:r>
            <a:endParaRPr/>
          </a:p>
        </p:txBody>
      </p:sp>
      <p:sp>
        <p:nvSpPr>
          <p:cNvPr id="600" name="Google Shape;600;p7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Stealing someone’s ideas or words and passing them off as one’s own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Many students: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Do not understand what constitutes plagiarism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Believe that all electronic content is in the public domain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Plagiarism is also common outside academia</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Plagiarism detection systems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Check submitted material against databases of electronic content</a:t>
            </a:r>
            <a:endParaRPr/>
          </a:p>
          <a:p>
            <a:pPr marL="342900" lvl="0" indent="-190500" algn="l" rtl="0">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601" name="Google Shape;601;p7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602" name="Google Shape;602;p7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7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Plagiarism Examples</a:t>
            </a:r>
            <a:endParaRPr/>
          </a:p>
        </p:txBody>
      </p:sp>
      <p:sp>
        <p:nvSpPr>
          <p:cNvPr id="608" name="Google Shape;608;p7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609" name="Google Shape;609;p7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13</a:t>
            </a:fld>
            <a:endParaRPr/>
          </a:p>
        </p:txBody>
      </p:sp>
      <p:pic>
        <p:nvPicPr>
          <p:cNvPr id="610" name="Google Shape;610;p78"/>
          <p:cNvPicPr preferRelativeResize="0"/>
          <p:nvPr/>
        </p:nvPicPr>
        <p:blipFill rotWithShape="1">
          <a:blip r:embed="rId3">
            <a:alphaModFix/>
          </a:blip>
          <a:srcRect t="27999" b="-28799"/>
          <a:stretch/>
        </p:blipFill>
        <p:spPr>
          <a:xfrm>
            <a:off x="158750" y="1752600"/>
            <a:ext cx="8777287" cy="38401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7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617" name="Google Shape;617;p7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14</a:t>
            </a:fld>
            <a:endParaRPr/>
          </a:p>
        </p:txBody>
      </p:sp>
      <p:sp>
        <p:nvSpPr>
          <p:cNvPr id="618" name="Google Shape;618;p7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Plagiarism (cont’d.)</a:t>
            </a:r>
            <a:endParaRPr/>
          </a:p>
        </p:txBody>
      </p:sp>
      <p:pic>
        <p:nvPicPr>
          <p:cNvPr id="619" name="Google Shape;619;p79"/>
          <p:cNvPicPr preferRelativeResize="0"/>
          <p:nvPr/>
        </p:nvPicPr>
        <p:blipFill rotWithShape="1">
          <a:blip r:embed="rId3">
            <a:alphaModFix/>
          </a:blip>
          <a:srcRect/>
          <a:stretch/>
        </p:blipFill>
        <p:spPr>
          <a:xfrm>
            <a:off x="152400" y="2057400"/>
            <a:ext cx="9105900" cy="3267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8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Plagiarism (cont’d.)</a:t>
            </a:r>
            <a:endParaRPr/>
          </a:p>
        </p:txBody>
      </p:sp>
      <p:sp>
        <p:nvSpPr>
          <p:cNvPr id="626" name="Google Shape;626;p8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Steps to combat student plagiarism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Help students understand what constitutes plagiarism and why they need to cite sources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Show students how to document Web pages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Schedule major writing assignments in portions due over the course of the term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Tell students that instructors are aware of Internet paper mills and plagiarism detection services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Incorporate detection into an antiplagiarism program</a:t>
            </a:r>
            <a:endParaRPr/>
          </a:p>
        </p:txBody>
      </p:sp>
      <p:sp>
        <p:nvSpPr>
          <p:cNvPr id="627" name="Google Shape;627;p8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628" name="Google Shape;628;p8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8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Reverse Engineering</a:t>
            </a:r>
            <a:endParaRPr/>
          </a:p>
        </p:txBody>
      </p:sp>
      <p:sp>
        <p:nvSpPr>
          <p:cNvPr id="635" name="Google Shape;635;p8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Process of taking something apart in order to: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Understand it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Build a copy of it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Improve it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Applied to computer: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Hardware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Software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Convert a program code to a higher-level design</a:t>
            </a:r>
            <a:endParaRPr/>
          </a:p>
        </p:txBody>
      </p:sp>
      <p:sp>
        <p:nvSpPr>
          <p:cNvPr id="636" name="Google Shape;636;p8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637" name="Google Shape;637;p8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8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Reverse Engineering</a:t>
            </a:r>
            <a:endParaRPr/>
          </a:p>
        </p:txBody>
      </p:sp>
      <p:sp>
        <p:nvSpPr>
          <p:cNvPr id="644" name="Google Shape;644;p8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800"/>
              <a:buFont typeface="Arial"/>
              <a:buChar char="•"/>
            </a:pPr>
            <a:r>
              <a:rPr lang="en-US" sz="2800" b="0" i="0" u="none">
                <a:solidFill>
                  <a:srgbClr val="222222"/>
                </a:solidFill>
                <a:latin typeface="Arial"/>
                <a:ea typeface="Arial"/>
                <a:cs typeface="Arial"/>
                <a:sym typeface="Arial"/>
              </a:rPr>
              <a:t>Convert an application that ran on one vendor’s database to run on another’s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Reverse engineering – Forward engineering</a:t>
            </a:r>
            <a:endParaRPr/>
          </a:p>
          <a:p>
            <a:pPr marL="342900" lvl="0" indent="-34290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issue doing this in-house</a:t>
            </a:r>
            <a:endParaRPr/>
          </a:p>
          <a:p>
            <a:pPr marL="342900" lvl="0" indent="-34290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Unethical if done outside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Licensed, copyright, patent issues maybe raised</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Not illegal if</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Interoperability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Not protected</a:t>
            </a:r>
            <a:endParaRPr/>
          </a:p>
          <a:p>
            <a:pPr marL="342900" lvl="0" indent="-190500" algn="l" rtl="0">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645" name="Google Shape;645;p8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646" name="Google Shape;646;p8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8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Reverse Engineering (cont’d.)</a:t>
            </a:r>
            <a:endParaRPr/>
          </a:p>
        </p:txBody>
      </p:sp>
      <p:sp>
        <p:nvSpPr>
          <p:cNvPr id="653" name="Google Shape;653;p8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Compiler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Language translator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Converts computer program statements expressed in a source language to machine language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manufacturer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Provides software in machine language form</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Decompiler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Reads machine language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Produces source code</a:t>
            </a:r>
            <a:endParaRPr/>
          </a:p>
          <a:p>
            <a:pPr marL="342900" lvl="0" indent="-34290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Gain access to information copyrighted or trade secrete</a:t>
            </a:r>
            <a:endParaRPr sz="2600" b="0" i="0" u="none">
              <a:solidFill>
                <a:srgbClr val="222222"/>
              </a:solidFill>
              <a:latin typeface="Arial"/>
              <a:ea typeface="Arial"/>
              <a:cs typeface="Arial"/>
              <a:sym typeface="Arial"/>
            </a:endParaRPr>
          </a:p>
          <a:p>
            <a:pPr marL="342900" lvl="0" indent="-177800" algn="l" rtl="0">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654" name="Google Shape;654;p8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655" name="Google Shape;655;p8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8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Reverse Engineering (cont’d.)</a:t>
            </a:r>
            <a:endParaRPr/>
          </a:p>
        </p:txBody>
      </p:sp>
      <p:sp>
        <p:nvSpPr>
          <p:cNvPr id="662" name="Google Shape;662;p8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Courts have ruled in favor of reverse engineering: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To enable interoperability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Example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Sega Enterprises Ltd. v. Accolade, Inc</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An appeals court ultimately ruled that if someone lacks access to the unprotected elements of an original work and has a “legitimate reason” for gaining access to those elements, disassembly of a copyrighted work is considered to be a fair use under section 107 of the Copyright Act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To restrict manufacturer monopoly </a:t>
            </a:r>
            <a:br>
              <a:rPr lang="en-US" sz="2400" b="0" i="0" u="none">
                <a:solidFill>
                  <a:srgbClr val="222222"/>
                </a:solidFill>
                <a:latin typeface="Arial"/>
                <a:ea typeface="Arial"/>
                <a:cs typeface="Arial"/>
                <a:sym typeface="Arial"/>
              </a:rPr>
            </a:br>
            <a:endParaRPr/>
          </a:p>
        </p:txBody>
      </p:sp>
      <p:sp>
        <p:nvSpPr>
          <p:cNvPr id="663" name="Google Shape;663;p8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664" name="Google Shape;664;p8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6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Trade Secrets</a:t>
            </a:r>
            <a:endParaRPr/>
          </a:p>
        </p:txBody>
      </p:sp>
      <p:sp>
        <p:nvSpPr>
          <p:cNvPr id="513" name="Google Shape;513;p6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 secret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Business information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Represents something of economic value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Requires an effort or cost to develop</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Some degree of uniqueness or novelty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Generally unknown to the public</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Kept confidential</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Information is only considered a trade secret if the company takes steps to protect it</a:t>
            </a:r>
            <a:endParaRPr/>
          </a:p>
        </p:txBody>
      </p:sp>
      <p:sp>
        <p:nvSpPr>
          <p:cNvPr id="514" name="Google Shape;514;p6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515" name="Google Shape;515;p6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8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Reverse Engineering (cont’d.)</a:t>
            </a:r>
            <a:endParaRPr/>
          </a:p>
        </p:txBody>
      </p:sp>
      <p:sp>
        <p:nvSpPr>
          <p:cNvPr id="671" name="Google Shape;671;p8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license agreements forbid reverse engineering in USA</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Ethics of using reverse engineering are debated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Fair use if it provides useful function/interoperability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Especially when documentation is not provided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Can uncover designs that someone else has developed at great cost and taken care to protect</a:t>
            </a:r>
            <a:endParaRPr/>
          </a:p>
        </p:txBody>
      </p:sp>
      <p:sp>
        <p:nvSpPr>
          <p:cNvPr id="672" name="Google Shape;672;p8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673" name="Google Shape;673;p8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8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Open Source Code</a:t>
            </a:r>
            <a:endParaRPr/>
          </a:p>
        </p:txBody>
      </p:sp>
      <p:sp>
        <p:nvSpPr>
          <p:cNvPr id="680" name="Google Shape;680;p8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Program source code made available for use or modification: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As users or other developers see fit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Basic premise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Many programmers can help software improve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Can be adapted to meet new needs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Bugs rapidly identified and fixed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High reliability</a:t>
            </a:r>
            <a:endParaRPr/>
          </a:p>
        </p:txBody>
      </p:sp>
      <p:sp>
        <p:nvSpPr>
          <p:cNvPr id="681" name="Google Shape;681;p8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682" name="Google Shape;682;p8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8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Open Source Code</a:t>
            </a:r>
            <a:endParaRPr/>
          </a:p>
        </p:txBody>
      </p:sp>
      <p:sp>
        <p:nvSpPr>
          <p:cNvPr id="689" name="Google Shape;689;p8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Reasons why source code is created</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Some people share code to earn respect for solving a common problem in an elegant way.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Some people have used open source code that was developed by others and feel the need to pay back</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A firm may be required to develop software as part of an agreement to address a client’s problem. If firm is paid for the employees’ time spent to develop software rather than for the software itself, it may decide to license the code as open source and use it either to promote firm’s expertise or as an incentive to attract other potential clients with similar problem </a:t>
            </a:r>
            <a:br>
              <a:rPr lang="en-US" sz="2400" b="0" i="0" u="none" dirty="0">
                <a:solidFill>
                  <a:srgbClr val="222222"/>
                </a:solidFill>
                <a:latin typeface="Arial"/>
                <a:ea typeface="Arial"/>
                <a:cs typeface="Arial"/>
                <a:sym typeface="Arial"/>
              </a:rPr>
            </a:br>
            <a:r>
              <a:rPr lang="en-US" sz="2400" b="0" i="0" u="none" dirty="0">
                <a:solidFill>
                  <a:srgbClr val="222222"/>
                </a:solidFill>
                <a:latin typeface="Arial"/>
                <a:ea typeface="Arial"/>
                <a:cs typeface="Arial"/>
                <a:sym typeface="Arial"/>
              </a:rPr>
              <a:t> </a:t>
            </a:r>
            <a:br>
              <a:rPr lang="en-US" sz="2400" b="0" i="0" u="none" dirty="0">
                <a:solidFill>
                  <a:srgbClr val="222222"/>
                </a:solidFill>
                <a:latin typeface="Arial"/>
                <a:ea typeface="Arial"/>
                <a:cs typeface="Arial"/>
                <a:sym typeface="Arial"/>
              </a:rPr>
            </a:br>
            <a:r>
              <a:rPr lang="en-US" sz="2400" b="0" i="0" u="none" dirty="0">
                <a:solidFill>
                  <a:srgbClr val="222222"/>
                </a:solidFill>
                <a:latin typeface="Arial"/>
                <a:ea typeface="Arial"/>
                <a:cs typeface="Arial"/>
                <a:sym typeface="Arial"/>
              </a:rPr>
              <a:t> </a:t>
            </a:r>
            <a:br>
              <a:rPr lang="en-US" sz="2400" b="0" i="0" u="none" dirty="0">
                <a:solidFill>
                  <a:srgbClr val="222222"/>
                </a:solidFill>
                <a:latin typeface="Arial"/>
                <a:ea typeface="Arial"/>
                <a:cs typeface="Arial"/>
                <a:sym typeface="Arial"/>
              </a:rPr>
            </a:b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GNU General Public License (GPL) was a precursor to the Open Source Initiative (OSI)</a:t>
            </a:r>
            <a:endParaRPr dirty="0"/>
          </a:p>
        </p:txBody>
      </p:sp>
      <p:sp>
        <p:nvSpPr>
          <p:cNvPr id="690" name="Google Shape;690;p8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691" name="Google Shape;691;p8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8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Open Source Code</a:t>
            </a:r>
            <a:endParaRPr/>
          </a:p>
        </p:txBody>
      </p:sp>
      <p:sp>
        <p:nvSpPr>
          <p:cNvPr id="698" name="Google Shape;698;p8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Reasons why source code is created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 firm may develop open source code in the hope of earning software maintenance fees if end users need changes in the future.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 firm may develop useful code but may be reluctant to license and market it, and so might donate the code to the general public.</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Open source license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Bob Jacobsen vs Matthew A. Katzer  case</a:t>
            </a:r>
            <a:endParaRPr/>
          </a:p>
        </p:txBody>
      </p:sp>
      <p:sp>
        <p:nvSpPr>
          <p:cNvPr id="699" name="Google Shape;699;p8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700" name="Google Shape;700;p8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8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dirty="0">
                <a:solidFill>
                  <a:srgbClr val="222222"/>
                </a:solidFill>
                <a:latin typeface="Arial"/>
                <a:ea typeface="Arial"/>
                <a:cs typeface="Arial"/>
                <a:sym typeface="Arial"/>
              </a:rPr>
              <a:t>Open Source Code</a:t>
            </a:r>
            <a:endParaRPr dirty="0"/>
          </a:p>
        </p:txBody>
      </p:sp>
      <p:sp>
        <p:nvSpPr>
          <p:cNvPr id="707" name="Google Shape;707;p8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708" name="Google Shape;708;p8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24</a:t>
            </a:fld>
            <a:endParaRPr/>
          </a:p>
        </p:txBody>
      </p:sp>
      <p:pic>
        <p:nvPicPr>
          <p:cNvPr id="709" name="Google Shape;709;p89"/>
          <p:cNvPicPr preferRelativeResize="0">
            <a:picLocks noGrp="1"/>
          </p:cNvPicPr>
          <p:nvPr>
            <p:ph type="body" idx="1"/>
          </p:nvPr>
        </p:nvPicPr>
        <p:blipFill rotWithShape="1">
          <a:blip r:embed="rId3">
            <a:alphaModFix/>
          </a:blip>
          <a:srcRect/>
          <a:stretch/>
        </p:blipFill>
        <p:spPr>
          <a:xfrm>
            <a:off x="0" y="1600200"/>
            <a:ext cx="9118600" cy="4419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9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Competitive Intelligence</a:t>
            </a:r>
            <a:endParaRPr/>
          </a:p>
        </p:txBody>
      </p:sp>
      <p:sp>
        <p:nvSpPr>
          <p:cNvPr id="716" name="Google Shape;716;p9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Gathering of legally obtainable information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To help a company gain an advantage over rivals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Often integrated into a company’s strategic plans and decision making</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Not the same as </a:t>
            </a:r>
            <a:r>
              <a:rPr lang="en-US" sz="2600" b="1" i="1" u="none">
                <a:solidFill>
                  <a:srgbClr val="222222"/>
                </a:solidFill>
                <a:latin typeface="Arial"/>
                <a:ea typeface="Arial"/>
                <a:cs typeface="Arial"/>
                <a:sym typeface="Arial"/>
              </a:rPr>
              <a:t>industrial espionage</a:t>
            </a:r>
            <a:r>
              <a:rPr lang="en-US" sz="2600" b="0" i="0" u="none">
                <a:solidFill>
                  <a:srgbClr val="222222"/>
                </a:solidFill>
                <a:latin typeface="Arial"/>
                <a:ea typeface="Arial"/>
                <a:cs typeface="Arial"/>
                <a:sym typeface="Arial"/>
              </a:rPr>
              <a:t>, which uses illegal means to obtain business information not available to the general public</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Without proper management safeguards, it can cross over to industrial espionage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Dirty tricks ?</a:t>
            </a:r>
            <a:endParaRPr/>
          </a:p>
          <a:p>
            <a:pPr marL="342900" lvl="0" indent="-190500" algn="l" rtl="0">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717" name="Google Shape;717;p9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718" name="Google Shape;718;p9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9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Competitive Intelligence</a:t>
            </a:r>
            <a:endParaRPr/>
          </a:p>
        </p:txBody>
      </p:sp>
      <p:sp>
        <p:nvSpPr>
          <p:cNvPr id="725" name="Google Shape;725;p9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Without proper management safeguards, it can cross over to industrial espionage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One frequent trick is to enter a bar near a competitor’s plant or headquarters, strike up a conversation, and ply people for information after their inhibitions have been weakened by alcohol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Competitive intelligence analysts must avoid unethical or illegal actions, such as lying, misrepresentation, theft, bribery, or eavesdropping with illegal devices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P&amp;G vs Uniliver case – page 218</a:t>
            </a:r>
            <a:br>
              <a:rPr lang="en-US" sz="2600" b="0" i="0" u="none">
                <a:solidFill>
                  <a:srgbClr val="222222"/>
                </a:solidFill>
                <a:latin typeface="Arial"/>
                <a:ea typeface="Arial"/>
                <a:cs typeface="Arial"/>
                <a:sym typeface="Arial"/>
              </a:rPr>
            </a:br>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a:p>
            <a:pPr marL="342900" lvl="0" indent="-177800" algn="l" rtl="0">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726" name="Google Shape;726;p9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727" name="Google Shape;727;p9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9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Competitive Intelligence (cont’d.)</a:t>
            </a:r>
            <a:endParaRPr/>
          </a:p>
        </p:txBody>
      </p:sp>
      <p:sp>
        <p:nvSpPr>
          <p:cNvPr id="734" name="Google Shape;734;p9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735" name="Google Shape;735;p9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27</a:t>
            </a:fld>
            <a:endParaRPr/>
          </a:p>
        </p:txBody>
      </p:sp>
      <p:pic>
        <p:nvPicPr>
          <p:cNvPr id="736" name="Google Shape;736;p92"/>
          <p:cNvPicPr preferRelativeResize="0"/>
          <p:nvPr/>
        </p:nvPicPr>
        <p:blipFill rotWithShape="1">
          <a:blip r:embed="rId3">
            <a:alphaModFix/>
          </a:blip>
          <a:srcRect/>
          <a:stretch/>
        </p:blipFill>
        <p:spPr>
          <a:xfrm>
            <a:off x="0" y="1676400"/>
            <a:ext cx="9210675" cy="4581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9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Competitive Intelligence (cont’d.)</a:t>
            </a:r>
            <a:endParaRPr/>
          </a:p>
        </p:txBody>
      </p:sp>
      <p:sp>
        <p:nvSpPr>
          <p:cNvPr id="743" name="Google Shape;743;p9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744" name="Google Shape;744;p9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28</a:t>
            </a:fld>
            <a:endParaRPr/>
          </a:p>
        </p:txBody>
      </p:sp>
      <p:pic>
        <p:nvPicPr>
          <p:cNvPr id="745" name="Google Shape;745;p93"/>
          <p:cNvPicPr preferRelativeResize="0"/>
          <p:nvPr/>
        </p:nvPicPr>
        <p:blipFill rotWithShape="1">
          <a:blip r:embed="rId3">
            <a:alphaModFix/>
          </a:blip>
          <a:srcRect/>
          <a:stretch/>
        </p:blipFill>
        <p:spPr>
          <a:xfrm>
            <a:off x="252412" y="1652587"/>
            <a:ext cx="8639175" cy="3552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9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Trademark Infringement</a:t>
            </a:r>
            <a:endParaRPr/>
          </a:p>
        </p:txBody>
      </p:sp>
      <p:sp>
        <p:nvSpPr>
          <p:cNvPr id="751" name="Google Shape;751;p9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Trademark is logo, package design, phrase, sound, or word that enables consumer to differentiate one company’s product from another’s</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Trademark owner can prevent others from using the same mark or a confusingly similar mark on a product’s label</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Organizations frequently sue one another over the use of a trademark in a Web site or domain name</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Nominative fair use is defense often employed by defendant in trademark infringement case</a:t>
            </a:r>
            <a:endParaRPr/>
          </a:p>
        </p:txBody>
      </p:sp>
      <p:sp>
        <p:nvSpPr>
          <p:cNvPr id="752" name="Google Shape;752;p9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753" name="Google Shape;753;p9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6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Trade Secrets (cont’d.)</a:t>
            </a:r>
            <a:endParaRPr/>
          </a:p>
        </p:txBody>
      </p:sp>
      <p:sp>
        <p:nvSpPr>
          <p:cNvPr id="522" name="Google Shape;522;p68"/>
          <p:cNvSpPr txBox="1">
            <a:spLocks noGrp="1"/>
          </p:cNvSpPr>
          <p:nvPr>
            <p:ph type="body" idx="1"/>
          </p:nvPr>
        </p:nvSpPr>
        <p:spPr>
          <a:xfrm>
            <a:off x="533400" y="14478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 secret law has a few key advantages over patents and copyrights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time limitations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need to file an application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Patents can be ruled invalid by courts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filing or application fees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Law doesn’t prevent someone from using the same idea if it is developed independently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 secret law varies greatly from country to country</a:t>
            </a:r>
            <a:endParaRPr/>
          </a:p>
        </p:txBody>
      </p:sp>
      <p:sp>
        <p:nvSpPr>
          <p:cNvPr id="523" name="Google Shape;523;p6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524" name="Google Shape;524;p6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9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Cybersquatting</a:t>
            </a:r>
            <a:endParaRPr/>
          </a:p>
        </p:txBody>
      </p:sp>
      <p:sp>
        <p:nvSpPr>
          <p:cNvPr id="760" name="Google Shape;760;p9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Cybersquatters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Register domain names for famous trademarks or company names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Hope the trademark’s owner will buy the domain name for a large sum of money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To curb cybersquatting, register all possible domain names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.org, .com, .info</a:t>
            </a:r>
            <a:endParaRPr/>
          </a:p>
          <a:p>
            <a:pPr marL="342900" lvl="0" indent="-190500" algn="l" rtl="0">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761" name="Google Shape;761;p9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762" name="Google Shape;762;p9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9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Cybersquatting (cont’d.)</a:t>
            </a:r>
            <a:endParaRPr/>
          </a:p>
        </p:txBody>
      </p:sp>
      <p:sp>
        <p:nvSpPr>
          <p:cNvPr id="769" name="Google Shape;769;p9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Internet Corporation for Assigned Names and Numbers (ICANN)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Several top-level domains (.com, .edu, edu., .gov, .int, .mil, .net, .org, aero, .biz, .coop, .info, .museum, .name, .pro, .asis, .cat, .mobi, .tel, and .travel)</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Current trademark holders are given time to assert their rights in the new top-level domains before registrations are opened to the general public</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Anticybersquatting Consumer Protection Act allows trademark owners to challenge foreign cybersquatters</a:t>
            </a:r>
            <a:endParaRPr/>
          </a:p>
        </p:txBody>
      </p:sp>
      <p:sp>
        <p:nvSpPr>
          <p:cNvPr id="770" name="Google Shape;770;p9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771" name="Google Shape;771;p9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9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Cybersquatting (cont’d.)</a:t>
            </a:r>
            <a:endParaRPr/>
          </a:p>
        </p:txBody>
      </p:sp>
      <p:sp>
        <p:nvSpPr>
          <p:cNvPr id="778" name="Google Shape;778;p9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OnlineNIC was one of the very first domain registrars licensed by ICANN. During 2008, Verizon Communications, Microsoft, and Yahoo! each filed separate lawsuits against OnlineNIC because that firm registered hundreds of domain names identical or similar to their trademark names (e.g., verizon-cellular.com, encarta.com, and yahoozone.com). In</a:t>
            </a:r>
            <a:br>
              <a:rPr lang="en-US" sz="2600" b="0" i="0" u="none">
                <a:solidFill>
                  <a:srgbClr val="222222"/>
                </a:solidFill>
                <a:latin typeface="Arial"/>
                <a:ea typeface="Arial"/>
                <a:cs typeface="Arial"/>
                <a:sym typeface="Arial"/>
              </a:rPr>
            </a:br>
            <a:r>
              <a:rPr lang="en-US" sz="2600" b="0" i="0" u="none">
                <a:solidFill>
                  <a:srgbClr val="222222"/>
                </a:solidFill>
                <a:latin typeface="Arial"/>
                <a:ea typeface="Arial"/>
                <a:cs typeface="Arial"/>
                <a:sym typeface="Arial"/>
              </a:rPr>
              <a:t>December 2008, Verizon was awarded damages of $31.15 million. OnlineNIC was prohibited from registering any additional names containingVerizon trademarks, and it was ordered to transfer the disputed domain names to Verizon </a:t>
            </a:r>
            <a:br>
              <a:rPr lang="en-US" sz="2600" b="0" i="0" u="none">
                <a:solidFill>
                  <a:srgbClr val="222222"/>
                </a:solidFill>
                <a:latin typeface="Arial"/>
                <a:ea typeface="Arial"/>
                <a:cs typeface="Arial"/>
                <a:sym typeface="Arial"/>
              </a:rPr>
            </a:br>
            <a:endParaRPr/>
          </a:p>
        </p:txBody>
      </p:sp>
      <p:sp>
        <p:nvSpPr>
          <p:cNvPr id="779" name="Google Shape;779;p9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780" name="Google Shape;780;p9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9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a:t>
            </a:r>
            <a:endParaRPr/>
          </a:p>
        </p:txBody>
      </p:sp>
      <p:sp>
        <p:nvSpPr>
          <p:cNvPr id="787" name="Google Shape;787;p9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Intellectual property is protected by laws for: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Copyrights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Patents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Trademarks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Trade secrets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Plagiarism is stealing and passing off the ideas and words of another as one’s own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Reverse engineering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Process of breaking something down in order to understand, build a copy of, or improve it</a:t>
            </a:r>
            <a:endParaRPr/>
          </a:p>
        </p:txBody>
      </p:sp>
      <p:sp>
        <p:nvSpPr>
          <p:cNvPr id="788" name="Google Shape;788;p9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789" name="Google Shape;789;p9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9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 (cont’d.)</a:t>
            </a:r>
            <a:endParaRPr/>
          </a:p>
        </p:txBody>
      </p:sp>
      <p:sp>
        <p:nvSpPr>
          <p:cNvPr id="796" name="Google Shape;796;p9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Open source code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Made available for use or modification as users or other developers see fit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Competitive intelligence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Uses legal means and public information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Trademark infringement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 of other’s trademark in a Web site can lead to issues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Cybersquatting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Registration of a domain name by an unaffiliated party</a:t>
            </a:r>
            <a:endParaRPr/>
          </a:p>
        </p:txBody>
      </p:sp>
      <p:sp>
        <p:nvSpPr>
          <p:cNvPr id="797" name="Google Shape;797;p9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798" name="Google Shape;798;p9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34</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6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Trade Secret Laws</a:t>
            </a:r>
            <a:endParaRPr/>
          </a:p>
        </p:txBody>
      </p:sp>
      <p:sp>
        <p:nvSpPr>
          <p:cNvPr id="531" name="Google Shape;531;p6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Uniform Trade Secrets Act (UTSA)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Established uniformity across the states in area of trade secret law</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Computer hardware and software can qualify for trade secret protection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The Economic Espionage Act (EEA) of 1996</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Penalties of up to $10 million and 15 years in prison for the theft of trade secrets</a:t>
            </a:r>
            <a:endParaRPr/>
          </a:p>
          <a:p>
            <a:pPr marL="342900" lvl="0" indent="-190500" algn="l" rtl="0">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532" name="Google Shape;532;p6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533" name="Google Shape;533;p6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7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Employees and Trade Secrets</a:t>
            </a:r>
            <a:endParaRPr/>
          </a:p>
        </p:txBody>
      </p:sp>
      <p:sp>
        <p:nvSpPr>
          <p:cNvPr id="539" name="Google Shape;539;p7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Employees are the greatest threat to trade secrets</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Unauthorized use of an employer’s customer list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Customer list is not automatically considered a trade secret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Educate workers about the confidentiality of lists</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Nondisclosure clauses in employee’s contract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Enforcement can be difficult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Confidentiality issues are reviewed at the exit interview</a:t>
            </a:r>
            <a:endParaRPr/>
          </a:p>
          <a:p>
            <a:pPr marL="742950" marR="0" lvl="1" indent="-285750" algn="l" rtl="0">
              <a:lnSpc>
                <a:spcPct val="100000"/>
              </a:lnSpc>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a:p>
            <a:pPr marL="342900" marR="0" lvl="0" indent="-190500" algn="l" rtl="0">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p:txBody>
      </p:sp>
      <p:sp>
        <p:nvSpPr>
          <p:cNvPr id="540" name="Google Shape;540;p7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541" name="Google Shape;541;p7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7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Employees and Trade Secrets</a:t>
            </a:r>
            <a:endParaRPr/>
          </a:p>
        </p:txBody>
      </p:sp>
      <p:sp>
        <p:nvSpPr>
          <p:cNvPr id="547" name="Google Shape;547;p7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800"/>
              <a:buFont typeface="Arial"/>
              <a:buChar char="•"/>
            </a:pPr>
            <a:r>
              <a:rPr lang="en-US" sz="2800" b="0" i="0" u="none">
                <a:solidFill>
                  <a:srgbClr val="222222"/>
                </a:solidFill>
                <a:latin typeface="Arial"/>
                <a:ea typeface="Arial"/>
                <a:cs typeface="Arial"/>
                <a:sym typeface="Arial"/>
              </a:rPr>
              <a:t>Defining reasonable nondisclosure agreements can be difficult, as seen in the following example involving Apple. </a:t>
            </a:r>
            <a:endParaRPr/>
          </a:p>
          <a:p>
            <a:pPr marL="742950" marR="0" lvl="1" indent="-285750" algn="l" rtl="0">
              <a:lnSpc>
                <a:spcPct val="100000"/>
              </a:lnSpc>
              <a:spcBef>
                <a:spcPts val="400"/>
              </a:spcBef>
              <a:spcAft>
                <a:spcPts val="0"/>
              </a:spcAft>
              <a:buClr>
                <a:srgbClr val="222222"/>
              </a:buClr>
              <a:buSzPts val="2000"/>
              <a:buFont typeface="Arial"/>
              <a:buChar char="–"/>
            </a:pPr>
            <a:r>
              <a:rPr lang="en-US" sz="2000" b="0" i="0" u="none" strike="noStrike" cap="none">
                <a:solidFill>
                  <a:srgbClr val="222222"/>
                </a:solidFill>
                <a:latin typeface="Arial"/>
                <a:ea typeface="Arial"/>
                <a:cs typeface="Arial"/>
                <a:sym typeface="Arial"/>
              </a:rPr>
              <a:t>In addition to filing hundreds of patents on iPhone technology, the firm put into place a restrictive nondisclosure agreement to provide an extra layer of protection. </a:t>
            </a:r>
            <a:endParaRPr/>
          </a:p>
          <a:p>
            <a:pPr marL="742950" marR="0" lvl="1" indent="-285750" algn="l" rtl="0">
              <a:lnSpc>
                <a:spcPct val="100000"/>
              </a:lnSpc>
              <a:spcBef>
                <a:spcPts val="400"/>
              </a:spcBef>
              <a:spcAft>
                <a:spcPts val="0"/>
              </a:spcAft>
              <a:buClr>
                <a:srgbClr val="222222"/>
              </a:buClr>
              <a:buSzPts val="2000"/>
              <a:buFont typeface="Arial"/>
              <a:buChar char="–"/>
            </a:pPr>
            <a:r>
              <a:rPr lang="en-US" sz="2000" b="0" i="0" u="none" strike="noStrike" cap="none">
                <a:solidFill>
                  <a:srgbClr val="222222"/>
                </a:solidFill>
                <a:latin typeface="Arial"/>
                <a:ea typeface="Arial"/>
                <a:cs typeface="Arial"/>
                <a:sym typeface="Arial"/>
              </a:rPr>
              <a:t>Many iPhone developers complained bitterly about the tough restrictions, which prohibited them from talking about their coding work with anyone not on the project team and even prohibited them from talking about the restrictions themselves. </a:t>
            </a:r>
            <a:endParaRPr/>
          </a:p>
          <a:p>
            <a:pPr marL="742950" marR="0" lvl="1" indent="-285750" algn="l" rtl="0">
              <a:lnSpc>
                <a:spcPct val="100000"/>
              </a:lnSpc>
              <a:spcBef>
                <a:spcPts val="400"/>
              </a:spcBef>
              <a:spcAft>
                <a:spcPts val="0"/>
              </a:spcAft>
              <a:buClr>
                <a:srgbClr val="222222"/>
              </a:buClr>
              <a:buSzPts val="2000"/>
              <a:buFont typeface="Arial"/>
              <a:buChar char="–"/>
            </a:pPr>
            <a:r>
              <a:rPr lang="en-US" sz="2000" b="0" i="0" u="none" strike="noStrike" cap="none">
                <a:solidFill>
                  <a:srgbClr val="222222"/>
                </a:solidFill>
                <a:latin typeface="Arial"/>
                <a:ea typeface="Arial"/>
                <a:cs typeface="Arial"/>
                <a:sym typeface="Arial"/>
              </a:rPr>
              <a:t>Eventually, Apple admitted that its nondisclosure terms were overly restrictive and loosened them for iPhone software that was already released</a:t>
            </a:r>
            <a:endParaRPr/>
          </a:p>
          <a:p>
            <a:pPr marL="342900" marR="0" lvl="0" indent="-215900" algn="l" rtl="0">
              <a:spcBef>
                <a:spcPts val="400"/>
              </a:spcBef>
              <a:spcAft>
                <a:spcPts val="0"/>
              </a:spcAft>
              <a:buClr>
                <a:srgbClr val="222222"/>
              </a:buClr>
              <a:buSzPts val="2000"/>
              <a:buFont typeface="Arial"/>
              <a:buNone/>
            </a:pPr>
            <a:endParaRPr sz="2000" b="0" i="0" u="none" strike="noStrike" cap="none">
              <a:solidFill>
                <a:srgbClr val="222222"/>
              </a:solidFill>
              <a:latin typeface="Arial"/>
              <a:ea typeface="Arial"/>
              <a:cs typeface="Arial"/>
              <a:sym typeface="Arial"/>
            </a:endParaRPr>
          </a:p>
        </p:txBody>
      </p:sp>
      <p:sp>
        <p:nvSpPr>
          <p:cNvPr id="548" name="Google Shape;548;p7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549" name="Google Shape;549;p7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7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Employees and Trade Secrets</a:t>
            </a:r>
            <a:endParaRPr/>
          </a:p>
        </p:txBody>
      </p:sp>
      <p:sp>
        <p:nvSpPr>
          <p:cNvPr id="555" name="Google Shape;555;p7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marR="0" lvl="1" indent="-285750" algn="l" rtl="0">
              <a:lnSpc>
                <a:spcPct val="100000"/>
              </a:lnSpc>
              <a:spcBef>
                <a:spcPts val="0"/>
              </a:spcBef>
              <a:spcAft>
                <a:spcPts val="0"/>
              </a:spcAft>
              <a:buClr>
                <a:srgbClr val="222222"/>
              </a:buClr>
              <a:buSzPts val="2400"/>
              <a:buFont typeface="Arial"/>
              <a:buNone/>
            </a:pPr>
            <a:r>
              <a:rPr lang="en-US" sz="2400" b="0" i="0" u="none" strike="noStrike" cap="none">
                <a:solidFill>
                  <a:srgbClr val="222222"/>
                </a:solidFill>
                <a:latin typeface="Arial"/>
                <a:ea typeface="Arial"/>
                <a:cs typeface="Arial"/>
                <a:sym typeface="Arial"/>
              </a:rPr>
              <a:t>For example, the Ohio State</a:t>
            </a: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Supreme Court upheld a verdict against a man who left a financial services firm and recruited former clients to start his own firm. His former employer sued him, even though the former employee had not stolen a client list. “This ruling says, it doesn’t matter if the confidential list is on paper or in your memory if it qualifies as a trade secret </a:t>
            </a:r>
            <a:br>
              <a:rPr lang="en-US" sz="2400" b="0" i="0" u="none" strike="noStrike" cap="none">
                <a:solidFill>
                  <a:srgbClr val="222222"/>
                </a:solidFill>
                <a:latin typeface="Arial"/>
                <a:ea typeface="Arial"/>
                <a:cs typeface="Arial"/>
                <a:sym typeface="Arial"/>
              </a:rPr>
            </a:br>
            <a:endParaRPr/>
          </a:p>
          <a:p>
            <a:pPr marL="342900" marR="0" lvl="0" indent="-190500" algn="l" rtl="0">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p:txBody>
      </p:sp>
      <p:sp>
        <p:nvSpPr>
          <p:cNvPr id="556" name="Google Shape;556;p7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557" name="Google Shape;557;p7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7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Employees and Trade Secrets (cont’d.)</a:t>
            </a:r>
            <a:endParaRPr/>
          </a:p>
        </p:txBody>
      </p:sp>
      <p:sp>
        <p:nvSpPr>
          <p:cNvPr id="564" name="Google Shape;564;p7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Noncompete agreements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Protect intellectual property from being used by competitors when key employees leave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Require employees not to work for competitors for a period of time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Wide range of treatment on noncompete agreements among the various states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Examples</a:t>
            </a:r>
            <a:endParaRPr/>
          </a:p>
        </p:txBody>
      </p:sp>
      <p:sp>
        <p:nvSpPr>
          <p:cNvPr id="565" name="Google Shape;565;p7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566" name="Google Shape;566;p7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7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Employees and Trade Secrets (cont’d.)</a:t>
            </a:r>
            <a:endParaRPr/>
          </a:p>
        </p:txBody>
      </p:sp>
      <p:sp>
        <p:nvSpPr>
          <p:cNvPr id="573" name="Google Shape;573;p7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Noncompete agreements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employee agrees as a condition of employment that in the event of termination for any reason, he or she will not engage in a similar or competitive business for a period of two years, nor will he or she contact or solicit any customer with whom Employer conducted business during his or her employment. This restrictive covenant shall be for a term of two years from termination, and shall encompass the geographic area within a 100-mile radius of Employer’s place of business. </a:t>
            </a:r>
            <a:br>
              <a:rPr lang="en-US" sz="2400" b="0" i="0" u="none">
                <a:solidFill>
                  <a:srgbClr val="222222"/>
                </a:solidFill>
                <a:latin typeface="Arial"/>
                <a:ea typeface="Arial"/>
                <a:cs typeface="Arial"/>
                <a:sym typeface="Arial"/>
              </a:rPr>
            </a:br>
            <a:endParaRPr/>
          </a:p>
        </p:txBody>
      </p:sp>
      <p:sp>
        <p:nvSpPr>
          <p:cNvPr id="574" name="Google Shape;574;p7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575" name="Google Shape;575;p7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9</a:t>
            </a:fld>
            <a:endParaRPr/>
          </a:p>
        </p:txBody>
      </p:sp>
    </p:spTree>
  </p:cSld>
  <p:clrMapOvr>
    <a:masterClrMapping/>
  </p:clrMapOvr>
</p:sld>
</file>

<file path=ppt/theme/theme1.xml><?xml version="1.0" encoding="utf-8"?>
<a:theme xmlns:a="http://schemas.openxmlformats.org/drawingml/2006/main" name="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4330</TotalTime>
  <Words>2190</Words>
  <Application>Microsoft Office PowerPoint</Application>
  <PresentationFormat>On-screen Show (4:3)</PresentationFormat>
  <Paragraphs>285</Paragraphs>
  <Slides>34</Slides>
  <Notes>34</Notes>
  <HiddenSlides>0</HiddenSlides>
  <MMClips>0</MMClips>
  <ScaleCrop>false</ScaleCrop>
  <HeadingPairs>
    <vt:vector size="6" baseType="variant">
      <vt:variant>
        <vt:lpstr>Fonts Used</vt:lpstr>
      </vt:variant>
      <vt:variant>
        <vt:i4>2</vt:i4>
      </vt:variant>
      <vt:variant>
        <vt:lpstr>Theme</vt:lpstr>
      </vt:variant>
      <vt:variant>
        <vt:i4>12</vt:i4>
      </vt:variant>
      <vt:variant>
        <vt:lpstr>Slide Titles</vt:lpstr>
      </vt:variant>
      <vt:variant>
        <vt:i4>34</vt:i4>
      </vt:variant>
    </vt:vector>
  </HeadingPairs>
  <TitlesOfParts>
    <vt:vector size="48" baseType="lpstr">
      <vt:lpstr>arial</vt:lpstr>
      <vt:lpstr>Times New Roman</vt:lpstr>
      <vt:lpstr>1_Default Design</vt:lpstr>
      <vt:lpstr>2_Default Design</vt:lpstr>
      <vt:lpstr>Default Design</vt:lpstr>
      <vt:lpstr>3_Default Design</vt:lpstr>
      <vt:lpstr>4_Default Design</vt:lpstr>
      <vt:lpstr>5_Default Design</vt:lpstr>
      <vt:lpstr>6_Default Design</vt:lpstr>
      <vt:lpstr>7_Default Design</vt:lpstr>
      <vt:lpstr>8_Default Design</vt:lpstr>
      <vt:lpstr>9_Default Design</vt:lpstr>
      <vt:lpstr>10_Default Design</vt:lpstr>
      <vt:lpstr>11_Default Design</vt:lpstr>
      <vt:lpstr>Ethics in Information Technology, Third Edition </vt:lpstr>
      <vt:lpstr>Trade Secrets</vt:lpstr>
      <vt:lpstr>Trade Secrets (cont’d.)</vt:lpstr>
      <vt:lpstr>Trade Secret Laws</vt:lpstr>
      <vt:lpstr>Employees and Trade Secrets</vt:lpstr>
      <vt:lpstr>Employees and Trade Secrets</vt:lpstr>
      <vt:lpstr>Employees and Trade Secrets</vt:lpstr>
      <vt:lpstr>Employees and Trade Secrets (cont’d.)</vt:lpstr>
      <vt:lpstr>Employees and Trade Secrets (cont’d.)</vt:lpstr>
      <vt:lpstr>Employees and Trade Secrets (cont’d.)</vt:lpstr>
      <vt:lpstr>Key Intellectual Property Issues</vt:lpstr>
      <vt:lpstr>Plagiarism</vt:lpstr>
      <vt:lpstr>Plagiarism Examples</vt:lpstr>
      <vt:lpstr>Plagiarism (cont’d.)</vt:lpstr>
      <vt:lpstr>Plagiarism (cont’d.)</vt:lpstr>
      <vt:lpstr>Reverse Engineering</vt:lpstr>
      <vt:lpstr>Reverse Engineering</vt:lpstr>
      <vt:lpstr>Reverse Engineering (cont’d.)</vt:lpstr>
      <vt:lpstr>Reverse Engineering (cont’d.)</vt:lpstr>
      <vt:lpstr>Reverse Engineering (cont’d.)</vt:lpstr>
      <vt:lpstr>Open Source Code</vt:lpstr>
      <vt:lpstr>Open Source Code</vt:lpstr>
      <vt:lpstr>Open Source Code</vt:lpstr>
      <vt:lpstr>Open Source Code</vt:lpstr>
      <vt:lpstr>Competitive Intelligence</vt:lpstr>
      <vt:lpstr>Competitive Intelligence</vt:lpstr>
      <vt:lpstr>Competitive Intelligence (cont’d.)</vt:lpstr>
      <vt:lpstr>Competitive Intelligence (cont’d.)</vt:lpstr>
      <vt:lpstr>Trademark Infringement</vt:lpstr>
      <vt:lpstr>Cybersquatting</vt:lpstr>
      <vt:lpstr>Cybersquatting (cont’d.)</vt:lpstr>
      <vt:lpstr>Cybersquatting (cont’d.)</vt:lpstr>
      <vt:lpstr>Summary</vt:lpstr>
      <vt:lpstr>Summary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Information Technology, Fourth Edition</dc:title>
  <dc:creator>Waqas</dc:creator>
  <cp:lastModifiedBy>Amjad Hussain</cp:lastModifiedBy>
  <cp:revision>7</cp:revision>
  <dcterms:modified xsi:type="dcterms:W3CDTF">2024-10-08T17:03:40Z</dcterms:modified>
</cp:coreProperties>
</file>