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35"/>
  </p:notesMasterIdLst>
  <p:handoutMasterIdLst>
    <p:handoutMasterId r:id="rId36"/>
  </p:handoutMasterIdLst>
  <p:sldIdLst>
    <p:sldId id="1719" r:id="rId8"/>
    <p:sldId id="2005" r:id="rId9"/>
    <p:sldId id="2009" r:id="rId10"/>
    <p:sldId id="1790" r:id="rId11"/>
    <p:sldId id="2581" r:id="rId12"/>
    <p:sldId id="1787" r:id="rId13"/>
    <p:sldId id="1788" r:id="rId14"/>
    <p:sldId id="1789" r:id="rId15"/>
    <p:sldId id="2612" r:id="rId16"/>
    <p:sldId id="2613" r:id="rId17"/>
    <p:sldId id="2611" r:id="rId18"/>
    <p:sldId id="2614" r:id="rId19"/>
    <p:sldId id="1904" r:id="rId20"/>
    <p:sldId id="2004" r:id="rId21"/>
    <p:sldId id="2008" r:id="rId22"/>
    <p:sldId id="1946" r:id="rId23"/>
    <p:sldId id="1994" r:id="rId24"/>
    <p:sldId id="1999" r:id="rId25"/>
    <p:sldId id="2000" r:id="rId26"/>
    <p:sldId id="1995" r:id="rId27"/>
    <p:sldId id="2616" r:id="rId28"/>
    <p:sldId id="2615" r:id="rId29"/>
    <p:sldId id="1963" r:id="rId30"/>
    <p:sldId id="1998" r:id="rId31"/>
    <p:sldId id="1996" r:id="rId32"/>
    <p:sldId id="1997" r:id="rId33"/>
    <p:sldId id="2617" r:id="rId34"/>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005"/>
            <p14:sldId id="2009"/>
            <p14:sldId id="1790"/>
            <p14:sldId id="2581"/>
            <p14:sldId id="1787"/>
            <p14:sldId id="1788"/>
            <p14:sldId id="1789"/>
            <p14:sldId id="2612"/>
            <p14:sldId id="2613"/>
            <p14:sldId id="2611"/>
            <p14:sldId id="2614"/>
            <p14:sldId id="1904"/>
            <p14:sldId id="2004"/>
            <p14:sldId id="2008"/>
            <p14:sldId id="1946"/>
            <p14:sldId id="1994"/>
            <p14:sldId id="1999"/>
            <p14:sldId id="2000"/>
            <p14:sldId id="1995"/>
            <p14:sldId id="2616"/>
            <p14:sldId id="2615"/>
            <p14:sldId id="1963"/>
            <p14:sldId id="1998"/>
            <p14:sldId id="1996"/>
            <p14:sldId id="1997"/>
            <p14:sldId id="26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48896-3509-4AE0-845A-9AD84AADAA43}" v="662" dt="2024-10-22T20:06:17.4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84624" autoAdjust="0"/>
  </p:normalViewPr>
  <p:slideViewPr>
    <p:cSldViewPr snapToGrid="0">
      <p:cViewPr varScale="1">
        <p:scale>
          <a:sx n="74" d="100"/>
          <a:sy n="74" d="100"/>
        </p:scale>
        <p:origin x="960" y="58"/>
      </p:cViewPr>
      <p:guideLst/>
    </p:cSldViewPr>
  </p:slideViewPr>
  <p:notesTextViewPr>
    <p:cViewPr>
      <p:scale>
        <a:sx n="100" d="100"/>
        <a:sy n="100" d="100"/>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5/10/relationships/revisionInfo" Target="revisionInfo.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43" Type="http://schemas.microsoft.com/office/2018/10/relationships/authors" Targe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12/29/2024 5:08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12/29/2024 5:08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active-directory/conditional-access/overview"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training/modules/introduction-to-ad-ds/2-define-ad-d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12/29/2024 5:08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https://learn.microsoft.com/en-us/entra/identity/hybrid/connect/whatis-azure-ad-connect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18708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18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r>
              <a:rPr lang="en-IE" sz="1800" b="0" kern="1200" dirty="0">
                <a:solidFill>
                  <a:schemeClr val="tx1"/>
                </a:solidFill>
                <a:effectLst/>
                <a:latin typeface="Segoe UI Light" pitchFamily="34" charset="0"/>
                <a:ea typeface="+mn-ea"/>
                <a:cs typeface="+mn-cs"/>
              </a:rPr>
              <a:t>https://learn.microsoft.com/en-us/entra/fundamentals/whatis</a:t>
            </a:r>
          </a:p>
          <a:p>
            <a:pPr marL="0" indent="0">
              <a:buFont typeface="Arial" panose="020B0604020202020204" pitchFamily="34" charset="0"/>
              <a:buNone/>
            </a:pPr>
            <a:endParaRPr lang="en-IE" sz="18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12/29/2024 5:08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3567155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pPr marL="0" indent="0">
              <a:buFont typeface="Arial" panose="020B0604020202020204" pitchFamily="34" charset="0"/>
              <a:buNone/>
            </a:pPr>
            <a:endParaRPr lang="en-IE" sz="900" b="1"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1" kern="1200" dirty="0">
                <a:solidFill>
                  <a:schemeClr val="tx1"/>
                </a:solidFill>
                <a:effectLst/>
                <a:latin typeface="Segoe UI Light" pitchFamily="34" charset="0"/>
                <a:ea typeface="+mn-ea"/>
                <a:cs typeface="+mn-cs"/>
              </a:rPr>
              <a:t>https://learn.microsoft.com/en-us/entra/identity/domain-services/overview</a:t>
            </a: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12/29/2024 5:08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100237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8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u="none" strike="noStrike" kern="1200" dirty="0">
                <a:solidFill>
                  <a:schemeClr val="tx1"/>
                </a:solidFill>
                <a:effectLst/>
                <a:latin typeface="Segoe UI Light" pitchFamily="34" charset="0"/>
                <a:ea typeface="+mn-ea"/>
                <a:cs typeface="+mn-cs"/>
              </a:rPr>
              <a:t>✔️</a:t>
            </a:r>
            <a:r>
              <a:rPr lang="en-IE" sz="900" b="0" i="0" u="none" strike="noStrike" kern="1200" dirty="0">
                <a:solidFill>
                  <a:schemeClr val="tx1"/>
                </a:solidFill>
                <a:effectLst/>
                <a:latin typeface="Segoe UI Light" pitchFamily="34" charset="0"/>
                <a:ea typeface="+mn-ea"/>
                <a:cs typeface="+mn-cs"/>
              </a:rPr>
              <a:t>Authentication is sometimes shortened to </a:t>
            </a:r>
            <a:r>
              <a:rPr lang="en-IE" sz="900" b="0" i="1" u="none" strike="noStrike" kern="1200" dirty="0" err="1">
                <a:solidFill>
                  <a:schemeClr val="tx1"/>
                </a:solidFill>
                <a:effectLst/>
                <a:latin typeface="Segoe UI Light" pitchFamily="34" charset="0"/>
                <a:ea typeface="+mn-ea"/>
                <a:cs typeface="+mn-cs"/>
              </a:rPr>
              <a:t>AuthN</a:t>
            </a:r>
            <a:r>
              <a:rPr lang="en-IE" sz="900" b="0" i="0" u="none" strike="noStrike" kern="1200" dirty="0">
                <a:solidFill>
                  <a:schemeClr val="tx1"/>
                </a:solidFill>
                <a:effectLst/>
                <a:latin typeface="Segoe UI Light" pitchFamily="34" charset="0"/>
                <a:ea typeface="+mn-ea"/>
                <a:cs typeface="+mn-cs"/>
              </a:rPr>
              <a:t>, and authorization is sometimes shortened to </a:t>
            </a:r>
            <a:r>
              <a:rPr lang="en-IE" sz="900" b="0" i="1" u="none" strike="noStrike" kern="1200" dirty="0" err="1">
                <a:solidFill>
                  <a:schemeClr val="tx1"/>
                </a:solidFill>
                <a:effectLst/>
                <a:latin typeface="Segoe UI Light" pitchFamily="34" charset="0"/>
                <a:ea typeface="+mn-ea"/>
                <a:cs typeface="+mn-cs"/>
              </a:rPr>
              <a:t>AuthZ</a:t>
            </a:r>
            <a:r>
              <a:rPr lang="en-IE" sz="900" b="0" i="0" u="none" strike="noStrike" kern="1200" dirty="0">
                <a:solidFill>
                  <a:schemeClr val="tx1"/>
                </a:solidFill>
                <a:effectLst/>
                <a:latin typeface="Segoe UI Light" pitchFamily="34" charset="0"/>
                <a:ea typeface="+mn-ea"/>
                <a:cs typeface="+mn-cs"/>
              </a:rPr>
              <a:t>.</a:t>
            </a:r>
            <a:endParaRPr lang="en-US" dirty="0"/>
          </a:p>
          <a:p>
            <a:endParaRPr lang="en-US" dirty="0"/>
          </a:p>
          <a:p>
            <a:pPr marL="0" indent="0">
              <a:buNone/>
            </a:pPr>
            <a:r>
              <a:rPr lang="en-US" b="1" dirty="0"/>
              <a:t>Authentication</a:t>
            </a:r>
          </a:p>
          <a:p>
            <a:pPr marL="171450" indent="-171450">
              <a:buFont typeface="Arial" panose="020B0604020202020204" pitchFamily="34" charset="0"/>
              <a:buChar char="•"/>
            </a:pPr>
            <a:r>
              <a:rPr lang="en-US" dirty="0"/>
              <a:t>Identifies the person or service seeking access to a resource. </a:t>
            </a:r>
          </a:p>
          <a:p>
            <a:pPr marL="171450" indent="-171450">
              <a:buFont typeface="Arial" panose="020B0604020202020204" pitchFamily="34" charset="0"/>
              <a:buChar char="•"/>
            </a:pPr>
            <a:r>
              <a:rPr lang="en-US" dirty="0"/>
              <a:t>Requests legitimate access credentials.</a:t>
            </a:r>
          </a:p>
          <a:p>
            <a:pPr marL="171450" indent="-171450">
              <a:buFont typeface="Arial" panose="020B0604020202020204" pitchFamily="34" charset="0"/>
              <a:buChar char="•"/>
            </a:pPr>
            <a:r>
              <a:rPr lang="en-US" dirty="0"/>
              <a:t>Basis for creating secure identity and access control principles.</a:t>
            </a:r>
          </a:p>
          <a:p>
            <a:pPr marL="0" indent="0">
              <a:buNone/>
            </a:pPr>
            <a:r>
              <a:rPr lang="en-US" b="1" dirty="0"/>
              <a:t>Authorization</a:t>
            </a:r>
          </a:p>
          <a:p>
            <a:pPr marL="171450" indent="-171450">
              <a:buFont typeface="Arial" panose="020B0604020202020204" pitchFamily="34" charset="0"/>
              <a:buChar char="•"/>
            </a:pPr>
            <a:r>
              <a:rPr lang="en-US" dirty="0"/>
              <a:t>Determines an authenticated person’s or service’s level of access.</a:t>
            </a:r>
          </a:p>
          <a:p>
            <a:pPr marL="171450" indent="-171450">
              <a:buFont typeface="Arial" panose="020B0604020202020204" pitchFamily="34" charset="0"/>
              <a:buChar char="•"/>
            </a:pPr>
            <a:r>
              <a:rPr lang="en-US" dirty="0"/>
              <a:t>Defines which data they can access, and what they can do with it.</a:t>
            </a:r>
          </a:p>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12/29/2024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539478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https://docs.microsoft.com/learn/modules/describe-azure-identity-access-security/3-authentication-methods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1" dirty="0"/>
              <a:t>Discuss what could qualify for each of the items listed</a:t>
            </a:r>
          </a:p>
          <a:p>
            <a:pPr marL="171450" indent="-171450">
              <a:buFont typeface="Arial" panose="020B0604020202020204" pitchFamily="34" charset="0"/>
              <a:buChar char="•"/>
            </a:pPr>
            <a:r>
              <a:rPr lang="en-IE" sz="900" b="1" i="1" dirty="0"/>
              <a:t>Something you know</a:t>
            </a:r>
            <a:r>
              <a:rPr lang="en-IE" sz="900" i="1" dirty="0"/>
              <a:t>:</a:t>
            </a:r>
            <a:r>
              <a:rPr lang="en-IE" sz="900" dirty="0"/>
              <a:t> This could be a password or the answer to a security question.</a:t>
            </a:r>
          </a:p>
          <a:p>
            <a:pPr marL="171450" indent="-171450">
              <a:buFont typeface="Arial" panose="020B0604020202020204" pitchFamily="34" charset="0"/>
              <a:buChar char="•"/>
            </a:pPr>
            <a:r>
              <a:rPr lang="en-IE" sz="900" b="1" i="1" dirty="0"/>
              <a:t>Something you possess</a:t>
            </a:r>
            <a:r>
              <a:rPr lang="en-IE" sz="900" i="1" dirty="0"/>
              <a:t>:</a:t>
            </a:r>
            <a:r>
              <a:rPr lang="en-IE" sz="900" dirty="0"/>
              <a:t> This might be a mobile app that receives a notification, or a token-generating device.</a:t>
            </a:r>
          </a:p>
          <a:p>
            <a:pPr marL="171450" indent="-171450">
              <a:buFont typeface="Arial" panose="020B0604020202020204" pitchFamily="34" charset="0"/>
              <a:buChar char="•"/>
            </a:pPr>
            <a:r>
              <a:rPr lang="en-IE" sz="900" b="1" i="1" dirty="0"/>
              <a:t>Something you are</a:t>
            </a:r>
            <a:r>
              <a:rPr lang="en-IE" sz="900" i="1" dirty="0"/>
              <a:t>:</a:t>
            </a:r>
            <a:r>
              <a:rPr lang="en-IE" sz="900" dirty="0"/>
              <a:t> This is typically some sort of biometric property, such as a fingerprint or face scan used on many mobile devices.</a:t>
            </a:r>
          </a:p>
          <a:p>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MFA - </a:t>
            </a:r>
            <a:r>
              <a:rPr lang="en-IE" sz="90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https://docs.microsoft.com/en-us/azure/active-directory/authentication/concept-mfa-howitworks</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12/29/2024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288550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https://learn.microsoft.com/en-us/training/modules/describe-azure-identity-access-security/4-external-identities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61616"/>
                </a:solidFill>
                <a:effectLst/>
                <a:latin typeface="Segoe UI" panose="020B0502040204020203" pitchFamily="34" charset="0"/>
              </a:rPr>
              <a:t>Business to business (B2B) collaboration</a:t>
            </a:r>
            <a:r>
              <a:rPr lang="en-US" b="0" i="0" dirty="0">
                <a:solidFill>
                  <a:srgbClr val="161616"/>
                </a:solidFill>
                <a:effectLst/>
                <a:latin typeface="Segoe UI" panose="020B0502040204020203" pitchFamily="34" charset="0"/>
              </a:rPr>
              <a:t> - Collaborate with external users by letting them use their preferred identity to sign-in to your Microsoft applications or other enterprise applications (SaaS apps, custom-developed apps, etc.). B2B collaboration users are represented in your directory, typically as guest users.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621088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https://docs.microsoft.com/learn/modules/describe-azure-identity-access-security/4-external-identities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903595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https://learn.microsoft.com/en-us/training/modules/describe-azure-identity-access-security/5-conditional-access</a:t>
            </a:r>
          </a:p>
          <a:p>
            <a:endParaRPr lang="en-US" dirty="0">
              <a:hlinkClick r:id="rId3"/>
            </a:endParaRPr>
          </a:p>
          <a:p>
            <a:r>
              <a:rPr lang="en-US" dirty="0">
                <a:hlinkClick r:id="rId3"/>
              </a:rPr>
              <a:t>https://docs.microsoft.com/en-us/azure/active-directory/conditional-access/overview</a:t>
            </a:r>
            <a:endParaRPr lang="en-US" dirty="0"/>
          </a:p>
          <a:p>
            <a:endParaRPr lang="en-US" dirty="0"/>
          </a:p>
          <a:p>
            <a:pPr algn="l"/>
            <a:r>
              <a:rPr lang="en-US" b="0" i="0" dirty="0">
                <a:solidFill>
                  <a:srgbClr val="171717"/>
                </a:solidFill>
                <a:effectLst/>
                <a:latin typeface="Segoe UI" panose="020B0502040204020203" pitchFamily="34" charset="0"/>
              </a:rPr>
              <a:t>The modern security perimeter now extends beyond an organization's network to include user and device identity. Organizations can utilize these identity signals as part of their access control decisions.</a:t>
            </a:r>
          </a:p>
          <a:p>
            <a:pPr algn="l"/>
            <a:r>
              <a:rPr lang="en-US" b="0" i="0" dirty="0">
                <a:solidFill>
                  <a:srgbClr val="171717"/>
                </a:solidFill>
                <a:effectLst/>
                <a:latin typeface="Segoe UI" panose="020B0502040204020203" pitchFamily="34" charset="0"/>
              </a:rPr>
              <a:t>Conditional Access is the tool used by Azure Active Directory to bring signals together, to make decisions, and enforce organizational policies. Conditional Access is at the heart of the new identity driven control plane.</a:t>
            </a:r>
          </a:p>
          <a:p>
            <a:pPr algn="l"/>
            <a:r>
              <a:rPr lang="en-US" b="0" i="0" dirty="0">
                <a:solidFill>
                  <a:srgbClr val="171717"/>
                </a:solidFill>
                <a:effectLst/>
                <a:latin typeface="Segoe UI" panose="020B0502040204020203" pitchFamily="34" charset="0"/>
              </a:rPr>
              <a:t>Conditional Access policies at their simplest are if-then statements, if a user wants to access a resource, then they must complete an action. Example: A payroll manager wants to access the payroll application and is required to perform multi-factor authentication to access it.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Administrators are faced with two primary goals:</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Empower users to be productive wherever and whenever</a:t>
            </a:r>
          </a:p>
          <a:p>
            <a:pPr marL="384432" lvl="1" indent="-171450" algn="l">
              <a:buFont typeface="Arial" panose="020B0604020202020204" pitchFamily="34" charset="0"/>
              <a:buChar char="•"/>
            </a:pPr>
            <a:r>
              <a:rPr lang="en-US" b="0" i="0" dirty="0">
                <a:solidFill>
                  <a:srgbClr val="171717"/>
                </a:solidFill>
                <a:effectLst/>
                <a:latin typeface="Segoe UI" panose="020B0502040204020203" pitchFamily="34" charset="0"/>
              </a:rPr>
              <a:t>Protect the organization's assets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By using Conditional Access policies, you can apply the right access controls when needed to keep your organization secure and stay out of your user's way when not needed.</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741031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https://docs.microsoft.com/learn/modules/describe-azure-identity-access-security/6-role-based-access-control</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900" b="0" i="0" u="none" strike="noStrike" kern="1200" dirty="0">
              <a:solidFill>
                <a:schemeClr val="tx1"/>
              </a:solidFill>
              <a:effectLst/>
              <a:latin typeface="Segoe UI Light" pitchFamily="34" charset="0"/>
              <a:ea typeface="+mn-ea"/>
              <a:cs typeface="+mn-cs"/>
            </a:endParaRPr>
          </a:p>
          <a:p>
            <a:r>
              <a:rPr lang="en-IE" sz="900" b="1" kern="1200" dirty="0">
                <a:solidFill>
                  <a:schemeClr val="tx1"/>
                </a:solidFill>
                <a:effectLst/>
                <a:latin typeface="Segoe UI Light" pitchFamily="34" charset="0"/>
                <a:ea typeface="+mn-ea"/>
                <a:cs typeface="+mn-cs"/>
              </a:rPr>
              <a:t>Azure RBAC </a:t>
            </a:r>
            <a:r>
              <a:rPr lang="en-IE" sz="900" b="0" kern="1200" dirty="0">
                <a:solidFill>
                  <a:schemeClr val="tx1"/>
                </a:solidFill>
                <a:effectLst/>
                <a:latin typeface="Segoe UI Light" pitchFamily="34" charset="0"/>
                <a:ea typeface="+mn-ea"/>
                <a:cs typeface="+mn-cs"/>
              </a:rPr>
              <a:t>- </a:t>
            </a:r>
            <a:r>
              <a:rPr lang="en-IE" sz="900" b="0" i="0" u="none" strike="noStrike" kern="1200" dirty="0">
                <a:solidFill>
                  <a:schemeClr val="tx1"/>
                </a:solidFill>
                <a:effectLst/>
                <a:latin typeface="Segoe UI Light" pitchFamily="34" charset="0"/>
                <a:ea typeface="+mn-ea"/>
                <a:cs typeface="+mn-cs"/>
              </a:rPr>
              <a:t>https://docs.microsoft.com/en-us/azure/role-based-access-control/overview</a:t>
            </a: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12/29/2024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205895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https://docs.microsoft.com/learn/modules/describe-azure-identity-access-security/7-describe-zero-trust-model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366757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https://docs.microsoft.com/learn/modules/describe-azure-identity-access-security/1-introduction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014354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https://docs.microsoft.com/learn/modules/describe-azure-identity-access-security/8-describe-defense-depth</a:t>
            </a:r>
            <a:endParaRPr lang="en-IE" sz="900" b="0" i="0" u="none" strike="noStrike"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a:p>
            <a:pPr algn="l"/>
            <a:r>
              <a:rPr lang="en-US" sz="2000" b="0" i="0" dirty="0">
                <a:solidFill>
                  <a:srgbClr val="161616"/>
                </a:solidFill>
                <a:effectLst/>
                <a:latin typeface="Segoe UI" panose="020B0502040204020203" pitchFamily="34" charset="0"/>
              </a:rPr>
              <a:t>Here's a brief overview of the role of each layer:</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physical security layer is the first line of defense to protect computing hardware in the datacenter.</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identity and access layer controls access to infrastructure and change control.</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perimeter layer uses distributed denial of service (DDoS) protection to filter large-scale attacks before they can cause a denial of service for users.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network layer limits communication between resources through segmentation and access controls.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compute layer secures access to virtual machines.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application layer helps ensure that applications are secure and free of security vulnerabilities.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The data layer controls access to business and customer data that you need to protect.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12/29/2024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381279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2000" b="0" kern="1200" dirty="0">
                <a:solidFill>
                  <a:schemeClr val="tx1"/>
                </a:solidFill>
                <a:effectLst/>
                <a:latin typeface="Segoe UI Light" pitchFamily="34" charset="0"/>
                <a:ea typeface="+mn-ea"/>
                <a:cs typeface="+mn-cs"/>
              </a:rPr>
              <a:t>https://docs.microsoft.com/learn/modules/describe-azure-identity-access-security/9-describe-microsoft-defender-for-cloud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IE" sz="2000" b="0" i="0" u="none" strike="noStrike" kern="1200" dirty="0">
              <a:solidFill>
                <a:schemeClr val="tx1"/>
              </a:solidFill>
              <a:effectLst/>
              <a:latin typeface="Segoe UI Light" pitchFamily="34" charset="0"/>
              <a:ea typeface="+mn-ea"/>
              <a:cs typeface="+mn-cs"/>
            </a:endParaRPr>
          </a:p>
          <a:p>
            <a:r>
              <a:rPr lang="en-US" sz="2000" b="0" i="0" dirty="0">
                <a:solidFill>
                  <a:srgbClr val="171717"/>
                </a:solidFill>
                <a:effectLst/>
                <a:latin typeface="Segoe UI" panose="020B0502040204020203" pitchFamily="34" charset="0"/>
              </a:rPr>
              <a:t>Microsoft Defender for Cloud is a unified infrastructure security management system that strengthens the security posture of your data centers and provides advanced threat protection across your hybrid workloads in the cloud - whether they're in Azure or not - as well as on premises.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Strengthen security posture</a:t>
            </a:r>
            <a:r>
              <a:rPr lang="en-US" sz="2000" b="0" i="0" dirty="0">
                <a:solidFill>
                  <a:srgbClr val="171717"/>
                </a:solidFill>
                <a:effectLst/>
                <a:latin typeface="Segoe UI" panose="020B0502040204020203" pitchFamily="34" charset="0"/>
              </a:rPr>
              <a:t>: Defender for Cloud assesses your environment and enables you to understand the status of your resources, and whether they are secure.</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Protect against threats</a:t>
            </a:r>
            <a:r>
              <a:rPr lang="en-US" sz="2000" b="0" i="0" dirty="0">
                <a:solidFill>
                  <a:srgbClr val="171717"/>
                </a:solidFill>
                <a:effectLst/>
                <a:latin typeface="Segoe UI" panose="020B0502040204020203" pitchFamily="34" charset="0"/>
              </a:rPr>
              <a:t>: Defender for Cloud assesses your workloads and raises threat prevention recommendations and security alerts.</a:t>
            </a:r>
          </a:p>
          <a:p>
            <a:pPr lvl="1" algn="l">
              <a:buFont typeface="Arial" panose="020B0604020202020204" pitchFamily="34" charset="0"/>
              <a:buChar char="•"/>
            </a:pPr>
            <a:r>
              <a:rPr lang="en-US" sz="2000" b="1" i="0" dirty="0">
                <a:solidFill>
                  <a:srgbClr val="171717"/>
                </a:solidFill>
                <a:effectLst/>
                <a:latin typeface="Segoe UI" panose="020B0502040204020203" pitchFamily="34" charset="0"/>
              </a:rPr>
              <a:t>Get secure faster</a:t>
            </a:r>
            <a:r>
              <a:rPr lang="en-US" sz="2000" b="0" i="0" dirty="0">
                <a:solidFill>
                  <a:srgbClr val="171717"/>
                </a:solidFill>
                <a:effectLst/>
                <a:latin typeface="Segoe UI" panose="020B0502040204020203" pitchFamily="34" charset="0"/>
              </a:rPr>
              <a:t>: In Defender for Cloud, everything is done in cloud speed. Because it is natively integrated, deployment is easy, providing you with auto-provisioning and protection with Azure services.</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Policy compliance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is built on top of Azure Policy controls so you can </a:t>
            </a: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set and monitor</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your policies to run on management groups, across subscriptions, and even for a whole tenant.</a:t>
            </a:r>
            <a:endParaRPr lang="en-US" sz="1800" b="0" i="0" u="none" strike="noStrike" kern="1200" dirty="0">
              <a:solidFill>
                <a:schemeClr val="tx1"/>
              </a:solidFill>
              <a:effectLst/>
              <a:latin typeface="Arial" panose="020B0604020202020204" pitchFamily="34" charset="0"/>
              <a:cs typeface="+mn-cs"/>
            </a:endParaRP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Security alerts </a:t>
            </a:r>
            <a:r>
              <a:rPr lang="en-US" sz="1800" b="0" i="0" dirty="0">
                <a:solidFill>
                  <a:srgbClr val="171717"/>
                </a:solidFill>
                <a:effectLst/>
                <a:latin typeface="Segoe UI" panose="020B0502040204020203" pitchFamily="34" charset="0"/>
              </a:rPr>
              <a:t>Defender for Cloud</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 automatically collects, analyzes, and integrates log data from your Azure resources like firewall and endpoint protection to detect real threats. Then list of prioritized security alerts is shown in </a:t>
            </a:r>
            <a:r>
              <a:rPr lang="en-US" sz="1800" b="0" i="0" dirty="0">
                <a:solidFill>
                  <a:srgbClr val="171717"/>
                </a:solidFill>
                <a:effectLst/>
                <a:latin typeface="Segoe UI" panose="020B0502040204020203" pitchFamily="34" charset="0"/>
              </a:rPr>
              <a:t>Microsoft 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along with the information you need to quickly investigate and remediate an attack.</a:t>
            </a:r>
          </a:p>
          <a:p>
            <a:pPr lvl="1" algn="l">
              <a:buFont typeface="Arial" panose="020B0604020202020204" pitchFamily="34" charset="0"/>
              <a:buChar char="•"/>
            </a:pPr>
            <a:r>
              <a:rPr lang="en-US" sz="1800" b="1" i="0" u="none" strike="noStrike" kern="1200" dirty="0">
                <a:solidFill>
                  <a:srgbClr val="000000"/>
                </a:solidFill>
                <a:effectLst/>
                <a:latin typeface="Segoe UI" panose="020B0502040204020203" pitchFamily="34" charset="0"/>
                <a:cs typeface="Segoe UI Semilight" panose="020B0402040204020203" pitchFamily="34" charset="0"/>
              </a:rPr>
              <a:t>Secure score </a:t>
            </a:r>
            <a:r>
              <a:rPr lang="en-US" sz="1800" b="0" i="0" dirty="0">
                <a:solidFill>
                  <a:srgbClr val="171717"/>
                </a:solidFill>
                <a:effectLst/>
                <a:latin typeface="Segoe UI" panose="020B0502040204020203" pitchFamily="34" charset="0"/>
              </a:rPr>
              <a:t>Defender for Cloud </a:t>
            </a:r>
            <a:r>
              <a:rPr lang="en-US" sz="1800" b="0" i="0" u="none" strike="noStrike" kern="1200" dirty="0">
                <a:solidFill>
                  <a:srgbClr val="000000"/>
                </a:solidFill>
                <a:effectLst/>
                <a:latin typeface="Segoe UI" panose="020B0502040204020203" pitchFamily="34" charset="0"/>
                <a:cs typeface="Segoe UI Semilight" panose="020B0402040204020203" pitchFamily="34" charset="0"/>
              </a:rPr>
              <a:t>continually assesses your resources for security issues; then aggregates all the findings into a single score so that you can tell your current security situation.</a:t>
            </a:r>
            <a:endParaRPr lang="en-US" sz="1800" b="0" i="0" u="none" strike="noStrike" dirty="0">
              <a:effectLst/>
              <a:latin typeface="Arial" panose="020B0604020202020204" pitchFamily="34" charset="0"/>
            </a:endParaRPr>
          </a:p>
          <a:p>
            <a:pPr algn="l">
              <a:buFont typeface="Arial" panose="020B0604020202020204" pitchFamily="34" charset="0"/>
              <a:buNone/>
            </a:pPr>
            <a:endParaRPr lang="en-US" sz="2000" b="0" i="0" dirty="0">
              <a:solidFill>
                <a:srgbClr val="171717"/>
              </a:solidFill>
              <a:effectLst/>
              <a:latin typeface="Segoe UI" panose="020B0502040204020203" pitchFamily="34" charset="0"/>
            </a:endParaRPr>
          </a:p>
          <a:p>
            <a:endParaRPr lang="en-IE" sz="900" b="1"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Microsoft Defender for Cloud </a:t>
            </a:r>
            <a:r>
              <a:rPr lang="en-IE" sz="900" b="0" i="0" u="none" strike="noStrike" kern="1200" dirty="0">
                <a:solidFill>
                  <a:schemeClr val="tx1"/>
                </a:solidFill>
                <a:effectLst/>
                <a:latin typeface="Segoe UI Light" pitchFamily="34" charset="0"/>
                <a:ea typeface="+mn-ea"/>
                <a:cs typeface="+mn-cs"/>
              </a:rPr>
              <a:t>- https://azure.microsoft.com/services/defender-for-cloud/</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12/29/2024 5:08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3831892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Define AD DS - Training | Microsoft Learn</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18936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algn="l"/>
            <a:endParaRPr lang="en-US" b="0" i="0" dirty="0">
              <a:solidFill>
                <a:srgbClr val="171717"/>
              </a:solidFill>
              <a:effectLst/>
              <a:latin typeface="Segoe UI" panose="020B0502040204020203" pitchFamily="34" charset="0"/>
            </a:endParaRP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An AD DS forest is a collection of one or more AD DS trees that contain one or more AD DS domains. Domains in a forest share: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common root.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common schema.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 global catalog.</a:t>
            </a:r>
          </a:p>
          <a:p>
            <a:pPr algn="l"/>
            <a:r>
              <a:rPr lang="en-US" b="0" i="0" dirty="0">
                <a:solidFill>
                  <a:srgbClr val="171717"/>
                </a:solidFill>
                <a:effectLst/>
                <a:latin typeface="Segoe UI" panose="020B0502040204020203" pitchFamily="34" charset="0"/>
              </a:rPr>
              <a:t>An AD DS domain is a logical administrative container for objects such as: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Users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Groups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Computers</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the forest root domain: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schema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domain naming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Enterprise Admins group.</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Schema Admins group.</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following objects exist in each domain (including the forest root):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RID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Infrastructure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PDC emulator master role.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Domain Admins group.</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895679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a:t>
            </a:r>
            <a:r>
              <a:rPr lang="en-US" b="0" i="0" dirty="0">
                <a:solidFill>
                  <a:srgbClr val="171717"/>
                </a:solidFill>
                <a:effectLst/>
                <a:latin typeface="Segoe UI" panose="020B0502040204020203" pitchFamily="34" charset="0"/>
              </a:rPr>
              <a:t>https://docs.microsoft.com/en-us/learn/modules/introduction-to-ad-ds/4-define-forests-domains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r>
              <a:rPr lang="en-US" sz="900" b="0" i="0" kern="1200" baseline="0" dirty="0">
                <a:solidFill>
                  <a:schemeClr val="tx1"/>
                </a:solidFill>
                <a:effectLst/>
                <a:latin typeface="Segoe UI" panose="020B0502040204020203" pitchFamily="34" charset="0"/>
                <a:ea typeface="+mn-ea"/>
                <a:cs typeface="+mn-cs"/>
              </a:rPr>
              <a:t>Explain the relationships among the forest root domain, a child domain, and another tree. Emphasize that there is no administrative difference between the child domain and the other tree, apart from the names.</a:t>
            </a:r>
          </a:p>
          <a:p>
            <a:r>
              <a:rPr lang="en-US" sz="900" b="0" i="0" kern="1200" baseline="0" dirty="0">
                <a:solidFill>
                  <a:schemeClr val="tx1"/>
                </a:solidFill>
                <a:effectLst/>
                <a:latin typeface="Segoe UI" panose="020B0502040204020203" pitchFamily="34" charset="0"/>
                <a:ea typeface="+mn-ea"/>
                <a:cs typeface="+mn-cs"/>
              </a:rPr>
              <a:t>Suggest you use the whiteboard to record a typical multidomain, or even a multiforest, AD DS environment. Identify the types of trusts on your diagram.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Types of trust</a:t>
            </a:r>
          </a:p>
          <a:p>
            <a:pPr lvl="1"/>
            <a:r>
              <a:rPr lang="en-US" dirty="0"/>
              <a:t>Parent and child</a:t>
            </a:r>
          </a:p>
          <a:p>
            <a:pPr lvl="1"/>
            <a:r>
              <a:rPr lang="en-US" dirty="0"/>
              <a:t>Tree-root</a:t>
            </a:r>
          </a:p>
          <a:p>
            <a:pPr lvl="1"/>
            <a:r>
              <a:rPr lang="en-US" dirty="0"/>
              <a:t>External</a:t>
            </a:r>
          </a:p>
          <a:p>
            <a:pPr lvl="1"/>
            <a:r>
              <a:rPr lang="en-US" dirty="0"/>
              <a:t>Realm</a:t>
            </a:r>
          </a:p>
          <a:p>
            <a:pPr lvl="1"/>
            <a:r>
              <a:rPr lang="en-US" dirty="0"/>
              <a:t>Forest</a:t>
            </a:r>
          </a:p>
          <a:p>
            <a:pPr lvl="1"/>
            <a:r>
              <a:rPr lang="en-US" dirty="0"/>
              <a:t>Shortcut</a:t>
            </a:r>
          </a:p>
          <a:p>
            <a:pPr algn="l"/>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54434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 https://docs.microsoft.com/en-us/learn/modules/introduction-to-ad-ds/3-define-users-groups-computers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Consider demonstrating these object types (and those described in the next few slides) as you discuss them.</a:t>
            </a:r>
            <a:endParaRPr lang="en-GB"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72697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https://docs.microsoft.com/en-us/learn/modules/introduction-to-ad-ds/3-define-users-groups-computers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18612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Learn - https://docs.microsoft.com/en-us/learn/modules/introduction-to-ad-ds/3-define-users-groups-computers</a:t>
            </a:r>
          </a:p>
          <a:p>
            <a:pPr algn="l"/>
            <a:endParaRPr lang="en-US" b="1"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What are computer objects?</a:t>
            </a:r>
          </a:p>
          <a:p>
            <a:pPr algn="l"/>
            <a:r>
              <a:rPr lang="en-US" b="0" i="0" dirty="0">
                <a:solidFill>
                  <a:srgbClr val="171717"/>
                </a:solidFill>
                <a:effectLst/>
                <a:latin typeface="Segoe UI" panose="020B0502040204020203" pitchFamily="34" charset="0"/>
              </a:rPr>
              <a:t>Computers, like users, are security principals, in that: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have an account with a sign-in name and password that Windows changes automatically on a periodic basis.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authenticate with the domain.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They can belong to groups and have access to resources, and you can configure them by using Group Policy.</a:t>
            </a:r>
          </a:p>
          <a:p>
            <a:pPr algn="l"/>
            <a:r>
              <a:rPr lang="en-US" b="0" i="0" dirty="0">
                <a:solidFill>
                  <a:srgbClr val="171717"/>
                </a:solidFill>
                <a:effectLst/>
                <a:latin typeface="Segoe UI" panose="020B0502040204020203" pitchFamily="34" charset="0"/>
              </a:rPr>
              <a:t>A computer account begins its lifecycle when you create the computer object and join it to your domain. After you join the computer account to your domain, day-to-day administrative tasks include: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Configuring computer properties.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Moving the computer between OUs.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Managing the computer itself.</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Renaming, resetting, disabling, enabling, and eventually deleting the computer object.</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Computers container</a:t>
            </a:r>
          </a:p>
          <a:p>
            <a:pPr algn="l"/>
            <a:r>
              <a:rPr lang="en-US" b="0" i="0" dirty="0">
                <a:solidFill>
                  <a:srgbClr val="171717"/>
                </a:solidFill>
                <a:effectLst/>
                <a:latin typeface="Segoe UI" panose="020B0502040204020203" pitchFamily="34" charset="0"/>
              </a:rPr>
              <a:t>Before you create a computer object in AD DS, you must have a place to put it. The Computers container is a built-in container in an AD DS domain. This container is the default location for the computer accounts when a computer joins the domain.</a:t>
            </a:r>
          </a:p>
          <a:p>
            <a:pPr algn="l"/>
            <a:r>
              <a:rPr lang="en-US" b="0" i="0" dirty="0">
                <a:solidFill>
                  <a:srgbClr val="171717"/>
                </a:solidFill>
                <a:effectLst/>
                <a:latin typeface="Segoe UI" panose="020B0502040204020203" pitchFamily="34" charset="0"/>
              </a:rPr>
              <a:t>This container is not an OU. Instead, it is an object of the Container class. Its common name is CN=Computers. There are subtle but important differences between a container and an OU. You cannot create an OU within a container, so you cannot subdivide the Computers container. You also cannot link a Group Policy Object to a container. Therefore, we recommend that you create custom OUs to host computer objects, instead of using the Computers container.</a:t>
            </a:r>
          </a:p>
          <a:p>
            <a:pPr marL="0" indent="0" algn="l">
              <a:buFont typeface="Arial" panose="020B0604020202020204" pitchFamily="34" charset="0"/>
              <a:buNone/>
            </a:pPr>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69404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kern="1200" dirty="0">
                <a:solidFill>
                  <a:schemeClr val="tx1"/>
                </a:solidFill>
                <a:effectLst/>
                <a:latin typeface="Segoe UI Light" pitchFamily="34" charset="0"/>
                <a:ea typeface="+mn-ea"/>
                <a:cs typeface="+mn-cs"/>
              </a:rPr>
              <a:t>https://docs.microsoft.com/learn/modules/describe-azure-identity-access-security/2-directory-services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12/29/2024 5:08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5523774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svg"/><Relationship Id="rId2" Type="http://schemas.openxmlformats.org/officeDocument/2006/relationships/notesSlide" Target="../notesSlides/notesSlide13.xml"/><Relationship Id="rId16" Type="http://schemas.openxmlformats.org/officeDocument/2006/relationships/image" Target="../media/image36.png"/><Relationship Id="rId1" Type="http://schemas.openxmlformats.org/officeDocument/2006/relationships/slideLayout" Target="../slideLayouts/slideLayout72.xml"/><Relationship Id="rId6" Type="http://schemas.openxmlformats.org/officeDocument/2006/relationships/image" Target="../media/image26.svg"/><Relationship Id="rId11" Type="http://schemas.openxmlformats.org/officeDocument/2006/relationships/image" Target="../media/image31.svg"/><Relationship Id="rId5" Type="http://schemas.openxmlformats.org/officeDocument/2006/relationships/image" Target="../media/image25.png"/><Relationship Id="rId15" Type="http://schemas.openxmlformats.org/officeDocument/2006/relationships/image" Target="../media/image35.sv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4.svg"/><Relationship Id="rId9" Type="http://schemas.openxmlformats.org/officeDocument/2006/relationships/image" Target="../media/image29.svg"/><Relationship Id="rId1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2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3.xml.rels><?xml version="1.0" encoding="UTF-8" standalone="yes"?>
<Relationships xmlns="http://schemas.openxmlformats.org/package/2006/relationships"><Relationship Id="rId8" Type="http://schemas.openxmlformats.org/officeDocument/2006/relationships/image" Target="../media/image49.jpe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2.xml"/></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7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8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680" y="777240"/>
            <a:ext cx="5858997" cy="3548312"/>
          </a:xfrm>
        </p:spPr>
        <p:txBody>
          <a:bodyPr/>
          <a:lstStyle/>
          <a:p>
            <a:r>
              <a:rPr lang="en-US" dirty="0">
                <a:cs typeface="Segoe UI"/>
              </a:rPr>
              <a:t>Identity, Access, and Security</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BB10BB-88B6-B93B-D783-8D1EC9D3FECA}"/>
              </a:ext>
            </a:extLst>
          </p:cNvPr>
          <p:cNvSpPr>
            <a:spLocks noGrp="1"/>
          </p:cNvSpPr>
          <p:nvPr>
            <p:ph type="title"/>
          </p:nvPr>
        </p:nvSpPr>
        <p:spPr/>
        <p:txBody>
          <a:bodyPr/>
          <a:lstStyle/>
          <a:p>
            <a:r>
              <a:rPr lang="en-US" dirty="0"/>
              <a:t>Azure Entra ID</a:t>
            </a:r>
          </a:p>
        </p:txBody>
      </p:sp>
      <p:sp>
        <p:nvSpPr>
          <p:cNvPr id="5" name="Content Placeholder 4">
            <a:extLst>
              <a:ext uri="{FF2B5EF4-FFF2-40B4-BE49-F238E27FC236}">
                <a16:creationId xmlns:a16="http://schemas.microsoft.com/office/drawing/2014/main" id="{F637811B-DD53-5F2E-7715-41046152DCB3}"/>
              </a:ext>
            </a:extLst>
          </p:cNvPr>
          <p:cNvSpPr>
            <a:spLocks noGrp="1"/>
          </p:cNvSpPr>
          <p:nvPr>
            <p:ph sz="quarter" idx="10"/>
          </p:nvPr>
        </p:nvSpPr>
        <p:spPr>
          <a:xfrm>
            <a:off x="419100" y="1456897"/>
            <a:ext cx="11340811" cy="3395801"/>
          </a:xfrm>
        </p:spPr>
        <p:txBody>
          <a:bodyPr/>
          <a:lstStyle/>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Microsoft Entra ID is a directory service that enables you to sign in and access both Microsoft cloud applications and cloud applications that you develop. </a:t>
            </a:r>
          </a:p>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For on-premises environments, Active Directory running on Windows Server provides an identity and access management service that's managed by your organization. </a:t>
            </a:r>
            <a:endParaRPr lang="en-US" dirty="0">
              <a:solidFill>
                <a:srgbClr val="161616"/>
              </a:solidFill>
              <a:latin typeface="Segoe UI" panose="020B0502040204020203" pitchFamily="34" charset="0"/>
            </a:endParaRPr>
          </a:p>
          <a:p>
            <a:pPr marL="342900" indent="-342900">
              <a:buFont typeface="Wingdings" panose="05000000000000000000" pitchFamily="2" charset="2"/>
              <a:buChar char="§"/>
            </a:pPr>
            <a:r>
              <a:rPr lang="en-US" b="0" i="0" dirty="0">
                <a:solidFill>
                  <a:srgbClr val="161616"/>
                </a:solidFill>
                <a:effectLst/>
                <a:latin typeface="Segoe UI" panose="020B0502040204020203" pitchFamily="34" charset="0"/>
              </a:rPr>
              <a:t>Microsoft Entra ID is Microsoft's cloud-based identity and access management service. With Microsoft Entra ID, you control the identity accounts, but Microsoft ensures that the service is available globally.  </a:t>
            </a:r>
            <a:endParaRPr lang="en-US" dirty="0"/>
          </a:p>
        </p:txBody>
      </p:sp>
    </p:spTree>
    <p:extLst>
      <p:ext uri="{BB962C8B-B14F-4D97-AF65-F5344CB8AC3E}">
        <p14:creationId xmlns:p14="http://schemas.microsoft.com/office/powerpoint/2010/main" val="17965726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ontent Placeholder 2">
            <a:extLst>
              <a:ext uri="{FF2B5EF4-FFF2-40B4-BE49-F238E27FC236}">
                <a16:creationId xmlns:a16="http://schemas.microsoft.com/office/drawing/2014/main" id="{C5C5C6F2-F603-DB07-0C6F-90B1B5C993FD}"/>
              </a:ext>
            </a:extLst>
          </p:cNvPr>
          <p:cNvSpPr>
            <a:spLocks noGrp="1"/>
          </p:cNvSpPr>
          <p:nvPr>
            <p:ph sz="quarter" idx="10"/>
          </p:nvPr>
        </p:nvSpPr>
        <p:spPr>
          <a:xfrm>
            <a:off x="418642" y="1456897"/>
            <a:ext cx="5394960" cy="3529171"/>
          </a:xfrm>
        </p:spPr>
        <p:txBody>
          <a:bodyPr/>
          <a:lstStyle/>
          <a:p>
            <a:pPr marL="342900" indent="-342900">
              <a:buFont typeface="Arial" panose="020B0604020202020204" pitchFamily="34" charset="0"/>
              <a:buChar char="•"/>
            </a:pPr>
            <a:r>
              <a:rPr lang="en-US" b="0" i="0" dirty="0" err="1">
                <a:solidFill>
                  <a:srgbClr val="161616"/>
                </a:solidFill>
                <a:effectLst/>
                <a:latin typeface="Segoe UI" panose="020B0502040204020203" pitchFamily="34" charset="0"/>
              </a:rPr>
              <a:t>Entra</a:t>
            </a:r>
            <a:r>
              <a:rPr lang="en-US" b="0" i="0" dirty="0">
                <a:solidFill>
                  <a:srgbClr val="161616"/>
                </a:solidFill>
                <a:effectLst/>
                <a:latin typeface="Segoe UI" panose="020B0502040204020203" pitchFamily="34" charset="0"/>
              </a:rPr>
              <a:t> ID Connect provides the following features:</a:t>
            </a:r>
          </a:p>
          <a:p>
            <a:pPr marL="679045" lvl="1" indent="-342900"/>
            <a:r>
              <a:rPr lang="en-US" dirty="0">
                <a:solidFill>
                  <a:srgbClr val="161616"/>
                </a:solidFill>
                <a:latin typeface="Segoe UI" panose="020B0502040204020203" pitchFamily="34" charset="0"/>
              </a:rPr>
              <a:t>Password Hash Sync</a:t>
            </a:r>
          </a:p>
          <a:p>
            <a:pPr marL="679045" lvl="1" indent="-342900"/>
            <a:r>
              <a:rPr lang="en-US" dirty="0">
                <a:solidFill>
                  <a:srgbClr val="161616"/>
                </a:solidFill>
                <a:latin typeface="Segoe UI" panose="020B0502040204020203" pitchFamily="34" charset="0"/>
              </a:rPr>
              <a:t>Users &amp; Groups Synch</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Users can use a single identity to access on-premises applications and cloud services such as Microsoft 365.</a:t>
            </a:r>
          </a:p>
          <a:p>
            <a:pPr marL="342900" indent="-342900">
              <a:buFont typeface="Arial" panose="020B0604020202020204" pitchFamily="34" charset="0"/>
              <a:buChar char="•"/>
            </a:pPr>
            <a:endParaRPr lang="en-US" dirty="0"/>
          </a:p>
        </p:txBody>
      </p:sp>
      <p:pic>
        <p:nvPicPr>
          <p:cNvPr id="1026" name="Picture 2" descr="What is Azure AD Connect">
            <a:extLst>
              <a:ext uri="{FF2B5EF4-FFF2-40B4-BE49-F238E27FC236}">
                <a16:creationId xmlns:a16="http://schemas.microsoft.com/office/drawing/2014/main" id="{FCD914CC-E92E-2B86-C0DF-5F76274E1EFA}"/>
              </a:ext>
            </a:extLst>
          </p:cNvPr>
          <p:cNvPicPr>
            <a:picLocks noGrp="1" noChangeAspect="1" noChangeArrowheads="1"/>
          </p:cNvPicPr>
          <p:nvPr>
            <p:ph sz="quarter" idx="12"/>
          </p:nvPr>
        </p:nvPicPr>
        <p:blipFill>
          <a:blip r:embed="rId3">
            <a:extLst>
              <a:ext uri="{28A0092B-C50C-407E-A947-70E740481C1C}">
                <a14:useLocalDpi xmlns:a14="http://schemas.microsoft.com/office/drawing/2010/main" val="0"/>
              </a:ext>
            </a:extLst>
          </a:blip>
          <a:stretch>
            <a:fillRect/>
          </a:stretch>
        </p:blipFill>
        <p:spPr bwMode="auto">
          <a:xfrm>
            <a:off x="6364951" y="1888770"/>
            <a:ext cx="5394960" cy="3870883"/>
          </a:xfrm>
          <a:prstGeom prst="rect">
            <a:avLst/>
          </a:prstGeom>
          <a:solidFill>
            <a:srgbClr val="FFFFFF"/>
          </a:solidFill>
        </p:spPr>
      </p:pic>
      <p:sp>
        <p:nvSpPr>
          <p:cNvPr id="5" name="Title 1">
            <a:extLst>
              <a:ext uri="{FF2B5EF4-FFF2-40B4-BE49-F238E27FC236}">
                <a16:creationId xmlns:a16="http://schemas.microsoft.com/office/drawing/2014/main" id="{0950AE2E-FFDF-9CA2-63D4-9916A7A913C1}"/>
              </a:ext>
            </a:extLst>
          </p:cNvPr>
          <p:cNvSpPr>
            <a:spLocks noGrp="1"/>
          </p:cNvSpPr>
          <p:nvPr>
            <p:ph type="title"/>
          </p:nvPr>
        </p:nvSpPr>
        <p:spPr>
          <a:xfrm>
            <a:off x="322848" y="417310"/>
            <a:ext cx="11341100" cy="681037"/>
          </a:xfrm>
        </p:spPr>
        <p:txBody>
          <a:bodyPr wrap="square" anchor="t">
            <a:normAutofit/>
          </a:bodyPr>
          <a:lstStyle/>
          <a:p>
            <a:r>
              <a:rPr lang="en-US" dirty="0"/>
              <a:t>Entra ID Connect</a:t>
            </a:r>
          </a:p>
        </p:txBody>
      </p:sp>
    </p:spTree>
    <p:extLst>
      <p:ext uri="{BB962C8B-B14F-4D97-AF65-F5344CB8AC3E}">
        <p14:creationId xmlns:p14="http://schemas.microsoft.com/office/powerpoint/2010/main" val="20815995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781A-1DC8-47F5-5DE0-48AE8C4D854C}"/>
              </a:ext>
            </a:extLst>
          </p:cNvPr>
          <p:cNvSpPr>
            <a:spLocks noGrp="1"/>
          </p:cNvSpPr>
          <p:nvPr>
            <p:ph type="title"/>
          </p:nvPr>
        </p:nvSpPr>
        <p:spPr/>
        <p:txBody>
          <a:bodyPr/>
          <a:lstStyle/>
          <a:p>
            <a:r>
              <a:rPr lang="en-US" dirty="0"/>
              <a:t>Entra ID Usage</a:t>
            </a:r>
          </a:p>
        </p:txBody>
      </p:sp>
      <p:sp>
        <p:nvSpPr>
          <p:cNvPr id="3" name="Content Placeholder 2">
            <a:extLst>
              <a:ext uri="{FF2B5EF4-FFF2-40B4-BE49-F238E27FC236}">
                <a16:creationId xmlns:a16="http://schemas.microsoft.com/office/drawing/2014/main" id="{CC2F9C19-53DC-CFF6-0FA3-3FA36534F5B8}"/>
              </a:ext>
            </a:extLst>
          </p:cNvPr>
          <p:cNvSpPr>
            <a:spLocks noGrp="1"/>
          </p:cNvSpPr>
          <p:nvPr>
            <p:ph sz="quarter" idx="10"/>
          </p:nvPr>
        </p:nvSpPr>
        <p:spPr>
          <a:xfrm>
            <a:off x="418643" y="1099287"/>
            <a:ext cx="11650368" cy="5318219"/>
          </a:xfrm>
        </p:spPr>
        <p:txBody>
          <a:bodyPr/>
          <a:lstStyle/>
          <a:p>
            <a:pPr algn="l"/>
            <a:r>
              <a:rPr lang="en-US" b="0" i="0" dirty="0">
                <a:solidFill>
                  <a:srgbClr val="161616"/>
                </a:solidFill>
                <a:effectLst/>
                <a:latin typeface="Segoe UI" panose="020B0502040204020203" pitchFamily="34" charset="0"/>
              </a:rPr>
              <a:t>Microsoft Entra ID is for:</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IT administrators</a:t>
            </a:r>
            <a:r>
              <a:rPr lang="en-US" b="0" i="0" dirty="0">
                <a:solidFill>
                  <a:srgbClr val="161616"/>
                </a:solidFill>
                <a:effectLst/>
                <a:latin typeface="Segoe UI" panose="020B0502040204020203" pitchFamily="34" charset="0"/>
              </a:rPr>
              <a:t>. Administrators can use Microsoft Entra ID to control access to applications and resources based on their business requirements.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App developers</a:t>
            </a:r>
            <a:r>
              <a:rPr lang="en-US" b="0" i="0" dirty="0">
                <a:solidFill>
                  <a:srgbClr val="161616"/>
                </a:solidFill>
                <a:effectLst/>
                <a:latin typeface="Segoe UI" panose="020B0502040204020203" pitchFamily="34" charset="0"/>
              </a:rPr>
              <a:t>. Developers can use Microsoft Entra ID to provide a standards-based approach for adding functionality to applications that they build, such as adding SSO functionality to an app or enabling an app to work with a user's existing credentials.</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Users</a:t>
            </a:r>
            <a:r>
              <a:rPr lang="en-US" b="0" i="0" dirty="0">
                <a:solidFill>
                  <a:srgbClr val="161616"/>
                </a:solidFill>
                <a:effectLst/>
                <a:latin typeface="Segoe UI" panose="020B0502040204020203" pitchFamily="34" charset="0"/>
              </a:rPr>
              <a:t>. Users can manage their identities and take maintenance actions like self-service password reset.</a:t>
            </a:r>
          </a:p>
          <a:p>
            <a:pPr algn="l">
              <a:spcBef>
                <a:spcPts val="1200"/>
              </a:spcBef>
              <a:spcAft>
                <a:spcPts val="1200"/>
              </a:spcAft>
              <a:buFont typeface="Arial" panose="020B0604020202020204" pitchFamily="34" charset="0"/>
              <a:buChar char="•"/>
            </a:pPr>
            <a:r>
              <a:rPr lang="en-US" b="1" i="0" dirty="0">
                <a:solidFill>
                  <a:srgbClr val="161616"/>
                </a:solidFill>
                <a:effectLst/>
                <a:latin typeface="Segoe UI" panose="020B0502040204020203" pitchFamily="34" charset="0"/>
              </a:rPr>
              <a:t>Online service subscribers</a:t>
            </a:r>
            <a:r>
              <a:rPr lang="en-US" b="0" i="0" dirty="0">
                <a:solidFill>
                  <a:srgbClr val="161616"/>
                </a:solidFill>
                <a:effectLst/>
                <a:latin typeface="Segoe UI" panose="020B0502040204020203" pitchFamily="34" charset="0"/>
              </a:rPr>
              <a:t>. Microsoft 365, Microsoft Office 365, Azure, and Microsoft Dynamics CRM Online subscribers are already using Microsoft Entra ID to authenticate into their account.</a:t>
            </a:r>
          </a:p>
          <a:p>
            <a:endParaRPr lang="en-US" dirty="0"/>
          </a:p>
        </p:txBody>
      </p:sp>
    </p:spTree>
    <p:extLst>
      <p:ext uri="{BB962C8B-B14F-4D97-AF65-F5344CB8AC3E}">
        <p14:creationId xmlns:p14="http://schemas.microsoft.com/office/powerpoint/2010/main" val="2211807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379663" y="381672"/>
            <a:ext cx="11341268" cy="784053"/>
          </a:xfrm>
        </p:spPr>
        <p:txBody>
          <a:bodyPr/>
          <a:lstStyle/>
          <a:p>
            <a:r>
              <a:rPr lang="en-US" noProof="0" dirty="0"/>
              <a:t>Azure Entra ID</a:t>
            </a:r>
          </a:p>
        </p:txBody>
      </p:sp>
      <p:sp>
        <p:nvSpPr>
          <p:cNvPr id="6" name="Text Placeholder 5"/>
          <p:cNvSpPr>
            <a:spLocks noGrp="1"/>
          </p:cNvSpPr>
          <p:nvPr>
            <p:ph sz="quarter" idx="10"/>
          </p:nvPr>
        </p:nvSpPr>
        <p:spPr>
          <a:xfrm>
            <a:off x="133688" y="1165725"/>
            <a:ext cx="11667958" cy="5154864"/>
          </a:xfrm>
        </p:spPr>
        <p:txBody>
          <a:bodyPr/>
          <a:lstStyle/>
          <a:p>
            <a:pPr marL="0" indent="0">
              <a:buNone/>
            </a:pPr>
            <a:r>
              <a:rPr lang="en-US" sz="2000" noProof="0" dirty="0">
                <a:latin typeface="+mj-lt"/>
              </a:rPr>
              <a:t>Microsoft Entra ID is a cloud-based identity and access management service that an organization’s employees can use to access internal and external resources.  It provides services such as:</a:t>
            </a:r>
          </a:p>
          <a:p>
            <a:pPr marL="342900" indent="-342900">
              <a:buFont typeface="Arial" panose="020B0604020202020204" pitchFamily="34" charset="0"/>
              <a:buChar char="•"/>
            </a:pPr>
            <a:r>
              <a:rPr lang="en-US" sz="2000" noProof="0" dirty="0">
                <a:latin typeface="Segoe UI" panose="020B0502040204020203" pitchFamily="34" charset="0"/>
                <a:cs typeface="Segoe UI" panose="020B0502040204020203" pitchFamily="34" charset="0"/>
              </a:rPr>
              <a:t> </a:t>
            </a:r>
            <a:r>
              <a:rPr lang="en-US" sz="2000" b="1" noProof="0" dirty="0">
                <a:latin typeface="Segoe UI" panose="020B0502040204020203" pitchFamily="34" charset="0"/>
                <a:cs typeface="Segoe UI" panose="020B0502040204020203" pitchFamily="34" charset="0"/>
              </a:rPr>
              <a:t>Authentication</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Verifying identity to access applications and resources. It also includes providing functionality such as self-service password reset, multifactor authentication, a custom list of banned passwords, and smart lockout services.</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noProof="0" dirty="0">
                <a:latin typeface="Segoe UI" panose="020B0502040204020203" pitchFamily="34" charset="0"/>
                <a:cs typeface="Segoe UI" panose="020B0502040204020203" pitchFamily="34" charset="0"/>
              </a:rPr>
              <a:t>Single sign-on (SSO)</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Single sign-on (SSO) enables you to remember only one username and one password to access multiple applications.</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noProof="0" dirty="0">
                <a:latin typeface="Segoe UI" panose="020B0502040204020203" pitchFamily="34" charset="0"/>
                <a:cs typeface="Segoe UI" panose="020B0502040204020203" pitchFamily="34" charset="0"/>
              </a:rPr>
              <a:t>Application management</a:t>
            </a:r>
            <a:r>
              <a:rPr lang="en-US" sz="2000" noProof="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You can manage your cloud and on-premises apps by using Microsoft Entra ID. Features like Application Proxy, SaaS apps, the My Apps portal, and single sign-on provide a better user experience.</a:t>
            </a:r>
            <a:endParaRPr lang="en-US" sz="2000" noProof="0" dirty="0">
              <a:latin typeface="Segoe UI" panose="020B0502040204020203" pitchFamily="34" charset="0"/>
              <a:cs typeface="Segoe UI" panose="020B0502040204020203" pitchFamily="34" charset="0"/>
            </a:endParaRPr>
          </a:p>
          <a:p>
            <a:pPr marL="457200" lvl="1" indent="-457200">
              <a:buFont typeface="Arial" panose="020B0604020202020204" pitchFamily="34" charset="0"/>
              <a:buChar char="•"/>
            </a:pPr>
            <a:r>
              <a:rPr lang="en-US" sz="2000" b="1" dirty="0">
                <a:latin typeface="Segoe UI" panose="020B0502040204020203" pitchFamily="34" charset="0"/>
                <a:cs typeface="Segoe UI" panose="020B0502040204020203" pitchFamily="34" charset="0"/>
              </a:rPr>
              <a:t>Device management</a:t>
            </a:r>
            <a:r>
              <a:rPr lang="en-US" sz="2000" dirty="0">
                <a:latin typeface="Segoe UI" panose="020B0502040204020203" pitchFamily="34" charset="0"/>
                <a:cs typeface="Segoe UI" panose="020B0502040204020203" pitchFamily="34" charset="0"/>
              </a:rPr>
              <a:t>: </a:t>
            </a:r>
            <a:r>
              <a:rPr lang="en-US" sz="2000" b="0" i="0" dirty="0">
                <a:solidFill>
                  <a:srgbClr val="161616"/>
                </a:solidFill>
                <a:effectLst/>
                <a:latin typeface="Segoe UI" panose="020B0502040204020203" pitchFamily="34" charset="0"/>
              </a:rPr>
              <a:t>Microsoft Entra ID supports the registration of devices, which enables devices to be managed through tools like Microsoft Intune. It also allows for device-based Conditional Access policies to restrict access attempts to only those coming from known devices, regardless of the requesting user account.</a:t>
            </a: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0852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Entra Domain Services</a:t>
            </a:r>
          </a:p>
        </p:txBody>
      </p:sp>
      <p:pic>
        <p:nvPicPr>
          <p:cNvPr id="9" name="Picture 8" descr="Diagram of Azure AD Connect Sync synchronizing information back to the Azure AD tenant from on-premises AD.">
            <a:extLst>
              <a:ext uri="{FF2B5EF4-FFF2-40B4-BE49-F238E27FC236}">
                <a16:creationId xmlns:a16="http://schemas.microsoft.com/office/drawing/2014/main" id="{F87B70BB-AE7A-3F3A-22B3-4E70B8F011B5}"/>
              </a:ext>
            </a:extLst>
          </p:cNvPr>
          <p:cNvPicPr>
            <a:picLocks noChangeAspect="1"/>
          </p:cNvPicPr>
          <p:nvPr/>
        </p:nvPicPr>
        <p:blipFill>
          <a:blip r:embed="rId3"/>
          <a:stretch>
            <a:fillRect/>
          </a:stretch>
        </p:blipFill>
        <p:spPr>
          <a:xfrm>
            <a:off x="0" y="1120690"/>
            <a:ext cx="12192000" cy="3602598"/>
          </a:xfrm>
          <a:prstGeom prst="rect">
            <a:avLst/>
          </a:prstGeom>
        </p:spPr>
      </p:pic>
      <p:sp>
        <p:nvSpPr>
          <p:cNvPr id="6" name="Text Placeholder 5"/>
          <p:cNvSpPr>
            <a:spLocks noGrp="1"/>
          </p:cNvSpPr>
          <p:nvPr>
            <p:ph sz="quarter" idx="10"/>
          </p:nvPr>
        </p:nvSpPr>
        <p:spPr>
          <a:xfrm>
            <a:off x="418643" y="4726164"/>
            <a:ext cx="11662867" cy="1549142"/>
          </a:xfrm>
        </p:spPr>
        <p:txBody>
          <a:bodyPr/>
          <a:lstStyle/>
          <a:p>
            <a:pPr marL="342900" indent="-342900">
              <a:buFont typeface="Arial" panose="020B0604020202020204" pitchFamily="34" charset="0"/>
              <a:buChar char="•"/>
            </a:pPr>
            <a:r>
              <a:rPr lang="en-US" noProof="0" dirty="0">
                <a:latin typeface="+mn-lt"/>
              </a:rPr>
              <a:t>Gain the benefit of cloud-based domain services without managing domain controllers</a:t>
            </a:r>
          </a:p>
          <a:p>
            <a:pPr marL="342900" indent="-342900">
              <a:buFont typeface="Arial" panose="020B0604020202020204" pitchFamily="34" charset="0"/>
              <a:buChar char="•"/>
            </a:pPr>
            <a:r>
              <a:rPr lang="en-US" dirty="0"/>
              <a:t>Run legacy applications (that can’t use modern auth standards) in the cloud</a:t>
            </a:r>
          </a:p>
          <a:p>
            <a:pPr marL="342900" indent="-342900">
              <a:buFont typeface="Arial" panose="020B0604020202020204" pitchFamily="34" charset="0"/>
              <a:buChar char="•"/>
            </a:pPr>
            <a:r>
              <a:rPr lang="en-US" dirty="0"/>
              <a:t>Automatically sync from Azure AD</a:t>
            </a:r>
            <a:endParaRPr lang="en-US" noProof="0" dirty="0">
              <a:latin typeface="+mn-lt"/>
            </a:endParaRPr>
          </a:p>
        </p:txBody>
      </p:sp>
    </p:spTree>
    <p:extLst>
      <p:ext uri="{BB962C8B-B14F-4D97-AF65-F5344CB8AC3E}">
        <p14:creationId xmlns:p14="http://schemas.microsoft.com/office/powerpoint/2010/main" val="341266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AED-2EAB-6601-35B3-358D15E683E2}"/>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6CFAE478-BA6D-C77F-0333-4F0579593153}"/>
              </a:ext>
            </a:extLst>
          </p:cNvPr>
          <p:cNvPicPr>
            <a:picLocks noGrp="1" noChangeAspect="1"/>
          </p:cNvPicPr>
          <p:nvPr>
            <p:ph sz="quarter" idx="10"/>
          </p:nvPr>
        </p:nvPicPr>
        <p:blipFill>
          <a:blip r:embed="rId2"/>
          <a:stretch>
            <a:fillRect/>
          </a:stretch>
        </p:blipFill>
        <p:spPr>
          <a:xfrm>
            <a:off x="1475383" y="1775075"/>
            <a:ext cx="8905708" cy="3614108"/>
          </a:xfrm>
          <a:prstGeom prst="rect">
            <a:avLst/>
          </a:prstGeom>
        </p:spPr>
      </p:pic>
    </p:spTree>
    <p:extLst>
      <p:ext uri="{BB962C8B-B14F-4D97-AF65-F5344CB8AC3E}">
        <p14:creationId xmlns:p14="http://schemas.microsoft.com/office/powerpoint/2010/main" val="2849605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Compare Authentication and Authorization</a:t>
            </a:r>
          </a:p>
        </p:txBody>
      </p:sp>
      <p:sp>
        <p:nvSpPr>
          <p:cNvPr id="2" name="Text Placeholder 5">
            <a:extLst>
              <a:ext uri="{FF2B5EF4-FFF2-40B4-BE49-F238E27FC236}">
                <a16:creationId xmlns:a16="http://schemas.microsoft.com/office/drawing/2014/main" id="{97F5B1E7-513F-4A42-B351-EEDF394D6D38}"/>
              </a:ext>
            </a:extLst>
          </p:cNvPr>
          <p:cNvSpPr txBox="1">
            <a:spLocks/>
          </p:cNvSpPr>
          <p:nvPr/>
        </p:nvSpPr>
        <p:spPr>
          <a:xfrm>
            <a:off x="418643" y="1431891"/>
            <a:ext cx="5509260"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Authentication</a:t>
            </a:r>
          </a:p>
          <a:p>
            <a:r>
              <a:rPr lang="en-US" sz="2400" dirty="0">
                <a:latin typeface="+mn-lt"/>
              </a:rPr>
              <a:t>Identifies the person or service seeking access to a resource. </a:t>
            </a:r>
          </a:p>
          <a:p>
            <a:r>
              <a:rPr lang="en-US" sz="2400" dirty="0">
                <a:latin typeface="+mn-lt"/>
              </a:rPr>
              <a:t>Requests legitimate access credentials.</a:t>
            </a:r>
          </a:p>
          <a:p>
            <a:r>
              <a:rPr lang="en-US" sz="2400" dirty="0">
                <a:latin typeface="+mn-lt"/>
              </a:rPr>
              <a:t>Basis for creating secure identity and access control principles.</a:t>
            </a:r>
          </a:p>
        </p:txBody>
      </p:sp>
      <p:grpSp>
        <p:nvGrpSpPr>
          <p:cNvPr id="13" name="Group 12" descr="Flow graphic of a person showing their ID, they match, so the person is authenticated. ">
            <a:extLst>
              <a:ext uri="{FF2B5EF4-FFF2-40B4-BE49-F238E27FC236}">
                <a16:creationId xmlns:a16="http://schemas.microsoft.com/office/drawing/2014/main" id="{B9887FB4-F28E-4EFD-8A5D-712CBDFB9C96}"/>
              </a:ext>
            </a:extLst>
          </p:cNvPr>
          <p:cNvGrpSpPr/>
          <p:nvPr/>
        </p:nvGrpSpPr>
        <p:grpSpPr>
          <a:xfrm>
            <a:off x="660636" y="4366650"/>
            <a:ext cx="5025275" cy="914400"/>
            <a:chOff x="354814" y="4943861"/>
            <a:chExt cx="5025275" cy="914400"/>
          </a:xfrm>
        </p:grpSpPr>
        <p:pic>
          <p:nvPicPr>
            <p:cNvPr id="11" name="Graphic 10" descr="School girl">
              <a:extLst>
                <a:ext uri="{FF2B5EF4-FFF2-40B4-BE49-F238E27FC236}">
                  <a16:creationId xmlns:a16="http://schemas.microsoft.com/office/drawing/2014/main" id="{47CB9A1D-A9E7-4C4B-BEBB-34B2F33810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14" y="4943861"/>
              <a:ext cx="914400" cy="914400"/>
            </a:xfrm>
            <a:prstGeom prst="rect">
              <a:avLst/>
            </a:prstGeom>
          </p:spPr>
        </p:pic>
        <p:pic>
          <p:nvPicPr>
            <p:cNvPr id="16" name="Graphic 15" descr="Add">
              <a:extLst>
                <a:ext uri="{FF2B5EF4-FFF2-40B4-BE49-F238E27FC236}">
                  <a16:creationId xmlns:a16="http://schemas.microsoft.com/office/drawing/2014/main" id="{A53AE700-42A1-48D0-925E-C07576A404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9214" y="5121531"/>
              <a:ext cx="559061" cy="559061"/>
            </a:xfrm>
            <a:prstGeom prst="rect">
              <a:avLst/>
            </a:prstGeom>
          </p:spPr>
        </p:pic>
        <p:pic>
          <p:nvPicPr>
            <p:cNvPr id="12" name="Picture 11" descr="Small card with picture and lines on it representing a government issued and verified id-card.">
              <a:extLst>
                <a:ext uri="{FF2B5EF4-FFF2-40B4-BE49-F238E27FC236}">
                  <a16:creationId xmlns:a16="http://schemas.microsoft.com/office/drawing/2014/main" id="{B35857FA-CC30-41EA-8738-CC9B7EC927B0}"/>
                </a:ext>
              </a:extLst>
            </p:cNvPr>
            <p:cNvPicPr>
              <a:picLocks noChangeAspect="1"/>
            </p:cNvPicPr>
            <p:nvPr/>
          </p:nvPicPr>
          <p:blipFill>
            <a:blip r:embed="rId7"/>
            <a:stretch>
              <a:fillRect/>
            </a:stretch>
          </p:blipFill>
          <p:spPr>
            <a:xfrm>
              <a:off x="1942966" y="4962911"/>
              <a:ext cx="1371600" cy="876300"/>
            </a:xfrm>
            <a:prstGeom prst="rect">
              <a:avLst/>
            </a:prstGeom>
          </p:spPr>
        </p:pic>
        <p:pic>
          <p:nvPicPr>
            <p:cNvPr id="14" name="Graphic 13" descr="Arrow Right">
              <a:extLst>
                <a:ext uri="{FF2B5EF4-FFF2-40B4-BE49-F238E27FC236}">
                  <a16:creationId xmlns:a16="http://schemas.microsoft.com/office/drawing/2014/main" id="{CB5DEC6F-08B2-4872-9687-11419147E96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90273" y="4943861"/>
              <a:ext cx="914400" cy="914400"/>
            </a:xfrm>
            <a:prstGeom prst="rect">
              <a:avLst/>
            </a:prstGeom>
          </p:spPr>
        </p:pic>
        <p:pic>
          <p:nvPicPr>
            <p:cNvPr id="9" name="Graphic 8" descr="Shield Tick">
              <a:extLst>
                <a:ext uri="{FF2B5EF4-FFF2-40B4-BE49-F238E27FC236}">
                  <a16:creationId xmlns:a16="http://schemas.microsoft.com/office/drawing/2014/main" id="{A0FDD84F-1C24-497A-83EC-6D74DC4415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65689" y="4943861"/>
              <a:ext cx="914400" cy="914400"/>
            </a:xfrm>
            <a:prstGeom prst="rect">
              <a:avLst/>
            </a:prstGeom>
          </p:spPr>
        </p:pic>
      </p:grpSp>
      <p:cxnSp>
        <p:nvCxnSpPr>
          <p:cNvPr id="20" name="Straight Connector 19">
            <a:extLst>
              <a:ext uri="{FF2B5EF4-FFF2-40B4-BE49-F238E27FC236}">
                <a16:creationId xmlns:a16="http://schemas.microsoft.com/office/drawing/2014/main" id="{14059192-ACD1-44C5-9557-65C1F400F129}"/>
              </a:ext>
              <a:ext uri="{C183D7F6-B498-43B3-948B-1728B52AA6E4}">
                <adec:decorative xmlns:adec="http://schemas.microsoft.com/office/drawing/2017/decorative" val="1"/>
              </a:ext>
            </a:extLst>
          </p:cNvPr>
          <p:cNvCxnSpPr/>
          <p:nvPr/>
        </p:nvCxnSpPr>
        <p:spPr>
          <a:xfrm>
            <a:off x="6089277" y="1364777"/>
            <a:ext cx="0" cy="4501549"/>
          </a:xfrm>
          <a:prstGeom prst="line">
            <a:avLst/>
          </a:prstGeom>
          <a:ln w="19050">
            <a:solidFill>
              <a:srgbClr val="75757A"/>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5">
            <a:extLst>
              <a:ext uri="{FF2B5EF4-FFF2-40B4-BE49-F238E27FC236}">
                <a16:creationId xmlns:a16="http://schemas.microsoft.com/office/drawing/2014/main" id="{3371E70A-8F0C-499A-8E4A-49ADAB1DFDA6}"/>
              </a:ext>
            </a:extLst>
          </p:cNvPr>
          <p:cNvSpPr txBox="1">
            <a:spLocks/>
          </p:cNvSpPr>
          <p:nvPr/>
        </p:nvSpPr>
        <p:spPr>
          <a:xfrm>
            <a:off x="6396151" y="1434608"/>
            <a:ext cx="5377206" cy="19943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mj-lt"/>
              </a:rPr>
              <a:t>Authorization</a:t>
            </a:r>
          </a:p>
          <a:p>
            <a:r>
              <a:rPr lang="en-US" sz="2400" dirty="0">
                <a:latin typeface="+mn-lt"/>
              </a:rPr>
              <a:t>Determines an authenticated person’s or service’s level of access.</a:t>
            </a:r>
          </a:p>
          <a:p>
            <a:r>
              <a:rPr lang="en-US" sz="2400" dirty="0">
                <a:latin typeface="+mn-lt"/>
              </a:rPr>
              <a:t>Defines which data they can access, and what they can do with it.</a:t>
            </a:r>
          </a:p>
        </p:txBody>
      </p:sp>
      <p:grpSp>
        <p:nvGrpSpPr>
          <p:cNvPr id="15" name="Group 14" descr="Authenticated user checked against a list of user who can enter a server, their name is missing to Authorization is denied.">
            <a:extLst>
              <a:ext uri="{FF2B5EF4-FFF2-40B4-BE49-F238E27FC236}">
                <a16:creationId xmlns:a16="http://schemas.microsoft.com/office/drawing/2014/main" id="{418970A6-FEC6-4BCD-82AD-5AE365EDB7F8}"/>
              </a:ext>
            </a:extLst>
          </p:cNvPr>
          <p:cNvGrpSpPr/>
          <p:nvPr/>
        </p:nvGrpSpPr>
        <p:grpSpPr>
          <a:xfrm>
            <a:off x="6582640" y="4366650"/>
            <a:ext cx="5004227" cy="914400"/>
            <a:chOff x="6578628" y="4915100"/>
            <a:chExt cx="5004227" cy="914400"/>
          </a:xfrm>
        </p:grpSpPr>
        <p:pic>
          <p:nvPicPr>
            <p:cNvPr id="21" name="Picture 20" descr="Small card with picture and lines on it representing a government issued and verified id-card.">
              <a:extLst>
                <a:ext uri="{FF2B5EF4-FFF2-40B4-BE49-F238E27FC236}">
                  <a16:creationId xmlns:a16="http://schemas.microsoft.com/office/drawing/2014/main" id="{951C5866-95FC-46CC-8B13-159F4F5CB167}"/>
                </a:ext>
              </a:extLst>
            </p:cNvPr>
            <p:cNvPicPr>
              <a:picLocks noChangeAspect="1"/>
            </p:cNvPicPr>
            <p:nvPr/>
          </p:nvPicPr>
          <p:blipFill>
            <a:blip r:embed="rId7"/>
            <a:stretch>
              <a:fillRect/>
            </a:stretch>
          </p:blipFill>
          <p:spPr>
            <a:xfrm>
              <a:off x="6578628" y="4934150"/>
              <a:ext cx="1371600" cy="876300"/>
            </a:xfrm>
            <a:prstGeom prst="rect">
              <a:avLst/>
            </a:prstGeom>
          </p:spPr>
        </p:pic>
        <p:pic>
          <p:nvPicPr>
            <p:cNvPr id="33" name="Graphic 32" descr="Add">
              <a:extLst>
                <a:ext uri="{FF2B5EF4-FFF2-40B4-BE49-F238E27FC236}">
                  <a16:creationId xmlns:a16="http://schemas.microsoft.com/office/drawing/2014/main" id="{6F841F11-F48E-44C4-B827-B85E3B8B5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57100" y="5092770"/>
              <a:ext cx="559061" cy="559061"/>
            </a:xfrm>
            <a:prstGeom prst="rect">
              <a:avLst/>
            </a:prstGeom>
          </p:spPr>
        </p:pic>
        <p:pic>
          <p:nvPicPr>
            <p:cNvPr id="23" name="Graphic 22" descr="List">
              <a:extLst>
                <a:ext uri="{FF2B5EF4-FFF2-40B4-BE49-F238E27FC236}">
                  <a16:creationId xmlns:a16="http://schemas.microsoft.com/office/drawing/2014/main" id="{1B4DF5CC-E7A7-461E-B981-DBF6BFF47A2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537089" y="4915100"/>
              <a:ext cx="914400" cy="914400"/>
            </a:xfrm>
            <a:prstGeom prst="rect">
              <a:avLst/>
            </a:prstGeom>
          </p:spPr>
        </p:pic>
        <p:pic>
          <p:nvPicPr>
            <p:cNvPr id="35" name="Graphic 34" descr="Cross out or red-x mark.">
              <a:extLst>
                <a:ext uri="{FF2B5EF4-FFF2-40B4-BE49-F238E27FC236}">
                  <a16:creationId xmlns:a16="http://schemas.microsoft.com/office/drawing/2014/main" id="{2F70204D-2FC5-4864-B55C-BCC9FCC629D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47565" y="5277805"/>
              <a:ext cx="188991" cy="188991"/>
            </a:xfrm>
            <a:prstGeom prst="rect">
              <a:avLst/>
            </a:prstGeom>
          </p:spPr>
        </p:pic>
        <p:pic>
          <p:nvPicPr>
            <p:cNvPr id="25" name="Graphic 24" descr="Arrow Right">
              <a:extLst>
                <a:ext uri="{FF2B5EF4-FFF2-40B4-BE49-F238E27FC236}">
                  <a16:creationId xmlns:a16="http://schemas.microsoft.com/office/drawing/2014/main" id="{FE5D44A6-0A91-425E-9C94-0172BA449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81032" y="4915100"/>
              <a:ext cx="914400" cy="914400"/>
            </a:xfrm>
            <a:prstGeom prst="rect">
              <a:avLst/>
            </a:prstGeom>
          </p:spPr>
        </p:pic>
        <p:pic>
          <p:nvPicPr>
            <p:cNvPr id="27" name="Graphic 26" descr="Door Closed">
              <a:extLst>
                <a:ext uri="{FF2B5EF4-FFF2-40B4-BE49-F238E27FC236}">
                  <a16:creationId xmlns:a16="http://schemas.microsoft.com/office/drawing/2014/main" id="{9AFCCCF8-ABD0-4333-BF0E-0444BFAE52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662920" y="4915100"/>
              <a:ext cx="914400" cy="914400"/>
            </a:xfrm>
            <a:prstGeom prst="rect">
              <a:avLst/>
            </a:prstGeom>
          </p:spPr>
        </p:pic>
        <p:pic>
          <p:nvPicPr>
            <p:cNvPr id="29" name="Graphic 28" descr="Cross out or red-x mark.">
              <a:extLst>
                <a:ext uri="{FF2B5EF4-FFF2-40B4-BE49-F238E27FC236}">
                  <a16:creationId xmlns:a16="http://schemas.microsoft.com/office/drawing/2014/main" id="{18F38F83-EB4D-49D3-925A-AD07FB251E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668455" y="4915100"/>
              <a:ext cx="914400" cy="914400"/>
            </a:xfrm>
            <a:prstGeom prst="rect">
              <a:avLst/>
            </a:prstGeom>
          </p:spPr>
        </p:pic>
      </p:grpSp>
    </p:spTree>
    <p:extLst>
      <p:ext uri="{BB962C8B-B14F-4D97-AF65-F5344CB8AC3E}">
        <p14:creationId xmlns:p14="http://schemas.microsoft.com/office/powerpoint/2010/main" val="375526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Multi-Factor Authentication</a:t>
            </a:r>
          </a:p>
        </p:txBody>
      </p:sp>
      <p:sp>
        <p:nvSpPr>
          <p:cNvPr id="6" name="Text Placeholder 5"/>
          <p:cNvSpPr>
            <a:spLocks noGrp="1"/>
          </p:cNvSpPr>
          <p:nvPr>
            <p:ph sz="quarter" idx="10"/>
          </p:nvPr>
        </p:nvSpPr>
        <p:spPr>
          <a:xfrm>
            <a:off x="419100" y="1182387"/>
            <a:ext cx="11340811" cy="1420902"/>
          </a:xfrm>
        </p:spPr>
        <p:txBody>
          <a:bodyPr/>
          <a:lstStyle/>
          <a:p>
            <a:pPr marL="0" indent="0">
              <a:buNone/>
            </a:pPr>
            <a:r>
              <a:rPr lang="en-IE" sz="2400" dirty="0">
                <a:latin typeface="+mn-lt"/>
              </a:rPr>
              <a:t>Provides additional security for your identities by requiring two or more elements for full authentication. </a:t>
            </a:r>
          </a:p>
          <a:p>
            <a:pPr marL="457200" lvl="1" indent="-457200">
              <a:buFont typeface="Arial" panose="020B0604020202020204" pitchFamily="34" charset="0"/>
              <a:buChar char="•"/>
            </a:pPr>
            <a:r>
              <a:rPr lang="en-IE" sz="2400" dirty="0">
                <a:cs typeface="Segoe UI Semilight" pitchFamily="34" charset="0"/>
              </a:rPr>
              <a:t>Something you know   </a:t>
            </a:r>
            <a:r>
              <a:rPr lang="en-IE" sz="1800" dirty="0">
                <a:cs typeface="Segoe UI Semilight" pitchFamily="34" charset="0"/>
                <a:sym typeface="Wingdings" panose="05000000000000000000" pitchFamily="2" charset="2"/>
              </a:rPr>
              <a:t></a:t>
            </a:r>
            <a:r>
              <a:rPr lang="en-IE" sz="2400" dirty="0">
                <a:cs typeface="Segoe UI Semilight" pitchFamily="34" charset="0"/>
                <a:sym typeface="Wingdings" panose="05000000000000000000" pitchFamily="2" charset="2"/>
              </a:rPr>
              <a:t>   </a:t>
            </a:r>
            <a:r>
              <a:rPr lang="en-IE" sz="2400" dirty="0">
                <a:cs typeface="Segoe UI Semilight" pitchFamily="34" charset="0"/>
              </a:rPr>
              <a:t>Something you possess   </a:t>
            </a:r>
            <a:r>
              <a:rPr lang="en-IE" sz="1800" dirty="0">
                <a:cs typeface="Segoe UI Semilight" pitchFamily="34" charset="0"/>
                <a:sym typeface="Wingdings" panose="05000000000000000000" pitchFamily="2" charset="2"/>
              </a:rPr>
              <a:t></a:t>
            </a:r>
            <a:r>
              <a:rPr lang="en-IE" dirty="0">
                <a:cs typeface="Segoe UI Semilight" pitchFamily="34" charset="0"/>
                <a:sym typeface="Wingdings" panose="05000000000000000000" pitchFamily="2" charset="2"/>
              </a:rPr>
              <a:t>   </a:t>
            </a:r>
            <a:r>
              <a:rPr lang="en-IE" sz="2400" dirty="0">
                <a:cs typeface="Segoe UI Semilight" pitchFamily="34" charset="0"/>
              </a:rPr>
              <a:t>Something you are</a:t>
            </a:r>
          </a:p>
        </p:txBody>
      </p:sp>
      <p:pic>
        <p:nvPicPr>
          <p:cNvPr id="3" name="Picture 2" descr="Image of a username and password entry screen, mobile phone, usb key, smart card, image representing various types of biometric authentication, and certificate all in a line, representing how they can all be tied together to provide MFA">
            <a:extLst>
              <a:ext uri="{FF2B5EF4-FFF2-40B4-BE49-F238E27FC236}">
                <a16:creationId xmlns:a16="http://schemas.microsoft.com/office/drawing/2014/main" id="{9BF9CC26-404C-4BDF-84AF-4B9DB2CC7694}"/>
              </a:ext>
            </a:extLst>
          </p:cNvPr>
          <p:cNvPicPr>
            <a:picLocks noChangeAspect="1"/>
          </p:cNvPicPr>
          <p:nvPr/>
        </p:nvPicPr>
        <p:blipFill>
          <a:blip r:embed="rId3"/>
          <a:srcRect/>
          <a:stretch/>
        </p:blipFill>
        <p:spPr>
          <a:xfrm>
            <a:off x="1220110" y="2884439"/>
            <a:ext cx="9738333" cy="2434584"/>
          </a:xfrm>
          <a:prstGeom prst="rect">
            <a:avLst/>
          </a:prstGeom>
        </p:spPr>
      </p:pic>
    </p:spTree>
    <p:extLst>
      <p:ext uri="{BB962C8B-B14F-4D97-AF65-F5344CB8AC3E}">
        <p14:creationId xmlns:p14="http://schemas.microsoft.com/office/powerpoint/2010/main" val="2394233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B2B</a:t>
            </a:r>
          </a:p>
        </p:txBody>
      </p:sp>
      <p:pic>
        <p:nvPicPr>
          <p:cNvPr id="11" name="Picture 10" descr="Illustration showing the B2B model with self-service or invitation based sign-ups.">
            <a:extLst>
              <a:ext uri="{FF2B5EF4-FFF2-40B4-BE49-F238E27FC236}">
                <a16:creationId xmlns:a16="http://schemas.microsoft.com/office/drawing/2014/main" id="{61FDC522-EAE7-F3D7-EA2F-E071FDDFEEA8}"/>
              </a:ext>
            </a:extLst>
          </p:cNvPr>
          <p:cNvPicPr>
            <a:picLocks noChangeAspect="1"/>
          </p:cNvPicPr>
          <p:nvPr/>
        </p:nvPicPr>
        <p:blipFill rotWithShape="1">
          <a:blip r:embed="rId3"/>
          <a:srcRect l="2281" t="7370" r="2877" b="43599"/>
          <a:stretch/>
        </p:blipFill>
        <p:spPr>
          <a:xfrm>
            <a:off x="1159893" y="1405888"/>
            <a:ext cx="9872214" cy="4709162"/>
          </a:xfrm>
          <a:prstGeom prst="rect">
            <a:avLst/>
          </a:prstGeom>
        </p:spPr>
      </p:pic>
    </p:spTree>
    <p:extLst>
      <p:ext uri="{BB962C8B-B14F-4D97-AF65-F5344CB8AC3E}">
        <p14:creationId xmlns:p14="http://schemas.microsoft.com/office/powerpoint/2010/main" val="20839824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C2874-560F-4DDC-3E0B-51BAB36DB580}"/>
              </a:ext>
            </a:extLst>
          </p:cNvPr>
          <p:cNvSpPr>
            <a:spLocks noGrp="1"/>
          </p:cNvSpPr>
          <p:nvPr>
            <p:ph type="title"/>
          </p:nvPr>
        </p:nvSpPr>
        <p:spPr/>
        <p:txBody>
          <a:bodyPr/>
          <a:lstStyle/>
          <a:p>
            <a:r>
              <a:rPr lang="en-US" dirty="0"/>
              <a:t>External Identities B2C</a:t>
            </a:r>
          </a:p>
        </p:txBody>
      </p:sp>
      <p:pic>
        <p:nvPicPr>
          <p:cNvPr id="3" name="Picture 2" descr="Illustration of the B2C model showing custom sign-up policies for customers and consumers.">
            <a:extLst>
              <a:ext uri="{FF2B5EF4-FFF2-40B4-BE49-F238E27FC236}">
                <a16:creationId xmlns:a16="http://schemas.microsoft.com/office/drawing/2014/main" id="{52426408-1344-881A-3AD1-8A1054015ECB}"/>
              </a:ext>
            </a:extLst>
          </p:cNvPr>
          <p:cNvPicPr>
            <a:picLocks noChangeAspect="1"/>
          </p:cNvPicPr>
          <p:nvPr/>
        </p:nvPicPr>
        <p:blipFill rotWithShape="1">
          <a:blip r:embed="rId3"/>
          <a:srcRect l="1059" t="59649" r="2464" b="2839"/>
          <a:stretch/>
        </p:blipFill>
        <p:spPr>
          <a:xfrm>
            <a:off x="775383" y="1520190"/>
            <a:ext cx="10641235" cy="3817621"/>
          </a:xfrm>
          <a:prstGeom prst="rect">
            <a:avLst/>
          </a:prstGeom>
        </p:spPr>
      </p:pic>
    </p:spTree>
    <p:extLst>
      <p:ext uri="{BB962C8B-B14F-4D97-AF65-F5344CB8AC3E}">
        <p14:creationId xmlns:p14="http://schemas.microsoft.com/office/powerpoint/2010/main" val="38202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Identity, Access, and Security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1268" cy="4408899"/>
          </a:xfrm>
        </p:spPr>
        <p:txBody>
          <a:bodyPr vert="horz" wrap="square" lIns="0" tIns="0" rIns="0" bIns="0" rtlCol="0" anchor="t">
            <a:spAutoFit/>
          </a:bodyPr>
          <a:lstStyle/>
          <a:p>
            <a:r>
              <a:rPr lang="en-US" sz="2400" dirty="0">
                <a:latin typeface="+mj-lt"/>
                <a:cs typeface="Segoe UI Semilight"/>
              </a:rPr>
              <a:t>Describe the benefits and usage of:</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directory services in Azure, including Microsoft Entra ID and Microsoft Entra Domain Services.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authentication methods in Azure, including single sign-on (SSO), multifactor authentication (MFA), and password-less.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external identities and guest access in Azure.</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Microsoft Entra Conditional Access.</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Azure Role Based Access Control (RBAC).</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concept of Zero Trust.</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purpose of the defense in depth model.</a:t>
            </a:r>
          </a:p>
          <a:p>
            <a:pPr marL="342900" indent="-342900" algn="l">
              <a:spcBef>
                <a:spcPts val="0"/>
              </a:spcBef>
              <a:spcAft>
                <a:spcPts val="300"/>
              </a:spcAft>
              <a:buFont typeface="Arial" panose="020B0604020202020204" pitchFamily="34" charset="0"/>
              <a:buChar char="•"/>
            </a:pPr>
            <a:r>
              <a:rPr lang="en-US" b="0" i="0" dirty="0">
                <a:solidFill>
                  <a:srgbClr val="161616"/>
                </a:solidFill>
                <a:effectLst/>
                <a:latin typeface="Segoe UI" panose="020B0502040204020203" pitchFamily="34" charset="0"/>
              </a:rPr>
              <a:t>Describe the purpose of Microsoft Defender for Cloud.</a:t>
            </a:r>
          </a:p>
        </p:txBody>
      </p:sp>
    </p:spTree>
    <p:extLst>
      <p:ext uri="{BB962C8B-B14F-4D97-AF65-F5344CB8AC3E}">
        <p14:creationId xmlns:p14="http://schemas.microsoft.com/office/powerpoint/2010/main" val="18804576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E2BD-73C3-43B5-875D-8BBE9DADF55C}"/>
              </a:ext>
            </a:extLst>
          </p:cNvPr>
          <p:cNvSpPr>
            <a:spLocks noGrp="1"/>
          </p:cNvSpPr>
          <p:nvPr>
            <p:ph type="title"/>
          </p:nvPr>
        </p:nvSpPr>
        <p:spPr/>
        <p:txBody>
          <a:bodyPr/>
          <a:lstStyle/>
          <a:p>
            <a:r>
              <a:rPr lang="en-US" dirty="0"/>
              <a:t>Conditional Access</a:t>
            </a:r>
          </a:p>
        </p:txBody>
      </p:sp>
      <p:sp>
        <p:nvSpPr>
          <p:cNvPr id="3" name="Text Placeholder 2">
            <a:extLst>
              <a:ext uri="{FF2B5EF4-FFF2-40B4-BE49-F238E27FC236}">
                <a16:creationId xmlns:a16="http://schemas.microsoft.com/office/drawing/2014/main" id="{0A6BACA5-09F0-48F5-9C1C-9C5C15FBFFA2}"/>
              </a:ext>
            </a:extLst>
          </p:cNvPr>
          <p:cNvSpPr>
            <a:spLocks noGrp="1"/>
          </p:cNvSpPr>
          <p:nvPr>
            <p:ph sz="quarter" idx="10"/>
          </p:nvPr>
        </p:nvSpPr>
        <p:spPr>
          <a:xfrm>
            <a:off x="419100" y="1120690"/>
            <a:ext cx="11340811" cy="4775666"/>
          </a:xfrm>
        </p:spPr>
        <p:txBody>
          <a:bodyPr/>
          <a:lstStyle/>
          <a:p>
            <a:pPr marL="342900" indent="-342900">
              <a:buFont typeface="Arial" panose="020B0604020202020204" pitchFamily="34" charset="0"/>
              <a:buChar char="•"/>
            </a:pPr>
            <a:r>
              <a:rPr lang="en-US" dirty="0">
                <a:latin typeface="+mj-lt"/>
              </a:rPr>
              <a:t>Conditional Access is a tool that Microsoft Entra ID uses to allow (or deny) access to resources based on identity signals. </a:t>
            </a:r>
          </a:p>
          <a:p>
            <a:pPr marL="342900" indent="-342900">
              <a:buFont typeface="Arial" panose="020B0604020202020204" pitchFamily="34" charset="0"/>
              <a:buChar char="•"/>
            </a:pPr>
            <a:r>
              <a:rPr lang="en-US" dirty="0">
                <a:latin typeface="+mj-lt"/>
              </a:rPr>
              <a:t>These signals include who the user is, where the user is, and what device the user is requesting access from.</a:t>
            </a:r>
            <a:endParaRPr lang="en-US" sz="1000" dirty="0">
              <a:latin typeface="+mn-lt"/>
            </a:endParaRPr>
          </a:p>
          <a:p>
            <a:pPr marL="342900" lvl="4" indent="-342900">
              <a:buFont typeface="Wingdings" panose="05000000000000000000" pitchFamily="2" charset="2"/>
              <a:buChar char="§"/>
            </a:pPr>
            <a:r>
              <a:rPr lang="en-US" dirty="0">
                <a:latin typeface="+mn-lt"/>
              </a:rPr>
              <a:t>User or Group Membership</a:t>
            </a:r>
          </a:p>
          <a:p>
            <a:pPr marL="342900" lvl="4" indent="-342900">
              <a:buFont typeface="Wingdings" panose="05000000000000000000" pitchFamily="2" charset="2"/>
              <a:buChar char="§"/>
            </a:pPr>
            <a:r>
              <a:rPr lang="en-US" dirty="0">
                <a:latin typeface="+mn-lt"/>
              </a:rPr>
              <a:t>IP Location</a:t>
            </a:r>
          </a:p>
          <a:p>
            <a:pPr marL="342900" lvl="4" indent="-342900">
              <a:buFont typeface="Wingdings" panose="05000000000000000000" pitchFamily="2" charset="2"/>
              <a:buChar char="§"/>
            </a:pPr>
            <a:r>
              <a:rPr lang="en-US" dirty="0">
                <a:latin typeface="+mn-lt"/>
              </a:rPr>
              <a:t>Device</a:t>
            </a:r>
          </a:p>
          <a:p>
            <a:pPr marL="342900" lvl="4" indent="-342900">
              <a:buFont typeface="Wingdings" panose="05000000000000000000" pitchFamily="2" charset="2"/>
              <a:buChar char="§"/>
            </a:pPr>
            <a:r>
              <a:rPr lang="en-US" dirty="0">
                <a:latin typeface="+mn-lt"/>
              </a:rPr>
              <a:t>Application</a:t>
            </a:r>
          </a:p>
          <a:p>
            <a:pPr marL="342900" lvl="4" indent="-342900">
              <a:buFont typeface="Wingdings" panose="05000000000000000000" pitchFamily="2" charset="2"/>
              <a:buChar char="§"/>
            </a:pPr>
            <a:r>
              <a:rPr lang="en-US" dirty="0">
                <a:latin typeface="+mn-lt"/>
              </a:rPr>
              <a:t>Risk Detection</a:t>
            </a:r>
          </a:p>
          <a:p>
            <a:pPr marL="342900" indent="-342900">
              <a:buFont typeface="Arial" panose="020B0604020202020204" pitchFamily="34" charset="0"/>
              <a:buChar char="•"/>
            </a:pPr>
            <a:endParaRPr lang="en-US" dirty="0">
              <a:latin typeface="+mn-lt"/>
            </a:endParaRPr>
          </a:p>
        </p:txBody>
      </p:sp>
      <p:pic>
        <p:nvPicPr>
          <p:cNvPr id="1026" name="Picture 2" descr="Conceptual Conditional Access process flow">
            <a:extLst>
              <a:ext uri="{FF2B5EF4-FFF2-40B4-BE49-F238E27FC236}">
                <a16:creationId xmlns:a16="http://schemas.microsoft.com/office/drawing/2014/main" id="{6FDF6F99-1844-4452-A659-3B2270C8D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8829" y="3351077"/>
            <a:ext cx="6944071" cy="282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1074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12A2B-1DD3-F6DE-504D-C8EC81174655}"/>
              </a:ext>
            </a:extLst>
          </p:cNvPr>
          <p:cNvSpPr>
            <a:spLocks noGrp="1"/>
          </p:cNvSpPr>
          <p:nvPr>
            <p:ph type="title"/>
          </p:nvPr>
        </p:nvSpPr>
        <p:spPr/>
        <p:txBody>
          <a:bodyPr/>
          <a:lstStyle/>
          <a:p>
            <a:r>
              <a:rPr lang="en-US" dirty="0"/>
              <a:t>Conditional Access</a:t>
            </a:r>
          </a:p>
        </p:txBody>
      </p:sp>
      <p:pic>
        <p:nvPicPr>
          <p:cNvPr id="1026" name="Picture 2" descr="Diagram showing the conditional access flow of a signal leading to a decision, leading to enforcement.">
            <a:extLst>
              <a:ext uri="{FF2B5EF4-FFF2-40B4-BE49-F238E27FC236}">
                <a16:creationId xmlns:a16="http://schemas.microsoft.com/office/drawing/2014/main" id="{1E3A7A65-524D-72BB-C591-CD45BABA2ADA}"/>
              </a:ext>
            </a:extLst>
          </p:cNvPr>
          <p:cNvPicPr>
            <a:picLocks noGrp="1" noChangeAspect="1" noChangeArrowheads="1"/>
          </p:cNvPicPr>
          <p:nvPr>
            <p:ph sz="quarter" idx="10"/>
          </p:nvPr>
        </p:nvPicPr>
        <p:blipFill>
          <a:blip r:embed="rId2">
            <a:extLst>
              <a:ext uri="{28A0092B-C50C-407E-A947-70E740481C1C}">
                <a14:useLocalDpi xmlns:a14="http://schemas.microsoft.com/office/drawing/2010/main" val="0"/>
              </a:ext>
            </a:extLst>
          </a:blip>
          <a:srcRect/>
          <a:stretch>
            <a:fillRect/>
          </a:stretch>
        </p:blipFill>
        <p:spPr bwMode="auto">
          <a:xfrm>
            <a:off x="606347" y="1349599"/>
            <a:ext cx="7714660" cy="19991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4A0EBB-E96B-C9F7-B441-F495C4B390FA}"/>
              </a:ext>
            </a:extLst>
          </p:cNvPr>
          <p:cNvSpPr txBox="1"/>
          <p:nvPr/>
        </p:nvSpPr>
        <p:spPr>
          <a:xfrm>
            <a:off x="346243" y="3509213"/>
            <a:ext cx="11599778" cy="2554545"/>
          </a:xfrm>
          <a:prstGeom prst="rect">
            <a:avLst/>
          </a:prstGeom>
          <a:noFill/>
        </p:spPr>
        <p:txBody>
          <a:bodyPr wrap="square">
            <a:spAutoFit/>
          </a:bodyPr>
          <a:lstStyle/>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Here, the signal might be the user's location, the user's device, or the application that the user is trying to access.</a:t>
            </a:r>
          </a:p>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Based on these signals, the decision might be to allow full access if the user is signing in from their usual location. If the user is signing in from an unusual location or a location that's marked as high risk, then access might be blocked entirely or possibly granted after the user provides a second form of authentication.</a:t>
            </a:r>
          </a:p>
          <a:p>
            <a:pPr marL="285750" indent="-285750" algn="l">
              <a:buFont typeface="Wingdings" panose="05000000000000000000" pitchFamily="2" charset="2"/>
              <a:buChar char="§"/>
            </a:pPr>
            <a:r>
              <a:rPr lang="en-US" sz="2000" b="0" i="0" dirty="0">
                <a:solidFill>
                  <a:srgbClr val="161616"/>
                </a:solidFill>
                <a:effectLst/>
                <a:latin typeface="Segoe UI" panose="020B0502040204020203" pitchFamily="34" charset="0"/>
              </a:rPr>
              <a:t>Enforcement is the action that carries out the decision. For example, the action is to allow access or require the user to provide a second form of authentication.</a:t>
            </a:r>
          </a:p>
        </p:txBody>
      </p:sp>
    </p:spTree>
    <p:extLst>
      <p:ext uri="{BB962C8B-B14F-4D97-AF65-F5344CB8AC3E}">
        <p14:creationId xmlns:p14="http://schemas.microsoft.com/office/powerpoint/2010/main" val="295534561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A947-DADC-723C-DFAB-10F519D33DA7}"/>
              </a:ext>
            </a:extLst>
          </p:cNvPr>
          <p:cNvSpPr>
            <a:spLocks noGrp="1"/>
          </p:cNvSpPr>
          <p:nvPr>
            <p:ph type="title"/>
          </p:nvPr>
        </p:nvSpPr>
        <p:spPr>
          <a:xfrm>
            <a:off x="386559" y="186617"/>
            <a:ext cx="11341268" cy="680196"/>
          </a:xfrm>
        </p:spPr>
        <p:txBody>
          <a:bodyPr/>
          <a:lstStyle/>
          <a:p>
            <a:r>
              <a:rPr lang="en-US" b="1" i="0" dirty="0">
                <a:solidFill>
                  <a:srgbClr val="161616"/>
                </a:solidFill>
                <a:effectLst/>
                <a:latin typeface="Segoe UI" panose="020B0502040204020203" pitchFamily="34" charset="0"/>
              </a:rPr>
              <a:t>When can I use Conditional Access?</a:t>
            </a:r>
            <a:br>
              <a:rPr lang="en-US" b="1" i="0" dirty="0">
                <a:solidFill>
                  <a:srgbClr val="161616"/>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C5AE4D5-8911-A25F-5FF3-EC7DDB412ED1}"/>
              </a:ext>
            </a:extLst>
          </p:cNvPr>
          <p:cNvSpPr>
            <a:spLocks noGrp="1"/>
          </p:cNvSpPr>
          <p:nvPr>
            <p:ph sz="quarter" idx="10"/>
          </p:nvPr>
        </p:nvSpPr>
        <p:spPr>
          <a:xfrm>
            <a:off x="425594" y="1042737"/>
            <a:ext cx="11340811" cy="5684302"/>
          </a:xfrm>
        </p:spPr>
        <p:txBody>
          <a:bodyPr/>
          <a:lstStyle/>
          <a:p>
            <a:pPr algn="l"/>
            <a:r>
              <a:rPr lang="en-US" b="1" i="0" dirty="0">
                <a:solidFill>
                  <a:srgbClr val="161616"/>
                </a:solidFill>
                <a:effectLst/>
                <a:latin typeface="Segoe UI" panose="020B0502040204020203" pitchFamily="34" charset="0"/>
              </a:rPr>
              <a:t>Conditional Access is useful when you need to:</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multifactor authentication (MFA) to access an application depending on the requester’s role, location, or network. For example, you could require MFA for administrators but not regular users or for people connecting from outside your corporate network.</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access to services only through approved client applications. For example, you could limit which email applications are able to connect to your email service.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Require users to access your application only from managed devices. A managed device is a device that meets your standards for security and compliance.</a:t>
            </a: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Block access from untrusted sources, such as access from unknown or unexpected locations.</a:t>
            </a:r>
          </a:p>
          <a:p>
            <a:endParaRPr lang="en-US" dirty="0"/>
          </a:p>
        </p:txBody>
      </p:sp>
    </p:spTree>
    <p:extLst>
      <p:ext uri="{BB962C8B-B14F-4D97-AF65-F5344CB8AC3E}">
        <p14:creationId xmlns:p14="http://schemas.microsoft.com/office/powerpoint/2010/main" val="247137547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Azure role-based access control (Azure RBAC)</a:t>
            </a:r>
          </a:p>
        </p:txBody>
      </p:sp>
      <p:grpSp>
        <p:nvGrpSpPr>
          <p:cNvPr id="7" name="Group 6" descr="Users, apps, and user groups are shown using Azure Active Directory to access an Azure subscription with resource groups. ">
            <a:extLst>
              <a:ext uri="{FF2B5EF4-FFF2-40B4-BE49-F238E27FC236}">
                <a16:creationId xmlns:a16="http://schemas.microsoft.com/office/drawing/2014/main" id="{70B0E3CB-0EC7-411F-8A0B-4DAAECFD6F02}"/>
              </a:ext>
            </a:extLst>
          </p:cNvPr>
          <p:cNvGrpSpPr/>
          <p:nvPr/>
        </p:nvGrpSpPr>
        <p:grpSpPr>
          <a:xfrm>
            <a:off x="456040" y="1449975"/>
            <a:ext cx="5174793" cy="3572969"/>
            <a:chOff x="6145148" y="1188720"/>
            <a:chExt cx="5705453" cy="4261150"/>
          </a:xfrm>
        </p:grpSpPr>
        <p:pic>
          <p:nvPicPr>
            <p:cNvPr id="8" name="Picture 7">
              <a:extLst>
                <a:ext uri="{FF2B5EF4-FFF2-40B4-BE49-F238E27FC236}">
                  <a16:creationId xmlns:a16="http://schemas.microsoft.com/office/drawing/2014/main" id="{B2A2A828-8E9B-40C6-B14E-6C4A454706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5901" y="3638169"/>
              <a:ext cx="542676" cy="542676"/>
            </a:xfrm>
            <a:prstGeom prst="rect">
              <a:avLst/>
            </a:prstGeom>
          </p:spPr>
        </p:pic>
        <p:pic>
          <p:nvPicPr>
            <p:cNvPr id="9" name="Picture 8">
              <a:extLst>
                <a:ext uri="{FF2B5EF4-FFF2-40B4-BE49-F238E27FC236}">
                  <a16:creationId xmlns:a16="http://schemas.microsoft.com/office/drawing/2014/main" id="{313A3BAA-233D-47EE-AFBA-254E991171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5148" y="3638169"/>
              <a:ext cx="542676" cy="542676"/>
            </a:xfrm>
            <a:prstGeom prst="rect">
              <a:avLst/>
            </a:prstGeom>
          </p:spPr>
        </p:pic>
        <p:sp>
          <p:nvSpPr>
            <p:cNvPr id="10" name="Freeform 30">
              <a:extLst>
                <a:ext uri="{FF2B5EF4-FFF2-40B4-BE49-F238E27FC236}">
                  <a16:creationId xmlns:a16="http://schemas.microsoft.com/office/drawing/2014/main" id="{DC23977A-8C5E-4ECD-A1D0-62EE1BF9FAF3}"/>
                </a:ext>
              </a:extLst>
            </p:cNvPr>
            <p:cNvSpPr/>
            <p:nvPr/>
          </p:nvSpPr>
          <p:spPr>
            <a:xfrm>
              <a:off x="7206998" y="1739900"/>
              <a:ext cx="3022600" cy="1892300"/>
            </a:xfrm>
            <a:custGeom>
              <a:avLst/>
              <a:gdLst>
                <a:gd name="connsiteX0" fmla="*/ 0 w 3022600"/>
                <a:gd name="connsiteY0" fmla="*/ 1892300 h 1892300"/>
                <a:gd name="connsiteX1" fmla="*/ 0 w 3022600"/>
                <a:gd name="connsiteY1" fmla="*/ 0 h 1892300"/>
                <a:gd name="connsiteX2" fmla="*/ 3022600 w 3022600"/>
                <a:gd name="connsiteY2" fmla="*/ 0 h 1892300"/>
                <a:gd name="connsiteX3" fmla="*/ 3022600 w 3022600"/>
                <a:gd name="connsiteY3" fmla="*/ 1562100 h 1892300"/>
              </a:gdLst>
              <a:ahLst/>
              <a:cxnLst>
                <a:cxn ang="0">
                  <a:pos x="connsiteX0" y="connsiteY0"/>
                </a:cxn>
                <a:cxn ang="0">
                  <a:pos x="connsiteX1" y="connsiteY1"/>
                </a:cxn>
                <a:cxn ang="0">
                  <a:pos x="connsiteX2" y="connsiteY2"/>
                </a:cxn>
                <a:cxn ang="0">
                  <a:pos x="connsiteX3" y="connsiteY3"/>
                </a:cxn>
              </a:cxnLst>
              <a:rect l="l" t="t" r="r" b="b"/>
              <a:pathLst>
                <a:path w="3022600" h="1892300">
                  <a:moveTo>
                    <a:pt x="0" y="1892300"/>
                  </a:moveTo>
                  <a:lnTo>
                    <a:pt x="0" y="0"/>
                  </a:lnTo>
                  <a:lnTo>
                    <a:pt x="3022600" y="0"/>
                  </a:lnTo>
                  <a:lnTo>
                    <a:pt x="3022600" y="1562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1" name="Freeform 31">
              <a:extLst>
                <a:ext uri="{FF2B5EF4-FFF2-40B4-BE49-F238E27FC236}">
                  <a16:creationId xmlns:a16="http://schemas.microsoft.com/office/drawing/2014/main" id="{80D6E929-CA03-4664-9537-A06A9D35863F}"/>
                </a:ext>
              </a:extLst>
            </p:cNvPr>
            <p:cNvSpPr/>
            <p:nvPr/>
          </p:nvSpPr>
          <p:spPr>
            <a:xfrm>
              <a:off x="6414998" y="3224213"/>
              <a:ext cx="1583022" cy="419100"/>
            </a:xfrm>
            <a:custGeom>
              <a:avLst/>
              <a:gdLst>
                <a:gd name="connsiteX0" fmla="*/ 0 w 1628775"/>
                <a:gd name="connsiteY0" fmla="*/ 404812 h 419100"/>
                <a:gd name="connsiteX1" fmla="*/ 0 w 1628775"/>
                <a:gd name="connsiteY1" fmla="*/ 0 h 419100"/>
                <a:gd name="connsiteX2" fmla="*/ 1628775 w 1628775"/>
                <a:gd name="connsiteY2" fmla="*/ 0 h 419100"/>
                <a:gd name="connsiteX3" fmla="*/ 1628775 w 1628775"/>
                <a:gd name="connsiteY3" fmla="*/ 419100 h 419100"/>
              </a:gdLst>
              <a:ahLst/>
              <a:cxnLst>
                <a:cxn ang="0">
                  <a:pos x="connsiteX0" y="connsiteY0"/>
                </a:cxn>
                <a:cxn ang="0">
                  <a:pos x="connsiteX1" y="connsiteY1"/>
                </a:cxn>
                <a:cxn ang="0">
                  <a:pos x="connsiteX2" y="connsiteY2"/>
                </a:cxn>
                <a:cxn ang="0">
                  <a:pos x="connsiteX3" y="connsiteY3"/>
                </a:cxn>
              </a:cxnLst>
              <a:rect l="l" t="t" r="r" b="b"/>
              <a:pathLst>
                <a:path w="1628775" h="419100">
                  <a:moveTo>
                    <a:pt x="0" y="404812"/>
                  </a:moveTo>
                  <a:lnTo>
                    <a:pt x="0" y="0"/>
                  </a:lnTo>
                  <a:lnTo>
                    <a:pt x="1628775" y="0"/>
                  </a:lnTo>
                  <a:lnTo>
                    <a:pt x="1628775" y="419100"/>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12" name="Freeform 32">
              <a:extLst>
                <a:ext uri="{FF2B5EF4-FFF2-40B4-BE49-F238E27FC236}">
                  <a16:creationId xmlns:a16="http://schemas.microsoft.com/office/drawing/2014/main" id="{8342C213-7970-481F-81D3-AD56ABF607AF}"/>
                </a:ext>
              </a:extLst>
            </p:cNvPr>
            <p:cNvSpPr/>
            <p:nvPr/>
          </p:nvSpPr>
          <p:spPr>
            <a:xfrm>
              <a:off x="10496460" y="3454400"/>
              <a:ext cx="376238" cy="1558777"/>
            </a:xfrm>
            <a:custGeom>
              <a:avLst/>
              <a:gdLst>
                <a:gd name="connsiteX0" fmla="*/ 0 w 466725"/>
                <a:gd name="connsiteY0" fmla="*/ 0 h 1481137"/>
                <a:gd name="connsiteX1" fmla="*/ 309563 w 466725"/>
                <a:gd name="connsiteY1" fmla="*/ 0 h 1481137"/>
                <a:gd name="connsiteX2" fmla="*/ 309563 w 466725"/>
                <a:gd name="connsiteY2" fmla="*/ 1481137 h 1481137"/>
                <a:gd name="connsiteX3" fmla="*/ 466725 w 466725"/>
                <a:gd name="connsiteY3" fmla="*/ 1481137 h 1481137"/>
              </a:gdLst>
              <a:ahLst/>
              <a:cxnLst>
                <a:cxn ang="0">
                  <a:pos x="connsiteX0" y="connsiteY0"/>
                </a:cxn>
                <a:cxn ang="0">
                  <a:pos x="connsiteX1" y="connsiteY1"/>
                </a:cxn>
                <a:cxn ang="0">
                  <a:pos x="connsiteX2" y="connsiteY2"/>
                </a:cxn>
                <a:cxn ang="0">
                  <a:pos x="connsiteX3" y="connsiteY3"/>
                </a:cxn>
              </a:cxnLst>
              <a:rect l="l" t="t" r="r" b="b"/>
              <a:pathLst>
                <a:path w="466725" h="1481137">
                  <a:moveTo>
                    <a:pt x="0" y="0"/>
                  </a:moveTo>
                  <a:lnTo>
                    <a:pt x="309563" y="0"/>
                  </a:lnTo>
                  <a:lnTo>
                    <a:pt x="309563" y="1481137"/>
                  </a:lnTo>
                  <a:lnTo>
                    <a:pt x="466725" y="1481137"/>
                  </a:lnTo>
                </a:path>
              </a:pathLst>
            </a:custGeom>
            <a:noFill/>
            <a:ln w="3175">
              <a:solidFill>
                <a:schemeClr val="bg1">
                  <a:lumMod val="75000"/>
                </a:schemeClr>
              </a:solid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pic>
          <p:nvPicPr>
            <p:cNvPr id="13" name="Picture 12">
              <a:extLst>
                <a:ext uri="{FF2B5EF4-FFF2-40B4-BE49-F238E27FC236}">
                  <a16:creationId xmlns:a16="http://schemas.microsoft.com/office/drawing/2014/main" id="{D908310F-B467-40E9-9339-679122D9A4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0445" y="1188720"/>
              <a:ext cx="935706" cy="935706"/>
            </a:xfrm>
            <a:prstGeom prst="rect">
              <a:avLst/>
            </a:prstGeom>
            <a:solidFill>
              <a:schemeClr val="bg1"/>
            </a:solidFill>
          </p:spPr>
        </p:pic>
        <p:sp>
          <p:nvSpPr>
            <p:cNvPr id="14" name="Rectangle 13">
              <a:extLst>
                <a:ext uri="{FF2B5EF4-FFF2-40B4-BE49-F238E27FC236}">
                  <a16:creationId xmlns:a16="http://schemas.microsoft.com/office/drawing/2014/main" id="{68F6E8E7-BA73-4283-97BD-088BE833DC6B}"/>
                </a:ext>
              </a:extLst>
            </p:cNvPr>
            <p:cNvSpPr/>
            <p:nvPr/>
          </p:nvSpPr>
          <p:spPr>
            <a:xfrm>
              <a:off x="8088770" y="2132856"/>
              <a:ext cx="1259063"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72C6"/>
                  </a:solidFill>
                  <a:effectLst/>
                  <a:uLnTx/>
                  <a:uFillTx/>
                  <a:latin typeface="Segoe UI"/>
                  <a:ea typeface="+mn-ea"/>
                  <a:cs typeface="+mn-cs"/>
                </a:rPr>
                <a:t>Active Directory</a:t>
              </a:r>
              <a:endParaRPr kumimoji="0" lang="en-US" sz="1200" b="0" i="0" u="none" strike="noStrike" kern="1200" cap="none" spc="0" normalizeH="0" baseline="0" noProof="0" dirty="0">
                <a:ln>
                  <a:noFill/>
                </a:ln>
                <a:solidFill>
                  <a:srgbClr val="50505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9A8FAB1A-CB69-44FD-BD1F-AB9A21BEABC6}"/>
                </a:ext>
              </a:extLst>
            </p:cNvPr>
            <p:cNvSpPr/>
            <p:nvPr/>
          </p:nvSpPr>
          <p:spPr>
            <a:xfrm>
              <a:off x="10789798" y="4473116"/>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16" name="Rectangle 15">
              <a:extLst>
                <a:ext uri="{FF2B5EF4-FFF2-40B4-BE49-F238E27FC236}">
                  <a16:creationId xmlns:a16="http://schemas.microsoft.com/office/drawing/2014/main" id="{AE22B93B-6D97-4A44-A4D2-2BDDA3BA6CAF}"/>
                </a:ext>
              </a:extLst>
            </p:cNvPr>
            <p:cNvSpPr/>
            <p:nvPr/>
          </p:nvSpPr>
          <p:spPr>
            <a:xfrm>
              <a:off x="10786821" y="5265204"/>
              <a:ext cx="1060803" cy="184666"/>
            </a:xfrm>
            <a:prstGeom prst="rect">
              <a:avLst/>
            </a:prstGeom>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Resource group</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cxnSp>
          <p:nvCxnSpPr>
            <p:cNvPr id="18" name="Straight Connector 17">
              <a:extLst>
                <a:ext uri="{FF2B5EF4-FFF2-40B4-BE49-F238E27FC236}">
                  <a16:creationId xmlns:a16="http://schemas.microsoft.com/office/drawing/2014/main" id="{4CF370D2-2F9F-4F15-9627-0090613B419A}"/>
                </a:ext>
              </a:extLst>
            </p:cNvPr>
            <p:cNvCxnSpPr/>
            <p:nvPr/>
          </p:nvCxnSpPr>
          <p:spPr>
            <a:xfrm>
              <a:off x="10744892" y="4287091"/>
              <a:ext cx="305078" cy="0"/>
            </a:xfrm>
            <a:prstGeom prst="line">
              <a:avLst/>
            </a:prstGeom>
            <a:noFill/>
            <a:ln w="3175">
              <a:solidFill>
                <a:schemeClr val="bg1">
                  <a:lumMod val="75000"/>
                </a:schemeClr>
              </a:solidFill>
            </a:ln>
          </p:spPr>
        </p:cxnSp>
        <p:cxnSp>
          <p:nvCxnSpPr>
            <p:cNvPr id="19" name="Straight Connector 18">
              <a:extLst>
                <a:ext uri="{FF2B5EF4-FFF2-40B4-BE49-F238E27FC236}">
                  <a16:creationId xmlns:a16="http://schemas.microsoft.com/office/drawing/2014/main" id="{B09FFB16-77FF-4057-9334-C2964659033C}"/>
                </a:ext>
              </a:extLst>
            </p:cNvPr>
            <p:cNvCxnSpPr/>
            <p:nvPr/>
          </p:nvCxnSpPr>
          <p:spPr>
            <a:xfrm>
              <a:off x="10744892" y="5013177"/>
              <a:ext cx="305078" cy="0"/>
            </a:xfrm>
            <a:prstGeom prst="line">
              <a:avLst/>
            </a:prstGeom>
            <a:noFill/>
            <a:ln w="3175">
              <a:solidFill>
                <a:schemeClr val="bg1">
                  <a:lumMod val="75000"/>
                </a:schemeClr>
              </a:solidFill>
            </a:ln>
          </p:spPr>
        </p:cxnSp>
        <p:pic>
          <p:nvPicPr>
            <p:cNvPr id="20" name="Picture 19">
              <a:extLst>
                <a:ext uri="{FF2B5EF4-FFF2-40B4-BE49-F238E27FC236}">
                  <a16:creationId xmlns:a16="http://schemas.microsoft.com/office/drawing/2014/main" id="{97B9F2D5-B926-4EA2-953E-B2DC019EEE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016862"/>
              <a:ext cx="540458" cy="540458"/>
            </a:xfrm>
            <a:prstGeom prst="rect">
              <a:avLst/>
            </a:prstGeom>
          </p:spPr>
        </p:pic>
        <p:pic>
          <p:nvPicPr>
            <p:cNvPr id="21" name="Picture 20">
              <a:extLst>
                <a:ext uri="{FF2B5EF4-FFF2-40B4-BE49-F238E27FC236}">
                  <a16:creationId xmlns:a16="http://schemas.microsoft.com/office/drawing/2014/main" id="{09DE48B0-0F00-40BA-9B90-FAF7F39A49A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49970" y="4725144"/>
              <a:ext cx="540458" cy="540458"/>
            </a:xfrm>
            <a:prstGeom prst="rect">
              <a:avLst/>
            </a:prstGeom>
          </p:spPr>
        </p:pic>
        <p:pic>
          <p:nvPicPr>
            <p:cNvPr id="22" name="Picture 21">
              <a:extLst>
                <a:ext uri="{FF2B5EF4-FFF2-40B4-BE49-F238E27FC236}">
                  <a16:creationId xmlns:a16="http://schemas.microsoft.com/office/drawing/2014/main" id="{D1883536-C726-4036-A727-AD9988E40CA8}"/>
                </a:ext>
              </a:extLst>
            </p:cNvPr>
            <p:cNvPicPr>
              <a:picLocks noChangeAspect="1"/>
            </p:cNvPicPr>
            <p:nvPr/>
          </p:nvPicPr>
          <p:blipFill>
            <a:blip r:embed="rId7"/>
            <a:stretch>
              <a:fillRect/>
            </a:stretch>
          </p:blipFill>
          <p:spPr>
            <a:xfrm>
              <a:off x="7691267" y="3675774"/>
              <a:ext cx="621846" cy="469433"/>
            </a:xfrm>
            <a:prstGeom prst="rect">
              <a:avLst/>
            </a:prstGeom>
          </p:spPr>
        </p:pic>
        <p:sp>
          <p:nvSpPr>
            <p:cNvPr id="23" name="Rectangle 22">
              <a:extLst>
                <a:ext uri="{FF2B5EF4-FFF2-40B4-BE49-F238E27FC236}">
                  <a16:creationId xmlns:a16="http://schemas.microsoft.com/office/drawing/2014/main" id="{F2E1E3C6-BA28-4271-BD12-98D00B8ED4F3}"/>
                </a:ext>
              </a:extLst>
            </p:cNvPr>
            <p:cNvSpPr/>
            <p:nvPr/>
          </p:nvSpPr>
          <p:spPr>
            <a:xfrm>
              <a:off x="6172138" y="4159746"/>
              <a:ext cx="489236"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9F0C9A37-CE2E-420A-8392-953A2123CCAD}"/>
                </a:ext>
              </a:extLst>
            </p:cNvPr>
            <p:cNvSpPr/>
            <p:nvPr/>
          </p:nvSpPr>
          <p:spPr>
            <a:xfrm>
              <a:off x="6924311" y="4159746"/>
              <a:ext cx="529312"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Apps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628F00B6-1F4B-478F-A8D4-525A7666CBD4}"/>
                </a:ext>
              </a:extLst>
            </p:cNvPr>
            <p:cNvSpPr/>
            <p:nvPr/>
          </p:nvSpPr>
          <p:spPr>
            <a:xfrm>
              <a:off x="7501824" y="4159746"/>
              <a:ext cx="1004954" cy="276999"/>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User groups</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044FD503-0CA6-4162-9BA8-3DEA6F1034B1}"/>
                </a:ext>
              </a:extLst>
            </p:cNvPr>
            <p:cNvSpPr/>
            <p:nvPr/>
          </p:nvSpPr>
          <p:spPr>
            <a:xfrm>
              <a:off x="9469108" y="3643313"/>
              <a:ext cx="1008609"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Azure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72C6"/>
                  </a:solidFill>
                  <a:effectLst/>
                  <a:uLnTx/>
                  <a:uFillTx/>
                  <a:latin typeface="Segoe UI"/>
                  <a:ea typeface="+mn-ea"/>
                  <a:cs typeface="+mn-cs"/>
                </a:rPr>
                <a:t>subscription</a:t>
              </a:r>
              <a:endParaRPr kumimoji="0" lang="en-US" sz="1200" b="0" i="0" u="none" strike="noStrike" kern="1200" cap="none" spc="0" normalizeH="0" baseline="0" noProof="0">
                <a:ln>
                  <a:noFill/>
                </a:ln>
                <a:solidFill>
                  <a:srgbClr val="505050"/>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C0EBD996-9BCE-428C-86F7-E60671ED93A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265155" y="3213636"/>
              <a:ext cx="1361218" cy="476496"/>
            </a:xfrm>
            <a:prstGeom prst="rect">
              <a:avLst/>
            </a:prstGeom>
          </p:spPr>
        </p:pic>
      </p:grpSp>
      <p:sp>
        <p:nvSpPr>
          <p:cNvPr id="6" name="Text Placeholder 5"/>
          <p:cNvSpPr>
            <a:spLocks noGrp="1"/>
          </p:cNvSpPr>
          <p:nvPr>
            <p:ph sz="quarter" idx="10"/>
          </p:nvPr>
        </p:nvSpPr>
        <p:spPr>
          <a:xfrm>
            <a:off x="6050107" y="1669141"/>
            <a:ext cx="5959326" cy="2657138"/>
          </a:xfrm>
        </p:spPr>
        <p:txBody>
          <a:bodyPr vert="horz" wrap="square" lIns="0" tIns="91440" rIns="146304" bIns="91440" rtlCol="0" anchor="t">
            <a:spAutoFit/>
          </a:bodyPr>
          <a:lstStyle/>
          <a:p>
            <a:pPr marL="285750" indent="-285750">
              <a:buFont typeface="Arial" panose="020B0604020202020204" pitchFamily="34" charset="0"/>
              <a:buChar char="•"/>
            </a:pPr>
            <a:r>
              <a:rPr lang="en-US" noProof="0" dirty="0">
                <a:latin typeface="+mn-lt"/>
              </a:rPr>
              <a:t>Fine-grained access management.</a:t>
            </a:r>
            <a:endParaRPr lang="en-US" dirty="0">
              <a:cs typeface="Segoe UI"/>
            </a:endParaRPr>
          </a:p>
          <a:p>
            <a:pPr marL="285750" indent="-285750">
              <a:buFont typeface="Arial" panose="020B0604020202020204" pitchFamily="34" charset="0"/>
              <a:buChar char="•"/>
            </a:pPr>
            <a:r>
              <a:rPr lang="en-US" dirty="0">
                <a:latin typeface="+mn-lt"/>
              </a:rPr>
              <a:t>Segregate duties within the team and grant only the amount of access to users that they need to perform their jobs.</a:t>
            </a:r>
            <a:endParaRPr lang="en-US" dirty="0">
              <a:latin typeface="+mn-lt"/>
              <a:cs typeface="Segoe UI"/>
            </a:endParaRPr>
          </a:p>
          <a:p>
            <a:pPr marL="285750" indent="-285750">
              <a:buFont typeface="Arial" panose="020B0604020202020204" pitchFamily="34" charset="0"/>
              <a:buChar char="•"/>
            </a:pPr>
            <a:r>
              <a:rPr lang="en-US" dirty="0">
                <a:latin typeface="+mn-lt"/>
              </a:rPr>
              <a:t>Enables access to the Azure portal and controlling access to resources.</a:t>
            </a:r>
            <a:endParaRPr lang="en-US" dirty="0">
              <a:latin typeface="+mn-lt"/>
              <a:cs typeface="Segoe UI"/>
            </a:endParaRPr>
          </a:p>
        </p:txBody>
      </p:sp>
    </p:spTree>
    <p:extLst>
      <p:ext uri="{BB962C8B-B14F-4D97-AF65-F5344CB8AC3E}">
        <p14:creationId xmlns:p14="http://schemas.microsoft.com/office/powerpoint/2010/main" val="40658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B03CB-FE1F-7449-85B6-377845712922}"/>
              </a:ext>
            </a:extLst>
          </p:cNvPr>
          <p:cNvSpPr>
            <a:spLocks noGrp="1"/>
          </p:cNvSpPr>
          <p:nvPr>
            <p:ph type="title"/>
          </p:nvPr>
        </p:nvSpPr>
        <p:spPr/>
        <p:txBody>
          <a:bodyPr/>
          <a:lstStyle/>
          <a:p>
            <a:r>
              <a:rPr lang="en-US" dirty="0"/>
              <a:t>Zero Trust</a:t>
            </a:r>
          </a:p>
        </p:txBody>
      </p:sp>
      <p:pic>
        <p:nvPicPr>
          <p:cNvPr id="5" name="Content Placeholder 4">
            <a:extLst>
              <a:ext uri="{FF2B5EF4-FFF2-40B4-BE49-F238E27FC236}">
                <a16:creationId xmlns:a16="http://schemas.microsoft.com/office/drawing/2014/main" id="{0D932458-9886-E3A6-3098-AE94C200732A}"/>
              </a:ext>
            </a:extLst>
          </p:cNvPr>
          <p:cNvPicPr>
            <a:picLocks noGrp="1" noChangeAspect="1"/>
          </p:cNvPicPr>
          <p:nvPr>
            <p:ph sz="quarter" idx="10"/>
          </p:nvPr>
        </p:nvPicPr>
        <p:blipFill>
          <a:blip r:embed="rId3"/>
          <a:stretch>
            <a:fillRect/>
          </a:stretch>
        </p:blipFill>
        <p:spPr>
          <a:xfrm>
            <a:off x="1384707" y="1388745"/>
            <a:ext cx="9422587" cy="4933328"/>
          </a:xfrm>
        </p:spPr>
      </p:pic>
    </p:spTree>
    <p:extLst>
      <p:ext uri="{BB962C8B-B14F-4D97-AF65-F5344CB8AC3E}">
        <p14:creationId xmlns:p14="http://schemas.microsoft.com/office/powerpoint/2010/main" val="162975055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Defense in depth</a:t>
            </a:r>
          </a:p>
        </p:txBody>
      </p:sp>
      <p:sp>
        <p:nvSpPr>
          <p:cNvPr id="6" name="Text Placeholder 5"/>
          <p:cNvSpPr>
            <a:spLocks noGrp="1"/>
          </p:cNvSpPr>
          <p:nvPr>
            <p:ph sz="quarter" idx="10"/>
          </p:nvPr>
        </p:nvSpPr>
        <p:spPr>
          <a:xfrm>
            <a:off x="333867" y="1639288"/>
            <a:ext cx="6125194" cy="3880213"/>
          </a:xfrm>
        </p:spPr>
        <p:txBody>
          <a:bodyPr/>
          <a:lstStyle/>
          <a:p>
            <a:pPr marL="342900" indent="-342900">
              <a:buFont typeface="Arial" panose="020B0604020202020204" pitchFamily="34" charset="0"/>
              <a:buChar char="•"/>
            </a:pPr>
            <a:r>
              <a:rPr lang="en-US" sz="2400" dirty="0">
                <a:solidFill>
                  <a:schemeClr val="tx1"/>
                </a:solidFill>
                <a:latin typeface="+mn-lt"/>
              </a:rPr>
              <a:t>A layered approach to securing computer systems.</a:t>
            </a:r>
          </a:p>
          <a:p>
            <a:pPr marL="342900" indent="-342900">
              <a:lnSpc>
                <a:spcPct val="114000"/>
              </a:lnSpc>
              <a:buFont typeface="Arial" panose="020B0604020202020204" pitchFamily="34" charset="0"/>
              <a:buChar char="•"/>
            </a:pPr>
            <a:r>
              <a:rPr lang="en-US" sz="2400" dirty="0">
                <a:solidFill>
                  <a:schemeClr val="tx1"/>
                </a:solidFill>
                <a:latin typeface="+mn-lt"/>
              </a:rPr>
              <a:t>Provides multiple levels of protection. </a:t>
            </a:r>
          </a:p>
          <a:p>
            <a:pPr marL="342900" indent="-342900">
              <a:lnSpc>
                <a:spcPct val="114000"/>
              </a:lnSpc>
              <a:buFont typeface="Arial" panose="020B0604020202020204" pitchFamily="34" charset="0"/>
              <a:buChar char="•"/>
            </a:pPr>
            <a:r>
              <a:rPr lang="en-US" sz="2400" dirty="0">
                <a:solidFill>
                  <a:schemeClr val="tx1"/>
                </a:solidFill>
                <a:latin typeface="+mn-lt"/>
              </a:rPr>
              <a:t>Attacks against one layer are isolated from subsequent layers. </a:t>
            </a:r>
          </a:p>
        </p:txBody>
      </p:sp>
      <p:grpSp>
        <p:nvGrpSpPr>
          <p:cNvPr id="2" name="Group 1" descr="Defense in depth graphic: data, application, compute, network, perimeter, identity &amp; access, and physical security. ">
            <a:extLst>
              <a:ext uri="{FF2B5EF4-FFF2-40B4-BE49-F238E27FC236}">
                <a16:creationId xmlns:a16="http://schemas.microsoft.com/office/drawing/2014/main" id="{4ABAE1CC-1670-41D7-8E1D-B479809CA2A0}"/>
              </a:ext>
            </a:extLst>
          </p:cNvPr>
          <p:cNvGrpSpPr/>
          <p:nvPr/>
        </p:nvGrpSpPr>
        <p:grpSpPr>
          <a:xfrm>
            <a:off x="6951111" y="1165144"/>
            <a:ext cx="4595859" cy="3955980"/>
            <a:chOff x="6366893" y="1369646"/>
            <a:chExt cx="2568045" cy="2816227"/>
          </a:xfrm>
        </p:grpSpPr>
        <p:sp>
          <p:nvSpPr>
            <p:cNvPr id="7" name="Rectangle 6">
              <a:extLst>
                <a:ext uri="{FF2B5EF4-FFF2-40B4-BE49-F238E27FC236}">
                  <a16:creationId xmlns:a16="http://schemas.microsoft.com/office/drawing/2014/main" id="{E021DC50-183E-4228-9571-6552551463F8}"/>
                </a:ext>
              </a:extLst>
            </p:cNvPr>
            <p:cNvSpPr/>
            <p:nvPr/>
          </p:nvSpPr>
          <p:spPr>
            <a:xfrm>
              <a:off x="6366893" y="1369646"/>
              <a:ext cx="2568045" cy="281622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Physical Security</a:t>
              </a:r>
            </a:p>
          </p:txBody>
        </p:sp>
        <p:sp>
          <p:nvSpPr>
            <p:cNvPr id="8" name="Rectangle 7">
              <a:extLst>
                <a:ext uri="{FF2B5EF4-FFF2-40B4-BE49-F238E27FC236}">
                  <a16:creationId xmlns:a16="http://schemas.microsoft.com/office/drawing/2014/main" id="{DA288C81-4E58-4574-9C32-E681CEF391EC}"/>
                </a:ext>
              </a:extLst>
            </p:cNvPr>
            <p:cNvSpPr/>
            <p:nvPr/>
          </p:nvSpPr>
          <p:spPr>
            <a:xfrm>
              <a:off x="6451560" y="1747216"/>
              <a:ext cx="2398711" cy="2438656"/>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Identity &amp; Access</a:t>
              </a:r>
            </a:p>
          </p:txBody>
        </p:sp>
        <p:sp>
          <p:nvSpPr>
            <p:cNvPr id="9" name="Rectangle 8">
              <a:extLst>
                <a:ext uri="{FF2B5EF4-FFF2-40B4-BE49-F238E27FC236}">
                  <a16:creationId xmlns:a16="http://schemas.microsoft.com/office/drawing/2014/main" id="{B13FFE2C-9D39-413C-95CA-C5754F20D5E1}"/>
                </a:ext>
              </a:extLst>
            </p:cNvPr>
            <p:cNvSpPr/>
            <p:nvPr/>
          </p:nvSpPr>
          <p:spPr>
            <a:xfrm>
              <a:off x="6530405" y="2116393"/>
              <a:ext cx="2235199" cy="206947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Perimeter</a:t>
              </a:r>
            </a:p>
          </p:txBody>
        </p:sp>
        <p:sp>
          <p:nvSpPr>
            <p:cNvPr id="10" name="Rectangle 9">
              <a:extLst>
                <a:ext uri="{FF2B5EF4-FFF2-40B4-BE49-F238E27FC236}">
                  <a16:creationId xmlns:a16="http://schemas.microsoft.com/office/drawing/2014/main" id="{CCABB243-6E30-45CE-A128-0A8CDCDF635E}"/>
                </a:ext>
              </a:extLst>
            </p:cNvPr>
            <p:cNvSpPr/>
            <p:nvPr/>
          </p:nvSpPr>
          <p:spPr>
            <a:xfrm>
              <a:off x="6642586" y="2510743"/>
              <a:ext cx="2021420" cy="1675129"/>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Network</a:t>
              </a:r>
            </a:p>
          </p:txBody>
        </p:sp>
        <p:sp>
          <p:nvSpPr>
            <p:cNvPr id="11" name="Rectangle 10">
              <a:extLst>
                <a:ext uri="{FF2B5EF4-FFF2-40B4-BE49-F238E27FC236}">
                  <a16:creationId xmlns:a16="http://schemas.microsoft.com/office/drawing/2014/main" id="{EBC38335-51D1-429D-8378-450D3F99D260}"/>
                </a:ext>
              </a:extLst>
            </p:cNvPr>
            <p:cNvSpPr/>
            <p:nvPr/>
          </p:nvSpPr>
          <p:spPr>
            <a:xfrm>
              <a:off x="6767470" y="2910783"/>
              <a:ext cx="1778002" cy="127509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Compute</a:t>
              </a:r>
            </a:p>
          </p:txBody>
        </p:sp>
        <p:sp>
          <p:nvSpPr>
            <p:cNvPr id="12" name="Rectangle 11">
              <a:extLst>
                <a:ext uri="{FF2B5EF4-FFF2-40B4-BE49-F238E27FC236}">
                  <a16:creationId xmlns:a16="http://schemas.microsoft.com/office/drawing/2014/main" id="{B0ABBDC1-E5FF-4478-9DB8-634C73006990}"/>
                </a:ext>
              </a:extLst>
            </p:cNvPr>
            <p:cNvSpPr/>
            <p:nvPr/>
          </p:nvSpPr>
          <p:spPr>
            <a:xfrm>
              <a:off x="6898703" y="3307833"/>
              <a:ext cx="1515535" cy="878040"/>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a:t>
              </a:r>
            </a:p>
          </p:txBody>
        </p:sp>
        <p:sp>
          <p:nvSpPr>
            <p:cNvPr id="13" name="Rectangle 12">
              <a:extLst>
                <a:ext uri="{FF2B5EF4-FFF2-40B4-BE49-F238E27FC236}">
                  <a16:creationId xmlns:a16="http://schemas.microsoft.com/office/drawing/2014/main" id="{F0830FD7-83F2-4621-83EE-0A82ADCA2CC4}"/>
                </a:ext>
              </a:extLst>
            </p:cNvPr>
            <p:cNvSpPr/>
            <p:nvPr/>
          </p:nvSpPr>
          <p:spPr>
            <a:xfrm>
              <a:off x="7047929" y="3745184"/>
              <a:ext cx="1210734" cy="440688"/>
            </a:xfrm>
            <a:prstGeom prst="rect">
              <a:avLst/>
            </a:prstGeom>
            <a:gradFill flip="none" rotWithShape="1">
              <a:gsLst>
                <a:gs pos="0">
                  <a:schemeClr val="accent1">
                    <a:lumMod val="0"/>
                    <a:lumOff val="100000"/>
                  </a:schemeClr>
                </a:gs>
                <a:gs pos="46000">
                  <a:schemeClr val="accent1">
                    <a:lumMod val="0"/>
                    <a:lumOff val="100000"/>
                  </a:schemeClr>
                </a:gs>
                <a:gs pos="100000">
                  <a:schemeClr val="accent1">
                    <a:lumMod val="100000"/>
                  </a:schemeClr>
                </a:gs>
              </a:gsLst>
              <a:path path="circle">
                <a:fillToRect l="50000" t="-80000" r="50000" b="180000"/>
              </a:path>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grpSp>
    </p:spTree>
    <p:extLst>
      <p:ext uri="{BB962C8B-B14F-4D97-AF65-F5344CB8AC3E}">
        <p14:creationId xmlns:p14="http://schemas.microsoft.com/office/powerpoint/2010/main" val="279318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noProof="0" dirty="0"/>
              <a:t>Microsoft Defender for Cloud</a:t>
            </a:r>
          </a:p>
        </p:txBody>
      </p:sp>
      <p:sp>
        <p:nvSpPr>
          <p:cNvPr id="6" name="Text Placeholder 5"/>
          <p:cNvSpPr>
            <a:spLocks noGrp="1"/>
          </p:cNvSpPr>
          <p:nvPr>
            <p:ph sz="quarter" idx="4294967295"/>
          </p:nvPr>
        </p:nvSpPr>
        <p:spPr>
          <a:xfrm>
            <a:off x="418643" y="1120690"/>
            <a:ext cx="11340811" cy="1086259"/>
          </a:xfrm>
        </p:spPr>
        <p:txBody>
          <a:bodyPr vert="horz" wrap="square" lIns="0" tIns="0" rIns="0" bIns="0" rtlCol="0" anchor="t">
            <a:spAutoFit/>
          </a:bodyPr>
          <a:lstStyle/>
          <a:p>
            <a:r>
              <a:rPr lang="en-US" b="0" i="0" dirty="0">
                <a:solidFill>
                  <a:srgbClr val="171717"/>
                </a:solidFill>
                <a:effectLst/>
                <a:latin typeface="Segoe UI" panose="020B0502040204020203" pitchFamily="34" charset="0"/>
              </a:rPr>
              <a:t>Defender for Cloud is a monitoring tool for security posture management and threat protection. It monitors your cloud, on-premises, hybrid, and </a:t>
            </a:r>
            <a:r>
              <a:rPr lang="en-US" b="0" i="0" dirty="0" err="1">
                <a:solidFill>
                  <a:srgbClr val="171717"/>
                </a:solidFill>
                <a:effectLst/>
                <a:latin typeface="Segoe UI" panose="020B0502040204020203" pitchFamily="34" charset="0"/>
              </a:rPr>
              <a:t>multicloud</a:t>
            </a:r>
            <a:r>
              <a:rPr lang="en-US" b="0" i="0" dirty="0">
                <a:solidFill>
                  <a:srgbClr val="171717"/>
                </a:solidFill>
                <a:effectLst/>
                <a:latin typeface="Segoe UI" panose="020B0502040204020203" pitchFamily="34" charset="0"/>
              </a:rPr>
              <a:t> environments to provide guidance and notifications aimed at strengthening your security posture.</a:t>
            </a:r>
            <a:endParaRPr lang="en-US" dirty="0">
              <a:latin typeface="Segoe UI" panose="020B0502040204020203" pitchFamily="34" charset="0"/>
              <a:cs typeface="Segoe UI" panose="020B0502040204020203" pitchFamily="34" charset="0"/>
            </a:endParaRPr>
          </a:p>
        </p:txBody>
      </p:sp>
      <p:pic>
        <p:nvPicPr>
          <p:cNvPr id="5" name="Picture 4" descr="Screenshot of Microsoft Defender for Cloud with the Secure Score, and other basic security information about your Azure solutions.">
            <a:extLst>
              <a:ext uri="{FF2B5EF4-FFF2-40B4-BE49-F238E27FC236}">
                <a16:creationId xmlns:a16="http://schemas.microsoft.com/office/drawing/2014/main" id="{1E8D364E-AD64-454E-AC12-C221674BFFB8}"/>
              </a:ext>
            </a:extLst>
          </p:cNvPr>
          <p:cNvPicPr>
            <a:picLocks noChangeAspect="1"/>
          </p:cNvPicPr>
          <p:nvPr/>
        </p:nvPicPr>
        <p:blipFill rotWithShape="1">
          <a:blip r:embed="rId3"/>
          <a:srcRect r="15154" b="30285"/>
          <a:stretch/>
        </p:blipFill>
        <p:spPr>
          <a:xfrm>
            <a:off x="4693861" y="2272633"/>
            <a:ext cx="7266644" cy="4144874"/>
          </a:xfrm>
          <a:prstGeom prst="rect">
            <a:avLst/>
          </a:prstGeom>
          <a:ln>
            <a:solidFill>
              <a:schemeClr val="tx1"/>
            </a:solidFill>
          </a:ln>
        </p:spPr>
      </p:pic>
      <p:sp>
        <p:nvSpPr>
          <p:cNvPr id="2" name="TextBox 1">
            <a:extLst>
              <a:ext uri="{FF2B5EF4-FFF2-40B4-BE49-F238E27FC236}">
                <a16:creationId xmlns:a16="http://schemas.microsoft.com/office/drawing/2014/main" id="{7E6F8004-514A-4639-9F04-B80EC2085751}"/>
              </a:ext>
            </a:extLst>
          </p:cNvPr>
          <p:cNvSpPr txBox="1"/>
          <p:nvPr/>
        </p:nvSpPr>
        <p:spPr>
          <a:xfrm>
            <a:off x="418643" y="2310318"/>
            <a:ext cx="4142662" cy="3250121"/>
          </a:xfrm>
          <a:prstGeom prst="rect">
            <a:avLst/>
          </a:prstGeom>
          <a:noFill/>
        </p:spPr>
        <p:txBody>
          <a:bodyPr wrap="square" lIns="182880" tIns="146304" rIns="182880" bIns="146304" rtlCol="0">
            <a:spAutoFit/>
          </a:bodyPr>
          <a:lstStyle/>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Provides security recommendations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Detect and block malware</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Analyze and identify potential attacks</a:t>
            </a:r>
          </a:p>
          <a:p>
            <a:pPr marL="342900" indent="-342900" algn="l">
              <a:buFont typeface="Arial" panose="020B0604020202020204" pitchFamily="34" charset="0"/>
              <a:buChar char="•"/>
            </a:pPr>
            <a:r>
              <a:rPr lang="en-US" sz="2400" dirty="0">
                <a:solidFill>
                  <a:srgbClr val="171717"/>
                </a:solidFill>
                <a:latin typeface="Segoe UI" panose="020B0502040204020203" pitchFamily="34" charset="0"/>
              </a:rPr>
              <a:t>Just-in-time access control for ports</a:t>
            </a:r>
            <a:endParaRPr lang="en-US"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7374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CC70-CF19-2FBA-FA2A-11AB9068FEDF}"/>
              </a:ext>
            </a:extLst>
          </p:cNvPr>
          <p:cNvSpPr>
            <a:spLocks noGrp="1"/>
          </p:cNvSpPr>
          <p:nvPr>
            <p:ph type="title"/>
          </p:nvPr>
        </p:nvSpPr>
        <p:spPr/>
        <p:txBody>
          <a:bodyPr/>
          <a:lstStyle/>
          <a:p>
            <a:r>
              <a:rPr lang="en-US"/>
              <a:t>Defender for Cloud</a:t>
            </a:r>
            <a:endParaRPr lang="en-US" dirty="0"/>
          </a:p>
        </p:txBody>
      </p:sp>
      <p:sp>
        <p:nvSpPr>
          <p:cNvPr id="3" name="Content Placeholder 2">
            <a:extLst>
              <a:ext uri="{FF2B5EF4-FFF2-40B4-BE49-F238E27FC236}">
                <a16:creationId xmlns:a16="http://schemas.microsoft.com/office/drawing/2014/main" id="{FEDD9D57-0261-087F-A259-B691BF2299EC}"/>
              </a:ext>
            </a:extLst>
          </p:cNvPr>
          <p:cNvSpPr>
            <a:spLocks noGrp="1"/>
          </p:cNvSpPr>
          <p:nvPr>
            <p:ph sz="quarter" idx="10"/>
          </p:nvPr>
        </p:nvSpPr>
        <p:spPr>
          <a:xfrm>
            <a:off x="419100" y="1456897"/>
            <a:ext cx="11340811" cy="5298886"/>
          </a:xfrm>
        </p:spPr>
        <p:txBody>
          <a:bodyPr/>
          <a:lstStyle/>
          <a:p>
            <a:pPr algn="l"/>
            <a:r>
              <a:rPr lang="en-US" sz="2000" b="0" i="0" dirty="0">
                <a:solidFill>
                  <a:srgbClr val="161616"/>
                </a:solidFill>
                <a:effectLst/>
                <a:latin typeface="Segoe UI" panose="020B0502040204020203" pitchFamily="34" charset="0"/>
              </a:rPr>
              <a:t>Defender for Cloud helps you detect threats across:</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Azure PaaS services – Detect threats targeting Azure services including Azure App Service, Azure SQL, Azure Storage Account, and more data services. You can also perform anomaly detection on your Azure activity logs using the native integration with Microsoft Defender for Cloud Apps (formerly known as Microsoft Cloud App Security).</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Azure data services – Defender for Cloud includes capabilities that help you automatically classify your data in Azure SQL. You can also get assessments for potential vulnerabilities across Azure SQL and Storage services, and recommendations for how to mitigate them.</a:t>
            </a:r>
          </a:p>
          <a:p>
            <a:pPr algn="l">
              <a:spcBef>
                <a:spcPts val="1200"/>
              </a:spcBef>
              <a:spcAft>
                <a:spcPts val="1200"/>
              </a:spcAft>
              <a:buFont typeface="Arial" panose="020B0604020202020204" pitchFamily="34" charset="0"/>
              <a:buChar char="•"/>
            </a:pPr>
            <a:r>
              <a:rPr lang="en-US" sz="2000" b="0" i="0" dirty="0">
                <a:solidFill>
                  <a:srgbClr val="161616"/>
                </a:solidFill>
                <a:effectLst/>
                <a:latin typeface="Segoe UI" panose="020B0502040204020203" pitchFamily="34" charset="0"/>
              </a:rPr>
              <a:t>Networks – Defender for Cloud helps you limit exposure to brute force attacks. By reducing access to virtual machine ports, using the just-in-time VM access, you can harden your network by preventing unnecessary access. You can set secure access policies on selected ports, for only authorized users, allowed source IP address ranges or IP addresses, and for a limited amount of time.</a:t>
            </a:r>
          </a:p>
          <a:p>
            <a:endParaRPr lang="en-US" sz="2000" dirty="0"/>
          </a:p>
        </p:txBody>
      </p:sp>
    </p:spTree>
    <p:extLst>
      <p:ext uri="{BB962C8B-B14F-4D97-AF65-F5344CB8AC3E}">
        <p14:creationId xmlns:p14="http://schemas.microsoft.com/office/powerpoint/2010/main" val="45407625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8B97-0C62-49C5-D78D-6031B776DB9A}"/>
              </a:ext>
            </a:extLst>
          </p:cNvPr>
          <p:cNvSpPr>
            <a:spLocks noGrp="1"/>
          </p:cNvSpPr>
          <p:nvPr>
            <p:ph type="title"/>
          </p:nvPr>
        </p:nvSpPr>
        <p:spPr>
          <a:xfrm>
            <a:off x="522515" y="328527"/>
            <a:ext cx="9358603" cy="680196"/>
          </a:xfrm>
        </p:spPr>
        <p:txBody>
          <a:bodyPr/>
          <a:lstStyle/>
          <a:p>
            <a:r>
              <a:rPr lang="en-US" dirty="0"/>
              <a:t>Active Directory Domain Services (AD DS)</a:t>
            </a:r>
          </a:p>
        </p:txBody>
      </p:sp>
      <p:sp>
        <p:nvSpPr>
          <p:cNvPr id="3" name="Content Placeholder 2">
            <a:extLst>
              <a:ext uri="{FF2B5EF4-FFF2-40B4-BE49-F238E27FC236}">
                <a16:creationId xmlns:a16="http://schemas.microsoft.com/office/drawing/2014/main" id="{A07230E7-2CF4-5FA0-7F1E-973B1B68FF87}"/>
              </a:ext>
            </a:extLst>
          </p:cNvPr>
          <p:cNvSpPr>
            <a:spLocks noGrp="1"/>
          </p:cNvSpPr>
          <p:nvPr>
            <p:ph sz="quarter" idx="10"/>
          </p:nvPr>
        </p:nvSpPr>
        <p:spPr>
          <a:xfrm>
            <a:off x="251928" y="1120691"/>
            <a:ext cx="11507984" cy="5186803"/>
          </a:xfrm>
        </p:spPr>
        <p:txBody>
          <a:bodyPr/>
          <a:lstStyle/>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and its related services form the foundation for enterprise networks that run Windows operating systems.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The AD DS database is the central store of all the domain objects, such as </a:t>
            </a:r>
            <a:r>
              <a:rPr lang="en-US" b="1" i="0" dirty="0">
                <a:solidFill>
                  <a:srgbClr val="161616"/>
                </a:solidFill>
                <a:effectLst/>
                <a:latin typeface="Segoe UI" panose="020B0502040204020203" pitchFamily="34" charset="0"/>
              </a:rPr>
              <a:t>user accounts</a:t>
            </a:r>
            <a:r>
              <a:rPr lang="en-US" b="0" i="0" dirty="0">
                <a:solidFill>
                  <a:srgbClr val="161616"/>
                </a:solidFill>
                <a:effectLst/>
                <a:latin typeface="Segoe UI" panose="020B0502040204020203" pitchFamily="34" charset="0"/>
              </a:rPr>
              <a:t>, </a:t>
            </a:r>
            <a:r>
              <a:rPr lang="en-US" b="1" i="0" dirty="0">
                <a:solidFill>
                  <a:srgbClr val="161616"/>
                </a:solidFill>
                <a:effectLst/>
                <a:latin typeface="Segoe UI" panose="020B0502040204020203" pitchFamily="34" charset="0"/>
              </a:rPr>
              <a:t>computer accounts</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groups</a:t>
            </a:r>
            <a:r>
              <a:rPr lang="en-US" b="0" i="0" dirty="0">
                <a:solidFill>
                  <a:srgbClr val="161616"/>
                </a:solidFill>
                <a:effectLst/>
                <a:latin typeface="Segoe UI" panose="020B0502040204020203" pitchFamily="34" charset="0"/>
              </a:rPr>
              <a:t>. </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AD DS provides a searchable, hierarchical directory and a method for applying configuration and security settings for objects in an enterprise.</a:t>
            </a:r>
          </a:p>
          <a:p>
            <a:pPr marL="342900" indent="-342900">
              <a:buFont typeface="Arial" panose="020B0604020202020204" pitchFamily="34" charset="0"/>
              <a:buChar char="•"/>
            </a:pPr>
            <a:r>
              <a:rPr lang="en-US" b="0" i="0" dirty="0">
                <a:solidFill>
                  <a:srgbClr val="161616"/>
                </a:solidFill>
                <a:effectLst/>
                <a:latin typeface="Segoe UI" panose="020B0502040204020203" pitchFamily="34" charset="0"/>
              </a:rPr>
              <a:t>In addition, you can use AD DS options to perform actions such as: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Installing, configuring, and updating apps.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Managing the security infrastructure.</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Enabling Remote Access Service and DirectAccess.</a:t>
            </a:r>
          </a:p>
          <a:p>
            <a:pPr lvl="5">
              <a:buFont typeface="Arial" panose="020B0604020202020204" pitchFamily="34" charset="0"/>
              <a:buChar char="•"/>
            </a:pPr>
            <a:r>
              <a:rPr lang="en-US" sz="2400" b="0" i="0" dirty="0">
                <a:solidFill>
                  <a:srgbClr val="161616"/>
                </a:solidFill>
                <a:effectLst/>
                <a:latin typeface="Segoe UI" panose="020B0502040204020203" pitchFamily="34" charset="0"/>
              </a:rPr>
              <a:t>Issuing and managing digital certificates.</a:t>
            </a:r>
          </a:p>
          <a:p>
            <a:endParaRPr lang="en-US" b="0" i="0" dirty="0">
              <a:solidFill>
                <a:srgbClr val="161616"/>
              </a:solidFill>
              <a:effectLst/>
              <a:latin typeface="Segoe UI" panose="020B0502040204020203" pitchFamily="34" charset="0"/>
            </a:endParaRPr>
          </a:p>
          <a:p>
            <a:endParaRPr lang="en-US" dirty="0"/>
          </a:p>
        </p:txBody>
      </p:sp>
    </p:spTree>
    <p:extLst>
      <p:ext uri="{BB962C8B-B14F-4D97-AF65-F5344CB8AC3E}">
        <p14:creationId xmlns:p14="http://schemas.microsoft.com/office/powerpoint/2010/main" val="180544298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312238" y="1456896"/>
            <a:ext cx="6447674" cy="4163319"/>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What is an AD DS forest?</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4621850" cy="4163319"/>
          </a:xfrm>
        </p:spPr>
        <p:txBody>
          <a:bodyPr/>
          <a:lstStyle/>
          <a:p>
            <a:r>
              <a:rPr lang="en-US" dirty="0">
                <a:latin typeface="+mn-lt"/>
              </a:rPr>
              <a:t>A Forest is a top-level container in AD DS</a:t>
            </a:r>
          </a:p>
          <a:p>
            <a:endParaRPr lang="en-US" dirty="0">
              <a:latin typeface="+mn-lt"/>
            </a:endParaRPr>
          </a:p>
          <a:p>
            <a:r>
              <a:rPr lang="en-US" dirty="0">
                <a:latin typeface="+mn-lt"/>
              </a:rPr>
              <a:t>AD DS forest often described as:</a:t>
            </a:r>
          </a:p>
          <a:p>
            <a:pPr marL="342900" indent="-342900">
              <a:buFont typeface="Arial" panose="020B0604020202020204" pitchFamily="34" charset="0"/>
              <a:buChar char="•"/>
            </a:pPr>
            <a:r>
              <a:rPr lang="en-US" sz="2000" dirty="0">
                <a:latin typeface="+mn-lt"/>
              </a:rPr>
              <a:t>Security boundary</a:t>
            </a:r>
          </a:p>
          <a:p>
            <a:pPr marL="342900" indent="-342900">
              <a:buFont typeface="Arial" panose="020B0604020202020204" pitchFamily="34" charset="0"/>
              <a:buChar char="•"/>
            </a:pPr>
            <a:r>
              <a:rPr lang="en-US" sz="2000" dirty="0">
                <a:latin typeface="+mn-lt"/>
              </a:rPr>
              <a:t>A replication boundary</a:t>
            </a:r>
          </a:p>
          <a:p>
            <a:r>
              <a:rPr lang="en-US" dirty="0">
                <a:latin typeface="+mn-lt"/>
              </a:rPr>
              <a:t>Trust relationships</a:t>
            </a:r>
          </a:p>
          <a:p>
            <a:pPr marL="342900" lvl="3" indent="-342900">
              <a:buFont typeface="Arial" panose="020B0604020202020204" pitchFamily="34" charset="0"/>
              <a:buChar char="•"/>
            </a:pPr>
            <a:r>
              <a:rPr lang="en-US" sz="2000" spc="-49" dirty="0">
                <a:solidFill>
                  <a:srgbClr val="000000"/>
                </a:solidFill>
              </a:rPr>
              <a:t>Provide access to resources in a complex AD DS environment</a:t>
            </a:r>
          </a:p>
        </p:txBody>
      </p:sp>
      <p:pic>
        <p:nvPicPr>
          <p:cNvPr id="7" name="Picture 6" descr="The graphic displays Contoso.com as the forest root domain. Beneath are two domains, Adatum.com in a separate tree, and Seattle.Contoso.com as a child of Contoso.com.">
            <a:extLst>
              <a:ext uri="{FF2B5EF4-FFF2-40B4-BE49-F238E27FC236}">
                <a16:creationId xmlns:a16="http://schemas.microsoft.com/office/drawing/2014/main" id="{83AEB2A1-9063-40ED-9AF8-F658A6176B59}"/>
              </a:ext>
            </a:extLst>
          </p:cNvPr>
          <p:cNvPicPr>
            <a:picLocks noChangeAspect="1"/>
          </p:cNvPicPr>
          <p:nvPr/>
        </p:nvPicPr>
        <p:blipFill rotWithShape="1">
          <a:blip r:embed="rId3"/>
          <a:srcRect l="12401" t="14767" r="10064" b="13577"/>
          <a:stretch/>
        </p:blipFill>
        <p:spPr>
          <a:xfrm>
            <a:off x="5517349" y="1792974"/>
            <a:ext cx="6233182" cy="3272051"/>
          </a:xfrm>
          <a:prstGeom prst="rect">
            <a:avLst/>
          </a:prstGeom>
        </p:spPr>
      </p:pic>
    </p:spTree>
    <p:extLst>
      <p:ext uri="{BB962C8B-B14F-4D97-AF65-F5344CB8AC3E}">
        <p14:creationId xmlns:p14="http://schemas.microsoft.com/office/powerpoint/2010/main" val="26262312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D865C8-2D5E-40C1-84EE-F6ADCFB1DD56}"/>
              </a:ext>
              <a:ext uri="{C183D7F6-B498-43B3-948B-1728B52AA6E4}">
                <adec:decorative xmlns:adec="http://schemas.microsoft.com/office/drawing/2017/decorative" val="1"/>
              </a:ext>
            </a:extLst>
          </p:cNvPr>
          <p:cNvSpPr/>
          <p:nvPr/>
        </p:nvSpPr>
        <p:spPr bwMode="auto">
          <a:xfrm>
            <a:off x="5977718" y="1276066"/>
            <a:ext cx="5782193" cy="4511334"/>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pPr algn="l"/>
            <a:r>
              <a:rPr lang="en-US" dirty="0"/>
              <a:t>What is an AD DS domain?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276066"/>
            <a:ext cx="5140465" cy="4511334"/>
          </a:xfrm>
        </p:spPr>
        <p:txBody>
          <a:bodyPr/>
          <a:lstStyle/>
          <a:p>
            <a:r>
              <a:rPr lang="en-US" sz="2800" dirty="0">
                <a:latin typeface="+mn-lt"/>
              </a:rPr>
              <a:t>AD DS domain is </a:t>
            </a:r>
            <a:r>
              <a:rPr lang="en-US" dirty="0">
                <a:latin typeface="+mn-lt"/>
              </a:rPr>
              <a:t>logical container for managing user, computer, group, and other objects</a:t>
            </a:r>
          </a:p>
          <a:p>
            <a:endParaRPr lang="en-US" sz="2000" dirty="0">
              <a:latin typeface="+mn-lt"/>
            </a:endParaRPr>
          </a:p>
          <a:p>
            <a:r>
              <a:rPr lang="en-US" dirty="0">
                <a:latin typeface="+mn-lt"/>
              </a:rPr>
              <a:t>AD DS domain is often described as:</a:t>
            </a:r>
          </a:p>
          <a:p>
            <a:pPr marL="342900" lvl="3" indent="-342900">
              <a:buFont typeface="Arial" panose="020B0604020202020204" pitchFamily="34" charset="0"/>
              <a:buChar char="•"/>
            </a:pPr>
            <a:r>
              <a:rPr lang="en-US" sz="2000" spc="-49" dirty="0">
                <a:solidFill>
                  <a:srgbClr val="000000"/>
                </a:solidFill>
              </a:rPr>
              <a:t>A replication boundary</a:t>
            </a:r>
          </a:p>
          <a:p>
            <a:pPr marL="342900" lvl="3" indent="-342900">
              <a:buFont typeface="Arial" panose="020B0604020202020204" pitchFamily="34" charset="0"/>
              <a:buChar char="•"/>
            </a:pPr>
            <a:r>
              <a:rPr lang="en-US" sz="2000" spc="-49" dirty="0">
                <a:solidFill>
                  <a:srgbClr val="000000"/>
                </a:solidFill>
              </a:rPr>
              <a:t>An administrative unit</a:t>
            </a:r>
          </a:p>
          <a:p>
            <a:pPr lvl="3"/>
            <a:r>
              <a:rPr lang="en-US" sz="2400" spc="-49" dirty="0">
                <a:solidFill>
                  <a:srgbClr val="000000"/>
                </a:solidFill>
              </a:rPr>
              <a:t>An AD DS domain provides:</a:t>
            </a:r>
          </a:p>
          <a:p>
            <a:pPr marL="342900" lvl="3" indent="-342900">
              <a:buFont typeface="Arial" panose="020B0604020202020204" pitchFamily="34" charset="0"/>
              <a:buChar char="•"/>
            </a:pPr>
            <a:r>
              <a:rPr lang="en-US" sz="2000" spc="-49" dirty="0">
                <a:solidFill>
                  <a:srgbClr val="000000"/>
                </a:solidFill>
              </a:rPr>
              <a:t>Authentication</a:t>
            </a:r>
          </a:p>
          <a:p>
            <a:pPr marL="342900" lvl="3" indent="-342900">
              <a:buFont typeface="Arial" panose="020B0604020202020204" pitchFamily="34" charset="0"/>
              <a:buChar char="•"/>
            </a:pPr>
            <a:r>
              <a:rPr lang="en-US" sz="2000" spc="-49" dirty="0">
                <a:solidFill>
                  <a:srgbClr val="000000"/>
                </a:solidFill>
              </a:rPr>
              <a:t>Authorization</a:t>
            </a:r>
          </a:p>
        </p:txBody>
      </p:sp>
      <p:pic>
        <p:nvPicPr>
          <p:cNvPr id="5" name="Picture 4" descr="The graphic displays an AD DS domain, It contains users, computers, and groups.&#10;&#10;&#10;&#10;Description automatically generated">
            <a:extLst>
              <a:ext uri="{FF2B5EF4-FFF2-40B4-BE49-F238E27FC236}">
                <a16:creationId xmlns:a16="http://schemas.microsoft.com/office/drawing/2014/main" id="{A2F9AEFA-0D20-42E9-A5E2-D5BACA1B2070}"/>
              </a:ext>
            </a:extLst>
          </p:cNvPr>
          <p:cNvPicPr>
            <a:picLocks noChangeAspect="1"/>
          </p:cNvPicPr>
          <p:nvPr/>
        </p:nvPicPr>
        <p:blipFill rotWithShape="1">
          <a:blip r:embed="rId3"/>
          <a:srcRect l="18361" t="3245" r="23418" b="8696"/>
          <a:stretch/>
        </p:blipFill>
        <p:spPr>
          <a:xfrm>
            <a:off x="6404214" y="1374264"/>
            <a:ext cx="4800600" cy="4330503"/>
          </a:xfrm>
          <a:prstGeom prst="rect">
            <a:avLst/>
          </a:prstGeom>
        </p:spPr>
      </p:pic>
    </p:spTree>
    <p:extLst>
      <p:ext uri="{BB962C8B-B14F-4D97-AF65-F5344CB8AC3E}">
        <p14:creationId xmlns:p14="http://schemas.microsoft.com/office/powerpoint/2010/main" val="202485880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user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9" y="1456896"/>
            <a:ext cx="3683270" cy="4593126"/>
          </a:xfrm>
        </p:spPr>
        <p:txBody>
          <a:bodyPr/>
          <a:lstStyle/>
          <a:p>
            <a:r>
              <a:rPr lang="en-US" dirty="0">
                <a:latin typeface="+mn-lt"/>
              </a:rPr>
              <a:t>Create user objects</a:t>
            </a:r>
          </a:p>
          <a:p>
            <a:r>
              <a:rPr lang="en-US" dirty="0">
                <a:latin typeface="+mn-lt"/>
              </a:rPr>
              <a:t>A user account includes</a:t>
            </a:r>
            <a:r>
              <a:rPr lang="en-US" sz="2000" dirty="0">
                <a:latin typeface="+mn-lt"/>
              </a:rPr>
              <a:t>:</a:t>
            </a:r>
          </a:p>
          <a:p>
            <a:pPr marL="342900" indent="-342900">
              <a:buFont typeface="Arial" panose="020B0604020202020204" pitchFamily="34" charset="0"/>
              <a:buChar char="•"/>
            </a:pPr>
            <a:r>
              <a:rPr lang="en-US" sz="2000" dirty="0">
                <a:latin typeface="+mn-lt"/>
              </a:rPr>
              <a:t>The username</a:t>
            </a:r>
          </a:p>
          <a:p>
            <a:pPr marL="342900" indent="-342900">
              <a:buFont typeface="Arial" panose="020B0604020202020204" pitchFamily="34" charset="0"/>
              <a:buChar char="•"/>
            </a:pPr>
            <a:r>
              <a:rPr lang="en-US" sz="2000" dirty="0">
                <a:latin typeface="+mn-lt"/>
              </a:rPr>
              <a:t>A user password</a:t>
            </a:r>
          </a:p>
          <a:p>
            <a:pPr marL="342900" indent="-342900">
              <a:buFont typeface="Arial" panose="020B0604020202020204" pitchFamily="34" charset="0"/>
              <a:buChar char="•"/>
            </a:pPr>
            <a:r>
              <a:rPr lang="en-US" sz="2000" dirty="0">
                <a:latin typeface="+mn-lt"/>
              </a:rPr>
              <a:t>Group memberships</a:t>
            </a:r>
          </a:p>
        </p:txBody>
      </p:sp>
      <p:pic>
        <p:nvPicPr>
          <p:cNvPr id="2052" name="Picture 4" descr="A screenshot of the Jane Dow user account page  in Active Directory Administrative Center.">
            <a:extLst>
              <a:ext uri="{FF2B5EF4-FFF2-40B4-BE49-F238E27FC236}">
                <a16:creationId xmlns:a16="http://schemas.microsoft.com/office/drawing/2014/main" id="{112F532E-EEDE-4204-99BF-75FEFBF9ED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130" y="1456895"/>
            <a:ext cx="7705183" cy="4593127"/>
          </a:xfrm>
          <a:prstGeom prst="rect">
            <a:avLst/>
          </a:prstGeom>
          <a:noFill/>
          <a:ln w="28575">
            <a:solidFill>
              <a:schemeClr val="tx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5659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group objects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2" y="1366076"/>
            <a:ext cx="4540983" cy="4957349"/>
          </a:xfrm>
        </p:spPr>
        <p:txBody>
          <a:bodyPr/>
          <a:lstStyle/>
          <a:p>
            <a:r>
              <a:rPr lang="en-US" dirty="0">
                <a:latin typeface="+mn-lt"/>
              </a:rPr>
              <a:t>What are group objects?</a:t>
            </a:r>
          </a:p>
          <a:p>
            <a:r>
              <a:rPr lang="en-US" dirty="0">
                <a:latin typeface="+mn-lt"/>
              </a:rPr>
              <a:t>Group types</a:t>
            </a:r>
          </a:p>
          <a:p>
            <a:pPr marL="342900" indent="-342900">
              <a:buFont typeface="Arial" panose="020B0604020202020204" pitchFamily="34" charset="0"/>
              <a:buChar char="•"/>
            </a:pPr>
            <a:r>
              <a:rPr lang="en-US" sz="2000" dirty="0">
                <a:latin typeface="+mn-lt"/>
              </a:rPr>
              <a:t>Security</a:t>
            </a:r>
          </a:p>
          <a:p>
            <a:pPr marL="342900" indent="-342900">
              <a:buFont typeface="Arial" panose="020B0604020202020204" pitchFamily="34" charset="0"/>
              <a:buChar char="•"/>
            </a:pPr>
            <a:r>
              <a:rPr lang="en-US" sz="2000" dirty="0">
                <a:latin typeface="+mn-lt"/>
              </a:rPr>
              <a:t>Distribution</a:t>
            </a:r>
          </a:p>
          <a:p>
            <a:r>
              <a:rPr lang="en-US" dirty="0">
                <a:latin typeface="+mn-lt"/>
              </a:rPr>
              <a:t>Group scopes</a:t>
            </a:r>
          </a:p>
          <a:p>
            <a:pPr marL="342900" indent="-342900">
              <a:buFont typeface="Arial" panose="020B0604020202020204" pitchFamily="34" charset="0"/>
              <a:buChar char="•"/>
            </a:pPr>
            <a:r>
              <a:rPr lang="en-US" sz="2000" dirty="0">
                <a:latin typeface="+mn-lt"/>
              </a:rPr>
              <a:t>Local</a:t>
            </a:r>
          </a:p>
          <a:p>
            <a:pPr marL="342900" indent="-342900">
              <a:buFont typeface="Arial" panose="020B0604020202020204" pitchFamily="34" charset="0"/>
              <a:buChar char="•"/>
            </a:pPr>
            <a:r>
              <a:rPr lang="en-US" sz="2000" dirty="0">
                <a:latin typeface="+mn-lt"/>
              </a:rPr>
              <a:t>Domain-local</a:t>
            </a:r>
          </a:p>
          <a:p>
            <a:pPr marL="342900" indent="-342900">
              <a:buFont typeface="Arial" panose="020B0604020202020204" pitchFamily="34" charset="0"/>
              <a:buChar char="•"/>
            </a:pPr>
            <a:r>
              <a:rPr lang="en-US" sz="2000" dirty="0">
                <a:latin typeface="+mn-lt"/>
              </a:rPr>
              <a:t>Global</a:t>
            </a:r>
          </a:p>
          <a:p>
            <a:pPr marL="342900" indent="-342900">
              <a:buFont typeface="Arial" panose="020B0604020202020204" pitchFamily="34" charset="0"/>
              <a:buChar char="•"/>
            </a:pPr>
            <a:r>
              <a:rPr lang="en-US" sz="2000" dirty="0">
                <a:latin typeface="+mn-lt"/>
              </a:rPr>
              <a:t>Universal</a:t>
            </a:r>
          </a:p>
        </p:txBody>
      </p:sp>
      <p:pic>
        <p:nvPicPr>
          <p:cNvPr id="3074" name="Picture 2" descr="A screenshot of the Create Group: Sales Managers page in Windows Administrative Center.">
            <a:extLst>
              <a:ext uri="{FF2B5EF4-FFF2-40B4-BE49-F238E27FC236}">
                <a16:creationId xmlns:a16="http://schemas.microsoft.com/office/drawing/2014/main" id="{9EBB44A0-62B0-4AEC-9819-D17A6696AD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8652" y="1366076"/>
            <a:ext cx="6490252" cy="495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50024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Define computer objects</a:t>
            </a:r>
          </a:p>
        </p:txBody>
      </p:sp>
      <p:pic>
        <p:nvPicPr>
          <p:cNvPr id="4" name="Picture 3" descr="A screenshot of the Create Computer: SEA-CL5 page in Windows Administrative Center.">
            <a:extLst>
              <a:ext uri="{FF2B5EF4-FFF2-40B4-BE49-F238E27FC236}">
                <a16:creationId xmlns:a16="http://schemas.microsoft.com/office/drawing/2014/main" id="{024E7E81-D8FD-49F8-AB7E-B97F9BDAF839}"/>
              </a:ext>
            </a:extLst>
          </p:cNvPr>
          <p:cNvPicPr>
            <a:picLocks noChangeAspect="1"/>
          </p:cNvPicPr>
          <p:nvPr/>
        </p:nvPicPr>
        <p:blipFill>
          <a:blip r:embed="rId3"/>
          <a:stretch>
            <a:fillRect/>
          </a:stretch>
        </p:blipFill>
        <p:spPr>
          <a:xfrm>
            <a:off x="3856383" y="1245417"/>
            <a:ext cx="8026882" cy="4687421"/>
          </a:xfrm>
          <a:prstGeom prst="rect">
            <a:avLst/>
          </a:prstGeom>
          <a:ln w="28575">
            <a:solidFill>
              <a:schemeClr val="tx2"/>
            </a:solidFill>
          </a:ln>
        </p:spPr>
      </p:pic>
      <p:sp>
        <p:nvSpPr>
          <p:cNvPr id="9" name="Content Placeholder 2">
            <a:extLst>
              <a:ext uri="{FF2B5EF4-FFF2-40B4-BE49-F238E27FC236}">
                <a16:creationId xmlns:a16="http://schemas.microsoft.com/office/drawing/2014/main" id="{EFA63296-C02F-4F47-A2AC-3F153496CDC4}"/>
              </a:ext>
            </a:extLst>
          </p:cNvPr>
          <p:cNvSpPr>
            <a:spLocks noGrp="1"/>
          </p:cNvSpPr>
          <p:nvPr>
            <p:ph sz="quarter" idx="10"/>
          </p:nvPr>
        </p:nvSpPr>
        <p:spPr>
          <a:xfrm>
            <a:off x="308735" y="1245416"/>
            <a:ext cx="3358804" cy="4687421"/>
          </a:xfrm>
        </p:spPr>
        <p:txBody>
          <a:bodyPr/>
          <a:lstStyle/>
          <a:p>
            <a:pPr algn="l">
              <a:spcBef>
                <a:spcPts val="600"/>
              </a:spcBef>
              <a:spcAft>
                <a:spcPts val="1200"/>
              </a:spcAft>
            </a:pPr>
            <a:r>
              <a:rPr lang="en-US" sz="2000" b="0" i="0" dirty="0">
                <a:solidFill>
                  <a:srgbClr val="171717"/>
                </a:solidFill>
                <a:effectLst/>
                <a:latin typeface="Segoe UI" panose="020B0502040204020203" pitchFamily="34" charset="0"/>
              </a:rPr>
              <a:t>Computers</a:t>
            </a:r>
            <a:r>
              <a:rPr lang="en-US" sz="2000" dirty="0">
                <a:solidFill>
                  <a:srgbClr val="171717"/>
                </a:solidFill>
                <a:latin typeface="Segoe UI" panose="020B0502040204020203" pitchFamily="34" charset="0"/>
              </a:rPr>
              <a:t> </a:t>
            </a:r>
            <a:r>
              <a:rPr lang="en-US" sz="2000" b="0" i="0" dirty="0">
                <a:solidFill>
                  <a:srgbClr val="171717"/>
                </a:solidFill>
                <a:effectLst/>
                <a:latin typeface="Segoe UI" panose="020B0502040204020203" pitchFamily="34" charset="0"/>
              </a:rPr>
              <a:t>are security principals: </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have an account with a sign-in name and password.</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authenticate with the domain.</a:t>
            </a:r>
          </a:p>
          <a:p>
            <a:pPr marL="285750" indent="-285750" algn="l">
              <a:spcBef>
                <a:spcPts val="600"/>
              </a:spcBef>
              <a:spcAft>
                <a:spcPts val="1200"/>
              </a:spcAft>
              <a:buFont typeface="Arial" panose="020B0604020202020204" pitchFamily="34" charset="0"/>
              <a:buChar char="•"/>
            </a:pPr>
            <a:r>
              <a:rPr lang="en-US" sz="2000" b="0" i="0" dirty="0">
                <a:solidFill>
                  <a:srgbClr val="171717"/>
                </a:solidFill>
                <a:effectLst/>
                <a:latin typeface="Segoe UI" panose="020B0502040204020203" pitchFamily="34" charset="0"/>
              </a:rPr>
              <a:t>They can belong to groups and have access to resources</a:t>
            </a:r>
          </a:p>
        </p:txBody>
      </p:sp>
    </p:spTree>
    <p:extLst>
      <p:ext uri="{BB962C8B-B14F-4D97-AF65-F5344CB8AC3E}">
        <p14:creationId xmlns:p14="http://schemas.microsoft.com/office/powerpoint/2010/main" val="38584312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713-2615-02EA-A693-6690C254B5CB}"/>
              </a:ext>
            </a:extLst>
          </p:cNvPr>
          <p:cNvSpPr>
            <a:spLocks noGrp="1"/>
          </p:cNvSpPr>
          <p:nvPr>
            <p:ph type="title"/>
          </p:nvPr>
        </p:nvSpPr>
        <p:spPr/>
        <p:txBody>
          <a:bodyPr/>
          <a:lstStyle/>
          <a:p>
            <a:r>
              <a:rPr lang="en-US" dirty="0"/>
              <a:t>Azure Entra ID</a:t>
            </a:r>
          </a:p>
        </p:txBody>
      </p:sp>
      <p:pic>
        <p:nvPicPr>
          <p:cNvPr id="7" name="Picture Placeholder 6">
            <a:extLst>
              <a:ext uri="{FF2B5EF4-FFF2-40B4-BE49-F238E27FC236}">
                <a16:creationId xmlns:a16="http://schemas.microsoft.com/office/drawing/2014/main" id="{0836A582-4FC7-4C03-D0C5-98BE85525DCD}"/>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9969500" y="2649073"/>
            <a:ext cx="1600200" cy="1600427"/>
          </a:xfrm>
        </p:spPr>
      </p:pic>
    </p:spTree>
    <p:extLst>
      <p:ext uri="{BB962C8B-B14F-4D97-AF65-F5344CB8AC3E}">
        <p14:creationId xmlns:p14="http://schemas.microsoft.com/office/powerpoint/2010/main" val="321126330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6FE134-7361-4698-B6E4-8A8E01883A29}">
  <ds:schemaRefs>
    <ds:schemaRef ds:uri="http://schemas.microsoft.com/sharepoint/v3/contenttype/forms"/>
  </ds:schemaRefs>
</ds:datastoreItem>
</file>

<file path=customXml/itemProps2.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3716</Words>
  <Application>Microsoft Office PowerPoint</Application>
  <PresentationFormat>Widescreen</PresentationFormat>
  <Paragraphs>339</Paragraphs>
  <Slides>27</Slides>
  <Notes>21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27</vt:i4>
      </vt:variant>
    </vt:vector>
  </HeadingPairs>
  <TitlesOfParts>
    <vt:vector size="37" baseType="lpstr">
      <vt:lpstr>Arial</vt:lpstr>
      <vt:lpstr>Segoe UI</vt:lpstr>
      <vt:lpstr>Segoe UI Light</vt:lpstr>
      <vt:lpstr>Segoe UI Semibold</vt:lpstr>
      <vt:lpstr>Segoe UI Semilight</vt:lpstr>
      <vt:lpstr>Wingdings</vt:lpstr>
      <vt:lpstr>WHITE TEMPLATE</vt:lpstr>
      <vt:lpstr>Microsoft Power Platform Template</vt:lpstr>
      <vt:lpstr>1_Microsoft Power Platform Template</vt:lpstr>
      <vt:lpstr>Microsoft Power Platform Template</vt:lpstr>
      <vt:lpstr>Identity, Access, and Security</vt:lpstr>
      <vt:lpstr>Identity, Access, and Security - Objective Domain</vt:lpstr>
      <vt:lpstr>Active Directory Domain Services (AD DS)</vt:lpstr>
      <vt:lpstr>What is an AD DS forest?</vt:lpstr>
      <vt:lpstr>What is an AD DS domain?</vt:lpstr>
      <vt:lpstr>Define user objects</vt:lpstr>
      <vt:lpstr>Define group objects</vt:lpstr>
      <vt:lpstr>Define computer objects</vt:lpstr>
      <vt:lpstr>Azure Entra ID</vt:lpstr>
      <vt:lpstr>Azure Entra ID</vt:lpstr>
      <vt:lpstr>Entra ID Connect</vt:lpstr>
      <vt:lpstr>Entra ID Usage</vt:lpstr>
      <vt:lpstr>Azure Entra ID</vt:lpstr>
      <vt:lpstr>Entra Domain Services</vt:lpstr>
      <vt:lpstr>PowerPoint Presentation</vt:lpstr>
      <vt:lpstr>Compare Authentication and Authorization</vt:lpstr>
      <vt:lpstr>Azure Multi-Factor Authentication</vt:lpstr>
      <vt:lpstr>External Identities B2B</vt:lpstr>
      <vt:lpstr>External Identities B2C</vt:lpstr>
      <vt:lpstr>Conditional Access</vt:lpstr>
      <vt:lpstr>Conditional Access</vt:lpstr>
      <vt:lpstr>When can I use Conditional Access? </vt:lpstr>
      <vt:lpstr>Azure role-based access control (Azure RBAC)</vt:lpstr>
      <vt:lpstr>Zero Trust</vt:lpstr>
      <vt:lpstr>Defense in depth</vt:lpstr>
      <vt:lpstr>Microsoft Defender for Cloud</vt:lpstr>
      <vt:lpstr>Defender for Cloud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2024-12-29T12:08:29Z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