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7" r:id="rId10"/>
    <p:sldId id="268" r:id="rId11"/>
    <p:sldId id="269" r:id="rId12"/>
    <p:sldId id="270" r:id="rId13"/>
    <p:sldId id="263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09" autoAdjust="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Investment Appraisal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8(a)</a:t>
            </a:r>
          </a:p>
        </p:txBody>
      </p:sp>
    </p:spTree>
    <p:extLst>
      <p:ext uri="{BB962C8B-B14F-4D97-AF65-F5344CB8AC3E}">
        <p14:creationId xmlns:p14="http://schemas.microsoft.com/office/powerpoint/2010/main" val="57246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APPLYING DCF TO A SIMPLE INVESTMENT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essence of investment is that money is spent now so as to produce benefits in the future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Benefits in monetary terms, get present value</a:t>
            </a:r>
          </a:p>
          <a:p>
            <a:pPr lvl="1"/>
            <a:r>
              <a:rPr lang="en-US" dirty="0"/>
              <a:t>To do this, we calculate the net cash flows that the project will generate over each year of its life and convert these to a present day value.</a:t>
            </a:r>
          </a:p>
          <a:p>
            <a:pPr lvl="1"/>
            <a:r>
              <a:rPr lang="en-US" dirty="0"/>
              <a:t>Then we add these up to get the NPV of the project as a whole.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86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APPLYING DCF TO A SIMPLE INVESTMENT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New van cost – 10,000</a:t>
            </a:r>
          </a:p>
          <a:p>
            <a:pPr lvl="1"/>
            <a:r>
              <a:rPr lang="en-US" dirty="0"/>
              <a:t>500 insurance and 150 road tax – annual cost</a:t>
            </a:r>
          </a:p>
          <a:p>
            <a:pPr lvl="1"/>
            <a:r>
              <a:rPr lang="en-US" dirty="0"/>
              <a:t>Maintenance</a:t>
            </a:r>
          </a:p>
          <a:p>
            <a:pPr lvl="2"/>
            <a:r>
              <a:rPr lang="en-US" dirty="0"/>
              <a:t>200 in first two years</a:t>
            </a:r>
          </a:p>
          <a:p>
            <a:pPr lvl="2"/>
            <a:r>
              <a:rPr lang="en-US" dirty="0"/>
              <a:t>300, 400, 500 in year 3, 4 ,5 respectively</a:t>
            </a:r>
          </a:p>
          <a:p>
            <a:pPr lvl="1"/>
            <a:r>
              <a:rPr lang="en-US" dirty="0"/>
              <a:t>Van to be sold at 2000 – end of year 5</a:t>
            </a:r>
          </a:p>
          <a:p>
            <a:pPr lvl="1"/>
            <a:r>
              <a:rPr lang="en-US" dirty="0"/>
              <a:t>Interest rate 10 %</a:t>
            </a:r>
          </a:p>
          <a:p>
            <a:pPr lvl="1"/>
            <a:r>
              <a:rPr lang="en-US" dirty="0"/>
              <a:t>Van hire cost 35 a day – 100 days a year</a:t>
            </a:r>
          </a:p>
          <a:p>
            <a:pPr lvl="1"/>
            <a:r>
              <a:rPr lang="en-US" dirty="0"/>
              <a:t>Inflation 5% 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046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APPLYING DCF TO A SIMPLE INVESTMENT PROJECT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5" y="1752600"/>
            <a:ext cx="878047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30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Product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Development</a:t>
            </a:r>
          </a:p>
          <a:p>
            <a:pPr lvl="1"/>
            <a:r>
              <a:rPr lang="en-US" dirty="0"/>
              <a:t>3 people – 1</a:t>
            </a:r>
            <a:r>
              <a:rPr lang="en-US" baseline="30000" dirty="0"/>
              <a:t>st</a:t>
            </a:r>
            <a:r>
              <a:rPr lang="en-US" dirty="0"/>
              <a:t> year</a:t>
            </a:r>
          </a:p>
          <a:p>
            <a:pPr lvl="1"/>
            <a:r>
              <a:rPr lang="en-US" dirty="0"/>
              <a:t>1 and ½ - 2</a:t>
            </a:r>
            <a:r>
              <a:rPr lang="en-US" baseline="30000" dirty="0"/>
              <a:t>nd</a:t>
            </a:r>
            <a:r>
              <a:rPr lang="en-US" dirty="0"/>
              <a:t> year</a:t>
            </a:r>
          </a:p>
          <a:p>
            <a:pPr lvl="1"/>
            <a:r>
              <a:rPr lang="en-US" dirty="0"/>
              <a:t>35000 per year staff cost</a:t>
            </a:r>
          </a:p>
          <a:p>
            <a:r>
              <a:rPr lang="en-US" dirty="0"/>
              <a:t>Release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year</a:t>
            </a:r>
          </a:p>
          <a:p>
            <a:pPr lvl="1"/>
            <a:r>
              <a:rPr lang="en-US" dirty="0"/>
              <a:t>1 person for maintenance full time</a:t>
            </a:r>
          </a:p>
          <a:p>
            <a:r>
              <a:rPr lang="en-US" dirty="0"/>
              <a:t>Sales and marketing</a:t>
            </a:r>
          </a:p>
          <a:p>
            <a:pPr lvl="1"/>
            <a:r>
              <a:rPr lang="en-US" dirty="0"/>
              <a:t>10,000 and 20,000 in 1</a:t>
            </a:r>
            <a:r>
              <a:rPr lang="en-US" baseline="30000" dirty="0"/>
              <a:t>st</a:t>
            </a:r>
            <a:r>
              <a:rPr lang="en-US" dirty="0"/>
              <a:t> and each next four years </a:t>
            </a:r>
            <a:r>
              <a:rPr lang="en-US" dirty="0" err="1"/>
              <a:t>resp</a:t>
            </a:r>
            <a:endParaRPr lang="en-US" dirty="0"/>
          </a:p>
          <a:p>
            <a:r>
              <a:rPr lang="en-US" dirty="0"/>
              <a:t>100 copies to be sold in 5 years with 5000 a copy</a:t>
            </a:r>
          </a:p>
        </p:txBody>
      </p:sp>
    </p:spTree>
    <p:extLst>
      <p:ext uri="{BB962C8B-B14F-4D97-AF65-F5344CB8AC3E}">
        <p14:creationId xmlns:p14="http://schemas.microsoft.com/office/powerpoint/2010/main" val="2661549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DCF Analysis of a software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6" y="1660525"/>
            <a:ext cx="8519467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396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DCF Analysis of a software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Pay-back period</a:t>
            </a:r>
          </a:p>
          <a:p>
            <a:pPr lvl="1"/>
            <a:r>
              <a:rPr lang="en-US" dirty="0"/>
              <a:t>Time required to get positive cash flow</a:t>
            </a:r>
          </a:p>
          <a:p>
            <a:r>
              <a:rPr lang="en-US" dirty="0"/>
              <a:t>IRR – internal rate of return</a:t>
            </a:r>
          </a:p>
          <a:p>
            <a:pPr lvl="1"/>
            <a:r>
              <a:rPr lang="en-US" dirty="0"/>
              <a:t>Cost of capital required for NPV to be zero</a:t>
            </a:r>
          </a:p>
          <a:p>
            <a:r>
              <a:rPr lang="en-US" dirty="0"/>
              <a:t>Proposal to be rejected when;</a:t>
            </a:r>
          </a:p>
          <a:p>
            <a:pPr lvl="1"/>
            <a:r>
              <a:rPr lang="en-US" dirty="0"/>
              <a:t>NPV not positive</a:t>
            </a:r>
          </a:p>
          <a:p>
            <a:pPr lvl="1"/>
            <a:r>
              <a:rPr lang="en-US" dirty="0"/>
              <a:t>Pay-back time is greater than a threshold</a:t>
            </a:r>
          </a:p>
          <a:p>
            <a:pPr lvl="1"/>
            <a:r>
              <a:rPr lang="en-US" dirty="0"/>
              <a:t>IRR is less than current cost of capital</a:t>
            </a:r>
          </a:p>
          <a:p>
            <a:pPr lvl="1"/>
            <a:r>
              <a:rPr lang="en-US" dirty="0"/>
              <a:t>Between 2 projects, with highest NPV is selected, or highest IRR or shortest pay-back time</a:t>
            </a:r>
          </a:p>
        </p:txBody>
      </p:sp>
    </p:spTree>
    <p:extLst>
      <p:ext uri="{BB962C8B-B14F-4D97-AF65-F5344CB8AC3E}">
        <p14:creationId xmlns:p14="http://schemas.microsoft.com/office/powerpoint/2010/main" val="1542157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DCF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 precise in nature</a:t>
            </a:r>
          </a:p>
          <a:p>
            <a:pPr lvl="1"/>
            <a:r>
              <a:rPr lang="en-US" dirty="0"/>
              <a:t>Rely on assumptions</a:t>
            </a:r>
          </a:p>
          <a:p>
            <a:pPr lvl="1"/>
            <a:r>
              <a:rPr lang="en-US" dirty="0"/>
              <a:t>Uncertainty not handled</a:t>
            </a:r>
          </a:p>
          <a:p>
            <a:r>
              <a:rPr lang="en-US" dirty="0"/>
              <a:t>DCF analysis incase of a software project</a:t>
            </a:r>
          </a:p>
          <a:p>
            <a:pPr lvl="1"/>
            <a:r>
              <a:rPr lang="en-US" dirty="0"/>
              <a:t>Most software takes more time then anticipated</a:t>
            </a:r>
          </a:p>
          <a:p>
            <a:pPr lvl="1"/>
            <a:r>
              <a:rPr lang="en-US" dirty="0"/>
              <a:t>Most software doesn’t work correctly</a:t>
            </a:r>
          </a:p>
          <a:p>
            <a:pPr lvl="1"/>
            <a:r>
              <a:rPr lang="en-US" dirty="0"/>
              <a:t>Not being able to sell copies as much as anticipated </a:t>
            </a:r>
          </a:p>
          <a:p>
            <a:pPr lvl="1"/>
            <a:r>
              <a:rPr lang="en-US" dirty="0"/>
              <a:t>Risk, that competitor will launch similar project</a:t>
            </a:r>
          </a:p>
        </p:txBody>
      </p:sp>
    </p:spTree>
    <p:extLst>
      <p:ext uri="{BB962C8B-B14F-4D97-AF65-F5344CB8AC3E}">
        <p14:creationId xmlns:p14="http://schemas.microsoft.com/office/powerpoint/2010/main" val="3762953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 OF DCF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 DCF analysis with different assumptions and changes</a:t>
            </a:r>
          </a:p>
          <a:p>
            <a:r>
              <a:rPr lang="en-US" dirty="0"/>
              <a:t>If results vary with small changes-not good-high risk</a:t>
            </a:r>
          </a:p>
          <a:p>
            <a:r>
              <a:rPr lang="en-US" dirty="0"/>
              <a:t>In the above example</a:t>
            </a:r>
          </a:p>
          <a:p>
            <a:pPr lvl="1"/>
            <a:r>
              <a:rPr lang="en-US" dirty="0"/>
              <a:t>If in year 3, sales drop from 40 to 20, cash flow does not become positive</a:t>
            </a:r>
          </a:p>
          <a:p>
            <a:pPr lvl="1"/>
            <a:r>
              <a:rPr lang="en-US" dirty="0"/>
              <a:t>Project high risk, as sale not to predicted accurately for this long</a:t>
            </a:r>
          </a:p>
          <a:p>
            <a:pPr lvl="1"/>
            <a:r>
              <a:rPr lang="en-US" dirty="0"/>
              <a:t>If price increased to 6000, NPV rises to 117420 - pay-back period falls to 2 years</a:t>
            </a:r>
          </a:p>
          <a:p>
            <a:pPr lvl="1"/>
            <a:r>
              <a:rPr lang="en-US" dirty="0"/>
              <a:t>This sensitivity of changes in sales and price is characteristics of software project development</a:t>
            </a:r>
          </a:p>
        </p:txBody>
      </p:sp>
    </p:spTree>
    <p:extLst>
      <p:ext uri="{BB962C8B-B14F-4D97-AF65-F5344CB8AC3E}">
        <p14:creationId xmlns:p14="http://schemas.microsoft.com/office/powerpoint/2010/main" val="34581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is meant by time value of money</a:t>
            </a:r>
          </a:p>
          <a:p>
            <a:r>
              <a:rPr lang="en-US" dirty="0"/>
              <a:t>Be able to carry DCF analysis to assess the viability of a proposed investment proposal</a:t>
            </a:r>
          </a:p>
          <a:p>
            <a:r>
              <a:rPr lang="en-US" dirty="0"/>
              <a:t>Be able to interpret a discounted cash flow analysis in commercial terms</a:t>
            </a:r>
          </a:p>
        </p:txBody>
      </p:sp>
    </p:spTree>
    <p:extLst>
      <p:ext uri="{BB962C8B-B14F-4D97-AF65-F5344CB8AC3E}">
        <p14:creationId xmlns:p14="http://schemas.microsoft.com/office/powerpoint/2010/main" val="362897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Successful companies always looking to change and develop</a:t>
            </a:r>
          </a:p>
          <a:p>
            <a:r>
              <a:rPr lang="en-US" dirty="0"/>
              <a:t>Management is faced with different proposals</a:t>
            </a:r>
          </a:p>
          <a:p>
            <a:r>
              <a:rPr lang="en-US" dirty="0"/>
              <a:t>Not a single way of assessing and comparing different proposals</a:t>
            </a:r>
          </a:p>
          <a:p>
            <a:r>
              <a:rPr lang="en-US" dirty="0"/>
              <a:t>Factors taken into account</a:t>
            </a:r>
          </a:p>
          <a:p>
            <a:pPr lvl="1"/>
            <a:r>
              <a:rPr lang="en-US" dirty="0"/>
              <a:t>Consistent with company’s long term plans</a:t>
            </a:r>
          </a:p>
          <a:p>
            <a:pPr lvl="1"/>
            <a:r>
              <a:rPr lang="en-US" dirty="0"/>
              <a:t>Risk attached to proposals</a:t>
            </a:r>
          </a:p>
          <a:p>
            <a:pPr lvl="1"/>
            <a:r>
              <a:rPr lang="en-US" dirty="0"/>
              <a:t>Availability of necessary resources</a:t>
            </a:r>
          </a:p>
        </p:txBody>
      </p:sp>
    </p:spTree>
    <p:extLst>
      <p:ext uri="{BB962C8B-B14F-4D97-AF65-F5344CB8AC3E}">
        <p14:creationId xmlns:p14="http://schemas.microsoft.com/office/powerpoint/2010/main" val="416630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important criteria </a:t>
            </a:r>
          </a:p>
          <a:p>
            <a:pPr lvl="1"/>
            <a:r>
              <a:rPr lang="en-US" dirty="0"/>
              <a:t>Return on investment</a:t>
            </a:r>
          </a:p>
          <a:p>
            <a:pPr lvl="1"/>
            <a:r>
              <a:rPr lang="en-US" dirty="0"/>
              <a:t>Usual way is DCF</a:t>
            </a:r>
          </a:p>
          <a:p>
            <a:r>
              <a:rPr lang="en-US" dirty="0"/>
              <a:t>DCF tool is used for</a:t>
            </a:r>
          </a:p>
          <a:p>
            <a:pPr lvl="1"/>
            <a:r>
              <a:rPr lang="en-US" dirty="0"/>
              <a:t>Share price of a company</a:t>
            </a:r>
          </a:p>
          <a:p>
            <a:pPr lvl="1"/>
            <a:r>
              <a:rPr lang="en-US" dirty="0"/>
              <a:t>Purchase or lease it</a:t>
            </a:r>
          </a:p>
          <a:p>
            <a:pPr lvl="1"/>
            <a:r>
              <a:rPr lang="en-US" dirty="0"/>
              <a:t>Most financially appealing proposals</a:t>
            </a:r>
          </a:p>
          <a:p>
            <a:pPr lvl="1"/>
            <a:r>
              <a:rPr lang="en-US" dirty="0"/>
              <a:t>A proposed project is worthwhile </a:t>
            </a:r>
          </a:p>
        </p:txBody>
      </p:sp>
    </p:spTree>
    <p:extLst>
      <p:ext uri="{BB962C8B-B14F-4D97-AF65-F5344CB8AC3E}">
        <p14:creationId xmlns:p14="http://schemas.microsoft.com/office/powerpoint/2010/main" val="79601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Value of Money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promise of 103Rs for 100Rs in a year’s time</a:t>
                </a:r>
              </a:p>
              <a:p>
                <a:r>
                  <a:rPr lang="en-US" dirty="0"/>
                  <a:t>DCF – discounted cash flow analysis</a:t>
                </a:r>
              </a:p>
              <a:p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PK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K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PK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PK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PK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PK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</m:d>
                          </m:e>
                          <m:sup>
                            <m:r>
                              <a:rPr lang="en-PK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known as discount factor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461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Value of Money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7" y="1986756"/>
            <a:ext cx="6905625" cy="375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66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Value of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 </a:t>
            </a:r>
            <a:r>
              <a:rPr lang="en-US" dirty="0" err="1"/>
              <a:t>Rs</a:t>
            </a:r>
            <a:r>
              <a:rPr lang="en-US" dirty="0"/>
              <a:t> payable in 4 years time with discount/interest rate 8% ?</a:t>
            </a:r>
          </a:p>
          <a:p>
            <a:pPr lvl="1"/>
            <a:r>
              <a:rPr lang="en-US" dirty="0"/>
              <a:t>1000 x 0.7350 = 735</a:t>
            </a:r>
          </a:p>
        </p:txBody>
      </p:sp>
    </p:spTree>
    <p:extLst>
      <p:ext uri="{BB962C8B-B14F-4D97-AF65-F5344CB8AC3E}">
        <p14:creationId xmlns:p14="http://schemas.microsoft.com/office/powerpoint/2010/main" val="252471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Value of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Car Example</a:t>
            </a:r>
          </a:p>
          <a:p>
            <a:pPr lvl="1"/>
            <a:r>
              <a:rPr lang="en-US" dirty="0"/>
              <a:t>Buy or lease</a:t>
            </a:r>
          </a:p>
          <a:p>
            <a:pPr lvl="1"/>
            <a:r>
              <a:rPr lang="en-US" b="1" dirty="0"/>
              <a:t>New Wolsey Hornet £8995 or only £500 down and £400 per month for 24 months</a:t>
            </a:r>
          </a:p>
          <a:p>
            <a:pPr lvl="1"/>
            <a:r>
              <a:rPr lang="en-US" dirty="0"/>
              <a:t>Using the idea of discount factors, we can calculate the present value of each of those monthly payments</a:t>
            </a:r>
          </a:p>
          <a:p>
            <a:pPr lvl="1"/>
            <a:r>
              <a:rPr lang="en-US" dirty="0"/>
              <a:t>If we add the present value of all those payments to the £500 that we have to pay immediately, we shall obtain the present value of the total of the payments we have to make</a:t>
            </a:r>
          </a:p>
          <a:p>
            <a:pPr lvl="1"/>
            <a:r>
              <a:rPr lang="en-US" dirty="0"/>
              <a:t>If this is more than £8,995, we shall be better off buying the car outright immediately.</a:t>
            </a:r>
          </a:p>
        </p:txBody>
      </p:sp>
    </p:spTree>
    <p:extLst>
      <p:ext uri="{BB962C8B-B14F-4D97-AF65-F5344CB8AC3E}">
        <p14:creationId xmlns:p14="http://schemas.microsoft.com/office/powerpoint/2010/main" val="247844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Value of Money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Car Example</a:t>
            </a:r>
          </a:p>
          <a:p>
            <a:pPr lvl="1"/>
            <a:r>
              <a:rPr lang="en-US" dirty="0"/>
              <a:t>The result of applying this function (NPV) to a sequence of 24 payments of £400 with a discount rate of 0.2466 per cent per month (3% annual) is a net present value of £9,310.30.</a:t>
            </a:r>
          </a:p>
          <a:p>
            <a:pPr lvl="1"/>
            <a:r>
              <a:rPr lang="en-US" dirty="0"/>
              <a:t>To this we must add the £500 down payment</a:t>
            </a:r>
          </a:p>
          <a:p>
            <a:pPr lvl="1"/>
            <a:r>
              <a:rPr lang="en-US" dirty="0"/>
              <a:t>This shows that the NPV of the payments on easy terms is £9,810.30.</a:t>
            </a:r>
          </a:p>
          <a:p>
            <a:pPr lvl="1"/>
            <a:r>
              <a:rPr lang="en-US" dirty="0"/>
              <a:t>Clearly we shall be much better off by buying the car outright for £8,995 if we have the money available.</a:t>
            </a:r>
          </a:p>
        </p:txBody>
      </p:sp>
    </p:spTree>
    <p:extLst>
      <p:ext uri="{BB962C8B-B14F-4D97-AF65-F5344CB8AC3E}">
        <p14:creationId xmlns:p14="http://schemas.microsoft.com/office/powerpoint/2010/main" val="283137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5136</TotalTime>
  <Words>801</Words>
  <Application>Microsoft Office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Investment Appraisal</vt:lpstr>
      <vt:lpstr>Lesson Goals</vt:lpstr>
      <vt:lpstr>Introduction</vt:lpstr>
      <vt:lpstr>Introduction</vt:lpstr>
      <vt:lpstr>The Time Value of Money</vt:lpstr>
      <vt:lpstr>The Time Value of Money</vt:lpstr>
      <vt:lpstr>The Time Value of Money</vt:lpstr>
      <vt:lpstr>The Time Value of Money</vt:lpstr>
      <vt:lpstr>The Time Value of Money</vt:lpstr>
      <vt:lpstr>APPLYING DCF TO A SIMPLE INVESTMENT PROJECT</vt:lpstr>
      <vt:lpstr>APPLYING DCF TO A SIMPLE INVESTMENT PROJECT</vt:lpstr>
      <vt:lpstr>APPLYING DCF TO A SIMPLE INVESTMENT PROJECT</vt:lpstr>
      <vt:lpstr>Software Product Proposal</vt:lpstr>
      <vt:lpstr>DCF Analysis of a software project</vt:lpstr>
      <vt:lpstr>DCF Analysis of a software project</vt:lpstr>
      <vt:lpstr>PITFALLS OF DCF</vt:lpstr>
      <vt:lpstr>PITFALLS OF DCF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Appraisal</dc:title>
  <dc:creator>Waqas</dc:creator>
  <cp:lastModifiedBy>Hamza Khan</cp:lastModifiedBy>
  <cp:revision>84</cp:revision>
  <dcterms:created xsi:type="dcterms:W3CDTF">2006-08-16T00:00:00Z</dcterms:created>
  <dcterms:modified xsi:type="dcterms:W3CDTF">2024-12-16T17:50:23Z</dcterms:modified>
</cp:coreProperties>
</file>