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35"/>
  </p:notesMasterIdLst>
  <p:handoutMasterIdLst>
    <p:handoutMasterId r:id="rId36"/>
  </p:handoutMasterIdLst>
  <p:sldIdLst>
    <p:sldId id="1719" r:id="rId8"/>
    <p:sldId id="2005" r:id="rId9"/>
    <p:sldId id="2009" r:id="rId10"/>
    <p:sldId id="1790" r:id="rId11"/>
    <p:sldId id="2581" r:id="rId12"/>
    <p:sldId id="1787" r:id="rId13"/>
    <p:sldId id="1788" r:id="rId14"/>
    <p:sldId id="1789" r:id="rId15"/>
    <p:sldId id="2612" r:id="rId16"/>
    <p:sldId id="2613" r:id="rId17"/>
    <p:sldId id="2611" r:id="rId18"/>
    <p:sldId id="2614" r:id="rId19"/>
    <p:sldId id="1904" r:id="rId20"/>
    <p:sldId id="2004" r:id="rId21"/>
    <p:sldId id="2008" r:id="rId22"/>
    <p:sldId id="1946" r:id="rId23"/>
    <p:sldId id="1994" r:id="rId24"/>
    <p:sldId id="1999" r:id="rId25"/>
    <p:sldId id="2000" r:id="rId26"/>
    <p:sldId id="1995" r:id="rId27"/>
    <p:sldId id="2616" r:id="rId28"/>
    <p:sldId id="2615" r:id="rId29"/>
    <p:sldId id="1963" r:id="rId30"/>
    <p:sldId id="1998" r:id="rId31"/>
    <p:sldId id="1996" r:id="rId32"/>
    <p:sldId id="1997" r:id="rId33"/>
    <p:sldId id="2617" r:id="rId34"/>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005"/>
            <p14:sldId id="2009"/>
            <p14:sldId id="1790"/>
            <p14:sldId id="2581"/>
            <p14:sldId id="1787"/>
            <p14:sldId id="1788"/>
            <p14:sldId id="1789"/>
            <p14:sldId id="2612"/>
            <p14:sldId id="2613"/>
            <p14:sldId id="2611"/>
            <p14:sldId id="2614"/>
            <p14:sldId id="1904"/>
            <p14:sldId id="2004"/>
            <p14:sldId id="2008"/>
            <p14:sldId id="1946"/>
            <p14:sldId id="1994"/>
            <p14:sldId id="1999"/>
            <p14:sldId id="2000"/>
            <p14:sldId id="1995"/>
            <p14:sldId id="2616"/>
            <p14:sldId id="2615"/>
            <p14:sldId id="1963"/>
            <p14:sldId id="1998"/>
            <p14:sldId id="1996"/>
            <p14:sldId id="1997"/>
            <p14:sldId id="26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48896-3509-4AE0-845A-9AD84AADAA43}" v="662" dt="2024-10-22T20:06:17.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74104" autoAdjust="0"/>
  </p:normalViewPr>
  <p:slideViewPr>
    <p:cSldViewPr snapToGrid="0">
      <p:cViewPr varScale="1">
        <p:scale>
          <a:sx n="119" d="100"/>
          <a:sy n="119" d="100"/>
        </p:scale>
        <p:origin x="1768" y="68"/>
      </p:cViewPr>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10/22/2024 11:31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10/22/2024 11:29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training/modules/introduction-to-ad-ds/2-define-ad-d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10/22/2024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https://learn.microsoft.com/en-us/entra/identity/hybrid/connect/whatis-azure-ad-connect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1870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18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r>
              <a:rPr lang="en-IE" sz="1800" b="0" kern="1200" dirty="0">
                <a:solidFill>
                  <a:schemeClr val="tx1"/>
                </a:solidFill>
                <a:effectLst/>
                <a:latin typeface="Segoe UI Light" pitchFamily="34" charset="0"/>
                <a:ea typeface="+mn-ea"/>
                <a:cs typeface="+mn-cs"/>
              </a:rPr>
              <a:t>https://learn.microsoft.com/en-us/entra/fundamentals/whatis</a:t>
            </a:r>
          </a:p>
          <a:p>
            <a:pPr marL="0" indent="0">
              <a:buFont typeface="Arial" panose="020B0604020202020204" pitchFamily="34" charset="0"/>
              <a:buNone/>
            </a:pPr>
            <a:endParaRPr lang="en-IE" sz="18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10/22/2024 11:29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56715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https://learn.microsoft.com/en-us/entra/identity/domain-services/overview</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10/23/2024 12:46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0023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10/22/2024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39478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10/22/2024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885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https://learn.microsoft.com/en-us/training/modules/describe-azure-identity-access-security/4-external-identities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61616"/>
                </a:solidFill>
                <a:effectLst/>
                <a:latin typeface="Segoe UI" panose="020B0502040204020203" pitchFamily="34" charset="0"/>
              </a:rPr>
              <a:t>Business to business (B2B) collaboration</a:t>
            </a:r>
            <a:r>
              <a:rPr lang="en-US" b="0" i="0" dirty="0">
                <a:solidFill>
                  <a:srgbClr val="161616"/>
                </a:solidFill>
                <a:effectLst/>
                <a:latin typeface="Segoe UI" panose="020B0502040204020203" pitchFamily="34" charset="0"/>
              </a:rPr>
              <a:t> - Collaborate with external users by letting them use their preferred identity to sign-in to your Microsoft applications or other enterprise applications (SaaS apps, custom-developed apps, etc.). B2B collaboration users are represented in your directory, typically as guest users.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10/23/2024 12:48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21088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90359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https://learn.microsoft.com/en-us/training/modules/describe-azure-identity-access-security/5-conditional-access</a:t>
            </a: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10/23/2024 12:52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4103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https://docs.microsoft.com/learn/modules/describe-azure-identity-access-security/6-role-based-access-control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10/22/2024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05895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36675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1435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https://docs.microsoft.com/learn/modules/describe-azure-identity-access-security/8-describe-defense-depth</a:t>
            </a: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algn="l"/>
            <a:r>
              <a:rPr lang="en-US" sz="2000" b="0" i="0" dirty="0">
                <a:solidFill>
                  <a:srgbClr val="161616"/>
                </a:solidFill>
                <a:effectLst/>
                <a:latin typeface="Segoe UI" panose="020B0502040204020203" pitchFamily="34" charset="0"/>
              </a:rPr>
              <a:t>Here's a brief overview of the role of each layer:</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physical security layer is the first line of defense to protect computing hardware in the datacenter.</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identity and access layer controls access to infrastructure and change control.</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perimeter layer uses distributed denial of service (DDoS) protection to filter large-scale attacks before they can cause a denial of service for users.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network layer limits communication between resources through segmentation and access controls.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compute layer secures access to virtual machines.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application layer helps ensure that applications are secure and free of security vulnerabilities.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data layer controls access to business and customer data that you need to protect.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10/22/2024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81279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000" b="0" kern="1200" dirty="0">
                <a:solidFill>
                  <a:schemeClr val="tx1"/>
                </a:solidFill>
                <a:effectLst/>
                <a:latin typeface="Segoe UI Light" pitchFamily="34" charset="0"/>
                <a:ea typeface="+mn-ea"/>
                <a:cs typeface="+mn-cs"/>
              </a:rPr>
              <a:t>https://docs.microsoft.com/learn/modules/describe-azure-identity-access-security/9-describe-microsoft-defender-for-cloud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000" b="0" i="0" u="none" strike="noStrike" kern="1200" dirty="0">
              <a:solidFill>
                <a:schemeClr val="tx1"/>
              </a:solidFill>
              <a:effectLst/>
              <a:latin typeface="Segoe UI Light" pitchFamily="34" charset="0"/>
              <a:ea typeface="+mn-ea"/>
              <a:cs typeface="+mn-cs"/>
            </a:endParaRPr>
          </a:p>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kern="1200" dirty="0">
              <a:solidFill>
                <a:schemeClr val="tx1"/>
              </a:solidFill>
              <a:effectLst/>
              <a:latin typeface="Arial" panose="020B0604020202020204" pitchFamily="34" charset="0"/>
              <a:cs typeface="+mn-cs"/>
            </a:endParaRP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 </a:t>
            </a: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https://azure.microsoft.com/services/defender-for-cloud/</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10/22/2024 11:29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189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Define AD DS - Training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11:29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1893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An AD DS forest is a collection of one or more AD DS trees that contain one or more AD DS domains. Domains in a forest share: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schema.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global catalog.</a:t>
            </a:r>
          </a:p>
          <a:p>
            <a:pPr algn="l"/>
            <a:r>
              <a:rPr lang="en-US" b="0" i="0" dirty="0">
                <a:solidFill>
                  <a:srgbClr val="171717"/>
                </a:solidFill>
                <a:effectLst/>
                <a:latin typeface="Segoe UI" panose="020B0502040204020203" pitchFamily="34" charset="0"/>
              </a:rPr>
              <a:t>An AD DS domain is a logical administrative container for objects such as: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Users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Groups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Computers</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the forest root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naming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Enterprise Admins group.</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Admins group.</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each domain (including the forest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RID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Infrastructure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PDC emulator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Admins group.</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9567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r>
              <a:rPr lang="en-US" sz="900" b="0" i="0" kern="1200" baseline="0" dirty="0">
                <a:solidFill>
                  <a:schemeClr val="tx1"/>
                </a:solidFill>
                <a:effectLst/>
                <a:latin typeface="Segoe UI" panose="020B0502040204020203" pitchFamily="34" charset="0"/>
                <a:ea typeface="+mn-ea"/>
                <a:cs typeface="+mn-cs"/>
              </a:rPr>
              <a:t>Explain the relationships among the forest root domain, a child domain, and another tree. Emphasize that there is no administrative difference between the child domain and the other tree, apart from the names.</a:t>
            </a:r>
          </a:p>
          <a:p>
            <a:r>
              <a:rPr lang="en-US" sz="900" b="0" i="0" kern="1200" baseline="0" dirty="0">
                <a:solidFill>
                  <a:schemeClr val="tx1"/>
                </a:solidFill>
                <a:effectLst/>
                <a:latin typeface="Segoe UI" panose="020B0502040204020203" pitchFamily="34" charset="0"/>
                <a:ea typeface="+mn-ea"/>
                <a:cs typeface="+mn-cs"/>
              </a:rPr>
              <a:t>Suggest you use the whiteboard to record a typical multidomain, or even a multiforest, AD DS environment. Identify the types of trusts on your diagram.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Types of trust</a:t>
            </a:r>
          </a:p>
          <a:p>
            <a:pPr lvl="1"/>
            <a:r>
              <a:rPr lang="en-US" dirty="0"/>
              <a:t>Parent and child</a:t>
            </a:r>
          </a:p>
          <a:p>
            <a:pPr lvl="1"/>
            <a:r>
              <a:rPr lang="en-US" dirty="0"/>
              <a:t>Tree-root</a:t>
            </a:r>
          </a:p>
          <a:p>
            <a:pPr lvl="1"/>
            <a:r>
              <a:rPr lang="en-US" dirty="0"/>
              <a:t>External</a:t>
            </a:r>
          </a:p>
          <a:p>
            <a:pPr lvl="1"/>
            <a:r>
              <a:rPr lang="en-US" dirty="0"/>
              <a:t>Realm</a:t>
            </a:r>
          </a:p>
          <a:p>
            <a:pPr lvl="1"/>
            <a:r>
              <a:rPr lang="en-US" dirty="0"/>
              <a:t>Forest</a:t>
            </a:r>
          </a:p>
          <a:p>
            <a:pPr lvl="1"/>
            <a:r>
              <a:rPr lang="en-US" dirty="0"/>
              <a:t>Shortcut</a:t>
            </a:r>
          </a:p>
          <a:p>
            <a:pPr algn="l"/>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4434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https://docs.microsoft.com/en-us/learn/modules/introduction-to-ad-ds/3-define-users-groups-computers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Consider demonstrating these object types (and those described in the next few slides) as you discuss them.</a:t>
            </a:r>
            <a:endParaRPr lang="en-GB"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697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18612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What are computer objects?</a:t>
            </a:r>
          </a:p>
          <a:p>
            <a:pPr algn="l"/>
            <a:r>
              <a:rPr lang="en-US" b="0" i="0" dirty="0">
                <a:solidFill>
                  <a:srgbClr val="171717"/>
                </a:solidFill>
                <a:effectLst/>
                <a:latin typeface="Segoe UI" panose="020B0502040204020203" pitchFamily="34" charset="0"/>
              </a:rPr>
              <a:t>Computers, like users, are security principals, in that: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have an account with a sign-in name and password that Windows changes automatically on a periodic basis.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authenticate with the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can belong to groups and have access to resources, and you can configure them by using Group Policy.</a:t>
            </a:r>
          </a:p>
          <a:p>
            <a:pPr algn="l"/>
            <a:r>
              <a:rPr lang="en-US" b="0" i="0" dirty="0">
                <a:solidFill>
                  <a:srgbClr val="171717"/>
                </a:solidFill>
                <a:effectLst/>
                <a:latin typeface="Segoe UI" panose="020B0502040204020203" pitchFamily="34" charset="0"/>
              </a:rPr>
              <a:t>A computer account begins its lifecycle when you create the computer object and join it to your domain. After you join the computer account to your domain, day-to-day administrative tasks include: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Configuring computer properties.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Moving the computer between OUs.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Managing the computer itself.</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Renaming, resetting, disabling, enabling, and eventually deleting the computer object.</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Computers container</a:t>
            </a:r>
          </a:p>
          <a:p>
            <a:pPr algn="l"/>
            <a:r>
              <a:rPr lang="en-US" b="0" i="0" dirty="0">
                <a:solidFill>
                  <a:srgbClr val="171717"/>
                </a:solidFill>
                <a:effectLst/>
                <a:latin typeface="Segoe UI" panose="020B0502040204020203" pitchFamily="34" charset="0"/>
              </a:rPr>
              <a:t>Before you create a computer object in AD DS, you must have a place to put it. The Computers container is a built-in container in an AD DS domain. This container is the default location for the computer accounts when a computer joins the domain.</a:t>
            </a:r>
          </a:p>
          <a:p>
            <a:pPr algn="l"/>
            <a:r>
              <a:rPr lang="en-US" b="0" i="0" dirty="0">
                <a:solidFill>
                  <a:srgbClr val="171717"/>
                </a:solidFill>
                <a:effectLst/>
                <a:latin typeface="Segoe UI" panose="020B0502040204020203" pitchFamily="34" charset="0"/>
              </a:rPr>
              <a:t>This container is not an OU. Instead, it is an object of the Container class. Its common name is CN=Computers. There are subtle but important differences between a container and an OU. You cannot create an OU within a container, so you cannot subdivide the Computers container. You also cannot link a Group Policy Object to a container. Therefore, we recommend that you create custom OUs to host computer objects, instead of using the Computers container.</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6940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10/22/2024 11:49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52377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notesSlide" Target="../notesSlides/notesSlide13.xml"/><Relationship Id="rId16" Type="http://schemas.openxmlformats.org/officeDocument/2006/relationships/image" Target="../media/image36.png"/><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svg"/><Relationship Id="rId9" Type="http://schemas.openxmlformats.org/officeDocument/2006/relationships/image" Target="../media/image29.sv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777240"/>
            <a:ext cx="5858997" cy="3548312"/>
          </a:xfrm>
        </p:spPr>
        <p:txBody>
          <a:bodyPr/>
          <a:lstStyle/>
          <a:p>
            <a:r>
              <a:rPr lang="en-US" dirty="0">
                <a:cs typeface="Segoe UI"/>
              </a:rPr>
              <a:t>Identity, Access, and 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B10BB-88B6-B93B-D783-8D1EC9D3FECA}"/>
              </a:ext>
            </a:extLst>
          </p:cNvPr>
          <p:cNvSpPr>
            <a:spLocks noGrp="1"/>
          </p:cNvSpPr>
          <p:nvPr>
            <p:ph type="title"/>
          </p:nvPr>
        </p:nvSpPr>
        <p:spPr/>
        <p:txBody>
          <a:bodyPr/>
          <a:lstStyle/>
          <a:p>
            <a:r>
              <a:rPr lang="en-US" dirty="0"/>
              <a:t>Azure Entra ID</a:t>
            </a:r>
          </a:p>
        </p:txBody>
      </p:sp>
      <p:sp>
        <p:nvSpPr>
          <p:cNvPr id="5" name="Content Placeholder 4">
            <a:extLst>
              <a:ext uri="{FF2B5EF4-FFF2-40B4-BE49-F238E27FC236}">
                <a16:creationId xmlns:a16="http://schemas.microsoft.com/office/drawing/2014/main" id="{F637811B-DD53-5F2E-7715-41046152DCB3}"/>
              </a:ext>
            </a:extLst>
          </p:cNvPr>
          <p:cNvSpPr>
            <a:spLocks noGrp="1"/>
          </p:cNvSpPr>
          <p:nvPr>
            <p:ph sz="quarter" idx="10"/>
          </p:nvPr>
        </p:nvSpPr>
        <p:spPr>
          <a:xfrm>
            <a:off x="419100" y="1456897"/>
            <a:ext cx="11340811" cy="3395801"/>
          </a:xfrm>
        </p:spPr>
        <p:txBody>
          <a:bodyPr/>
          <a:lstStyle/>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a directory service that enables you to sign in and access both Microsoft cloud applications and cloud applications that you develop. </a:t>
            </a: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For on-premises environments, Active Directory running on Windows Server provides an identity and access management service that's managed by your organization. </a:t>
            </a:r>
            <a:endParaRPr lang="en-US" dirty="0">
              <a:solidFill>
                <a:srgbClr val="161616"/>
              </a:solidFill>
              <a:latin typeface="Segoe UI" panose="020B0502040204020203" pitchFamily="34" charset="0"/>
            </a:endParaRP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Microsoft's cloud-based identity and access management service. With Microsoft Entra ID, you control the identity accounts, but Microsoft ensures that the service is available globally.  </a:t>
            </a:r>
            <a:endParaRPr lang="en-US" dirty="0"/>
          </a:p>
        </p:txBody>
      </p:sp>
    </p:spTree>
    <p:extLst>
      <p:ext uri="{BB962C8B-B14F-4D97-AF65-F5344CB8AC3E}">
        <p14:creationId xmlns:p14="http://schemas.microsoft.com/office/powerpoint/2010/main" val="17965726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2">
            <a:extLst>
              <a:ext uri="{FF2B5EF4-FFF2-40B4-BE49-F238E27FC236}">
                <a16:creationId xmlns:a16="http://schemas.microsoft.com/office/drawing/2014/main" id="{C5C5C6F2-F603-DB07-0C6F-90B1B5C993FD}"/>
              </a:ext>
            </a:extLst>
          </p:cNvPr>
          <p:cNvSpPr>
            <a:spLocks noGrp="1"/>
          </p:cNvSpPr>
          <p:nvPr>
            <p:ph sz="quarter" idx="10"/>
          </p:nvPr>
        </p:nvSpPr>
        <p:spPr>
          <a:xfrm>
            <a:off x="418642" y="1456897"/>
            <a:ext cx="5394960" cy="3529171"/>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Azure AD Connect provides the following features:</a:t>
            </a:r>
          </a:p>
          <a:p>
            <a:pPr marL="679045" lvl="1" indent="-342900"/>
            <a:r>
              <a:rPr lang="en-US" dirty="0">
                <a:solidFill>
                  <a:srgbClr val="161616"/>
                </a:solidFill>
                <a:latin typeface="Segoe UI" panose="020B0502040204020203" pitchFamily="34" charset="0"/>
              </a:rPr>
              <a:t>Password Hash Sync</a:t>
            </a:r>
          </a:p>
          <a:p>
            <a:pPr marL="679045" lvl="1" indent="-342900"/>
            <a:r>
              <a:rPr lang="en-US" dirty="0">
                <a:solidFill>
                  <a:srgbClr val="161616"/>
                </a:solidFill>
                <a:latin typeface="Segoe UI" panose="020B0502040204020203" pitchFamily="34" charset="0"/>
              </a:rPr>
              <a:t>Users &amp; Groups Synch</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Users can use a single identity to access on-premises applications and cloud services such as Microsoft 365.</a:t>
            </a:r>
          </a:p>
          <a:p>
            <a:pPr marL="342900" indent="-342900">
              <a:buFont typeface="Arial" panose="020B0604020202020204" pitchFamily="34" charset="0"/>
              <a:buChar char="•"/>
            </a:pPr>
            <a:endParaRPr lang="en-US" dirty="0"/>
          </a:p>
        </p:txBody>
      </p:sp>
      <p:pic>
        <p:nvPicPr>
          <p:cNvPr id="1026" name="Picture 2" descr="What is Azure AD Connect">
            <a:extLst>
              <a:ext uri="{FF2B5EF4-FFF2-40B4-BE49-F238E27FC236}">
                <a16:creationId xmlns:a16="http://schemas.microsoft.com/office/drawing/2014/main" id="{FCD914CC-E92E-2B86-C0DF-5F76274E1EFA}"/>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6364951" y="1888770"/>
            <a:ext cx="5394960" cy="3870883"/>
          </a:xfrm>
          <a:prstGeom prst="rect">
            <a:avLst/>
          </a:prstGeom>
          <a:solidFill>
            <a:srgbClr val="FFFFFF"/>
          </a:solidFill>
        </p:spPr>
      </p:pic>
      <p:sp>
        <p:nvSpPr>
          <p:cNvPr id="5" name="Title 1">
            <a:extLst>
              <a:ext uri="{FF2B5EF4-FFF2-40B4-BE49-F238E27FC236}">
                <a16:creationId xmlns:a16="http://schemas.microsoft.com/office/drawing/2014/main" id="{0950AE2E-FFDF-9CA2-63D4-9916A7A913C1}"/>
              </a:ext>
            </a:extLst>
          </p:cNvPr>
          <p:cNvSpPr>
            <a:spLocks noGrp="1"/>
          </p:cNvSpPr>
          <p:nvPr>
            <p:ph type="title"/>
          </p:nvPr>
        </p:nvSpPr>
        <p:spPr>
          <a:xfrm>
            <a:off x="322848" y="417310"/>
            <a:ext cx="11341100" cy="681037"/>
          </a:xfrm>
        </p:spPr>
        <p:txBody>
          <a:bodyPr wrap="square" anchor="t">
            <a:normAutofit/>
          </a:bodyPr>
          <a:lstStyle/>
          <a:p>
            <a:r>
              <a:rPr lang="en-US" dirty="0"/>
              <a:t>Entra ID Connect</a:t>
            </a:r>
          </a:p>
        </p:txBody>
      </p:sp>
    </p:spTree>
    <p:extLst>
      <p:ext uri="{BB962C8B-B14F-4D97-AF65-F5344CB8AC3E}">
        <p14:creationId xmlns:p14="http://schemas.microsoft.com/office/powerpoint/2010/main" val="2081599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781A-1DC8-47F5-5DE0-48AE8C4D854C}"/>
              </a:ext>
            </a:extLst>
          </p:cNvPr>
          <p:cNvSpPr>
            <a:spLocks noGrp="1"/>
          </p:cNvSpPr>
          <p:nvPr>
            <p:ph type="title"/>
          </p:nvPr>
        </p:nvSpPr>
        <p:spPr/>
        <p:txBody>
          <a:bodyPr/>
          <a:lstStyle/>
          <a:p>
            <a:r>
              <a:rPr lang="en-US" dirty="0"/>
              <a:t>Entra ID Usage</a:t>
            </a:r>
          </a:p>
        </p:txBody>
      </p:sp>
      <p:sp>
        <p:nvSpPr>
          <p:cNvPr id="3" name="Content Placeholder 2">
            <a:extLst>
              <a:ext uri="{FF2B5EF4-FFF2-40B4-BE49-F238E27FC236}">
                <a16:creationId xmlns:a16="http://schemas.microsoft.com/office/drawing/2014/main" id="{CC2F9C19-53DC-CFF6-0FA3-3FA36534F5B8}"/>
              </a:ext>
            </a:extLst>
          </p:cNvPr>
          <p:cNvSpPr>
            <a:spLocks noGrp="1"/>
          </p:cNvSpPr>
          <p:nvPr>
            <p:ph sz="quarter" idx="10"/>
          </p:nvPr>
        </p:nvSpPr>
        <p:spPr>
          <a:xfrm>
            <a:off x="418643" y="1099287"/>
            <a:ext cx="11650368" cy="5318219"/>
          </a:xfrm>
        </p:spPr>
        <p:txBody>
          <a:bodyPr/>
          <a:lstStyle/>
          <a:p>
            <a:pPr algn="l"/>
            <a:r>
              <a:rPr lang="en-US" b="0" i="0" dirty="0">
                <a:solidFill>
                  <a:srgbClr val="161616"/>
                </a:solidFill>
                <a:effectLst/>
                <a:latin typeface="Segoe UI" panose="020B0502040204020203" pitchFamily="34" charset="0"/>
              </a:rPr>
              <a:t>Microsoft Entra ID is for:</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IT administrators</a:t>
            </a:r>
            <a:r>
              <a:rPr lang="en-US" b="0" i="0" dirty="0">
                <a:solidFill>
                  <a:srgbClr val="161616"/>
                </a:solidFill>
                <a:effectLst/>
                <a:latin typeface="Segoe UI" panose="020B0502040204020203" pitchFamily="34" charset="0"/>
              </a:rPr>
              <a:t>. Administrators can use Microsoft Entra ID to control access to applications and resources based on their business requirements.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App developers</a:t>
            </a:r>
            <a:r>
              <a:rPr lang="en-US" b="0" i="0" dirty="0">
                <a:solidFill>
                  <a:srgbClr val="161616"/>
                </a:solidFill>
                <a:effectLst/>
                <a:latin typeface="Segoe UI" panose="020B0502040204020203" pitchFamily="34" charset="0"/>
              </a:rPr>
              <a:t>. Developers can use Microsoft Entra ID to provide a standards-based approach for adding functionality to applications that they build, such as adding SSO functionality to an app or enabling an app to work with a user's existing credentials.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Users</a:t>
            </a:r>
            <a:r>
              <a:rPr lang="en-US" b="0" i="0" dirty="0">
                <a:solidFill>
                  <a:srgbClr val="161616"/>
                </a:solidFill>
                <a:effectLst/>
                <a:latin typeface="Segoe UI" panose="020B0502040204020203" pitchFamily="34" charset="0"/>
              </a:rPr>
              <a:t>. Users can manage their identities and take maintenance actions like self-service password reset.</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Online service subscribers</a:t>
            </a:r>
            <a:r>
              <a:rPr lang="en-US" b="0" i="0" dirty="0">
                <a:solidFill>
                  <a:srgbClr val="161616"/>
                </a:solidFill>
                <a:effectLst/>
                <a:latin typeface="Segoe UI" panose="020B0502040204020203" pitchFamily="34" charset="0"/>
              </a:rPr>
              <a:t>. Microsoft 365, Microsoft Office 365, Azure, and Microsoft Dynamics CRM Online subscribers are already using Microsoft Entra ID to authenticate into their account.</a:t>
            </a:r>
          </a:p>
          <a:p>
            <a:endParaRPr lang="en-US" dirty="0"/>
          </a:p>
        </p:txBody>
      </p:sp>
    </p:spTree>
    <p:extLst>
      <p:ext uri="{BB962C8B-B14F-4D97-AF65-F5344CB8AC3E}">
        <p14:creationId xmlns:p14="http://schemas.microsoft.com/office/powerpoint/2010/main" val="2211807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79663" y="381672"/>
            <a:ext cx="11341268" cy="784053"/>
          </a:xfrm>
        </p:spPr>
        <p:txBody>
          <a:bodyPr/>
          <a:lstStyle/>
          <a:p>
            <a:r>
              <a:rPr lang="en-US" noProof="0" dirty="0"/>
              <a:t>Azure Entra ID</a:t>
            </a:r>
          </a:p>
        </p:txBody>
      </p:sp>
      <p:sp>
        <p:nvSpPr>
          <p:cNvPr id="6" name="Text Placeholder 5"/>
          <p:cNvSpPr>
            <a:spLocks noGrp="1"/>
          </p:cNvSpPr>
          <p:nvPr>
            <p:ph sz="quarter" idx="10"/>
          </p:nvPr>
        </p:nvSpPr>
        <p:spPr>
          <a:xfrm>
            <a:off x="133688" y="1165725"/>
            <a:ext cx="11667958" cy="5154864"/>
          </a:xfrm>
        </p:spPr>
        <p:txBody>
          <a:bodyPr/>
          <a:lstStyle/>
          <a:p>
            <a:pPr marL="0" indent="0">
              <a:buNone/>
            </a:pPr>
            <a:r>
              <a:rPr lang="en-US" sz="2000" noProof="0" dirty="0">
                <a:latin typeface="+mj-lt"/>
              </a:rPr>
              <a:t>Microsoft Entra ID is a cloud-based identity and access management service that an organization’s employees can use to access internal and external resources.  It provides services such as:</a:t>
            </a:r>
          </a:p>
          <a:p>
            <a:pPr marL="342900" indent="-342900">
              <a:buFont typeface="Arial" panose="020B0604020202020204" pitchFamily="34" charset="0"/>
              <a:buChar char="•"/>
            </a:pPr>
            <a:r>
              <a:rPr lang="en-US" sz="2000" noProof="0" dirty="0">
                <a:latin typeface="Segoe UI" panose="020B0502040204020203" pitchFamily="34" charset="0"/>
                <a:cs typeface="Segoe UI" panose="020B0502040204020203" pitchFamily="34" charset="0"/>
              </a:rPr>
              <a:t> </a:t>
            </a:r>
            <a:r>
              <a:rPr lang="en-US" sz="2000" b="1" noProof="0" dirty="0">
                <a:latin typeface="Segoe UI" panose="020B0502040204020203" pitchFamily="34" charset="0"/>
                <a:cs typeface="Segoe UI" panose="020B0502040204020203" pitchFamily="34" charset="0"/>
              </a:rPr>
              <a:t>Authentication</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Verifying identity to access applications and resources. It also includes providing functionality such as self-service password reset, multifactor authentication, a custom list of banned passwords, and smart lockout services.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Single sign-on (SSO)</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Single sign-on (SSO) enables you to remember only one username and one password to access multiple applications.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Application management</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You can manage your cloud and on-premises apps by using Microsoft Entra ID. Features like Application Proxy, SaaS apps, the My Apps portal, and single sign-on provide a better user experience.</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dirty="0">
                <a:latin typeface="Segoe UI" panose="020B0502040204020203" pitchFamily="34" charset="0"/>
                <a:cs typeface="Segoe UI" panose="020B0502040204020203" pitchFamily="34" charset="0"/>
              </a:rPr>
              <a:t>Device management</a:t>
            </a:r>
            <a:r>
              <a:rPr lang="en-US" sz="200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Microsoft Entra ID supports the registration of devices, which enables devices to be managed through tools like Microsoft Intune. It also allows for device-based Conditional Access policies to restrict access attempts to only those coming from known devices, regardless of the requesting user account.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85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Entra Domain Services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41266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AED-2EAB-6601-35B3-358D15E683E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CFAE478-BA6D-C77F-0333-4F0579593153}"/>
              </a:ext>
            </a:extLst>
          </p:cNvPr>
          <p:cNvPicPr>
            <a:picLocks noGrp="1" noChangeAspect="1"/>
          </p:cNvPicPr>
          <p:nvPr>
            <p:ph sz="quarter" idx="10"/>
          </p:nvPr>
        </p:nvPicPr>
        <p:blipFill>
          <a:blip r:embed="rId2"/>
          <a:stretch>
            <a:fillRect/>
          </a:stretch>
        </p:blipFill>
        <p:spPr>
          <a:xfrm>
            <a:off x="1475383" y="1775075"/>
            <a:ext cx="8905708" cy="3614108"/>
          </a:xfrm>
          <a:prstGeom prst="rect">
            <a:avLst/>
          </a:prstGeom>
        </p:spPr>
      </p:pic>
    </p:spTree>
    <p:extLst>
      <p:ext uri="{BB962C8B-B14F-4D97-AF65-F5344CB8AC3E}">
        <p14:creationId xmlns:p14="http://schemas.microsoft.com/office/powerpoint/2010/main" val="284960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37552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23942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20839824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38202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1268" cy="4408899"/>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directory services in Azure, including Microsoft Entra ID and Microsoft Entra Domain Services.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authentication methods in Azure, including single sign-on (SSO), multifactor authentication (MFA), and password-less.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external identities and guest access in Azure.</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Microsoft Entra Conditional Access.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Azure Role Based Access Control (RBAC).</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concept of Zero Trust.</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the defense in depth model.</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18804576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120690"/>
            <a:ext cx="11340811" cy="4775666"/>
          </a:xfrm>
        </p:spPr>
        <p:txBody>
          <a:bodyPr/>
          <a:lstStyle/>
          <a:p>
            <a:pPr marL="342900" indent="-342900">
              <a:buFont typeface="Arial" panose="020B0604020202020204" pitchFamily="34" charset="0"/>
              <a:buChar char="•"/>
            </a:pPr>
            <a:r>
              <a:rPr lang="en-US" dirty="0">
                <a:latin typeface="+mj-lt"/>
              </a:rPr>
              <a:t>Conditional Access is a tool that Microsoft Entra ID uses to allow (or deny) access to resources based on identity signals. </a:t>
            </a:r>
          </a:p>
          <a:p>
            <a:pPr marL="342900" indent="-342900">
              <a:buFont typeface="Arial" panose="020B0604020202020204" pitchFamily="34" charset="0"/>
              <a:buChar char="•"/>
            </a:pPr>
            <a:r>
              <a:rPr lang="en-US" dirty="0">
                <a:latin typeface="+mj-lt"/>
              </a:rPr>
              <a:t>These signals include who the user is, where the user is, and what device the user is requesting access from.</a:t>
            </a:r>
            <a:endParaRPr lang="en-US" sz="1000" dirty="0">
              <a:latin typeface="+mn-lt"/>
            </a:endParaRPr>
          </a:p>
          <a:p>
            <a:pPr marL="342900" lvl="4" indent="-342900">
              <a:buFont typeface="Wingdings" panose="05000000000000000000" pitchFamily="2" charset="2"/>
              <a:buChar char="§"/>
            </a:pPr>
            <a:r>
              <a:rPr lang="en-US" dirty="0">
                <a:latin typeface="+mn-lt"/>
              </a:rPr>
              <a:t>User or Group Membership</a:t>
            </a:r>
          </a:p>
          <a:p>
            <a:pPr marL="342900" lvl="4" indent="-342900">
              <a:buFont typeface="Wingdings" panose="05000000000000000000" pitchFamily="2" charset="2"/>
              <a:buChar char="§"/>
            </a:pPr>
            <a:r>
              <a:rPr lang="en-US" dirty="0">
                <a:latin typeface="+mn-lt"/>
              </a:rPr>
              <a:t>IP Location</a:t>
            </a:r>
          </a:p>
          <a:p>
            <a:pPr marL="342900" lvl="4" indent="-342900">
              <a:buFont typeface="Wingdings" panose="05000000000000000000" pitchFamily="2" charset="2"/>
              <a:buChar char="§"/>
            </a:pPr>
            <a:r>
              <a:rPr lang="en-US" dirty="0">
                <a:latin typeface="+mn-lt"/>
              </a:rPr>
              <a:t>Device</a:t>
            </a:r>
          </a:p>
          <a:p>
            <a:pPr marL="342900" lvl="4" indent="-342900">
              <a:buFont typeface="Wingdings" panose="05000000000000000000" pitchFamily="2" charset="2"/>
              <a:buChar char="§"/>
            </a:pPr>
            <a:r>
              <a:rPr lang="en-US" dirty="0">
                <a:latin typeface="+mn-lt"/>
              </a:rPr>
              <a:t>Application</a:t>
            </a:r>
          </a:p>
          <a:p>
            <a:pPr marL="342900" lvl="4" indent="-342900">
              <a:buFont typeface="Wingdings" panose="05000000000000000000" pitchFamily="2" charset="2"/>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829" y="3351077"/>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074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2A2B-1DD3-F6DE-504D-C8EC81174655}"/>
              </a:ext>
            </a:extLst>
          </p:cNvPr>
          <p:cNvSpPr>
            <a:spLocks noGrp="1"/>
          </p:cNvSpPr>
          <p:nvPr>
            <p:ph type="title"/>
          </p:nvPr>
        </p:nvSpPr>
        <p:spPr/>
        <p:txBody>
          <a:bodyPr/>
          <a:lstStyle/>
          <a:p>
            <a:r>
              <a:rPr lang="en-US" dirty="0"/>
              <a:t>Conditional Access</a:t>
            </a:r>
          </a:p>
        </p:txBody>
      </p:sp>
      <p:pic>
        <p:nvPicPr>
          <p:cNvPr id="1026" name="Picture 2" descr="Diagram showing the conditional access flow of a signal leading to a decision, leading to enforcement.">
            <a:extLst>
              <a:ext uri="{FF2B5EF4-FFF2-40B4-BE49-F238E27FC236}">
                <a16:creationId xmlns:a16="http://schemas.microsoft.com/office/drawing/2014/main" id="{1E3A7A65-524D-72BB-C591-CD45BABA2AD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06347" y="1349599"/>
            <a:ext cx="7714660" cy="19991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4A0EBB-E96B-C9F7-B441-F495C4B390FA}"/>
              </a:ext>
            </a:extLst>
          </p:cNvPr>
          <p:cNvSpPr txBox="1"/>
          <p:nvPr/>
        </p:nvSpPr>
        <p:spPr>
          <a:xfrm>
            <a:off x="346243" y="3509213"/>
            <a:ext cx="11599778" cy="2554545"/>
          </a:xfrm>
          <a:prstGeom prst="rect">
            <a:avLst/>
          </a:prstGeom>
          <a:noFill/>
        </p:spPr>
        <p:txBody>
          <a:bodyPr wrap="square">
            <a:spAutoFit/>
          </a:bodyPr>
          <a:lstStyle/>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Here, the signal might be the user's location, the user's device, or the application that the user is trying to access.</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Based on these signals, the decision might be to allow full access if the user is signing in from their usual location. If the user is signing in from an unusual location or a location that's marked as high risk, then access might be blocked entirely or possibly granted after the user provides a second form of authentication.</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Enforcement is the action that carries out the decision. For example, the action is to allow access or require the user to provide a second form of authentication.</a:t>
            </a:r>
          </a:p>
        </p:txBody>
      </p:sp>
    </p:spTree>
    <p:extLst>
      <p:ext uri="{BB962C8B-B14F-4D97-AF65-F5344CB8AC3E}">
        <p14:creationId xmlns:p14="http://schemas.microsoft.com/office/powerpoint/2010/main" val="29553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947-DADC-723C-DFAB-10F519D33DA7}"/>
              </a:ext>
            </a:extLst>
          </p:cNvPr>
          <p:cNvSpPr>
            <a:spLocks noGrp="1"/>
          </p:cNvSpPr>
          <p:nvPr>
            <p:ph type="title"/>
          </p:nvPr>
        </p:nvSpPr>
        <p:spPr>
          <a:xfrm>
            <a:off x="386559" y="186617"/>
            <a:ext cx="11341268" cy="680196"/>
          </a:xfrm>
        </p:spPr>
        <p:txBody>
          <a:bodyPr/>
          <a:lstStyle/>
          <a:p>
            <a:r>
              <a:rPr lang="en-US" b="1" i="0" dirty="0">
                <a:solidFill>
                  <a:srgbClr val="161616"/>
                </a:solidFill>
                <a:effectLst/>
                <a:latin typeface="Segoe UI" panose="020B0502040204020203" pitchFamily="34" charset="0"/>
              </a:rPr>
              <a:t>When can I use Conditional Access?</a:t>
            </a:r>
            <a:br>
              <a:rPr lang="en-US"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C5AE4D5-8911-A25F-5FF3-EC7DDB412ED1}"/>
              </a:ext>
            </a:extLst>
          </p:cNvPr>
          <p:cNvSpPr>
            <a:spLocks noGrp="1"/>
          </p:cNvSpPr>
          <p:nvPr>
            <p:ph sz="quarter" idx="10"/>
          </p:nvPr>
        </p:nvSpPr>
        <p:spPr>
          <a:xfrm>
            <a:off x="425594" y="1042737"/>
            <a:ext cx="11340811" cy="5684302"/>
          </a:xfrm>
        </p:spPr>
        <p:txBody>
          <a:bodyPr/>
          <a:lstStyle/>
          <a:p>
            <a:pPr algn="l"/>
            <a:r>
              <a:rPr lang="en-US" b="1" i="0" dirty="0">
                <a:solidFill>
                  <a:srgbClr val="161616"/>
                </a:solidFill>
                <a:effectLst/>
                <a:latin typeface="Segoe UI" panose="020B0502040204020203" pitchFamily="34" charset="0"/>
              </a:rPr>
              <a:t>Conditional Access is useful when you need to:</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multifactor authentication (MFA) to access an application depending on the requester’s role, location, or network. For example, you could require MFA for administrators but not regular users or for people connecting from outside your corporate network.</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access to services only through approved client applications. For example, you could limit which email applications are able to connect to your email service.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users to access your application only from managed devices. A managed device is a device that meets your standards for security and compliance.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Block access from untrusted sources, such as access from unknown or unexpected locations.</a:t>
            </a:r>
          </a:p>
          <a:p>
            <a:endParaRPr lang="en-US" dirty="0"/>
          </a:p>
        </p:txBody>
      </p:sp>
    </p:spTree>
    <p:extLst>
      <p:ext uri="{BB962C8B-B14F-4D97-AF65-F5344CB8AC3E}">
        <p14:creationId xmlns:p14="http://schemas.microsoft.com/office/powerpoint/2010/main" val="24713754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4065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6297505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79318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8643" y="1120690"/>
            <a:ext cx="11340811" cy="1086259"/>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Defender for Cloud is a monitoring tool for security posture management and threat protection. It monitors your cloud, on-premises, hybrid, and </a:t>
            </a:r>
            <a:r>
              <a:rPr lang="en-US" b="0" i="0" dirty="0" err="1">
                <a:solidFill>
                  <a:srgbClr val="171717"/>
                </a:solidFill>
                <a:effectLst/>
                <a:latin typeface="Segoe UI" panose="020B0502040204020203" pitchFamily="34" charset="0"/>
              </a:rPr>
              <a:t>multicloud</a:t>
            </a:r>
            <a:r>
              <a:rPr lang="en-US" b="0" i="0" dirty="0">
                <a:solidFill>
                  <a:srgbClr val="171717"/>
                </a:solidFill>
                <a:effectLst/>
                <a:latin typeface="Segoe UI" panose="020B0502040204020203" pitchFamily="34" charset="0"/>
              </a:rPr>
              <a:t> environments to provide guidance and notifications aimed at strengthening your security posture.</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4693861" y="2272633"/>
            <a:ext cx="7266644" cy="4144874"/>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4142662" cy="3250121"/>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374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CC70-CF19-2FBA-FA2A-11AB9068FEDF}"/>
              </a:ext>
            </a:extLst>
          </p:cNvPr>
          <p:cNvSpPr>
            <a:spLocks noGrp="1"/>
          </p:cNvSpPr>
          <p:nvPr>
            <p:ph type="title"/>
          </p:nvPr>
        </p:nvSpPr>
        <p:spPr/>
        <p:txBody>
          <a:bodyPr/>
          <a:lstStyle/>
          <a:p>
            <a:r>
              <a:rPr lang="en-US"/>
              <a:t>Defender for Cloud</a:t>
            </a:r>
            <a:endParaRPr lang="en-US" dirty="0"/>
          </a:p>
        </p:txBody>
      </p:sp>
      <p:sp>
        <p:nvSpPr>
          <p:cNvPr id="3" name="Content Placeholder 2">
            <a:extLst>
              <a:ext uri="{FF2B5EF4-FFF2-40B4-BE49-F238E27FC236}">
                <a16:creationId xmlns:a16="http://schemas.microsoft.com/office/drawing/2014/main" id="{FEDD9D57-0261-087F-A259-B691BF2299EC}"/>
              </a:ext>
            </a:extLst>
          </p:cNvPr>
          <p:cNvSpPr>
            <a:spLocks noGrp="1"/>
          </p:cNvSpPr>
          <p:nvPr>
            <p:ph sz="quarter" idx="10"/>
          </p:nvPr>
        </p:nvSpPr>
        <p:spPr>
          <a:xfrm>
            <a:off x="419100" y="1456897"/>
            <a:ext cx="11340811" cy="5298886"/>
          </a:xfrm>
        </p:spPr>
        <p:txBody>
          <a:bodyPr/>
          <a:lstStyle/>
          <a:p>
            <a:pPr algn="l"/>
            <a:r>
              <a:rPr lang="en-US" sz="2000" b="0" i="0" dirty="0">
                <a:solidFill>
                  <a:srgbClr val="161616"/>
                </a:solidFill>
                <a:effectLst/>
                <a:latin typeface="Segoe UI" panose="020B0502040204020203" pitchFamily="34" charset="0"/>
              </a:rPr>
              <a:t>Defender for Cloud helps you detect threats across: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PaaS services – Detect threats targeting Azure services including Azure App Service, Azure SQL, Azure Storage Account, and more data services. You can also perform anomaly detection on your Azure activity logs using the native integration with Microsoft Defender for Cloud Apps (formerly known as Microsoft Cloud App Security).</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data services – Defender for Cloud includes capabilities that help you automatically classify your data in Azure SQL. You can also get assessments for potential vulnerabilities across Azure SQL and Storage services, and recommendations for how to mitigate them.</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Networks – Defender for Cloud helps you limit exposure to brute force attacks. By reducing access to virtual machine ports, using the just-in-time VM access, you can harden your network by preventing unnecessary access. You can set secure access policies on selected ports, for only authorized users, allowed source IP address ranges or IP addresses, and for a limited amount of time.</a:t>
            </a:r>
          </a:p>
          <a:p>
            <a:endParaRPr lang="en-US" sz="2000" dirty="0"/>
          </a:p>
        </p:txBody>
      </p:sp>
    </p:spTree>
    <p:extLst>
      <p:ext uri="{BB962C8B-B14F-4D97-AF65-F5344CB8AC3E}">
        <p14:creationId xmlns:p14="http://schemas.microsoft.com/office/powerpoint/2010/main" val="4540762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8B97-0C62-49C5-D78D-6031B776DB9A}"/>
              </a:ext>
            </a:extLst>
          </p:cNvPr>
          <p:cNvSpPr>
            <a:spLocks noGrp="1"/>
          </p:cNvSpPr>
          <p:nvPr>
            <p:ph type="title"/>
          </p:nvPr>
        </p:nvSpPr>
        <p:spPr>
          <a:xfrm>
            <a:off x="522515" y="328527"/>
            <a:ext cx="9358603" cy="680196"/>
          </a:xfrm>
        </p:spPr>
        <p:txBody>
          <a:bodyPr/>
          <a:lstStyle/>
          <a:p>
            <a:r>
              <a:rPr lang="en-US" dirty="0"/>
              <a:t>Active Directory Domain Services (AD DS)</a:t>
            </a:r>
          </a:p>
        </p:txBody>
      </p:sp>
      <p:sp>
        <p:nvSpPr>
          <p:cNvPr id="3" name="Content Placeholder 2">
            <a:extLst>
              <a:ext uri="{FF2B5EF4-FFF2-40B4-BE49-F238E27FC236}">
                <a16:creationId xmlns:a16="http://schemas.microsoft.com/office/drawing/2014/main" id="{A07230E7-2CF4-5FA0-7F1E-973B1B68FF87}"/>
              </a:ext>
            </a:extLst>
          </p:cNvPr>
          <p:cNvSpPr>
            <a:spLocks noGrp="1"/>
          </p:cNvSpPr>
          <p:nvPr>
            <p:ph sz="quarter" idx="10"/>
          </p:nvPr>
        </p:nvSpPr>
        <p:spPr>
          <a:xfrm>
            <a:off x="251928" y="1120691"/>
            <a:ext cx="11507984" cy="5186803"/>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and its related services form the foundation for enterprise networks that run Windows operating systems.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The AD DS database is the central store of all the domain objects, such as </a:t>
            </a:r>
            <a:r>
              <a:rPr lang="en-US" b="1" i="0" dirty="0">
                <a:solidFill>
                  <a:srgbClr val="161616"/>
                </a:solidFill>
                <a:effectLst/>
                <a:latin typeface="Segoe UI" panose="020B0502040204020203" pitchFamily="34" charset="0"/>
              </a:rPr>
              <a:t>user accounts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computer accounts</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groups</a:t>
            </a:r>
            <a:r>
              <a:rPr lang="en-US" b="0" i="0" dirty="0">
                <a:solidFill>
                  <a:srgbClr val="161616"/>
                </a:solidFill>
                <a:effectLst/>
                <a:latin typeface="Segoe UI" panose="020B0502040204020203" pitchFamily="34" charset="0"/>
              </a:rPr>
              <a:t>.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provides a searchable, hierarchical directory and a method for applying configuration and security settings for objects in an enterprise.</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In addition, you can use AD DS options to perform actions such as: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Installing, configuring, and updating apps.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Managing the security infrastructure.</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Enabling Remote Access Service and DirectAccess.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Issuing and managing digital certificates.</a:t>
            </a:r>
          </a:p>
          <a:p>
            <a:endParaRPr lang="en-US" b="0" i="0" dirty="0">
              <a:solidFill>
                <a:srgbClr val="16161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805442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312238" y="1456896"/>
            <a:ext cx="6447674" cy="4163319"/>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What is an AD DS forest?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4621850" cy="4163319"/>
          </a:xfrm>
        </p:spPr>
        <p:txBody>
          <a:bodyPr/>
          <a:lstStyle/>
          <a:p>
            <a:r>
              <a:rPr lang="en-US" dirty="0">
                <a:latin typeface="+mn-lt"/>
              </a:rPr>
              <a:t>A Forest is a top-level container in AD DS</a:t>
            </a:r>
          </a:p>
          <a:p>
            <a:endParaRPr lang="en-US" dirty="0">
              <a:latin typeface="+mn-lt"/>
            </a:endParaRPr>
          </a:p>
          <a:p>
            <a:r>
              <a:rPr lang="en-US" dirty="0">
                <a:latin typeface="+mn-lt"/>
              </a:rPr>
              <a:t>AD DS forest often described as:</a:t>
            </a:r>
          </a:p>
          <a:p>
            <a:pPr marL="342900" indent="-342900">
              <a:buFont typeface="Arial" panose="020B0604020202020204" pitchFamily="34" charset="0"/>
              <a:buChar char="•"/>
            </a:pPr>
            <a:r>
              <a:rPr lang="en-US" sz="2000" dirty="0">
                <a:latin typeface="+mn-lt"/>
              </a:rPr>
              <a:t>Security boundary</a:t>
            </a:r>
          </a:p>
          <a:p>
            <a:pPr marL="342900" indent="-342900">
              <a:buFont typeface="Arial" panose="020B0604020202020204" pitchFamily="34" charset="0"/>
              <a:buChar char="•"/>
            </a:pPr>
            <a:r>
              <a:rPr lang="en-US" sz="2000" dirty="0">
                <a:latin typeface="+mn-lt"/>
              </a:rPr>
              <a:t>A replication boundary</a:t>
            </a:r>
          </a:p>
          <a:p>
            <a:r>
              <a:rPr lang="en-US" dirty="0">
                <a:latin typeface="+mn-lt"/>
              </a:rPr>
              <a:t>Trust relationships</a:t>
            </a:r>
          </a:p>
          <a:p>
            <a:pPr marL="342900" lvl="3" indent="-342900">
              <a:buFont typeface="Arial" panose="020B0604020202020204" pitchFamily="34" charset="0"/>
              <a:buChar char="•"/>
            </a:pPr>
            <a:r>
              <a:rPr lang="en-US" sz="2000" spc="-49" dirty="0">
                <a:solidFill>
                  <a:srgbClr val="000000"/>
                </a:solidFill>
              </a:rPr>
              <a:t>Provide access to resources in a complex AD DS environment</a:t>
            </a:r>
          </a:p>
        </p:txBody>
      </p:sp>
      <p:pic>
        <p:nvPicPr>
          <p:cNvPr id="7" name="Picture 6" descr="The graphic displays Contoso.com as the forest root domain. Beneath are two domains, Adatum.com in a separate tree, and Seattle.Contoso.com as a child of Contoso.com.">
            <a:extLst>
              <a:ext uri="{FF2B5EF4-FFF2-40B4-BE49-F238E27FC236}">
                <a16:creationId xmlns:a16="http://schemas.microsoft.com/office/drawing/2014/main" id="{83AEB2A1-9063-40ED-9AF8-F658A6176B59}"/>
              </a:ext>
            </a:extLst>
          </p:cNvPr>
          <p:cNvPicPr>
            <a:picLocks noChangeAspect="1"/>
          </p:cNvPicPr>
          <p:nvPr/>
        </p:nvPicPr>
        <p:blipFill rotWithShape="1">
          <a:blip r:embed="rId3"/>
          <a:srcRect l="12401" t="14767" r="10064" b="13577"/>
          <a:stretch/>
        </p:blipFill>
        <p:spPr>
          <a:xfrm>
            <a:off x="5517349" y="1792974"/>
            <a:ext cx="6233182" cy="3272051"/>
          </a:xfrm>
          <a:prstGeom prst="rect">
            <a:avLst/>
          </a:prstGeom>
        </p:spPr>
      </p:pic>
    </p:spTree>
    <p:extLst>
      <p:ext uri="{BB962C8B-B14F-4D97-AF65-F5344CB8AC3E}">
        <p14:creationId xmlns:p14="http://schemas.microsoft.com/office/powerpoint/2010/main" val="26262312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977718" y="1276066"/>
            <a:ext cx="5782193" cy="4511334"/>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pPr algn="l"/>
            <a:r>
              <a:rPr lang="en-US" dirty="0"/>
              <a:t>What is an AD DS domain?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276066"/>
            <a:ext cx="5140465" cy="4511334"/>
          </a:xfrm>
        </p:spPr>
        <p:txBody>
          <a:bodyPr/>
          <a:lstStyle/>
          <a:p>
            <a:r>
              <a:rPr lang="en-US" sz="2800" dirty="0">
                <a:latin typeface="+mn-lt"/>
              </a:rPr>
              <a:t>AD DS domain is </a:t>
            </a:r>
            <a:r>
              <a:rPr lang="en-US" dirty="0">
                <a:latin typeface="+mn-lt"/>
              </a:rPr>
              <a:t>logical container for managing user, computer, group, and other objects</a:t>
            </a:r>
          </a:p>
          <a:p>
            <a:endParaRPr lang="en-US" sz="2000" dirty="0">
              <a:latin typeface="+mn-lt"/>
            </a:endParaRPr>
          </a:p>
          <a:p>
            <a:r>
              <a:rPr lang="en-US" dirty="0">
                <a:latin typeface="+mn-lt"/>
              </a:rPr>
              <a:t>AD DS domain is often described as:</a:t>
            </a:r>
          </a:p>
          <a:p>
            <a:pPr marL="342900" lvl="3" indent="-342900">
              <a:buFont typeface="Arial" panose="020B0604020202020204" pitchFamily="34" charset="0"/>
              <a:buChar char="•"/>
            </a:pPr>
            <a:r>
              <a:rPr lang="en-US" sz="2000" spc="-49" dirty="0">
                <a:solidFill>
                  <a:srgbClr val="000000"/>
                </a:solidFill>
              </a:rPr>
              <a:t>A replication boundary</a:t>
            </a:r>
          </a:p>
          <a:p>
            <a:pPr marL="342900" lvl="3" indent="-342900">
              <a:buFont typeface="Arial" panose="020B0604020202020204" pitchFamily="34" charset="0"/>
              <a:buChar char="•"/>
            </a:pPr>
            <a:r>
              <a:rPr lang="en-US" sz="2000" spc="-49" dirty="0">
                <a:solidFill>
                  <a:srgbClr val="000000"/>
                </a:solidFill>
              </a:rPr>
              <a:t>An administrative unit</a:t>
            </a:r>
          </a:p>
          <a:p>
            <a:pPr lvl="3"/>
            <a:r>
              <a:rPr lang="en-US" sz="2400" spc="-49" dirty="0">
                <a:solidFill>
                  <a:srgbClr val="000000"/>
                </a:solidFill>
              </a:rPr>
              <a:t>An AD DS domain provides:</a:t>
            </a:r>
          </a:p>
          <a:p>
            <a:pPr marL="342900" lvl="3" indent="-342900">
              <a:buFont typeface="Arial" panose="020B0604020202020204" pitchFamily="34" charset="0"/>
              <a:buChar char="•"/>
            </a:pPr>
            <a:r>
              <a:rPr lang="en-US" sz="2000" spc="-49" dirty="0">
                <a:solidFill>
                  <a:srgbClr val="000000"/>
                </a:solidFill>
              </a:rPr>
              <a:t>Authentication</a:t>
            </a:r>
          </a:p>
          <a:p>
            <a:pPr marL="342900" lvl="3" indent="-342900">
              <a:buFont typeface="Arial" panose="020B0604020202020204" pitchFamily="34" charset="0"/>
              <a:buChar char="•"/>
            </a:pPr>
            <a:r>
              <a:rPr lang="en-US" sz="2000" spc="-49" dirty="0">
                <a:solidFill>
                  <a:srgbClr val="000000"/>
                </a:solidFill>
              </a:rPr>
              <a:t>Authorization</a:t>
            </a:r>
          </a:p>
        </p:txBody>
      </p:sp>
      <p:pic>
        <p:nvPicPr>
          <p:cNvPr id="5" name="Picture 4" descr="The graphic displays an AD DS domain, It contains users, computers, and groups.&#10;&#10;&#10;&#10;Description automatically generated">
            <a:extLst>
              <a:ext uri="{FF2B5EF4-FFF2-40B4-BE49-F238E27FC236}">
                <a16:creationId xmlns:a16="http://schemas.microsoft.com/office/drawing/2014/main" id="{A2F9AEFA-0D20-42E9-A5E2-D5BACA1B2070}"/>
              </a:ext>
            </a:extLst>
          </p:cNvPr>
          <p:cNvPicPr>
            <a:picLocks noChangeAspect="1"/>
          </p:cNvPicPr>
          <p:nvPr/>
        </p:nvPicPr>
        <p:blipFill rotWithShape="1">
          <a:blip r:embed="rId3"/>
          <a:srcRect l="18361" t="3245" r="23418" b="8696"/>
          <a:stretch/>
        </p:blipFill>
        <p:spPr>
          <a:xfrm>
            <a:off x="6404214" y="1374264"/>
            <a:ext cx="4800600" cy="4330503"/>
          </a:xfrm>
          <a:prstGeom prst="rect">
            <a:avLst/>
          </a:prstGeom>
        </p:spPr>
      </p:pic>
    </p:spTree>
    <p:extLst>
      <p:ext uri="{BB962C8B-B14F-4D97-AF65-F5344CB8AC3E}">
        <p14:creationId xmlns:p14="http://schemas.microsoft.com/office/powerpoint/2010/main" val="2024858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user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3683270" cy="4593126"/>
          </a:xfrm>
        </p:spPr>
        <p:txBody>
          <a:bodyPr/>
          <a:lstStyle/>
          <a:p>
            <a:r>
              <a:rPr lang="en-US" dirty="0">
                <a:latin typeface="+mn-lt"/>
              </a:rPr>
              <a:t>Create user objects</a:t>
            </a:r>
          </a:p>
          <a:p>
            <a:r>
              <a:rPr lang="en-US" dirty="0">
                <a:latin typeface="+mn-lt"/>
              </a:rPr>
              <a:t>A user account includes</a:t>
            </a:r>
            <a:r>
              <a:rPr lang="en-US" sz="2000" dirty="0">
                <a:latin typeface="+mn-lt"/>
              </a:rPr>
              <a:t>:</a:t>
            </a:r>
          </a:p>
          <a:p>
            <a:pPr marL="342900" indent="-342900">
              <a:buFont typeface="Arial" panose="020B0604020202020204" pitchFamily="34" charset="0"/>
              <a:buChar char="•"/>
            </a:pPr>
            <a:r>
              <a:rPr lang="en-US" sz="2000" dirty="0">
                <a:latin typeface="+mn-lt"/>
              </a:rPr>
              <a:t>The username</a:t>
            </a:r>
          </a:p>
          <a:p>
            <a:pPr marL="342900" indent="-342900">
              <a:buFont typeface="Arial" panose="020B0604020202020204" pitchFamily="34" charset="0"/>
              <a:buChar char="•"/>
            </a:pPr>
            <a:r>
              <a:rPr lang="en-US" sz="2000" dirty="0">
                <a:latin typeface="+mn-lt"/>
              </a:rPr>
              <a:t>A user password</a:t>
            </a:r>
          </a:p>
          <a:p>
            <a:pPr marL="342900" indent="-342900">
              <a:buFont typeface="Arial" panose="020B0604020202020204" pitchFamily="34" charset="0"/>
              <a:buChar char="•"/>
            </a:pPr>
            <a:r>
              <a:rPr lang="en-US" sz="2000" dirty="0">
                <a:latin typeface="+mn-lt"/>
              </a:rPr>
              <a:t>Group memberships</a:t>
            </a:r>
          </a:p>
        </p:txBody>
      </p:sp>
      <p:pic>
        <p:nvPicPr>
          <p:cNvPr id="2052" name="Picture 4" descr="A screenshot of the Jane Dow user account page  in Active Directory Administrative Center.">
            <a:extLst>
              <a:ext uri="{FF2B5EF4-FFF2-40B4-BE49-F238E27FC236}">
                <a16:creationId xmlns:a16="http://schemas.microsoft.com/office/drawing/2014/main" id="{112F532E-EEDE-4204-99BF-75FEFBF9E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30" y="1456895"/>
            <a:ext cx="7705183" cy="4593127"/>
          </a:xfrm>
          <a:prstGeom prst="rect">
            <a:avLst/>
          </a:prstGeom>
          <a:noFill/>
          <a:ln w="28575">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65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group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2" y="1366076"/>
            <a:ext cx="4540983" cy="4957349"/>
          </a:xfrm>
        </p:spPr>
        <p:txBody>
          <a:bodyPr/>
          <a:lstStyle/>
          <a:p>
            <a:r>
              <a:rPr lang="en-US" dirty="0">
                <a:latin typeface="+mn-lt"/>
              </a:rPr>
              <a:t>What are group objects?</a:t>
            </a:r>
          </a:p>
          <a:p>
            <a:r>
              <a:rPr lang="en-US" dirty="0">
                <a:latin typeface="+mn-lt"/>
              </a:rPr>
              <a:t>Group types</a:t>
            </a:r>
          </a:p>
          <a:p>
            <a:pPr marL="342900" indent="-342900">
              <a:buFont typeface="Arial" panose="020B0604020202020204" pitchFamily="34" charset="0"/>
              <a:buChar char="•"/>
            </a:pPr>
            <a:r>
              <a:rPr lang="en-US" sz="2000" dirty="0">
                <a:latin typeface="+mn-lt"/>
              </a:rPr>
              <a:t>Security</a:t>
            </a:r>
          </a:p>
          <a:p>
            <a:pPr marL="342900" indent="-342900">
              <a:buFont typeface="Arial" panose="020B0604020202020204" pitchFamily="34" charset="0"/>
              <a:buChar char="•"/>
            </a:pPr>
            <a:r>
              <a:rPr lang="en-US" sz="2000" dirty="0">
                <a:latin typeface="+mn-lt"/>
              </a:rPr>
              <a:t>Distribution</a:t>
            </a:r>
          </a:p>
          <a:p>
            <a:r>
              <a:rPr lang="en-US" dirty="0">
                <a:latin typeface="+mn-lt"/>
              </a:rPr>
              <a:t>Group scopes</a:t>
            </a:r>
          </a:p>
          <a:p>
            <a:pPr marL="342900" indent="-342900">
              <a:buFont typeface="Arial" panose="020B0604020202020204" pitchFamily="34" charset="0"/>
              <a:buChar char="•"/>
            </a:pPr>
            <a:r>
              <a:rPr lang="en-US" sz="2000" dirty="0">
                <a:latin typeface="+mn-lt"/>
              </a:rPr>
              <a:t>Local</a:t>
            </a:r>
          </a:p>
          <a:p>
            <a:pPr marL="342900" indent="-342900">
              <a:buFont typeface="Arial" panose="020B0604020202020204" pitchFamily="34" charset="0"/>
              <a:buChar char="•"/>
            </a:pPr>
            <a:r>
              <a:rPr lang="en-US" sz="2000" dirty="0">
                <a:latin typeface="+mn-lt"/>
              </a:rPr>
              <a:t>Domain-local</a:t>
            </a:r>
          </a:p>
          <a:p>
            <a:pPr marL="342900" indent="-342900">
              <a:buFont typeface="Arial" panose="020B0604020202020204" pitchFamily="34" charset="0"/>
              <a:buChar char="•"/>
            </a:pPr>
            <a:r>
              <a:rPr lang="en-US" sz="2000" dirty="0">
                <a:latin typeface="+mn-lt"/>
              </a:rPr>
              <a:t>Global</a:t>
            </a:r>
          </a:p>
          <a:p>
            <a:pPr marL="342900" indent="-342900">
              <a:buFont typeface="Arial" panose="020B0604020202020204" pitchFamily="34" charset="0"/>
              <a:buChar char="•"/>
            </a:pPr>
            <a:r>
              <a:rPr lang="en-US" sz="2000" dirty="0">
                <a:latin typeface="+mn-lt"/>
              </a:rPr>
              <a:t>Universal</a:t>
            </a:r>
          </a:p>
        </p:txBody>
      </p:sp>
      <p:pic>
        <p:nvPicPr>
          <p:cNvPr id="3074" name="Picture 2" descr="A screenshot of the Create Group: Sales Managers page in Windows Administrative Center.">
            <a:extLst>
              <a:ext uri="{FF2B5EF4-FFF2-40B4-BE49-F238E27FC236}">
                <a16:creationId xmlns:a16="http://schemas.microsoft.com/office/drawing/2014/main" id="{9EBB44A0-62B0-4AEC-9819-D17A6696A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652" y="1366076"/>
            <a:ext cx="6490252" cy="495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00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computer objects</a:t>
            </a:r>
          </a:p>
        </p:txBody>
      </p:sp>
      <p:pic>
        <p:nvPicPr>
          <p:cNvPr id="4" name="Picture 3" descr="A screenshot of the Create Computer: SEA-CL5 page in Windows Administrative Center.">
            <a:extLst>
              <a:ext uri="{FF2B5EF4-FFF2-40B4-BE49-F238E27FC236}">
                <a16:creationId xmlns:a16="http://schemas.microsoft.com/office/drawing/2014/main" id="{024E7E81-D8FD-49F8-AB7E-B97F9BDAF839}"/>
              </a:ext>
            </a:extLst>
          </p:cNvPr>
          <p:cNvPicPr>
            <a:picLocks noChangeAspect="1"/>
          </p:cNvPicPr>
          <p:nvPr/>
        </p:nvPicPr>
        <p:blipFill>
          <a:blip r:embed="rId3"/>
          <a:stretch>
            <a:fillRect/>
          </a:stretch>
        </p:blipFill>
        <p:spPr>
          <a:xfrm>
            <a:off x="3856383" y="1245417"/>
            <a:ext cx="8026882" cy="4687421"/>
          </a:xfrm>
          <a:prstGeom prst="rect">
            <a:avLst/>
          </a:prstGeom>
          <a:ln w="28575">
            <a:solidFill>
              <a:schemeClr val="tx2"/>
            </a:solidFill>
          </a:ln>
        </p:spPr>
      </p:pic>
      <p:sp>
        <p:nvSpPr>
          <p:cNvPr id="9" name="Content Placeholder 2">
            <a:extLst>
              <a:ext uri="{FF2B5EF4-FFF2-40B4-BE49-F238E27FC236}">
                <a16:creationId xmlns:a16="http://schemas.microsoft.com/office/drawing/2014/main" id="{EFA63296-C02F-4F47-A2AC-3F153496CDC4}"/>
              </a:ext>
            </a:extLst>
          </p:cNvPr>
          <p:cNvSpPr>
            <a:spLocks noGrp="1"/>
          </p:cNvSpPr>
          <p:nvPr>
            <p:ph sz="quarter" idx="10"/>
          </p:nvPr>
        </p:nvSpPr>
        <p:spPr>
          <a:xfrm>
            <a:off x="308735" y="1245416"/>
            <a:ext cx="3358804" cy="4687421"/>
          </a:xfrm>
        </p:spPr>
        <p:txBody>
          <a:bodyPr/>
          <a:lstStyle/>
          <a:p>
            <a:pPr algn="l">
              <a:spcBef>
                <a:spcPts val="600"/>
              </a:spcBef>
              <a:spcAft>
                <a:spcPts val="1200"/>
              </a:spcAft>
            </a:pPr>
            <a:r>
              <a:rPr lang="en-US" sz="2000" b="0" i="0" dirty="0">
                <a:solidFill>
                  <a:srgbClr val="171717"/>
                </a:solidFill>
                <a:effectLst/>
                <a:latin typeface="Segoe UI" panose="020B0502040204020203" pitchFamily="34" charset="0"/>
              </a:rPr>
              <a:t>Computers</a:t>
            </a:r>
            <a:r>
              <a:rPr lang="en-US" sz="2000" dirty="0">
                <a:solidFill>
                  <a:srgbClr val="171717"/>
                </a:solidFill>
                <a:latin typeface="Segoe UI" panose="020B0502040204020203" pitchFamily="34" charset="0"/>
              </a:rPr>
              <a:t> </a:t>
            </a:r>
            <a:r>
              <a:rPr lang="en-US" sz="2000" b="0" i="0" dirty="0">
                <a:solidFill>
                  <a:srgbClr val="171717"/>
                </a:solidFill>
                <a:effectLst/>
                <a:latin typeface="Segoe UI" panose="020B0502040204020203" pitchFamily="34" charset="0"/>
              </a:rPr>
              <a:t>are security principals: </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have an account with a sign-in name and password.</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authenticate with the domain.</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can belong to groups and have access to resources</a:t>
            </a:r>
          </a:p>
        </p:txBody>
      </p:sp>
    </p:spTree>
    <p:extLst>
      <p:ext uri="{BB962C8B-B14F-4D97-AF65-F5344CB8AC3E}">
        <p14:creationId xmlns:p14="http://schemas.microsoft.com/office/powerpoint/2010/main" val="38584312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713-2615-02EA-A693-6690C254B5CB}"/>
              </a:ext>
            </a:extLst>
          </p:cNvPr>
          <p:cNvSpPr>
            <a:spLocks noGrp="1"/>
          </p:cNvSpPr>
          <p:nvPr>
            <p:ph type="title"/>
          </p:nvPr>
        </p:nvSpPr>
        <p:spPr/>
        <p:txBody>
          <a:bodyPr/>
          <a:lstStyle/>
          <a:p>
            <a:r>
              <a:rPr lang="en-US" dirty="0"/>
              <a:t>Azure Entra ID</a:t>
            </a:r>
          </a:p>
        </p:txBody>
      </p:sp>
      <p:pic>
        <p:nvPicPr>
          <p:cNvPr id="7" name="Picture Placeholder 6">
            <a:extLst>
              <a:ext uri="{FF2B5EF4-FFF2-40B4-BE49-F238E27FC236}">
                <a16:creationId xmlns:a16="http://schemas.microsoft.com/office/drawing/2014/main" id="{0836A582-4FC7-4C03-D0C5-98BE85525DCD}"/>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9969500" y="2649073"/>
            <a:ext cx="1600200" cy="1600427"/>
          </a:xfrm>
        </p:spPr>
      </p:pic>
    </p:spTree>
    <p:extLst>
      <p:ext uri="{BB962C8B-B14F-4D97-AF65-F5344CB8AC3E}">
        <p14:creationId xmlns:p14="http://schemas.microsoft.com/office/powerpoint/2010/main" val="321126330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3716</Words>
  <Application>Microsoft Office PowerPoint</Application>
  <PresentationFormat>Widescreen</PresentationFormat>
  <Paragraphs>339</Paragraphs>
  <Slides>27</Slides>
  <Notes>21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Segoe UI</vt:lpstr>
      <vt:lpstr>Segoe UI Light</vt:lpstr>
      <vt:lpstr>Segoe UI Semibold</vt:lpstr>
      <vt:lpstr>Segoe UI Semilight</vt:lpstr>
      <vt:lpstr>Wingdings</vt:lpstr>
      <vt:lpstr>WHITE TEMPLATE</vt:lpstr>
      <vt:lpstr>Microsoft Power Platform Template</vt:lpstr>
      <vt:lpstr>1_Microsoft Power Platform Template</vt:lpstr>
      <vt:lpstr>Microsoft Power Platform Template</vt:lpstr>
      <vt:lpstr>Identity, Access, and Security</vt:lpstr>
      <vt:lpstr>Identity, Access, and Security - Objective Domain</vt:lpstr>
      <vt:lpstr>Active Directory Domain Services (AD DS)</vt:lpstr>
      <vt:lpstr>What is an AD DS forest?</vt:lpstr>
      <vt:lpstr>What is an AD DS domain?</vt:lpstr>
      <vt:lpstr>Define user objects</vt:lpstr>
      <vt:lpstr>Define group objects</vt:lpstr>
      <vt:lpstr>Define computer objects</vt:lpstr>
      <vt:lpstr>Azure Entra ID</vt:lpstr>
      <vt:lpstr>Azure Entra ID</vt:lpstr>
      <vt:lpstr>Entra ID Connect</vt:lpstr>
      <vt:lpstr>Entra ID Usage</vt:lpstr>
      <vt:lpstr>Azure Entra ID</vt:lpstr>
      <vt:lpstr>Entra Domain Services</vt:lpstr>
      <vt:lpstr>PowerPoint Presentation</vt:lpstr>
      <vt:lpstr>Compare Authentication and Authorization</vt:lpstr>
      <vt:lpstr>Azure Multi-Factor Authentication</vt:lpstr>
      <vt:lpstr>External Identities B2B</vt:lpstr>
      <vt:lpstr>External Identities B2C</vt:lpstr>
      <vt:lpstr>Conditional Access</vt:lpstr>
      <vt:lpstr>Conditional Access</vt:lpstr>
      <vt:lpstr>When can I use Conditional Access? </vt:lpstr>
      <vt:lpstr>Azure role-based access control (Azure RBAC)</vt:lpstr>
      <vt:lpstr>Zero Trust</vt:lpstr>
      <vt:lpstr>Defense in depth</vt:lpstr>
      <vt:lpstr>Microsoft Defender for Cloud</vt:lpstr>
      <vt:lpstr>Defender for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2024-10-22T20:06:17Z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