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6"/>
  </p:notesMasterIdLst>
  <p:sldIdLst>
    <p:sldId id="256"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7372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10</a:t>
            </a:fld>
            <a:endParaRPr/>
          </a:p>
        </p:txBody>
      </p:sp>
      <p:sp>
        <p:nvSpPr>
          <p:cNvPr id="399" name="Google Shape;3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a:p>
        </p:txBody>
      </p:sp>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a:p>
        </p:txBody>
      </p:sp>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a:p>
        </p:txBody>
      </p:sp>
      <p:sp>
        <p:nvSpPr>
          <p:cNvPr id="426" name="Google Shape;4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a:p>
        </p:txBody>
      </p:sp>
      <p:sp>
        <p:nvSpPr>
          <p:cNvPr id="453" name="Google Shape;4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a:p>
        </p:txBody>
      </p:sp>
      <p:sp>
        <p:nvSpPr>
          <p:cNvPr id="471" name="Google Shape;47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a:p>
        </p:txBody>
      </p:sp>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a:p>
        </p:txBody>
      </p:sp>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a:p>
        </p:txBody>
      </p:sp>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a:p>
        </p:txBody>
      </p:sp>
      <p:sp>
        <p:nvSpPr>
          <p:cNvPr id="363" name="Google Shape;3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a:p>
        </p:txBody>
      </p:sp>
      <p:sp>
        <p:nvSpPr>
          <p:cNvPr id="372" name="Google Shape;37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a:p>
        </p:txBody>
      </p:sp>
      <p:sp>
        <p:nvSpPr>
          <p:cNvPr id="381" name="Google Shape;3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a:p>
        </p:txBody>
      </p:sp>
      <p:sp>
        <p:nvSpPr>
          <p:cNvPr id="390" name="Google Shape;3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r>
              <a:rPr lang="en-US" dirty="0"/>
              <a:t>Third</a:t>
            </a:r>
            <a:r>
              <a:rPr lang="en-US" sz="4400" b="0" i="0" u="none" dirty="0">
                <a:solidFill>
                  <a:srgbClr val="222222"/>
                </a:solidFill>
                <a:latin typeface="Arial"/>
                <a:ea typeface="Arial"/>
                <a:cs typeface="Arial"/>
                <a:sym typeface="Arial"/>
              </a:rPr>
              <a:t>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03" name="Google Shape;40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1999, Amazon.com sued Barnes &amp; Noble for allegedly infringing this patent with its Express Lane feature.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Some critics considered one-click shopping little more than a simple combination of existing Web technologies.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lang="en-US" sz="2200" b="0" i="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05" name="Google Shape;405;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12" name="Google Shape;412;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that could benefit their projects,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 partly because software patents are described in obscure language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partly because engineers risk paying triple damages for knowingly infringing one.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a result, many software patent infringements are for independent inventions—example to follow</a:t>
            </a:r>
            <a:br>
              <a:rPr lang="en-US" sz="2400" b="0" i="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14" name="Google Shape;414;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21" name="Google Shape;421;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Systems alleged in late 2008 that Apple, Google, and Microsoft infringed a patent that Cygnus filed for in 2001.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says that the three firms violated its patent on  use of document-preview icons, or thumbnails.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Because this is such a commonly used technology, many more companies may be sued for patent infringement. </a:t>
            </a:r>
            <a:br>
              <a:rPr lang="en-US" sz="2100" b="0" i="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23" name="Google Shape;423;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0" name="Google Shape;430;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cross-licensing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Large software companies agree not to sue each other over patent infringements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Microsoft is working to put in</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place 100 or more agreements with firms such as IBM 2010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32" name="Google Shape;432;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9" name="Google Shape;439;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Defensive publishing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Alternative to filing for 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publishes a description of the innovation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Establishes the idea’s legal existence as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Costs mere hundreds of dollars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lawyers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41" name="Google Shape;441;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48" name="Google Shape;448;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Intellectual Ventures is an example of such a</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firm; it has built a portfolio of more than 20,000 patents, most for IT-related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50" name="Google Shape;450;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57" name="Google Shape;45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Standard is a definition or format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Approved by recognized standards organization or accepted as a de facto standard by the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Enables hardware and software from different manufacturers to work together</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59" name="Google Shape;459;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66" name="Google Shape;466;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Submarine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Patented process/invention hidden within a standard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are extremely useful because they enable hardware and software from different manufacturers to work together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68" name="Google Shape;468;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75" name="Google Shape;475;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Influencing a standards organization to make use of a patented item without revealing the existence of the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Demanding royalties from all parties that use the standard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77" name="Google Shape;477;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farming involves: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a:t>
            </a:r>
            <a:r>
              <a:rPr lang="en-US" sz="2400" b="0" i="0" u="none" dirty="0" err="1">
                <a:solidFill>
                  <a:srgbClr val="222222"/>
                </a:solidFill>
                <a:latin typeface="Arial"/>
                <a:ea typeface="Arial"/>
                <a:cs typeface="Arial"/>
                <a:sym typeface="Arial"/>
              </a:rPr>
              <a:t>Eolas</a:t>
            </a:r>
            <a:r>
              <a:rPr lang="en-US" sz="2400" b="0" i="0" u="none" dirty="0">
                <a:solidFill>
                  <a:srgbClr val="222222"/>
                </a:solidFill>
                <a:latin typeface="Arial"/>
                <a:ea typeface="Arial"/>
                <a:cs typeface="Arial"/>
                <a:sym typeface="Arial"/>
              </a:rPr>
              <a:t> Technologies.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patent describes how a Web browser can</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use external applications.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dirty="0"/>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a:t>
            </a:r>
            <a:endParaRPr/>
          </a:p>
        </p:txBody>
      </p:sp>
      <p:sp>
        <p:nvSpPr>
          <p:cNvPr id="331" name="Google Shape;331;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 of property right to inventors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Issued by the U.S. Patent and Trademark Office (USPTO)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Permits an owner to exclude the public from making, using, or selling the protected invention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Allows legal action against violators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Prevents independent creation as well as copying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Extends only to the United States and its territories and possessions</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33" name="Google Shape;333;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93" name="Google Shape;493;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and Eolas received a $520 million award in August 2003 after a federal jury found that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Microsoft’s Internet Explorer browser infringed the patent.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495" name="Google Shape;495;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04" name="Google Shape;504;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pic>
        <p:nvPicPr>
          <p:cNvPr id="505" name="Google Shape;505;p66"/>
          <p:cNvPicPr preferRelativeResize="0"/>
          <p:nvPr/>
        </p:nvPicPr>
        <p:blipFill rotWithShape="1">
          <a:blip r:embed="rId3">
            <a:alphaModFix/>
          </a:blip>
          <a:srcRect/>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a:stretch/>
        </p:blipFill>
        <p:spPr>
          <a:xfrm>
            <a:off x="38100" y="3048000"/>
            <a:ext cx="925830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Represents something of economic value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Requires an effort or cost to develop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degree of uniqueness or novelty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Generally unknown to the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Kept confidential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has a few key advantages over patents and 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time limitations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need to file an application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 can be ruled invalid by courts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filing or application fees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 doesn’t prevent someone from using the same idea if it is developed independently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0" name="Google Shape;340;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Applicant must file with the USPTO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USPTO searches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Takes an average of 35.3 months from filing an application until application is issued as a patent or abandoned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42" name="Google Shape;342;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9" name="Google Shape;349;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400" b="0" i="0" u="none" dirty="0">
                <a:solidFill>
                  <a:srgbClr val="222222"/>
                </a:solidFill>
                <a:latin typeface="Arial"/>
                <a:ea typeface="Arial"/>
                <a:cs typeface="Arial"/>
                <a:sym typeface="Arial"/>
              </a:rPr>
              <a:t>An invention must pass four tests</a:t>
            </a:r>
            <a:endParaRPr sz="24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Must be in one of the five statutory classes of items</a:t>
            </a:r>
          </a:p>
          <a:p>
            <a:pPr marL="457200" lvl="1" indent="0" algn="l" rtl="0">
              <a:lnSpc>
                <a:spcPct val="100000"/>
              </a:lnSpc>
              <a:spcBef>
                <a:spcPts val="480"/>
              </a:spcBef>
              <a:spcAft>
                <a:spcPts val="0"/>
              </a:spcAft>
              <a:buClr>
                <a:srgbClr val="222222"/>
              </a:buClr>
              <a:buSzPts val="2400"/>
              <a:buNone/>
            </a:pPr>
            <a:r>
              <a:rPr lang="en-US" sz="1400" dirty="0"/>
              <a:t>     a process, a machine, an (article of ) manufacture, a composition of matter, and an improvement of an invention</a:t>
            </a:r>
            <a:endParaRPr sz="14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Must be useful</a:t>
            </a:r>
            <a:endParaRPr sz="20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Must be novel</a:t>
            </a:r>
            <a:endParaRPr sz="20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Must not be obvious to a person having ordinary skill in the same field</a:t>
            </a:r>
            <a:endParaRPr sz="2000" dirty="0"/>
          </a:p>
          <a:p>
            <a:pPr marL="342900" lvl="0" indent="-342900" algn="l" rtl="0">
              <a:lnSpc>
                <a:spcPct val="100000"/>
              </a:lnSpc>
              <a:spcBef>
                <a:spcPts val="520"/>
              </a:spcBef>
              <a:spcAft>
                <a:spcPts val="0"/>
              </a:spcAft>
              <a:buClr>
                <a:srgbClr val="222222"/>
              </a:buClr>
              <a:buSzPts val="2600"/>
              <a:buFont typeface="Arial"/>
              <a:buChar char="•"/>
            </a:pPr>
            <a:r>
              <a:rPr lang="en-US" sz="2400" b="0" i="0" u="none" dirty="0">
                <a:solidFill>
                  <a:srgbClr val="222222"/>
                </a:solidFill>
                <a:latin typeface="Arial"/>
                <a:ea typeface="Arial"/>
                <a:cs typeface="Arial"/>
                <a:sym typeface="Arial"/>
              </a:rPr>
              <a:t>Items cannot be patented if they are:</a:t>
            </a:r>
            <a:endParaRPr sz="24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Abstract ideas</a:t>
            </a:r>
            <a:endParaRPr sz="20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Laws of nature</a:t>
            </a:r>
            <a:endParaRPr sz="2000" dirty="0"/>
          </a:p>
          <a:p>
            <a:pPr marL="742950" lvl="1" indent="-285750" algn="l" rtl="0">
              <a:lnSpc>
                <a:spcPct val="100000"/>
              </a:lnSpc>
              <a:spcBef>
                <a:spcPts val="480"/>
              </a:spcBef>
              <a:spcAft>
                <a:spcPts val="0"/>
              </a:spcAft>
              <a:buClr>
                <a:srgbClr val="222222"/>
              </a:buClr>
              <a:buSzPts val="2400"/>
              <a:buFont typeface="Arial"/>
              <a:buChar char="–"/>
            </a:pPr>
            <a:r>
              <a:rPr lang="en-US" sz="2000" b="0" i="0" u="none" dirty="0">
                <a:solidFill>
                  <a:srgbClr val="222222"/>
                </a:solidFill>
                <a:latin typeface="Arial"/>
                <a:ea typeface="Arial"/>
                <a:cs typeface="Arial"/>
                <a:sym typeface="Arial"/>
              </a:rPr>
              <a:t>Natural phenomena</a:t>
            </a:r>
            <a:endParaRPr sz="2000" dirty="0"/>
          </a:p>
        </p:txBody>
      </p:sp>
      <p:sp>
        <p:nvSpPr>
          <p:cNvPr id="350" name="Google Shape;350;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51" name="Google Shape;351;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58" name="Google Shape;358;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Making unauthorized use of another’s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specified limit to the monetary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common defense is counterattack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still prove that every element of the claim was infringed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60" name="Google Shape;360;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67" name="Google Shape;367;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feature, function, or process embodied in instructions executed on a computer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20,000 software-related patents per year have been issued since the early 1980s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experts think the number of software patents being granted inhibits new software development</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69" name="Google Shape;369;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76" name="Google Shape;376;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78" name="Google Shape;378;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85" name="Google Shape;385;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Since the early 1980s, the USPTO has granted as many as 20,000 software-related patents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Even electronic font types and icons have been patented </a:t>
            </a:r>
            <a:br>
              <a:rPr lang="en-US" sz="2400" b="0" i="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87" name="Google Shape;387;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94" name="Google Shape;394;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Before obtaining a software patent, do a patent search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 Institute is building a database of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Too many software patents inhibiting new software 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96" name="Google Shape;396;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1645</Words>
  <Application>Microsoft Office PowerPoint</Application>
  <PresentationFormat>On-screen Show (4:3)</PresentationFormat>
  <Paragraphs>201</Paragraphs>
  <Slides>23</Slides>
  <Notes>23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23</vt:i4>
      </vt:variant>
    </vt:vector>
  </HeadingPairs>
  <TitlesOfParts>
    <vt:vector size="37"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Third Edition </vt:lpstr>
      <vt:lpstr>Patents</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Trade Secrets</vt:lpstr>
      <vt:lpstr>Trade Secrets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Amjad Hussain</cp:lastModifiedBy>
  <cp:revision>7</cp:revision>
  <dcterms:modified xsi:type="dcterms:W3CDTF">2024-10-08T17:06:21Z</dcterms:modified>
</cp:coreProperties>
</file>