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Layouts/slideLayout4.xml" ContentType="application/vnd.openxmlformats-officedocument.presentationml.slideLayout+xml"/>
  <Override PartName="/ppt/theme/theme5.xml" ContentType="application/vnd.openxmlformats-officedocument.theme+xml"/>
  <Override PartName="/ppt/slideLayouts/slideLayout5.xml" ContentType="application/vnd.openxmlformats-officedocument.presentationml.slideLayout+xml"/>
  <Override PartName="/ppt/theme/theme6.xml" ContentType="application/vnd.openxmlformats-officedocument.theme+xml"/>
  <Override PartName="/ppt/slideLayouts/slideLayout6.xml" ContentType="application/vnd.openxmlformats-officedocument.presentationml.slideLayout+xml"/>
  <Override PartName="/ppt/theme/theme7.xml" ContentType="application/vnd.openxmlformats-officedocument.theme+xml"/>
  <Override PartName="/ppt/slideLayouts/slideLayout7.xml" ContentType="application/vnd.openxmlformats-officedocument.presentationml.slideLayout+xml"/>
  <Override PartName="/ppt/theme/theme8.xml" ContentType="application/vnd.openxmlformats-officedocument.theme+xml"/>
  <Override PartName="/ppt/slideLayouts/slideLayout8.xml" ContentType="application/vnd.openxmlformats-officedocument.presentationml.slideLayout+xml"/>
  <Override PartName="/ppt/theme/theme9.xml" ContentType="application/vnd.openxmlformats-officedocument.theme+xml"/>
  <Override PartName="/ppt/slideLayouts/slideLayout9.xml" ContentType="application/vnd.openxmlformats-officedocument.presentationml.slideLayout+xml"/>
  <Override PartName="/ppt/theme/theme10.xml" ContentType="application/vnd.openxmlformats-officedocument.theme+xml"/>
  <Override PartName="/ppt/slideLayouts/slideLayout10.xml" ContentType="application/vnd.openxmlformats-officedocument.presentationml.slideLayout+xml"/>
  <Override PartName="/ppt/theme/theme11.xml" ContentType="application/vnd.openxmlformats-officedocument.theme+xml"/>
  <Override PartName="/ppt/slideLayouts/slideLayout11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  <p:sldMasterId id="2147483666" r:id="rId8"/>
    <p:sldMasterId id="2147483667" r:id="rId9"/>
    <p:sldMasterId id="2147483668" r:id="rId10"/>
    <p:sldMasterId id="2147483669" r:id="rId11"/>
    <p:sldMasterId id="2147483670" r:id="rId12"/>
  </p:sldMasterIdLst>
  <p:notesMasterIdLst>
    <p:notesMasterId r:id="rId33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9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21" Type="http://schemas.openxmlformats.org/officeDocument/2006/relationships/slide" Target="slides/slide9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82522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1" name="Google Shape;24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2" name="Google Shape;26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6" name="Google Shape;2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 rot="5400000">
            <a:off x="2286000" y="-76200"/>
            <a:ext cx="4572000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 rot="5400000">
            <a:off x="4667250" y="2305050"/>
            <a:ext cx="5867400" cy="20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 rot="5400000">
            <a:off x="552450" y="361950"/>
            <a:ext cx="5867400" cy="59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ctrTitle"/>
          </p:nvPr>
        </p:nvSpPr>
        <p:spPr>
          <a:xfrm>
            <a:off x="685800" y="31242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22222"/>
              </a:buClr>
              <a:buSzPts val="4300"/>
              <a:buFont typeface="Arial"/>
              <a:buNone/>
              <a:defRPr sz="4300" b="1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396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4648200" y="1676400"/>
            <a:ext cx="396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222222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9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0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7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533400" y="21336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</a:t>
            </a:r>
            <a:r>
              <a:rPr lang="en-US" dirty="0"/>
              <a:t>Third </a:t>
            </a:r>
            <a:r>
              <a:rPr lang="en-US"/>
              <a:t>and Fifth</a:t>
            </a: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Edition</a:t>
            </a:r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533400" y="40386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200"/>
              <a:buFont typeface="Arial"/>
              <a:buNone/>
            </a:pPr>
            <a:r>
              <a:rPr lang="en-US" sz="3200" b="0" i="1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Computer and Internet Crime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22222"/>
              </a:buClr>
              <a:buSzPts val="3200"/>
              <a:buFont typeface="Arial"/>
              <a:buNone/>
            </a:pPr>
            <a:r>
              <a:rPr lang="en-US" sz="3200" b="0" i="1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Chapter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Viruses</a:t>
            </a:r>
            <a:endParaRPr/>
          </a:p>
        </p:txBody>
      </p:sp>
      <p:sp>
        <p:nvSpPr>
          <p:cNvPr id="206" name="Google Shape;206;p33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Pieces of programming code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Usually disguised as something else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Cause unexpected and undesirable behavior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Often attached to files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Deliver a “payload”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Spread by actions of the “infected” computer user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Infected e-mail document attachments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Downloads of infected programs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Visits to infected Web sites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endParaRPr sz="2400" b="0" i="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Worms</a:t>
            </a:r>
            <a:endParaRPr/>
          </a:p>
        </p:txBody>
      </p:sp>
      <p:sp>
        <p:nvSpPr>
          <p:cNvPr id="214" name="Google Shape;214;p34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Harmful programs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Reside in active memory of a computer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Duplicate themselves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Can propagate without human intervention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Negative impact of worm attack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Lost data and programs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Lost productivity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Additional effort for IT workers</a:t>
            </a:r>
            <a:endParaRPr/>
          </a:p>
        </p:txBody>
      </p:sp>
      <p:sp>
        <p:nvSpPr>
          <p:cNvPr id="215" name="Google Shape;215;p34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Trojan Horses</a:t>
            </a:r>
            <a:endParaRPr/>
          </a:p>
        </p:txBody>
      </p:sp>
      <p:sp>
        <p:nvSpPr>
          <p:cNvPr id="223" name="Google Shape;223;p35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Malicious code hidden inside seemingly harmless programs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Users are tricked into installing them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Delivered via email attachment, downloaded from a Web site, or contracted via a removable media device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Some pirated copies of this software contain a Trojan horse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Logic bomb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Executes when triggered by certain event</a:t>
            </a:r>
            <a:b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Distributed Denial-of-Service (DDoS) Attacks</a:t>
            </a:r>
            <a:endParaRPr/>
          </a:p>
        </p:txBody>
      </p:sp>
      <p:sp>
        <p:nvSpPr>
          <p:cNvPr id="230" name="Google Shape;230;p36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Malicious hacker takes over computers on the Internet and causes them to flood a target site with demands for data and other small tasks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computers that are taken over are called zombies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Botnet is a very large group of such computers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Does not involve a break-in at the target computer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Target machine is busy responding to a stream of automated requests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Legitimate users cannot access target machine</a:t>
            </a:r>
            <a:endParaRPr/>
          </a:p>
        </p:txBody>
      </p:sp>
      <p:sp>
        <p:nvSpPr>
          <p:cNvPr id="231" name="Google Shape;231;p36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Rootkits</a:t>
            </a:r>
            <a:endParaRPr/>
          </a:p>
        </p:txBody>
      </p:sp>
      <p:sp>
        <p:nvSpPr>
          <p:cNvPr id="237" name="Google Shape;237;p37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Set of programs that enables its user to gain administrator-level access to a computer without the end user’s consent or knowledge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Attacker can gain full control of the system and even obscure the presence of the rootkit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Fundamental problem in detecting a rootkit is that the operating system currently running cannot be trusted to provide valid test results</a:t>
            </a:r>
            <a:endParaRPr/>
          </a:p>
        </p:txBody>
      </p:sp>
      <p:sp>
        <p:nvSpPr>
          <p:cNvPr id="238" name="Google Shape;238;p37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Rootkits</a:t>
            </a:r>
            <a:endParaRPr/>
          </a:p>
        </p:txBody>
      </p:sp>
      <p:sp>
        <p:nvSpPr>
          <p:cNvPr id="244" name="Google Shape;244;p38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symptoms of rootkit infections: 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The computer locks up or fails to respond to input from the keyboard or mouse.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The screen saver changes without any action on the part of the user.</a:t>
            </a:r>
            <a:b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The taskbar disappears.</a:t>
            </a:r>
            <a:b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Network activities function extremely slowly. </a:t>
            </a:r>
            <a:b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45" name="Google Shape;245;p38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Spam</a:t>
            </a:r>
            <a:endParaRPr/>
          </a:p>
        </p:txBody>
      </p:sp>
      <p:sp>
        <p:nvSpPr>
          <p:cNvPr id="251" name="Google Shape;251;p39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Abuse of email systems to send unsolicited email to large numbers of people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Low-cost commercial advertising for questionable products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Method of marketing also used by many legitimate organizations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Controlling the Assault of Non-Solicited Pornography and Marketing (CAN-SPAM) Act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Legal to spam if basic requirements are met</a:t>
            </a:r>
            <a:endParaRPr/>
          </a:p>
        </p:txBody>
      </p:sp>
      <p:sp>
        <p:nvSpPr>
          <p:cNvPr id="252" name="Google Shape;252;p39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Spam (cont’d.)</a:t>
            </a:r>
            <a:endParaRPr/>
          </a:p>
        </p:txBody>
      </p:sp>
      <p:sp>
        <p:nvSpPr>
          <p:cNvPr id="258" name="Google Shape;258;p40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Completely Automated Public Turing Test to Tell Computers and Humans Apart (CAPTCHA)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Software generates tests that humans can pass but computer programs cannot</a:t>
            </a:r>
            <a:endParaRPr/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0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Spam (cont’d.)</a:t>
            </a:r>
            <a:endParaRPr/>
          </a:p>
        </p:txBody>
      </p:sp>
      <p:sp>
        <p:nvSpPr>
          <p:cNvPr id="265" name="Google Shape;265;p41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For nearly five years, Edward Davidson ran a spamming, he managed a large network of computers that sent hundreds of thousands of spam e-mails,  promoted the sale of watches, perfume, and other items for nearly two dozen companies. Davidson and his subcontractors sent e-mail messages with header information that concealed the actual sender from the recipient of the e-mail—a violation of the federal CAN-SPAM Act. In April 2008, Edward Davidson was sentenced to serve 21 months in federal prison for violation of the CAN-SPAM Act. He was also ordered to pay $714,139 in restitution to the IRS for taxes on income from the operation that he failed to report.</a:t>
            </a: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66" name="Google Shape;266;p41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Phishing</a:t>
            </a:r>
            <a:endParaRPr/>
          </a:p>
        </p:txBody>
      </p:sp>
      <p:sp>
        <p:nvSpPr>
          <p:cNvPr id="272" name="Google Shape;272;p42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Act of using email fraudulently to try to get the recipient to reveal personal data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Legitimate-looking emails lead users to counterfeit Web sites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Spear-phishing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Fraudulent emails to an organization’s employees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Smishing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Phishing via text messages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Vishing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Phishing via voice mail messages</a:t>
            </a:r>
            <a:endParaRPr/>
          </a:p>
        </p:txBody>
      </p:sp>
      <p:sp>
        <p:nvSpPr>
          <p:cNvPr id="273" name="Google Shape;273;p42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dirty="0"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6075" lvl="0" indent="-346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As you go through this lecture and read the chapter, consider the following questions:</a:t>
            </a:r>
            <a:endParaRPr dirty="0"/>
          </a:p>
          <a:p>
            <a:pPr marL="8572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What key trade-offs and ethical issues are associated with the safeguarding of data and information systems?</a:t>
            </a:r>
            <a:endParaRPr dirty="0"/>
          </a:p>
          <a:p>
            <a:pPr marL="8572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Why has there been a dramatic increase in the number of computer-related security incidents in recent years?</a:t>
            </a:r>
            <a:endParaRPr dirty="0"/>
          </a:p>
          <a:p>
            <a:pPr marL="8572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What are the most common types of computer security attacks?</a:t>
            </a:r>
            <a:endParaRPr dirty="0"/>
          </a:p>
        </p:txBody>
      </p:sp>
      <p:sp>
        <p:nvSpPr>
          <p:cNvPr id="143" name="Google Shape;143;p25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3"/>
          <p:cNvSpPr txBox="1"/>
          <p:nvPr/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0" name="Google Shape;28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4950" y="204787"/>
            <a:ext cx="5734050" cy="6027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Objectives (cont’d.)</a:t>
            </a:r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Who are the primary perpetrators of computer crime, and what are their objectives?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What are the key elements of a multilayer process for managing security vulnerabilities based on the concept of reasonable assurance?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What actions must be taken in response to a security incident?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What is computer forensics, and what role does it play in responding to a computer incident?</a:t>
            </a:r>
            <a:endParaRPr/>
          </a:p>
        </p:txBody>
      </p:sp>
      <p:sp>
        <p:nvSpPr>
          <p:cNvPr id="151" name="Google Shape;151;p26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IT Security Incidents: A Major Concern</a:t>
            </a:r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Security of information technology is of utmost importance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Safeguard: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Confidential business data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Private customer and employee data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Protect against malicious acts of theft or disruption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Balance against other business needs and issues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Number of IT-related security incidents is increasing around the world</a:t>
            </a:r>
            <a:endParaRPr/>
          </a:p>
        </p:txBody>
      </p:sp>
      <p:sp>
        <p:nvSpPr>
          <p:cNvPr id="159" name="Google Shape;159;p27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Why Computer Incidents Are So Prevalent</a:t>
            </a:r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Increasing complexity increases vulnerability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Computing environment is enormously complex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Continues to increase in complexity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Number of entry points expands continuously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Cloud computing and virtualization software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Higher computer user expectations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Computer help desks under intense pressure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Forget to verify users’ IDs or check authorizations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Computer users share login IDs and passwords</a:t>
            </a:r>
            <a:endParaRPr/>
          </a:p>
          <a:p>
            <a:pPr marL="342900" lvl="0" indent="-1778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None/>
            </a:pPr>
            <a:endParaRPr sz="2600" b="0" i="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778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None/>
            </a:pPr>
            <a:endParaRPr sz="2600" b="0" i="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Why Computer Incidents Are So Prevalent (cont’d.)</a:t>
            </a:r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Expanding/changing systems equal new risks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Network era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Personal computers connect to networks with millions of other computers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All capable of sharing information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Information technology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Is everywhere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Necessary tool for organizations to achieve goals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Increasingly difficult to match pace of technological change for risk assessment</a:t>
            </a:r>
            <a:endParaRPr/>
          </a:p>
        </p:txBody>
      </p:sp>
      <p:sp>
        <p:nvSpPr>
          <p:cNvPr id="175" name="Google Shape;175;p29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Why Computer Incidents Are So Prevalent (cont’d.)</a:t>
            </a:r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Increased reliance on commercial software with known vulnerabilities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Exploit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Attack on information system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Takes advantage of system vulnerability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Due to poor system design or implementation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Patch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“Fix” to eliminate the problem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Users are responsible for obtaining and installing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Delays expose users to security breaches</a:t>
            </a:r>
            <a:endParaRPr/>
          </a:p>
        </p:txBody>
      </p:sp>
      <p:sp>
        <p:nvSpPr>
          <p:cNvPr id="183" name="Google Shape;183;p30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Why Computer Incidents Are So Prevalent (cont’d.)</a:t>
            </a:r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Zero-day attack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Before a vulnerability is discovered or fixed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U.S. companies rely on commercial software with known vulnerabilities</a:t>
            </a:r>
            <a:endParaRPr/>
          </a:p>
          <a:p>
            <a:pPr marL="342900" lvl="0" indent="-1778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None/>
            </a:pPr>
            <a:endParaRPr sz="2600" b="0" i="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Types of Exploits</a:t>
            </a:r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Computers as well as smartphones can be target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Types of attacks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Virus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Worm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Trojan horse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Distributed denial of service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Rootkit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Spam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Phishing (spear-phishing, smishing, and vishing)</a:t>
            </a:r>
            <a:endParaRPr/>
          </a:p>
          <a:p>
            <a:pPr marL="74295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endParaRPr sz="2400" b="0" i="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endParaRPr sz="2400" b="0" i="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11526</TotalTime>
  <Words>1143</Words>
  <Application>Microsoft Office PowerPoint</Application>
  <PresentationFormat>On-screen Show (4:3)</PresentationFormat>
  <Paragraphs>159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Arial</vt:lpstr>
      <vt:lpstr>Times New Roman</vt:lpstr>
      <vt:lpstr>2_Default Design</vt:lpstr>
      <vt:lpstr>Default Design</vt:lpstr>
      <vt:lpstr>1_Default Design</vt:lpstr>
      <vt:lpstr>3_Default Design</vt:lpstr>
      <vt:lpstr>4_Default Design</vt:lpstr>
      <vt:lpstr>5_Default Design</vt:lpstr>
      <vt:lpstr>6_Default Design</vt:lpstr>
      <vt:lpstr>7_Default Design</vt:lpstr>
      <vt:lpstr>8_Default Design</vt:lpstr>
      <vt:lpstr>9_Default Design</vt:lpstr>
      <vt:lpstr>10_Default Design</vt:lpstr>
      <vt:lpstr>11_Default Design</vt:lpstr>
      <vt:lpstr>Ethics in Information Technology, Third and Fifth Edition</vt:lpstr>
      <vt:lpstr>Objectives</vt:lpstr>
      <vt:lpstr>Objectives (cont’d.)</vt:lpstr>
      <vt:lpstr>IT Security Incidents: A Major Concern</vt:lpstr>
      <vt:lpstr>Why Computer Incidents Are So Prevalent</vt:lpstr>
      <vt:lpstr>Why Computer Incidents Are So Prevalent (cont’d.)</vt:lpstr>
      <vt:lpstr>Why Computer Incidents Are So Prevalent (cont’d.)</vt:lpstr>
      <vt:lpstr>Why Computer Incidents Are So Prevalent (cont’d.)</vt:lpstr>
      <vt:lpstr>Types of Exploits</vt:lpstr>
      <vt:lpstr>Viruses</vt:lpstr>
      <vt:lpstr>Worms</vt:lpstr>
      <vt:lpstr>Trojan Horses</vt:lpstr>
      <vt:lpstr>Distributed Denial-of-Service (DDoS) Attacks</vt:lpstr>
      <vt:lpstr>Rootkits</vt:lpstr>
      <vt:lpstr>Rootkits</vt:lpstr>
      <vt:lpstr>Spam</vt:lpstr>
      <vt:lpstr>Spam (cont’d.)</vt:lpstr>
      <vt:lpstr>Spam (cont’d.)</vt:lpstr>
      <vt:lpstr>Phishing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Ethics in Information Technology, Fourth Edition</dc:title>
  <dc:creator>Amjad Hussain</dc:creator>
  <cp:lastModifiedBy>Amjad Hussain</cp:lastModifiedBy>
  <cp:revision>4</cp:revision>
  <dcterms:modified xsi:type="dcterms:W3CDTF">2024-10-15T13:14:13Z</dcterms:modified>
</cp:coreProperties>
</file>