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666AA-63FB-C2E8-55B5-90BD6C0492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8440EBDB-82BB-2207-0367-2A9FFD71AE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8FE1D686-F97E-3CC7-B8A2-982A3F504E2E}"/>
              </a:ext>
            </a:extLst>
          </p:cNvPr>
          <p:cNvSpPr>
            <a:spLocks noGrp="1"/>
          </p:cNvSpPr>
          <p:nvPr>
            <p:ph type="dt" sz="half" idx="10"/>
          </p:nvPr>
        </p:nvSpPr>
        <p:spPr/>
        <p:txBody>
          <a:bodyPr/>
          <a:lstStyle/>
          <a:p>
            <a:fld id="{8602987E-4B36-4F74-8348-0428172C39C2}" type="datetimeFigureOut">
              <a:rPr lang="en-PK" smtClean="0"/>
              <a:t>06/11/2024</a:t>
            </a:fld>
            <a:endParaRPr lang="en-PK"/>
          </a:p>
        </p:txBody>
      </p:sp>
      <p:sp>
        <p:nvSpPr>
          <p:cNvPr id="5" name="Footer Placeholder 4">
            <a:extLst>
              <a:ext uri="{FF2B5EF4-FFF2-40B4-BE49-F238E27FC236}">
                <a16:creationId xmlns:a16="http://schemas.microsoft.com/office/drawing/2014/main" id="{1F48ABD9-A845-77DB-E525-4131E81E109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C9F024B-E3D2-2596-99B1-BF541F584377}"/>
              </a:ext>
            </a:extLst>
          </p:cNvPr>
          <p:cNvSpPr>
            <a:spLocks noGrp="1"/>
          </p:cNvSpPr>
          <p:nvPr>
            <p:ph type="sldNum" sz="quarter" idx="12"/>
          </p:nvPr>
        </p:nvSpPr>
        <p:spPr/>
        <p:txBody>
          <a:bodyPr/>
          <a:lstStyle/>
          <a:p>
            <a:fld id="{FF7F668B-EB31-4E2F-819E-A9063D295610}" type="slidenum">
              <a:rPr lang="en-PK" smtClean="0"/>
              <a:t>‹#›</a:t>
            </a:fld>
            <a:endParaRPr lang="en-PK"/>
          </a:p>
        </p:txBody>
      </p:sp>
    </p:spTree>
    <p:extLst>
      <p:ext uri="{BB962C8B-B14F-4D97-AF65-F5344CB8AC3E}">
        <p14:creationId xmlns:p14="http://schemas.microsoft.com/office/powerpoint/2010/main" val="651111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8738-BAE9-4045-242F-E516AD4ADB50}"/>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2FDF7E54-03E0-FA38-F36E-66A2523F2C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D0739E45-3067-C62C-6C20-666C940E0458}"/>
              </a:ext>
            </a:extLst>
          </p:cNvPr>
          <p:cNvSpPr>
            <a:spLocks noGrp="1"/>
          </p:cNvSpPr>
          <p:nvPr>
            <p:ph type="dt" sz="half" idx="10"/>
          </p:nvPr>
        </p:nvSpPr>
        <p:spPr/>
        <p:txBody>
          <a:bodyPr/>
          <a:lstStyle/>
          <a:p>
            <a:fld id="{8602987E-4B36-4F74-8348-0428172C39C2}" type="datetimeFigureOut">
              <a:rPr lang="en-PK" smtClean="0"/>
              <a:t>06/11/2024</a:t>
            </a:fld>
            <a:endParaRPr lang="en-PK"/>
          </a:p>
        </p:txBody>
      </p:sp>
      <p:sp>
        <p:nvSpPr>
          <p:cNvPr id="5" name="Footer Placeholder 4">
            <a:extLst>
              <a:ext uri="{FF2B5EF4-FFF2-40B4-BE49-F238E27FC236}">
                <a16:creationId xmlns:a16="http://schemas.microsoft.com/office/drawing/2014/main" id="{54D11CAA-AE55-27FE-63D0-DCC707F706E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AF01BCF-829C-077B-F9A6-40FB13F9FF5B}"/>
              </a:ext>
            </a:extLst>
          </p:cNvPr>
          <p:cNvSpPr>
            <a:spLocks noGrp="1"/>
          </p:cNvSpPr>
          <p:nvPr>
            <p:ph type="sldNum" sz="quarter" idx="12"/>
          </p:nvPr>
        </p:nvSpPr>
        <p:spPr/>
        <p:txBody>
          <a:bodyPr/>
          <a:lstStyle/>
          <a:p>
            <a:fld id="{FF7F668B-EB31-4E2F-819E-A9063D295610}" type="slidenum">
              <a:rPr lang="en-PK" smtClean="0"/>
              <a:t>‹#›</a:t>
            </a:fld>
            <a:endParaRPr lang="en-PK"/>
          </a:p>
        </p:txBody>
      </p:sp>
    </p:spTree>
    <p:extLst>
      <p:ext uri="{BB962C8B-B14F-4D97-AF65-F5344CB8AC3E}">
        <p14:creationId xmlns:p14="http://schemas.microsoft.com/office/powerpoint/2010/main" val="42979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EB49A3-130D-BE72-9F24-DB70A10EE0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C24A01E-19A9-F4C6-867C-8917F592E7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7FCACD7-3BE7-1CDB-CB0C-B9C8984AB099}"/>
              </a:ext>
            </a:extLst>
          </p:cNvPr>
          <p:cNvSpPr>
            <a:spLocks noGrp="1"/>
          </p:cNvSpPr>
          <p:nvPr>
            <p:ph type="dt" sz="half" idx="10"/>
          </p:nvPr>
        </p:nvSpPr>
        <p:spPr/>
        <p:txBody>
          <a:bodyPr/>
          <a:lstStyle/>
          <a:p>
            <a:fld id="{8602987E-4B36-4F74-8348-0428172C39C2}" type="datetimeFigureOut">
              <a:rPr lang="en-PK" smtClean="0"/>
              <a:t>06/11/2024</a:t>
            </a:fld>
            <a:endParaRPr lang="en-PK"/>
          </a:p>
        </p:txBody>
      </p:sp>
      <p:sp>
        <p:nvSpPr>
          <p:cNvPr id="5" name="Footer Placeholder 4">
            <a:extLst>
              <a:ext uri="{FF2B5EF4-FFF2-40B4-BE49-F238E27FC236}">
                <a16:creationId xmlns:a16="http://schemas.microsoft.com/office/drawing/2014/main" id="{A6EA9A71-B82C-5328-0BD3-0C81632626D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B5A5793-6ED6-843D-76A1-F30DB5CFE7F0}"/>
              </a:ext>
            </a:extLst>
          </p:cNvPr>
          <p:cNvSpPr>
            <a:spLocks noGrp="1"/>
          </p:cNvSpPr>
          <p:nvPr>
            <p:ph type="sldNum" sz="quarter" idx="12"/>
          </p:nvPr>
        </p:nvSpPr>
        <p:spPr/>
        <p:txBody>
          <a:bodyPr/>
          <a:lstStyle/>
          <a:p>
            <a:fld id="{FF7F668B-EB31-4E2F-819E-A9063D295610}" type="slidenum">
              <a:rPr lang="en-PK" smtClean="0"/>
              <a:t>‹#›</a:t>
            </a:fld>
            <a:endParaRPr lang="en-PK"/>
          </a:p>
        </p:txBody>
      </p:sp>
    </p:spTree>
    <p:extLst>
      <p:ext uri="{BB962C8B-B14F-4D97-AF65-F5344CB8AC3E}">
        <p14:creationId xmlns:p14="http://schemas.microsoft.com/office/powerpoint/2010/main" val="58102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EC7CA-EA00-CDC5-DEE4-DF077BE572D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1A9E3146-87F1-5681-91C9-9F663B4762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4599683-79CF-A5EE-F538-E53FEA4AA13B}"/>
              </a:ext>
            </a:extLst>
          </p:cNvPr>
          <p:cNvSpPr>
            <a:spLocks noGrp="1"/>
          </p:cNvSpPr>
          <p:nvPr>
            <p:ph type="dt" sz="half" idx="10"/>
          </p:nvPr>
        </p:nvSpPr>
        <p:spPr/>
        <p:txBody>
          <a:bodyPr/>
          <a:lstStyle/>
          <a:p>
            <a:fld id="{8602987E-4B36-4F74-8348-0428172C39C2}" type="datetimeFigureOut">
              <a:rPr lang="en-PK" smtClean="0"/>
              <a:t>06/11/2024</a:t>
            </a:fld>
            <a:endParaRPr lang="en-PK"/>
          </a:p>
        </p:txBody>
      </p:sp>
      <p:sp>
        <p:nvSpPr>
          <p:cNvPr id="5" name="Footer Placeholder 4">
            <a:extLst>
              <a:ext uri="{FF2B5EF4-FFF2-40B4-BE49-F238E27FC236}">
                <a16:creationId xmlns:a16="http://schemas.microsoft.com/office/drawing/2014/main" id="{AF61F4D8-F85A-AA51-3FFD-8593D7CB73B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715A1C55-8626-380A-DDCD-9D4DA5509199}"/>
              </a:ext>
            </a:extLst>
          </p:cNvPr>
          <p:cNvSpPr>
            <a:spLocks noGrp="1"/>
          </p:cNvSpPr>
          <p:nvPr>
            <p:ph type="sldNum" sz="quarter" idx="12"/>
          </p:nvPr>
        </p:nvSpPr>
        <p:spPr/>
        <p:txBody>
          <a:bodyPr/>
          <a:lstStyle/>
          <a:p>
            <a:fld id="{FF7F668B-EB31-4E2F-819E-A9063D295610}" type="slidenum">
              <a:rPr lang="en-PK" smtClean="0"/>
              <a:t>‹#›</a:t>
            </a:fld>
            <a:endParaRPr lang="en-PK"/>
          </a:p>
        </p:txBody>
      </p:sp>
    </p:spTree>
    <p:extLst>
      <p:ext uri="{BB962C8B-B14F-4D97-AF65-F5344CB8AC3E}">
        <p14:creationId xmlns:p14="http://schemas.microsoft.com/office/powerpoint/2010/main" val="298590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56E81-A67D-AD12-9E34-860798451F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BC277AB8-9B65-7FB9-1345-B06E7F0FC7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2B68AB-00F6-D9CA-7781-287F37995C6E}"/>
              </a:ext>
            </a:extLst>
          </p:cNvPr>
          <p:cNvSpPr>
            <a:spLocks noGrp="1"/>
          </p:cNvSpPr>
          <p:nvPr>
            <p:ph type="dt" sz="half" idx="10"/>
          </p:nvPr>
        </p:nvSpPr>
        <p:spPr/>
        <p:txBody>
          <a:bodyPr/>
          <a:lstStyle/>
          <a:p>
            <a:fld id="{8602987E-4B36-4F74-8348-0428172C39C2}" type="datetimeFigureOut">
              <a:rPr lang="en-PK" smtClean="0"/>
              <a:t>06/11/2024</a:t>
            </a:fld>
            <a:endParaRPr lang="en-PK"/>
          </a:p>
        </p:txBody>
      </p:sp>
      <p:sp>
        <p:nvSpPr>
          <p:cNvPr id="5" name="Footer Placeholder 4">
            <a:extLst>
              <a:ext uri="{FF2B5EF4-FFF2-40B4-BE49-F238E27FC236}">
                <a16:creationId xmlns:a16="http://schemas.microsoft.com/office/drawing/2014/main" id="{66606845-38FE-DBD6-3915-B77F275D118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E28EC2C-7570-A4BB-7F43-8622614CDA39}"/>
              </a:ext>
            </a:extLst>
          </p:cNvPr>
          <p:cNvSpPr>
            <a:spLocks noGrp="1"/>
          </p:cNvSpPr>
          <p:nvPr>
            <p:ph type="sldNum" sz="quarter" idx="12"/>
          </p:nvPr>
        </p:nvSpPr>
        <p:spPr/>
        <p:txBody>
          <a:bodyPr/>
          <a:lstStyle/>
          <a:p>
            <a:fld id="{FF7F668B-EB31-4E2F-819E-A9063D295610}" type="slidenum">
              <a:rPr lang="en-PK" smtClean="0"/>
              <a:t>‹#›</a:t>
            </a:fld>
            <a:endParaRPr lang="en-PK"/>
          </a:p>
        </p:txBody>
      </p:sp>
    </p:spTree>
    <p:extLst>
      <p:ext uri="{BB962C8B-B14F-4D97-AF65-F5344CB8AC3E}">
        <p14:creationId xmlns:p14="http://schemas.microsoft.com/office/powerpoint/2010/main" val="3150975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75A0-37E5-FC02-45DC-7AB49F0B179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627707AD-034C-E6DF-8A38-BBF044B3AD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798F960D-FE90-DBA8-F9DB-8339366E88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586CF3BE-953F-6348-0CFE-E65C1BFF9D6A}"/>
              </a:ext>
            </a:extLst>
          </p:cNvPr>
          <p:cNvSpPr>
            <a:spLocks noGrp="1"/>
          </p:cNvSpPr>
          <p:nvPr>
            <p:ph type="dt" sz="half" idx="10"/>
          </p:nvPr>
        </p:nvSpPr>
        <p:spPr/>
        <p:txBody>
          <a:bodyPr/>
          <a:lstStyle/>
          <a:p>
            <a:fld id="{8602987E-4B36-4F74-8348-0428172C39C2}" type="datetimeFigureOut">
              <a:rPr lang="en-PK" smtClean="0"/>
              <a:t>06/11/2024</a:t>
            </a:fld>
            <a:endParaRPr lang="en-PK"/>
          </a:p>
        </p:txBody>
      </p:sp>
      <p:sp>
        <p:nvSpPr>
          <p:cNvPr id="6" name="Footer Placeholder 5">
            <a:extLst>
              <a:ext uri="{FF2B5EF4-FFF2-40B4-BE49-F238E27FC236}">
                <a16:creationId xmlns:a16="http://schemas.microsoft.com/office/drawing/2014/main" id="{FB750189-F1E3-C4DB-9680-7A5B4D3B2B1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3C3633B5-B554-595C-1FF0-413EE46DBAD1}"/>
              </a:ext>
            </a:extLst>
          </p:cNvPr>
          <p:cNvSpPr>
            <a:spLocks noGrp="1"/>
          </p:cNvSpPr>
          <p:nvPr>
            <p:ph type="sldNum" sz="quarter" idx="12"/>
          </p:nvPr>
        </p:nvSpPr>
        <p:spPr/>
        <p:txBody>
          <a:bodyPr/>
          <a:lstStyle/>
          <a:p>
            <a:fld id="{FF7F668B-EB31-4E2F-819E-A9063D295610}" type="slidenum">
              <a:rPr lang="en-PK" smtClean="0"/>
              <a:t>‹#›</a:t>
            </a:fld>
            <a:endParaRPr lang="en-PK"/>
          </a:p>
        </p:txBody>
      </p:sp>
    </p:spTree>
    <p:extLst>
      <p:ext uri="{BB962C8B-B14F-4D97-AF65-F5344CB8AC3E}">
        <p14:creationId xmlns:p14="http://schemas.microsoft.com/office/powerpoint/2010/main" val="3530891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BCA0-2203-74B9-2D88-87FF01276891}"/>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EBA6AA7-6693-48D1-62C9-596A666EBE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A2AC8B-820E-6120-EC43-C44091988D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50DFD273-3C63-5E07-6E95-DDEDD9BE34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5C8899-07DC-BAF6-1332-6D73AE8622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45BAB52F-3A9E-6807-50E4-831152AEC35E}"/>
              </a:ext>
            </a:extLst>
          </p:cNvPr>
          <p:cNvSpPr>
            <a:spLocks noGrp="1"/>
          </p:cNvSpPr>
          <p:nvPr>
            <p:ph type="dt" sz="half" idx="10"/>
          </p:nvPr>
        </p:nvSpPr>
        <p:spPr/>
        <p:txBody>
          <a:bodyPr/>
          <a:lstStyle/>
          <a:p>
            <a:fld id="{8602987E-4B36-4F74-8348-0428172C39C2}" type="datetimeFigureOut">
              <a:rPr lang="en-PK" smtClean="0"/>
              <a:t>06/11/2024</a:t>
            </a:fld>
            <a:endParaRPr lang="en-PK"/>
          </a:p>
        </p:txBody>
      </p:sp>
      <p:sp>
        <p:nvSpPr>
          <p:cNvPr id="8" name="Footer Placeholder 7">
            <a:extLst>
              <a:ext uri="{FF2B5EF4-FFF2-40B4-BE49-F238E27FC236}">
                <a16:creationId xmlns:a16="http://schemas.microsoft.com/office/drawing/2014/main" id="{07779C9B-6345-7E50-AA37-3727B7D614B9}"/>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9CD7A8F3-438C-A832-C8DC-B69A11692A61}"/>
              </a:ext>
            </a:extLst>
          </p:cNvPr>
          <p:cNvSpPr>
            <a:spLocks noGrp="1"/>
          </p:cNvSpPr>
          <p:nvPr>
            <p:ph type="sldNum" sz="quarter" idx="12"/>
          </p:nvPr>
        </p:nvSpPr>
        <p:spPr/>
        <p:txBody>
          <a:bodyPr/>
          <a:lstStyle/>
          <a:p>
            <a:fld id="{FF7F668B-EB31-4E2F-819E-A9063D295610}" type="slidenum">
              <a:rPr lang="en-PK" smtClean="0"/>
              <a:t>‹#›</a:t>
            </a:fld>
            <a:endParaRPr lang="en-PK"/>
          </a:p>
        </p:txBody>
      </p:sp>
    </p:spTree>
    <p:extLst>
      <p:ext uri="{BB962C8B-B14F-4D97-AF65-F5344CB8AC3E}">
        <p14:creationId xmlns:p14="http://schemas.microsoft.com/office/powerpoint/2010/main" val="2053702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A3669-0BAD-2950-2CC9-DF17B88992F9}"/>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1ED5A8A0-9C01-47A8-865A-89D1C7F73CA2}"/>
              </a:ext>
            </a:extLst>
          </p:cNvPr>
          <p:cNvSpPr>
            <a:spLocks noGrp="1"/>
          </p:cNvSpPr>
          <p:nvPr>
            <p:ph type="dt" sz="half" idx="10"/>
          </p:nvPr>
        </p:nvSpPr>
        <p:spPr/>
        <p:txBody>
          <a:bodyPr/>
          <a:lstStyle/>
          <a:p>
            <a:fld id="{8602987E-4B36-4F74-8348-0428172C39C2}" type="datetimeFigureOut">
              <a:rPr lang="en-PK" smtClean="0"/>
              <a:t>06/11/2024</a:t>
            </a:fld>
            <a:endParaRPr lang="en-PK"/>
          </a:p>
        </p:txBody>
      </p:sp>
      <p:sp>
        <p:nvSpPr>
          <p:cNvPr id="4" name="Footer Placeholder 3">
            <a:extLst>
              <a:ext uri="{FF2B5EF4-FFF2-40B4-BE49-F238E27FC236}">
                <a16:creationId xmlns:a16="http://schemas.microsoft.com/office/drawing/2014/main" id="{F5164DA5-EE89-1A57-54BF-2C0E57542171}"/>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7F579544-C4B9-AA5A-FD3E-7C56EE5AC8BB}"/>
              </a:ext>
            </a:extLst>
          </p:cNvPr>
          <p:cNvSpPr>
            <a:spLocks noGrp="1"/>
          </p:cNvSpPr>
          <p:nvPr>
            <p:ph type="sldNum" sz="quarter" idx="12"/>
          </p:nvPr>
        </p:nvSpPr>
        <p:spPr/>
        <p:txBody>
          <a:bodyPr/>
          <a:lstStyle/>
          <a:p>
            <a:fld id="{FF7F668B-EB31-4E2F-819E-A9063D295610}" type="slidenum">
              <a:rPr lang="en-PK" smtClean="0"/>
              <a:t>‹#›</a:t>
            </a:fld>
            <a:endParaRPr lang="en-PK"/>
          </a:p>
        </p:txBody>
      </p:sp>
    </p:spTree>
    <p:extLst>
      <p:ext uri="{BB962C8B-B14F-4D97-AF65-F5344CB8AC3E}">
        <p14:creationId xmlns:p14="http://schemas.microsoft.com/office/powerpoint/2010/main" val="3871030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99100A-D02B-C347-CF4A-2A70C87E4359}"/>
              </a:ext>
            </a:extLst>
          </p:cNvPr>
          <p:cNvSpPr>
            <a:spLocks noGrp="1"/>
          </p:cNvSpPr>
          <p:nvPr>
            <p:ph type="dt" sz="half" idx="10"/>
          </p:nvPr>
        </p:nvSpPr>
        <p:spPr/>
        <p:txBody>
          <a:bodyPr/>
          <a:lstStyle/>
          <a:p>
            <a:fld id="{8602987E-4B36-4F74-8348-0428172C39C2}" type="datetimeFigureOut">
              <a:rPr lang="en-PK" smtClean="0"/>
              <a:t>06/11/2024</a:t>
            </a:fld>
            <a:endParaRPr lang="en-PK"/>
          </a:p>
        </p:txBody>
      </p:sp>
      <p:sp>
        <p:nvSpPr>
          <p:cNvPr id="3" name="Footer Placeholder 2">
            <a:extLst>
              <a:ext uri="{FF2B5EF4-FFF2-40B4-BE49-F238E27FC236}">
                <a16:creationId xmlns:a16="http://schemas.microsoft.com/office/drawing/2014/main" id="{D2E9647F-2231-3A5A-03DB-6AD99A969CC7}"/>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D6614479-6438-4669-C417-047861E1D11C}"/>
              </a:ext>
            </a:extLst>
          </p:cNvPr>
          <p:cNvSpPr>
            <a:spLocks noGrp="1"/>
          </p:cNvSpPr>
          <p:nvPr>
            <p:ph type="sldNum" sz="quarter" idx="12"/>
          </p:nvPr>
        </p:nvSpPr>
        <p:spPr/>
        <p:txBody>
          <a:bodyPr/>
          <a:lstStyle/>
          <a:p>
            <a:fld id="{FF7F668B-EB31-4E2F-819E-A9063D295610}" type="slidenum">
              <a:rPr lang="en-PK" smtClean="0"/>
              <a:t>‹#›</a:t>
            </a:fld>
            <a:endParaRPr lang="en-PK"/>
          </a:p>
        </p:txBody>
      </p:sp>
    </p:spTree>
    <p:extLst>
      <p:ext uri="{BB962C8B-B14F-4D97-AF65-F5344CB8AC3E}">
        <p14:creationId xmlns:p14="http://schemas.microsoft.com/office/powerpoint/2010/main" val="1345710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4CE19-C284-18A6-65FE-0E8BAFBA3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564033C8-A1BE-4242-A3F9-A89196A616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5B92A005-D52F-EAD4-E8A5-5F051464B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7B0B5-E11E-DD51-7414-A74C12374735}"/>
              </a:ext>
            </a:extLst>
          </p:cNvPr>
          <p:cNvSpPr>
            <a:spLocks noGrp="1"/>
          </p:cNvSpPr>
          <p:nvPr>
            <p:ph type="dt" sz="half" idx="10"/>
          </p:nvPr>
        </p:nvSpPr>
        <p:spPr/>
        <p:txBody>
          <a:bodyPr/>
          <a:lstStyle/>
          <a:p>
            <a:fld id="{8602987E-4B36-4F74-8348-0428172C39C2}" type="datetimeFigureOut">
              <a:rPr lang="en-PK" smtClean="0"/>
              <a:t>06/11/2024</a:t>
            </a:fld>
            <a:endParaRPr lang="en-PK"/>
          </a:p>
        </p:txBody>
      </p:sp>
      <p:sp>
        <p:nvSpPr>
          <p:cNvPr id="6" name="Footer Placeholder 5">
            <a:extLst>
              <a:ext uri="{FF2B5EF4-FFF2-40B4-BE49-F238E27FC236}">
                <a16:creationId xmlns:a16="http://schemas.microsoft.com/office/drawing/2014/main" id="{F86E8A42-E4E9-C5F9-34F2-68033BD92403}"/>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18E5856-F741-D0AB-43F7-B6E4C65975BA}"/>
              </a:ext>
            </a:extLst>
          </p:cNvPr>
          <p:cNvSpPr>
            <a:spLocks noGrp="1"/>
          </p:cNvSpPr>
          <p:nvPr>
            <p:ph type="sldNum" sz="quarter" idx="12"/>
          </p:nvPr>
        </p:nvSpPr>
        <p:spPr/>
        <p:txBody>
          <a:bodyPr/>
          <a:lstStyle/>
          <a:p>
            <a:fld id="{FF7F668B-EB31-4E2F-819E-A9063D295610}" type="slidenum">
              <a:rPr lang="en-PK" smtClean="0"/>
              <a:t>‹#›</a:t>
            </a:fld>
            <a:endParaRPr lang="en-PK"/>
          </a:p>
        </p:txBody>
      </p:sp>
    </p:spTree>
    <p:extLst>
      <p:ext uri="{BB962C8B-B14F-4D97-AF65-F5344CB8AC3E}">
        <p14:creationId xmlns:p14="http://schemas.microsoft.com/office/powerpoint/2010/main" val="3247805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FB649-D3F2-90E4-99CF-062546E93D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8B72A3DB-95CB-FD9B-9F54-168D8F4728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DCA25D0A-84E2-891F-D632-9D9686DE6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B4F20-7C06-54D9-9C84-C614B819DCDE}"/>
              </a:ext>
            </a:extLst>
          </p:cNvPr>
          <p:cNvSpPr>
            <a:spLocks noGrp="1"/>
          </p:cNvSpPr>
          <p:nvPr>
            <p:ph type="dt" sz="half" idx="10"/>
          </p:nvPr>
        </p:nvSpPr>
        <p:spPr/>
        <p:txBody>
          <a:bodyPr/>
          <a:lstStyle/>
          <a:p>
            <a:fld id="{8602987E-4B36-4F74-8348-0428172C39C2}" type="datetimeFigureOut">
              <a:rPr lang="en-PK" smtClean="0"/>
              <a:t>06/11/2024</a:t>
            </a:fld>
            <a:endParaRPr lang="en-PK"/>
          </a:p>
        </p:txBody>
      </p:sp>
      <p:sp>
        <p:nvSpPr>
          <p:cNvPr id="6" name="Footer Placeholder 5">
            <a:extLst>
              <a:ext uri="{FF2B5EF4-FFF2-40B4-BE49-F238E27FC236}">
                <a16:creationId xmlns:a16="http://schemas.microsoft.com/office/drawing/2014/main" id="{AEF46CB7-2773-B329-3F29-BB1AB4AAF22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61868774-8745-20A9-7D23-5021909E2599}"/>
              </a:ext>
            </a:extLst>
          </p:cNvPr>
          <p:cNvSpPr>
            <a:spLocks noGrp="1"/>
          </p:cNvSpPr>
          <p:nvPr>
            <p:ph type="sldNum" sz="quarter" idx="12"/>
          </p:nvPr>
        </p:nvSpPr>
        <p:spPr/>
        <p:txBody>
          <a:bodyPr/>
          <a:lstStyle/>
          <a:p>
            <a:fld id="{FF7F668B-EB31-4E2F-819E-A9063D295610}" type="slidenum">
              <a:rPr lang="en-PK" smtClean="0"/>
              <a:t>‹#›</a:t>
            </a:fld>
            <a:endParaRPr lang="en-PK"/>
          </a:p>
        </p:txBody>
      </p:sp>
    </p:spTree>
    <p:extLst>
      <p:ext uri="{BB962C8B-B14F-4D97-AF65-F5344CB8AC3E}">
        <p14:creationId xmlns:p14="http://schemas.microsoft.com/office/powerpoint/2010/main" val="3127332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D09B99-53B2-1439-F247-A509BF2AD6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6DAD18CF-001A-88A2-6895-FC1A863E1C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3660971-DBC9-CEB1-55AE-DEA583AC2B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2987E-4B36-4F74-8348-0428172C39C2}" type="datetimeFigureOut">
              <a:rPr lang="en-PK" smtClean="0"/>
              <a:t>06/11/2024</a:t>
            </a:fld>
            <a:endParaRPr lang="en-PK"/>
          </a:p>
        </p:txBody>
      </p:sp>
      <p:sp>
        <p:nvSpPr>
          <p:cNvPr id="5" name="Footer Placeholder 4">
            <a:extLst>
              <a:ext uri="{FF2B5EF4-FFF2-40B4-BE49-F238E27FC236}">
                <a16:creationId xmlns:a16="http://schemas.microsoft.com/office/drawing/2014/main" id="{B3143C4B-8C69-C979-2F53-E9BA4F1BB2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5B47CD6B-3895-3D8B-7538-4D86521FF4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F668B-EB31-4E2F-819E-A9063D295610}" type="slidenum">
              <a:rPr lang="en-PK" smtClean="0"/>
              <a:t>‹#›</a:t>
            </a:fld>
            <a:endParaRPr lang="en-PK"/>
          </a:p>
        </p:txBody>
      </p:sp>
    </p:spTree>
    <p:extLst>
      <p:ext uri="{BB962C8B-B14F-4D97-AF65-F5344CB8AC3E}">
        <p14:creationId xmlns:p14="http://schemas.microsoft.com/office/powerpoint/2010/main" val="2849089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63307-6175-3852-470B-875E398E3A6D}"/>
              </a:ext>
            </a:extLst>
          </p:cNvPr>
          <p:cNvSpPr>
            <a:spLocks noGrp="1"/>
          </p:cNvSpPr>
          <p:nvPr>
            <p:ph type="ctrTitle"/>
          </p:nvPr>
        </p:nvSpPr>
        <p:spPr/>
        <p:txBody>
          <a:bodyPr/>
          <a:lstStyle/>
          <a:p>
            <a:r>
              <a:rPr lang="en-US" dirty="0"/>
              <a:t>Health and Safety at Work</a:t>
            </a:r>
            <a:endParaRPr lang="en-PK" dirty="0"/>
          </a:p>
        </p:txBody>
      </p:sp>
      <p:sp>
        <p:nvSpPr>
          <p:cNvPr id="3" name="Subtitle 2">
            <a:extLst>
              <a:ext uri="{FF2B5EF4-FFF2-40B4-BE49-F238E27FC236}">
                <a16:creationId xmlns:a16="http://schemas.microsoft.com/office/drawing/2014/main" id="{CF7F2ACF-89A9-4984-6310-1AF94D9B9DA3}"/>
              </a:ext>
            </a:extLst>
          </p:cNvPr>
          <p:cNvSpPr>
            <a:spLocks noGrp="1"/>
          </p:cNvSpPr>
          <p:nvPr>
            <p:ph type="subTitle" idx="1"/>
          </p:nvPr>
        </p:nvSpPr>
        <p:spPr/>
        <p:txBody>
          <a:bodyPr/>
          <a:lstStyle/>
          <a:p>
            <a:r>
              <a:rPr lang="en-US" dirty="0"/>
              <a:t>Ch.9 (1)</a:t>
            </a:r>
            <a:endParaRPr lang="en-PK" dirty="0"/>
          </a:p>
        </p:txBody>
      </p:sp>
    </p:spTree>
    <p:extLst>
      <p:ext uri="{BB962C8B-B14F-4D97-AF65-F5344CB8AC3E}">
        <p14:creationId xmlns:p14="http://schemas.microsoft.com/office/powerpoint/2010/main" val="985542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E5B3A-3BC4-8505-5428-26EE7ED8969E}"/>
              </a:ext>
            </a:extLst>
          </p:cNvPr>
          <p:cNvSpPr>
            <a:spLocks noGrp="1"/>
          </p:cNvSpPr>
          <p:nvPr>
            <p:ph type="title"/>
          </p:nvPr>
        </p:nvSpPr>
        <p:spPr>
          <a:xfrm flipV="1">
            <a:off x="838200" y="319406"/>
            <a:ext cx="10515600" cy="45719"/>
          </a:xfrm>
        </p:spPr>
        <p:txBody>
          <a:bodyPr>
            <a:normAutofit fontScale="90000"/>
          </a:bodyPr>
          <a:lstStyle/>
          <a:p>
            <a:endParaRPr lang="en-PK" dirty="0"/>
          </a:p>
        </p:txBody>
      </p:sp>
      <p:sp>
        <p:nvSpPr>
          <p:cNvPr id="3" name="Content Placeholder 2">
            <a:extLst>
              <a:ext uri="{FF2B5EF4-FFF2-40B4-BE49-F238E27FC236}">
                <a16:creationId xmlns:a16="http://schemas.microsoft.com/office/drawing/2014/main" id="{5DD112F8-014D-B66A-037C-743937F4FD74}"/>
              </a:ext>
            </a:extLst>
          </p:cNvPr>
          <p:cNvSpPr>
            <a:spLocks noGrp="1"/>
          </p:cNvSpPr>
          <p:nvPr>
            <p:ph idx="1"/>
          </p:nvPr>
        </p:nvSpPr>
        <p:spPr>
          <a:xfrm>
            <a:off x="838200" y="477520"/>
            <a:ext cx="10515600" cy="5699443"/>
          </a:xfrm>
        </p:spPr>
        <p:txBody>
          <a:bodyPr>
            <a:normAutofit lnSpcReduction="10000"/>
          </a:bodyPr>
          <a:lstStyle/>
          <a:p>
            <a:pPr algn="l"/>
            <a:r>
              <a:rPr lang="en-US" b="0" i="0" u="none" strike="noStrike" baseline="0" dirty="0">
                <a:latin typeface="TimesNewRomanPSMT"/>
              </a:rPr>
              <a:t>Voluntary codes of practice should be introduced.</a:t>
            </a:r>
          </a:p>
          <a:p>
            <a:pPr algn="l"/>
            <a:r>
              <a:rPr lang="en-US" b="0" i="0" u="none" strike="noStrike" baseline="0" dirty="0">
                <a:latin typeface="TimesNewRomanPSMT"/>
              </a:rPr>
              <a:t>The scope of the legislation should be extended to include all employees (with minor exceptions) and the self-employed.</a:t>
            </a:r>
          </a:p>
          <a:p>
            <a:pPr algn="l"/>
            <a:r>
              <a:rPr lang="en-US" b="0" i="0" u="none" strike="noStrike" baseline="0" dirty="0">
                <a:latin typeface="TimesNewRomanPSMT"/>
              </a:rPr>
              <a:t>The existing safety and health inspectorates should be amalgamated.</a:t>
            </a:r>
          </a:p>
          <a:p>
            <a:pPr algn="l"/>
            <a:r>
              <a:rPr lang="en-US" b="0" i="0" u="none" strike="noStrike" baseline="0" dirty="0">
                <a:latin typeface="TimesNewRomanPSMT"/>
              </a:rPr>
              <a:t>New administrative sanctions should be adopted.</a:t>
            </a:r>
          </a:p>
          <a:p>
            <a:pPr algn="l"/>
            <a:r>
              <a:rPr lang="en-US" b="0" i="0" u="none" strike="noStrike" baseline="0" dirty="0">
                <a:latin typeface="TimesNewRomanPSMT"/>
              </a:rPr>
              <a:t>Local authority work should be </a:t>
            </a:r>
            <a:r>
              <a:rPr lang="en-US" b="0" i="0" u="none" strike="noStrike" baseline="0" dirty="0" err="1">
                <a:latin typeface="TimesNewRomanPSMT"/>
              </a:rPr>
              <a:t>co-ordinated</a:t>
            </a:r>
            <a:r>
              <a:rPr lang="en-US" b="0" i="0" u="none" strike="noStrike" baseline="0" dirty="0">
                <a:latin typeface="TimesNewRomanPSMT"/>
              </a:rPr>
              <a:t> with that of the new authority.</a:t>
            </a:r>
          </a:p>
          <a:p>
            <a:pPr algn="l"/>
            <a:r>
              <a:rPr lang="en-US" b="0" i="0" u="none" strike="noStrike" baseline="0" dirty="0">
                <a:latin typeface="TimesNewRomanPSMT"/>
              </a:rPr>
              <a:t>The interests of the public should be taken into account in the new legislation.</a:t>
            </a:r>
          </a:p>
          <a:p>
            <a:pPr algn="l"/>
            <a:r>
              <a:rPr lang="en-US" b="0" i="0" u="none" strike="noStrike" baseline="0" dirty="0">
                <a:latin typeface="TimesNewRomanPSMT"/>
              </a:rPr>
              <a:t>General fire precautions should be dealt with under a Fire Precautions Act.</a:t>
            </a:r>
          </a:p>
          <a:p>
            <a:pPr algn="l"/>
            <a:r>
              <a:rPr lang="en-US" b="0" i="0" u="none" strike="noStrike" baseline="0" dirty="0">
                <a:latin typeface="TimesNewRomanPSMT"/>
              </a:rPr>
              <a:t>The Employment Medical Advisory Service should function as part of the new authority.</a:t>
            </a:r>
            <a:endParaRPr lang="en-PK" sz="4000" dirty="0"/>
          </a:p>
        </p:txBody>
      </p:sp>
    </p:spTree>
    <p:extLst>
      <p:ext uri="{BB962C8B-B14F-4D97-AF65-F5344CB8AC3E}">
        <p14:creationId xmlns:p14="http://schemas.microsoft.com/office/powerpoint/2010/main" val="1472029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713F8-90B2-1CB8-05E5-8A484D8C381A}"/>
              </a:ext>
            </a:extLst>
          </p:cNvPr>
          <p:cNvSpPr>
            <a:spLocks noGrp="1"/>
          </p:cNvSpPr>
          <p:nvPr>
            <p:ph type="title"/>
          </p:nvPr>
        </p:nvSpPr>
        <p:spPr/>
        <p:txBody>
          <a:bodyPr/>
          <a:lstStyle/>
          <a:p>
            <a:r>
              <a:rPr lang="en-US" sz="3200" i="0" u="none" strike="noStrike" baseline="0" dirty="0">
                <a:latin typeface="Times New Roman" panose="02020603050405020304" pitchFamily="18" charset="0"/>
              </a:rPr>
              <a:t>The Health and Safety at Work etc. Act 1974</a:t>
            </a:r>
            <a:endParaRPr lang="en-PK" dirty="0"/>
          </a:p>
        </p:txBody>
      </p:sp>
      <p:sp>
        <p:nvSpPr>
          <p:cNvPr id="3" name="Content Placeholder 2">
            <a:extLst>
              <a:ext uri="{FF2B5EF4-FFF2-40B4-BE49-F238E27FC236}">
                <a16:creationId xmlns:a16="http://schemas.microsoft.com/office/drawing/2014/main" id="{E1670888-8175-7B47-0C2A-4A3A537E2073}"/>
              </a:ext>
            </a:extLst>
          </p:cNvPr>
          <p:cNvSpPr>
            <a:spLocks noGrp="1"/>
          </p:cNvSpPr>
          <p:nvPr>
            <p:ph idx="1"/>
          </p:nvPr>
        </p:nvSpPr>
        <p:spPr/>
        <p:txBody>
          <a:bodyPr>
            <a:normAutofit/>
          </a:bodyPr>
          <a:lstStyle/>
          <a:p>
            <a:pPr algn="l"/>
            <a:r>
              <a:rPr lang="en-US" b="0" i="0" u="none" strike="noStrike" baseline="0" dirty="0">
                <a:latin typeface="TimesNewRomanPSMT"/>
              </a:rPr>
              <a:t>the Health and Safety at Work Act and associated regulations coexist with any pre-1974 legislation still in force and also with regulations implementing EC directives.</a:t>
            </a:r>
          </a:p>
          <a:p>
            <a:pPr algn="l"/>
            <a:endParaRPr lang="en-PK" sz="4000" dirty="0"/>
          </a:p>
        </p:txBody>
      </p:sp>
    </p:spTree>
    <p:extLst>
      <p:ext uri="{BB962C8B-B14F-4D97-AF65-F5344CB8AC3E}">
        <p14:creationId xmlns:p14="http://schemas.microsoft.com/office/powerpoint/2010/main" val="1450029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08DD1-E90A-EACF-873C-0205F269FA96}"/>
              </a:ext>
            </a:extLst>
          </p:cNvPr>
          <p:cNvSpPr>
            <a:spLocks noGrp="1"/>
          </p:cNvSpPr>
          <p:nvPr>
            <p:ph type="title"/>
          </p:nvPr>
        </p:nvSpPr>
        <p:spPr/>
        <p:txBody>
          <a:bodyPr/>
          <a:lstStyle/>
          <a:p>
            <a:r>
              <a:rPr lang="en-US" sz="3200" b="0" i="0" u="none" strike="noStrike" baseline="0" dirty="0">
                <a:latin typeface="TimesNewRomanPSMT"/>
              </a:rPr>
              <a:t>Comparison of pre- and post-1974 legislation</a:t>
            </a:r>
            <a:endParaRPr lang="en-PK" dirty="0"/>
          </a:p>
        </p:txBody>
      </p:sp>
      <p:graphicFrame>
        <p:nvGraphicFramePr>
          <p:cNvPr id="4" name="Content Placeholder 3">
            <a:extLst>
              <a:ext uri="{FF2B5EF4-FFF2-40B4-BE49-F238E27FC236}">
                <a16:creationId xmlns:a16="http://schemas.microsoft.com/office/drawing/2014/main" id="{42C4BFE5-2068-2985-8555-A8804FF3EB89}"/>
              </a:ext>
            </a:extLst>
          </p:cNvPr>
          <p:cNvGraphicFramePr>
            <a:graphicFrameLocks noGrp="1"/>
          </p:cNvGraphicFramePr>
          <p:nvPr>
            <p:ph idx="1"/>
            <p:extLst>
              <p:ext uri="{D42A27DB-BD31-4B8C-83A1-F6EECF244321}">
                <p14:modId xmlns:p14="http://schemas.microsoft.com/office/powerpoint/2010/main" val="3801480106"/>
              </p:ext>
            </p:extLst>
          </p:nvPr>
        </p:nvGraphicFramePr>
        <p:xfrm>
          <a:off x="838200" y="1825625"/>
          <a:ext cx="10515600" cy="45872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130366148"/>
                    </a:ext>
                  </a:extLst>
                </a:gridCol>
                <a:gridCol w="5257800">
                  <a:extLst>
                    <a:ext uri="{9D8B030D-6E8A-4147-A177-3AD203B41FA5}">
                      <a16:colId xmlns:a16="http://schemas.microsoft.com/office/drawing/2014/main" val="584598078"/>
                    </a:ext>
                  </a:extLst>
                </a:gridCol>
              </a:tblGrid>
              <a:tr h="370840">
                <a:tc>
                  <a:txBody>
                    <a:bodyPr/>
                    <a:lstStyle/>
                    <a:p>
                      <a:r>
                        <a:rPr lang="en-US" sz="1800" b="0" i="1" u="none" strike="noStrike" kern="1200" baseline="0" dirty="0">
                          <a:solidFill>
                            <a:schemeClr val="lt1"/>
                          </a:solidFill>
                          <a:latin typeface="+mn-lt"/>
                          <a:ea typeface="+mn-ea"/>
                          <a:cs typeface="+mn-cs"/>
                        </a:rPr>
                        <a:t>“Old” legislation (pre-1974)</a:t>
                      </a:r>
                      <a:endParaRPr lang="en-PK" dirty="0"/>
                    </a:p>
                  </a:txBody>
                  <a:tcPr/>
                </a:tc>
                <a:tc>
                  <a:txBody>
                    <a:bodyPr/>
                    <a:lstStyle/>
                    <a:p>
                      <a:r>
                        <a:rPr lang="en-US" sz="1800" b="0" i="1" u="none" strike="noStrike" kern="1200" baseline="0" dirty="0">
                          <a:solidFill>
                            <a:schemeClr val="lt1"/>
                          </a:solidFill>
                          <a:latin typeface="+mn-lt"/>
                          <a:ea typeface="+mn-ea"/>
                          <a:cs typeface="+mn-cs"/>
                        </a:rPr>
                        <a:t>“New” legislation (1974 onwards)</a:t>
                      </a:r>
                      <a:endParaRPr lang="en-PK" dirty="0"/>
                    </a:p>
                  </a:txBody>
                  <a:tcPr/>
                </a:tc>
                <a:extLst>
                  <a:ext uri="{0D108BD9-81ED-4DB2-BD59-A6C34878D82A}">
                    <a16:rowId xmlns:a16="http://schemas.microsoft.com/office/drawing/2014/main" val="1900232261"/>
                  </a:ext>
                </a:extLst>
              </a:tr>
              <a:tr h="370840">
                <a:tc>
                  <a:txBody>
                    <a:bodyPr/>
                    <a:lstStyle/>
                    <a:p>
                      <a:r>
                        <a:rPr lang="en-US" sz="1800" b="0" i="0" u="none" strike="noStrike" kern="1200" baseline="0" dirty="0">
                          <a:solidFill>
                            <a:schemeClr val="dk1"/>
                          </a:solidFill>
                          <a:latin typeface="+mn-lt"/>
                          <a:ea typeface="+mn-ea"/>
                          <a:cs typeface="+mn-cs"/>
                        </a:rPr>
                        <a:t>1. </a:t>
                      </a:r>
                      <a:r>
                        <a:rPr lang="en-US" sz="1800" b="0" i="1" u="none" strike="noStrike" kern="1200" baseline="0" dirty="0">
                          <a:solidFill>
                            <a:schemeClr val="dk1"/>
                          </a:solidFill>
                          <a:latin typeface="+mn-lt"/>
                          <a:ea typeface="+mn-ea"/>
                          <a:cs typeface="+mn-cs"/>
                        </a:rPr>
                        <a:t>Premises, </a:t>
                      </a:r>
                      <a:r>
                        <a:rPr lang="en-US" sz="1800" b="0" i="0" u="none" strike="noStrike" kern="1200" baseline="0" dirty="0">
                          <a:solidFill>
                            <a:schemeClr val="dk1"/>
                          </a:solidFill>
                          <a:latin typeface="+mn-lt"/>
                          <a:ea typeface="+mn-ea"/>
                          <a:cs typeface="+mn-cs"/>
                        </a:rPr>
                        <a:t>i.e. factory, office etc.</a:t>
                      </a:r>
                      <a:endParaRPr lang="en-PK" dirty="0"/>
                    </a:p>
                  </a:txBody>
                  <a:tcPr/>
                </a:tc>
                <a:tc>
                  <a:txBody>
                    <a:bodyPr/>
                    <a:lstStyle/>
                    <a:p>
                      <a:r>
                        <a:rPr lang="en-US" sz="1800" b="0" i="1" u="none" strike="noStrike" kern="1200" baseline="0" dirty="0">
                          <a:solidFill>
                            <a:schemeClr val="dk1"/>
                          </a:solidFill>
                          <a:latin typeface="+mn-lt"/>
                          <a:ea typeface="+mn-ea"/>
                          <a:cs typeface="+mn-cs"/>
                        </a:rPr>
                        <a:t>Employment </a:t>
                      </a:r>
                      <a:r>
                        <a:rPr lang="en-US" sz="1800" b="0" i="0" u="none" strike="noStrike" kern="1200" baseline="0" dirty="0">
                          <a:solidFill>
                            <a:schemeClr val="dk1"/>
                          </a:solidFill>
                          <a:latin typeface="+mn-lt"/>
                          <a:ea typeface="+mn-ea"/>
                          <a:cs typeface="+mn-cs"/>
                        </a:rPr>
                        <a:t>is the only necessary criterion.</a:t>
                      </a:r>
                      <a:endParaRPr lang="en-PK" dirty="0"/>
                    </a:p>
                  </a:txBody>
                  <a:tcPr/>
                </a:tc>
                <a:extLst>
                  <a:ext uri="{0D108BD9-81ED-4DB2-BD59-A6C34878D82A}">
                    <a16:rowId xmlns:a16="http://schemas.microsoft.com/office/drawing/2014/main" val="2388317556"/>
                  </a:ext>
                </a:extLst>
              </a:tr>
              <a:tr h="370840">
                <a:tc>
                  <a:txBody>
                    <a:bodyPr/>
                    <a:lstStyle/>
                    <a:p>
                      <a:r>
                        <a:rPr lang="en-US" sz="1800" b="0" i="0" u="none" strike="noStrike" kern="1200" baseline="0" dirty="0">
                          <a:solidFill>
                            <a:schemeClr val="dk1"/>
                          </a:solidFill>
                          <a:latin typeface="+mn-lt"/>
                          <a:ea typeface="+mn-ea"/>
                          <a:cs typeface="+mn-cs"/>
                        </a:rPr>
                        <a:t>2. </a:t>
                      </a:r>
                      <a:r>
                        <a:rPr lang="en-US" sz="1800" b="0" i="1" u="none" strike="noStrike" kern="1200" baseline="0" dirty="0">
                          <a:solidFill>
                            <a:schemeClr val="dk1"/>
                          </a:solidFill>
                          <a:latin typeface="+mn-lt"/>
                          <a:ea typeface="+mn-ea"/>
                          <a:cs typeface="+mn-cs"/>
                        </a:rPr>
                        <a:t>Specific </a:t>
                      </a:r>
                      <a:r>
                        <a:rPr lang="en-US" sz="1800" b="0" i="0" u="none" strike="noStrike" kern="1200" baseline="0" dirty="0">
                          <a:solidFill>
                            <a:schemeClr val="dk1"/>
                          </a:solidFill>
                          <a:latin typeface="+mn-lt"/>
                          <a:ea typeface="+mn-ea"/>
                          <a:cs typeface="+mn-cs"/>
                        </a:rPr>
                        <a:t>requirements, e.g. Factories Act</a:t>
                      </a:r>
                    </a:p>
                    <a:p>
                      <a:r>
                        <a:rPr lang="en-US" sz="1800" b="0" i="0" u="none" strike="noStrike" kern="1200" baseline="0" dirty="0">
                          <a:solidFill>
                            <a:schemeClr val="dk1"/>
                          </a:solidFill>
                          <a:latin typeface="+mn-lt"/>
                          <a:ea typeface="+mn-ea"/>
                          <a:cs typeface="+mn-cs"/>
                        </a:rPr>
                        <a:t>1961 s14(1):-</a:t>
                      </a:r>
                    </a:p>
                    <a:p>
                      <a:r>
                        <a:rPr lang="en-US" sz="1800" b="0" i="1" u="none" strike="noStrike" kern="1200" baseline="0" dirty="0">
                          <a:solidFill>
                            <a:schemeClr val="dk1"/>
                          </a:solidFill>
                          <a:latin typeface="+mn-lt"/>
                          <a:ea typeface="+mn-ea"/>
                          <a:cs typeface="+mn-cs"/>
                        </a:rPr>
                        <a:t>Every dangerous part of any machinery…</a:t>
                      </a:r>
                    </a:p>
                    <a:p>
                      <a:r>
                        <a:rPr lang="en-US" sz="1800" b="0" i="1" u="none" strike="noStrike" kern="1200" baseline="0" dirty="0">
                          <a:solidFill>
                            <a:schemeClr val="dk1"/>
                          </a:solidFill>
                          <a:latin typeface="+mn-lt"/>
                          <a:ea typeface="+mn-ea"/>
                          <a:cs typeface="+mn-cs"/>
                        </a:rPr>
                        <a:t>shall be securely fenced…</a:t>
                      </a:r>
                    </a:p>
                    <a:p>
                      <a:r>
                        <a:rPr lang="en-US" sz="1800" b="0" i="0" u="none" strike="noStrike" kern="1200" baseline="0" dirty="0">
                          <a:solidFill>
                            <a:schemeClr val="dk1"/>
                          </a:solidFill>
                          <a:latin typeface="+mn-lt"/>
                          <a:ea typeface="+mn-ea"/>
                          <a:cs typeface="+mn-cs"/>
                        </a:rPr>
                        <a:t>and s22(2):</a:t>
                      </a:r>
                    </a:p>
                    <a:p>
                      <a:r>
                        <a:rPr lang="en-US" sz="1800" b="0" i="1" u="none" strike="noStrike" kern="1200" baseline="0" dirty="0">
                          <a:solidFill>
                            <a:schemeClr val="dk1"/>
                          </a:solidFill>
                          <a:latin typeface="+mn-lt"/>
                          <a:ea typeface="+mn-ea"/>
                          <a:cs typeface="+mn-cs"/>
                        </a:rPr>
                        <a:t>Every hoist or lift shall be thoroughly</a:t>
                      </a:r>
                    </a:p>
                    <a:p>
                      <a:r>
                        <a:rPr lang="en-US" sz="1800" b="0" i="1" u="none" strike="noStrike" kern="1200" baseline="0" dirty="0">
                          <a:solidFill>
                            <a:schemeClr val="dk1"/>
                          </a:solidFill>
                          <a:latin typeface="+mn-lt"/>
                          <a:ea typeface="+mn-ea"/>
                          <a:cs typeface="+mn-cs"/>
                        </a:rPr>
                        <a:t>examined by a competent person at least</a:t>
                      </a:r>
                    </a:p>
                    <a:p>
                      <a:r>
                        <a:rPr lang="en-US" sz="1800" b="0" i="1" u="none" strike="noStrike" kern="1200" baseline="0" dirty="0">
                          <a:solidFill>
                            <a:schemeClr val="dk1"/>
                          </a:solidFill>
                          <a:latin typeface="+mn-lt"/>
                          <a:ea typeface="+mn-ea"/>
                          <a:cs typeface="+mn-cs"/>
                        </a:rPr>
                        <a:t>once in every period of six months…</a:t>
                      </a:r>
                      <a:endParaRPr lang="en-PK" dirty="0"/>
                    </a:p>
                  </a:txBody>
                  <a:tcPr/>
                </a:tc>
                <a:tc>
                  <a:txBody>
                    <a:bodyPr/>
                    <a:lstStyle/>
                    <a:p>
                      <a:r>
                        <a:rPr lang="en-US" sz="1800" b="0" i="1" u="none" strike="noStrike" kern="1200" baseline="0" dirty="0">
                          <a:solidFill>
                            <a:schemeClr val="dk1"/>
                          </a:solidFill>
                          <a:latin typeface="+mn-lt"/>
                          <a:ea typeface="+mn-ea"/>
                          <a:cs typeface="+mn-cs"/>
                        </a:rPr>
                        <a:t>General </a:t>
                      </a:r>
                      <a:r>
                        <a:rPr lang="en-US" sz="1800" b="0" i="0" u="none" strike="noStrike" kern="1200" baseline="0" dirty="0">
                          <a:solidFill>
                            <a:schemeClr val="dk1"/>
                          </a:solidFill>
                          <a:latin typeface="+mn-lt"/>
                          <a:ea typeface="+mn-ea"/>
                          <a:cs typeface="+mn-cs"/>
                        </a:rPr>
                        <a:t>(and far-reaching) requirements, e.g.</a:t>
                      </a:r>
                    </a:p>
                    <a:p>
                      <a:r>
                        <a:rPr lang="en-US" sz="1800" b="0" i="0" u="none" strike="noStrike" kern="1200" baseline="0" dirty="0">
                          <a:solidFill>
                            <a:schemeClr val="dk1"/>
                          </a:solidFill>
                          <a:latin typeface="+mn-lt"/>
                          <a:ea typeface="+mn-ea"/>
                          <a:cs typeface="+mn-cs"/>
                        </a:rPr>
                        <a:t>Health and Safety at Work Act 1974 s2(1):-</a:t>
                      </a:r>
                    </a:p>
                    <a:p>
                      <a:r>
                        <a:rPr lang="en-US" sz="1800" b="0" i="1" u="none" strike="noStrike" kern="1200" baseline="0" dirty="0">
                          <a:solidFill>
                            <a:schemeClr val="dk1"/>
                          </a:solidFill>
                          <a:latin typeface="+mn-lt"/>
                          <a:ea typeface="+mn-ea"/>
                          <a:cs typeface="+mn-cs"/>
                        </a:rPr>
                        <a:t>It shall be the duty of every employer to ensure so</a:t>
                      </a:r>
                    </a:p>
                    <a:p>
                      <a:r>
                        <a:rPr lang="en-US" sz="1800" b="0" i="1" u="none" strike="noStrike" kern="1200" baseline="0" dirty="0">
                          <a:solidFill>
                            <a:schemeClr val="dk1"/>
                          </a:solidFill>
                          <a:latin typeface="+mn-lt"/>
                          <a:ea typeface="+mn-ea"/>
                          <a:cs typeface="+mn-cs"/>
                        </a:rPr>
                        <a:t>far as is reasonably practicable the health, safety</a:t>
                      </a:r>
                    </a:p>
                    <a:p>
                      <a:r>
                        <a:rPr lang="en-US" sz="1800" b="0" i="1" u="none" strike="noStrike" kern="1200" baseline="0" dirty="0">
                          <a:solidFill>
                            <a:schemeClr val="dk1"/>
                          </a:solidFill>
                          <a:latin typeface="+mn-lt"/>
                          <a:ea typeface="+mn-ea"/>
                          <a:cs typeface="+mn-cs"/>
                        </a:rPr>
                        <a:t>and welfare at work of all his employees.</a:t>
                      </a:r>
                    </a:p>
                    <a:p>
                      <a:r>
                        <a:rPr lang="en-US" sz="1800" b="0" i="0" u="none" strike="noStrike" kern="1200" baseline="0" dirty="0">
                          <a:solidFill>
                            <a:schemeClr val="dk1"/>
                          </a:solidFill>
                          <a:latin typeface="+mn-lt"/>
                          <a:ea typeface="+mn-ea"/>
                          <a:cs typeface="+mn-cs"/>
                        </a:rPr>
                        <a:t>The Act also covers others such as the </a:t>
                      </a:r>
                      <a:r>
                        <a:rPr lang="en-US" sz="1800" b="0" i="0" u="none" strike="noStrike" kern="1200" baseline="0" dirty="0" err="1">
                          <a:solidFill>
                            <a:schemeClr val="dk1"/>
                          </a:solidFill>
                          <a:latin typeface="+mn-lt"/>
                          <a:ea typeface="+mn-ea"/>
                          <a:cs typeface="+mn-cs"/>
                        </a:rPr>
                        <a:t>selfemployed</a:t>
                      </a:r>
                      <a:r>
                        <a:rPr lang="en-US" sz="1800" b="0" i="0" u="none" strike="noStrike" kern="1200" baseline="0" dirty="0">
                          <a:solidFill>
                            <a:schemeClr val="dk1"/>
                          </a:solidFill>
                          <a:latin typeface="+mn-lt"/>
                          <a:ea typeface="+mn-ea"/>
                          <a:cs typeface="+mn-cs"/>
                        </a:rPr>
                        <a:t>,</a:t>
                      </a:r>
                    </a:p>
                    <a:p>
                      <a:r>
                        <a:rPr lang="en-US" sz="1800" b="0" i="0" u="none" strike="noStrike" kern="1200" baseline="0" dirty="0">
                          <a:solidFill>
                            <a:schemeClr val="dk1"/>
                          </a:solidFill>
                          <a:latin typeface="+mn-lt"/>
                          <a:ea typeface="+mn-ea"/>
                          <a:cs typeface="+mn-cs"/>
                        </a:rPr>
                        <a:t>and the public if they are affected by</a:t>
                      </a:r>
                    </a:p>
                    <a:p>
                      <a:r>
                        <a:rPr lang="en-US" sz="1800" b="0" i="0" u="none" strike="noStrike" kern="1200" baseline="0" dirty="0">
                          <a:solidFill>
                            <a:schemeClr val="dk1"/>
                          </a:solidFill>
                          <a:latin typeface="+mn-lt"/>
                          <a:ea typeface="+mn-ea"/>
                          <a:cs typeface="+mn-cs"/>
                        </a:rPr>
                        <a:t>the activities of those at work.</a:t>
                      </a:r>
                      <a:endParaRPr lang="en-PK" dirty="0"/>
                    </a:p>
                  </a:txBody>
                  <a:tcPr/>
                </a:tc>
                <a:extLst>
                  <a:ext uri="{0D108BD9-81ED-4DB2-BD59-A6C34878D82A}">
                    <a16:rowId xmlns:a16="http://schemas.microsoft.com/office/drawing/2014/main" val="1171092017"/>
                  </a:ext>
                </a:extLst>
              </a:tr>
              <a:tr h="370840">
                <a:tc>
                  <a:txBody>
                    <a:bodyPr/>
                    <a:lstStyle/>
                    <a:p>
                      <a:r>
                        <a:rPr lang="en-US" sz="1800" b="0" i="0" u="none" strike="noStrike" kern="1200" baseline="0" dirty="0">
                          <a:solidFill>
                            <a:schemeClr val="dk1"/>
                          </a:solidFill>
                          <a:latin typeface="+mn-lt"/>
                          <a:ea typeface="+mn-ea"/>
                          <a:cs typeface="+mn-cs"/>
                        </a:rPr>
                        <a:t>No requirements on manufacturers or</a:t>
                      </a:r>
                    </a:p>
                    <a:p>
                      <a:r>
                        <a:rPr lang="en-US" sz="1800" b="0" i="0" u="none" strike="noStrike" kern="1200" baseline="0" dirty="0">
                          <a:solidFill>
                            <a:schemeClr val="dk1"/>
                          </a:solidFill>
                          <a:latin typeface="+mn-lt"/>
                          <a:ea typeface="+mn-ea"/>
                          <a:cs typeface="+mn-cs"/>
                        </a:rPr>
                        <a:t>suppliers. In certain instances, the owner or</a:t>
                      </a:r>
                    </a:p>
                    <a:p>
                      <a:r>
                        <a:rPr lang="en-US" sz="1800" b="0" i="0" u="none" strike="noStrike" kern="1200" baseline="0" dirty="0">
                          <a:solidFill>
                            <a:schemeClr val="dk1"/>
                          </a:solidFill>
                          <a:latin typeface="+mn-lt"/>
                          <a:ea typeface="+mn-ea"/>
                          <a:cs typeface="+mn-cs"/>
                        </a:rPr>
                        <a:t>hirer of a machine may be liable, rather</a:t>
                      </a:r>
                    </a:p>
                    <a:p>
                      <a:r>
                        <a:rPr lang="en-US" sz="1800" b="0" i="0" u="none" strike="noStrike" kern="1200" baseline="0" dirty="0">
                          <a:solidFill>
                            <a:schemeClr val="dk1"/>
                          </a:solidFill>
                          <a:latin typeface="+mn-lt"/>
                          <a:ea typeface="+mn-ea"/>
                          <a:cs typeface="+mn-cs"/>
                        </a:rPr>
                        <a:t>than the occupier.</a:t>
                      </a:r>
                      <a:endParaRPr lang="en-PK" dirty="0"/>
                    </a:p>
                  </a:txBody>
                  <a:tcPr/>
                </a:tc>
                <a:tc>
                  <a:txBody>
                    <a:bodyPr/>
                    <a:lstStyle/>
                    <a:p>
                      <a:r>
                        <a:rPr lang="en-US" sz="1800" b="0" i="0" u="none" strike="noStrike" kern="1200" baseline="0" dirty="0">
                          <a:solidFill>
                            <a:schemeClr val="dk1"/>
                          </a:solidFill>
                          <a:latin typeface="+mn-lt"/>
                          <a:ea typeface="+mn-ea"/>
                          <a:cs typeface="+mn-cs"/>
                        </a:rPr>
                        <a:t>Creates comprehensive new duties for</a:t>
                      </a:r>
                    </a:p>
                    <a:p>
                      <a:r>
                        <a:rPr lang="en-US" sz="1800" b="0" i="0" u="none" strike="noStrike" kern="1200" baseline="0" dirty="0">
                          <a:solidFill>
                            <a:schemeClr val="dk1"/>
                          </a:solidFill>
                          <a:latin typeface="+mn-lt"/>
                          <a:ea typeface="+mn-ea"/>
                          <a:cs typeface="+mn-cs"/>
                        </a:rPr>
                        <a:t>manufacturers and suppliers of articles and</a:t>
                      </a:r>
                    </a:p>
                    <a:p>
                      <a:r>
                        <a:rPr lang="en-US" sz="1800" b="0" i="0" u="none" strike="noStrike" kern="1200" baseline="0" dirty="0">
                          <a:solidFill>
                            <a:schemeClr val="dk1"/>
                          </a:solidFill>
                          <a:latin typeface="+mn-lt"/>
                          <a:ea typeface="+mn-ea"/>
                          <a:cs typeface="+mn-cs"/>
                        </a:rPr>
                        <a:t>substances for use at work.</a:t>
                      </a:r>
                      <a:endParaRPr lang="en-PK" dirty="0"/>
                    </a:p>
                  </a:txBody>
                  <a:tcPr/>
                </a:tc>
                <a:extLst>
                  <a:ext uri="{0D108BD9-81ED-4DB2-BD59-A6C34878D82A}">
                    <a16:rowId xmlns:a16="http://schemas.microsoft.com/office/drawing/2014/main" val="1878361062"/>
                  </a:ext>
                </a:extLst>
              </a:tr>
              <a:tr h="370840">
                <a:tc>
                  <a:txBody>
                    <a:bodyPr/>
                    <a:lstStyle/>
                    <a:p>
                      <a:endParaRPr lang="en-PK"/>
                    </a:p>
                  </a:txBody>
                  <a:tcPr/>
                </a:tc>
                <a:tc>
                  <a:txBody>
                    <a:bodyPr/>
                    <a:lstStyle/>
                    <a:p>
                      <a:endParaRPr lang="en-PK" dirty="0"/>
                    </a:p>
                  </a:txBody>
                  <a:tcPr/>
                </a:tc>
                <a:extLst>
                  <a:ext uri="{0D108BD9-81ED-4DB2-BD59-A6C34878D82A}">
                    <a16:rowId xmlns:a16="http://schemas.microsoft.com/office/drawing/2014/main" val="2242254986"/>
                  </a:ext>
                </a:extLst>
              </a:tr>
            </a:tbl>
          </a:graphicData>
        </a:graphic>
      </p:graphicFrame>
    </p:spTree>
    <p:extLst>
      <p:ext uri="{BB962C8B-B14F-4D97-AF65-F5344CB8AC3E}">
        <p14:creationId xmlns:p14="http://schemas.microsoft.com/office/powerpoint/2010/main" val="2231547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B462-E07C-2CD1-DC65-B9C5B2BA341A}"/>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0BDB4DB-A8FC-3FDF-234E-DF1E7E0942ED}"/>
              </a:ext>
            </a:extLst>
          </p:cNvPr>
          <p:cNvSpPr>
            <a:spLocks noGrp="1"/>
          </p:cNvSpPr>
          <p:nvPr>
            <p:ph idx="1"/>
          </p:nvPr>
        </p:nvSpPr>
        <p:spPr/>
        <p:txBody>
          <a:bodyPr/>
          <a:lstStyle/>
          <a:p>
            <a:r>
              <a:rPr lang="en-US" dirty="0">
                <a:latin typeface="TimesNewRomanPSMT"/>
              </a:rPr>
              <a:t>People vs places</a:t>
            </a:r>
          </a:p>
          <a:p>
            <a:r>
              <a:rPr lang="en-US" dirty="0">
                <a:latin typeface="TimesNewRomanPSMT"/>
              </a:rPr>
              <a:t>The general duties. Wilson and Clyde Coal v English [1938]. Mines in Scotland.</a:t>
            </a:r>
          </a:p>
          <a:p>
            <a:r>
              <a:rPr lang="en-US" dirty="0">
                <a:latin typeface="TimesNewRomanPSMT"/>
              </a:rPr>
              <a:t>Reasonably practicable</a:t>
            </a:r>
          </a:p>
          <a:p>
            <a:r>
              <a:rPr lang="en-US" dirty="0">
                <a:latin typeface="TimesNewRomanPSMT"/>
              </a:rPr>
              <a:t>Duties of designers, manufacturers and suppliers</a:t>
            </a:r>
          </a:p>
          <a:p>
            <a:r>
              <a:rPr lang="en-US" dirty="0">
                <a:latin typeface="TimesNewRomanPSMT"/>
              </a:rPr>
              <a:t>Systems and procedures</a:t>
            </a:r>
          </a:p>
          <a:p>
            <a:endParaRPr lang="en-US" dirty="0">
              <a:latin typeface="TimesNewRomanPSMT"/>
            </a:endParaRPr>
          </a:p>
          <a:p>
            <a:endParaRPr lang="en-PK" dirty="0"/>
          </a:p>
        </p:txBody>
      </p:sp>
    </p:spTree>
    <p:extLst>
      <p:ext uri="{BB962C8B-B14F-4D97-AF65-F5344CB8AC3E}">
        <p14:creationId xmlns:p14="http://schemas.microsoft.com/office/powerpoint/2010/main" val="3256130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17B8-F2BC-BB04-3FA9-2BD85E0594FC}"/>
              </a:ext>
            </a:extLst>
          </p:cNvPr>
          <p:cNvSpPr>
            <a:spLocks noGrp="1"/>
          </p:cNvSpPr>
          <p:nvPr>
            <p:ph type="title"/>
          </p:nvPr>
        </p:nvSpPr>
        <p:spPr/>
        <p:txBody>
          <a:bodyPr/>
          <a:lstStyle/>
          <a:p>
            <a:r>
              <a:rPr lang="en-US" u="none" strike="noStrike" baseline="0" dirty="0">
                <a:latin typeface="Times New Roman" panose="02020603050405020304" pitchFamily="18" charset="0"/>
              </a:rPr>
              <a:t>Safety policy</a:t>
            </a:r>
            <a:br>
              <a:rPr lang="en-US" u="none" strike="noStrike" baseline="0" dirty="0">
                <a:latin typeface="Times New Roman" panose="02020603050405020304" pitchFamily="18" charset="0"/>
              </a:rPr>
            </a:br>
            <a:endParaRPr lang="en-PK" dirty="0"/>
          </a:p>
        </p:txBody>
      </p:sp>
      <p:sp>
        <p:nvSpPr>
          <p:cNvPr id="3" name="Content Placeholder 2">
            <a:extLst>
              <a:ext uri="{FF2B5EF4-FFF2-40B4-BE49-F238E27FC236}">
                <a16:creationId xmlns:a16="http://schemas.microsoft.com/office/drawing/2014/main" id="{52D6ABB5-7AA9-A15E-C5A8-E17717E6DEEF}"/>
              </a:ext>
            </a:extLst>
          </p:cNvPr>
          <p:cNvSpPr>
            <a:spLocks noGrp="1"/>
          </p:cNvSpPr>
          <p:nvPr>
            <p:ph idx="1"/>
          </p:nvPr>
        </p:nvSpPr>
        <p:spPr/>
        <p:txBody>
          <a:bodyPr>
            <a:normAutofit/>
          </a:bodyPr>
          <a:lstStyle/>
          <a:p>
            <a:pPr algn="l"/>
            <a:r>
              <a:rPr lang="en-US" sz="3200" b="0" i="0" u="none" strike="noStrike" baseline="0" dirty="0">
                <a:latin typeface="TimesNewRomanPSMT"/>
              </a:rPr>
              <a:t>To </a:t>
            </a:r>
            <a:r>
              <a:rPr lang="en-US" sz="3200" b="0" i="1" u="none" strike="noStrike" baseline="0" dirty="0">
                <a:latin typeface="TimesNewRomanPS-ItalicMT"/>
              </a:rPr>
              <a:t>prepare </a:t>
            </a:r>
            <a:r>
              <a:rPr lang="en-US" sz="3200" b="0" i="0" u="none" strike="noStrike" baseline="0" dirty="0">
                <a:latin typeface="TimesNewRomanPSMT"/>
              </a:rPr>
              <a:t>and as often as may be appropriate </a:t>
            </a:r>
            <a:r>
              <a:rPr lang="en-US" sz="3200" b="0" i="1" u="none" strike="noStrike" baseline="0" dirty="0">
                <a:latin typeface="TimesNewRomanPS-ItalicMT"/>
              </a:rPr>
              <a:t>revise </a:t>
            </a:r>
            <a:r>
              <a:rPr lang="en-US" sz="3200" b="0" i="0" u="none" strike="noStrike" baseline="0" dirty="0">
                <a:latin typeface="TimesNewRomanPSMT"/>
              </a:rPr>
              <a:t>a </a:t>
            </a:r>
            <a:r>
              <a:rPr lang="en-US" sz="3200" b="0" i="1" u="none" strike="noStrike" baseline="0" dirty="0">
                <a:latin typeface="TimesNewRomanPS-ItalicMT"/>
              </a:rPr>
              <a:t>written statement </a:t>
            </a:r>
            <a:r>
              <a:rPr lang="en-US" sz="3200" b="0" i="0" u="none" strike="noStrike" baseline="0" dirty="0">
                <a:latin typeface="TimesNewRomanPSMT"/>
              </a:rPr>
              <a:t>of general policy with respect to the health and safety at work of all employees and the </a:t>
            </a:r>
            <a:r>
              <a:rPr lang="en-US" sz="3200" b="0" i="1" u="none" strike="noStrike" baseline="0" dirty="0">
                <a:latin typeface="TimesNewRomanPS-ItalicMT"/>
              </a:rPr>
              <a:t>organization </a:t>
            </a:r>
            <a:r>
              <a:rPr lang="en-US" sz="3200" b="0" i="0" u="none" strike="noStrike" baseline="0" dirty="0">
                <a:latin typeface="TimesNewRomanPSMT"/>
              </a:rPr>
              <a:t>and </a:t>
            </a:r>
            <a:r>
              <a:rPr lang="en-US" sz="3200" b="0" i="1" u="none" strike="noStrike" baseline="0" dirty="0">
                <a:latin typeface="TimesNewRomanPS-ItalicMT"/>
              </a:rPr>
              <a:t>arrangements </a:t>
            </a:r>
            <a:r>
              <a:rPr lang="en-US" sz="3200" b="0" i="0" u="none" strike="noStrike" baseline="0" dirty="0">
                <a:latin typeface="TimesNewRomanPSMT"/>
              </a:rPr>
              <a:t>for the time being in force for carrying out that policy, and to bring the statement and any revision of it to the </a:t>
            </a:r>
            <a:r>
              <a:rPr lang="en-US" sz="3200" b="0" i="1" u="none" strike="noStrike" baseline="0" dirty="0">
                <a:latin typeface="TimesNewRomanPS-ItalicMT"/>
              </a:rPr>
              <a:t>notice of all employees</a:t>
            </a:r>
            <a:r>
              <a:rPr lang="en-US" sz="3200" b="0" i="0" u="none" strike="noStrike" baseline="0" dirty="0">
                <a:latin typeface="TimesNewRomanPSMT"/>
              </a:rPr>
              <a:t>.</a:t>
            </a:r>
            <a:endParaRPr lang="en-PK" sz="4400" dirty="0"/>
          </a:p>
        </p:txBody>
      </p:sp>
    </p:spTree>
    <p:extLst>
      <p:ext uri="{BB962C8B-B14F-4D97-AF65-F5344CB8AC3E}">
        <p14:creationId xmlns:p14="http://schemas.microsoft.com/office/powerpoint/2010/main" val="3229332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6129-084B-A7E0-20E6-0E9121375B51}"/>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43F0232D-ADF8-8C56-C729-4B943D6E046D}"/>
              </a:ext>
            </a:extLst>
          </p:cNvPr>
          <p:cNvSpPr>
            <a:spLocks noGrp="1"/>
          </p:cNvSpPr>
          <p:nvPr>
            <p:ph idx="1"/>
          </p:nvPr>
        </p:nvSpPr>
        <p:spPr/>
        <p:txBody>
          <a:bodyPr/>
          <a:lstStyle/>
          <a:p>
            <a:r>
              <a:rPr lang="en-US" u="none" strike="noStrike" baseline="0" dirty="0">
                <a:latin typeface="Times New Roman" panose="02020603050405020304" pitchFamily="18" charset="0"/>
              </a:rPr>
              <a:t>Consultation</a:t>
            </a:r>
          </a:p>
          <a:p>
            <a:r>
              <a:rPr lang="en-US" dirty="0">
                <a:latin typeface="Times New Roman" panose="02020603050405020304" pitchFamily="18" charset="0"/>
              </a:rPr>
              <a:t>Enforcement</a:t>
            </a:r>
          </a:p>
          <a:p>
            <a:r>
              <a:rPr lang="en-US" dirty="0">
                <a:latin typeface="Times New Roman" panose="02020603050405020304" pitchFamily="18" charset="0"/>
              </a:rPr>
              <a:t>Health and Safety Commission and Health and Safety Executive</a:t>
            </a:r>
          </a:p>
          <a:p>
            <a:r>
              <a:rPr lang="en-US" dirty="0">
                <a:latin typeface="Times New Roman" panose="02020603050405020304" pitchFamily="18" charset="0"/>
              </a:rPr>
              <a:t>Regulations and codes of practice</a:t>
            </a:r>
          </a:p>
          <a:p>
            <a:endParaRPr lang="en-PK" dirty="0">
              <a:latin typeface="Times New Roman" panose="02020603050405020304" pitchFamily="18" charset="0"/>
            </a:endParaRPr>
          </a:p>
        </p:txBody>
      </p:sp>
    </p:spTree>
    <p:extLst>
      <p:ext uri="{BB962C8B-B14F-4D97-AF65-F5344CB8AC3E}">
        <p14:creationId xmlns:p14="http://schemas.microsoft.com/office/powerpoint/2010/main" val="3095774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09B28-B5B6-8348-2D79-00370F409618}"/>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1F5E0DF3-3ED8-9E73-12A7-0FB6BA16ABD4}"/>
              </a:ext>
            </a:extLst>
          </p:cNvPr>
          <p:cNvSpPr>
            <a:spLocks noGrp="1"/>
          </p:cNvSpPr>
          <p:nvPr>
            <p:ph idx="1"/>
          </p:nvPr>
        </p:nvSpPr>
        <p:spPr/>
        <p:txBody>
          <a:bodyPr/>
          <a:lstStyle/>
          <a:p>
            <a:r>
              <a:rPr lang="en-US" dirty="0"/>
              <a:t>Human factor</a:t>
            </a:r>
          </a:p>
          <a:p>
            <a:r>
              <a:rPr lang="en-US" dirty="0"/>
              <a:t>A </a:t>
            </a:r>
            <a:r>
              <a:rPr lang="en-US" i="1" dirty="0"/>
              <a:t>fail safe</a:t>
            </a:r>
            <a:r>
              <a:rPr lang="en-US" dirty="0"/>
              <a:t> system</a:t>
            </a:r>
          </a:p>
          <a:p>
            <a:r>
              <a:rPr lang="en-US" dirty="0"/>
              <a:t>Financial considerations</a:t>
            </a:r>
          </a:p>
          <a:p>
            <a:endParaRPr lang="en-PK" dirty="0"/>
          </a:p>
        </p:txBody>
      </p:sp>
    </p:spTree>
    <p:extLst>
      <p:ext uri="{BB962C8B-B14F-4D97-AF65-F5344CB8AC3E}">
        <p14:creationId xmlns:p14="http://schemas.microsoft.com/office/powerpoint/2010/main" val="4054842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3E78-58FC-5677-D0AC-AFD8F193E4A4}"/>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D9DDDA7B-2133-5E79-4FE6-61EC3954ABE5}"/>
              </a:ext>
            </a:extLst>
          </p:cNvPr>
          <p:cNvSpPr>
            <a:spLocks noGrp="1"/>
          </p:cNvSpPr>
          <p:nvPr>
            <p:ph idx="1"/>
          </p:nvPr>
        </p:nvSpPr>
        <p:spPr/>
        <p:txBody>
          <a:bodyPr/>
          <a:lstStyle/>
          <a:p>
            <a:r>
              <a:rPr lang="en-US" sz="3200" b="0" i="0" u="none" strike="noStrike" baseline="0" dirty="0">
                <a:latin typeface="TimesNewRomanPSMT"/>
              </a:rPr>
              <a:t>Health and safety at work usually only hits the headlines when there is a major disaster.</a:t>
            </a:r>
          </a:p>
          <a:p>
            <a:r>
              <a:rPr lang="en-US" sz="3200" dirty="0">
                <a:latin typeface="TimesNewRomanPSMT"/>
              </a:rPr>
              <a:t>200+ people die in UK per year as a result of accidents at work.</a:t>
            </a:r>
          </a:p>
          <a:p>
            <a:r>
              <a:rPr lang="en-US" sz="3200" dirty="0">
                <a:latin typeface="TimesNewRomanPSMT"/>
              </a:rPr>
              <a:t>~ 175 people die per year in the power distribution companies in Pakistan.</a:t>
            </a:r>
          </a:p>
          <a:p>
            <a:endParaRPr lang="en-PK" dirty="0"/>
          </a:p>
        </p:txBody>
      </p:sp>
    </p:spTree>
    <p:extLst>
      <p:ext uri="{BB962C8B-B14F-4D97-AF65-F5344CB8AC3E}">
        <p14:creationId xmlns:p14="http://schemas.microsoft.com/office/powerpoint/2010/main" val="119499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19226-D2FC-DACF-F22C-10A3BD30FD06}"/>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8500E71C-A655-F686-A8B2-15EE0305593C}"/>
              </a:ext>
            </a:extLst>
          </p:cNvPr>
          <p:cNvSpPr>
            <a:spLocks noGrp="1"/>
          </p:cNvSpPr>
          <p:nvPr>
            <p:ph idx="1"/>
          </p:nvPr>
        </p:nvSpPr>
        <p:spPr/>
        <p:txBody>
          <a:bodyPr/>
          <a:lstStyle/>
          <a:p>
            <a:pPr algn="l"/>
            <a:r>
              <a:rPr lang="en-US" b="0" i="0" u="none" strike="noStrike" baseline="0" dirty="0">
                <a:latin typeface="TimesNewRomanPSMT"/>
              </a:rPr>
              <a:t>Injuries, disease and accident are by no means confined to a few industries, but are spread throughout the spectrum of work activity. Although some industries are inherently more dangerous than others, the average worker does not expect to be at increased risk by the simple act of going to work, until, of course, an accident occurs.</a:t>
            </a:r>
          </a:p>
          <a:p>
            <a:pPr algn="l"/>
            <a:endParaRPr lang="en-US" b="0" i="0" u="none" strike="noStrike" baseline="0" dirty="0">
              <a:latin typeface="TimesNewRomanPSMT"/>
            </a:endParaRPr>
          </a:p>
          <a:p>
            <a:pPr algn="l"/>
            <a:r>
              <a:rPr lang="en-US" b="0" i="0" u="none" strike="noStrike" baseline="0" dirty="0">
                <a:latin typeface="TimesNewRomanPSMT"/>
              </a:rPr>
              <a:t>There is nothing like an accident for motivating people to adopt safe working practices. The problem lies in changing attitudes </a:t>
            </a:r>
            <a:r>
              <a:rPr lang="en-US" b="0" i="1" u="none" strike="noStrike" baseline="0" dirty="0">
                <a:latin typeface="TimesNewRomanPS-ItalicMT"/>
              </a:rPr>
              <a:t>before </a:t>
            </a:r>
            <a:r>
              <a:rPr lang="en-US" b="0" i="0" u="none" strike="noStrike" baseline="0" dirty="0">
                <a:latin typeface="TimesNewRomanPSMT"/>
              </a:rPr>
              <a:t>catastrophe occurs and in creating a safe working environment, or at least one that is as safe as is possible.</a:t>
            </a:r>
            <a:endParaRPr lang="en-PK" sz="5400" dirty="0"/>
          </a:p>
        </p:txBody>
      </p:sp>
    </p:spTree>
    <p:extLst>
      <p:ext uri="{BB962C8B-B14F-4D97-AF65-F5344CB8AC3E}">
        <p14:creationId xmlns:p14="http://schemas.microsoft.com/office/powerpoint/2010/main" val="388686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B778F-03DF-9679-966D-CB65BD63FD67}"/>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E8C2A7A-500B-A6B0-01C7-2454E5F953D9}"/>
              </a:ext>
            </a:extLst>
          </p:cNvPr>
          <p:cNvSpPr>
            <a:spLocks noGrp="1"/>
          </p:cNvSpPr>
          <p:nvPr>
            <p:ph idx="1"/>
          </p:nvPr>
        </p:nvSpPr>
        <p:spPr/>
        <p:txBody>
          <a:bodyPr>
            <a:normAutofit/>
          </a:bodyPr>
          <a:lstStyle/>
          <a:p>
            <a:pPr algn="l"/>
            <a:r>
              <a:rPr lang="en-US" b="0" i="0" u="none" strike="noStrike" baseline="0" dirty="0">
                <a:latin typeface="TimesNewRomanPSMT"/>
              </a:rPr>
              <a:t>The best way of achieving this is by building in safety from the start in plant design, factory layout, training, supervision, job descriptions and so on, but so often this is compromised by other considerations which may seem to be more important in the short-term, such as</a:t>
            </a:r>
            <a:r>
              <a:rPr lang="en-US" sz="4000" b="0" i="0" u="none" strike="noStrike" baseline="0" dirty="0">
                <a:latin typeface="TimesNewRomanPSMT"/>
              </a:rPr>
              <a:t> </a:t>
            </a:r>
            <a:r>
              <a:rPr lang="en-US" b="0" i="0" u="none" strike="noStrike" baseline="0" dirty="0">
                <a:latin typeface="TimesNewRomanPSMT"/>
              </a:rPr>
              <a:t>pressure of time or financial concerns. This has obvious implications for the design of the control software that is now ubiquitous.</a:t>
            </a:r>
          </a:p>
          <a:p>
            <a:pPr algn="l"/>
            <a:endParaRPr lang="en-US" b="0" i="0" u="none" strike="noStrike" baseline="0" dirty="0">
              <a:latin typeface="TimesNewRomanPSMT"/>
            </a:endParaRPr>
          </a:p>
          <a:p>
            <a:pPr algn="l"/>
            <a:r>
              <a:rPr lang="en-US" b="0" i="0" u="none" strike="noStrike" baseline="0" dirty="0">
                <a:latin typeface="TimesNewRomanPSMT"/>
              </a:rPr>
              <a:t>Increased automation has brought great benefits to manufacturing industry in terms of increased efficiency and product quality, as well as in improved control and monitoring.</a:t>
            </a:r>
            <a:endParaRPr lang="en-US" sz="5400" b="0" i="0" u="none" strike="noStrike" baseline="0" dirty="0">
              <a:latin typeface="TimesNewRomanPSMT"/>
            </a:endParaRPr>
          </a:p>
          <a:p>
            <a:pPr algn="l"/>
            <a:endParaRPr lang="en-PK" sz="4000" dirty="0"/>
          </a:p>
        </p:txBody>
      </p:sp>
    </p:spTree>
    <p:extLst>
      <p:ext uri="{BB962C8B-B14F-4D97-AF65-F5344CB8AC3E}">
        <p14:creationId xmlns:p14="http://schemas.microsoft.com/office/powerpoint/2010/main" val="330822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DCDB-B97A-96E1-FDC5-A803E693765E}"/>
              </a:ext>
            </a:extLst>
          </p:cNvPr>
          <p:cNvSpPr>
            <a:spLocks noGrp="1"/>
          </p:cNvSpPr>
          <p:nvPr>
            <p:ph type="title"/>
          </p:nvPr>
        </p:nvSpPr>
        <p:spPr/>
        <p:txBody>
          <a:bodyPr/>
          <a:lstStyle/>
          <a:p>
            <a:r>
              <a:rPr lang="en-US" dirty="0"/>
              <a:t>Historical Background</a:t>
            </a:r>
            <a:endParaRPr lang="en-PK" dirty="0"/>
          </a:p>
        </p:txBody>
      </p:sp>
      <p:sp>
        <p:nvSpPr>
          <p:cNvPr id="3" name="Content Placeholder 2">
            <a:extLst>
              <a:ext uri="{FF2B5EF4-FFF2-40B4-BE49-F238E27FC236}">
                <a16:creationId xmlns:a16="http://schemas.microsoft.com/office/drawing/2014/main" id="{5C71902A-07F1-EA22-0B09-417C838E4658}"/>
              </a:ext>
            </a:extLst>
          </p:cNvPr>
          <p:cNvSpPr>
            <a:spLocks noGrp="1"/>
          </p:cNvSpPr>
          <p:nvPr>
            <p:ph idx="1"/>
          </p:nvPr>
        </p:nvSpPr>
        <p:spPr/>
        <p:txBody>
          <a:bodyPr>
            <a:normAutofit/>
          </a:bodyPr>
          <a:lstStyle/>
          <a:p>
            <a:pPr algn="l"/>
            <a:r>
              <a:rPr lang="en-US" b="0" i="0" u="none" strike="noStrike" baseline="0" dirty="0">
                <a:latin typeface="TimesNewRomanPSMT"/>
              </a:rPr>
              <a:t>The first Act was passed in 1802 particularly to safeguard young people in textile mills</a:t>
            </a:r>
          </a:p>
          <a:p>
            <a:pPr algn="l"/>
            <a:r>
              <a:rPr lang="en-US" b="0" i="0" u="none" strike="noStrike" baseline="0" dirty="0">
                <a:latin typeface="TimesNewRomanPSMT"/>
              </a:rPr>
              <a:t>The final statute of this type was the Factories Act 1961</a:t>
            </a:r>
          </a:p>
          <a:p>
            <a:pPr algn="l"/>
            <a:r>
              <a:rPr lang="en-US" b="0" i="0" u="none" strike="noStrike" baseline="0" dirty="0">
                <a:latin typeface="TimesNewRomanPSMT"/>
              </a:rPr>
              <a:t>the mass of legislation was both cumbersome and ineffective</a:t>
            </a:r>
          </a:p>
          <a:p>
            <a:pPr algn="l"/>
            <a:r>
              <a:rPr lang="en-US" b="0" i="0" u="none" strike="noStrike" baseline="0" dirty="0">
                <a:latin typeface="TimesNewRomanPSMT"/>
              </a:rPr>
              <a:t>in 1970, a committee on Safety and Health at Work was set up under the chairmanship of Lord </a:t>
            </a:r>
            <a:r>
              <a:rPr lang="en-US" b="0" i="0" u="none" strike="noStrike" baseline="0" dirty="0" err="1">
                <a:latin typeface="TimesNewRomanPSMT"/>
              </a:rPr>
              <a:t>Robens</a:t>
            </a:r>
            <a:endParaRPr lang="en-US" b="0" i="0" u="none" strike="noStrike" baseline="0" dirty="0">
              <a:latin typeface="TimesNewRomanPSMT"/>
            </a:endParaRPr>
          </a:p>
          <a:p>
            <a:pPr algn="l"/>
            <a:endParaRPr lang="en-PK" sz="5400" dirty="0"/>
          </a:p>
        </p:txBody>
      </p:sp>
    </p:spTree>
    <p:extLst>
      <p:ext uri="{BB962C8B-B14F-4D97-AF65-F5344CB8AC3E}">
        <p14:creationId xmlns:p14="http://schemas.microsoft.com/office/powerpoint/2010/main" val="3510710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B67C-2910-F211-4E72-E6793C2FC0A6}"/>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3F67F435-57F0-1AF1-F1D9-87951EB5D1A2}"/>
              </a:ext>
            </a:extLst>
          </p:cNvPr>
          <p:cNvSpPr>
            <a:spLocks noGrp="1"/>
          </p:cNvSpPr>
          <p:nvPr>
            <p:ph idx="1"/>
          </p:nvPr>
        </p:nvSpPr>
        <p:spPr/>
        <p:txBody>
          <a:bodyPr>
            <a:normAutofit/>
          </a:bodyPr>
          <a:lstStyle/>
          <a:p>
            <a:pPr algn="l"/>
            <a:r>
              <a:rPr lang="en-US" sz="3200" b="0" i="0" u="none" strike="noStrike" baseline="0" dirty="0">
                <a:latin typeface="TimesNewRomanPSMT"/>
              </a:rPr>
              <a:t>Amongst other things, it had as its terms of reference: </a:t>
            </a:r>
          </a:p>
          <a:p>
            <a:pPr algn="l"/>
            <a:endParaRPr lang="en-US" sz="3200" b="0" i="0" u="none" strike="noStrike" baseline="0" dirty="0">
              <a:latin typeface="TimesNewRomanPSMT"/>
            </a:endParaRPr>
          </a:p>
          <a:p>
            <a:pPr algn="l"/>
            <a:r>
              <a:rPr lang="en-US" sz="3200" b="0" i="0" u="none" strike="noStrike" baseline="0" dirty="0">
                <a:latin typeface="TimesNewRomanPSMT"/>
              </a:rPr>
              <a:t>To review the provision made for the safety and health of persons in the course of their employment…to consider whether any further steps are required to safeguard members of the public from hazards, other than general environmental pollution, arising in connection with activities in industrial and commercial premises and construction sites and to make recommendations.</a:t>
            </a:r>
            <a:endParaRPr lang="en-PK" sz="4400" dirty="0"/>
          </a:p>
        </p:txBody>
      </p:sp>
    </p:spTree>
    <p:extLst>
      <p:ext uri="{BB962C8B-B14F-4D97-AF65-F5344CB8AC3E}">
        <p14:creationId xmlns:p14="http://schemas.microsoft.com/office/powerpoint/2010/main" val="14787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3D712-E7E2-0FBA-4E62-BA7167E3EC0D}"/>
              </a:ext>
            </a:extLst>
          </p:cNvPr>
          <p:cNvSpPr>
            <a:spLocks noGrp="1"/>
          </p:cNvSpPr>
          <p:nvPr>
            <p:ph type="title"/>
          </p:nvPr>
        </p:nvSpPr>
        <p:spPr/>
        <p:txBody>
          <a:bodyPr/>
          <a:lstStyle/>
          <a:p>
            <a:r>
              <a:rPr lang="en-US" sz="3200" i="0" u="none" strike="noStrike" baseline="0" dirty="0">
                <a:latin typeface="Times New Roman" panose="02020603050405020304" pitchFamily="18" charset="0"/>
              </a:rPr>
              <a:t>Report of the </a:t>
            </a:r>
            <a:r>
              <a:rPr lang="en-US" sz="3200" i="0" u="none" strike="noStrike" baseline="0" dirty="0" err="1">
                <a:latin typeface="Times New Roman" panose="02020603050405020304" pitchFamily="18" charset="0"/>
              </a:rPr>
              <a:t>Robens</a:t>
            </a:r>
            <a:r>
              <a:rPr lang="en-US" sz="3200" i="0" u="none" strike="noStrike" baseline="0" dirty="0">
                <a:latin typeface="Times New Roman" panose="02020603050405020304" pitchFamily="18" charset="0"/>
              </a:rPr>
              <a:t> Committee 1972</a:t>
            </a:r>
            <a:endParaRPr lang="en-PK" dirty="0"/>
          </a:p>
        </p:txBody>
      </p:sp>
      <p:sp>
        <p:nvSpPr>
          <p:cNvPr id="3" name="Content Placeholder 2">
            <a:extLst>
              <a:ext uri="{FF2B5EF4-FFF2-40B4-BE49-F238E27FC236}">
                <a16:creationId xmlns:a16="http://schemas.microsoft.com/office/drawing/2014/main" id="{D05B792E-6B88-2F1D-9B8E-CD1AACACDEDB}"/>
              </a:ext>
            </a:extLst>
          </p:cNvPr>
          <p:cNvSpPr>
            <a:spLocks noGrp="1"/>
          </p:cNvSpPr>
          <p:nvPr>
            <p:ph idx="1"/>
          </p:nvPr>
        </p:nvSpPr>
        <p:spPr/>
        <p:txBody>
          <a:bodyPr>
            <a:normAutofit/>
          </a:bodyPr>
          <a:lstStyle/>
          <a:p>
            <a:pPr algn="l"/>
            <a:r>
              <a:rPr lang="en-US" b="0" i="0" u="none" strike="noStrike" baseline="0" dirty="0">
                <a:latin typeface="TimesNewRomanPSMT"/>
              </a:rPr>
              <a:t>The </a:t>
            </a:r>
            <a:r>
              <a:rPr lang="en-US" b="0" i="0" u="none" strike="noStrike" baseline="0" dirty="0" err="1">
                <a:latin typeface="TimesNewRomanPSMT"/>
              </a:rPr>
              <a:t>Robens</a:t>
            </a:r>
            <a:r>
              <a:rPr lang="en-US" b="0" i="0" u="none" strike="noStrike" baseline="0" dirty="0">
                <a:latin typeface="TimesNewRomanPSMT"/>
              </a:rPr>
              <a:t> Committee reported comprehensively and in detail, but the following is a particularly succinct comment:</a:t>
            </a:r>
          </a:p>
          <a:p>
            <a:pPr algn="l"/>
            <a:endParaRPr lang="en-US" b="0" i="0" u="none" strike="noStrike" baseline="0" dirty="0">
              <a:latin typeface="TimesNewRomanPSMT"/>
            </a:endParaRPr>
          </a:p>
          <a:p>
            <a:pPr algn="l"/>
            <a:r>
              <a:rPr lang="en-US" b="0" i="0" u="none" strike="noStrike" baseline="0" dirty="0">
                <a:latin typeface="TimesNewRomanPSMT"/>
              </a:rPr>
              <a:t>Apathy is the greatest single contributing factor to accidents at work. This attitude will not be cured so long as people are encouraged to think that health and safety at work can be ensured by an ever-expanding body of legal regulations enforced by an ever-increasing army of inspectors.</a:t>
            </a:r>
            <a:endParaRPr lang="en-PK" sz="5400" dirty="0"/>
          </a:p>
        </p:txBody>
      </p:sp>
    </p:spTree>
    <p:extLst>
      <p:ext uri="{BB962C8B-B14F-4D97-AF65-F5344CB8AC3E}">
        <p14:creationId xmlns:p14="http://schemas.microsoft.com/office/powerpoint/2010/main" val="3095465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58B87-1AD1-0E0B-0B67-B75486E7D6FF}"/>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7753608F-38B8-BFA3-6E7C-1864150416C7}"/>
              </a:ext>
            </a:extLst>
          </p:cNvPr>
          <p:cNvSpPr>
            <a:spLocks noGrp="1"/>
          </p:cNvSpPr>
          <p:nvPr>
            <p:ph idx="1"/>
          </p:nvPr>
        </p:nvSpPr>
        <p:spPr/>
        <p:txBody>
          <a:bodyPr>
            <a:normAutofit/>
          </a:bodyPr>
          <a:lstStyle/>
          <a:p>
            <a:pPr algn="l"/>
            <a:r>
              <a:rPr lang="en-US" b="0" i="0" u="none" strike="noStrike" baseline="0" dirty="0">
                <a:latin typeface="TimesNewRomanPSMT"/>
              </a:rPr>
              <a:t>The “ever-expanding body of legal regulations” has already been mentioned, what of the “ever-increasing army of inspectors”? The first factory inspectors had been appointed in 1833 to enforce the legislation</a:t>
            </a:r>
          </a:p>
          <a:p>
            <a:pPr algn="l"/>
            <a:endParaRPr lang="en-PK" sz="4000" dirty="0"/>
          </a:p>
        </p:txBody>
      </p:sp>
    </p:spTree>
    <p:extLst>
      <p:ext uri="{BB962C8B-B14F-4D97-AF65-F5344CB8AC3E}">
        <p14:creationId xmlns:p14="http://schemas.microsoft.com/office/powerpoint/2010/main" val="874983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A57E-3740-5216-8861-C09C87EA719C}"/>
              </a:ext>
            </a:extLst>
          </p:cNvPr>
          <p:cNvSpPr>
            <a:spLocks noGrp="1"/>
          </p:cNvSpPr>
          <p:nvPr>
            <p:ph type="title"/>
          </p:nvPr>
        </p:nvSpPr>
        <p:spPr/>
        <p:txBody>
          <a:bodyPr/>
          <a:lstStyle/>
          <a:p>
            <a:r>
              <a:rPr lang="en-US" dirty="0">
                <a:latin typeface="TimesNewRomanPSMT"/>
              </a:rPr>
              <a:t>T</a:t>
            </a:r>
            <a:r>
              <a:rPr lang="en-US" sz="4400" b="0" i="0" u="none" strike="noStrike" baseline="0" dirty="0">
                <a:latin typeface="TimesNewRomanPSMT"/>
              </a:rPr>
              <a:t>he main recommendations of the </a:t>
            </a:r>
            <a:r>
              <a:rPr lang="en-US" sz="4400" b="0" i="0" u="none" strike="noStrike" baseline="0" dirty="0" err="1">
                <a:latin typeface="TimesNewRomanPSMT"/>
              </a:rPr>
              <a:t>Robens</a:t>
            </a:r>
            <a:r>
              <a:rPr lang="en-US" sz="4400" b="0" i="0" u="none" strike="noStrike" baseline="0" dirty="0">
                <a:latin typeface="TimesNewRomanPSMT"/>
              </a:rPr>
              <a:t> Committee </a:t>
            </a:r>
            <a:endParaRPr lang="en-PK" dirty="0"/>
          </a:p>
        </p:txBody>
      </p:sp>
      <p:sp>
        <p:nvSpPr>
          <p:cNvPr id="3" name="Content Placeholder 2">
            <a:extLst>
              <a:ext uri="{FF2B5EF4-FFF2-40B4-BE49-F238E27FC236}">
                <a16:creationId xmlns:a16="http://schemas.microsoft.com/office/drawing/2014/main" id="{BD58E2BC-7F26-1E15-F73E-4D9629CBEEFA}"/>
              </a:ext>
            </a:extLst>
          </p:cNvPr>
          <p:cNvSpPr>
            <a:spLocks noGrp="1"/>
          </p:cNvSpPr>
          <p:nvPr>
            <p:ph idx="1"/>
          </p:nvPr>
        </p:nvSpPr>
        <p:spPr/>
        <p:txBody>
          <a:bodyPr>
            <a:normAutofit/>
          </a:bodyPr>
          <a:lstStyle/>
          <a:p>
            <a:pPr algn="l"/>
            <a:r>
              <a:rPr lang="en-US" b="0" i="0" u="none" strike="noStrike" baseline="0" dirty="0">
                <a:latin typeface="TimesNewRomanPSMT"/>
              </a:rPr>
              <a:t>Safety and health objectives should be clearly defined at all levels within firms.</a:t>
            </a:r>
          </a:p>
          <a:p>
            <a:pPr algn="l"/>
            <a:r>
              <a:rPr lang="en-US" b="0" i="0" u="none" strike="noStrike" baseline="0" dirty="0">
                <a:latin typeface="TimesNewRomanPSMT"/>
              </a:rPr>
              <a:t>Workers should be more involved in safety and health at their workplace.</a:t>
            </a:r>
          </a:p>
          <a:p>
            <a:pPr algn="l"/>
            <a:r>
              <a:rPr lang="en-US" b="0" i="0" u="none" strike="noStrike" baseline="0" dirty="0">
                <a:latin typeface="TimesNewRomanPSMT"/>
              </a:rPr>
              <a:t>There should be a legal duty on employers to consult their employees on safety and health matters necessary at their workplace.</a:t>
            </a:r>
          </a:p>
          <a:p>
            <a:pPr algn="l"/>
            <a:r>
              <a:rPr lang="en-US" b="0" i="0" u="none" strike="noStrike" baseline="0" dirty="0">
                <a:latin typeface="TimesNewRomanPSMT"/>
              </a:rPr>
              <a:t>A National Authority for safety and health should be established.</a:t>
            </a:r>
          </a:p>
          <a:p>
            <a:pPr algn="l"/>
            <a:r>
              <a:rPr lang="en-US" b="0" i="0" u="none" strike="noStrike" baseline="0" dirty="0">
                <a:latin typeface="TimesNewRomanPSMT"/>
              </a:rPr>
              <a:t>Existing statutory provisions should be replaced by provisions under a new enabling Act</a:t>
            </a:r>
          </a:p>
          <a:p>
            <a:pPr marL="0" indent="0" algn="l">
              <a:buNone/>
            </a:pPr>
            <a:endParaRPr lang="en-US" sz="1800" b="0" i="0" u="none" strike="noStrike" baseline="0" dirty="0">
              <a:latin typeface="TimesNewRomanPSMT"/>
            </a:endParaRPr>
          </a:p>
        </p:txBody>
      </p:sp>
    </p:spTree>
    <p:extLst>
      <p:ext uri="{BB962C8B-B14F-4D97-AF65-F5344CB8AC3E}">
        <p14:creationId xmlns:p14="http://schemas.microsoft.com/office/powerpoint/2010/main" val="2814752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1395</TotalTime>
  <Words>1055</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Times New Roman</vt:lpstr>
      <vt:lpstr>TimesNewRomanPS-ItalicMT</vt:lpstr>
      <vt:lpstr>TimesNewRomanPSMT</vt:lpstr>
      <vt:lpstr>Office Theme</vt:lpstr>
      <vt:lpstr>Health and Safety at Work</vt:lpstr>
      <vt:lpstr>PowerPoint Presentation</vt:lpstr>
      <vt:lpstr>PowerPoint Presentation</vt:lpstr>
      <vt:lpstr>PowerPoint Presentation</vt:lpstr>
      <vt:lpstr>Historical Background</vt:lpstr>
      <vt:lpstr>PowerPoint Presentation</vt:lpstr>
      <vt:lpstr>Report of the Robens Committee 1972</vt:lpstr>
      <vt:lpstr>PowerPoint Presentation</vt:lpstr>
      <vt:lpstr>The main recommendations of the Robens Committee </vt:lpstr>
      <vt:lpstr>PowerPoint Presentation</vt:lpstr>
      <vt:lpstr>The Health and Safety at Work etc. Act 1974</vt:lpstr>
      <vt:lpstr>Comparison of pre- and post-1974 legislation</vt:lpstr>
      <vt:lpstr>PowerPoint Presentation</vt:lpstr>
      <vt:lpstr>Safety policy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and Safety at Work</dc:title>
  <dc:creator>Rajeel Amjad</dc:creator>
  <cp:lastModifiedBy>Amjad Hussain</cp:lastModifiedBy>
  <cp:revision>3</cp:revision>
  <dcterms:created xsi:type="dcterms:W3CDTF">2023-11-06T08:59:18Z</dcterms:created>
  <dcterms:modified xsi:type="dcterms:W3CDTF">2024-11-06T05:59:43Z</dcterms:modified>
</cp:coreProperties>
</file>