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71"/>
  </p:notesMasterIdLst>
  <p:sldIdLst>
    <p:sldId id="256" r:id="rId13"/>
    <p:sldId id="313"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85465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43" name="Google Shape;3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51" name="Google Shape;35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59" name="Google Shape;3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18" name="Google Shape;4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26" name="Google Shape;4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34" name="Google Shape;4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442" name="Google Shape;44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466" name="Google Shape;4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474" name="Google Shape;4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499" name="Google Shape;4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07" name="Google Shape;5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15" name="Google Shape;51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23" name="Google Shape;5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531" name="Google Shape;5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539" name="Google Shape;5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547" name="Google Shape;5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4</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197" name="Google Shape;197;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Financial data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To access many of these financial products and services, individuals must use a personal logon name,</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password, account number, or PIN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Loss of this data – loss of privacy and financial loss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Users concerned how this data is protected </a:t>
            </a:r>
            <a:br>
              <a:rPr lang="en-US" sz="2200" b="0" i="0" u="none" strike="noStrike" cap="none">
                <a:solidFill>
                  <a:srgbClr val="222222"/>
                </a:solidFill>
                <a:latin typeface="Arial"/>
                <a:ea typeface="Arial"/>
                <a:cs typeface="Arial"/>
                <a:sym typeface="Arial"/>
              </a:rPr>
            </a:br>
            <a:br>
              <a:rPr lang="en-US" sz="2200" b="0" i="0" u="none" strike="noStrike" cap="none">
                <a:solidFill>
                  <a:srgbClr val="222222"/>
                </a:solidFill>
                <a:latin typeface="Arial"/>
                <a:ea typeface="Arial"/>
                <a:cs typeface="Arial"/>
                <a:sym typeface="Arial"/>
              </a:rPr>
            </a:b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04" name="Google Shape;20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Credit Reporting Act (1970)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operations of credit-reporting bureaus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and Accurate Credit Transactions Act (2003)</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Right to Financial Privacy Act (1978)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the financial records of financial institution customers from unauthorized scrutiny by the federal government</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1" name="Google Shape;211;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Bank deregulation that enabled institutions to offer investment, commercial banking, and insurance services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Three key rules affecting personal privacy</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Safeguards Rule – document data security/protection plan for customer data</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Pretexting Rule – access personal information without proper authority</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8" name="Google Shape;218;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OPT-OUT</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Under this provision, must provide privacy notice</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Inform when privacy policy is changed</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At the time of relationship and each year afterwards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 IN</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Customers take no action, automatically opt-in and give right to share personal data</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26" name="Google Shape;22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227" name="Google Shape;227;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34" name="Google Shape;234;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Health Insurance Portability and Accountability Act (1996)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Improves the portability and continuity of health insurance coverage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Reduces fraud, waste, and abuse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Simplifies the administration of health insurance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American Recovery and Reinvestment Act (2009)</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Included strong privacy provisions for electronic health records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1" name="Google Shape;241;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State laws related to security breach notification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Over 40 states have enacted legislation requiring organizations to disclose security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8" name="Google Shape;248;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Children’s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Children’s Online Privacy Protection Act (1998)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Family Education Rights and Privacy Act (1974)</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Assigns rights to parents regarding their children’s education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Rights transfer to student once student becomes 18</a:t>
            </a:r>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55" name="Google Shape;25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This section covers laws that address government surveillance, including various forms of electronic surveillance.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lang="en-US" sz="2400" b="0" i="0" u="none" strike="noStrike" cap="non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2" name="Google Shape;262;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Act of 1934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Established the Federal Communications Commission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all non-federal-government use of radio and television plus all interstate communications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Title III of the Omnibus Crime Control and Safe Streets Act (Wiretap Act)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interception of telephone and oral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9901-2961-EA59-EFA4-F078A1E42BBE}"/>
              </a:ext>
            </a:extLst>
          </p:cNvPr>
          <p:cNvSpPr>
            <a:spLocks noGrp="1"/>
          </p:cNvSpPr>
          <p:nvPr>
            <p:ph type="title"/>
          </p:nvPr>
        </p:nvSpPr>
        <p:spPr/>
        <p:txBody>
          <a:bodyPr/>
          <a:lstStyle/>
          <a:p>
            <a:endParaRPr lang="en-PK"/>
          </a:p>
        </p:txBody>
      </p:sp>
      <p:sp>
        <p:nvSpPr>
          <p:cNvPr id="3" name="Text Placeholder 2">
            <a:extLst>
              <a:ext uri="{FF2B5EF4-FFF2-40B4-BE49-F238E27FC236}">
                <a16:creationId xmlns:a16="http://schemas.microsoft.com/office/drawing/2014/main" id="{235AF3B4-1928-AC31-D18E-F8A88C475FD0}"/>
              </a:ext>
            </a:extLst>
          </p:cNvPr>
          <p:cNvSpPr>
            <a:spLocks noGrp="1"/>
          </p:cNvSpPr>
          <p:nvPr>
            <p:ph type="body" idx="1"/>
          </p:nvPr>
        </p:nvSpPr>
        <p:spPr/>
        <p:txBody>
          <a:bodyPr/>
          <a:lstStyle/>
          <a:p>
            <a:pPr marL="114300" indent="0" algn="l">
              <a:buNone/>
            </a:pPr>
            <a:r>
              <a:rPr lang="en-US" sz="3600" b="0" i="0" u="none" strike="noStrike" baseline="0" dirty="0">
                <a:latin typeface="AdvOTd6e7d012.I"/>
              </a:rPr>
              <a:t>When it comes to privacy and accountability, people always demand the former for themselves and the latter for everyone else.</a:t>
            </a:r>
          </a:p>
          <a:p>
            <a:pPr marL="114300" indent="0" algn="l">
              <a:buNone/>
            </a:pPr>
            <a:r>
              <a:rPr lang="en-US" sz="3600" b="0" i="0" u="none" strike="noStrike" baseline="0" dirty="0">
                <a:latin typeface="AdvOT9bd9a857+20"/>
              </a:rPr>
              <a:t>	—</a:t>
            </a:r>
            <a:r>
              <a:rPr lang="en-US" sz="3600" b="0" i="0" u="none" strike="noStrike" baseline="0" dirty="0">
                <a:latin typeface="AdvOT9bd9a857"/>
              </a:rPr>
              <a:t>David Brin</a:t>
            </a:r>
            <a:endParaRPr lang="en-PK" sz="4400" dirty="0"/>
          </a:p>
        </p:txBody>
      </p:sp>
    </p:spTree>
    <p:extLst>
      <p:ext uri="{BB962C8B-B14F-4D97-AF65-F5344CB8AC3E}">
        <p14:creationId xmlns:p14="http://schemas.microsoft.com/office/powerpoint/2010/main" val="132029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9" name="Google Shape;269;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Foreign Intelligence Surveillance Act (FISA) of 1978</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76" name="Google Shape;276;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Communications Privacy Act of 1986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in transfer from sender to receiver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held in electronic storage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recording dialing, routing, addressing, and signaling information without a search warrant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Pen register records electronic impulses to identify numbers dialed for outgoing calls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Trap and trace records originating number of incoming calls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83" name="Google Shape;28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Assistance for Law Enforcement Act (CALEA) 1994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Amended both the Wiretap Act and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Covered emerging technologies, such as: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Wireless modems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Radio-based electronic mail</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Cellular data networks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0" name="Google Shape;29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USA PATRIOT Act (2001)</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Increased ability of law enforcement agencies to search telephone, email, medical, financial, and other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Critics argue law removed many checks and balances that ensured law enforcement did not abuse its powers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7" name="Google Shape;297;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lang="en-US" sz="2400" b="0" i="0" u="none" strike="noStrike" cap="non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04" name="Google Shape;304;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Organisation for Economic Co-operation and Development Fair Information Practices (1980)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Fair Information Practices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Set of eight principles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Model of ethical treatment of consumer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1" name="Google Shape;311;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European Union Data Protection Directive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Goal to ensure data transferred to non-European countries is protected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Based on set of seven principles for data privacy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Concern that U.S. government can invoke USA PATRIOT Act to access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8" name="Google Shape;318;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Access to government records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1" i="0" u="none" strike="noStrike" cap="none">
                <a:solidFill>
                  <a:srgbClr val="222222"/>
                </a:solidFill>
                <a:latin typeface="Arial"/>
                <a:ea typeface="Arial"/>
                <a:cs typeface="Arial"/>
                <a:sym typeface="Arial"/>
              </a:rPr>
              <a:t>The Freedom of Information Act</a:t>
            </a:r>
            <a:r>
              <a:rPr lang="en-US" sz="2400" b="0" i="0" u="none" strike="noStrike" cap="non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25" name="Google Shape;32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Access to government records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The Privacy Act of 1974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government agencies from concealing the existence of any personal data record-keeping system</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Outlines 12 requirements that each record-keeping agency must meet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CIA and law enforcement agencies are excluded from this act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Does not cover actions of private industry</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Local Scenario</a:t>
            </a:r>
            <a:endParaRPr/>
          </a:p>
        </p:txBody>
      </p:sp>
      <p:sp>
        <p:nvSpPr>
          <p:cNvPr id="332" name="Google Shape;332;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6075" lvl="0" indent="-346075"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right of privacy, and what is the basis for protecting personal privacy under the law?</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identity theft, and what techniques do identity thieves use?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International Scenario</a:t>
            </a:r>
            <a:endParaRPr/>
          </a:p>
        </p:txBody>
      </p:sp>
      <p:sp>
        <p:nvSpPr>
          <p:cNvPr id="339" name="Google Shape;339;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British government recently introduced a new draft data protection bill which will replace the 1998 law</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Privacy and Anonymity Issues</a:t>
            </a:r>
            <a:endParaRPr/>
          </a:p>
        </p:txBody>
      </p:sp>
      <p:sp>
        <p:nvSpPr>
          <p:cNvPr id="347" name="Google Shape;347;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discovery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profiling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Treating customer data responsibly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Workplace monitoring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Advanced surveillance technology</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a:t>
            </a:r>
            <a:endParaRPr/>
          </a:p>
        </p:txBody>
      </p:sp>
      <p:sp>
        <p:nvSpPr>
          <p:cNvPr id="355" name="Google Shape;355;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Theft of key pieces of personal information to impersonate a person, including:</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Name</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Address</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Date of birth</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Social Security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Passport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Driver’s license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Mother’s maiden name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lang="en-US" sz="2400" b="0" i="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63" name="Google Shape;36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Fastest-growing form of fraud in the United States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Consumers and organizations are becoming more vigilant and proactive in fighting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Credit monitoring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Recognize obvious phishing attempts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1" name="Google Shape;371;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approaches used by identity thieves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Create a data breach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Purchase personal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phishing to entice users to give up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9" name="Google Shape;379;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Recommendations for safeguarding your identity data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Completely and irrevocably destroy digital identity data on used equipment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Shred everything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Require retailers to request a photo ID when accepting your credit card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Beware shoulder surfing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personal data shown on checks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time that mail is in your mailbox</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 not use debit cards to pay for online purchases</a:t>
            </a:r>
            <a:endParaRPr/>
          </a:p>
          <a:p>
            <a:pPr marL="742950" lvl="1" indent="-285750" algn="l" rtl="0">
              <a:lnSpc>
                <a:spcPct val="100000"/>
              </a:lnSpc>
              <a:spcBef>
                <a:spcPts val="48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Use hard-to-guess passwords and PINs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86" name="Google Shape;38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breaches of large databases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To gain personal identity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be caused by: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Hackers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Failure to follow proper security procedures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are reluctant for data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93" name="Google Shape;393;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lang="en-US" sz="2400" b="1" i="0" u="none" strike="noStrike" cap="non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br>
              <a:rPr lang="en-US" sz="2400" b="0" i="0" u="none" strike="noStrike" cap="non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0" name="Google Shape;400;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Purchase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Black market for: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 in bulk—$.40 each</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Logon name and PIN for bank account—$10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Identity information—including DOB, address, SSN, and telephone number—$1 to $15</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7" name="Google Shape;40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Phishing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Stealing personal identity data by tricking users into entering information on a counterfeit Web site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Keystroke-logging software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Enables the capture of: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Account usernames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Passwords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Other sensitive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0" name="Google Shape;150;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various strategies for consumer profiling, and what are the associated ethical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must organizations do to treat consumer data responsibly?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and how are employers increasingly using workplace monitoring?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14" name="Google Shape;414;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recorded the IP addresses, dates, and times of each communication sent from the student’s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computer. The student was sentenced to 90 days in juvenile detention and fined $8,852. </a:t>
            </a:r>
            <a:br>
              <a:rPr lang="en-US" sz="2400" b="0" i="0" u="none" strike="noStrike" cap="non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a:t>
            </a:r>
            <a:endParaRPr/>
          </a:p>
        </p:txBody>
      </p:sp>
      <p:sp>
        <p:nvSpPr>
          <p:cNvPr id="422" name="Google Shape;42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openly collect personal information about Internet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Text files that a Web site can download to visitors’ hard drives so that it can identify visitors later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0" name="Google Shape;43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ways to limit or stop the deposit of cookies on hard drives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the browser to limit or stop 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Manually delete them from the hard drive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Download and install a cookie-management program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8" name="Google Shape;438;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by marketers to optimize the number, frequency, and mixture of their ad placements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46" name="Google Shape;446;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54" name="Google Shape;454;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62" name="Google Shape;462;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 – consumer recommendations based on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lang="en-US" sz="2200" b="0" i="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0" name="Google Shape;470;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 data privacy major market issue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who don’t protect data</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Lose business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Become defendants</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lang="en-US" sz="2000" b="0" i="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8" name="Google Shape;478;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Opponents of consumer profiling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Whois using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it is being used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a:stretch/>
        </p:blipFill>
        <p:spPr>
          <a:xfrm>
            <a:off x="0" y="2971800"/>
            <a:ext cx="9182100" cy="3352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87" name="Google Shape;48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Strong measures are required to avoid customer relationship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should adopt: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Information Practices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carefully protected and shared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Consumers can review their own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informs customer to use data for research – opt out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58" name="Google Shape;158;p27"/>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Systems collect and store key data from every interaction with customers to make better decisions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 of a loan, hire a job candidate etc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also need basic information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95" name="Google Shape;49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Executive to oversee data privacy policies and initiatives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Comply with governments laws and regulations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authorized to stop/modify market initiative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Duties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Training employees about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Company privacy policy for risks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Figuring out gaps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503" name="Google Shape;503;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Rationale-early involvement in such issues–less cost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U.S. Bancorp, a bank with more than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lang="en-US" sz="2400" b="0" i="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1" name="Google Shape;511;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a:stretch/>
        </p:blipFill>
        <p:spPr>
          <a:xfrm>
            <a:off x="381000" y="1524000"/>
            <a:ext cx="8229600" cy="47926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19" name="Google Shape;519;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workers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against employee abuses that reduce worker productivity </a:t>
            </a: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Reasons for monitoring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Less productivity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Comply with legal liabilities of computer users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27" name="Google Shape;52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Fourth Amendment cannot be used to limit how a private employer treats its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Public-sector employees have far greater privacy rights than in the private industry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advocates want federal legislation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keep employers from infringing upon privacy rights of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Advanced Surveillance Technology</a:t>
            </a:r>
            <a:endParaRPr/>
          </a:p>
        </p:txBody>
      </p:sp>
      <p:sp>
        <p:nvSpPr>
          <p:cNvPr id="535" name="Google Shape;535;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Camera surveillance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cities plan to expand surveillance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Advocates argue people have no expectation of privacy in a public place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Critics concerned about potential for abuse - accuracy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positioning system (GPS) chips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Placed in many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Precisely locate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43" name="Google Shape;543;p7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technical solutions, and privacy policies are required to balance needs of business against rights of consumers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a:p>
        </p:txBody>
      </p:sp>
      <p:sp>
        <p:nvSpPr>
          <p:cNvPr id="544" name="Google Shape;544;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1" name="Google Shape;551;p7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 is fastest-growing form of fraud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E-discovery can be expensive, can reveal data of a private or personal data, and raises many ethical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Web sites collect personal data about visitors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 has become a major marketing issue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8" name="Google Shape;558;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employees to maintain employee productivity and limit exposure to harassment lawsuits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Advances in information technology provide new data-gathering capabilities but also diminish individual privacy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Surveillance cameras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GPS systems</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66" name="Google Shape;166;p28"/>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object to data collection policies of government and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concern of Internet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Top reason why nonusers still avoid the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Reasonable limits must be set (business and gov)</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Combination of approaches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New laws – technical solutions – privacy policies</a:t>
            </a:r>
            <a:endParaRPr/>
          </a:p>
        </p:txBody>
      </p:sp>
      <p:sp>
        <p:nvSpPr>
          <p:cNvPr id="167" name="Google Shape;167;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74" name="Google Shape;174;p29"/>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Historical perspective on the right to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Questions on constitution – strong government would intrude the privacy of citizens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Fourth Amendment reasonable expectation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expectation of privacy – no privacy right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protection from private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Few laws provide this protection</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Privacy</a:t>
            </a:r>
            <a:endParaRPr/>
          </a:p>
        </p:txBody>
      </p:sp>
      <p:sp>
        <p:nvSpPr>
          <p:cNvPr id="182" name="Google Shape;182;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right to be left alone—the most comprehensive of rights, and the right most valued by a free people”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privacy is a combination of: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Communications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communicate with others without being monitored by other persons or organizations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a:t>
            </a:r>
            <a:endParaRPr/>
          </a:p>
        </p:txBody>
      </p:sp>
      <p:sp>
        <p:nvSpPr>
          <p:cNvPr id="190" name="Google Shape;190;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Legislative acts passed over the past 40 years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address invasion of privacy by the government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protection of data privacy abuses by corporations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single, overarching national data privacy policy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established advisory agency that recommends acceptable privacy practices to businesses </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2294</TotalTime>
  <Words>3890</Words>
  <Application>Microsoft Office PowerPoint</Application>
  <PresentationFormat>On-screen Show (4:3)</PresentationFormat>
  <Paragraphs>439</Paragraphs>
  <Slides>58</Slides>
  <Notes>57</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58</vt:i4>
      </vt:variant>
    </vt:vector>
  </HeadingPairs>
  <TitlesOfParts>
    <vt:vector size="75" baseType="lpstr">
      <vt:lpstr>AdvOT9bd9a857</vt:lpstr>
      <vt:lpstr>AdvOT9bd9a857+20</vt:lpstr>
      <vt:lpstr>AdvOTd6e7d012.I</vt: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PowerPoint Presentation</vt:lpstr>
      <vt:lpstr>Objectives</vt:lpstr>
      <vt:lpstr>Objectives (cont’d.)</vt:lpstr>
      <vt:lpstr>Privacy Protection and the Law</vt:lpstr>
      <vt:lpstr>Privacy Protection and the Law</vt:lpstr>
      <vt:lpstr>Privacy Protection and the Law</vt:lpstr>
      <vt:lpstr>Information Privacy</vt:lpstr>
      <vt:lpstr>Privacy Laws, Applications,  and Court Rulings</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Local Scenario</vt:lpstr>
      <vt:lpstr>International Scenario</vt:lpstr>
      <vt:lpstr>Key Privacy and Anonymity Issues</vt:lpstr>
      <vt:lpstr>Identity Theft</vt:lpstr>
      <vt:lpstr>Identity Theft (cont’d.)</vt:lpstr>
      <vt:lpstr>Identity Theft (cont’d.)</vt:lpstr>
      <vt:lpstr>Identity Theft (cont’d.)</vt:lpstr>
      <vt:lpstr>Identity Theft (cont’d.)</vt:lpstr>
      <vt:lpstr>Identity Theft (cont’d.)</vt:lpstr>
      <vt:lpstr>Identity Theft (cont’d.)</vt:lpstr>
      <vt:lpstr>Identity Theft (cont’d.)</vt:lpstr>
      <vt:lpstr>Identity Theft (cont’d.)</vt:lpstr>
      <vt:lpstr>Consumer Profiling</vt:lpstr>
      <vt:lpstr>Consumer Profiling (cont’d.)</vt:lpstr>
      <vt:lpstr>Consumer Profiling (cont’d.)</vt:lpstr>
      <vt:lpstr>Consumer Profiling (cont’d.)</vt:lpstr>
      <vt:lpstr>Consumer Profiling (cont’d.)</vt:lpstr>
      <vt:lpstr>Consumer Profiling (cont’d.)</vt:lpstr>
      <vt:lpstr>Consumer Profiling (cont’d.)</vt:lpstr>
      <vt:lpstr>Consumer Profiling (cont’d.)</vt:lpstr>
      <vt:lpstr>Treating Consumer Data Responsibly</vt:lpstr>
      <vt:lpstr>Treating Consumer Data Responsibly</vt:lpstr>
      <vt:lpstr>Treating Consumer Data Responsibly</vt:lpstr>
      <vt:lpstr>Treating Consumer Data Responsibly (cont’d.)</vt:lpstr>
      <vt:lpstr>Workplace Monitoring</vt:lpstr>
      <vt:lpstr>Workplace Monitoring</vt:lpstr>
      <vt:lpstr>Advanced Surveillance Technology</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Amjad Hussain</cp:lastModifiedBy>
  <cp:revision>2</cp:revision>
  <dcterms:modified xsi:type="dcterms:W3CDTF">2024-11-12T18:57:42Z</dcterms:modified>
</cp:coreProperties>
</file>