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9" r:id="rId2"/>
    <p:sldId id="369" r:id="rId3"/>
    <p:sldId id="257" r:id="rId4"/>
    <p:sldId id="320" r:id="rId5"/>
    <p:sldId id="351" r:id="rId6"/>
    <p:sldId id="331" r:id="rId7"/>
    <p:sldId id="321" r:id="rId8"/>
    <p:sldId id="322" r:id="rId9"/>
    <p:sldId id="323" r:id="rId10"/>
    <p:sldId id="324" r:id="rId11"/>
    <p:sldId id="332" r:id="rId12"/>
    <p:sldId id="345" r:id="rId13"/>
    <p:sldId id="333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9865" autoAdjust="0"/>
  </p:normalViewPr>
  <p:slideViewPr>
    <p:cSldViewPr>
      <p:cViewPr varScale="1">
        <p:scale>
          <a:sx n="77" d="100"/>
          <a:sy n="77" d="100"/>
        </p:scale>
        <p:origin x="2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33F13E5-7DE5-FA17-E860-6EA652047A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7C8C9E5-3F88-C2AD-7EFF-6010B75B6C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FCF41F1-BE12-A0A3-7FEC-0CAD948E22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2AB43CEB-42B7-40AC-70FF-4990258D4A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B56BF7-ACEC-40F5-BC22-A99EC782091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71CEFDE-A15D-921F-6F36-F45A19725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1DCEBD2-F351-79E4-2873-9C556B407C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B6AF55C-40F2-089D-BFD5-D4DA359FD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AB0D00E-2920-9B47-2FC0-3A7B3E5FDC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11FAB5C-9117-06B3-9C96-B5617F88EF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539054BB-CD3B-8263-FB24-9D8EBAE2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44A7A6-3660-46D4-8AC8-01FDC4116CCF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F6741D8-0FD9-F47B-A965-4A94C3602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644BB5-D52A-4229-B7BD-07067169C8D8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06F186C-45F4-FB17-4637-B8B975967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2AB1611-6423-198E-094D-772943C2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0CA3DBA-6F93-F1E2-F7BC-B240DCDD4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13F573-9F44-4FCD-AF22-15F4BA83476D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90997A-DC5F-B908-3E83-F925788BE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33F13E2-F511-3A51-D699-D26DF18CC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A8E591-3780-A0FC-F0B6-C475FD4CA4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CE308A-4187-4016-84EC-AA2E6795B846}" type="slidenum">
              <a:rPr lang="en-US" altLang="en-PK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PK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260C25-7AEE-C541-72FF-BFB2845D4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CA459AC-BA47-25C2-E90F-C3D36955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AEF9877-D613-F57C-58C3-8B06084D3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14BFC2-68DF-4132-8406-814455D7B79D}" type="slidenum">
              <a:rPr lang="en-US" altLang="en-PK"/>
              <a:pPr>
                <a:spcBef>
                  <a:spcPct val="0"/>
                </a:spcBef>
              </a:pPr>
              <a:t>13</a:t>
            </a:fld>
            <a:endParaRPr lang="en-US" altLang="en-PK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30F70EE-9D0B-AAD7-A9C2-B48963B61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5BB389A-521B-D3C8-47F9-87033DD41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ECE6233-F1DF-0EA0-9FC6-027BD9470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C79BB9-3707-4E44-BDDF-A8DE7CD99A6C}" type="slidenum">
              <a:rPr lang="en-US" altLang="en-PK"/>
              <a:pPr>
                <a:spcBef>
                  <a:spcPct val="0"/>
                </a:spcBef>
              </a:pPr>
              <a:t>14</a:t>
            </a:fld>
            <a:endParaRPr lang="en-US" altLang="en-PK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18CFC4-DA11-B443-5451-998ED6F5C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B695B62-E414-AF7F-37BC-F524924B3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92EB04D-A6E3-B540-6728-A47248740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66617F-0A49-4FFF-82C1-8C36C989474D}" type="slidenum">
              <a:rPr lang="en-US" altLang="en-PK"/>
              <a:pPr>
                <a:spcBef>
                  <a:spcPct val="0"/>
                </a:spcBef>
              </a:pPr>
              <a:t>15</a:t>
            </a:fld>
            <a:endParaRPr lang="en-US" altLang="en-PK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1790A5C-8206-9F17-B7F1-41C6F6D52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6C54AB0-76AD-83BC-99AB-BA9C5A6FE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7F32538-E314-8094-262E-1AE17EEFB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AFE993-7DD1-4FF6-88BA-7CE6BBE20E41}" type="slidenum">
              <a:rPr lang="en-US" altLang="en-PK"/>
              <a:pPr>
                <a:spcBef>
                  <a:spcPct val="0"/>
                </a:spcBef>
              </a:pPr>
              <a:t>16</a:t>
            </a:fld>
            <a:endParaRPr lang="en-US" altLang="en-PK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C9F442-0243-1330-1C22-B0550736B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7B36990-451A-844A-3E00-C72A8858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12B22F4-23E5-D4A8-5B8A-460C64499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EEEC38-98BD-40B8-B515-0D48FD8C3ADF}" type="slidenum">
              <a:rPr lang="en-US" altLang="en-PK"/>
              <a:pPr>
                <a:spcBef>
                  <a:spcPct val="0"/>
                </a:spcBef>
              </a:pPr>
              <a:t>3</a:t>
            </a:fld>
            <a:endParaRPr lang="en-US" altLang="en-PK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73BD342-EA65-C20E-0BA2-09DA08D6D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6820428-31C2-03B0-E39F-9517AA8DF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5D3B0F-B0C2-F77A-96B1-8F95BF23F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A8B3F4-28CA-441F-AC4B-6D6D86BC7DE4}" type="slidenum">
              <a:rPr lang="en-US" altLang="en-PK"/>
              <a:pPr>
                <a:spcBef>
                  <a:spcPct val="0"/>
                </a:spcBef>
              </a:pPr>
              <a:t>4</a:t>
            </a:fld>
            <a:endParaRPr lang="en-US" altLang="en-PK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501552C-C28A-5EB0-286B-F826E6286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272C0D8-D80F-E5CD-FA26-E94EB9B1B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70B4D29-7364-8C71-DC49-869CB85E4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37C6F-E1C2-4B3C-89AE-B3CAD6C11B4C}" type="slidenum">
              <a:rPr lang="en-US" altLang="en-PK"/>
              <a:pPr>
                <a:spcBef>
                  <a:spcPct val="0"/>
                </a:spcBef>
              </a:pPr>
              <a:t>5</a:t>
            </a:fld>
            <a:endParaRPr lang="en-US" altLang="en-PK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0A76860-C859-14BE-49DF-546BBC3A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641457-191C-8B98-AFB0-C8FCBA9FD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125BB0-109A-9A29-7F99-17FBE8544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9A0D55-6187-4214-AD07-A62CACA7BCDD}" type="slidenum">
              <a:rPr lang="en-US" altLang="en-PK"/>
              <a:pPr>
                <a:spcBef>
                  <a:spcPct val="0"/>
                </a:spcBef>
              </a:pPr>
              <a:t>6</a:t>
            </a:fld>
            <a:endParaRPr lang="en-US" altLang="en-PK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B0492F1-97C9-F3D2-7802-11A498309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E5F8CFB-17C6-C848-897D-A5F545573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69A1D04-0E46-5984-3DC9-77658CBC9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E58C72-6879-4EF1-80E4-DA2E51C3FBB4}" type="slidenum">
              <a:rPr lang="en-US" altLang="en-PK"/>
              <a:pPr>
                <a:spcBef>
                  <a:spcPct val="0"/>
                </a:spcBef>
              </a:pPr>
              <a:t>7</a:t>
            </a:fld>
            <a:endParaRPr lang="en-US" altLang="en-PK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EAAC37F-1C41-2290-DF97-B3702A7AD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BE1FAAC-664C-A86D-C143-F99140E25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72B164E-0D6B-A909-65BA-9201E77C2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85140E-7B0F-4C85-9612-A10C32E92ABA}" type="slidenum">
              <a:rPr lang="en-US" altLang="en-PK"/>
              <a:pPr>
                <a:spcBef>
                  <a:spcPct val="0"/>
                </a:spcBef>
              </a:pPr>
              <a:t>8</a:t>
            </a:fld>
            <a:endParaRPr lang="en-US" altLang="en-PK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CD36712-E7D5-B825-6DEA-E97E34FAD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F7FE905-A8CF-8930-91FA-B9088884C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64A1B8-F285-C67D-0A7A-A1626B653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1BB82-E717-42AE-8B64-E0DC4A66634E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A5C81CD-2109-9D41-22DE-A84C2092C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751035B-F66F-232B-EC84-9E714E492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726B2BD-26FA-A2CB-F517-46FECCB76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AE12BE-5288-4004-9752-2A3F74CAC83D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59CD1DC-FFFF-9547-EECA-C0798AEFA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784CCF7-E0B3-A76D-26C8-DB26F6118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108FE0-0E3B-660D-E659-4B61700B5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E3AD26-16D1-51CB-F774-19DCC68EE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09A66D-1328-9CC4-F811-A6AA0DDB6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C48CE6-E5DF-4980-A238-CCDA891596A5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9514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67ACE-CFF7-7F96-6010-8AD4A4E68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C9FB-A2F2-6149-FEF9-1520E483B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5800A-5667-4580-BA7D-AFC2459266F9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9317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403A-5ECC-F2FB-C956-061FECDF7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CD2E-5385-639F-B665-E8D7DAB67B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DA0E42-A7B2-4322-B42E-6824623AF8A0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8252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8375-5CB6-DCA6-7A1F-4DF8DD39D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C662C-F2B6-DC96-E365-ABE9C304D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40AB14-CC73-47DB-85CA-85E6086359D7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52584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BD5-2F33-220D-FF84-CE23F9E18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A369-A05E-57E2-0C59-E7DE626BB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6F51C5-B096-4F81-A7F2-D603A197F1E1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4209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B260-3F3B-A670-1AC1-501CAAD34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9F48-1811-D060-CAC9-F995AF4A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65BD35-0079-4CF9-9800-9DC504DF4105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7859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C32ECC-49E9-BF57-A635-7A5B2D550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633F65-EA36-BB43-C28E-2A6E4BD47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AC83-972F-4B44-BADA-44245ADBECCA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9177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A8E96-BFAC-5BBD-D760-FBD89B58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8B7A-B750-7FD8-18FB-F9D49FA1A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04E481-5D8D-4513-A4D7-98BE382A2749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22798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CBB072-50AB-061B-6C8A-1374C01D4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BE016-FB93-A873-8197-F5180FDA0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AAB6FF-84D0-4D33-943B-95FC7923D97E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9609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74DF-ABE5-C4C7-9734-9A4A1D35D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64DF-247D-C7B9-0017-18BF8A42A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BDD520-6361-4895-8E4B-0AF2C7394BC4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2733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00C4-31AD-68DD-3C18-3C3746247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33EC-F400-90E1-4EF1-C11E28C32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7F34F-1C65-48E6-8C06-FEDC47457DF7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13204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E9DAC5E-E517-6467-2812-4F4D66E3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CF00AF-5FF7-A671-0111-9794EB07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D7AE8F-1A17-4F18-2F47-8E2910E19C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28FA74-B36D-320E-E1F2-3F06E3712B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639F9B-5735-4507-9551-90A7C515686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309ABAF-03C6-E581-B366-B41A4D81E1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PK" dirty="0"/>
              <a:t>Ethics in Information Technology, Fourth Edition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7ABB0A2-3819-8578-C5AD-E22E91B3C0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sz="3200" b="0" i="1"/>
              <a:t>Chapter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3200" b="0" i="1"/>
              <a:t>Freedom of Expression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9867812-85B4-704E-16DF-9BDCA9D5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AA4C7F-E603-D7B4-8BAA-2AB3B10E4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Freedom of speech on the Internet is complicated by ease by which children can access Internet</a:t>
            </a:r>
          </a:p>
          <a:p>
            <a:r>
              <a:rPr lang="en-US" altLang="en-PK"/>
              <a:t>Laws and software to block questionable material</a:t>
            </a:r>
          </a:p>
          <a:p>
            <a:r>
              <a:rPr lang="en-US" altLang="en-PK"/>
              <a:t>Communications Decency Act (CDA 1996)</a:t>
            </a:r>
          </a:p>
          <a:p>
            <a:pPr lvl="1"/>
            <a:r>
              <a:rPr lang="en-US" altLang="en-PK"/>
              <a:t>Aimed at protecting children from pornography</a:t>
            </a:r>
          </a:p>
          <a:p>
            <a:pPr lvl="1"/>
            <a:r>
              <a:rPr lang="en-US" altLang="en-PK"/>
              <a:t>Broad language and vague definition of indecency</a:t>
            </a:r>
          </a:p>
          <a:p>
            <a:pPr lvl="1"/>
            <a:r>
              <a:rPr lang="en-US" altLang="en-PK"/>
              <a:t>Found unconstitutional in 1997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A7556-F60B-3029-E629-9BA5768AB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A3B0C3CE-6567-B23F-ACB4-685E00A544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2BBBB-DFBA-45FE-8307-AC18448F960B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PK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411C2C8-E581-34C4-382F-CA9380F02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F868448-ED46-F027-EBE6-F4439775D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Child Online Protection Act (COPA 1998)</a:t>
            </a:r>
          </a:p>
          <a:p>
            <a:pPr lvl="1"/>
            <a:r>
              <a:rPr lang="en-US" altLang="en-PK"/>
              <a:t>Applies to communication for commercial purposes</a:t>
            </a:r>
          </a:p>
          <a:p>
            <a:pPr lvl="1"/>
            <a:r>
              <a:rPr lang="en-US" altLang="en-PK"/>
              <a:t>Imposes penalties for exposing minors to harmful material on the Web</a:t>
            </a:r>
          </a:p>
          <a:p>
            <a:pPr lvl="1"/>
            <a:r>
              <a:rPr lang="en-US" altLang="en-PK"/>
              <a:t>Found unconstitutional in 2004</a:t>
            </a:r>
          </a:p>
          <a:p>
            <a:r>
              <a:rPr lang="en-US" altLang="en-PK"/>
              <a:t>Internet filtering </a:t>
            </a:r>
          </a:p>
          <a:p>
            <a:pPr lvl="1"/>
            <a:r>
              <a:rPr lang="en-US" altLang="en-PK"/>
              <a:t>Software installed with a Web browser </a:t>
            </a:r>
          </a:p>
          <a:p>
            <a:pPr lvl="1"/>
            <a:r>
              <a:rPr lang="en-US" altLang="en-PK"/>
              <a:t>Blocks access to certain Web sites deemed to  contain inappropriate or offensive material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F31E1-8624-7CD6-6542-E7E7E5605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629D4A44-A0CA-AB76-A4F0-15491DF096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2FE46-82E2-4257-BB47-BA2C7A92959D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PK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77EF-9A84-5BBB-F0AA-0E231740A6C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rgbClr val="222222"/>
                </a:solidFill>
                <a:latin typeface="+mn-lt"/>
              </a:rPr>
              <a:t>Ethics in Information Technology, Third Edition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FCABC70A-F4F8-EF54-9C49-4B63669299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C6EA89-F855-4368-AEF2-E5875560AAF4}" type="slidenum">
              <a:rPr lang="en-US" altLang="en-PK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PK" sz="1400"/>
          </a:p>
        </p:txBody>
      </p:sp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48801F57-D471-8B6E-9E2C-C2B1CBDB02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B8E4A-5D64-43BA-A4BD-A8B836D4E45B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PK" sz="20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B2C2-A1E8-FC6E-22D4-8A72B45DA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</a:t>
            </a:r>
            <a:endParaRPr lang="en-US" sz="1800"/>
          </a:p>
        </p:txBody>
      </p:sp>
      <p:pic>
        <p:nvPicPr>
          <p:cNvPr id="35846" name="Picture 9">
            <a:extLst>
              <a:ext uri="{FF2B5EF4-FFF2-40B4-BE49-F238E27FC236}">
                <a16:creationId xmlns:a16="http://schemas.microsoft.com/office/drawing/2014/main" id="{B7DA8CB4-A94C-F89E-93DD-23E3AE3C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85800"/>
            <a:ext cx="8477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A372CA-C91D-8A88-B962-1B54F1FE5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334FA98-D960-AE4D-5C20-3B73F7A5D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URL filtering</a:t>
            </a:r>
          </a:p>
          <a:p>
            <a:pPr lvl="1"/>
            <a:r>
              <a:rPr lang="en-US" altLang="en-PK"/>
              <a:t>Blocks objectionable URLs or domain names </a:t>
            </a:r>
          </a:p>
          <a:p>
            <a:r>
              <a:rPr lang="en-US" altLang="en-PK"/>
              <a:t>Keyword filtering</a:t>
            </a:r>
          </a:p>
          <a:p>
            <a:pPr lvl="1"/>
            <a:r>
              <a:rPr lang="en-US" altLang="en-PK"/>
              <a:t>Blocks keywords or phrases</a:t>
            </a:r>
          </a:p>
          <a:p>
            <a:r>
              <a:rPr lang="en-US" altLang="en-PK"/>
              <a:t>Dynamic content filtering</a:t>
            </a:r>
          </a:p>
          <a:p>
            <a:pPr lvl="1"/>
            <a:r>
              <a:rPr lang="en-US" altLang="en-PK"/>
              <a:t>Web site’s content is evaluated immediately before being displayed</a:t>
            </a:r>
          </a:p>
          <a:p>
            <a:pPr lvl="1"/>
            <a:r>
              <a:rPr lang="en-US" altLang="en-PK"/>
              <a:t>Uses</a:t>
            </a:r>
          </a:p>
          <a:p>
            <a:pPr lvl="2"/>
            <a:r>
              <a:rPr lang="en-US" altLang="en-PK"/>
              <a:t>Object analysis </a:t>
            </a:r>
          </a:p>
          <a:p>
            <a:pPr lvl="2"/>
            <a:r>
              <a:rPr lang="en-US" altLang="en-PK"/>
              <a:t>Image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EC4C1-BAE3-65E2-D25D-4AB83A183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B48E2E16-3F8D-60F0-369D-F7C8A6E8D3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41D7E9-662F-41D7-9A57-A34D5290265C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PK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345A7AF-9A1A-6ED9-4A80-02FE37E8C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F8A87EA-60F3-67C9-3B81-A6FDB37D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Top-rated Internet filters for home users</a:t>
            </a:r>
          </a:p>
          <a:p>
            <a:pPr lvl="1"/>
            <a:r>
              <a:rPr lang="en-US" altLang="en-PK"/>
              <a:t>NetNanny Parental Controls</a:t>
            </a:r>
          </a:p>
          <a:p>
            <a:pPr lvl="1"/>
            <a:r>
              <a:rPr lang="en-US" altLang="en-PK"/>
              <a:t>PureSight PC</a:t>
            </a:r>
          </a:p>
          <a:p>
            <a:pPr lvl="1"/>
            <a:r>
              <a:rPr lang="en-US" altLang="en-PK"/>
              <a:t>CYBERsitter</a:t>
            </a:r>
          </a:p>
          <a:p>
            <a:pPr lvl="1"/>
            <a:r>
              <a:rPr lang="en-US" altLang="en-PK"/>
              <a:t>SafeEyes</a:t>
            </a:r>
          </a:p>
          <a:p>
            <a:pPr lvl="1"/>
            <a:r>
              <a:rPr lang="en-US" altLang="en-PK"/>
              <a:t>CyberPatrol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A586-4C4F-C5D6-88B5-5CD17DB5F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A7D47781-88BF-324F-5A48-E345FB691D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8E84C-3A64-4AD1-AF9D-A77A46497635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PK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CAA3F1-94D7-D689-D113-11FB32DC7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E128BD-3C0B-D01A-B221-0957747B8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ICRA rating system</a:t>
            </a:r>
          </a:p>
          <a:p>
            <a:pPr lvl="1"/>
            <a:r>
              <a:rPr lang="en-US" altLang="en-PK"/>
              <a:t>Questionnaire for Web authors</a:t>
            </a:r>
          </a:p>
          <a:p>
            <a:pPr lvl="1"/>
            <a:r>
              <a:rPr lang="en-US" altLang="en-PK"/>
              <a:t>Generates a content label</a:t>
            </a:r>
          </a:p>
          <a:p>
            <a:pPr lvl="2"/>
            <a:r>
              <a:rPr lang="en-US" altLang="en-PK"/>
              <a:t>Platform for Internet Content Selection (PICS)</a:t>
            </a:r>
          </a:p>
          <a:p>
            <a:pPr lvl="1"/>
            <a:r>
              <a:rPr lang="en-US" altLang="en-PK"/>
              <a:t>Users configure browsers to read the label</a:t>
            </a:r>
          </a:p>
          <a:p>
            <a:pPr lvl="1"/>
            <a:r>
              <a:rPr lang="en-US" altLang="en-PK"/>
              <a:t>Relies on Web authors to rate their site</a:t>
            </a:r>
          </a:p>
          <a:p>
            <a:pPr lvl="1"/>
            <a:r>
              <a:rPr lang="en-US" altLang="en-PK"/>
              <a:t>Complement to other filtering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1615A-144B-C835-8A1F-5D9FF7F62B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7BCE9A9D-F299-435C-2FEA-79825777C9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65919-2B83-4B64-9787-2669A74F96E2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PK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411173EF-106B-B385-D392-88EFB4135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00735015-2D09-84CD-79A1-3654979E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ISP blocking</a:t>
            </a:r>
          </a:p>
          <a:p>
            <a:pPr lvl="1"/>
            <a:r>
              <a:rPr lang="en-US" altLang="en-PK"/>
              <a:t>Blocking is performed on the ISP server</a:t>
            </a:r>
          </a:p>
          <a:p>
            <a:pPr lvl="1"/>
            <a:r>
              <a:rPr lang="en-US" altLang="en-PK"/>
              <a:t>ClearSail/Family.NET prevents access to certain Web sites</a:t>
            </a:r>
          </a:p>
          <a:p>
            <a:pPr lvl="1"/>
            <a:r>
              <a:rPr lang="en-US" altLang="en-PK"/>
              <a:t>List is updated</a:t>
            </a:r>
          </a:p>
          <a:p>
            <a:pPr lvl="1"/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0641A-1DA9-5244-EF17-BF0972DECE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6614DDE2-1C89-23CF-584B-8354032631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69539-594B-4993-9324-044E00A43EB9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PK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18C-A94C-C88B-957B-2054DBE3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21BE-1F73-768D-C7F1-4FC90278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4000" b="0" i="0" u="none" strike="noStrike" baseline="0" dirty="0">
                <a:latin typeface="AdvOTd6e7d012.I"/>
              </a:rPr>
              <a:t>It is easy to believe in freedom of speech for those with whom we agree.</a:t>
            </a:r>
          </a:p>
          <a:p>
            <a:pPr marL="0" indent="0" algn="l">
              <a:buNone/>
            </a:pPr>
            <a:r>
              <a:rPr lang="en-US" sz="4000" b="0" i="0" u="none" strike="noStrike" baseline="0" dirty="0">
                <a:latin typeface="AdvOT9bd9a857+20"/>
              </a:rPr>
              <a:t>       —</a:t>
            </a:r>
            <a:r>
              <a:rPr lang="en-US" sz="4000" b="0" i="0" u="none" strike="noStrike" baseline="0" dirty="0">
                <a:latin typeface="AdvOT9bd9a857"/>
              </a:rPr>
              <a:t>Leo McKern, Australian actor</a:t>
            </a:r>
            <a:endParaRPr lang="en-PK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18D5A-73B9-C057-BAE8-803FDF6B1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14A1-A30C-68A4-9CBC-F30DC70B5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40AB14-CC73-47DB-85CA-85E6086359D7}" type="slidenum">
              <a:rPr lang="en-US" altLang="en-PK" smtClean="0"/>
              <a:pPr>
                <a:defRPr/>
              </a:pPr>
              <a:t>2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4054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A9B0725-5DAC-F4E1-03B6-549BD12C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A14D33B-1BA3-7199-E5F2-0F1050529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As you read this chapter, consider the following questions:</a:t>
            </a:r>
          </a:p>
          <a:p>
            <a:pPr lvl="1"/>
            <a:r>
              <a:rPr lang="en-US" altLang="en-PK"/>
              <a:t>What is the basis for the protection of freedom of expression in the United States, and what types of expression are not protected under the law?</a:t>
            </a:r>
          </a:p>
          <a:p>
            <a:pPr lvl="1"/>
            <a:r>
              <a:rPr lang="en-US" altLang="en-PK"/>
              <a:t>What are some key federal laws that affect online freedom of expression, and how do they impact organizations?</a:t>
            </a:r>
          </a:p>
          <a:p>
            <a:pPr lvl="1"/>
            <a:r>
              <a:rPr lang="en-US" altLang="en-PK"/>
              <a:t>What important freedom of expression issues relate to the use of information technology?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8DD66-BC41-D91E-D9C4-4617215B8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6F177CA6-AFE2-4AE8-27D1-3BC88F49B1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65691-2AC3-425C-B70F-9F9D42AC3BAF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PK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0EB1310-FB42-C1BA-C8CD-9970C1562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Freedom of Expression and Internet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02D21DE-DC61-7B38-646E-CD4B6315E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4572000"/>
          </a:xfrm>
        </p:spPr>
        <p:txBody>
          <a:bodyPr/>
          <a:lstStyle/>
          <a:p>
            <a:r>
              <a:rPr lang="en-US" altLang="en-PK"/>
              <a:t>Internet Enables</a:t>
            </a:r>
          </a:p>
          <a:p>
            <a:pPr lvl="1"/>
            <a:r>
              <a:rPr lang="en-US" altLang="en-PK"/>
              <a:t>News – ideas-rumors-information</a:t>
            </a:r>
          </a:p>
          <a:p>
            <a:pPr lvl="1"/>
            <a:r>
              <a:rPr lang="en-US" altLang="en-PK"/>
              <a:t>Open discussions – anonymity</a:t>
            </a:r>
          </a:p>
          <a:p>
            <a:r>
              <a:rPr lang="en-US" altLang="en-PK"/>
              <a:t>Ethical use of this freedom and power</a:t>
            </a:r>
          </a:p>
          <a:p>
            <a:r>
              <a:rPr lang="en-US" altLang="en-PK"/>
              <a:t>Government and organizations have made laws and policies to guide people in this and protect their own interest</a:t>
            </a:r>
          </a:p>
          <a:p>
            <a:r>
              <a:rPr lang="en-US" altLang="en-PK"/>
              <a:t>Right of freedom of expression</a:t>
            </a:r>
          </a:p>
          <a:p>
            <a:r>
              <a:rPr lang="en-US" altLang="en-PK"/>
              <a:t>First amendment guarantee this right</a:t>
            </a:r>
          </a:p>
          <a:p>
            <a:r>
              <a:rPr lang="en-US" altLang="en-PK"/>
              <a:t>Several federal/state laws found unconstitutional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F014-43FD-8149-50B7-40372480B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D45A2909-6F2D-3983-3D86-163FFD2E3C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B8B6F-2FD2-41F9-B4DD-330DB3C3C1BF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PK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1ED503-219B-1B1D-A888-E975D0151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First Amendment Rights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AD6281B-3E2F-2D77-0524-8E14F2610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572000"/>
          </a:xfrm>
        </p:spPr>
        <p:txBody>
          <a:bodyPr/>
          <a:lstStyle/>
          <a:p>
            <a:r>
              <a:rPr lang="en-US" altLang="en-PK"/>
              <a:t>Definition of free speech includes: </a:t>
            </a:r>
          </a:p>
          <a:p>
            <a:pPr lvl="1"/>
            <a:r>
              <a:rPr lang="en-US" altLang="en-PK"/>
              <a:t>Nonverbal, visual, and symbolic forms of expression</a:t>
            </a:r>
          </a:p>
          <a:p>
            <a:pPr lvl="1"/>
            <a:r>
              <a:rPr lang="en-US" altLang="en-PK"/>
              <a:t>Right to speak anonymously</a:t>
            </a:r>
          </a:p>
          <a:p>
            <a:pPr lvl="1"/>
            <a:r>
              <a:rPr lang="en-US" altLang="en-PK"/>
              <a:t>A speech highly unpopular for majority – protection of minority views</a:t>
            </a:r>
          </a:p>
          <a:p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1E4C7-5951-2968-283D-A45893DAF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B9272F69-4FF8-29AA-83E7-F5ECEED60A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DE1D51-6C54-4112-A330-585E4718D089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PK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C40BB17A-E9E6-FEE0-5853-8D6C48E8B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First Amendment Rights (cont’d.)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858DE1C3-DDB7-E0AD-11C7-B27403E3F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572000"/>
          </a:xfrm>
        </p:spPr>
        <p:txBody>
          <a:bodyPr/>
          <a:lstStyle/>
          <a:p>
            <a:r>
              <a:rPr lang="en-US" altLang="en-PK"/>
              <a:t>Not protected by the First Amendment</a:t>
            </a:r>
          </a:p>
          <a:p>
            <a:pPr lvl="1"/>
            <a:r>
              <a:rPr lang="en-US" altLang="en-PK"/>
              <a:t>Perjury</a:t>
            </a:r>
          </a:p>
          <a:p>
            <a:pPr lvl="1"/>
            <a:r>
              <a:rPr lang="en-US" altLang="en-PK"/>
              <a:t>Fraud</a:t>
            </a:r>
          </a:p>
          <a:p>
            <a:pPr lvl="1"/>
            <a:r>
              <a:rPr lang="en-US" altLang="en-PK"/>
              <a:t>Defamation</a:t>
            </a:r>
          </a:p>
          <a:p>
            <a:pPr lvl="1"/>
            <a:r>
              <a:rPr lang="en-US" altLang="en-PK"/>
              <a:t>Obscene speech</a:t>
            </a:r>
          </a:p>
          <a:p>
            <a:pPr lvl="1"/>
            <a:r>
              <a:rPr lang="en-US" altLang="en-PK"/>
              <a:t>Incitement of panic </a:t>
            </a:r>
          </a:p>
          <a:p>
            <a:pPr lvl="1"/>
            <a:r>
              <a:rPr lang="en-US" altLang="en-PK"/>
              <a:t>Incitement to crime</a:t>
            </a:r>
          </a:p>
          <a:p>
            <a:pPr lvl="1"/>
            <a:r>
              <a:rPr lang="en-US" altLang="en-PK"/>
              <a:t>“Fighting words” </a:t>
            </a:r>
          </a:p>
          <a:p>
            <a:pPr lvl="1"/>
            <a:r>
              <a:rPr lang="en-US" altLang="en-PK"/>
              <a:t>Sedition</a:t>
            </a:r>
          </a:p>
          <a:p>
            <a:r>
              <a:rPr lang="en-US" altLang="en-PK"/>
              <a:t>Obscene speech and Defamation relevant to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B7F80-5EA9-5776-88AA-4ECE829BE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17EA9370-33BD-67A1-396E-5E384EB3D0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C15E1-3BFF-4B01-BA26-7A4BE272F17D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PK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E0DE0C-8444-F38D-F947-20E80444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>
                <a:solidFill>
                  <a:schemeClr val="tx1"/>
                </a:solidFill>
              </a:rPr>
              <a:t>Obscene Speech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1197CB0-3977-36FE-C867-BD93B407D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Based on </a:t>
            </a:r>
            <a:r>
              <a:rPr lang="en-US" altLang="en-PK" i="1"/>
              <a:t>Miller v. California</a:t>
            </a:r>
            <a:r>
              <a:rPr lang="en-US" altLang="en-PK"/>
              <a:t>, speech is considered obscene when:</a:t>
            </a:r>
          </a:p>
          <a:p>
            <a:pPr lvl="1"/>
            <a:r>
              <a:rPr lang="en-US" altLang="en-PK"/>
              <a:t>Lacks serious literary, artistic, political, or scientific value</a:t>
            </a:r>
          </a:p>
          <a:p>
            <a:pPr lvl="1"/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975C2-7688-15A1-285B-312CB8D3F9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B56F5A8F-CECE-D452-5EA7-B8651F99F7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8DD4B-205A-4D0E-BD43-279258E8D4DC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PK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9ABDFF5-6F00-7FA7-AEF8-559161649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Defamation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4462ACF-1505-E8CA-A8F6-9AC9417F9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r>
              <a:rPr lang="en-US" altLang="en-PK"/>
              <a:t>Oral or written statement of alleged fact that is:</a:t>
            </a:r>
          </a:p>
          <a:p>
            <a:pPr lvl="1"/>
            <a:r>
              <a:rPr lang="en-US" altLang="en-PK"/>
              <a:t>False </a:t>
            </a:r>
          </a:p>
          <a:p>
            <a:pPr lvl="1"/>
            <a:r>
              <a:rPr lang="en-US" altLang="en-PK"/>
              <a:t>Harms another person</a:t>
            </a:r>
          </a:p>
          <a:p>
            <a:pPr lvl="2"/>
            <a:r>
              <a:rPr lang="en-US" altLang="en-PK"/>
              <a:t>Harm is often of a financial nature</a:t>
            </a:r>
          </a:p>
          <a:p>
            <a:r>
              <a:rPr lang="en-US" altLang="en-PK"/>
              <a:t>Slander</a:t>
            </a:r>
          </a:p>
          <a:p>
            <a:pPr lvl="1"/>
            <a:r>
              <a:rPr lang="en-US" altLang="en-PK"/>
              <a:t>Oral defamatory statement</a:t>
            </a:r>
          </a:p>
          <a:p>
            <a:r>
              <a:rPr lang="en-US" altLang="en-PK"/>
              <a:t>Libel</a:t>
            </a:r>
          </a:p>
          <a:p>
            <a:pPr lvl="1"/>
            <a:r>
              <a:rPr lang="en-US" altLang="en-PK"/>
              <a:t>Written defamatory statement</a:t>
            </a:r>
          </a:p>
          <a:p>
            <a:r>
              <a:rPr lang="en-US" altLang="en-PK" sz="2400"/>
              <a:t>Care in online communication to avoid charges of defamation</a:t>
            </a:r>
          </a:p>
          <a:p>
            <a:r>
              <a:rPr lang="en-US" altLang="en-PK" sz="2400"/>
              <a:t>Organizations prepared to take actions against libelous attacks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15776-DF42-6EDC-9E38-A517F9228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365B322E-BA21-DA51-6659-A7641718F6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25C0F-5934-4C2A-8954-4708C5DDA690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PK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B652CB-D49C-869B-602F-36E0EC3CE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Freedom of Expression: Key Issues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C22AC5-9F41-2131-3366-5E157A6F2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</a:t>
            </a:r>
          </a:p>
          <a:p>
            <a:r>
              <a:rPr lang="en-US" altLang="en-PK"/>
              <a:t>Anonymity on the Internet </a:t>
            </a:r>
          </a:p>
          <a:p>
            <a:r>
              <a:rPr lang="en-US" altLang="en-PK"/>
              <a:t>Defamation and hate speech</a:t>
            </a:r>
          </a:p>
          <a:p>
            <a:r>
              <a:rPr lang="en-US" altLang="en-PK"/>
              <a:t>Corporate blogging</a:t>
            </a:r>
          </a:p>
          <a:p>
            <a:r>
              <a:rPr lang="en-US" altLang="en-PK"/>
              <a:t>Pornography</a:t>
            </a:r>
          </a:p>
          <a:p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873D9-7845-665A-EC42-1B2BE31E0B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C26FEAE8-1B25-70AE-E890-01B9470197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321A93-14F8-435D-9FDD-27CF6773EDF0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PK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(4:3)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AdvOT9bd9a857</vt:lpstr>
      <vt:lpstr>AdvOT9bd9a857+20</vt:lpstr>
      <vt:lpstr>AdvOTd6e7d012.I</vt:lpstr>
      <vt:lpstr>Arial</vt:lpstr>
      <vt:lpstr>Times New Roman</vt:lpstr>
      <vt:lpstr>Default Design</vt:lpstr>
      <vt:lpstr>Ethics in Information Technology, Fourth Edition </vt:lpstr>
      <vt:lpstr>PowerPoint Presentation</vt:lpstr>
      <vt:lpstr>Objectives</vt:lpstr>
      <vt:lpstr>Freedom of Expression and Internet</vt:lpstr>
      <vt:lpstr>First Amendment Rights</vt:lpstr>
      <vt:lpstr>First Amendment Rights (cont’d.)</vt:lpstr>
      <vt:lpstr>Obscene Speech</vt:lpstr>
      <vt:lpstr>Defamation</vt:lpstr>
      <vt:lpstr>Freedom of Expression: Key Issues</vt:lpstr>
      <vt:lpstr>Controlling Access to Information on the Internet</vt:lpstr>
      <vt:lpstr>Controlling Access to Information on the Internet (cont’d.)</vt:lpstr>
      <vt:lpstr>PowerPoint Presentation</vt:lpstr>
      <vt:lpstr>Controlling Access to Information on the Internet (cont’d.)</vt:lpstr>
      <vt:lpstr>Controlling Access to Information on the Internet (cont’d.)</vt:lpstr>
      <vt:lpstr>Controlling Access to Information on the Internet (cont’d.)</vt:lpstr>
      <vt:lpstr>Controlling Access to Information on the Internet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</dc:title>
  <dc:creator/>
  <cp:lastModifiedBy/>
  <cp:revision>576</cp:revision>
  <dcterms:created xsi:type="dcterms:W3CDTF">2002-09-27T23:29:22Z</dcterms:created>
  <dcterms:modified xsi:type="dcterms:W3CDTF">2024-11-18T05:04:40Z</dcterms:modified>
</cp:coreProperties>
</file>