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36"/>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heme" Target="theme/theme1.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8737214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11</a:t>
            </a:fld>
            <a:endParaRPr/>
          </a:p>
        </p:txBody>
      </p:sp>
      <p:sp>
        <p:nvSpPr>
          <p:cNvPr id="216" name="Google Shape;2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a:p>
        </p:txBody>
      </p:sp>
      <p:sp>
        <p:nvSpPr>
          <p:cNvPr id="225" name="Google Shape;22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a:p>
        </p:txBody>
      </p:sp>
      <p:sp>
        <p:nvSpPr>
          <p:cNvPr id="234" name="Google Shape;23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a:p>
        </p:txBody>
      </p:sp>
      <p:sp>
        <p:nvSpPr>
          <p:cNvPr id="243" name="Google Shape;24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a:p>
        </p:txBody>
      </p:sp>
      <p:sp>
        <p:nvSpPr>
          <p:cNvPr id="252" name="Google Shape;25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a:p>
        </p:txBody>
      </p:sp>
      <p:sp>
        <p:nvSpPr>
          <p:cNvPr id="269" name="Google Shape;26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a:p>
        </p:txBody>
      </p:sp>
      <p:sp>
        <p:nvSpPr>
          <p:cNvPr id="278" name="Google Shape;27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spcBef>
                <a:spcPts val="860"/>
              </a:spcBef>
              <a:spcAft>
                <a:spcPts val="0"/>
              </a:spcAft>
              <a:buClr>
                <a:srgbClr val="222222"/>
              </a:buClr>
              <a:buSzPts val="4300"/>
              <a:buFont typeface="Arial"/>
              <a:buNone/>
              <a:defRPr sz="4300" b="1"/>
            </a:lvl1pPr>
            <a:lvl2pPr lvl="1" algn="l">
              <a:spcBef>
                <a:spcPts val="360"/>
              </a:spcBef>
              <a:spcAft>
                <a:spcPts val="0"/>
              </a:spcAft>
              <a:buClr>
                <a:srgbClr val="222222"/>
              </a:buClr>
              <a:buSzPts val="1800"/>
              <a:buChar char="–"/>
              <a:defRPr/>
            </a:lvl2pPr>
            <a:lvl3pPr lvl="2" algn="l">
              <a:spcBef>
                <a:spcPts val="360"/>
              </a:spcBef>
              <a:spcAft>
                <a:spcPts val="0"/>
              </a:spcAft>
              <a:buClr>
                <a:srgbClr val="222222"/>
              </a:buClr>
              <a:buSzPts val="1800"/>
              <a:buChar char="•"/>
              <a:defRPr/>
            </a:lvl3pPr>
            <a:lvl4pPr lvl="3" algn="l">
              <a:spcBef>
                <a:spcPts val="360"/>
              </a:spcBef>
              <a:spcAft>
                <a:spcPts val="0"/>
              </a:spcAft>
              <a:buClr>
                <a:srgbClr val="222222"/>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222222"/>
              </a:buClr>
              <a:buSzPts val="2000"/>
              <a:buFont typeface="Arial"/>
              <a:buNone/>
              <a:defRPr sz="2000"/>
            </a:lvl1pPr>
            <a:lvl2pPr marL="914400" lvl="1" indent="-228600" algn="l">
              <a:spcBef>
                <a:spcPts val="360"/>
              </a:spcBef>
              <a:spcAft>
                <a:spcPts val="0"/>
              </a:spcAft>
              <a:buClr>
                <a:srgbClr val="222222"/>
              </a:buClr>
              <a:buSzPts val="1800"/>
              <a:buFont typeface="Arial"/>
              <a:buNone/>
              <a:defRPr sz="1800"/>
            </a:lvl2pPr>
            <a:lvl3pPr marL="1371600" lvl="2" indent="-228600" algn="l">
              <a:spcBef>
                <a:spcPts val="320"/>
              </a:spcBef>
              <a:spcAft>
                <a:spcPts val="0"/>
              </a:spcAft>
              <a:buClr>
                <a:srgbClr val="222222"/>
              </a:buClr>
              <a:buSzPts val="1600"/>
              <a:buFont typeface="Arial"/>
              <a:buNone/>
              <a:defRPr sz="1600"/>
            </a:lvl3pPr>
            <a:lvl4pPr marL="1828800" lvl="3" indent="-228600" algn="l">
              <a:spcBef>
                <a:spcPts val="280"/>
              </a:spcBef>
              <a:spcAft>
                <a:spcPts val="0"/>
              </a:spcAft>
              <a:buClr>
                <a:srgbClr val="222222"/>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222222"/>
              </a:buClr>
              <a:buSzPts val="3200"/>
              <a:buFont typeface="Arial"/>
              <a:buChar char="•"/>
              <a:defRPr sz="3200"/>
            </a:lvl1pPr>
            <a:lvl2pPr marL="914400" lvl="1" indent="-406400" algn="l">
              <a:spcBef>
                <a:spcPts val="560"/>
              </a:spcBef>
              <a:spcAft>
                <a:spcPts val="0"/>
              </a:spcAft>
              <a:buClr>
                <a:srgbClr val="222222"/>
              </a:buClr>
              <a:buSzPts val="2800"/>
              <a:buFont typeface="Arial"/>
              <a:buChar char="–"/>
              <a:defRPr sz="2800"/>
            </a:lvl2pPr>
            <a:lvl3pPr marL="1371600" lvl="2" indent="-381000" algn="l">
              <a:spcBef>
                <a:spcPts val="480"/>
              </a:spcBef>
              <a:spcAft>
                <a:spcPts val="0"/>
              </a:spcAft>
              <a:buClr>
                <a:srgbClr val="222222"/>
              </a:buClr>
              <a:buSzPts val="2400"/>
              <a:buFont typeface="Arial"/>
              <a:buChar char="•"/>
              <a:defRPr sz="2400"/>
            </a:lvl3pPr>
            <a:lvl4pPr marL="1828800" lvl="3" indent="-355600" algn="l">
              <a:spcBef>
                <a:spcPts val="400"/>
              </a:spcBef>
              <a:spcAft>
                <a:spcPts val="0"/>
              </a:spcAft>
              <a:buClr>
                <a:srgbClr val="222222"/>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dirty="0">
                <a:solidFill>
                  <a:srgbClr val="222222"/>
                </a:solidFill>
                <a:latin typeface="Arial"/>
                <a:ea typeface="Arial"/>
                <a:cs typeface="Arial"/>
                <a:sym typeface="Arial"/>
              </a:rPr>
              <a:t>Ethics in Information Technology, </a:t>
            </a:r>
            <a:r>
              <a:rPr lang="en-US" dirty="0"/>
              <a:t>Third</a:t>
            </a:r>
            <a:r>
              <a:rPr lang="en-US" sz="4400" b="0" i="0" u="none" dirty="0">
                <a:solidFill>
                  <a:srgbClr val="222222"/>
                </a:solidFill>
                <a:latin typeface="Arial"/>
                <a:ea typeface="Arial"/>
                <a:cs typeface="Arial"/>
                <a:sym typeface="Arial"/>
              </a:rPr>
              <a:t> Edition </a:t>
            </a:r>
            <a:endParaRPr dirty="0"/>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6</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Intellectual Property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11" name="Google Shape;211;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term</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Copyright law guarantees developers the rights to their works for a certain amount of time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Sonny Bono Copyright Term Extension Act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after 1/1/78, life of the author plus 70 years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but not published or registered before 1/1/78, life of the author plus 70 years; no expiration before 12/31/2004</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before 1978 still in original or renewable term of copyright, 95 years from the date the copyright was originally secured</a:t>
            </a:r>
            <a:endParaRPr/>
          </a:p>
        </p:txBody>
      </p:sp>
      <p:sp>
        <p:nvSpPr>
          <p:cNvPr id="212" name="Google Shape;212;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13" name="Google Shape;213;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20" name="Google Shape;220;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Types of work that can be copyrighted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Architecture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Audiovisual works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Choreography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Drama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Graphics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Literature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Motion pictures</a:t>
            </a:r>
            <a:endParaRPr/>
          </a:p>
        </p:txBody>
      </p:sp>
      <p:sp>
        <p:nvSpPr>
          <p:cNvPr id="221" name="Google Shape;221;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22" name="Google Shape;222;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29" name="Google Shape;229;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a:p>
        </p:txBody>
      </p:sp>
      <p:sp>
        <p:nvSpPr>
          <p:cNvPr id="230" name="Google Shape;230;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1" name="Google Shape;231;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Types of work that can be copyrighted (cont’d.)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Pictures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Sculptures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Sound recordings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Other intellectual works: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As described in Title 17 of U.S. Code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Copyright laws flexible for new technologies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games, multimedia, web pages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8" name="Google Shape;238;p36"/>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Must fall within one of the preceding categories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Must be original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Evaluating originality can cause problems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Works not eligible for copyright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fixed in tangible form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Common terms, no original authorship</a:t>
            </a:r>
            <a:endParaRPr/>
          </a:p>
        </p:txBody>
      </p:sp>
      <p:sp>
        <p:nvSpPr>
          <p:cNvPr id="239" name="Google Shape;239;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40" name="Google Shape;240;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47" name="Google Shape;247;p37"/>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Fair use doctrine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Allows portions of copyrighted materials to be used without permission under certain circumstances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Maintains balance between protecting an author’s rights and enabling public access to copyrighted works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Factors to consider when evaluating the use of copyrighted material</a:t>
            </a:r>
            <a:endParaRPr/>
          </a:p>
        </p:txBody>
      </p:sp>
      <p:sp>
        <p:nvSpPr>
          <p:cNvPr id="248" name="Google Shape;248;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49" name="Google Shape;249;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56" name="Google Shape;256;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Fair use doctrine factors include: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Purpose and character of the use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Nature of the copyrighted work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Portion of the copyrighted work used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Effect of the use upon the value of the copyrighted work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Key concept: an idea cannot be copyrighted, but the expression of an idea can be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 copyright infringement if two parties develop similar work</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57" name="Google Shape;257;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58" name="Google Shape;258;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64" name="Google Shape;264;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The Prioritizing Resources and Organization for Intellectual Property (PRO-IP) Act of 2008</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Increased enforcement and substantially increased penalties for infringement</a:t>
            </a:r>
            <a:endParaRPr dirty="0"/>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General Agreement on Tariffs and Trade (GATT)</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23 countries in 1947</a:t>
            </a: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Trade agreement between 128 countries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Created World Trade Organization (WTO) - 166</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Despite GATT, copyright protection varies greatly from country to country</a:t>
            </a:r>
            <a:endParaRPr dirty="0"/>
          </a:p>
          <a:p>
            <a:pPr marL="342900" marR="0" lvl="0" indent="-190500" algn="l" rtl="0">
              <a:spcBef>
                <a:spcPts val="480"/>
              </a:spcBef>
              <a:spcAft>
                <a:spcPts val="0"/>
              </a:spcAft>
              <a:buClr>
                <a:srgbClr val="222222"/>
              </a:buClr>
              <a:buSzPts val="2400"/>
              <a:buFont typeface="Arial"/>
              <a:buNone/>
            </a:pPr>
            <a:endParaRPr sz="2400" b="0" i="0" u="none" strike="noStrike" cap="none" dirty="0">
              <a:solidFill>
                <a:srgbClr val="222222"/>
              </a:solidFill>
              <a:latin typeface="Arial"/>
              <a:ea typeface="Arial"/>
              <a:cs typeface="Arial"/>
              <a:sym typeface="Arial"/>
            </a:endParaRPr>
          </a:p>
        </p:txBody>
      </p:sp>
      <p:sp>
        <p:nvSpPr>
          <p:cNvPr id="265" name="Google Shape;265;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66" name="Google Shape;266;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73" name="Google Shape;273;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WTO and the WTO TRIPS Agreement (1994)</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nations recognize that intellectual property has become increasingly important in world trade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Established minimum levels of protection that each government must provide to the intellectual property of members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Covers copyright, patents, and trade secrets</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74" name="Google Shape;274;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75" name="Google Shape;275;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82" name="Google Shape;282;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83" name="Google Shape;283;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a:p>
        </p:txBody>
      </p:sp>
      <p:pic>
        <p:nvPicPr>
          <p:cNvPr id="284" name="Google Shape;284;p41"/>
          <p:cNvPicPr preferRelativeResize="0"/>
          <p:nvPr/>
        </p:nvPicPr>
        <p:blipFill rotWithShape="1">
          <a:blip r:embed="rId3">
            <a:alphaModFix/>
          </a:blip>
          <a:srcRect/>
          <a:stretch/>
        </p:blipFill>
        <p:spPr>
          <a:xfrm>
            <a:off x="0" y="1366837"/>
            <a:ext cx="9061450" cy="4729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0" name="Google Shape;290;p42"/>
          <p:cNvSpPr txBox="1">
            <a:spLocks noGrp="1"/>
          </p:cNvSpPr>
          <p:nvPr>
            <p:ph type="body" idx="1"/>
          </p:nvPr>
        </p:nvSpPr>
        <p:spPr>
          <a:xfrm>
            <a:off x="457200" y="14478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World Intellectual Property Organization (WIPO)</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Agency of the United Nations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Advocates for the interests of intellectual property owners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WIPO Copyright Treaty provides additional copyright protections for electronic media</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91" name="Google Shape;291;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92" name="Google Shape;292;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As you </a:t>
            </a:r>
            <a:r>
              <a:rPr lang="en-US" dirty="0"/>
              <a:t>go through this lectu</a:t>
            </a:r>
            <a:r>
              <a:rPr lang="en-US" sz="2600" b="0" i="0" u="none" dirty="0">
                <a:solidFill>
                  <a:srgbClr val="222222"/>
                </a:solidFill>
                <a:latin typeface="Arial"/>
                <a:ea typeface="Arial"/>
                <a:cs typeface="Arial"/>
                <a:sym typeface="Arial"/>
              </a:rPr>
              <a:t>re, consider the following questions: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does the term intellectual property encompass, and why are organizations so concerned about protecting intellectual property?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are the strengths and limitations of using copyrights, patents, and trade secret laws to protect intellectual property?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is plagiarism, and what can be done to combat it?</a:t>
            </a:r>
            <a:endParaRPr dirty="0"/>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dirty="0">
                <a:solidFill>
                  <a:srgbClr val="222222"/>
                </a:solidFill>
                <a:latin typeface="Arial"/>
                <a:ea typeface="Arial"/>
                <a:cs typeface="Arial"/>
                <a:sym typeface="Arial"/>
              </a:rPr>
              <a:t>Ethics in Information Technology, Fourth Edition</a:t>
            </a:r>
            <a:endParaRPr dirty="0"/>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8" name="Google Shape;298;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Implementation of WIPO treaty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Civil and criminal penalties included</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Governs distribution of tools and software that can be used to circumvent technological measures used to protect copyrighted works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Provides safe harbors for ISPs whose customers/subscribers may be breaking copyright laws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ISP must comply with “notice and takedown procedures” that grant copyright holders a process to halt access to alleged infringing content</a:t>
            </a:r>
            <a:endParaRPr/>
          </a:p>
          <a:p>
            <a:pPr marL="342900" marR="0" lvl="0" indent="-203200" algn="l" rtl="0">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99" name="Google Shape;299;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00" name="Google Shape;300;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06" name="Google Shape;306;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Digital Millennium Copyright Act (DMCA) - 1998</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The DMCA added new provisions, making it an offense to do the following: </a:t>
            </a:r>
            <a:endParaRPr dirty="0"/>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Circumvent a technical protection </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Develop and provide tools that allow others to access a technologically protected work </a:t>
            </a:r>
            <a:endParaRPr dirty="0"/>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Manufacture, import, provide, or traffic in tools that enable others to circumvent protection and copy a protected work </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Example to follow</a:t>
            </a:r>
            <a:br>
              <a:rPr lang="en-US" sz="2200" b="0" i="0" u="none" strike="noStrike" cap="none" dirty="0">
                <a:solidFill>
                  <a:srgbClr val="222222"/>
                </a:solidFill>
                <a:latin typeface="Arial"/>
                <a:ea typeface="Arial"/>
                <a:cs typeface="Arial"/>
                <a:sym typeface="Arial"/>
              </a:rPr>
            </a:br>
            <a:br>
              <a:rPr lang="en-US" sz="2200" b="0" i="0" u="none" strike="noStrike" cap="none" dirty="0">
                <a:solidFill>
                  <a:srgbClr val="222222"/>
                </a:solidFill>
                <a:latin typeface="Arial"/>
                <a:ea typeface="Arial"/>
                <a:cs typeface="Arial"/>
                <a:sym typeface="Arial"/>
              </a:rPr>
            </a:br>
            <a:br>
              <a:rPr lang="en-US" sz="2200" b="0" i="0" u="none" strike="noStrike" cap="none" dirty="0">
                <a:solidFill>
                  <a:srgbClr val="222222"/>
                </a:solidFill>
                <a:latin typeface="Arial"/>
                <a:ea typeface="Arial"/>
                <a:cs typeface="Arial"/>
                <a:sym typeface="Arial"/>
              </a:rPr>
            </a:br>
            <a:br>
              <a:rPr lang="en-US" sz="2200" b="0" i="0" u="none" strike="noStrike" cap="none" dirty="0">
                <a:solidFill>
                  <a:srgbClr val="222222"/>
                </a:solidFill>
                <a:latin typeface="Arial"/>
                <a:ea typeface="Arial"/>
                <a:cs typeface="Arial"/>
                <a:sym typeface="Arial"/>
              </a:rPr>
            </a:br>
            <a:r>
              <a:rPr lang="en-US" sz="2200" b="0" i="0" u="none" strike="noStrike" cap="none" dirty="0">
                <a:solidFill>
                  <a:srgbClr val="222222"/>
                </a:solidFill>
                <a:latin typeface="Arial"/>
                <a:ea typeface="Arial"/>
                <a:cs typeface="Arial"/>
                <a:sym typeface="Arial"/>
              </a:rPr>
              <a:t>	</a:t>
            </a:r>
            <a:endParaRPr dirty="0"/>
          </a:p>
        </p:txBody>
      </p:sp>
      <p:sp>
        <p:nvSpPr>
          <p:cNvPr id="307" name="Google Shape;307;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08" name="Google Shape;308;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14" name="Google Shape;314;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15" name="Google Shape;315;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a:p>
        </p:txBody>
      </p:sp>
      <p:pic>
        <p:nvPicPr>
          <p:cNvPr id="316" name="Google Shape;316;p45"/>
          <p:cNvPicPr preferRelativeResize="0"/>
          <p:nvPr/>
        </p:nvPicPr>
        <p:blipFill rotWithShape="1">
          <a:blip r:embed="rId3">
            <a:alphaModFix/>
          </a:blip>
          <a:srcRect/>
          <a:stretch/>
        </p:blipFill>
        <p:spPr>
          <a:xfrm>
            <a:off x="0" y="2133600"/>
            <a:ext cx="9144000" cy="327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22" name="Google Shape;322;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Opponents of DMCA say that it gives holders of intellectual property so much power that it actually restricts the free flow of information.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 example, under DMCA, Internet service providers (ISPs) are required to remove access to Web sites that allegedly break copyright law—even before infringement has been proven.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Companies that provide Internet access to music and videos face legal action and the failure of their businesses if they do not gain approval to publish content from the music and movie industries. </a:t>
            </a: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endParaRPr/>
          </a:p>
        </p:txBody>
      </p:sp>
      <p:sp>
        <p:nvSpPr>
          <p:cNvPr id="323" name="Google Shape;323;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24" name="Google Shape;324;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1" name="Google Shape;151;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reverse engineering, and what issues are associated with applying it to create a look-alike of a competitor’s software program?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open source code, and what is the fundamental premise behind its use?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essential difference between competitive intelligence and industrial espionage, and how is competitive intelligence gathered?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cybersquatting, and what strategy should be used to protect an organization from it?</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60" name="Google Shape;160;p2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Term used to describe works of the mind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Distinct and “owned” or created by a person or group</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Books-film-formulas-inventions-music-process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Copyright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authored works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inventions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Helps safeguard information critical to an organization’s success</a:t>
            </a:r>
            <a:endParaRPr/>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69" name="Google Shape;169;p2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Together, copyright, patent, and trade secret legislation forms a complex body of law that addresses the ownership of intellectual property.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Potential ethical problems with such laws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Stifle creativity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While inventors want to control and get compensation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Million dollar question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Should the need for ongoing innovation or the rights of property owners govern how intellectual</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property is used? </a:t>
            </a:r>
            <a:br>
              <a:rPr lang="en-US" sz="2400" b="0" i="0" u="none">
                <a:solidFill>
                  <a:srgbClr val="222222"/>
                </a:solidFill>
                <a:latin typeface="Arial"/>
                <a:ea typeface="Arial"/>
                <a:cs typeface="Arial"/>
                <a:sym typeface="Arial"/>
              </a:rPr>
            </a:br>
            <a:endParaRPr/>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78" name="Google Shape;178;p2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Defining and controlling levels of access to IP are complex tasks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Incase of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Sometimes an expression, which is protected under copyright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Sometimes process of changing computer’s internal structure, protected under patent law</a:t>
            </a:r>
            <a:endParaRPr/>
          </a:p>
        </p:txBody>
      </p:sp>
      <p:sp>
        <p:nvSpPr>
          <p:cNvPr id="179" name="Google Shape;179;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80" name="Google Shape;180;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a:t>
            </a:r>
            <a:endParaRPr/>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Established in the U.S. Constitution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Article I, Section 8, Clause 8</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Grants creators of original works the exclusive right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Distribute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Display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Perform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Reproduce work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Prepare derivative works based upon the work</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Author may grant exclusive right to others</a:t>
            </a:r>
            <a:endParaRPr/>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195" name="Google Shape;195;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protection is granted to the creators of “original works of authorship in any tangible medium of expression, now known or later developed, from which they can be perceived, reproduced, or otherwise communicated, either directly or with the aid of a machine or device.”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The author may grant this exclusive right to others.</a:t>
            </a:r>
            <a:br>
              <a:rPr lang="en-US" sz="2600" b="0" i="0" u="none" strike="noStrike" cap="none">
                <a:solidFill>
                  <a:srgbClr val="222222"/>
                </a:solidFill>
                <a:latin typeface="Arial"/>
                <a:ea typeface="Arial"/>
                <a:cs typeface="Arial"/>
                <a:sym typeface="Arial"/>
              </a:rPr>
            </a:br>
            <a:br>
              <a:rPr lang="en-US" sz="2600" b="0" i="0" u="none" strike="noStrike" cap="none">
                <a:solidFill>
                  <a:srgbClr val="222222"/>
                </a:solidFill>
                <a:latin typeface="Arial"/>
                <a:ea typeface="Arial"/>
                <a:cs typeface="Arial"/>
                <a:sym typeface="Arial"/>
              </a:rPr>
            </a:br>
            <a:endParaRPr/>
          </a:p>
        </p:txBody>
      </p:sp>
      <p:sp>
        <p:nvSpPr>
          <p:cNvPr id="196" name="Google Shape;196;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97" name="Google Shape;197;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03" name="Google Shape;203;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infringement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is a violation of the rights secured by the owner of a copyright.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Infringement occurs when someone copies a substantial and material part of another’s copyrighted work without permission.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Piracy?</a:t>
            </a: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endParaRPr/>
          </a:p>
        </p:txBody>
      </p:sp>
      <p:sp>
        <p:nvSpPr>
          <p:cNvPr id="204" name="Google Shape;204;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05" name="Google Shape;205;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1366</Words>
  <Application>Microsoft Office PowerPoint</Application>
  <PresentationFormat>On-screen Show (4:3)</PresentationFormat>
  <Paragraphs>197</Paragraphs>
  <Slides>23</Slides>
  <Notes>23</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23</vt:i4>
      </vt:variant>
    </vt:vector>
  </HeadingPairs>
  <TitlesOfParts>
    <vt:vector size="37"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Third Edition </vt:lpstr>
      <vt:lpstr>Objectives</vt:lpstr>
      <vt:lpstr>Objectives (cont’d.)</vt:lpstr>
      <vt:lpstr>What Is Intellectual Property?</vt:lpstr>
      <vt:lpstr>What Is Intellectual Property?</vt:lpstr>
      <vt:lpstr>What Is Intellectual Property?</vt:lpstr>
      <vt:lpstr>Copyrights</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Waqas</dc:creator>
  <cp:lastModifiedBy>Amjad Hussain</cp:lastModifiedBy>
  <cp:revision>8</cp:revision>
  <dcterms:modified xsi:type="dcterms:W3CDTF">2024-10-02T06:16:11Z</dcterms:modified>
</cp:coreProperties>
</file>