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80"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368769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cap="none" dirty="0">
                <a:solidFill>
                  <a:srgbClr val="000000"/>
                </a:solidFill>
                <a:effectLst/>
                <a:latin typeface="Arial"/>
                <a:ea typeface="Arial"/>
                <a:cs typeface="Arial"/>
                <a:sym typeface="Arial"/>
              </a:rPr>
              <a:t>A second</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difficulty is that many Chartered Engineers who are qualified in software</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engineering have not studied the rather specialized techniques needed for</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working on critical systems. Nor, for the jobs they are doing, is it necessary</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that they should</a:t>
            </a:r>
            <a:r>
              <a:rPr lang="en-US" dirty="0"/>
              <a:t> </a:t>
            </a:r>
            <a:br>
              <a:rPr lang="en-US" dirty="0"/>
            </a:br>
            <a:endParaRPr dirty="0"/>
          </a:p>
        </p:txBody>
      </p:sp>
      <p:sp>
        <p:nvSpPr>
          <p:cNvPr id="138" name="Google Shape;1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6600"/>
              <a:buFont typeface="Cambria"/>
              <a:buNone/>
              <a:defRPr sz="66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normAutofit/>
          </a:bodyPr>
          <a:lstStyle>
            <a:lvl1pPr lvl="0" algn="l">
              <a:spcBef>
                <a:spcPts val="400"/>
              </a:spcBef>
              <a:spcAft>
                <a:spcPts val="0"/>
              </a:spcAft>
              <a:buSzPts val="2000"/>
              <a:buNone/>
              <a:defRPr sz="2000">
                <a:solidFill>
                  <a:srgbClr val="8C8B8A"/>
                </a:solidFill>
              </a:defRPr>
            </a:lvl1pPr>
            <a:lvl2pPr lvl="1" algn="ctr">
              <a:spcBef>
                <a:spcPts val="400"/>
              </a:spcBef>
              <a:spcAft>
                <a:spcPts val="0"/>
              </a:spcAft>
              <a:buSzPts val="2000"/>
              <a:buNone/>
              <a:defRPr>
                <a:solidFill>
                  <a:srgbClr val="8C8B8A"/>
                </a:solidFill>
              </a:defRPr>
            </a:lvl2pPr>
            <a:lvl3pPr lvl="2" algn="ctr">
              <a:spcBef>
                <a:spcPts val="360"/>
              </a:spcBef>
              <a:spcAft>
                <a:spcPts val="0"/>
              </a:spcAft>
              <a:buSzPts val="1800"/>
              <a:buNone/>
              <a:defRPr>
                <a:solidFill>
                  <a:srgbClr val="8C8B8A"/>
                </a:solidFill>
              </a:defRPr>
            </a:lvl3pPr>
            <a:lvl4pPr lvl="3" algn="ctr">
              <a:spcBef>
                <a:spcPts val="320"/>
              </a:spcBef>
              <a:spcAft>
                <a:spcPts val="0"/>
              </a:spcAft>
              <a:buSzPts val="1600"/>
              <a:buNone/>
              <a:defRPr>
                <a:solidFill>
                  <a:srgbClr val="8C8B8A"/>
                </a:solidFill>
              </a:defRPr>
            </a:lvl4pPr>
            <a:lvl5pPr lvl="4" algn="ctr">
              <a:spcBef>
                <a:spcPts val="280"/>
              </a:spcBef>
              <a:spcAft>
                <a:spcPts val="0"/>
              </a:spcAft>
              <a:buSzPts val="1400"/>
              <a:buNone/>
              <a:defRPr>
                <a:solidFill>
                  <a:srgbClr val="8C8B8A"/>
                </a:solidFill>
              </a:defRPr>
            </a:lvl5pPr>
            <a:lvl6pPr lvl="5" algn="ctr">
              <a:spcBef>
                <a:spcPts val="280"/>
              </a:spcBef>
              <a:spcAft>
                <a:spcPts val="0"/>
              </a:spcAft>
              <a:buSzPts val="1400"/>
              <a:buNone/>
              <a:defRPr>
                <a:solidFill>
                  <a:srgbClr val="8C8B8A"/>
                </a:solidFill>
              </a:defRPr>
            </a:lvl6pPr>
            <a:lvl7pPr lvl="6" algn="ctr">
              <a:spcBef>
                <a:spcPts val="280"/>
              </a:spcBef>
              <a:spcAft>
                <a:spcPts val="0"/>
              </a:spcAft>
              <a:buSzPts val="1400"/>
              <a:buNone/>
              <a:defRPr>
                <a:solidFill>
                  <a:srgbClr val="8C8B8A"/>
                </a:solidFill>
              </a:defRPr>
            </a:lvl7pPr>
            <a:lvl8pPr lvl="7" algn="ctr">
              <a:spcBef>
                <a:spcPts val="280"/>
              </a:spcBef>
              <a:spcAft>
                <a:spcPts val="0"/>
              </a:spcAft>
              <a:buSzPts val="1400"/>
              <a:buNone/>
              <a:defRPr>
                <a:solidFill>
                  <a:srgbClr val="8C8B8A"/>
                </a:solidFill>
              </a:defRPr>
            </a:lvl8pPr>
            <a:lvl9pPr lvl="8" algn="ctr">
              <a:spcBef>
                <a:spcPts val="280"/>
              </a:spcBef>
              <a:spcAft>
                <a:spcPts val="0"/>
              </a:spcAft>
              <a:buSzPts val="1400"/>
              <a:buNone/>
              <a:defRPr>
                <a:solidFill>
                  <a:srgbClr val="8C8B8A"/>
                </a:solidFill>
              </a:defRPr>
            </a:lvl9pPr>
          </a:lstStyle>
          <a:p>
            <a:endParaRPr/>
          </a:p>
        </p:txBody>
      </p:sp>
      <p:sp>
        <p:nvSpPr>
          <p:cNvPr id="16" name="Google Shape;16;p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1"/>
          <p:cNvSpPr txBox="1">
            <a:spLocks noGrp="1"/>
          </p:cNvSpPr>
          <p:nvPr>
            <p:ph type="body" idx="1"/>
          </p:nvPr>
        </p:nvSpPr>
        <p:spPr>
          <a:xfrm rot="5400000">
            <a:off x="1866900" y="190500"/>
            <a:ext cx="4800600" cy="76200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1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4579938" y="2324101"/>
            <a:ext cx="5851525" cy="1752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9" name="Google Shape;79;p1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2" name="Google Shape;22;p3"/>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2313" y="5486400"/>
            <a:ext cx="7659687" cy="1168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2"/>
              </a:buClr>
              <a:buSzPts val="3600"/>
              <a:buFont typeface="Cambria"/>
              <a:buNone/>
              <a:defRPr sz="36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722313" y="3852863"/>
            <a:ext cx="6135687" cy="1633538"/>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SzPts val="2000"/>
              <a:buNone/>
              <a:defRPr sz="2000">
                <a:solidFill>
                  <a:srgbClr val="8C8B8A"/>
                </a:solidFill>
              </a:defRPr>
            </a:lvl1pPr>
            <a:lvl2pPr marL="914400" lvl="1" indent="-228600" algn="l">
              <a:spcBef>
                <a:spcPts val="360"/>
              </a:spcBef>
              <a:spcAft>
                <a:spcPts val="0"/>
              </a:spcAft>
              <a:buSzPts val="1800"/>
              <a:buNone/>
              <a:defRPr sz="1800">
                <a:solidFill>
                  <a:srgbClr val="8C8B8A"/>
                </a:solidFill>
              </a:defRPr>
            </a:lvl2pPr>
            <a:lvl3pPr marL="1371600" lvl="2" indent="-228600" algn="l">
              <a:spcBef>
                <a:spcPts val="320"/>
              </a:spcBef>
              <a:spcAft>
                <a:spcPts val="0"/>
              </a:spcAft>
              <a:buSzPts val="1600"/>
              <a:buNone/>
              <a:defRPr sz="1600">
                <a:solidFill>
                  <a:srgbClr val="8C8B8A"/>
                </a:solidFill>
              </a:defRPr>
            </a:lvl3pPr>
            <a:lvl4pPr marL="1828800" lvl="3" indent="-228600" algn="l">
              <a:spcBef>
                <a:spcPts val="280"/>
              </a:spcBef>
              <a:spcAft>
                <a:spcPts val="0"/>
              </a:spcAft>
              <a:buSzPts val="1400"/>
              <a:buNone/>
              <a:defRPr sz="1400">
                <a:solidFill>
                  <a:srgbClr val="8C8B8A"/>
                </a:solidFill>
              </a:defRPr>
            </a:lvl4pPr>
            <a:lvl5pPr marL="2286000" lvl="4" indent="-228600" algn="l">
              <a:spcBef>
                <a:spcPts val="280"/>
              </a:spcBef>
              <a:spcAft>
                <a:spcPts val="0"/>
              </a:spcAft>
              <a:buSzPts val="1400"/>
              <a:buNone/>
              <a:defRPr sz="1400">
                <a:solidFill>
                  <a:srgbClr val="8C8B8A"/>
                </a:solidFill>
              </a:defRPr>
            </a:lvl5pPr>
            <a:lvl6pPr marL="2743200" lvl="5" indent="-228600" algn="l">
              <a:spcBef>
                <a:spcPts val="280"/>
              </a:spcBef>
              <a:spcAft>
                <a:spcPts val="0"/>
              </a:spcAft>
              <a:buSzPts val="1400"/>
              <a:buNone/>
              <a:defRPr sz="1400">
                <a:solidFill>
                  <a:srgbClr val="8C8B8A"/>
                </a:solidFill>
              </a:defRPr>
            </a:lvl6pPr>
            <a:lvl7pPr marL="3200400" lvl="6" indent="-228600" algn="l">
              <a:spcBef>
                <a:spcPts val="280"/>
              </a:spcBef>
              <a:spcAft>
                <a:spcPts val="0"/>
              </a:spcAft>
              <a:buSzPts val="1400"/>
              <a:buNone/>
              <a:defRPr sz="1400">
                <a:solidFill>
                  <a:srgbClr val="8C8B8A"/>
                </a:solidFill>
              </a:defRPr>
            </a:lvl7pPr>
            <a:lvl8pPr marL="3657600" lvl="7" indent="-228600" algn="l">
              <a:spcBef>
                <a:spcPts val="280"/>
              </a:spcBef>
              <a:spcAft>
                <a:spcPts val="0"/>
              </a:spcAft>
              <a:buSzPts val="1400"/>
              <a:buNone/>
              <a:defRPr sz="1400">
                <a:solidFill>
                  <a:srgbClr val="8C8B8A"/>
                </a:solidFill>
              </a:defRPr>
            </a:lvl8pPr>
            <a:lvl9pPr marL="4114800" lvl="8" indent="-228600" algn="l">
              <a:spcBef>
                <a:spcPts val="280"/>
              </a:spcBef>
              <a:spcAft>
                <a:spcPts val="0"/>
              </a:spcAft>
              <a:buSzPts val="1400"/>
              <a:buNone/>
              <a:defRPr sz="1400">
                <a:solidFill>
                  <a:srgbClr val="8C8B8A"/>
                </a:solidFill>
              </a:defRPr>
            </a:lvl9pPr>
          </a:lstStyle>
          <a:p>
            <a:endParaRPr/>
          </a:p>
        </p:txBody>
      </p:sp>
      <p:sp>
        <p:nvSpPr>
          <p:cNvPr id="28" name="Google Shape;28;p4"/>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4" name="Google Shape;34;p5"/>
          <p:cNvSpPr txBox="1">
            <a:spLocks noGrp="1"/>
          </p:cNvSpPr>
          <p:nvPr>
            <p:ph type="body" idx="2"/>
          </p:nvPr>
        </p:nvSpPr>
        <p:spPr>
          <a:xfrm>
            <a:off x="44196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35" name="Google Shape;35;p5"/>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600"/>
              <a:buFont typeface="Cambr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1">
                <a:solidFill>
                  <a:schemeClr val="dk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1" name="Google Shape;41;p6"/>
          <p:cNvSpPr txBox="1">
            <a:spLocks noGrp="1"/>
          </p:cNvSpPr>
          <p:nvPr>
            <p:ph type="body" idx="2"/>
          </p:nvPr>
        </p:nvSpPr>
        <p:spPr>
          <a:xfrm>
            <a:off x="4572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2" name="Google Shape;42;p6"/>
          <p:cNvSpPr txBox="1">
            <a:spLocks noGrp="1"/>
          </p:cNvSpPr>
          <p:nvPr>
            <p:ph type="body" idx="3"/>
          </p:nvPr>
        </p:nvSpPr>
        <p:spPr>
          <a:xfrm>
            <a:off x="44196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spcBef>
                <a:spcPts val="400"/>
              </a:spcBef>
              <a:spcAft>
                <a:spcPts val="0"/>
              </a:spcAft>
              <a:buSzPts val="2000"/>
              <a:buNone/>
              <a:defRPr sz="2000" b="1">
                <a:solidFill>
                  <a:schemeClr val="dk2"/>
                </a:solidFill>
              </a:defRPr>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43" name="Google Shape;43;p6"/>
          <p:cNvSpPr txBox="1">
            <a:spLocks noGrp="1"/>
          </p:cNvSpPr>
          <p:nvPr>
            <p:ph type="body" idx="4"/>
          </p:nvPr>
        </p:nvSpPr>
        <p:spPr>
          <a:xfrm>
            <a:off x="44196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SzPts val="2400"/>
              <a:buChar char="•"/>
              <a:defRPr sz="2400"/>
            </a:lvl1pPr>
            <a:lvl2pPr marL="914400" lvl="1" indent="-355600" algn="l">
              <a:spcBef>
                <a:spcPts val="400"/>
              </a:spcBef>
              <a:spcAft>
                <a:spcPts val="0"/>
              </a:spcAft>
              <a:buSzPts val="20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44" name="Google Shape;44;p6"/>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304801" y="5495544"/>
            <a:ext cx="7772400" cy="59436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2"/>
              </a:buClr>
              <a:buSzPts val="2200"/>
              <a:buFont typeface="Cambria"/>
              <a:buNone/>
              <a:defRPr sz="2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304799" y="6096000"/>
            <a:ext cx="7772401" cy="609600"/>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600"/>
              <a:buNone/>
              <a:defRPr sz="16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59" name="Google Shape;59;p9"/>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2" name="Google Shape;62;p9"/>
          <p:cNvSpPr txBox="1">
            <a:spLocks noGrp="1"/>
          </p:cNvSpPr>
          <p:nvPr>
            <p:ph type="body" idx="2"/>
          </p:nvPr>
        </p:nvSpPr>
        <p:spPr>
          <a:xfrm>
            <a:off x="304800" y="381000"/>
            <a:ext cx="7772400" cy="494284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301752" y="5495278"/>
            <a:ext cx="7772400" cy="594626"/>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2"/>
              </a:buClr>
              <a:buSzPts val="2200"/>
              <a:buFont typeface="Cambria"/>
              <a:buNone/>
              <a:defRPr sz="22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
          <p:cNvSpPr>
            <a:spLocks noGrp="1"/>
          </p:cNvSpPr>
          <p:nvPr>
            <p:ph type="pic" idx="2"/>
          </p:nvPr>
        </p:nvSpPr>
        <p:spPr>
          <a:xfrm>
            <a:off x="0" y="0"/>
            <a:ext cx="8458200" cy="5486400"/>
          </a:xfrm>
          <a:prstGeom prst="rect">
            <a:avLst/>
          </a:prstGeom>
          <a:noFill/>
          <a:ln>
            <a:noFill/>
          </a:ln>
        </p:spPr>
      </p:sp>
      <p:sp>
        <p:nvSpPr>
          <p:cNvPr id="66" name="Google Shape;66;p10"/>
          <p:cNvSpPr txBox="1">
            <a:spLocks noGrp="1"/>
          </p:cNvSpPr>
          <p:nvPr>
            <p:ph type="body" idx="1"/>
          </p:nvPr>
        </p:nvSpPr>
        <p:spPr>
          <a:xfrm>
            <a:off x="301752" y="6096000"/>
            <a:ext cx="7772400" cy="612648"/>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600"/>
              <a:buNone/>
              <a:defRPr sz="16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67" name="Google Shape;67;p10"/>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9" name="Google Shape;69;p10"/>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marR="0" lvl="0" indent="-368300" algn="l" rtl="0">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p:nvPr/>
        </p:nvSpPr>
        <p:spPr>
          <a:xfrm>
            <a:off x="8458200" y="0"/>
            <a:ext cx="6858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 name="Google Shape;10;p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spcBef>
                <a:spcPts val="0"/>
              </a:spcBef>
              <a:buNone/>
              <a:defRPr sz="1800" b="0" i="0" u="none" strike="noStrike" cap="none">
                <a:solidFill>
                  <a:srgbClr val="FFFFFF"/>
                </a:solidFill>
                <a:latin typeface="Calibri"/>
                <a:ea typeface="Calibri"/>
                <a:cs typeface="Calibri"/>
                <a:sym typeface="Calibri"/>
              </a:defRPr>
            </a:lvl1pPr>
            <a:lvl2pPr marL="0" marR="0" lvl="1" indent="0" algn="ctr" rtl="0">
              <a:spcBef>
                <a:spcPts val="0"/>
              </a:spcBef>
              <a:buNone/>
              <a:defRPr sz="1800" b="0" i="0" u="none" strike="noStrike" cap="none">
                <a:solidFill>
                  <a:srgbClr val="FFFFFF"/>
                </a:solidFill>
                <a:latin typeface="Calibri"/>
                <a:ea typeface="Calibri"/>
                <a:cs typeface="Calibri"/>
                <a:sym typeface="Calibri"/>
              </a:defRPr>
            </a:lvl2pPr>
            <a:lvl3pPr marL="0" marR="0" lvl="2" indent="0" algn="ctr" rtl="0">
              <a:spcBef>
                <a:spcPts val="0"/>
              </a:spcBef>
              <a:buNone/>
              <a:defRPr sz="1800" b="0" i="0" u="none" strike="noStrike" cap="none">
                <a:solidFill>
                  <a:srgbClr val="FFFFFF"/>
                </a:solidFill>
                <a:latin typeface="Calibri"/>
                <a:ea typeface="Calibri"/>
                <a:cs typeface="Calibri"/>
                <a:sym typeface="Calibri"/>
              </a:defRPr>
            </a:lvl3pPr>
            <a:lvl4pPr marL="0" marR="0" lvl="3" indent="0" algn="ctr" rtl="0">
              <a:spcBef>
                <a:spcPts val="0"/>
              </a:spcBef>
              <a:buNone/>
              <a:defRPr sz="1800" b="0" i="0" u="none" strike="noStrike" cap="none">
                <a:solidFill>
                  <a:srgbClr val="FFFFFF"/>
                </a:solidFill>
                <a:latin typeface="Calibri"/>
                <a:ea typeface="Calibri"/>
                <a:cs typeface="Calibri"/>
                <a:sym typeface="Calibri"/>
              </a:defRPr>
            </a:lvl4pPr>
            <a:lvl5pPr marL="0" marR="0" lvl="4" indent="0" algn="ctr" rtl="0">
              <a:spcBef>
                <a:spcPts val="0"/>
              </a:spcBef>
              <a:buNone/>
              <a:defRPr sz="1800" b="0" i="0" u="none" strike="noStrike" cap="none">
                <a:solidFill>
                  <a:srgbClr val="FFFFFF"/>
                </a:solidFill>
                <a:latin typeface="Calibri"/>
                <a:ea typeface="Calibri"/>
                <a:cs typeface="Calibri"/>
                <a:sym typeface="Calibri"/>
              </a:defRPr>
            </a:lvl5pPr>
            <a:lvl6pPr marL="0" marR="0" lvl="5" indent="0" algn="ctr" rtl="0">
              <a:spcBef>
                <a:spcPts val="0"/>
              </a:spcBef>
              <a:buNone/>
              <a:defRPr sz="1800" b="0" i="0" u="none" strike="noStrike" cap="none">
                <a:solidFill>
                  <a:srgbClr val="FFFFFF"/>
                </a:solidFill>
                <a:latin typeface="Calibri"/>
                <a:ea typeface="Calibri"/>
                <a:cs typeface="Calibri"/>
                <a:sym typeface="Calibri"/>
              </a:defRPr>
            </a:lvl6pPr>
            <a:lvl7pPr marL="0" marR="0" lvl="6" indent="0" algn="ctr" rtl="0">
              <a:spcBef>
                <a:spcPts val="0"/>
              </a:spcBef>
              <a:buNone/>
              <a:defRPr sz="1800" b="0" i="0" u="none" strike="noStrike" cap="none">
                <a:solidFill>
                  <a:srgbClr val="FFFFFF"/>
                </a:solidFill>
                <a:latin typeface="Calibri"/>
                <a:ea typeface="Calibri"/>
                <a:cs typeface="Calibri"/>
                <a:sym typeface="Calibri"/>
              </a:defRPr>
            </a:lvl7pPr>
            <a:lvl8pPr marL="0" marR="0" lvl="7" indent="0" algn="ctr" rtl="0">
              <a:spcBef>
                <a:spcPts val="0"/>
              </a:spcBef>
              <a:buNone/>
              <a:defRPr sz="1800" b="0" i="0" u="none" strike="noStrike" cap="none">
                <a:solidFill>
                  <a:srgbClr val="FFFFFF"/>
                </a:solidFill>
                <a:latin typeface="Calibri"/>
                <a:ea typeface="Calibri"/>
                <a:cs typeface="Calibri"/>
                <a:sym typeface="Calibri"/>
              </a:defRPr>
            </a:lvl8pPr>
            <a:lvl9pPr marL="0" marR="0" lvl="8" indent="0" algn="ctr" rtl="0">
              <a:spcBef>
                <a:spcPts val="0"/>
              </a:spcBef>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1" name="Google Shape;11;p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2"/>
              </a:buClr>
              <a:buSzPts val="6600"/>
              <a:buFont typeface="Cambria"/>
              <a:buNone/>
            </a:pPr>
            <a:r>
              <a:rPr lang="en-US"/>
              <a:t>Profession and Professional Bodies</a:t>
            </a:r>
            <a:endParaRPr/>
          </a:p>
        </p:txBody>
      </p:sp>
      <p:sp>
        <p:nvSpPr>
          <p:cNvPr id="87" name="Google Shape;87;p13"/>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0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Software Engineers Registration</a:t>
            </a:r>
            <a:endParaRPr/>
          </a:p>
        </p:txBody>
      </p:sp>
      <p:sp>
        <p:nvSpPr>
          <p:cNvPr id="141" name="Google Shape;141;p2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342900" lvl="0" indent="-228600" algn="l" rtl="0">
              <a:spcBef>
                <a:spcPts val="0"/>
              </a:spcBef>
              <a:spcAft>
                <a:spcPts val="0"/>
              </a:spcAft>
              <a:buSzPts val="2200"/>
              <a:buChar char="•"/>
            </a:pPr>
            <a:r>
              <a:rPr lang="en-US" dirty="0"/>
              <a:t>Disasters related to software engineers</a:t>
            </a:r>
            <a:endParaRPr dirty="0"/>
          </a:p>
          <a:p>
            <a:pPr marL="640080" lvl="1" indent="-228600" algn="l" rtl="0">
              <a:spcBef>
                <a:spcPts val="400"/>
              </a:spcBef>
              <a:spcAft>
                <a:spcPts val="0"/>
              </a:spcAft>
              <a:buSzPts val="2000"/>
              <a:buChar char="•"/>
            </a:pPr>
            <a:r>
              <a:rPr lang="en-US" dirty="0"/>
              <a:t>Therac-25 USA</a:t>
            </a:r>
          </a:p>
          <a:p>
            <a:pPr marL="1097280" lvl="2" indent="-228600">
              <a:spcBef>
                <a:spcPts val="400"/>
              </a:spcBef>
              <a:buSzPts val="2000"/>
            </a:pPr>
            <a:r>
              <a:rPr lang="en-US" dirty="0"/>
              <a:t>the software controlling the machine contained bugs which proved to be fatal</a:t>
            </a:r>
          </a:p>
          <a:p>
            <a:pPr marL="1097280" lvl="2" indent="-228600">
              <a:spcBef>
                <a:spcPts val="400"/>
              </a:spcBef>
              <a:buSzPts val="2000"/>
            </a:pPr>
            <a:r>
              <a:rPr lang="en-US" dirty="0"/>
              <a:t> the design of the machine relied on the controlling computer alone for safety</a:t>
            </a:r>
            <a:endParaRPr dirty="0"/>
          </a:p>
          <a:p>
            <a:pPr marL="640080" lvl="1" indent="-228600" algn="l" rtl="0">
              <a:spcBef>
                <a:spcPts val="400"/>
              </a:spcBef>
              <a:spcAft>
                <a:spcPts val="0"/>
              </a:spcAft>
              <a:buSzPts val="2000"/>
              <a:buChar char="•"/>
            </a:pPr>
            <a:r>
              <a:rPr lang="en-US" dirty="0"/>
              <a:t>London Ambulance System – UK </a:t>
            </a:r>
            <a:endParaRPr dirty="0"/>
          </a:p>
          <a:p>
            <a:pPr marL="640080" lvl="1" indent="-228600" algn="l" rtl="0">
              <a:spcBef>
                <a:spcPts val="400"/>
              </a:spcBef>
              <a:spcAft>
                <a:spcPts val="0"/>
              </a:spcAft>
              <a:buSzPts val="2000"/>
              <a:buChar char="•"/>
            </a:pPr>
            <a:r>
              <a:rPr lang="en-US" dirty="0"/>
              <a:t>Failures of these systems was programming error arising from ignorance of elementary concepts</a:t>
            </a:r>
            <a:endParaRPr dirty="0"/>
          </a:p>
          <a:p>
            <a:pPr marL="640080" lvl="1" indent="-228600" algn="l" rtl="0">
              <a:spcBef>
                <a:spcPts val="400"/>
              </a:spcBef>
              <a:spcAft>
                <a:spcPts val="0"/>
              </a:spcAft>
              <a:buSzPts val="2000"/>
              <a:buChar char="•"/>
            </a:pPr>
            <a:r>
              <a:rPr lang="en-US" dirty="0"/>
              <a:t>Lack of professionalism</a:t>
            </a:r>
            <a:endParaRPr dirty="0"/>
          </a:p>
          <a:p>
            <a:pPr marL="342900" lvl="0" indent="-228600" algn="l" rtl="0">
              <a:spcBef>
                <a:spcPts val="440"/>
              </a:spcBef>
              <a:spcAft>
                <a:spcPts val="0"/>
              </a:spcAft>
              <a:buSzPts val="2200"/>
              <a:buChar char="•"/>
            </a:pPr>
            <a:r>
              <a:rPr lang="en-US" dirty="0"/>
              <a:t>There have been calls for compulsory registration of software engineers and for legislation to carry out software engineering activities to be carried out by or under registered software engineers</a:t>
            </a:r>
            <a:endParaRPr dirty="0"/>
          </a:p>
          <a:p>
            <a:pPr marL="342900" lvl="0" indent="-228600" algn="l" rtl="0">
              <a:spcBef>
                <a:spcPts val="440"/>
              </a:spcBef>
              <a:spcAft>
                <a:spcPts val="0"/>
              </a:spcAft>
              <a:buSzPts val="2200"/>
              <a:buChar char="•"/>
            </a:pPr>
            <a:r>
              <a:rPr lang="en-US" dirty="0"/>
              <a:t>Profession is divided on this issue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Software Engineers Registration Difficulty</a:t>
            </a:r>
            <a:endParaRPr/>
          </a:p>
        </p:txBody>
      </p:sp>
      <p:sp>
        <p:nvSpPr>
          <p:cNvPr id="147" name="Google Shape;147;p2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dirty="0"/>
              <a:t>Identifying boundary between critical and non-critical system</a:t>
            </a:r>
            <a:endParaRPr dirty="0"/>
          </a:p>
          <a:p>
            <a:pPr marL="640080" lvl="1" indent="-228600" algn="l" rtl="0">
              <a:spcBef>
                <a:spcPts val="400"/>
              </a:spcBef>
              <a:spcAft>
                <a:spcPts val="0"/>
              </a:spcAft>
              <a:buSzPts val="2000"/>
              <a:buChar char="•"/>
            </a:pPr>
            <a:r>
              <a:rPr lang="en-US" dirty="0"/>
              <a:t>Traffic control system is critical</a:t>
            </a:r>
            <a:endParaRPr dirty="0"/>
          </a:p>
          <a:p>
            <a:pPr marL="640080" lvl="1" indent="-228600" algn="l" rtl="0">
              <a:spcBef>
                <a:spcPts val="400"/>
              </a:spcBef>
              <a:spcAft>
                <a:spcPts val="0"/>
              </a:spcAft>
              <a:buSzPts val="2000"/>
              <a:buChar char="•"/>
            </a:pPr>
            <a:r>
              <a:rPr lang="en-US" dirty="0"/>
              <a:t>Medical record system critical or not ? </a:t>
            </a:r>
            <a:endParaRPr dirty="0"/>
          </a:p>
          <a:p>
            <a:pPr marL="342900" lvl="0" indent="-228600" algn="l" rtl="0">
              <a:spcBef>
                <a:spcPts val="440"/>
              </a:spcBef>
              <a:spcAft>
                <a:spcPts val="0"/>
              </a:spcAft>
              <a:buSzPts val="2200"/>
              <a:buChar char="•"/>
            </a:pPr>
            <a:r>
              <a:rPr lang="en-US" dirty="0"/>
              <a:t>Many Chartered Engineers have not studied specialized techniques needed for working on critical systems</a:t>
            </a:r>
            <a:endParaRPr dirty="0"/>
          </a:p>
          <a:p>
            <a:pPr marL="342900" lvl="0" indent="-228600" algn="l" rtl="0">
              <a:spcBef>
                <a:spcPts val="440"/>
              </a:spcBef>
              <a:spcAft>
                <a:spcPts val="0"/>
              </a:spcAft>
              <a:buSzPts val="2200"/>
              <a:buChar char="•"/>
            </a:pPr>
            <a:r>
              <a:rPr lang="en-US" dirty="0"/>
              <a:t>The only way of this for happening</a:t>
            </a:r>
            <a:endParaRPr dirty="0"/>
          </a:p>
          <a:p>
            <a:pPr marL="640080" lvl="1" indent="-228600" algn="l" rtl="0">
              <a:spcBef>
                <a:spcPts val="400"/>
              </a:spcBef>
              <a:spcAft>
                <a:spcPts val="0"/>
              </a:spcAft>
              <a:buSzPts val="2000"/>
              <a:buChar char="•"/>
            </a:pPr>
            <a:r>
              <a:rPr lang="en-US" dirty="0"/>
              <a:t>Pressure from health and safety executive</a:t>
            </a:r>
            <a:endParaRPr dirty="0"/>
          </a:p>
          <a:p>
            <a:pPr marL="640080" lvl="1" indent="-101600" algn="l" rtl="0">
              <a:spcBef>
                <a:spcPts val="400"/>
              </a:spcBef>
              <a:spcAft>
                <a:spcPts val="0"/>
              </a:spcAft>
              <a:buSzPts val="2000"/>
              <a:buNone/>
            </a:pPr>
            <a:endParaRPr dirty="0"/>
          </a:p>
          <a:p>
            <a:pPr marL="342900" lvl="0" indent="-88900" algn="l" rtl="0">
              <a:spcBef>
                <a:spcPts val="440"/>
              </a:spcBef>
              <a:spcAft>
                <a:spcPts val="0"/>
              </a:spcAft>
              <a:buSzPts val="22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NCEAC</a:t>
            </a:r>
            <a:endParaRPr/>
          </a:p>
        </p:txBody>
      </p:sp>
      <p:sp>
        <p:nvSpPr>
          <p:cNvPr id="153" name="Google Shape;153;p2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cap="none"/>
              <a:t>NATIONAL COMPUTING EDUCATION ACCREDITATION COUNCIL (NCEAC)</a:t>
            </a:r>
            <a:endParaRPr/>
          </a:p>
          <a:p>
            <a:pPr marL="640080" lvl="1" indent="-228600" algn="l" rtl="0">
              <a:spcBef>
                <a:spcPts val="400"/>
              </a:spcBef>
              <a:spcAft>
                <a:spcPts val="0"/>
              </a:spcAft>
              <a:buSzPts val="2000"/>
              <a:buChar char="•"/>
            </a:pPr>
            <a:r>
              <a:rPr lang="en-US"/>
              <a:t>Higher Education Commission has setup an accreditation authority, National Computing Education Accreditation Council (NCEAC). NCEAC will look after the matter regarding the accreditation of institutions and their departments, faculties and disciplines by giving them appropriate ratings and define the organization's objectives, functions and duties to be performed. It will periodically evaluate, scrutinize and monitor the standards followed in different Universities, Degree Awarding Institutions and their affiliated colleges offering computing degree programs.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PEC</a:t>
            </a:r>
            <a:endParaRPr/>
          </a:p>
        </p:txBody>
      </p:sp>
      <p:sp>
        <p:nvSpPr>
          <p:cNvPr id="159" name="Google Shape;159;p2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88900" algn="l" rtl="0">
              <a:spcBef>
                <a:spcPts val="0"/>
              </a:spcBef>
              <a:spcAft>
                <a:spcPts val="0"/>
              </a:spcAft>
              <a:buSzPts val="2200"/>
              <a:buNone/>
            </a:pPr>
            <a:endParaRPr dirty="0"/>
          </a:p>
          <a:p>
            <a:pPr marL="342900" lvl="0" indent="-228600" algn="l" rtl="0">
              <a:spcBef>
                <a:spcPts val="440"/>
              </a:spcBef>
              <a:spcAft>
                <a:spcPts val="0"/>
              </a:spcAft>
              <a:buSzPts val="2200"/>
              <a:buChar char="•"/>
            </a:pPr>
            <a:r>
              <a:rPr lang="en-US" dirty="0"/>
              <a:t>professional and </a:t>
            </a:r>
            <a:r>
              <a:rPr lang="en-US" dirty="0">
                <a:solidFill>
                  <a:schemeClr val="tx1"/>
                </a:solidFill>
              </a:rPr>
              <a:t>statutory federal </a:t>
            </a:r>
            <a:r>
              <a:rPr lang="en-US" dirty="0"/>
              <a:t>institution for accreditation and regulation of engineers.</a:t>
            </a:r>
            <a:endParaRPr dirty="0"/>
          </a:p>
          <a:p>
            <a:pPr marL="342900" lvl="0" indent="-228600" algn="l" rtl="0">
              <a:spcBef>
                <a:spcPts val="440"/>
              </a:spcBef>
              <a:spcAft>
                <a:spcPts val="0"/>
              </a:spcAft>
              <a:buSzPts val="2200"/>
              <a:buChar char="•"/>
            </a:pPr>
            <a:r>
              <a:rPr lang="en-US" dirty="0"/>
              <a:t>PEC is dedicated to promote engineering education in Pakistan.</a:t>
            </a:r>
            <a:endParaRPr dirty="0"/>
          </a:p>
          <a:p>
            <a:pPr marL="342900" lvl="0" indent="-228600" algn="l" rtl="0">
              <a:spcBef>
                <a:spcPts val="440"/>
              </a:spcBef>
              <a:spcAft>
                <a:spcPts val="0"/>
              </a:spcAft>
              <a:buSzPts val="2200"/>
              <a:buChar char="•"/>
            </a:pPr>
            <a:r>
              <a:rPr lang="en-US" dirty="0"/>
              <a:t>PEC grants license and issues registration of engineers, consulting engineers</a:t>
            </a:r>
            <a:endParaRPr dirty="0"/>
          </a:p>
          <a:p>
            <a:pPr marL="342900" lvl="0" indent="-228600" algn="l" rtl="0">
              <a:spcBef>
                <a:spcPts val="440"/>
              </a:spcBef>
              <a:spcAft>
                <a:spcPts val="0"/>
              </a:spcAft>
              <a:buSzPts val="2200"/>
              <a:buChar char="•"/>
            </a:pPr>
            <a:r>
              <a:rPr lang="en-US" dirty="0"/>
              <a:t>It is also discharged with the accreditation of engineering programs throughout the country. </a:t>
            </a:r>
            <a:endParaRPr dirty="0"/>
          </a:p>
          <a:p>
            <a:pPr marL="114300" lvl="0" indent="0" algn="l" rtl="0">
              <a:spcBef>
                <a:spcPts val="440"/>
              </a:spcBef>
              <a:spcAft>
                <a:spcPts val="0"/>
              </a:spcAft>
              <a:buSzPts val="2200"/>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Professional Bodies Lesson Goals</a:t>
            </a:r>
            <a:endParaRPr/>
          </a:p>
        </p:txBody>
      </p:sp>
      <p:sp>
        <p:nvSpPr>
          <p:cNvPr id="165" name="Google Shape;165;p2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To be aware of all professional computing bodies all over the world</a:t>
            </a:r>
            <a:endParaRPr/>
          </a:p>
          <a:p>
            <a:pPr marL="342900" lvl="0" indent="-228600" algn="l" rtl="0">
              <a:spcBef>
                <a:spcPts val="440"/>
              </a:spcBef>
              <a:spcAft>
                <a:spcPts val="0"/>
              </a:spcAft>
              <a:buSzPts val="2200"/>
              <a:buChar char="•"/>
            </a:pPr>
            <a:r>
              <a:rPr lang="en-US"/>
              <a:t>Understand the membership structure of BCS</a:t>
            </a:r>
            <a:endParaRPr/>
          </a:p>
          <a:p>
            <a:pPr marL="342900" lvl="0" indent="-228600" algn="l" rtl="0">
              <a:spcBef>
                <a:spcPts val="440"/>
              </a:spcBef>
              <a:spcAft>
                <a:spcPts val="0"/>
              </a:spcAft>
              <a:buSzPts val="2200"/>
              <a:buChar char="•"/>
            </a:pPr>
            <a:r>
              <a:rPr lang="en-US"/>
              <a:t>To be familiar with range of activities carried out by professional bodies</a:t>
            </a:r>
            <a:endParaRPr/>
          </a:p>
          <a:p>
            <a:pPr marL="342900" lvl="0" indent="-228600" algn="l" rtl="0">
              <a:spcBef>
                <a:spcPts val="440"/>
              </a:spcBef>
              <a:spcAft>
                <a:spcPts val="0"/>
              </a:spcAft>
              <a:buSzPts val="2200"/>
              <a:buChar char="•"/>
            </a:pPr>
            <a:r>
              <a:rPr lang="en-US"/>
              <a:t>Understand the obligations that professional bodies impose on members and understand the code of conduct of BCS</a:t>
            </a:r>
            <a:endParaRPr/>
          </a:p>
          <a:p>
            <a:pPr marL="342900" lvl="0" indent="-228600" algn="l" rtl="0">
              <a:spcBef>
                <a:spcPts val="440"/>
              </a:spcBef>
              <a:spcAft>
                <a:spcPts val="0"/>
              </a:spcAft>
              <a:buSzPts val="2200"/>
              <a:buChar char="•"/>
            </a:pPr>
            <a:r>
              <a:rPr lang="en-US"/>
              <a:t>Be familiar with the services that  professional bodies offer to their members in order to help them meet the obligations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Professional Bodies</a:t>
            </a:r>
            <a:endParaRPr/>
          </a:p>
        </p:txBody>
      </p:sp>
      <p:sp>
        <p:nvSpPr>
          <p:cNvPr id="171" name="Google Shape;171;p2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Previously we studied the role of professional bodies in establishing and maintaining the status of profession</a:t>
            </a:r>
            <a:endParaRPr/>
          </a:p>
          <a:p>
            <a:pPr marL="342900" lvl="0" indent="-228600" algn="l" rtl="0">
              <a:spcBef>
                <a:spcPts val="440"/>
              </a:spcBef>
              <a:spcAft>
                <a:spcPts val="0"/>
              </a:spcAft>
              <a:buSzPts val="2200"/>
              <a:buChar char="•"/>
            </a:pPr>
            <a:r>
              <a:rPr lang="en-US"/>
              <a:t>Now we shall look at some of the ways in which they serve their members and public</a:t>
            </a:r>
            <a:endParaRPr/>
          </a:p>
          <a:p>
            <a:pPr marL="342900" lvl="0" indent="-88900" algn="l" rtl="0">
              <a:spcBef>
                <a:spcPts val="440"/>
              </a:spcBef>
              <a:spcAft>
                <a:spcPts val="0"/>
              </a:spcAft>
              <a:buSzPts val="22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Development of professional bodies in computing</a:t>
            </a:r>
            <a:endParaRPr/>
          </a:p>
        </p:txBody>
      </p:sp>
      <p:sp>
        <p:nvSpPr>
          <p:cNvPr id="177" name="Google Shape;177;p2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342900" lvl="0" indent="-228600" algn="l" rtl="0">
              <a:spcBef>
                <a:spcPts val="0"/>
              </a:spcBef>
              <a:spcAft>
                <a:spcPts val="0"/>
              </a:spcAft>
              <a:buSzPts val="2200"/>
              <a:buChar char="•"/>
            </a:pPr>
            <a:r>
              <a:rPr lang="en-US"/>
              <a:t>The Institute of Electrical and Electronic Engineers (IEEE)</a:t>
            </a:r>
            <a:endParaRPr/>
          </a:p>
          <a:p>
            <a:pPr marL="640080" lvl="1" indent="-228600" algn="l" rtl="0">
              <a:spcBef>
                <a:spcPts val="400"/>
              </a:spcBef>
              <a:spcAft>
                <a:spcPts val="0"/>
              </a:spcAft>
              <a:buSzPts val="2000"/>
              <a:buChar char="•"/>
            </a:pPr>
            <a:r>
              <a:rPr lang="en-US"/>
              <a:t>Professional engineering society</a:t>
            </a:r>
            <a:endParaRPr/>
          </a:p>
          <a:p>
            <a:pPr marL="640080" lvl="1" indent="-228600" algn="l" rtl="0">
              <a:spcBef>
                <a:spcPts val="400"/>
              </a:spcBef>
              <a:spcAft>
                <a:spcPts val="0"/>
              </a:spcAft>
              <a:buSzPts val="2000"/>
              <a:buChar char="•"/>
            </a:pPr>
            <a:r>
              <a:rPr lang="en-US"/>
              <a:t>IEEE-CS 1946</a:t>
            </a:r>
            <a:endParaRPr/>
          </a:p>
          <a:p>
            <a:pPr marL="342900" lvl="0" indent="-228600" algn="l" rtl="0">
              <a:spcBef>
                <a:spcPts val="440"/>
              </a:spcBef>
              <a:spcAft>
                <a:spcPts val="0"/>
              </a:spcAft>
              <a:buSzPts val="2200"/>
              <a:buChar char="•"/>
            </a:pPr>
            <a:r>
              <a:rPr lang="en-US"/>
              <a:t>Association for Computing Machinery ACM 1947</a:t>
            </a:r>
            <a:endParaRPr/>
          </a:p>
          <a:p>
            <a:pPr marL="342900" lvl="0" indent="-228600" algn="l" rtl="0">
              <a:spcBef>
                <a:spcPts val="440"/>
              </a:spcBef>
              <a:spcAft>
                <a:spcPts val="0"/>
              </a:spcAft>
              <a:buSzPts val="2200"/>
              <a:buChar char="•"/>
            </a:pPr>
            <a:r>
              <a:rPr lang="en-US"/>
              <a:t>BCS 1957</a:t>
            </a:r>
            <a:endParaRPr/>
          </a:p>
          <a:p>
            <a:pPr marL="640080" lvl="1" indent="-228600" algn="l" rtl="0">
              <a:spcBef>
                <a:spcPts val="400"/>
              </a:spcBef>
              <a:spcAft>
                <a:spcPts val="0"/>
              </a:spcAft>
              <a:buSzPts val="2000"/>
              <a:buChar char="•"/>
            </a:pPr>
            <a:r>
              <a:rPr lang="en-US"/>
              <a:t>British equivalent of ACM</a:t>
            </a:r>
            <a:endParaRPr/>
          </a:p>
          <a:p>
            <a:pPr marL="640080" lvl="1" indent="-228600" algn="l" rtl="0">
              <a:spcBef>
                <a:spcPts val="400"/>
              </a:spcBef>
              <a:spcAft>
                <a:spcPts val="0"/>
              </a:spcAft>
              <a:buSzPts val="2000"/>
              <a:buChar char="•"/>
            </a:pPr>
            <a:r>
              <a:rPr lang="en-US"/>
              <a:t>Professional, qualification-awarding body</a:t>
            </a:r>
            <a:endParaRPr/>
          </a:p>
          <a:p>
            <a:pPr marL="342900" lvl="0" indent="-228600" algn="l" rtl="0">
              <a:spcBef>
                <a:spcPts val="440"/>
              </a:spcBef>
              <a:spcAft>
                <a:spcPts val="0"/>
              </a:spcAft>
              <a:buSzPts val="2200"/>
              <a:buChar char="•"/>
            </a:pPr>
            <a:r>
              <a:rPr lang="en-US"/>
              <a:t>1960s saw great expansion in national computer societies</a:t>
            </a:r>
            <a:endParaRPr/>
          </a:p>
          <a:p>
            <a:pPr marL="640080" lvl="1" indent="-228600" algn="l" rtl="0">
              <a:spcBef>
                <a:spcPts val="400"/>
              </a:spcBef>
              <a:spcAft>
                <a:spcPts val="0"/>
              </a:spcAft>
              <a:buSzPts val="2000"/>
              <a:buChar char="•"/>
            </a:pPr>
            <a:r>
              <a:rPr lang="en-US"/>
              <a:t>Italian Association for Informatics and Automatic Computing 1961</a:t>
            </a:r>
            <a:endParaRPr/>
          </a:p>
          <a:p>
            <a:pPr marL="640080" lvl="1" indent="-228600" algn="l" rtl="0">
              <a:spcBef>
                <a:spcPts val="400"/>
              </a:spcBef>
              <a:spcAft>
                <a:spcPts val="0"/>
              </a:spcAft>
              <a:buSzPts val="2000"/>
              <a:buChar char="•"/>
            </a:pPr>
            <a:r>
              <a:rPr lang="en-US"/>
              <a:t>Australian Computer Society 1966</a:t>
            </a:r>
            <a:endParaRPr/>
          </a:p>
          <a:p>
            <a:pPr marL="640080" lvl="1" indent="-228600" algn="l" rtl="0">
              <a:spcBef>
                <a:spcPts val="400"/>
              </a:spcBef>
              <a:spcAft>
                <a:spcPts val="0"/>
              </a:spcAft>
              <a:buSzPts val="2000"/>
              <a:buChar char="•"/>
            </a:pPr>
            <a:r>
              <a:rPr lang="en-US"/>
              <a:t>Computer Society of India 1965</a:t>
            </a:r>
            <a:endParaRPr/>
          </a:p>
          <a:p>
            <a:pPr marL="640080" lvl="1" indent="-228600" algn="l" rtl="0">
              <a:spcBef>
                <a:spcPts val="400"/>
              </a:spcBef>
              <a:spcAft>
                <a:spcPts val="0"/>
              </a:spcAft>
              <a:buSzPts val="2000"/>
              <a:buChar char="•"/>
            </a:pPr>
            <a:r>
              <a:rPr lang="en-US"/>
              <a:t>Singapore Computer Society and Irish Computer Society 1967</a:t>
            </a:r>
            <a:endParaRPr/>
          </a:p>
          <a:p>
            <a:pPr marL="640080" lvl="1" indent="-228600" algn="l" rtl="0">
              <a:spcBef>
                <a:spcPts val="400"/>
              </a:spcBef>
              <a:spcAft>
                <a:spcPts val="0"/>
              </a:spcAft>
              <a:buSzPts val="2000"/>
              <a:buChar char="•"/>
            </a:pPr>
            <a:r>
              <a:rPr lang="en-US"/>
              <a:t>German Informatics Society 1969 – Pakistan Computer Association 2006</a:t>
            </a:r>
            <a:endParaRPr/>
          </a:p>
          <a:p>
            <a:pPr marL="640080" lvl="1" indent="-101600" algn="l" rtl="0">
              <a:spcBef>
                <a:spcPts val="400"/>
              </a:spcBef>
              <a:spcAft>
                <a:spcPts val="0"/>
              </a:spcAft>
              <a:buSzPts val="2000"/>
              <a:buNone/>
            </a:pPr>
            <a:endParaRPr/>
          </a:p>
          <a:p>
            <a:pPr marL="342900" lvl="0" indent="-88900" algn="l" rtl="0">
              <a:spcBef>
                <a:spcPts val="440"/>
              </a:spcBef>
              <a:spcAft>
                <a:spcPts val="0"/>
              </a:spcAft>
              <a:buSzPts val="22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Professional Conduct</a:t>
            </a:r>
            <a:endParaRPr/>
          </a:p>
        </p:txBody>
      </p:sp>
      <p:sp>
        <p:nvSpPr>
          <p:cNvPr id="183" name="Google Shape;183;p2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Standards of behaviors of members expected to follow in their professional life</a:t>
            </a:r>
            <a:endParaRPr/>
          </a:p>
          <a:p>
            <a:pPr marL="342900" lvl="0" indent="-228600" algn="l" rtl="0">
              <a:spcBef>
                <a:spcPts val="440"/>
              </a:spcBef>
              <a:spcAft>
                <a:spcPts val="0"/>
              </a:spcAft>
              <a:buSzPts val="2200"/>
              <a:buChar char="•"/>
            </a:pPr>
            <a:r>
              <a:rPr lang="en-US"/>
              <a:t>Code of conduct; standards of behaviors of members</a:t>
            </a:r>
            <a:endParaRPr/>
          </a:p>
          <a:p>
            <a:pPr marL="342900" lvl="0" indent="-228600" algn="l" rtl="0">
              <a:spcBef>
                <a:spcPts val="440"/>
              </a:spcBef>
              <a:spcAft>
                <a:spcPts val="0"/>
              </a:spcAft>
              <a:buSzPts val="2200"/>
              <a:buChar char="•"/>
            </a:pPr>
            <a:r>
              <a:rPr lang="en-US"/>
              <a:t>Code of practice; best way to practice your profession</a:t>
            </a:r>
            <a:endParaRPr/>
          </a:p>
          <a:p>
            <a:pPr marL="342900" lvl="0" indent="-228600" algn="l" rtl="0">
              <a:spcBef>
                <a:spcPts val="440"/>
              </a:spcBef>
              <a:spcAft>
                <a:spcPts val="0"/>
              </a:spcAft>
              <a:buSzPts val="2200"/>
              <a:buChar char="•"/>
            </a:pPr>
            <a:r>
              <a:rPr lang="en-US"/>
              <a:t>Difference ?</a:t>
            </a:r>
            <a:endParaRPr/>
          </a:p>
          <a:p>
            <a:pPr marL="342900" lvl="0" indent="-228600" algn="l" rtl="0">
              <a:spcBef>
                <a:spcPts val="440"/>
              </a:spcBef>
              <a:spcAft>
                <a:spcPts val="0"/>
              </a:spcAft>
              <a:buSzPts val="2200"/>
              <a:buChar char="•"/>
            </a:pPr>
            <a:r>
              <a:rPr lang="en-US"/>
              <a:t>BCS Code of Conduct Sections</a:t>
            </a:r>
            <a:endParaRPr/>
          </a:p>
          <a:p>
            <a:pPr marL="640080" lvl="1" indent="-228600" algn="l" rtl="0">
              <a:spcBef>
                <a:spcPts val="400"/>
              </a:spcBef>
              <a:spcAft>
                <a:spcPts val="0"/>
              </a:spcAft>
              <a:buSzPts val="2000"/>
              <a:buChar char="•"/>
            </a:pPr>
            <a:r>
              <a:rPr lang="en-US"/>
              <a:t>The public interest</a:t>
            </a:r>
            <a:endParaRPr/>
          </a:p>
          <a:p>
            <a:pPr marL="640080" lvl="1" indent="-228600" algn="l" rtl="0">
              <a:spcBef>
                <a:spcPts val="400"/>
              </a:spcBef>
              <a:spcAft>
                <a:spcPts val="0"/>
              </a:spcAft>
              <a:buSzPts val="2000"/>
              <a:buChar char="•"/>
            </a:pPr>
            <a:r>
              <a:rPr lang="en-US"/>
              <a:t>Duty to relevant authority</a:t>
            </a:r>
            <a:endParaRPr/>
          </a:p>
          <a:p>
            <a:pPr marL="640080" lvl="1" indent="-228600" algn="l" rtl="0">
              <a:spcBef>
                <a:spcPts val="400"/>
              </a:spcBef>
              <a:spcAft>
                <a:spcPts val="0"/>
              </a:spcAft>
              <a:buSzPts val="2000"/>
              <a:buChar char="•"/>
            </a:pPr>
            <a:r>
              <a:rPr lang="en-US"/>
              <a:t>Duty to profession</a:t>
            </a:r>
            <a:endParaRPr/>
          </a:p>
          <a:p>
            <a:pPr marL="640080" lvl="1" indent="-228600" algn="l" rtl="0">
              <a:spcBef>
                <a:spcPts val="400"/>
              </a:spcBef>
              <a:spcAft>
                <a:spcPts val="0"/>
              </a:spcAft>
              <a:buSzPts val="2000"/>
              <a:buChar char="•"/>
            </a:pPr>
            <a:r>
              <a:rPr lang="en-US"/>
              <a:t>Professional Competence and Integrity</a:t>
            </a:r>
            <a:endParaRPr/>
          </a:p>
          <a:p>
            <a:pPr marL="342900" lvl="0" indent="-88900" algn="l" rtl="0">
              <a:spcBef>
                <a:spcPts val="440"/>
              </a:spcBef>
              <a:spcAft>
                <a:spcPts val="0"/>
              </a:spcAft>
              <a:buSzPts val="22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Public Interest</a:t>
            </a:r>
            <a:endParaRPr/>
          </a:p>
        </p:txBody>
      </p:sp>
      <p:sp>
        <p:nvSpPr>
          <p:cNvPr id="189" name="Google Shape;189;p3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Members to carry out their professional duties with care and attention</a:t>
            </a:r>
            <a:endParaRPr/>
          </a:p>
          <a:p>
            <a:pPr marL="342900" lvl="0" indent="-228600" algn="l" rtl="0">
              <a:spcBef>
                <a:spcPts val="440"/>
              </a:spcBef>
              <a:spcAft>
                <a:spcPts val="0"/>
              </a:spcAft>
              <a:buSzPts val="2200"/>
              <a:buChar char="•"/>
            </a:pPr>
            <a:r>
              <a:rPr lang="en-US"/>
              <a:t>If members find that their professional advice is being ignored, point out the consequences</a:t>
            </a:r>
            <a:endParaRPr/>
          </a:p>
          <a:p>
            <a:pPr marL="342900" lvl="0" indent="-228600" algn="l" rtl="0">
              <a:spcBef>
                <a:spcPts val="440"/>
              </a:spcBef>
              <a:spcAft>
                <a:spcPts val="0"/>
              </a:spcAft>
              <a:buSzPts val="2200"/>
              <a:buChar char="•"/>
            </a:pPr>
            <a:r>
              <a:rPr lang="en-US"/>
              <a:t>To be aware of and comply with law and other regulations</a:t>
            </a:r>
            <a:endParaRPr/>
          </a:p>
          <a:p>
            <a:pPr marL="342900" lvl="0" indent="-228600" algn="l" rtl="0">
              <a:spcBef>
                <a:spcPts val="440"/>
              </a:spcBef>
              <a:spcAft>
                <a:spcPts val="0"/>
              </a:spcAft>
              <a:buSzPts val="2200"/>
              <a:buChar char="•"/>
            </a:pPr>
            <a:r>
              <a:rPr lang="en-US"/>
              <a:t>Safeguard public health</a:t>
            </a:r>
            <a:endParaRPr/>
          </a:p>
          <a:p>
            <a:pPr marL="342900" lvl="0" indent="-228600" algn="l" rtl="0">
              <a:spcBef>
                <a:spcPts val="440"/>
              </a:spcBef>
              <a:spcAft>
                <a:spcPts val="0"/>
              </a:spcAft>
              <a:buSzPts val="2200"/>
              <a:buChar char="•"/>
            </a:pPr>
            <a:r>
              <a:rPr lang="en-US"/>
              <a:t>Protect environment </a:t>
            </a:r>
            <a:endParaRPr/>
          </a:p>
          <a:p>
            <a:pPr marL="342900" lvl="0" indent="-228600" algn="l" rtl="0">
              <a:spcBef>
                <a:spcPts val="440"/>
              </a:spcBef>
              <a:spcAft>
                <a:spcPts val="0"/>
              </a:spcAft>
              <a:buSzPts val="2200"/>
              <a:buChar char="•"/>
            </a:pPr>
            <a:r>
              <a:rPr lang="en-US"/>
              <a:t>Avoid discrimination and regard to human rights</a:t>
            </a:r>
            <a:endParaRPr/>
          </a:p>
          <a:p>
            <a:pPr marL="342900" lvl="0" indent="-88900" algn="l" rtl="0">
              <a:spcBef>
                <a:spcPts val="440"/>
              </a:spcBef>
              <a:spcAft>
                <a:spcPts val="0"/>
              </a:spcAft>
              <a:buSzPts val="22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Duty to Relevant Authority</a:t>
            </a:r>
            <a:endParaRPr/>
          </a:p>
        </p:txBody>
      </p:sp>
      <p:sp>
        <p:nvSpPr>
          <p:cNvPr id="195" name="Google Shape;195;p3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Person or Organization that has authority over you</a:t>
            </a:r>
            <a:endParaRPr/>
          </a:p>
          <a:p>
            <a:pPr marL="342900" lvl="0" indent="-228600" algn="l" rtl="0">
              <a:spcBef>
                <a:spcPts val="440"/>
              </a:spcBef>
              <a:spcAft>
                <a:spcPts val="0"/>
              </a:spcAft>
              <a:buSzPts val="2200"/>
              <a:buChar char="•"/>
            </a:pPr>
            <a:r>
              <a:rPr lang="en-US"/>
              <a:t>Avoid conflict of interests</a:t>
            </a:r>
            <a:endParaRPr/>
          </a:p>
          <a:p>
            <a:pPr marL="342900" lvl="0" indent="-228600" algn="l" rtl="0">
              <a:spcBef>
                <a:spcPts val="440"/>
              </a:spcBef>
              <a:spcAft>
                <a:spcPts val="0"/>
              </a:spcAft>
              <a:buSzPts val="2200"/>
              <a:buChar char="•"/>
            </a:pPr>
            <a:r>
              <a:rPr lang="en-US"/>
              <a:t>Avoid misrepresentation</a:t>
            </a:r>
            <a:endParaRPr/>
          </a:p>
          <a:p>
            <a:pPr marL="640080" lvl="1" indent="-228600" algn="l" rtl="0">
              <a:spcBef>
                <a:spcPts val="400"/>
              </a:spcBef>
              <a:spcAft>
                <a:spcPts val="0"/>
              </a:spcAft>
              <a:buSzPts val="2000"/>
              <a:buChar char="•"/>
            </a:pPr>
            <a:r>
              <a:rPr lang="en-US"/>
              <a:t>Don’t take advantage that people know less than you</a:t>
            </a:r>
            <a:endParaRPr/>
          </a:p>
          <a:p>
            <a:pPr marL="640080" lvl="1" indent="-228600" algn="l" rtl="0">
              <a:spcBef>
                <a:spcPts val="400"/>
              </a:spcBef>
              <a:spcAft>
                <a:spcPts val="0"/>
              </a:spcAft>
              <a:buSzPts val="2000"/>
              <a:buChar char="•"/>
            </a:pPr>
            <a:r>
              <a:rPr lang="en-US"/>
              <a:t>Too common in software industry</a:t>
            </a:r>
            <a:endParaRPr/>
          </a:p>
          <a:p>
            <a:pPr marL="342900" lvl="0" indent="-228600" algn="l" rtl="0">
              <a:spcBef>
                <a:spcPts val="440"/>
              </a:spcBef>
              <a:spcAft>
                <a:spcPts val="0"/>
              </a:spcAft>
              <a:buSzPts val="2200"/>
              <a:buChar char="•"/>
            </a:pPr>
            <a:r>
              <a:rPr lang="en-US"/>
              <a:t>Don’t pass confidential information without permission</a:t>
            </a:r>
            <a:endParaRPr/>
          </a:p>
          <a:p>
            <a:pPr marL="640080" lvl="1" indent="-228600" algn="l" rtl="0">
              <a:spcBef>
                <a:spcPts val="400"/>
              </a:spcBef>
              <a:spcAft>
                <a:spcPts val="0"/>
              </a:spcAft>
              <a:buSzPts val="2000"/>
              <a:buChar char="•"/>
            </a:pPr>
            <a:r>
              <a:rPr lang="en-US"/>
              <a:t>Company's financial position.</a:t>
            </a:r>
            <a:endParaRPr/>
          </a:p>
          <a:p>
            <a:pPr marL="640080" lvl="1" indent="-228600" algn="l" rtl="0">
              <a:spcBef>
                <a:spcPts val="400"/>
              </a:spcBef>
              <a:spcAft>
                <a:spcPts val="0"/>
              </a:spcAft>
              <a:buSzPts val="2000"/>
              <a:buChar char="•"/>
            </a:pPr>
            <a:r>
              <a:rPr lang="en-US"/>
              <a:t>Technical information about company products.</a:t>
            </a:r>
            <a:endParaRPr/>
          </a:p>
          <a:p>
            <a:pPr marL="640080" lvl="1" indent="-228600" algn="l" rtl="0">
              <a:spcBef>
                <a:spcPts val="400"/>
              </a:spcBef>
              <a:spcAft>
                <a:spcPts val="0"/>
              </a:spcAft>
              <a:buSzPts val="2000"/>
              <a:buChar char="•"/>
            </a:pPr>
            <a:r>
              <a:rPr lang="en-US"/>
              <a:t>Sales leads</a:t>
            </a:r>
            <a:endParaRPr/>
          </a:p>
          <a:p>
            <a:pPr marL="342900" lvl="0" indent="-88900" algn="l" rtl="0">
              <a:spcBef>
                <a:spcPts val="440"/>
              </a:spcBef>
              <a:spcAft>
                <a:spcPts val="0"/>
              </a:spcAft>
              <a:buSzPts val="2200"/>
              <a:buNone/>
            </a:pPr>
            <a:endParaRPr/>
          </a:p>
          <a:p>
            <a:pPr marL="342900" lvl="0" indent="-88900" algn="l" rtl="0">
              <a:spcBef>
                <a:spcPts val="440"/>
              </a:spcBef>
              <a:spcAft>
                <a:spcPts val="0"/>
              </a:spcAft>
              <a:buSzPts val="22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Lesson Goals		</a:t>
            </a:r>
            <a:endParaRPr/>
          </a:p>
        </p:txBody>
      </p:sp>
      <p:sp>
        <p:nvSpPr>
          <p:cNvPr id="93" name="Google Shape;93;p1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The legal status of professional bodies</a:t>
            </a:r>
            <a:endParaRPr/>
          </a:p>
          <a:p>
            <a:pPr marL="342900" lvl="0" indent="-228600" algn="l" rtl="0">
              <a:spcBef>
                <a:spcPts val="440"/>
              </a:spcBef>
              <a:spcAft>
                <a:spcPts val="0"/>
              </a:spcAft>
              <a:buSzPts val="2200"/>
              <a:buChar char="•"/>
            </a:pPr>
            <a:r>
              <a:rPr lang="en-US"/>
              <a:t>The ideas of reservation of title and reservation of function</a:t>
            </a:r>
            <a:endParaRPr/>
          </a:p>
          <a:p>
            <a:pPr marL="342900" lvl="0" indent="-228600" algn="l" rtl="0">
              <a:spcBef>
                <a:spcPts val="440"/>
              </a:spcBef>
              <a:spcAft>
                <a:spcPts val="0"/>
              </a:spcAft>
              <a:buSzPts val="2200"/>
              <a:buChar char="•"/>
            </a:pPr>
            <a:r>
              <a:rPr lang="en-US"/>
              <a:t>The current status of the engineering profession in UK, USA and internationally</a:t>
            </a:r>
            <a:endParaRPr/>
          </a:p>
          <a:p>
            <a:pPr marL="342900" lvl="0" indent="-228600" algn="l" rtl="0">
              <a:spcBef>
                <a:spcPts val="440"/>
              </a:spcBef>
              <a:spcAft>
                <a:spcPts val="0"/>
              </a:spcAft>
              <a:buSzPts val="2200"/>
              <a:buChar char="•"/>
            </a:pPr>
            <a:r>
              <a:rPr lang="en-US"/>
              <a:t>The arguments for and against the licensing of information systems engineers or software engineers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Duty to profession</a:t>
            </a:r>
            <a:endParaRPr/>
          </a:p>
        </p:txBody>
      </p:sp>
      <p:sp>
        <p:nvSpPr>
          <p:cNvPr id="201" name="Google Shape;201;p3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System development has been plagued by </a:t>
            </a:r>
            <a:endParaRPr/>
          </a:p>
          <a:p>
            <a:pPr marL="640080" lvl="1" indent="-228600" algn="l" rtl="0">
              <a:spcBef>
                <a:spcPts val="400"/>
              </a:spcBef>
              <a:spcAft>
                <a:spcPts val="0"/>
              </a:spcAft>
              <a:buSzPts val="2000"/>
              <a:buChar char="•"/>
            </a:pPr>
            <a:r>
              <a:rPr lang="en-US"/>
              <a:t>Delays</a:t>
            </a:r>
            <a:endParaRPr/>
          </a:p>
          <a:p>
            <a:pPr marL="640080" lvl="1" indent="-228600" algn="l" rtl="0">
              <a:spcBef>
                <a:spcPts val="400"/>
              </a:spcBef>
              <a:spcAft>
                <a:spcPts val="0"/>
              </a:spcAft>
              <a:buSzPts val="2000"/>
              <a:buChar char="•"/>
            </a:pPr>
            <a:r>
              <a:rPr lang="en-US"/>
              <a:t>Budget overrun</a:t>
            </a:r>
            <a:endParaRPr/>
          </a:p>
          <a:p>
            <a:pPr marL="640080" lvl="1" indent="-228600" algn="l" rtl="0">
              <a:spcBef>
                <a:spcPts val="400"/>
              </a:spcBef>
              <a:spcAft>
                <a:spcPts val="0"/>
              </a:spcAft>
              <a:buSzPts val="2000"/>
              <a:buChar char="•"/>
            </a:pPr>
            <a:r>
              <a:rPr lang="en-US"/>
              <a:t>Complete failures</a:t>
            </a:r>
            <a:endParaRPr/>
          </a:p>
          <a:p>
            <a:pPr marL="640080" lvl="1" indent="-228600" algn="l" rtl="0">
              <a:spcBef>
                <a:spcPts val="400"/>
              </a:spcBef>
              <a:spcAft>
                <a:spcPts val="0"/>
              </a:spcAft>
              <a:buSzPts val="2000"/>
              <a:buChar char="•"/>
            </a:pPr>
            <a:r>
              <a:rPr lang="en-US"/>
              <a:t>Systems don’t meet the needs of users</a:t>
            </a:r>
            <a:endParaRPr/>
          </a:p>
          <a:p>
            <a:pPr marL="342900" lvl="0" indent="-228600" algn="l" rtl="0">
              <a:spcBef>
                <a:spcPts val="440"/>
              </a:spcBef>
              <a:spcAft>
                <a:spcPts val="0"/>
              </a:spcAft>
              <a:buSzPts val="2200"/>
              <a:buChar char="•"/>
            </a:pPr>
            <a:r>
              <a:rPr lang="en-US"/>
              <a:t>This section emphasizes on members what is expected of them in order to protect the reputation of computing professionals</a:t>
            </a:r>
            <a:endParaRPr/>
          </a:p>
          <a:p>
            <a:pPr marL="342900" lvl="0" indent="-88900" algn="l" rtl="0">
              <a:spcBef>
                <a:spcPts val="440"/>
              </a:spcBef>
              <a:spcAft>
                <a:spcPts val="0"/>
              </a:spcAft>
              <a:buSzPts val="22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Professional Competence and Integrity</a:t>
            </a:r>
            <a:endParaRPr/>
          </a:p>
        </p:txBody>
      </p:sp>
      <p:sp>
        <p:nvSpPr>
          <p:cNvPr id="207" name="Google Shape;207;p3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dirty="0"/>
              <a:t>Related to day-to-day activities of fresher</a:t>
            </a:r>
            <a:endParaRPr dirty="0"/>
          </a:p>
          <a:p>
            <a:pPr marL="342900" lvl="0" indent="-228600" algn="l" rtl="0">
              <a:spcBef>
                <a:spcPts val="440"/>
              </a:spcBef>
              <a:spcAft>
                <a:spcPts val="0"/>
              </a:spcAft>
              <a:buSzPts val="2200"/>
              <a:buChar char="•"/>
            </a:pPr>
            <a:r>
              <a:rPr lang="en-US" dirty="0"/>
              <a:t>Keep their professional skills up to date, encourage the same who work for them</a:t>
            </a:r>
            <a:endParaRPr dirty="0"/>
          </a:p>
          <a:p>
            <a:pPr marL="640080" lvl="1" indent="-228600" algn="l" rtl="0">
              <a:spcBef>
                <a:spcPts val="400"/>
              </a:spcBef>
              <a:spcAft>
                <a:spcPts val="0"/>
              </a:spcAft>
              <a:buSzPts val="2000"/>
              <a:buChar char="•"/>
            </a:pPr>
            <a:r>
              <a:rPr lang="en-US" dirty="0"/>
              <a:t>Follow appropriate code of practice</a:t>
            </a:r>
            <a:endParaRPr dirty="0"/>
          </a:p>
          <a:p>
            <a:pPr marL="640080" lvl="1" indent="-228600" algn="l" rtl="0">
              <a:spcBef>
                <a:spcPts val="400"/>
              </a:spcBef>
              <a:spcAft>
                <a:spcPts val="0"/>
              </a:spcAft>
              <a:buSzPts val="2000"/>
              <a:buChar char="•"/>
            </a:pPr>
            <a:r>
              <a:rPr lang="en-US" dirty="0"/>
              <a:t>Follow standards</a:t>
            </a:r>
            <a:endParaRPr dirty="0"/>
          </a:p>
          <a:p>
            <a:pPr marL="342900" lvl="0" indent="-228600" algn="l" rtl="0">
              <a:spcBef>
                <a:spcPts val="440"/>
              </a:spcBef>
              <a:spcAft>
                <a:spcPts val="0"/>
              </a:spcAft>
              <a:buSzPts val="2200"/>
              <a:buChar char="•"/>
            </a:pPr>
            <a:r>
              <a:rPr lang="en-US" dirty="0"/>
              <a:t>Commitment to continuing professional development </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Status of professional codes of conduct</a:t>
            </a:r>
            <a:endParaRPr/>
          </a:p>
        </p:txBody>
      </p:sp>
      <p:sp>
        <p:nvSpPr>
          <p:cNvPr id="213" name="Google Shape;213;p3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Some clauses are vague and some are clear</a:t>
            </a:r>
            <a:endParaRPr/>
          </a:p>
          <a:p>
            <a:pPr marL="640080" lvl="1" indent="-228600" algn="l" rtl="0">
              <a:spcBef>
                <a:spcPts val="400"/>
              </a:spcBef>
              <a:spcAft>
                <a:spcPts val="0"/>
              </a:spcAft>
              <a:buSzPts val="2000"/>
              <a:buChar char="•"/>
            </a:pPr>
            <a:r>
              <a:rPr lang="en-US" b="1"/>
              <a:t>You shall notify the Society if convicted of a criminal offence or upon becoming bankrupt or disqualified as Company Director.</a:t>
            </a:r>
            <a:endParaRPr/>
          </a:p>
          <a:p>
            <a:pPr marL="640080" lvl="1" indent="-228600" algn="l" rtl="0">
              <a:spcBef>
                <a:spcPts val="480"/>
              </a:spcBef>
              <a:spcAft>
                <a:spcPts val="0"/>
              </a:spcAft>
              <a:buSzPts val="2000"/>
              <a:buChar char="•"/>
            </a:pPr>
            <a:r>
              <a:rPr lang="en-US" b="1"/>
              <a:t>In your professional role you shall have regard for the public health, safety </a:t>
            </a:r>
            <a:r>
              <a:rPr lang="en-US" sz="2400" b="1"/>
              <a:t>and environment.</a:t>
            </a:r>
            <a:endParaRPr/>
          </a:p>
          <a:p>
            <a:pPr marL="342900" lvl="0" indent="-228600" algn="l" rtl="0">
              <a:spcBef>
                <a:spcPts val="400"/>
              </a:spcBef>
              <a:spcAft>
                <a:spcPts val="0"/>
              </a:spcAft>
              <a:buSzPts val="2000"/>
              <a:buChar char="•"/>
            </a:pPr>
            <a:r>
              <a:rPr lang="en-US" sz="2000"/>
              <a:t>In practice, it is only possible to take disciplinary action in cases where the rule that has been broken is a precisely specified and objective one.</a:t>
            </a:r>
            <a:endParaRPr sz="20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Education</a:t>
            </a:r>
            <a:endParaRPr/>
          </a:p>
        </p:txBody>
      </p:sp>
      <p:sp>
        <p:nvSpPr>
          <p:cNvPr id="219" name="Google Shape;219;p3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The BCS promotes education in a number of ways:</a:t>
            </a:r>
            <a:endParaRPr/>
          </a:p>
          <a:p>
            <a:pPr marL="640080" lvl="1" indent="-228600" algn="l" rtl="0">
              <a:spcBef>
                <a:spcPts val="400"/>
              </a:spcBef>
              <a:spcAft>
                <a:spcPts val="0"/>
              </a:spcAft>
              <a:buSzPts val="2000"/>
              <a:buChar char="•"/>
            </a:pPr>
            <a:r>
              <a:rPr lang="en-US"/>
              <a:t> It runs its own system of professional examinations and grants approval to suitable organizations that provide courses to prepare students for them.</a:t>
            </a:r>
            <a:endParaRPr/>
          </a:p>
          <a:p>
            <a:pPr marL="640080" lvl="1" indent="-228600" algn="l" rtl="0">
              <a:spcBef>
                <a:spcPts val="400"/>
              </a:spcBef>
              <a:spcAft>
                <a:spcPts val="0"/>
              </a:spcAft>
              <a:buSzPts val="2000"/>
              <a:buChar char="•"/>
            </a:pPr>
            <a:r>
              <a:rPr lang="en-US"/>
              <a:t> It accredits degree programs offered by institutions of higher education.</a:t>
            </a:r>
            <a:endParaRPr/>
          </a:p>
          <a:p>
            <a:pPr marL="640080" lvl="1" indent="-228600" algn="l" rtl="0">
              <a:spcBef>
                <a:spcPts val="400"/>
              </a:spcBef>
              <a:spcAft>
                <a:spcPts val="0"/>
              </a:spcAft>
              <a:buSzPts val="2000"/>
              <a:buChar char="•"/>
            </a:pPr>
            <a:r>
              <a:rPr lang="en-US"/>
              <a:t> It sets the syllabus for a range of vocational qualifications and accredits training organizations to provide the associated short courses.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6"/>
          <p:cNvSpPr txBox="1">
            <a:spLocks noGrp="1"/>
          </p:cNvSpPr>
          <p:nvPr>
            <p:ph type="title"/>
          </p:nvPr>
        </p:nvSpPr>
        <p:spPr>
          <a:xfrm>
            <a:off x="457200" y="260990"/>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Education</a:t>
            </a:r>
            <a:endParaRPr/>
          </a:p>
        </p:txBody>
      </p:sp>
      <p:sp>
        <p:nvSpPr>
          <p:cNvPr id="225" name="Google Shape;225;p36"/>
          <p:cNvSpPr txBox="1">
            <a:spLocks noGrp="1"/>
          </p:cNvSpPr>
          <p:nvPr>
            <p:ph type="body" idx="1"/>
          </p:nvPr>
        </p:nvSpPr>
        <p:spPr>
          <a:xfrm>
            <a:off x="457200" y="1403990"/>
            <a:ext cx="7620000" cy="5029200"/>
          </a:xfrm>
          <a:prstGeom prst="rect">
            <a:avLst/>
          </a:prstGeom>
          <a:noFill/>
          <a:ln>
            <a:noFill/>
          </a:ln>
        </p:spPr>
        <p:txBody>
          <a:bodyPr spcFirstLastPara="1" wrap="square" lIns="91425" tIns="45700" rIns="91425" bIns="45700" anchor="t" anchorCtr="0">
            <a:normAutofit lnSpcReduction="10000"/>
          </a:bodyPr>
          <a:lstStyle/>
          <a:p>
            <a:pPr marL="342900" lvl="0" indent="-228600" algn="l" rtl="0">
              <a:spcBef>
                <a:spcPts val="0"/>
              </a:spcBef>
              <a:spcAft>
                <a:spcPts val="0"/>
              </a:spcAft>
              <a:buSzPts val="2200"/>
              <a:buChar char="•"/>
            </a:pPr>
            <a:r>
              <a:rPr lang="en-US"/>
              <a:t>BCS Professional examination</a:t>
            </a:r>
            <a:endParaRPr/>
          </a:p>
          <a:p>
            <a:pPr marL="640080" lvl="1" indent="-228600" algn="l" rtl="0">
              <a:spcBef>
                <a:spcPts val="400"/>
              </a:spcBef>
              <a:spcAft>
                <a:spcPts val="0"/>
              </a:spcAft>
              <a:buSzPts val="2000"/>
              <a:buChar char="•"/>
            </a:pPr>
            <a:r>
              <a:rPr lang="en-US"/>
              <a:t>Certificate</a:t>
            </a:r>
            <a:endParaRPr/>
          </a:p>
          <a:p>
            <a:pPr marL="640080" lvl="1" indent="-228600" algn="l" rtl="0">
              <a:spcBef>
                <a:spcPts val="400"/>
              </a:spcBef>
              <a:spcAft>
                <a:spcPts val="0"/>
              </a:spcAft>
              <a:buSzPts val="2000"/>
              <a:buChar char="•"/>
            </a:pPr>
            <a:r>
              <a:rPr lang="en-US"/>
              <a:t>Diploma</a:t>
            </a:r>
            <a:endParaRPr/>
          </a:p>
          <a:p>
            <a:pPr marL="640080" lvl="1" indent="-228600" algn="l" rtl="0">
              <a:spcBef>
                <a:spcPts val="400"/>
              </a:spcBef>
              <a:spcAft>
                <a:spcPts val="0"/>
              </a:spcAft>
              <a:buSzPts val="2000"/>
              <a:buChar char="•"/>
            </a:pPr>
            <a:r>
              <a:rPr lang="en-US"/>
              <a:t>Professional Graduate Diploma</a:t>
            </a:r>
            <a:endParaRPr/>
          </a:p>
          <a:p>
            <a:pPr marL="640080" lvl="1" indent="-228600" algn="l" rtl="0">
              <a:spcBef>
                <a:spcPts val="400"/>
              </a:spcBef>
              <a:spcAft>
                <a:spcPts val="0"/>
              </a:spcAft>
              <a:buSzPts val="2000"/>
              <a:buChar char="•"/>
            </a:pPr>
            <a:r>
              <a:rPr lang="en-US"/>
              <a:t>Projects are accessed at diploma and PGD level</a:t>
            </a:r>
            <a:endParaRPr/>
          </a:p>
          <a:p>
            <a:pPr marL="640080" lvl="1" indent="-228600" algn="l" rtl="0">
              <a:spcBef>
                <a:spcPts val="400"/>
              </a:spcBef>
              <a:spcAft>
                <a:spcPts val="0"/>
              </a:spcAft>
              <a:buSzPts val="2000"/>
              <a:buChar char="•"/>
            </a:pPr>
            <a:r>
              <a:rPr lang="en-US"/>
              <a:t>PGD with project considered as honors degree</a:t>
            </a:r>
            <a:endParaRPr/>
          </a:p>
          <a:p>
            <a:pPr marL="342900" lvl="0" indent="-228600" algn="l" rtl="0">
              <a:spcBef>
                <a:spcPts val="440"/>
              </a:spcBef>
              <a:spcAft>
                <a:spcPts val="0"/>
              </a:spcAft>
              <a:buSzPts val="2200"/>
              <a:buChar char="•"/>
            </a:pPr>
            <a:r>
              <a:rPr lang="en-US"/>
              <a:t>EUCCIP - professional qualification accepted throughout Europe</a:t>
            </a:r>
            <a:endParaRPr/>
          </a:p>
          <a:p>
            <a:pPr marL="640080" lvl="1" indent="-228600" algn="l" rtl="0">
              <a:spcBef>
                <a:spcPts val="400"/>
              </a:spcBef>
              <a:spcAft>
                <a:spcPts val="0"/>
              </a:spcAft>
              <a:buSzPts val="2000"/>
              <a:buChar char="•"/>
            </a:pPr>
            <a:r>
              <a:rPr lang="en-US"/>
              <a:t>IT Experience with no education.</a:t>
            </a:r>
            <a:endParaRPr/>
          </a:p>
          <a:p>
            <a:pPr marL="640080" lvl="1" indent="-228600" algn="l" rtl="0">
              <a:spcBef>
                <a:spcPts val="400"/>
              </a:spcBef>
              <a:spcAft>
                <a:spcPts val="0"/>
              </a:spcAft>
              <a:buSzPts val="2000"/>
              <a:buChar char="•"/>
            </a:pPr>
            <a:r>
              <a:rPr lang="en-US"/>
              <a:t>People with non-IT education.</a:t>
            </a:r>
            <a:endParaRPr/>
          </a:p>
          <a:p>
            <a:pPr marL="640080" lvl="1" indent="-228600" algn="l" rtl="0">
              <a:spcBef>
                <a:spcPts val="400"/>
              </a:spcBef>
              <a:spcAft>
                <a:spcPts val="0"/>
              </a:spcAft>
              <a:buSzPts val="2000"/>
              <a:buChar char="•"/>
            </a:pPr>
            <a:r>
              <a:rPr lang="en-US"/>
              <a:t>Younger students interested in IT</a:t>
            </a:r>
            <a:endParaRPr/>
          </a:p>
          <a:p>
            <a:pPr marL="342900" lvl="0" indent="-228600" algn="l" rtl="0">
              <a:spcBef>
                <a:spcPts val="440"/>
              </a:spcBef>
              <a:spcAft>
                <a:spcPts val="0"/>
              </a:spcAft>
              <a:buSzPts val="2200"/>
              <a:buChar char="•"/>
            </a:pPr>
            <a:r>
              <a:rPr lang="en-US"/>
              <a:t>Accreditation</a:t>
            </a:r>
            <a:endParaRPr/>
          </a:p>
          <a:p>
            <a:pPr marL="342900" lvl="0" indent="-228600" algn="l" rtl="0">
              <a:spcBef>
                <a:spcPts val="440"/>
              </a:spcBef>
              <a:spcAft>
                <a:spcPts val="0"/>
              </a:spcAft>
              <a:buSzPts val="2200"/>
              <a:buChar char="•"/>
            </a:pPr>
            <a:r>
              <a:rPr lang="en-US"/>
              <a:t>Short Courses</a:t>
            </a:r>
            <a:endParaRPr/>
          </a:p>
          <a:p>
            <a:pPr marL="640080" lvl="1" indent="-228600" algn="l" rtl="0">
              <a:spcBef>
                <a:spcPts val="400"/>
              </a:spcBef>
              <a:spcAft>
                <a:spcPts val="0"/>
              </a:spcAft>
              <a:buSzPts val="2000"/>
              <a:buChar char="•"/>
            </a:pPr>
            <a:r>
              <a:rPr lang="en-US"/>
              <a:t>Information Systems Examination Board (ISEB)</a:t>
            </a:r>
            <a:endParaRPr/>
          </a:p>
          <a:p>
            <a:pPr marL="640080" lvl="1" indent="-101600" algn="l" rtl="0">
              <a:spcBef>
                <a:spcPts val="400"/>
              </a:spcBef>
              <a:spcAft>
                <a:spcPts val="0"/>
              </a:spcAft>
              <a:buSzPts val="20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CONTINUING PROFESSIONAL DEVELOPMENT</a:t>
            </a:r>
            <a:endParaRPr/>
          </a:p>
        </p:txBody>
      </p:sp>
      <p:sp>
        <p:nvSpPr>
          <p:cNvPr id="231" name="Google Shape;231;p3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Little attention in past as how a professional kept his knowledge up-to-date</a:t>
            </a:r>
            <a:endParaRPr/>
          </a:p>
          <a:p>
            <a:pPr marL="342900" lvl="0" indent="-228600" algn="l" rtl="0">
              <a:spcBef>
                <a:spcPts val="440"/>
              </a:spcBef>
              <a:spcAft>
                <a:spcPts val="0"/>
              </a:spcAft>
              <a:buSzPts val="2200"/>
              <a:buChar char="•"/>
            </a:pPr>
            <a:r>
              <a:rPr lang="en-US"/>
              <a:t>Individual efforts</a:t>
            </a:r>
            <a:endParaRPr/>
          </a:p>
          <a:p>
            <a:pPr marL="640080" lvl="1" indent="-228600" algn="l" rtl="0">
              <a:spcBef>
                <a:spcPts val="400"/>
              </a:spcBef>
              <a:spcAft>
                <a:spcPts val="0"/>
              </a:spcAft>
              <a:buSzPts val="2000"/>
              <a:buChar char="•"/>
            </a:pPr>
            <a:r>
              <a:rPr lang="en-US"/>
              <a:t>Take available opportunities</a:t>
            </a:r>
            <a:endParaRPr/>
          </a:p>
          <a:p>
            <a:pPr marL="342900" lvl="0" indent="-228600" algn="l" rtl="0">
              <a:spcBef>
                <a:spcPts val="440"/>
              </a:spcBef>
              <a:spcAft>
                <a:spcPts val="0"/>
              </a:spcAft>
              <a:buSzPts val="2200"/>
              <a:buChar char="•"/>
            </a:pPr>
            <a:r>
              <a:rPr lang="en-US"/>
              <a:t>CPD to individual members</a:t>
            </a:r>
            <a:endParaRPr/>
          </a:p>
          <a:p>
            <a:pPr marL="640080" lvl="1" indent="-228600" algn="l" rtl="0">
              <a:spcBef>
                <a:spcPts val="400"/>
              </a:spcBef>
              <a:spcAft>
                <a:spcPts val="0"/>
              </a:spcAft>
              <a:buSzPts val="2000"/>
              <a:buChar char="•"/>
            </a:pPr>
            <a:r>
              <a:rPr lang="en-US"/>
              <a:t>BCS Supports CPD</a:t>
            </a:r>
            <a:endParaRPr/>
          </a:p>
          <a:p>
            <a:pPr marL="640080" lvl="1" indent="-228600" algn="l" rtl="0">
              <a:spcBef>
                <a:spcPts val="400"/>
              </a:spcBef>
              <a:spcAft>
                <a:spcPts val="0"/>
              </a:spcAft>
              <a:buSzPts val="2000"/>
              <a:buChar char="•"/>
            </a:pPr>
            <a:r>
              <a:rPr lang="en-US"/>
              <a:t>BCS provides structure of recording and assessing </a:t>
            </a:r>
            <a:endParaRPr/>
          </a:p>
          <a:p>
            <a:pPr marL="640080" lvl="1" indent="-228600" algn="l" rtl="0">
              <a:spcBef>
                <a:spcPts val="400"/>
              </a:spcBef>
              <a:spcAft>
                <a:spcPts val="0"/>
              </a:spcAft>
              <a:buSzPts val="2000"/>
              <a:buChar char="•"/>
            </a:pPr>
            <a:r>
              <a:rPr lang="en-US"/>
              <a:t>BCS also provides means by which it can be achieved</a:t>
            </a:r>
            <a:endParaRPr/>
          </a:p>
          <a:p>
            <a:pPr marL="342900" lvl="0" indent="-228600" algn="l" rtl="0">
              <a:spcBef>
                <a:spcPts val="440"/>
              </a:spcBef>
              <a:spcAft>
                <a:spcPts val="0"/>
              </a:spcAft>
              <a:buSzPts val="2200"/>
              <a:buChar char="•"/>
            </a:pPr>
            <a:r>
              <a:rPr lang="en-US"/>
              <a:t>CPD for members</a:t>
            </a:r>
            <a:endParaRPr/>
          </a:p>
          <a:p>
            <a:pPr marL="640080" lvl="1" indent="-228600" algn="l" rtl="0">
              <a:spcBef>
                <a:spcPts val="400"/>
              </a:spcBef>
              <a:spcAft>
                <a:spcPts val="0"/>
              </a:spcAft>
              <a:buSzPts val="2000"/>
              <a:buChar char="•"/>
            </a:pPr>
            <a:r>
              <a:rPr lang="en-US"/>
              <a:t>BCS members receives a copy of monthly publication; The Computer Bulletin</a:t>
            </a:r>
            <a:endParaRPr/>
          </a:p>
          <a:p>
            <a:pPr marL="640080" lvl="1" indent="-228600" algn="l" rtl="0">
              <a:spcBef>
                <a:spcPts val="400"/>
              </a:spcBef>
              <a:spcAft>
                <a:spcPts val="0"/>
              </a:spcAft>
              <a:buSzPts val="2000"/>
              <a:buChar char="•"/>
            </a:pPr>
            <a:r>
              <a:rPr lang="en-US"/>
              <a:t>Keeps members aware of new developments and topics of interest to the profession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CONTINUING PROFESSIONAL DEVELOPMENT</a:t>
            </a:r>
            <a:endParaRPr/>
          </a:p>
        </p:txBody>
      </p:sp>
      <p:sp>
        <p:nvSpPr>
          <p:cNvPr id="237" name="Google Shape;237;p3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CPD to industry</a:t>
            </a:r>
            <a:endParaRPr/>
          </a:p>
          <a:p>
            <a:pPr marL="640080" lvl="1" indent="-228600" algn="l" rtl="0">
              <a:spcBef>
                <a:spcPts val="400"/>
              </a:spcBef>
              <a:spcAft>
                <a:spcPts val="0"/>
              </a:spcAft>
              <a:buSzPts val="2000"/>
              <a:buChar char="•"/>
            </a:pPr>
            <a:r>
              <a:rPr lang="en-US"/>
              <a:t>ISM (Industry Structure Model)</a:t>
            </a:r>
            <a:endParaRPr/>
          </a:p>
          <a:p>
            <a:pPr marL="1005839" lvl="2" indent="-228600" algn="l" rtl="0">
              <a:spcBef>
                <a:spcPts val="360"/>
              </a:spcBef>
              <a:spcAft>
                <a:spcPts val="0"/>
              </a:spcAft>
              <a:buSzPts val="1800"/>
              <a:buChar char="•"/>
            </a:pPr>
            <a:r>
              <a:rPr lang="en-US"/>
              <a:t>MATRIX</a:t>
            </a:r>
            <a:endParaRPr/>
          </a:p>
          <a:p>
            <a:pPr marL="640080" lvl="1" indent="-228600" algn="l" rtl="0">
              <a:spcBef>
                <a:spcPts val="400"/>
              </a:spcBef>
              <a:spcAft>
                <a:spcPts val="0"/>
              </a:spcAft>
              <a:buSzPts val="2000"/>
              <a:buChar char="•"/>
            </a:pPr>
            <a:r>
              <a:rPr lang="en-US"/>
              <a:t>SFIAplus (Skills Framework for the Information Age)</a:t>
            </a:r>
            <a:endParaRPr/>
          </a:p>
          <a:p>
            <a:pPr marL="1005839" lvl="2" indent="-228600" algn="l" rtl="0">
              <a:spcBef>
                <a:spcPts val="360"/>
              </a:spcBef>
              <a:spcAft>
                <a:spcPts val="0"/>
              </a:spcAft>
              <a:buSzPts val="1800"/>
              <a:buChar char="•"/>
            </a:pPr>
            <a:r>
              <a:rPr lang="en-US"/>
              <a:t>Software based</a:t>
            </a:r>
            <a:endParaRPr/>
          </a:p>
          <a:p>
            <a:pPr marL="640080" lvl="1" indent="-228600" algn="l" rtl="0">
              <a:spcBef>
                <a:spcPts val="400"/>
              </a:spcBef>
              <a:spcAft>
                <a:spcPts val="0"/>
              </a:spcAft>
              <a:buSzPts val="2000"/>
              <a:buChar char="•"/>
            </a:pPr>
            <a:r>
              <a:rPr lang="en-US"/>
              <a:t>The BCS also provides a Career Development Accreditation service, which provides external, independent assurance that an organization’s training programme not only meets the needs of the business and the trainee, but also complies with the best practice of the industry as a whole.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ADVACEMENT OF KNOWLEDGE</a:t>
            </a:r>
            <a:endParaRPr/>
          </a:p>
        </p:txBody>
      </p:sp>
      <p:sp>
        <p:nvSpPr>
          <p:cNvPr id="243" name="Google Shape;243;p3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342900" lvl="0" indent="-228600" algn="l" rtl="0">
              <a:spcBef>
                <a:spcPts val="0"/>
              </a:spcBef>
              <a:spcAft>
                <a:spcPts val="0"/>
              </a:spcAft>
              <a:buSzPts val="2200"/>
              <a:buChar char="•"/>
            </a:pPr>
            <a:r>
              <a:rPr lang="en-US" dirty="0"/>
              <a:t>Computer Journal</a:t>
            </a:r>
            <a:endParaRPr dirty="0"/>
          </a:p>
          <a:p>
            <a:pPr marL="640080" lvl="1" indent="-228600" algn="l" rtl="0">
              <a:spcBef>
                <a:spcPts val="400"/>
              </a:spcBef>
              <a:spcAft>
                <a:spcPts val="0"/>
              </a:spcAft>
              <a:buSzPts val="2000"/>
              <a:buChar char="•"/>
            </a:pPr>
            <a:r>
              <a:rPr lang="en-US" dirty="0"/>
              <a:t>6 issues a year</a:t>
            </a:r>
            <a:endParaRPr dirty="0"/>
          </a:p>
          <a:p>
            <a:pPr marL="640080" lvl="1" indent="-228600" algn="l" rtl="0">
              <a:spcBef>
                <a:spcPts val="400"/>
              </a:spcBef>
              <a:spcAft>
                <a:spcPts val="0"/>
              </a:spcAft>
              <a:buSzPts val="2000"/>
              <a:buChar char="•"/>
            </a:pPr>
            <a:r>
              <a:rPr lang="en-US" dirty="0"/>
              <a:t>Caries the results of research carried out in industry, universities all over the world</a:t>
            </a:r>
            <a:endParaRPr dirty="0"/>
          </a:p>
          <a:p>
            <a:pPr marL="342900" lvl="0" indent="-228600" algn="l" rtl="0">
              <a:spcBef>
                <a:spcPts val="440"/>
              </a:spcBef>
              <a:spcAft>
                <a:spcPts val="0"/>
              </a:spcAft>
              <a:buSzPts val="2200"/>
              <a:buChar char="•"/>
            </a:pPr>
            <a:r>
              <a:rPr lang="en-US" dirty="0"/>
              <a:t>IEE</a:t>
            </a:r>
            <a:endParaRPr dirty="0"/>
          </a:p>
          <a:p>
            <a:pPr marL="640080" lvl="1" indent="-228600" algn="l" rtl="0">
              <a:spcBef>
                <a:spcPts val="400"/>
              </a:spcBef>
              <a:spcAft>
                <a:spcPts val="0"/>
              </a:spcAft>
              <a:buSzPts val="2000"/>
              <a:buChar char="•"/>
            </a:pPr>
            <a:r>
              <a:rPr lang="en-US" dirty="0"/>
              <a:t>IEE Proceedings</a:t>
            </a:r>
            <a:endParaRPr dirty="0"/>
          </a:p>
          <a:p>
            <a:pPr marL="342900" lvl="0" indent="-228600" algn="l" rtl="0">
              <a:spcBef>
                <a:spcPts val="440"/>
              </a:spcBef>
              <a:spcAft>
                <a:spcPts val="0"/>
              </a:spcAft>
              <a:buSzPts val="2200"/>
              <a:buChar char="•"/>
            </a:pPr>
            <a:r>
              <a:rPr lang="en-US" dirty="0"/>
              <a:t>For IT professionals who are not engaged in research</a:t>
            </a:r>
            <a:endParaRPr dirty="0"/>
          </a:p>
          <a:p>
            <a:pPr marL="640080" lvl="1" indent="-228600" algn="l" rtl="0">
              <a:spcBef>
                <a:spcPts val="400"/>
              </a:spcBef>
              <a:spcAft>
                <a:spcPts val="0"/>
              </a:spcAft>
              <a:buSzPts val="2000"/>
              <a:buChar char="•"/>
            </a:pPr>
            <a:r>
              <a:rPr lang="en-US" dirty="0"/>
              <a:t>Computer (</a:t>
            </a:r>
            <a:r>
              <a:rPr lang="en-US" dirty="0">
                <a:solidFill>
                  <a:schemeClr val="tx1"/>
                </a:solidFill>
              </a:rPr>
              <a:t>publication of IEEE-CS</a:t>
            </a:r>
            <a:r>
              <a:rPr lang="en-US" dirty="0"/>
              <a:t>), IEEE Software, and the Communications of ACM contain authoritative articles on new developments and current issues are written at a level that an IT Professional can understand.</a:t>
            </a:r>
            <a:endParaRPr dirty="0"/>
          </a:p>
          <a:p>
            <a:pPr marL="342900" lvl="0" indent="-228600" algn="l" rtl="0">
              <a:spcBef>
                <a:spcPts val="440"/>
              </a:spcBef>
              <a:spcAft>
                <a:spcPts val="0"/>
              </a:spcAft>
              <a:buSzPts val="2200"/>
              <a:buChar char="•"/>
            </a:pPr>
            <a:r>
              <a:rPr lang="en-US" dirty="0"/>
              <a:t>Specialist groups</a:t>
            </a:r>
            <a:endParaRPr dirty="0"/>
          </a:p>
          <a:p>
            <a:pPr marL="640080" lvl="1" indent="-228600" algn="l" rtl="0">
              <a:spcBef>
                <a:spcPts val="400"/>
              </a:spcBef>
              <a:spcAft>
                <a:spcPts val="0"/>
              </a:spcAft>
              <a:buSzPts val="2000"/>
              <a:buChar char="•"/>
            </a:pPr>
            <a:r>
              <a:rPr lang="en-US" dirty="0"/>
              <a:t>Organize or sponsor conferences</a:t>
            </a:r>
            <a:endParaRPr dirty="0"/>
          </a:p>
          <a:p>
            <a:pPr marL="640080" lvl="1" indent="-228600" algn="l" rtl="0">
              <a:spcBef>
                <a:spcPts val="400"/>
              </a:spcBef>
              <a:spcAft>
                <a:spcPts val="0"/>
              </a:spcAft>
              <a:buSzPts val="2000"/>
              <a:buChar char="•"/>
            </a:pPr>
            <a:r>
              <a:rPr lang="en-US" dirty="0"/>
              <a:t>Produce books, reports specialized software </a:t>
            </a:r>
            <a:r>
              <a:rPr lang="en-US" dirty="0" err="1"/>
              <a:t>etc</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dirty="0">
                <a:solidFill>
                  <a:schemeClr val="tx1"/>
                </a:solidFill>
              </a:rPr>
              <a:t>MEMBERSHIP GRADES OF BCS</a:t>
            </a:r>
            <a:endParaRPr dirty="0">
              <a:solidFill>
                <a:schemeClr val="tx1"/>
              </a:solidFill>
            </a:endParaRPr>
          </a:p>
        </p:txBody>
      </p:sp>
      <p:pic>
        <p:nvPicPr>
          <p:cNvPr id="249" name="Google Shape;249;p40"/>
          <p:cNvPicPr preferRelativeResize="0"/>
          <p:nvPr/>
        </p:nvPicPr>
        <p:blipFill rotWithShape="1">
          <a:blip r:embed="rId3">
            <a:alphaModFix/>
          </a:blip>
          <a:srcRect/>
          <a:stretch/>
        </p:blipFill>
        <p:spPr>
          <a:xfrm>
            <a:off x="123826" y="1876425"/>
            <a:ext cx="8276086" cy="4448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Nature of Profession</a:t>
            </a:r>
            <a:endParaRPr/>
          </a:p>
        </p:txBody>
      </p:sp>
      <p:sp>
        <p:nvSpPr>
          <p:cNvPr id="99" name="Google Shape;99;p1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Professional</a:t>
            </a:r>
            <a:endParaRPr/>
          </a:p>
          <a:p>
            <a:pPr marL="640080" lvl="1" indent="-228600" algn="l" rtl="0">
              <a:spcBef>
                <a:spcPts val="400"/>
              </a:spcBef>
              <a:spcAft>
                <a:spcPts val="0"/>
              </a:spcAft>
              <a:buSzPts val="2000"/>
              <a:buChar char="•"/>
            </a:pPr>
            <a:r>
              <a:rPr lang="en-US"/>
              <a:t>Within limits who puts the interest of organization above of their own convenience</a:t>
            </a:r>
            <a:endParaRPr/>
          </a:p>
          <a:p>
            <a:pPr marL="640080" lvl="1" indent="-228600" algn="l" rtl="0">
              <a:spcBef>
                <a:spcPts val="400"/>
              </a:spcBef>
              <a:spcAft>
                <a:spcPts val="0"/>
              </a:spcAft>
              <a:buSzPts val="2000"/>
              <a:buChar char="•"/>
            </a:pPr>
            <a:r>
              <a:rPr lang="en-US"/>
              <a:t>They can be relied on to carry out the work competently and conscientiously regardless of the circumstances</a:t>
            </a:r>
            <a:endParaRPr/>
          </a:p>
          <a:p>
            <a:pPr marL="342900" lvl="0" indent="-228600" algn="l" rtl="0">
              <a:spcBef>
                <a:spcPts val="440"/>
              </a:spcBef>
              <a:spcAft>
                <a:spcPts val="0"/>
              </a:spcAft>
              <a:buSzPts val="2200"/>
              <a:buChar char="•"/>
            </a:pPr>
            <a:r>
              <a:rPr lang="en-US"/>
              <a:t>Common characteristics of professionals</a:t>
            </a:r>
            <a:endParaRPr/>
          </a:p>
          <a:p>
            <a:pPr marL="640080" lvl="1" indent="-228600" algn="l" rtl="0">
              <a:spcBef>
                <a:spcPts val="400"/>
              </a:spcBef>
              <a:spcAft>
                <a:spcPts val="0"/>
              </a:spcAft>
              <a:buSzPts val="2000"/>
              <a:buChar char="•"/>
            </a:pPr>
            <a:r>
              <a:rPr lang="en-US"/>
              <a:t>Substantial education and training are required in order to practice the profession</a:t>
            </a:r>
            <a:endParaRPr/>
          </a:p>
          <a:p>
            <a:pPr marL="640080" lvl="1" indent="-228600" algn="l" rtl="0">
              <a:spcBef>
                <a:spcPts val="400"/>
              </a:spcBef>
              <a:spcAft>
                <a:spcPts val="0"/>
              </a:spcAft>
              <a:buSzPts val="2000"/>
              <a:buChar char="•"/>
            </a:pPr>
            <a:r>
              <a:rPr lang="en-US"/>
              <a:t>The members of the profession, themselves decide the nature of this training and control entry to this profession</a:t>
            </a:r>
            <a:endParaRPr/>
          </a:p>
          <a:p>
            <a:pPr marL="640080" lvl="1" indent="-228600" algn="l" rtl="0">
              <a:spcBef>
                <a:spcPts val="400"/>
              </a:spcBef>
              <a:spcAft>
                <a:spcPts val="0"/>
              </a:spcAft>
              <a:buSzPts val="2000"/>
              <a:buChar char="•"/>
            </a:pPr>
            <a:r>
              <a:rPr lang="en-US"/>
              <a:t>The profession is organized into one or more professional bodies</a:t>
            </a:r>
            <a:endParaRPr/>
          </a:p>
          <a:p>
            <a:pPr marL="640080" lvl="1" indent="-228600" algn="l" rtl="0">
              <a:spcBef>
                <a:spcPts val="400"/>
              </a:spcBef>
              <a:spcAft>
                <a:spcPts val="0"/>
              </a:spcAft>
              <a:buSzPts val="2000"/>
              <a:buChar char="•"/>
            </a:pPr>
            <a:r>
              <a:rPr lang="en-US"/>
              <a:t>The profession lays down standards of conduct with which members must comply and when necessary enforces these through disciplinary procedures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Professional bodies</a:t>
            </a:r>
            <a:endParaRPr/>
          </a:p>
        </p:txBody>
      </p:sp>
      <p:sp>
        <p:nvSpPr>
          <p:cNvPr id="105" name="Google Shape;105;p1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342900" lvl="0" indent="-228600" algn="l" rtl="0">
              <a:spcBef>
                <a:spcPts val="0"/>
              </a:spcBef>
              <a:spcAft>
                <a:spcPts val="0"/>
              </a:spcAft>
              <a:buSzPct val="100000"/>
              <a:buChar char="•"/>
            </a:pPr>
            <a:r>
              <a:rPr lang="en-US"/>
              <a:t>group of people coming together because of a shared interest in a particular type of activity</a:t>
            </a:r>
            <a:endParaRPr/>
          </a:p>
          <a:p>
            <a:pPr marL="640080" lvl="1" indent="-228600" algn="l" rtl="0">
              <a:spcBef>
                <a:spcPts val="370"/>
              </a:spcBef>
              <a:spcAft>
                <a:spcPts val="0"/>
              </a:spcAft>
              <a:buSzPct val="100000"/>
              <a:buChar char="•"/>
            </a:pPr>
            <a:r>
              <a:rPr lang="en-US"/>
              <a:t>BCS</a:t>
            </a:r>
            <a:endParaRPr/>
          </a:p>
          <a:p>
            <a:pPr marL="342900" lvl="0" indent="-228600" algn="l" rtl="0">
              <a:spcBef>
                <a:spcPts val="407"/>
              </a:spcBef>
              <a:spcAft>
                <a:spcPts val="0"/>
              </a:spcAft>
              <a:buSzPct val="100000"/>
              <a:buChar char="•"/>
            </a:pPr>
            <a:r>
              <a:rPr lang="en-US"/>
              <a:t>the professional body matures, it is likely to develop a range of functions, of which the following are the most important</a:t>
            </a:r>
            <a:endParaRPr/>
          </a:p>
          <a:p>
            <a:pPr marL="640080" lvl="1" indent="-228600" algn="l" rtl="0">
              <a:spcBef>
                <a:spcPts val="370"/>
              </a:spcBef>
              <a:spcAft>
                <a:spcPts val="0"/>
              </a:spcAft>
              <a:buSzPct val="100000"/>
              <a:buChar char="•"/>
            </a:pPr>
            <a:r>
              <a:rPr lang="en-US" b="1"/>
              <a:t>establishing a code of conduct to regulate the way members </a:t>
            </a:r>
            <a:r>
              <a:rPr lang="en-US"/>
              <a:t>of the body behave in their professional lives and </a:t>
            </a:r>
            <a:r>
              <a:rPr lang="en-US" b="1"/>
              <a:t>a disciplinary procedure to discipline members who breach this code</a:t>
            </a:r>
            <a:r>
              <a:rPr lang="en-US"/>
              <a:t>;</a:t>
            </a:r>
            <a:endParaRPr/>
          </a:p>
          <a:p>
            <a:pPr marL="640080" lvl="1" indent="-228600" algn="l" rtl="0">
              <a:spcBef>
                <a:spcPts val="370"/>
              </a:spcBef>
              <a:spcAft>
                <a:spcPts val="0"/>
              </a:spcAft>
              <a:buSzPct val="100000"/>
              <a:buChar char="•"/>
            </a:pPr>
            <a:r>
              <a:rPr lang="en-US"/>
              <a:t>establishing </a:t>
            </a:r>
            <a:r>
              <a:rPr lang="en-US" b="1"/>
              <a:t>mechanisms for disseminating knowledge of good practice and new developments to its members</a:t>
            </a:r>
            <a:r>
              <a:rPr lang="en-US"/>
              <a:t>, typically through publications and conferences but increasingly also through the use of the worldwide web;</a:t>
            </a:r>
            <a:endParaRPr/>
          </a:p>
          <a:p>
            <a:pPr marL="640080" lvl="1" indent="-228600" algn="l" rtl="0">
              <a:spcBef>
                <a:spcPts val="370"/>
              </a:spcBef>
              <a:spcAft>
                <a:spcPts val="0"/>
              </a:spcAft>
              <a:buSzPct val="100000"/>
              <a:buChar char="•"/>
            </a:pPr>
            <a:r>
              <a:rPr lang="en-US" b="1"/>
              <a:t>setting standards of education and experience </a:t>
            </a:r>
            <a:r>
              <a:rPr lang="en-US"/>
              <a:t>that must be met by people wishing to become members of the body;</a:t>
            </a:r>
            <a:endParaRPr/>
          </a:p>
          <a:p>
            <a:pPr marL="640080" lvl="1" indent="-228600" algn="l" rtl="0">
              <a:spcBef>
                <a:spcPts val="370"/>
              </a:spcBef>
              <a:spcAft>
                <a:spcPts val="0"/>
              </a:spcAft>
              <a:buSzPct val="100000"/>
              <a:buChar char="•"/>
            </a:pPr>
            <a:r>
              <a:rPr lang="en-US" b="1"/>
              <a:t>advising government and regulatory bodies </a:t>
            </a:r>
            <a:r>
              <a:rPr lang="en-US"/>
              <a:t>about matters within its area of expertise.</a:t>
            </a:r>
            <a:endParaRPr/>
          </a:p>
          <a:p>
            <a:pPr marL="640080" lvl="1" indent="-111125" algn="l" rtl="0">
              <a:spcBef>
                <a:spcPts val="370"/>
              </a:spcBef>
              <a:spcAft>
                <a:spcPts val="0"/>
              </a:spcAft>
              <a:buSzPct val="100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Professional bodies	</a:t>
            </a:r>
            <a:endParaRPr/>
          </a:p>
        </p:txBody>
      </p:sp>
      <p:sp>
        <p:nvSpPr>
          <p:cNvPr id="111" name="Google Shape;111;p1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Royal charter</a:t>
            </a:r>
            <a:endParaRPr/>
          </a:p>
          <a:p>
            <a:pPr marL="640080" lvl="1" indent="-228600" algn="l" rtl="0">
              <a:spcBef>
                <a:spcPts val="400"/>
              </a:spcBef>
              <a:spcAft>
                <a:spcPts val="0"/>
              </a:spcAft>
              <a:buSzPts val="2000"/>
              <a:buChar char="•"/>
            </a:pPr>
            <a:r>
              <a:rPr lang="en-US"/>
              <a:t>BCS 1984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Reservation of Title and Function</a:t>
            </a:r>
            <a:endParaRPr/>
          </a:p>
        </p:txBody>
      </p:sp>
      <p:sp>
        <p:nvSpPr>
          <p:cNvPr id="117" name="Google Shape;117;p1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342900" lvl="0" indent="-228600" algn="l" rtl="0">
              <a:spcBef>
                <a:spcPts val="0"/>
              </a:spcBef>
              <a:spcAft>
                <a:spcPts val="0"/>
              </a:spcAft>
              <a:buSzPct val="100000"/>
              <a:buChar char="•"/>
            </a:pPr>
            <a:r>
              <a:rPr lang="en-US"/>
              <a:t>Reservation of title</a:t>
            </a:r>
            <a:endParaRPr/>
          </a:p>
          <a:p>
            <a:pPr marL="640080" lvl="1" indent="-228600" algn="l" rtl="0">
              <a:spcBef>
                <a:spcPts val="370"/>
              </a:spcBef>
              <a:spcAft>
                <a:spcPts val="0"/>
              </a:spcAft>
              <a:buSzPct val="100000"/>
              <a:buChar char="•"/>
            </a:pPr>
            <a:r>
              <a:rPr lang="en-US"/>
              <a:t>Legal monopoly ?</a:t>
            </a:r>
            <a:endParaRPr/>
          </a:p>
          <a:p>
            <a:pPr marL="640080" lvl="1" indent="-228600" algn="l" rtl="0">
              <a:spcBef>
                <a:spcPts val="370"/>
              </a:spcBef>
              <a:spcAft>
                <a:spcPts val="0"/>
              </a:spcAft>
              <a:buSzPct val="100000"/>
              <a:buChar char="•"/>
            </a:pPr>
            <a:r>
              <a:rPr lang="en-US"/>
              <a:t>Architects Act 1997; it is criminal act to call yourself an architect unless you are registered with Architect Registration Board</a:t>
            </a:r>
            <a:endParaRPr/>
          </a:p>
          <a:p>
            <a:pPr marL="342900" lvl="0" indent="-228600" algn="l" rtl="0">
              <a:spcBef>
                <a:spcPts val="407"/>
              </a:spcBef>
              <a:spcAft>
                <a:spcPts val="0"/>
              </a:spcAft>
              <a:buSzPct val="100000"/>
              <a:buChar char="•"/>
            </a:pPr>
            <a:r>
              <a:rPr lang="en-US"/>
              <a:t>Reservation of function</a:t>
            </a:r>
            <a:endParaRPr/>
          </a:p>
          <a:p>
            <a:pPr marL="640080" lvl="1" indent="-228600" algn="l" rtl="0">
              <a:spcBef>
                <a:spcPts val="370"/>
              </a:spcBef>
              <a:spcAft>
                <a:spcPts val="0"/>
              </a:spcAft>
              <a:buSzPct val="100000"/>
              <a:buChar char="•"/>
            </a:pPr>
            <a:r>
              <a:rPr lang="en-US"/>
              <a:t>Law to restrict certain activities</a:t>
            </a:r>
            <a:endParaRPr/>
          </a:p>
          <a:p>
            <a:pPr marL="640080" lvl="1" indent="-228600" algn="l" rtl="0">
              <a:spcBef>
                <a:spcPts val="370"/>
              </a:spcBef>
              <a:spcAft>
                <a:spcPts val="0"/>
              </a:spcAft>
              <a:buSzPct val="100000"/>
              <a:buChar char="•"/>
            </a:pPr>
            <a:r>
              <a:rPr lang="en-US"/>
              <a:t>England and Whales; only members of Institute of Chartered Accountants and Association of Certified Accountants are allowed to audit the accounts of public companies – title ?</a:t>
            </a:r>
            <a:endParaRPr/>
          </a:p>
          <a:p>
            <a:pPr marL="342900" lvl="0" indent="-228600" algn="l" rtl="0">
              <a:spcBef>
                <a:spcPts val="407"/>
              </a:spcBef>
              <a:spcAft>
                <a:spcPts val="0"/>
              </a:spcAft>
              <a:buSzPct val="100000"/>
              <a:buChar char="•"/>
            </a:pPr>
            <a:r>
              <a:rPr lang="en-US"/>
              <a:t>Under the Veterinary Surgeons Act 1966, you are not allowed to call yourself a veterinary surgeon unless you are registered with the </a:t>
            </a:r>
            <a:r>
              <a:rPr lang="en-US" b="1"/>
              <a:t>Royal College of Veterinary Surgeons (RCVS); </a:t>
            </a:r>
            <a:r>
              <a:rPr lang="en-US"/>
              <a:t>in order to be registered, you must have the proper qualifications. And, subject to certain limitations, </a:t>
            </a:r>
            <a:r>
              <a:rPr lang="en-US" b="1"/>
              <a:t>it is a criminal offence to carry out surgical procedures on animals unless you are registered with the RCVS.</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Reservation of Title and Function</a:t>
            </a:r>
            <a:endParaRPr/>
          </a:p>
        </p:txBody>
      </p:sp>
      <p:sp>
        <p:nvSpPr>
          <p:cNvPr id="123" name="Google Shape;123;p1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dirty="0"/>
              <a:t>In the USA, title and function are usually reserved not to members of professional bodies, but to people whose names are on a register maintained by a state government. Recent developments have shown a tendency for the UK to move in the same direction. </a:t>
            </a:r>
          </a:p>
          <a:p>
            <a:pPr marL="342900" lvl="0" indent="-228600" algn="l" rtl="0">
              <a:spcBef>
                <a:spcPts val="0"/>
              </a:spcBef>
              <a:spcAft>
                <a:spcPts val="0"/>
              </a:spcAft>
              <a:buSzPts val="2200"/>
              <a:buChar char="•"/>
            </a:pPr>
            <a:endParaRPr lang="en-US" dirty="0"/>
          </a:p>
          <a:p>
            <a:pPr marL="342900" lvl="0" indent="-228600" algn="l" rtl="0">
              <a:spcBef>
                <a:spcPts val="0"/>
              </a:spcBef>
              <a:spcAft>
                <a:spcPts val="0"/>
              </a:spcAft>
              <a:buSzPts val="2200"/>
              <a:buChar char="•"/>
            </a:pPr>
            <a:r>
              <a:rPr lang="en-US" dirty="0"/>
              <a:t>Pakistan Engineering Council, PEC  1976</a:t>
            </a:r>
          </a:p>
          <a:p>
            <a:pPr marL="342900" lvl="0" indent="-228600" algn="l" rtl="0">
              <a:spcBef>
                <a:spcPts val="0"/>
              </a:spcBef>
              <a:spcAft>
                <a:spcPts val="0"/>
              </a:spcAft>
              <a:buSzPts val="2200"/>
              <a:buChar char="•"/>
            </a:pPr>
            <a:r>
              <a:rPr lang="en-US" dirty="0"/>
              <a:t>Pakistan Medical and Dental Council, PMDC</a:t>
            </a:r>
          </a:p>
          <a:p>
            <a:pPr marL="342900" lvl="0" indent="-228600" algn="l" rtl="0">
              <a:spcBef>
                <a:spcPts val="0"/>
              </a:spcBef>
              <a:spcAft>
                <a:spcPts val="0"/>
              </a:spcAft>
              <a:buSzPts val="2200"/>
              <a:buChar char="•"/>
            </a:pPr>
            <a:r>
              <a:rPr lang="en-US" dirty="0"/>
              <a:t>Pakistan Bar Council</a:t>
            </a:r>
          </a:p>
          <a:p>
            <a:pPr marL="342900" lvl="0" indent="-228600" algn="l" rtl="0">
              <a:spcBef>
                <a:spcPts val="0"/>
              </a:spcBef>
              <a:spcAft>
                <a:spcPts val="0"/>
              </a:spcAft>
              <a:buSzPts val="2200"/>
              <a:buChar char="•"/>
            </a:pPr>
            <a:r>
              <a:rPr lang="en-US" dirty="0"/>
              <a:t>Pakistan Nursing Council, under the act 1952, 1973</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a:t>Software development as engineering</a:t>
            </a:r>
            <a:endParaRPr/>
          </a:p>
        </p:txBody>
      </p:sp>
      <p:sp>
        <p:nvSpPr>
          <p:cNvPr id="129" name="Google Shape;129;p2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a:t>Two constraints apply to all engineering activities</a:t>
            </a:r>
            <a:endParaRPr/>
          </a:p>
          <a:p>
            <a:pPr marL="640080" lvl="1" indent="-228600" algn="l" rtl="0">
              <a:spcBef>
                <a:spcPts val="400"/>
              </a:spcBef>
              <a:spcAft>
                <a:spcPts val="0"/>
              </a:spcAft>
              <a:buSzPts val="2000"/>
              <a:buChar char="•"/>
            </a:pPr>
            <a:r>
              <a:rPr lang="en-US"/>
              <a:t>engineering involves designing and building things that must work properly, that is, must meet a set of predetermined requirements concerning their functionality, their performance, and their reliability;</a:t>
            </a:r>
            <a:endParaRPr/>
          </a:p>
          <a:p>
            <a:pPr marL="640080" lvl="1" indent="-228600" algn="l" rtl="0">
              <a:spcBef>
                <a:spcPts val="400"/>
              </a:spcBef>
              <a:spcAft>
                <a:spcPts val="0"/>
              </a:spcAft>
              <a:buSzPts val="2000"/>
              <a:buChar char="•"/>
            </a:pPr>
            <a:r>
              <a:rPr lang="en-US"/>
              <a:t>the process of designing and building the object must be completed within specified constraints of time and budget.</a:t>
            </a:r>
            <a:endParaRPr/>
          </a:p>
          <a:p>
            <a:pPr marL="342900" lvl="0" indent="-88900" algn="l" rtl="0">
              <a:spcBef>
                <a:spcPts val="440"/>
              </a:spcBef>
              <a:spcAft>
                <a:spcPts val="0"/>
              </a:spcAft>
              <a:buSzPts val="22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4600"/>
              <a:buFont typeface="Cambria"/>
              <a:buNone/>
            </a:pPr>
            <a:r>
              <a:rPr lang="en-US" dirty="0"/>
              <a:t>The Status Of Engineers</a:t>
            </a:r>
            <a:endParaRPr dirty="0"/>
          </a:p>
        </p:txBody>
      </p:sp>
      <p:sp>
        <p:nvSpPr>
          <p:cNvPr id="135" name="Google Shape;135;p2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spcBef>
                <a:spcPts val="0"/>
              </a:spcBef>
              <a:spcAft>
                <a:spcPts val="0"/>
              </a:spcAft>
              <a:buSzPts val="2200"/>
              <a:buChar char="•"/>
            </a:pPr>
            <a:r>
              <a:rPr lang="en-US" dirty="0"/>
              <a:t>Legal Status Of Engineers in USA</a:t>
            </a:r>
            <a:endParaRPr dirty="0"/>
          </a:p>
          <a:p>
            <a:pPr marL="640080" lvl="1" indent="-228600" algn="l" rtl="0">
              <a:spcBef>
                <a:spcPts val="400"/>
              </a:spcBef>
              <a:spcAft>
                <a:spcPts val="0"/>
              </a:spcAft>
              <a:buSzPts val="2000"/>
              <a:buChar char="•"/>
            </a:pPr>
            <a:r>
              <a:rPr lang="en-US" dirty="0"/>
              <a:t>it is illegal to call yourself an engineer in a given state unless you are registered with the State Engineers Registration Board;</a:t>
            </a:r>
            <a:endParaRPr dirty="0"/>
          </a:p>
          <a:p>
            <a:pPr marL="640080" lvl="1" indent="-228600" algn="l" rtl="0">
              <a:spcBef>
                <a:spcPts val="400"/>
              </a:spcBef>
              <a:spcAft>
                <a:spcPts val="0"/>
              </a:spcAft>
              <a:buSzPts val="2000"/>
              <a:buChar char="•"/>
            </a:pPr>
            <a:r>
              <a:rPr lang="en-US" dirty="0"/>
              <a:t> it is illegal for a company to use the word ‘engineering’ in its name unless it employs at least one registered engineer;</a:t>
            </a:r>
            <a:endParaRPr dirty="0"/>
          </a:p>
          <a:p>
            <a:pPr marL="640080" lvl="1" indent="-228600" algn="l" rtl="0">
              <a:spcBef>
                <a:spcPts val="400"/>
              </a:spcBef>
              <a:spcAft>
                <a:spcPts val="0"/>
              </a:spcAft>
              <a:buSzPts val="2000"/>
              <a:buChar char="•"/>
            </a:pPr>
            <a:r>
              <a:rPr lang="en-US" dirty="0"/>
              <a:t> academic programs including the term engineering in their title must be taught mostly by registered engineers;</a:t>
            </a:r>
            <a:endParaRPr dirty="0"/>
          </a:p>
          <a:p>
            <a:pPr marL="640080" lvl="1" indent="-228600" algn="l" rtl="0">
              <a:spcBef>
                <a:spcPts val="400"/>
              </a:spcBef>
              <a:spcAft>
                <a:spcPts val="0"/>
              </a:spcAft>
              <a:buSzPts val="2000"/>
              <a:buChar char="•"/>
            </a:pPr>
            <a:r>
              <a:rPr lang="en-US" dirty="0"/>
              <a:t> it is illegal to carry out engineering work except under the supervision of a registered engineer.</a:t>
            </a:r>
          </a:p>
          <a:p>
            <a:pPr marL="411480" lvl="1" indent="0" algn="l" rtl="0">
              <a:spcBef>
                <a:spcPts val="400"/>
              </a:spcBef>
              <a:spcAft>
                <a:spcPts val="0"/>
              </a:spcAft>
              <a:buSzPts val="2000"/>
              <a:buNone/>
            </a:pPr>
            <a:r>
              <a:rPr lang="en-US" dirty="0"/>
              <a:t>Legal Status Of Engineers in Pakistan</a:t>
            </a:r>
          </a:p>
        </p:txBody>
      </p:sp>
    </p:spTree>
  </p:cSld>
  <p:clrMapOvr>
    <a:masterClrMapping/>
  </p:clrMapOvr>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7094</TotalTime>
  <Words>1855</Words>
  <Application>Microsoft Office PowerPoint</Application>
  <PresentationFormat>On-screen Show (4:3)</PresentationFormat>
  <Paragraphs>196</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Cambria</vt:lpstr>
      <vt:lpstr>Adjacency</vt:lpstr>
      <vt:lpstr>Profession and Professional Bodies</vt:lpstr>
      <vt:lpstr>Lesson Goals  </vt:lpstr>
      <vt:lpstr>Nature of Profession</vt:lpstr>
      <vt:lpstr>Professional bodies</vt:lpstr>
      <vt:lpstr>Professional bodies </vt:lpstr>
      <vt:lpstr>Reservation of Title and Function</vt:lpstr>
      <vt:lpstr>Reservation of Title and Function</vt:lpstr>
      <vt:lpstr>Software development as engineering</vt:lpstr>
      <vt:lpstr>The Status Of Engineers</vt:lpstr>
      <vt:lpstr>Software Engineers Registration</vt:lpstr>
      <vt:lpstr>Software Engineers Registration Difficulty</vt:lpstr>
      <vt:lpstr>NCEAC</vt:lpstr>
      <vt:lpstr>PEC</vt:lpstr>
      <vt:lpstr>Professional Bodies Lesson Goals</vt:lpstr>
      <vt:lpstr>Professional Bodies</vt:lpstr>
      <vt:lpstr>Development of professional bodies in computing</vt:lpstr>
      <vt:lpstr>Professional Conduct</vt:lpstr>
      <vt:lpstr>Public Interest</vt:lpstr>
      <vt:lpstr>Duty to Relevant Authority</vt:lpstr>
      <vt:lpstr>Duty to profession</vt:lpstr>
      <vt:lpstr>Professional Competence and Integrity</vt:lpstr>
      <vt:lpstr>Status of professional codes of conduct</vt:lpstr>
      <vt:lpstr>Education</vt:lpstr>
      <vt:lpstr>Education</vt:lpstr>
      <vt:lpstr>CONTINUING PROFESSIONAL DEVELOPMENT</vt:lpstr>
      <vt:lpstr>CONTINUING PROFESSIONAL DEVELOPMENT</vt:lpstr>
      <vt:lpstr>ADVACEMENT OF KNOWLEDGE</vt:lpstr>
      <vt:lpstr>MEMBERSHIP GRADES OF BCS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 and Professional Bodies</dc:title>
  <dc:creator>Amjad Hussain</dc:creator>
  <cp:lastModifiedBy>Amjad Hussain</cp:lastModifiedBy>
  <cp:revision>6</cp:revision>
  <dcterms:modified xsi:type="dcterms:W3CDTF">2024-08-25T19:05:55Z</dcterms:modified>
</cp:coreProperties>
</file>