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9144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980" y="9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395398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600"/>
              <a:buFont typeface="Cambria"/>
              <a:buNone/>
              <a:defRPr sz="6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C8B8A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C8B8A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C8B8A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C8B8A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5pPr>
            <a:lvl6pPr lvl="5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6pPr>
            <a:lvl7pPr lvl="6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7pPr>
            <a:lvl8pPr lvl="7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8pPr>
            <a:lvl9pPr lvl="8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C8B8A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body" idx="1"/>
          </p:nvPr>
        </p:nvSpPr>
        <p:spPr>
          <a:xfrm rot="5400000">
            <a:off x="1866900" y="190500"/>
            <a:ext cx="4800600" cy="7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>
            <a:spLocks noGrp="1"/>
          </p:cNvSpPr>
          <p:nvPr>
            <p:ph type="title"/>
          </p:nvPr>
        </p:nvSpPr>
        <p:spPr>
          <a:xfrm rot="5400000">
            <a:off x="4579938" y="2324101"/>
            <a:ext cx="5851525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mbria"/>
              <a:buNone/>
              <a:defRPr sz="3600" b="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C8B8A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C8B8A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C8B8A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C8B8A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4572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4419600" y="1536192"/>
            <a:ext cx="3657600" cy="459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4419600" y="1535113"/>
            <a:ext cx="3657600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4419600" y="2174875"/>
            <a:ext cx="3657600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sz="2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304799" y="6096000"/>
            <a:ext cx="7772401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2"/>
          </p:nvPr>
        </p:nvSpPr>
        <p:spPr>
          <a:xfrm>
            <a:off x="304800" y="381000"/>
            <a:ext cx="7772400" cy="494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Cambria"/>
              <a:buNone/>
              <a:defRPr sz="220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>
            <a:spLocks noGrp="1"/>
          </p:cNvSpPr>
          <p:nvPr>
            <p:ph type="pic" idx="2"/>
          </p:nvPr>
        </p:nvSpPr>
        <p:spPr>
          <a:xfrm>
            <a:off x="0" y="0"/>
            <a:ext cx="8458200" cy="54864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0"/>
          <p:cNvSpPr txBox="1">
            <a:spLocks noGrp="1"/>
          </p:cNvSpPr>
          <p:nvPr>
            <p:ph type="body" idx="1"/>
          </p:nvPr>
        </p:nvSpPr>
        <p:spPr>
          <a:xfrm>
            <a:off x="301752" y="6096000"/>
            <a:ext cx="7772400" cy="612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75000">
              <a:schemeClr val="lt1"/>
            </a:gs>
            <a:gs pos="100000">
              <a:srgbClr val="D8D8D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  <a:defRPr sz="4600" b="0" i="0" u="none" strike="noStrike" cap="none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83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28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spcBef>
                <a:spcPts val="28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1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1"/>
          <p:cNvSpPr>
            <a:spLocks noGrp="1"/>
          </p:cNvSpPr>
          <p:nvPr>
            <p:ph type="sldNum" idx="12"/>
          </p:nvPr>
        </p:nvSpPr>
        <p:spPr>
          <a:xfrm>
            <a:off x="8531788" y="5648960"/>
            <a:ext cx="548640" cy="396240"/>
          </a:xfrm>
          <a:prstGeom prst="bracketPair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 rot="-5400000">
            <a:off x="7586910" y="4048760"/>
            <a:ext cx="2367281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 rot="-5400000">
            <a:off x="7551351" y="1645920"/>
            <a:ext cx="2438399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/>
        </p:nvSpPr>
        <p:spPr>
          <a:xfrm>
            <a:off x="3000375" y="2640013"/>
            <a:ext cx="3148013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Organizations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3360738" y="4008438"/>
            <a:ext cx="2427287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Chapter</a:t>
            </a:r>
            <a:r>
              <a:rPr lang="en-US" sz="3200" b="0" i="0" u="none" strike="noStrike" cap="none" dirty="0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dirty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3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/>
        </p:nvSpPr>
        <p:spPr>
          <a:xfrm>
            <a:off x="1346200" y="347663"/>
            <a:ext cx="6457950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397125" marR="0" lvl="0" indent="-238442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Conﬂicts</a:t>
            </a:r>
            <a:r>
              <a:rPr lang="en-US" sz="4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4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Interest</a:t>
            </a:r>
            <a:r>
              <a:rPr lang="en-US" sz="4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US" sz="4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Activity</a:t>
            </a:r>
            <a:r>
              <a:rPr lang="en-US" sz="4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US" sz="4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Reading</a:t>
            </a:r>
            <a:endParaRPr/>
          </a:p>
        </p:txBody>
      </p:sp>
      <p:sp>
        <p:nvSpPr>
          <p:cNvPr id="141" name="Google Shape;141;p22"/>
          <p:cNvSpPr txBox="1"/>
          <p:nvPr/>
        </p:nvSpPr>
        <p:spPr>
          <a:xfrm>
            <a:off x="536575" y="1641475"/>
            <a:ext cx="7920038" cy="4565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55600" marR="0" lvl="0" indent="-342900" algn="l" rtl="0">
              <a:lnSpc>
                <a:spcPct val="1187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Individually,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clause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articles</a:t>
            </a:r>
            <a:endParaRPr sz="3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342900" algn="l" rtl="0">
              <a:lnSpc>
                <a:spcPct val="1187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pairs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again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clause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14(4)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parts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(a)-(c)</a:t>
            </a:r>
            <a:endParaRPr dirty="0"/>
          </a:p>
          <a:p>
            <a:pPr marL="355600" marR="0" lvl="0" indent="-342900" algn="l" rtl="0">
              <a:lnSpc>
                <a:spcPct val="95833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(a)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(c)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try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explain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partner</a:t>
            </a:r>
            <a:endParaRPr dirty="0"/>
          </a:p>
          <a:p>
            <a:pPr marL="355600" marR="0" lvl="0" indent="-342900" algn="l" rtl="0">
              <a:spcBef>
                <a:spcPts val="38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explanations.</a:t>
            </a:r>
            <a:endParaRPr dirty="0"/>
          </a:p>
          <a:p>
            <a:pPr marL="3556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together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3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</a:t>
            </a:r>
            <a:endParaRPr dirty="0"/>
          </a:p>
          <a:p>
            <a:pPr marL="355600" marR="0" lvl="0" indent="-342900" algn="l" rtl="0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explanations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choose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together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short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scenario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describing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think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clause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might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invoked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imaginary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company.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>
            <a:spLocks noGrp="1"/>
          </p:cNvSpPr>
          <p:nvPr>
            <p:ph type="title"/>
          </p:nvPr>
        </p:nvSpPr>
        <p:spPr>
          <a:xfrm>
            <a:off x="1136650" y="633413"/>
            <a:ext cx="6870700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mbria"/>
              <a:buNone/>
            </a:pPr>
            <a:r>
              <a:rPr lang="en-US"/>
              <a:t>Takeovers</a:t>
            </a:r>
            <a:endParaRPr/>
          </a:p>
        </p:txBody>
      </p:sp>
      <p:sp>
        <p:nvSpPr>
          <p:cNvPr id="147" name="Google Shape;147;p23"/>
          <p:cNvSpPr txBox="1">
            <a:spLocks noGrp="1"/>
          </p:cNvSpPr>
          <p:nvPr>
            <p:ph type="body" idx="1"/>
          </p:nvPr>
        </p:nvSpPr>
        <p:spPr>
          <a:xfrm>
            <a:off x="536575" y="1722438"/>
            <a:ext cx="8070850" cy="460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dirty="0"/>
              <a:t>A being taken over by a larger company B</a:t>
            </a:r>
            <a:endParaRPr dirty="0"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B acquires all shares of A</a:t>
            </a:r>
            <a:endParaRPr dirty="0"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By paying them in Cash</a:t>
            </a:r>
            <a:endParaRPr dirty="0"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Or in its own shares</a:t>
            </a:r>
            <a:endParaRPr dirty="0"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Mixture of both</a:t>
            </a:r>
            <a:endParaRPr dirty="0"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 dirty="0"/>
              <a:t>Owners as directors, continue to work with new company</a:t>
            </a:r>
            <a:endParaRPr dirty="0"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 dirty="0"/>
              <a:t>Reasons for selling</a:t>
            </a:r>
            <a:endParaRPr dirty="0"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Convert paper money to real money</a:t>
            </a:r>
            <a:endParaRPr dirty="0"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Need for further capital investment</a:t>
            </a:r>
            <a:endParaRPr dirty="0"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 dirty="0"/>
              <a:t>A has intellectual property or have high level skills that compliments B</a:t>
            </a:r>
            <a:endParaRPr dirty="0"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A -&gt; automatically carrying out failure mode analysis on electrical car</a:t>
            </a:r>
            <a:endParaRPr dirty="0"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B -&gt; electronic design automation tools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Takeovers</a:t>
            </a:r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1991 SD-Scicon British software house specialized in defense and other hi-tech systems </a:t>
            </a:r>
            <a:endParaRPr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EDS -&gt; IT services to large organizations in health services</a:t>
            </a:r>
            <a:endParaRPr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EDS tookover SD-Scicon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SD-Scicon disappeared – EDS showed no interest in SD-Scicon’s traditional market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EDS was acquired by Hewlett-Packard for 13.9billion dollars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EDS -&gt; player of IT services market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EDS retained its identity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Breaking EDS would lose purpose</a:t>
            </a:r>
            <a:endParaRPr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Strict regulations to stop exploit situation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Takeovers Reasons</a:t>
            </a:r>
            <a:endParaRPr/>
          </a:p>
        </p:txBody>
      </p:sp>
      <p:sp>
        <p:nvSpPr>
          <p:cNvPr id="159" name="Google Shape;159;p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Expanding the customer base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 provides services same as B, B to look for customers in different geographical area</a:t>
            </a:r>
            <a:endParaRPr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Expanding its range of offerings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 offering HR packages, B offers payroll</a:t>
            </a:r>
            <a:endParaRPr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Acquiring new staff</a:t>
            </a:r>
            <a:endParaRPr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Economies of scale</a:t>
            </a:r>
            <a:endParaRPr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Vertical integration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strategy where a company expands its business operations into different steps on the same production path</a:t>
            </a:r>
            <a:endParaRPr>
              <a:solidFill>
                <a:srgbClr val="FF0000"/>
              </a:solidFill>
            </a:endParaRPr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Eliminating a competitor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Mergers</a:t>
            </a:r>
            <a:endParaRPr/>
          </a:p>
        </p:txBody>
      </p:sp>
      <p:sp>
        <p:nvSpPr>
          <p:cNvPr id="165" name="Google Shape;165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New company is formed, which buys the shares of both</a:t>
            </a:r>
            <a:endParaRPr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Bell Atlantic and GTE to form Verizon Communications Inc</a:t>
            </a:r>
            <a:endParaRPr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Mergers on large scale can effect on competition and public interest</a:t>
            </a:r>
            <a:endParaRPr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May subject to examination under monopolies act</a:t>
            </a:r>
            <a:endParaRPr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Took 2 years for above mentioned merger to take place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Management buyouts</a:t>
            </a:r>
            <a:endParaRPr/>
          </a:p>
        </p:txBody>
      </p:sp>
      <p:sp>
        <p:nvSpPr>
          <p:cNvPr id="171" name="Google Shape;171;p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Usually require lot capital</a:t>
            </a:r>
            <a:endParaRPr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Conflict of interest</a:t>
            </a:r>
            <a:endParaRPr/>
          </a:p>
          <a:p>
            <a:pPr marL="114300" lvl="0" indent="0" algn="l" rtl="0"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Outsourcing</a:t>
            </a:r>
            <a:endParaRPr/>
          </a:p>
        </p:txBody>
      </p:sp>
      <p:sp>
        <p:nvSpPr>
          <p:cNvPr id="177" name="Google Shape;177;p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dirty="0"/>
              <a:t>Conservative party to reduce civil servants and outsource IT services in UK</a:t>
            </a:r>
            <a:endParaRPr dirty="0"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Difficulty of civil service to hire and retain good IT staff</a:t>
            </a:r>
            <a:endParaRPr dirty="0"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 dirty="0"/>
              <a:t>Arguments for outsourcing</a:t>
            </a:r>
            <a:endParaRPr dirty="0"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Frees management to focus on core business related goals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Cost of IT services more visible – easy to control</a:t>
            </a:r>
            <a:endParaRPr dirty="0"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Specialist companies produce effective systems</a:t>
            </a:r>
            <a:endParaRPr dirty="0"/>
          </a:p>
          <a:p>
            <a:pPr marL="1005839" lvl="2" indent="-2286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More experience than user companies</a:t>
            </a:r>
            <a:endParaRPr dirty="0"/>
          </a:p>
          <a:p>
            <a:pPr marL="1005839" lvl="2" indent="-2286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Justify high qualified/specialists staff</a:t>
            </a:r>
            <a:endParaRPr dirty="0"/>
          </a:p>
          <a:p>
            <a:pPr marL="1005839" lvl="2" indent="-2286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Better career path for IT professionals</a:t>
            </a:r>
            <a:endParaRPr dirty="0"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 dirty="0"/>
              <a:t>Overall it saves money</a:t>
            </a:r>
            <a:endParaRPr dirty="0"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 dirty="0"/>
              <a:t>Outsourcing too much may lose control and understanding of their operations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Non Commercial Bodies</a:t>
            </a:r>
            <a:br>
              <a:rPr lang="en-US"/>
            </a:br>
            <a:r>
              <a:rPr lang="en-US"/>
              <a:t>	Statutory bodies</a:t>
            </a:r>
            <a:endParaRPr/>
          </a:p>
        </p:txBody>
      </p:sp>
      <p:sp>
        <p:nvSpPr>
          <p:cNvPr id="183" name="Google Shape;183;p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In UK 20% public sector – 80% private sector jobs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Local government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National health service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Police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Education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Armed forces</a:t>
            </a:r>
            <a:endParaRPr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Operates on large scale data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Department of Work and Pensions holds 50 million people in UK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Great need of IT services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Employ people directly or other private companies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Non Commercial Bodies</a:t>
            </a:r>
            <a:br>
              <a:rPr lang="en-US"/>
            </a:br>
            <a:r>
              <a:rPr lang="en-US"/>
              <a:t>	Statutory bodies</a:t>
            </a:r>
            <a:endParaRPr/>
          </a:p>
        </p:txBody>
      </p:sp>
      <p:sp>
        <p:nvSpPr>
          <p:cNvPr id="189" name="Google Shape;189;p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Objectives of private sector 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Make more and more money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Directors run the company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Controlled by shareholders</a:t>
            </a:r>
            <a:endParaRPr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Objectives of public sector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Provide public service</a:t>
            </a:r>
            <a:endParaRPr/>
          </a:p>
          <a:p>
            <a:pPr marL="1005839" lvl="2" indent="-2286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Maintain good conditions of roads, providing good education etc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Accountability mechanism for management</a:t>
            </a:r>
            <a:endParaRPr/>
          </a:p>
          <a:p>
            <a:pPr marL="640080" lvl="1" indent="-101600" algn="l" rtl="0"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Non Commercial Bodies</a:t>
            </a:r>
            <a:br>
              <a:rPr lang="en-US"/>
            </a:br>
            <a:r>
              <a:rPr lang="en-US"/>
              <a:t>	Statutory bodies</a:t>
            </a:r>
            <a:endParaRPr/>
          </a:p>
        </p:txBody>
      </p:sp>
      <p:sp>
        <p:nvSpPr>
          <p:cNvPr id="195" name="Google Shape;195;p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Management accountability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Accountability through ballot box</a:t>
            </a:r>
            <a:endParaRPr/>
          </a:p>
          <a:p>
            <a:pPr marL="1005839" lvl="2" indent="-2286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Members of parliament and local government (councilors) are elected</a:t>
            </a:r>
            <a:endParaRPr/>
          </a:p>
          <a:p>
            <a:pPr marL="1005839" lvl="2" indent="-2286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Members of parliament and local government (councilors) are policy makers</a:t>
            </a:r>
            <a:endParaRPr/>
          </a:p>
          <a:p>
            <a:pPr marL="1005839" lvl="2" indent="-2286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National government and councilors employ professionals</a:t>
            </a:r>
            <a:endParaRPr/>
          </a:p>
          <a:p>
            <a:pPr marL="1280160" lvl="3" indent="-228600" algn="l" rtl="0"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Civil servants</a:t>
            </a:r>
            <a:endParaRPr/>
          </a:p>
          <a:p>
            <a:pPr marL="1280160" lvl="3" indent="-228600" algn="l" rtl="0"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Engineers</a:t>
            </a:r>
            <a:endParaRPr/>
          </a:p>
          <a:p>
            <a:pPr marL="1280160" lvl="3" indent="-228600" algn="l" rtl="0">
              <a:spcBef>
                <a:spcPts val="320"/>
              </a:spcBef>
              <a:spcAft>
                <a:spcPts val="0"/>
              </a:spcAft>
              <a:buSzPts val="1600"/>
              <a:buChar char="•"/>
            </a:pPr>
            <a:r>
              <a:rPr lang="en-US"/>
              <a:t>IT staff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Tension between politicians and professionals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If outsourced, blame is usually put on companies outsourced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Politicians – over ambitious goals without getting professional advice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1136650" y="600162"/>
            <a:ext cx="6870700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74676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 sz="4400" dirty="0"/>
              <a:t>Becoming</a:t>
            </a:r>
            <a:r>
              <a:rPr lang="en-US" sz="4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400" dirty="0"/>
              <a:t>a</a:t>
            </a:r>
            <a:r>
              <a:rPr lang="en-US" sz="4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400" dirty="0"/>
              <a:t>Legal Entity</a:t>
            </a:r>
            <a:endParaRPr sz="4400" dirty="0"/>
          </a:p>
        </p:txBody>
      </p:sp>
      <p:sp>
        <p:nvSpPr>
          <p:cNvPr id="93" name="Google Shape;93;p14"/>
          <p:cNvSpPr txBox="1"/>
          <p:nvPr/>
        </p:nvSpPr>
        <p:spPr>
          <a:xfrm>
            <a:off x="536575" y="1643063"/>
            <a:ext cx="7886700" cy="5389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55600" marR="0" lvl="0" indent="-342900" algn="l" rtl="0">
              <a:lnSpc>
                <a:spcPct val="85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different ways in which an organization can  become a legal entity;</a:t>
            </a:r>
            <a:endParaRPr dirty="0"/>
          </a:p>
          <a:p>
            <a:pPr marL="12700" marR="0" lvl="0" indent="0" algn="l" rtl="0">
              <a:lnSpc>
                <a:spcPct val="8528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342900" algn="l" rtl="0">
              <a:lnSpc>
                <a:spcPct val="85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situations for which the different types of legal entity are appropriate;</a:t>
            </a:r>
            <a:endParaRPr dirty="0"/>
          </a:p>
          <a:p>
            <a:pPr marL="12700" marR="0" lvl="0" indent="0" algn="l" rtl="0">
              <a:lnSpc>
                <a:spcPct val="8528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342900" algn="l" rtl="0">
              <a:lnSpc>
                <a:spcPct val="85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 limited company and why it is the preferred legal form for a commercial </a:t>
            </a:r>
            <a:r>
              <a:rPr lang="en-US" sz="2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organisation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dirty="0"/>
          </a:p>
          <a:p>
            <a:pPr marL="12700" marR="0" lvl="0" indent="0" algn="l" rtl="0">
              <a:lnSpc>
                <a:spcPct val="8528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342900" algn="l" rtl="0">
              <a:lnSpc>
                <a:spcPct val="85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meant by the terms takeover, merger, management buyout and outsourcing;</a:t>
            </a:r>
            <a:endParaRPr dirty="0"/>
          </a:p>
          <a:p>
            <a:pPr marL="355600" marR="0" lvl="0" indent="-165100" algn="l" rtl="0">
              <a:lnSpc>
                <a:spcPct val="85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342900" algn="l" rtl="0">
              <a:lnSpc>
                <a:spcPct val="85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most important ways in which the law regulates limited companies.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Other non-profit-making bodies</a:t>
            </a:r>
            <a:endParaRPr/>
          </a:p>
        </p:txBody>
      </p:sp>
      <p:sp>
        <p:nvSpPr>
          <p:cNvPr id="201" name="Google Shape;201;p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Other than statuary bodies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Professional bodies – BCS</a:t>
            </a:r>
            <a:endParaRPr/>
          </a:p>
          <a:p>
            <a:pPr marL="640080" lvl="1" indent="-228600" algn="l" rtl="0"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Charities – Oxfam – Christian Aid</a:t>
            </a:r>
            <a:endParaRPr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Legal status as company limited by guarantee</a:t>
            </a:r>
            <a:endParaRPr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Instead of subscribing for shares – incase of liability, members pay small amount each</a:t>
            </a:r>
            <a:endParaRPr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Profits not allowed to be distributed to its members</a:t>
            </a:r>
            <a:endParaRPr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It can apply for charitable status and grant of royal charter</a:t>
            </a:r>
            <a:endParaRPr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BCS incorporated by royal charter and registered charity</a:t>
            </a:r>
            <a:endParaRPr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Royal charter states that “government and control of the institute and its affairs shall be vested in the TrusteeBoard”</a:t>
            </a:r>
            <a:endParaRPr/>
          </a:p>
          <a:p>
            <a:pPr marL="342900" lvl="0" indent="-228600" algn="l" rtl="0">
              <a:spcBef>
                <a:spcPts val="440"/>
              </a:spcBef>
              <a:spcAft>
                <a:spcPts val="0"/>
              </a:spcAft>
              <a:buSzPts val="2200"/>
              <a:buChar char="•"/>
            </a:pPr>
            <a:r>
              <a:rPr lang="en-US"/>
              <a:t>BCS being large professional body is run by members and volunteers </a:t>
            </a:r>
            <a:endParaRPr/>
          </a:p>
          <a:p>
            <a:pPr marL="342900" lvl="0" indent="-88900" algn="l" rtl="0">
              <a:spcBef>
                <a:spcPts val="440"/>
              </a:spcBef>
              <a:spcAft>
                <a:spcPts val="0"/>
              </a:spcAft>
              <a:buSzPts val="22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1136650" y="633413"/>
            <a:ext cx="6870700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74676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 sz="4400" dirty="0"/>
              <a:t>Becoming</a:t>
            </a:r>
            <a:r>
              <a:rPr lang="en-US" sz="4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400" dirty="0"/>
              <a:t>a</a:t>
            </a:r>
            <a:r>
              <a:rPr lang="en-US" sz="4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400" dirty="0"/>
              <a:t>Legal Entity</a:t>
            </a:r>
            <a:endParaRPr sz="4400" dirty="0"/>
          </a:p>
        </p:txBody>
      </p:sp>
      <p:sp>
        <p:nvSpPr>
          <p:cNvPr id="99" name="Google Shape;99;p15"/>
          <p:cNvSpPr txBox="1"/>
          <p:nvPr/>
        </p:nvSpPr>
        <p:spPr>
          <a:xfrm>
            <a:off x="536575" y="1643063"/>
            <a:ext cx="7886700" cy="437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55600" marR="0" lvl="0" indent="-342900" algn="l" rtl="0">
              <a:lnSpc>
                <a:spcPct val="1194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organization: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commercial,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public,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not-for-proﬁt.</a:t>
            </a:r>
            <a:endParaRPr dirty="0"/>
          </a:p>
          <a:p>
            <a:pPr marL="355600" marR="0" lvl="0" indent="-342900" algn="l" rtl="0">
              <a:lnSpc>
                <a:spcPct val="1194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Mostly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commercial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organizations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intended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proﬁts.</a:t>
            </a:r>
            <a:endParaRPr dirty="0"/>
          </a:p>
          <a:p>
            <a:pPr marL="3556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Diﬀerent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kinds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organization:</a:t>
            </a:r>
            <a:endParaRPr dirty="0"/>
          </a:p>
          <a:p>
            <a:pPr marL="749300" marR="0" lvl="1" indent="-279400" algn="l" rtl="0">
              <a:lnSpc>
                <a:spcPct val="77000"/>
              </a:lnSpc>
              <a:spcBef>
                <a:spcPts val="48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trader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individual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legal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formalities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legal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entity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individual.</a:t>
            </a:r>
            <a:endParaRPr dirty="0"/>
          </a:p>
          <a:p>
            <a:pPr marL="1155700" marR="0" lvl="2" indent="-228600" algn="l" rtl="0">
              <a:spcBef>
                <a:spcPts val="6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turnover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big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enough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will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VAT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etc.</a:t>
            </a:r>
            <a:endParaRPr dirty="0"/>
          </a:p>
          <a:p>
            <a:pPr marL="11557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individual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liable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debts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assets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like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home,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savings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risk</a:t>
            </a:r>
            <a:endParaRPr dirty="0"/>
          </a:p>
          <a:p>
            <a:pPr marL="749300" marR="0" lvl="1" indent="-279400" algn="l" rtl="0">
              <a:lnSpc>
                <a:spcPct val="7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Partnership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trade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unless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limited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</a:t>
            </a:r>
            <a:endParaRPr dirty="0"/>
          </a:p>
          <a:p>
            <a:pPr marL="1155700" marR="0" lvl="2" indent="-228600" algn="l" rtl="0">
              <a:lnSpc>
                <a:spcPct val="7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Partnership Act 1890 applies</a:t>
            </a:r>
            <a:endParaRPr dirty="0"/>
          </a:p>
          <a:p>
            <a:pPr marL="1155700" marR="0" lvl="2" indent="-228600" algn="l" rtl="0">
              <a:lnSpc>
                <a:spcPct val="7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Both are jointly responsible for liabilities</a:t>
            </a:r>
            <a:endParaRPr dirty="0"/>
          </a:p>
          <a:p>
            <a:pPr marL="1155700" marR="0" lvl="2" indent="-228600" algn="l" rtl="0">
              <a:lnSpc>
                <a:spcPct val="7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Another difficulty; changing ownership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55700" marR="0" lvl="2" indent="-228600" algn="l" rtl="0">
              <a:lnSpc>
                <a:spcPct val="95866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Often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required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organization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professionals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law,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medical,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etc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because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liability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issues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excesses</a:t>
            </a:r>
            <a:endParaRPr dirty="0"/>
          </a:p>
          <a:p>
            <a:pPr marL="1155700" marR="0" lvl="2" indent="-228600" algn="l" rtl="0">
              <a:spcBef>
                <a:spcPts val="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Liability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joint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several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liability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fully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liable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debt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partnership</a:t>
            </a:r>
            <a:endParaRPr dirty="0"/>
          </a:p>
          <a:p>
            <a:pPr marL="1155700" marR="0" lvl="2" indent="-228600" algn="l" rtl="0">
              <a:spcBef>
                <a:spcPts val="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Limited liability partnership;  collective responsibility, legal entity  unlike partnership</a:t>
            </a:r>
            <a:endParaRPr sz="15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9300" marR="0" lvl="1" indent="-279400" algn="l" rtl="0">
              <a:spcBef>
                <a:spcPts val="1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Limited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preferred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legal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entity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commercial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ﬁrms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297305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Limited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companies</a:t>
            </a:r>
            <a:endParaRPr/>
          </a:p>
        </p:txBody>
      </p:sp>
      <p:sp>
        <p:nvSpPr>
          <p:cNvPr id="105" name="Google Shape;105;p16"/>
          <p:cNvSpPr txBox="1"/>
          <p:nvPr/>
        </p:nvSpPr>
        <p:spPr>
          <a:xfrm>
            <a:off x="536575" y="1643063"/>
            <a:ext cx="8026400" cy="3830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556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Three</a:t>
            </a:r>
            <a:r>
              <a:rPr lang="en-US"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principles:</a:t>
            </a:r>
            <a:endParaRPr/>
          </a:p>
          <a:p>
            <a:pPr marL="749300" marR="0" lvl="1" indent="-279400" algn="l" rtl="0">
              <a:lnSpc>
                <a:spcPct val="79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legal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separate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people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own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company.</a:t>
            </a:r>
            <a:endParaRPr/>
          </a:p>
          <a:p>
            <a:pPr marL="749300" marR="0" lvl="1" indent="-279400" algn="l" rtl="0">
              <a:lnSpc>
                <a:spcPct val="79000"/>
              </a:lnSpc>
              <a:spcBef>
                <a:spcPts val="5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Ownership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divided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into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shares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bought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sold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shareholders, some or whole profit is distributed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9300" marR="0" lvl="1" indent="-279400" algn="l" rtl="0">
              <a:lnSpc>
                <a:spcPct val="79000"/>
              </a:lnSpc>
              <a:spcBef>
                <a:spcPts val="638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Owners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obligation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pay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debts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incurred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owners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risk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limited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 (money they paid)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their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shares.</a:t>
            </a:r>
            <a:endParaRPr/>
          </a:p>
          <a:p>
            <a:pPr marL="3556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-US"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2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UK:</a:t>
            </a:r>
            <a:endParaRPr/>
          </a:p>
          <a:p>
            <a:pPr marL="749300" marR="0" lvl="1" indent="-279400" algn="l" rtl="0">
              <a:lnSpc>
                <a:spcPct val="98863"/>
              </a:lnSpc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limited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(plc):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hold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shares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9300" marR="0" lvl="1" indent="-279400" algn="l" rtl="0">
              <a:lnSpc>
                <a:spcPct val="79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Private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limited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(Ltd):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shares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cannot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held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297305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Limited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companies</a:t>
            </a:r>
            <a:endParaRPr/>
          </a:p>
        </p:txBody>
      </p:sp>
      <p:sp>
        <p:nvSpPr>
          <p:cNvPr id="111" name="Google Shape;111;p17"/>
          <p:cNvSpPr txBox="1"/>
          <p:nvPr/>
        </p:nvSpPr>
        <p:spPr>
          <a:xfrm>
            <a:off x="536575" y="1643063"/>
            <a:ext cx="8026400" cy="4231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55600" marR="0" lvl="0" indent="-342900" algn="l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Obligations</a:t>
            </a:r>
            <a:endParaRPr/>
          </a:p>
          <a:p>
            <a:pPr marL="749300" marR="0" lvl="1" indent="-279400" algn="l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provide details to Companies House (Gov Agency)</a:t>
            </a:r>
            <a:endParaRPr/>
          </a:p>
          <a:p>
            <a:pPr marL="749300" marR="0" lvl="1" indent="-279400" algn="l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Annual account and annual reports to be submitted</a:t>
            </a:r>
            <a:endParaRPr/>
          </a:p>
          <a:p>
            <a:pPr marL="355600" marR="0" lvl="0" indent="-342900" algn="l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Previously limited company could be formed only by either Act of Parliament or Royal Charter</a:t>
            </a:r>
            <a:endParaRPr/>
          </a:p>
          <a:p>
            <a:pPr marL="749300" marR="0" lvl="1" indent="-279400" algn="l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Slow and expensive</a:t>
            </a:r>
            <a:endParaRPr/>
          </a:p>
          <a:p>
            <a:pPr marL="749300" marR="0" lvl="1" indent="-279400" algn="l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UK parliament developed acts, middle of 19</a:t>
            </a:r>
            <a:r>
              <a:rPr lang="en-US" sz="220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Century</a:t>
            </a:r>
            <a:endParaRPr/>
          </a:p>
          <a:p>
            <a:pPr marL="355600" marR="0" lvl="0" indent="-342900" algn="l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Within principles mentioned before, details may vary country to country</a:t>
            </a:r>
            <a:endParaRPr/>
          </a:p>
          <a:p>
            <a:pPr marL="355600" marR="0" lvl="0" indent="-342900" algn="l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Companies Act 2006</a:t>
            </a:r>
            <a:endParaRPr/>
          </a:p>
          <a:p>
            <a:pPr marL="749300" marR="0" lvl="1" indent="-279400" algn="l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1300 sections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1136650" y="633413"/>
            <a:ext cx="6870700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993139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Setting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up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a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/>
              <a:t>company</a:t>
            </a:r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536575" y="1641475"/>
            <a:ext cx="7959725" cy="5259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55600" marR="0" lvl="0" indent="-342900" algn="l" rtl="0">
              <a:lnSpc>
                <a:spcPct val="1187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necessary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lawyer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accountant</a:t>
            </a:r>
            <a:endParaRPr dirty="0"/>
          </a:p>
          <a:p>
            <a:pPr marL="355600" marR="0" lvl="0" indent="-342900" algn="l" rtl="0">
              <a:lnSpc>
                <a:spcPct val="80000"/>
              </a:lnSpc>
              <a:spcBef>
                <a:spcPts val="67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Easiest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way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buy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“oﬀ-the-shelf”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tailor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needs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(change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name,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objectives,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constitution,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…)</a:t>
            </a:r>
            <a:endParaRPr dirty="0"/>
          </a:p>
          <a:p>
            <a:pPr marL="355600" marR="0" lvl="0" indent="-342900" algn="l" rtl="0">
              <a:lnSpc>
                <a:spcPct val="95833"/>
              </a:lnSpc>
              <a:spcBef>
                <a:spcPts val="713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Registering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yourself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costs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£100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(same-day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Registrar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Companies)</a:t>
            </a:r>
            <a:endParaRPr dirty="0"/>
          </a:p>
          <a:p>
            <a:pPr marL="355600" marR="0" lvl="0" indent="-342900" algn="l" rtl="0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slower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because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ﬁll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forms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etc.</a:t>
            </a:r>
            <a:endParaRPr dirty="0"/>
          </a:p>
          <a:p>
            <a:pPr marL="355600" marR="0" lvl="0" indent="-342900" algn="l" rtl="0">
              <a:lnSpc>
                <a:spcPct val="8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UK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similar,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easy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ways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companies.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countries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several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months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thousands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pounds.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1136650" y="76200"/>
            <a:ext cx="6870700" cy="1354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Constitution of Limited Company</a:t>
            </a:r>
            <a:endParaRPr/>
          </a:p>
        </p:txBody>
      </p:sp>
      <p:sp>
        <p:nvSpPr>
          <p:cNvPr id="123" name="Google Shape;123;p19"/>
          <p:cNvSpPr txBox="1"/>
          <p:nvPr/>
        </p:nvSpPr>
        <p:spPr>
          <a:xfrm>
            <a:off x="536575" y="1643063"/>
            <a:ext cx="7921625" cy="4749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55600" marR="0" lvl="0" indent="-342900" algn="l" rtl="0">
              <a:lnSpc>
                <a:spcPct val="11807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en-US" sz="2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documents:</a:t>
            </a:r>
            <a:endParaRPr dirty="0"/>
          </a:p>
          <a:p>
            <a:pPr marL="749300" marR="0" lvl="1" indent="-279400" algn="l" rtl="0">
              <a:lnSpc>
                <a:spcPct val="8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Memorandum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Association: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short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simple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name,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registered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oﬃce,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company,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liability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clause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(saying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liability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owners),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capital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(e.g.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shares,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£1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plc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capital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£50K).Concludes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declaration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association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people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setting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company.</a:t>
            </a:r>
            <a:endParaRPr dirty="0"/>
          </a:p>
          <a:p>
            <a:pPr marL="749300" marR="0" lvl="1" indent="-279400" algn="l" rtl="0">
              <a:lnSpc>
                <a:spcPct val="8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Articles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Association: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Complex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technical. Covers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will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run,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roles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directors,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dirty="0"/>
          </a:p>
          <a:p>
            <a:pPr marL="749300" marR="0" lvl="1" indent="-279400" algn="l" rtl="0">
              <a:lnSpc>
                <a:spcPct val="8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Shareholders agreements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342900" algn="l" rtl="0">
              <a:lnSpc>
                <a:spcPct val="81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</a:pPr>
            <a:r>
              <a:rPr lang="en-US" sz="2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registered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association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articles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association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deposit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Companies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House.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39903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600"/>
              <a:buFont typeface="Cambria"/>
              <a:buNone/>
            </a:pPr>
            <a:r>
              <a:rPr lang="en-US"/>
              <a:t>Directors</a:t>
            </a:r>
            <a:endParaRPr/>
          </a:p>
        </p:txBody>
      </p:sp>
      <p:sp>
        <p:nvSpPr>
          <p:cNvPr id="129" name="Google Shape;129;p20"/>
          <p:cNvSpPr txBox="1"/>
          <p:nvPr/>
        </p:nvSpPr>
        <p:spPr>
          <a:xfrm>
            <a:off x="536575" y="1643063"/>
            <a:ext cx="7962900" cy="4560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55600" marR="0" lvl="0" indent="-342900" algn="l" rtl="0">
              <a:lnSpc>
                <a:spcPct val="7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Sometimes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shareholders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larger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companies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directors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employed</a:t>
            </a:r>
            <a:endParaRPr dirty="0"/>
          </a:p>
          <a:p>
            <a:pPr marL="355600" marR="0" lvl="0" indent="-342900" algn="l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Directors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must:</a:t>
            </a:r>
            <a:endParaRPr dirty="0"/>
          </a:p>
          <a:p>
            <a:pPr marL="755650" marR="0" lvl="1" indent="-285750" algn="l" rtl="0">
              <a:lnSpc>
                <a:spcPct val="119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regard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owners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employees’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interests</a:t>
            </a:r>
            <a:endParaRPr dirty="0"/>
          </a:p>
          <a:p>
            <a:pPr marL="755650" marR="0" lvl="1" indent="-285750" algn="l" rtl="0">
              <a:lnSpc>
                <a:spcPct val="118055"/>
              </a:lnSpc>
              <a:spcBef>
                <a:spcPts val="3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faith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beneﬁt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</a:t>
            </a:r>
            <a:endParaRPr dirty="0"/>
          </a:p>
          <a:p>
            <a:pPr marL="755650" marR="0" lvl="1" indent="-285750" algn="l" rtl="0">
              <a:lnSpc>
                <a:spcPct val="1180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Exercise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skill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“professional”)</a:t>
            </a:r>
            <a:endParaRPr dirty="0"/>
          </a:p>
          <a:p>
            <a:pPr marL="755650" marR="0" lvl="1" indent="-285750" algn="l" rtl="0">
              <a:lnSpc>
                <a:spcPct val="118055"/>
              </a:lnSpc>
              <a:spcBef>
                <a:spcPts val="3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Declare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conﬂicts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Interest</a:t>
            </a:r>
            <a:endParaRPr dirty="0"/>
          </a:p>
          <a:p>
            <a:pPr marL="755650" marR="0" lvl="1" indent="-285750" algn="l" rtl="0">
              <a:lnSpc>
                <a:spcPct val="11805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Legally (external obligations):</a:t>
            </a:r>
            <a:endParaRPr dirty="0"/>
          </a:p>
          <a:p>
            <a:pPr marL="1155700" lvl="2" indent="-228600">
              <a:spcBef>
                <a:spcPts val="25"/>
              </a:spcBef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Be</a:t>
            </a:r>
            <a:r>
              <a:rPr lang="en-US" b="0" i="0" u="none" strike="noStrike" cap="none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aware</a:t>
            </a:r>
            <a:r>
              <a:rPr lang="en-US" b="0" i="0" u="none" strike="noStrike" cap="none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of</a:t>
            </a:r>
            <a:r>
              <a:rPr lang="en-US" b="0" i="0" u="none" strike="noStrike" cap="none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the</a:t>
            </a:r>
            <a:r>
              <a:rPr lang="en-US" b="0" i="0" u="none" strike="noStrike" cap="none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ﬁnancial</a:t>
            </a:r>
            <a:r>
              <a:rPr lang="en-US" b="0" i="0" u="none" strike="noStrike" cap="none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position</a:t>
            </a:r>
            <a:r>
              <a:rPr lang="en-US" b="0" i="0" u="none" strike="noStrike" cap="none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of</a:t>
            </a:r>
            <a:r>
              <a:rPr lang="en-US" b="0" i="0" u="none" strike="noStrike" cap="none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the</a:t>
            </a:r>
            <a:r>
              <a:rPr lang="en-US" b="0" i="0" u="none" strike="noStrike" cap="none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 </a:t>
            </a:r>
            <a:r>
              <a:rPr lang="en-US" b="0" i="0" u="none" strike="noStrike" cap="none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company </a:t>
            </a:r>
            <a:r>
              <a:rPr lang="en-US" dirty="0">
                <a:latin typeface="+mj-lt"/>
              </a:rPr>
              <a:t>not allow it to continue to incur debts when they know or should have known that the company will be unable to repay them </a:t>
            </a:r>
            <a:endParaRPr sz="1600" dirty="0"/>
          </a:p>
          <a:p>
            <a:pPr marL="11557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Drawing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annual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reports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accounts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ﬁling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them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companies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house</a:t>
            </a:r>
            <a:endParaRPr sz="1600" dirty="0"/>
          </a:p>
          <a:p>
            <a:pPr marL="1155700" marR="0" lvl="2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Complies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relevant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law</a:t>
            </a:r>
            <a:endParaRPr sz="1600" dirty="0"/>
          </a:p>
          <a:p>
            <a:pPr marL="355600" marR="0" lvl="0" indent="-342900" algn="l" rtl="0">
              <a:lnSpc>
                <a:spcPct val="9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Companies</a:t>
            </a: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executive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(employed)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non-executive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(non-employed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advisors)</a:t>
            </a:r>
            <a:endParaRPr dirty="0"/>
          </a:p>
          <a:p>
            <a:pPr marL="355600" marR="0" lvl="0" indent="-342900" algn="l" rtl="0">
              <a:lnSpc>
                <a:spcPct val="80000"/>
              </a:lnSpc>
              <a:spcBef>
                <a:spcPts val="4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company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secretary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responsible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required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communications, public company must have a secretary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1136650" y="633413"/>
            <a:ext cx="6870700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mbria"/>
              <a:buNone/>
            </a:pPr>
            <a:r>
              <a:rPr lang="en-US"/>
              <a:t>Directors</a:t>
            </a:r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>
            <a:off x="536575" y="1722438"/>
            <a:ext cx="8070850" cy="4099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/>
              <a:t>Directors act in good faith and for the benefit for the company</a:t>
            </a:r>
            <a:endParaRPr/>
          </a:p>
          <a:p>
            <a:pPr marL="342900" lvl="0" indent="-228600" algn="l" rtl="0">
              <a:spcBef>
                <a:spcPts val="407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	losing a contract</a:t>
            </a:r>
            <a:endParaRPr/>
          </a:p>
          <a:p>
            <a:pPr marL="342900" lvl="0" indent="-228600" algn="l" rtl="0">
              <a:spcBef>
                <a:spcPts val="407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	required to pay company the compensation</a:t>
            </a:r>
            <a:endParaRPr/>
          </a:p>
          <a:p>
            <a:pPr marL="285750" lvl="0" indent="-156527" algn="l" rtl="0">
              <a:spcBef>
                <a:spcPts val="407"/>
              </a:spcBef>
              <a:spcAft>
                <a:spcPts val="0"/>
              </a:spcAft>
              <a:buSzPct val="100000"/>
              <a:buFont typeface="Arial"/>
              <a:buNone/>
            </a:pPr>
            <a:endParaRPr/>
          </a:p>
          <a:p>
            <a:pPr marL="285750" lvl="0" indent="-285750" algn="l" rtl="0">
              <a:spcBef>
                <a:spcPts val="407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/>
              <a:t>Directors must exercise the skill and care that is expected from their qualification and experience</a:t>
            </a:r>
            <a:endParaRPr/>
          </a:p>
          <a:p>
            <a:pPr marL="0" lvl="0" indent="0" algn="l" rtl="0">
              <a:spcBef>
                <a:spcPts val="407"/>
              </a:spcBef>
              <a:spcAft>
                <a:spcPts val="0"/>
              </a:spcAft>
              <a:buSzPct val="100000"/>
              <a:buNone/>
            </a:pPr>
            <a:r>
              <a:rPr lang="en-US"/>
              <a:t>	signed a contract for computers not suitable for company</a:t>
            </a:r>
            <a:endParaRPr/>
          </a:p>
          <a:p>
            <a:pPr marL="114300" lvl="0" indent="0" algn="l" rtl="0">
              <a:spcBef>
                <a:spcPts val="407"/>
              </a:spcBef>
              <a:spcAft>
                <a:spcPts val="0"/>
              </a:spcAft>
              <a:buSzPct val="100000"/>
              <a:buNone/>
            </a:pPr>
            <a:r>
              <a:rPr lang="en-US"/>
              <a:t>	court may order to pay back cost of computer to company</a:t>
            </a:r>
            <a:endParaRPr/>
          </a:p>
          <a:p>
            <a:pPr marL="285750" lvl="0" indent="-156527" algn="l" rtl="0">
              <a:spcBef>
                <a:spcPts val="407"/>
              </a:spcBef>
              <a:spcAft>
                <a:spcPts val="0"/>
              </a:spcAft>
              <a:buSzPct val="100000"/>
              <a:buFont typeface="Arial"/>
              <a:buNone/>
            </a:pPr>
            <a:endParaRPr/>
          </a:p>
          <a:p>
            <a:pPr marL="285750" lvl="0" indent="-285750" algn="l" rtl="0">
              <a:spcBef>
                <a:spcPts val="407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/>
              <a:t>Director interested to make a contract with a company (cleaning etc) should inform board of directors</a:t>
            </a:r>
            <a:endParaRPr/>
          </a:p>
          <a:p>
            <a:pPr marL="342900" lvl="0" indent="-228600" algn="l" rtl="0">
              <a:spcBef>
                <a:spcPts val="407"/>
              </a:spcBef>
              <a:spcAft>
                <a:spcPts val="0"/>
              </a:spcAft>
              <a:buSzPct val="100000"/>
              <a:buChar char="•"/>
            </a:pPr>
            <a:r>
              <a:rPr lang="en-US"/>
              <a:t>	the model article stipulate the director himself should not be  	allowed to vote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4844</TotalTime>
  <Words>1576</Words>
  <Application>Microsoft Office PowerPoint</Application>
  <PresentationFormat>On-screen Show (4:3)</PresentationFormat>
  <Paragraphs>185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Cambria</vt:lpstr>
      <vt:lpstr>Times New Roman</vt:lpstr>
      <vt:lpstr>Adjacency</vt:lpstr>
      <vt:lpstr>PowerPoint Presentation</vt:lpstr>
      <vt:lpstr>Becoming a Legal Entity</vt:lpstr>
      <vt:lpstr>Becoming a Legal Entity</vt:lpstr>
      <vt:lpstr>Limited companies</vt:lpstr>
      <vt:lpstr>Limited companies</vt:lpstr>
      <vt:lpstr>Setting up a company</vt:lpstr>
      <vt:lpstr>Constitution of Limited Company</vt:lpstr>
      <vt:lpstr>Directors</vt:lpstr>
      <vt:lpstr>Directors</vt:lpstr>
      <vt:lpstr>PowerPoint Presentation</vt:lpstr>
      <vt:lpstr>Takeovers</vt:lpstr>
      <vt:lpstr>Takeovers</vt:lpstr>
      <vt:lpstr>Takeovers Reasons</vt:lpstr>
      <vt:lpstr>Mergers</vt:lpstr>
      <vt:lpstr>Management buyouts</vt:lpstr>
      <vt:lpstr>Outsourcing</vt:lpstr>
      <vt:lpstr>Non Commercial Bodies  Statutory bodies</vt:lpstr>
      <vt:lpstr>Non Commercial Bodies  Statutory bodies</vt:lpstr>
      <vt:lpstr>Non Commercial Bodies  Statutory bodies</vt:lpstr>
      <vt:lpstr>Other non-profit-making bodies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Amjad Hussain</dc:creator>
  <cp:lastModifiedBy>Amjad Hussain</cp:lastModifiedBy>
  <cp:revision>10</cp:revision>
  <dcterms:modified xsi:type="dcterms:W3CDTF">2024-08-27T18:36:45Z</dcterms:modified>
</cp:coreProperties>
</file>