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71" r:id="rId7"/>
    <p:sldId id="275" r:id="rId8"/>
    <p:sldId id="272" r:id="rId9"/>
    <p:sldId id="269" r:id="rId10"/>
    <p:sldId id="277" r:id="rId11"/>
    <p:sldId id="278" r:id="rId12"/>
    <p:sldId id="279" r:id="rId13"/>
    <p:sldId id="273" r:id="rId14"/>
    <p:sldId id="259" r:id="rId15"/>
    <p:sldId id="276" r:id="rId16"/>
    <p:sldId id="280" r:id="rId17"/>
    <p:sldId id="282" r:id="rId18"/>
    <p:sldId id="260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B81B950-A1CA-4DFF-840A-A99D686EBD58}">
          <p14:sldIdLst>
            <p14:sldId id="256"/>
            <p14:sldId id="257"/>
            <p14:sldId id="271"/>
            <p14:sldId id="275"/>
            <p14:sldId id="272"/>
            <p14:sldId id="269"/>
            <p14:sldId id="277"/>
            <p14:sldId id="278"/>
            <p14:sldId id="279"/>
            <p14:sldId id="273"/>
            <p14:sldId id="259"/>
            <p14:sldId id="276"/>
            <p14:sldId id="280"/>
            <p14:sldId id="282"/>
            <p14:sldId id="260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3/18/2023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2FD2-F864-2E4E-ACF0-2DBC196A706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4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3C4921B-870F-DA4B-99FE-526B47FAF5FF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3C217E0E-2C1A-4D03-BC55-D7D6609B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879635"/>
            <a:ext cx="7659486" cy="1198178"/>
          </a:xfrm>
          <a:custGeom>
            <a:avLst/>
            <a:gdLst>
              <a:gd name="connsiteX0" fmla="*/ 0 w 7659486"/>
              <a:gd name="connsiteY0" fmla="*/ 0 h 1198178"/>
              <a:gd name="connsiteX1" fmla="*/ 7659486 w 7659486"/>
              <a:gd name="connsiteY1" fmla="*/ 0 h 1198178"/>
              <a:gd name="connsiteX2" fmla="*/ 7355455 w 7659486"/>
              <a:gd name="connsiteY2" fmla="*/ 1198178 h 1198178"/>
              <a:gd name="connsiteX3" fmla="*/ 0 w 7659486"/>
              <a:gd name="connsiteY3" fmla="*/ 1198178 h 119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9486" h="1198178">
                <a:moveTo>
                  <a:pt x="0" y="0"/>
                </a:moveTo>
                <a:lnTo>
                  <a:pt x="7659486" y="0"/>
                </a:lnTo>
                <a:lnTo>
                  <a:pt x="7355455" y="1198178"/>
                </a:lnTo>
                <a:lnTo>
                  <a:pt x="0" y="119817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>
            <a:noAutofit/>
          </a:bodyPr>
          <a:lstStyle>
            <a:lvl1pPr>
              <a:defRPr sz="40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F642D6D4-2980-4539-861D-C5AB35191834}" type="datetime1">
              <a:rPr lang="en-US" smtClean="0"/>
              <a:t>3/18/2023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6B46AC40-4848-C146-B8DE-C805F662DC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016" y="983785"/>
            <a:ext cx="8447439" cy="1074828"/>
          </a:xfrm>
        </p:spPr>
        <p:txBody>
          <a:bodyPr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66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7F8D6AE6-5560-4C47-974F-51A82A9CC533}" type="datetime1">
              <a:rPr lang="en-US" smtClean="0"/>
              <a:t>3/18/2023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3114" y="6356350"/>
            <a:ext cx="2188029" cy="365125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59FE6242-19BA-2847-9959-30D6F0E27035}"/>
              </a:ext>
            </a:extLst>
          </p:cNvPr>
          <p:cNvCxnSpPr/>
          <p:nvPr userDrawn="1"/>
        </p:nvCxnSpPr>
        <p:spPr>
          <a:xfrm flipH="1">
            <a:off x="633306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715A3155-E4BF-478C-8D90-C66F5EB27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6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anchor="ctr">
            <a:noAutofit/>
          </a:bodyPr>
          <a:lstStyle>
            <a:lvl1pPr algn="l">
              <a:lnSpc>
                <a:spcPct val="100000"/>
              </a:lnSpc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EDF23CDC-9A9D-5247-AD71-0A10D94BD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4413068" cy="3539265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61342" y="0"/>
            <a:ext cx="5730658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F72571D-58D5-4367-9E7E-94A5A5D795B8}"/>
              </a:ext>
            </a:extLst>
          </p:cNvPr>
          <p:cNvSpPr/>
          <p:nvPr userDrawn="1"/>
        </p:nvSpPr>
        <p:spPr>
          <a:xfrm>
            <a:off x="693682" y="2286000"/>
            <a:ext cx="11498318" cy="34163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ACD184E7-842E-4CDA-8022-CFE5CEA0DB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396480 w 8534400"/>
              <a:gd name="connsiteY2" fmla="*/ 2286000 h 6858000"/>
              <a:gd name="connsiteX3" fmla="*/ 693682 w 8534400"/>
              <a:gd name="connsiteY3" fmla="*/ 2286000 h 6858000"/>
              <a:gd name="connsiteX4" fmla="*/ 693682 w 8534400"/>
              <a:gd name="connsiteY4" fmla="*/ 5702300 h 6858000"/>
              <a:gd name="connsiteX5" fmla="*/ 8246759 w 8534400"/>
              <a:gd name="connsiteY5" fmla="*/ 5702300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396480" y="2286000"/>
                </a:lnTo>
                <a:lnTo>
                  <a:pt x="693682" y="2286000"/>
                </a:lnTo>
                <a:lnTo>
                  <a:pt x="693682" y="5702300"/>
                </a:lnTo>
                <a:lnTo>
                  <a:pt x="8246759" y="5702300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9F078ECC-9F72-4C84-9F40-DBB817ADBDF0}" type="datetime1">
              <a:rPr lang="en-US" smtClean="0"/>
              <a:t>3/18/2023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C650A3-C37B-8949-AAFB-1CA610A432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1069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6823CE96-7B45-0E4E-8DD2-AAE6F7DB97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15132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7F451F20-9248-594B-8CD5-3442A6451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032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2008AA3-BEDF-CE40-9D94-F5875454E799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4" y="879636"/>
            <a:ext cx="6294727" cy="1206888"/>
          </a:xfrm>
          <a:custGeom>
            <a:avLst/>
            <a:gdLst>
              <a:gd name="connsiteX0" fmla="*/ 5986630 w 6294727"/>
              <a:gd name="connsiteY0" fmla="*/ 0 h 1206888"/>
              <a:gd name="connsiteX1" fmla="*/ 6294727 w 6294727"/>
              <a:gd name="connsiteY1" fmla="*/ 1206888 h 1206888"/>
              <a:gd name="connsiteX2" fmla="*/ 0 w 6294727"/>
              <a:gd name="connsiteY2" fmla="*/ 1206888 h 1206888"/>
              <a:gd name="connsiteX3" fmla="*/ 0 w 6294727"/>
              <a:gd name="connsiteY3" fmla="*/ 8709 h 120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4727" h="1206888">
                <a:moveTo>
                  <a:pt x="5986630" y="0"/>
                </a:moveTo>
                <a:lnTo>
                  <a:pt x="6294727" y="1206888"/>
                </a:lnTo>
                <a:lnTo>
                  <a:pt x="0" y="1206888"/>
                </a:lnTo>
                <a:lnTo>
                  <a:pt x="0" y="870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2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AA6943C0-A7A3-4C4C-BEB2-9176DE8630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1047" y="0"/>
            <a:ext cx="8510952" cy="6858000"/>
          </a:xfrm>
          <a:custGeom>
            <a:avLst/>
            <a:gdLst>
              <a:gd name="connsiteX0" fmla="*/ 1706880 w 8510952"/>
              <a:gd name="connsiteY0" fmla="*/ 0 h 6858000"/>
              <a:gd name="connsiteX1" fmla="*/ 8510952 w 8510952"/>
              <a:gd name="connsiteY1" fmla="*/ 0 h 6858000"/>
              <a:gd name="connsiteX2" fmla="*/ 8510952 w 8510952"/>
              <a:gd name="connsiteY2" fmla="*/ 6858000 h 6858000"/>
              <a:gd name="connsiteX3" fmla="*/ 0 w 8510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52" h="6858000">
                <a:moveTo>
                  <a:pt x="1706880" y="0"/>
                </a:moveTo>
                <a:lnTo>
                  <a:pt x="8510952" y="0"/>
                </a:lnTo>
                <a:lnTo>
                  <a:pt x="85109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04F3C93-C085-8A47-9A2A-6AD3F3D69F4E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941283B3-F5BE-4FDF-829D-D1BE17F7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/>
          <a:lstStyle>
            <a:lvl1pPr>
              <a:defRPr sz="1000"/>
            </a:lvl1pPr>
          </a:lstStyle>
          <a:p>
            <a:fld id="{BECDB002-086C-4FC2-9108-C394C3B829E3}" type="datetime1">
              <a:rPr lang="en-US" smtClean="0"/>
              <a:t>3/18/2023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FD6AC9F3-6F32-409B-A3B1-EEF36BA066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070048 w 8534400"/>
              <a:gd name="connsiteY2" fmla="*/ 974442 h 6858000"/>
              <a:gd name="connsiteX3" fmla="*/ 5680814 w 8534400"/>
              <a:gd name="connsiteY3" fmla="*/ 974442 h 6858000"/>
              <a:gd name="connsiteX4" fmla="*/ 5680814 w 8534400"/>
              <a:gd name="connsiteY4" fmla="*/ 5758652 h 6858000"/>
              <a:gd name="connsiteX5" fmla="*/ 8260785 w 8534400"/>
              <a:gd name="connsiteY5" fmla="*/ 5758652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070048" y="974442"/>
                </a:lnTo>
                <a:lnTo>
                  <a:pt x="5680814" y="974442"/>
                </a:lnTo>
                <a:lnTo>
                  <a:pt x="5680814" y="5758652"/>
                </a:lnTo>
                <a:lnTo>
                  <a:pt x="8260785" y="5758652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26FF020-BB93-4C6C-B3ED-8326D424097A}"/>
              </a:ext>
            </a:extLst>
          </p:cNvPr>
          <p:cNvSpPr/>
          <p:nvPr userDrawn="1"/>
        </p:nvSpPr>
        <p:spPr>
          <a:xfrm>
            <a:off x="5680814" y="974442"/>
            <a:ext cx="5228191" cy="478421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5942173C-2B01-804E-85FB-4D68140D4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06424"/>
            <a:ext cx="4446062" cy="916644"/>
          </a:xfrm>
        </p:spPr>
        <p:txBody>
          <a:bodyPr anchor="b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075245"/>
            <a:ext cx="4446062" cy="3295405"/>
          </a:xfrm>
        </p:spPr>
        <p:txBody>
          <a:bodyPr>
            <a:normAutofit/>
          </a:bodyPr>
          <a:lstStyle>
            <a:lvl1pPr marL="0" indent="0" algn="l">
              <a:lnSpc>
                <a:spcPct val="125000"/>
              </a:lnSpc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04F3C93-C085-8A47-9A2A-6AD3F3D69F4E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61BCCE59-728A-49EC-8DAF-0FAF9EBD41DD}" type="datetime1">
              <a:rPr lang="en-US" smtClean="0"/>
              <a:t>3/18/2023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C00B690-D495-014F-8F60-C8152AD122A2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3D3DB60-9D00-2B4C-A1B6-A76F20998922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4B7F1F1-6439-8D45-8BCD-B68DB64CEDC1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B870777-57CE-7A40-BCBA-E189F67DF446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A332DFE-5DF9-9744-86D5-7CE052E088CE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22459DEE-E152-47DA-8D52-C9681014B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043953 w 12192000"/>
              <a:gd name="connsiteY0" fmla="*/ 2205318 h 6858000"/>
              <a:gd name="connsiteX1" fmla="*/ 2043953 w 12192000"/>
              <a:gd name="connsiteY1" fmla="*/ 4518212 h 6858000"/>
              <a:gd name="connsiteX2" fmla="*/ 10148047 w 12192000"/>
              <a:gd name="connsiteY2" fmla="*/ 4518212 h 6858000"/>
              <a:gd name="connsiteX3" fmla="*/ 10148047 w 12192000"/>
              <a:gd name="connsiteY3" fmla="*/ 220531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043953" y="2205318"/>
                </a:moveTo>
                <a:lnTo>
                  <a:pt x="2043953" y="4518212"/>
                </a:lnTo>
                <a:lnTo>
                  <a:pt x="10148047" y="4518212"/>
                </a:lnTo>
                <a:lnTo>
                  <a:pt x="10148047" y="220531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2665037"/>
            <a:ext cx="7327900" cy="902916"/>
          </a:xfrm>
        </p:spPr>
        <p:txBody>
          <a:bodyPr anchor="ctr">
            <a:normAutofit/>
          </a:bodyPr>
          <a:lstStyle>
            <a:lvl1pPr algn="ctr">
              <a:defRPr sz="4000" spc="3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7462" y="3567953"/>
            <a:ext cx="4997076" cy="610066"/>
          </a:xfrm>
        </p:spPr>
        <p:txBody>
          <a:bodyPr>
            <a:normAutofit/>
          </a:bodyPr>
          <a:lstStyle>
            <a:lvl1pPr marL="0" indent="0" algn="ctr">
              <a:buNone/>
              <a:defRPr sz="2000" spc="30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016" y="983785"/>
            <a:ext cx="8447439" cy="1074828"/>
          </a:xfrm>
        </p:spPr>
        <p:txBody>
          <a:bodyPr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7B56D85B-EB43-4988-9D07-7393356AD4A1}" type="datetime1">
              <a:rPr lang="en-US" smtClean="0"/>
              <a:t>3/18/2023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8582161-389A-C649-9A2B-A16F489BB170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F7AA420-2BBF-AF48-8EF7-EF3CC47451FA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0EDE653-D0BD-314F-B7B9-FD426A4C487F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6C43E8D-A8CD-974D-B3E2-5B4500E55B0A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A540AC-3D9F-5A42-BE59-E7EC044230B4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B2AF213A-60C6-4671-9B4D-63024EC3B303}" type="datetime1">
              <a:rPr lang="en-US" smtClean="0"/>
              <a:t>3/18/2023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B329649E-3847-4CC6-A84D-56DE76BD1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4E120DB-DDEC-4DDF-8FB4-5C52F8078B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3738" y="2705425"/>
            <a:ext cx="10745787" cy="327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1764" y="2145265"/>
            <a:ext cx="8348472" cy="2363568"/>
          </a:xfrm>
          <a:noFill/>
        </p:spPr>
        <p:txBody>
          <a:bodyPr>
            <a:normAutofit/>
          </a:bodyPr>
          <a:lstStyle>
            <a:lvl1pPr algn="ctr">
              <a:defRPr sz="4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FB992E9E-19F7-4539-B679-CA95C06DC4B8}" type="datetime1">
              <a:rPr lang="en-US" smtClean="0"/>
              <a:t>3/18/2023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B51AFA9-C4C0-D44A-BE1A-30964CBCFE37}"/>
              </a:ext>
            </a:extLst>
          </p:cNvPr>
          <p:cNvSpPr txBox="1">
            <a:spLocks/>
          </p:cNvSpPr>
          <p:nvPr userDrawn="1"/>
        </p:nvSpPr>
        <p:spPr>
          <a:xfrm>
            <a:off x="970130" y="1879594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accent3">
                    <a:lumMod val="75000"/>
                  </a:schemeClr>
                </a:solidFill>
              </a:rPr>
              <a:t>“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E169998-8E4C-AC45-9496-F3E1D40DD604}"/>
              </a:ext>
            </a:extLst>
          </p:cNvPr>
          <p:cNvSpPr txBox="1">
            <a:spLocks/>
          </p:cNvSpPr>
          <p:nvPr userDrawn="1"/>
        </p:nvSpPr>
        <p:spPr>
          <a:xfrm>
            <a:off x="10408852" y="4443180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accent3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F3F62FE2-8018-8846-A38A-108C9B02DF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2738" y="4526051"/>
            <a:ext cx="3727450" cy="515938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r">
              <a:buNone/>
              <a:defRPr sz="1800">
                <a:solidFill>
                  <a:schemeClr val="tx2"/>
                </a:solidFill>
                <a:latin typeface="Tw Cen MT" panose="020B0602020104020603" pitchFamily="34" charset="77"/>
              </a:defRPr>
            </a:lvl2pPr>
            <a:lvl3pPr marL="914400" indent="0" algn="r">
              <a:buNone/>
              <a:defRPr sz="1600">
                <a:solidFill>
                  <a:schemeClr val="tx2"/>
                </a:solidFill>
                <a:latin typeface="Tw Cen MT" panose="020B0602020104020603" pitchFamily="34" charset="77"/>
              </a:defRPr>
            </a:lvl3pPr>
            <a:lvl4pPr marL="13716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4pPr>
            <a:lvl5pPr marL="18288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331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D92330BE-AFF2-4F7C-AA06-D38DAED5E740}" type="datetime1">
              <a:rPr lang="en-US" smtClean="0"/>
              <a:t>3/18/2023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405063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0773" y="2498043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xmlns="" id="{3970178A-7D91-5F40-B3BD-58988D1D23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00773" y="2922586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xmlns="" id="{6D61AF1F-6298-744E-B9E2-999EED4A1E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38044" y="4021592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xmlns="" id="{B409E4EC-6771-344F-AC49-F0493C4E50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00773" y="4114572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xmlns="" id="{22E21560-0E2C-7E48-882F-77B02B0CE3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00773" y="4539115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xmlns="" id="{E38C0995-936E-464D-86FA-9C8847D9C4D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10265" y="2405063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xmlns="" id="{00F264F2-A8BF-BF4E-82E5-457A75FF38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2994" y="2498043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xmlns="" id="{C969F956-9E58-0C47-8A73-BA93723042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2994" y="2922586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Picture Placeholder 16">
            <a:extLst>
              <a:ext uri="{FF2B5EF4-FFF2-40B4-BE49-F238E27FC236}">
                <a16:creationId xmlns:a16="http://schemas.microsoft.com/office/drawing/2014/main" xmlns="" id="{3A0B62B7-7680-5D4B-BC6D-4FFA4956151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10265" y="4021592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xmlns="" id="{6C664169-B5AF-FB46-AA38-C9DDC1EB8F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2994" y="4114572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xmlns="" id="{EB349D7E-9425-EA4B-906F-145652D0079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72994" y="4539115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xmlns="" id="{E6971742-A7E0-0D4A-AE6E-496FB9EC1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978408"/>
            <a:ext cx="8357616" cy="1088136"/>
          </a:xfrm>
        </p:spPr>
        <p:txBody>
          <a:bodyPr anchor="ctr">
            <a:norm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4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CFD56C52-75CF-437F-BF32-D1C513B0C7E0}" type="datetime1">
              <a:rPr lang="en-US" smtClean="0"/>
              <a:t>3/18/2023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159159"/>
            <a:ext cx="923886" cy="922335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044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xmlns="" id="{3970178A-7D91-5F40-B3BD-58988D1D23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8044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xmlns="" id="{6A88DE59-CC76-784E-91CC-86A873E12B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9251" y="2159159"/>
            <a:ext cx="923886" cy="922335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EC7436AA-C631-914A-893C-01BFCB5144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9251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xmlns="" id="{7D3267A9-41C6-6D41-B94A-AF3A0B8D3C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19251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Picture Placeholder 16">
            <a:extLst>
              <a:ext uri="{FF2B5EF4-FFF2-40B4-BE49-F238E27FC236}">
                <a16:creationId xmlns:a16="http://schemas.microsoft.com/office/drawing/2014/main" xmlns="" id="{0CA14719-28D1-1245-82ED-C30AEA3FF5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15955" y="2159159"/>
            <a:ext cx="923886" cy="922335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A0F20BEC-0D1F-424C-A708-3CD1B159CB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955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xmlns="" id="{1AF30013-E0ED-7F43-83DA-D58BF2C564E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5955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Picture Placeholder 16">
            <a:extLst>
              <a:ext uri="{FF2B5EF4-FFF2-40B4-BE49-F238E27FC236}">
                <a16:creationId xmlns:a16="http://schemas.microsoft.com/office/drawing/2014/main" xmlns="" id="{6F279F35-215F-8247-9F1E-B98FCFCBDCD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97162" y="2159159"/>
            <a:ext cx="923886" cy="922335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xmlns="" id="{A61B963F-0880-1E47-A659-7FC76D4D9D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162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Text Placeholder 18">
            <a:extLst>
              <a:ext uri="{FF2B5EF4-FFF2-40B4-BE49-F238E27FC236}">
                <a16:creationId xmlns:a16="http://schemas.microsoft.com/office/drawing/2014/main" xmlns="" id="{50E852F6-B5E8-8B43-801C-1C4F7B19A5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97162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16">
            <a:extLst>
              <a:ext uri="{FF2B5EF4-FFF2-40B4-BE49-F238E27FC236}">
                <a16:creationId xmlns:a16="http://schemas.microsoft.com/office/drawing/2014/main" xmlns="" id="{4FA256BD-105F-BE40-B47B-B9E1894250B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8044" y="4198047"/>
            <a:ext cx="923886" cy="922335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Text Placeholder 18">
            <a:extLst>
              <a:ext uri="{FF2B5EF4-FFF2-40B4-BE49-F238E27FC236}">
                <a16:creationId xmlns:a16="http://schemas.microsoft.com/office/drawing/2014/main" xmlns="" id="{6A4AC0F6-874C-7C4C-9547-94508CE42D0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8044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xmlns="" id="{EA3CCA23-6E76-8F41-9FED-4DB323AEC8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8044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16">
            <a:extLst>
              <a:ext uri="{FF2B5EF4-FFF2-40B4-BE49-F238E27FC236}">
                <a16:creationId xmlns:a16="http://schemas.microsoft.com/office/drawing/2014/main" xmlns="" id="{C2654D0F-1EF0-C945-B023-1561C866903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19251" y="4198047"/>
            <a:ext cx="923886" cy="922335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xmlns="" id="{117D52FF-094D-6749-8A26-B894CEF6AC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19251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xmlns="" id="{0052C3E7-B5A5-E44C-91BD-16DB655583B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19251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Picture Placeholder 16">
            <a:extLst>
              <a:ext uri="{FF2B5EF4-FFF2-40B4-BE49-F238E27FC236}">
                <a16:creationId xmlns:a16="http://schemas.microsoft.com/office/drawing/2014/main" xmlns="" id="{D4C618F6-4987-274F-8D08-0934922ACA5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955" y="4198047"/>
            <a:ext cx="923886" cy="922335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xmlns="" id="{04553546-0C16-4843-8655-70FFDC038A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15955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xmlns="" id="{0F174D17-C816-804A-BED4-E43623C4668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15955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Picture Placeholder 16">
            <a:extLst>
              <a:ext uri="{FF2B5EF4-FFF2-40B4-BE49-F238E27FC236}">
                <a16:creationId xmlns:a16="http://schemas.microsoft.com/office/drawing/2014/main" xmlns="" id="{3A5BCDFF-966C-EE4B-B676-0DC4FE521CD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9097162" y="4198047"/>
            <a:ext cx="923886" cy="922335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18">
            <a:extLst>
              <a:ext uri="{FF2B5EF4-FFF2-40B4-BE49-F238E27FC236}">
                <a16:creationId xmlns:a16="http://schemas.microsoft.com/office/drawing/2014/main" xmlns="" id="{3E877DB1-D772-1B4C-8F31-F2C6ACE01CF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97162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xmlns="" id="{BE7B6561-93FC-9B47-B1F2-95F66BC3A85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097162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xmlns="" id="{373FEBAB-37BE-6B43-AFCA-653DB9B95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1033272"/>
            <a:ext cx="8357616" cy="969264"/>
          </a:xfrm>
        </p:spPr>
        <p:txBody>
          <a:bodyPr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6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fld id="{D9BAD1CA-5F7E-489F-B9AC-F0EBC9D9712D}" type="datetime1">
              <a:rPr lang="en-US" smtClean="0"/>
              <a:t>3/18/2023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4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2" r:id="rId11"/>
    <p:sldLayoutId id="214748366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3" r="734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77" y="651151"/>
            <a:ext cx="6206144" cy="1087119"/>
          </a:xfrm>
        </p:spPr>
        <p:txBody>
          <a:bodyPr/>
          <a:lstStyle/>
          <a:p>
            <a:r>
              <a:rPr lang="en-US" b="1" i="1" u="sng" dirty="0" smtClean="0">
                <a:latin typeface="Algerian" panose="04020705040A02060702" pitchFamily="82" charset="0"/>
              </a:rPr>
              <a:t>Company Analysis:</a:t>
            </a:r>
            <a:endParaRPr lang="en-US" b="1" i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177" y="5772539"/>
            <a:ext cx="1898304" cy="435221"/>
          </a:xfrm>
        </p:spPr>
        <p:txBody>
          <a:bodyPr/>
          <a:lstStyle/>
          <a:p>
            <a:r>
              <a:rPr lang="en-US" dirty="0" smtClean="0"/>
              <a:t>Hamza khan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A068D447-28D3-4F5F-B2DC-FD67E9015868}"/>
              </a:ext>
            </a:extLst>
          </p:cNvPr>
          <p:cNvSpPr txBox="1">
            <a:spLocks/>
          </p:cNvSpPr>
          <p:nvPr/>
        </p:nvSpPr>
        <p:spPr>
          <a:xfrm>
            <a:off x="865217" y="3489954"/>
            <a:ext cx="1898304" cy="435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40" baseline="0">
                <a:solidFill>
                  <a:schemeClr val="tx2"/>
                </a:solidFill>
                <a:latin typeface="Tw Cen MT" panose="020B0602020104020603" pitchFamily="34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 txBox="1">
            <a:spLocks/>
          </p:cNvSpPr>
          <p:nvPr/>
        </p:nvSpPr>
        <p:spPr>
          <a:xfrm>
            <a:off x="2763521" y="2030335"/>
            <a:ext cx="6206144" cy="1398665"/>
          </a:xfrm>
          <a:custGeom>
            <a:avLst/>
            <a:gdLst>
              <a:gd name="connsiteX0" fmla="*/ 0 w 7659486"/>
              <a:gd name="connsiteY0" fmla="*/ 0 h 1198178"/>
              <a:gd name="connsiteX1" fmla="*/ 7659486 w 7659486"/>
              <a:gd name="connsiteY1" fmla="*/ 0 h 1198178"/>
              <a:gd name="connsiteX2" fmla="*/ 7355455 w 7659486"/>
              <a:gd name="connsiteY2" fmla="*/ 1198178 h 1198178"/>
              <a:gd name="connsiteX3" fmla="*/ 0 w 7659486"/>
              <a:gd name="connsiteY3" fmla="*/ 1198178 h 119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9486" h="1198178">
                <a:moveTo>
                  <a:pt x="0" y="0"/>
                </a:moveTo>
                <a:lnTo>
                  <a:pt x="7659486" y="0"/>
                </a:lnTo>
                <a:lnTo>
                  <a:pt x="7355455" y="1198178"/>
                </a:lnTo>
                <a:lnTo>
                  <a:pt x="0" y="1198178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3200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Cherat cement company limited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53114" y="6356350"/>
            <a:ext cx="2490905" cy="36512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Cherat cement company limited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 of Audit Firm</a:t>
            </a:r>
            <a:endParaRPr lang="en-US" dirty="0"/>
          </a:p>
        </p:txBody>
      </p:sp>
      <p:sp>
        <p:nvSpPr>
          <p:cNvPr id="32" name="Subtitle 31"/>
          <p:cNvSpPr>
            <a:spLocks noGrp="1"/>
          </p:cNvSpPr>
          <p:nvPr>
            <p:ph type="subTitle" idx="1"/>
          </p:nvPr>
        </p:nvSpPr>
        <p:spPr>
          <a:xfrm>
            <a:off x="693683" y="2999647"/>
            <a:ext cx="4413068" cy="3539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EY ford </a:t>
            </a:r>
            <a:r>
              <a:rPr lang="en-US" sz="2400" dirty="0" smtClean="0"/>
              <a:t>Rhodes</a:t>
            </a:r>
          </a:p>
          <a:p>
            <a:pPr marL="0" indent="0">
              <a:buNone/>
            </a:pPr>
            <a:r>
              <a:rPr lang="en-US" sz="2400" dirty="0"/>
              <a:t>Chartered Accountants</a:t>
            </a:r>
          </a:p>
        </p:txBody>
      </p:sp>
    </p:spTree>
    <p:extLst>
      <p:ext uri="{BB962C8B-B14F-4D97-AF65-F5344CB8AC3E}">
        <p14:creationId xmlns:p14="http://schemas.microsoft.com/office/powerpoint/2010/main" val="30409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Close up of top of bridge">
            <a:extLst>
              <a:ext uri="{FF2B5EF4-FFF2-40B4-BE49-F238E27FC236}">
                <a16:creationId xmlns:a16="http://schemas.microsoft.com/office/drawing/2014/main" xmlns="" id="{032D3464-35A7-A04C-BFD9-82F88CBEEAC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2977542"/>
            <a:ext cx="7327900" cy="90291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FINANCIAL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817783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CHERAT CEMENT COMPANY LTD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BALANCE SHEET AS OF ANNUAL 30 JUNE 2022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423558"/>
              </p:ext>
            </p:extLst>
          </p:nvPr>
        </p:nvGraphicFramePr>
        <p:xfrm>
          <a:off x="-3" y="1719500"/>
          <a:ext cx="12192002" cy="170768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096001"/>
                <a:gridCol w="6096001"/>
              </a:tblGrid>
              <a:tr h="429866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(Rupees in Million)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29866">
                <a:tc>
                  <a:txBody>
                    <a:bodyPr/>
                    <a:lstStyle/>
                    <a:p>
                      <a:r>
                        <a:rPr lang="en-US" dirty="0" smtClean="0"/>
                        <a:t>Non-</a:t>
                      </a:r>
                      <a:r>
                        <a:rPr lang="en-US" baseline="0" dirty="0" smtClean="0"/>
                        <a:t>current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28,140</a:t>
                      </a:r>
                      <a:endParaRPr lang="en-US" dirty="0"/>
                    </a:p>
                  </a:txBody>
                  <a:tcPr/>
                </a:tc>
              </a:tr>
              <a:tr h="423978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10,465</a:t>
                      </a:r>
                      <a:endParaRPr lang="en-US" dirty="0"/>
                    </a:p>
                  </a:txBody>
                  <a:tcPr/>
                </a:tc>
              </a:tr>
              <a:tr h="423978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38,605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159190"/>
              </p:ext>
            </p:extLst>
          </p:nvPr>
        </p:nvGraphicFramePr>
        <p:xfrm>
          <a:off x="-5" y="5133176"/>
          <a:ext cx="12192004" cy="172482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096002"/>
                <a:gridCol w="6096002"/>
              </a:tblGrid>
              <a:tr h="577578">
                <a:tc>
                  <a:txBody>
                    <a:bodyPr/>
                    <a:lstStyle/>
                    <a:p>
                      <a:r>
                        <a:rPr lang="en-US" dirty="0" smtClean="0"/>
                        <a:t>Equity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77578">
                <a:tc>
                  <a:txBody>
                    <a:bodyPr/>
                    <a:lstStyle/>
                    <a:p>
                      <a:r>
                        <a:rPr lang="en-US" dirty="0" smtClean="0"/>
                        <a:t>Shareholders' Equity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17,316</a:t>
                      </a:r>
                      <a:endParaRPr lang="en-US" dirty="0"/>
                    </a:p>
                  </a:txBody>
                  <a:tcPr/>
                </a:tc>
              </a:tr>
              <a:tr h="569667">
                <a:tc>
                  <a:txBody>
                    <a:bodyPr/>
                    <a:lstStyle/>
                    <a:p>
                      <a:r>
                        <a:rPr lang="en-US" dirty="0" smtClean="0"/>
                        <a:t>Total Equity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17,316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659522"/>
              </p:ext>
            </p:extLst>
          </p:nvPr>
        </p:nvGraphicFramePr>
        <p:xfrm>
          <a:off x="-3" y="3454088"/>
          <a:ext cx="12192002" cy="165218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096001"/>
                <a:gridCol w="6096001"/>
              </a:tblGrid>
              <a:tr h="339413"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44749">
                <a:tc>
                  <a:txBody>
                    <a:bodyPr/>
                    <a:lstStyle/>
                    <a:p>
                      <a:r>
                        <a:rPr lang="en-US" dirty="0" smtClean="0"/>
                        <a:t>Non 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11,442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9,847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Labilities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21,289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xmlns="" id="{F96F75DE-8A44-4EC5-83C6-95BDDF10DFD9}"/>
              </a:ext>
            </a:extLst>
          </p:cNvPr>
          <p:cNvSpPr txBox="1">
            <a:spLocks/>
          </p:cNvSpPr>
          <p:nvPr/>
        </p:nvSpPr>
        <p:spPr>
          <a:xfrm>
            <a:off x="693683" y="879635"/>
            <a:ext cx="6192892" cy="1198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3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017" y="0"/>
            <a:ext cx="12191999" cy="129540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CHERAT CEMENT COMPANY LTD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Income statement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ANNUAL 30</a:t>
            </a:r>
            <a:r>
              <a:rPr lang="en-US" sz="3600" baseline="30000" dirty="0" smtClean="0">
                <a:solidFill>
                  <a:schemeClr val="bg1"/>
                </a:solidFill>
              </a:rPr>
              <a:t>TH</a:t>
            </a:r>
            <a:r>
              <a:rPr lang="en-US" sz="3600" dirty="0" smtClean="0">
                <a:solidFill>
                  <a:schemeClr val="bg1"/>
                </a:solidFill>
              </a:rPr>
              <a:t> JUNE 2022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2932"/>
              </p:ext>
            </p:extLst>
          </p:nvPr>
        </p:nvGraphicFramePr>
        <p:xfrm>
          <a:off x="-1" y="1295400"/>
          <a:ext cx="12192000" cy="55626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096000"/>
                <a:gridCol w="6096000"/>
              </a:tblGrid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 smtClean="0">
                          <a:effectLst/>
                        </a:rPr>
                        <a:t>Entities</a:t>
                      </a:r>
                      <a:endParaRPr lang="en-US" sz="2000" dirty="0">
                        <a:effectLst/>
                      </a:endParaRPr>
                    </a:p>
                  </a:txBody>
                  <a:tcPr marL="49447" marR="49447" marT="24724" marB="24724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000" dirty="0" smtClean="0">
                          <a:effectLst/>
                        </a:rPr>
                        <a:t>Amount(in millions)</a:t>
                      </a:r>
                      <a:endParaRPr lang="en-US" sz="2000" b="1" dirty="0">
                        <a:effectLst/>
                      </a:endParaRPr>
                    </a:p>
                  </a:txBody>
                  <a:tcPr marL="49447" marR="49447" marT="24724" marB="24724" anchor="b"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Turnover - net</a:t>
                      </a: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32,085,361</a:t>
                      </a:r>
                    </a:p>
                  </a:txBody>
                  <a:tcPr marL="49447" marR="49447" marT="24724" marB="24724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Cost of sales</a:t>
                      </a: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(23,134,576)</a:t>
                      </a:r>
                    </a:p>
                  </a:txBody>
                  <a:tcPr marL="49447" marR="49447" marT="24724" marB="24724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Gross profit</a:t>
                      </a: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8,950,785</a:t>
                      </a:r>
                    </a:p>
                  </a:txBody>
                  <a:tcPr marL="49447" marR="49447" marT="24724" marB="24724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Distribution costs</a:t>
                      </a: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(529,254)</a:t>
                      </a:r>
                    </a:p>
                  </a:txBody>
                  <a:tcPr marL="49447" marR="49447" marT="24724" marB="24724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Administrative expenses</a:t>
                      </a: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(349,141)</a:t>
                      </a:r>
                    </a:p>
                  </a:txBody>
                  <a:tcPr marL="49447" marR="49447" marT="24724" marB="24724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Other expenses</a:t>
                      </a: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(275,286)</a:t>
                      </a:r>
                    </a:p>
                  </a:txBody>
                  <a:tcPr marL="49447" marR="49447" marT="24724" marB="24724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Total expenses</a:t>
                      </a: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(1,153,681)</a:t>
                      </a:r>
                    </a:p>
                  </a:txBody>
                  <a:tcPr marL="49447" marR="49447" marT="24724" marB="24724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Other income</a:t>
                      </a: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390,495</a:t>
                      </a:r>
                    </a:p>
                  </a:txBody>
                  <a:tcPr marL="49447" marR="49447" marT="24724" marB="24724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Operating profit</a:t>
                      </a: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8,187,599</a:t>
                      </a:r>
                    </a:p>
                  </a:txBody>
                  <a:tcPr marL="49447" marR="49447" marT="24724" marB="24724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Finance costs</a:t>
                      </a: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(1,358,874)</a:t>
                      </a:r>
                    </a:p>
                  </a:txBody>
                  <a:tcPr marL="49447" marR="49447" marT="24724" marB="24724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Profit before taxation</a:t>
                      </a: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6,828,725</a:t>
                      </a:r>
                    </a:p>
                  </a:txBody>
                  <a:tcPr marL="49447" marR="49447" marT="24724" marB="24724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Total taxation</a:t>
                      </a: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(2,372,760)</a:t>
                      </a:r>
                    </a:p>
                  </a:txBody>
                  <a:tcPr marL="49447" marR="49447" marT="24724" marB="24724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Net profit</a:t>
                      </a: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4,455,965</a:t>
                      </a:r>
                    </a:p>
                  </a:txBody>
                  <a:tcPr marL="49447" marR="49447" marT="24724" marB="24724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Earnings per share (basic and diluted)</a:t>
                      </a: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22.93</a:t>
                      </a:r>
                    </a:p>
                  </a:txBody>
                  <a:tcPr marL="49447" marR="49447" marT="24724" marB="2472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51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Close up of top of bridge">
            <a:extLst>
              <a:ext uri="{FF2B5EF4-FFF2-40B4-BE49-F238E27FC236}">
                <a16:creationId xmlns:a16="http://schemas.microsoft.com/office/drawing/2014/main" xmlns="" id="{032D3464-35A7-A04C-BFD9-82F88CBEEAC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2977542"/>
            <a:ext cx="7327900" cy="90291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Calculated Ratios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12889181"/>
              </p:ext>
            </p:extLst>
          </p:nvPr>
        </p:nvGraphicFramePr>
        <p:xfrm>
          <a:off x="0" y="212258"/>
          <a:ext cx="12192000" cy="68275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064000"/>
                <a:gridCol w="4064000"/>
                <a:gridCol w="4064000"/>
              </a:tblGrid>
              <a:tr h="356022">
                <a:tc>
                  <a:txBody>
                    <a:bodyPr/>
                    <a:lstStyle/>
                    <a:p>
                      <a:r>
                        <a:rPr lang="en-US" dirty="0" smtClean="0"/>
                        <a:t>Ratios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Calculations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Answers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628972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lgerian" panose="04020705040A02060702" pitchFamily="82" charset="0"/>
                        </a:rPr>
                        <a:t>Solvency </a:t>
                      </a:r>
                      <a:r>
                        <a:rPr lang="en-US" sz="2000" b="1" dirty="0" smtClean="0">
                          <a:effectLst/>
                          <a:latin typeface="Algerian" panose="04020705040A02060702" pitchFamily="82" charset="0"/>
                        </a:rPr>
                        <a:t>Ratios</a:t>
                      </a:r>
                    </a:p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Equity Multiplier</a:t>
                      </a:r>
                    </a:p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Leverage Ratio</a:t>
                      </a:r>
                    </a:p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Coverage Ratio</a:t>
                      </a:r>
                    </a:p>
                    <a:p>
                      <a:r>
                        <a:rPr lang="en-US" sz="2000" b="1" dirty="0" smtClean="0">
                          <a:latin typeface="Algerian" panose="04020705040A02060702" pitchFamily="82" charset="0"/>
                        </a:rPr>
                        <a:t>Liquidity Ratios</a:t>
                      </a:r>
                    </a:p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Quick Ratio</a:t>
                      </a:r>
                    </a:p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Ratio</a:t>
                      </a:r>
                    </a:p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 Ratio</a:t>
                      </a:r>
                    </a:p>
                    <a:p>
                      <a:r>
                        <a:rPr lang="en-US" sz="2000" b="1" dirty="0" smtClean="0">
                          <a:latin typeface="Algerian" panose="04020705040A02060702" pitchFamily="82" charset="0"/>
                        </a:rPr>
                        <a:t>Probability Ratios</a:t>
                      </a:r>
                    </a:p>
                    <a:p>
                      <a:r>
                        <a:rPr lang="en-US" sz="2000" dirty="0" smtClean="0"/>
                        <a:t>Gross Profit Margin</a:t>
                      </a:r>
                    </a:p>
                    <a:p>
                      <a:r>
                        <a:rPr lang="en-US" sz="2000" dirty="0" smtClean="0"/>
                        <a:t>SG&amp;A Margin</a:t>
                      </a:r>
                    </a:p>
                    <a:p>
                      <a:r>
                        <a:rPr lang="en-US" sz="2000" dirty="0" smtClean="0"/>
                        <a:t>Net Profit Margin</a:t>
                      </a:r>
                    </a:p>
                    <a:p>
                      <a:r>
                        <a:rPr lang="en-US" sz="2000" dirty="0" smtClean="0"/>
                        <a:t>ROA</a:t>
                      </a:r>
                    </a:p>
                    <a:p>
                      <a:r>
                        <a:rPr lang="en-US" sz="2000" dirty="0" smtClean="0"/>
                        <a:t>ROE</a:t>
                      </a:r>
                    </a:p>
                    <a:p>
                      <a:r>
                        <a:rPr lang="en-US" sz="2000" b="1" dirty="0" smtClean="0">
                          <a:latin typeface="Algerian" panose="04020705040A02060702" pitchFamily="82" charset="0"/>
                        </a:rPr>
                        <a:t>Efficiency Ratios</a:t>
                      </a:r>
                    </a:p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 Turnover</a:t>
                      </a:r>
                    </a:p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Accounts Receivable Turnover</a:t>
                      </a:r>
                    </a:p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Asset Turnover</a:t>
                      </a:r>
                    </a:p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Accounts Payable Turnover </a:t>
                      </a:r>
                    </a:p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Working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Capital Turnover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Avg Total Assets / Total Equity</a:t>
                      </a:r>
                    </a:p>
                    <a:p>
                      <a:r>
                        <a:rPr lang="en-US" dirty="0" smtClean="0"/>
                        <a:t>Average Total Liability/Avg Shareholder</a:t>
                      </a:r>
                    </a:p>
                    <a:p>
                      <a:r>
                        <a:rPr lang="en-US" dirty="0" smtClean="0"/>
                        <a:t>EBIT/Interest Expense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Cash And Market Sec + Acc Reciev/Current Liability</a:t>
                      </a:r>
                    </a:p>
                    <a:p>
                      <a:r>
                        <a:rPr lang="en-US" dirty="0" smtClean="0"/>
                        <a:t>Current Assets/Current Liabilities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Gross Profit/Sales</a:t>
                      </a:r>
                    </a:p>
                    <a:p>
                      <a:r>
                        <a:rPr lang="en-US" dirty="0" smtClean="0"/>
                        <a:t>Sg&amp;a Expenses/Sales</a:t>
                      </a:r>
                    </a:p>
                    <a:p>
                      <a:r>
                        <a:rPr lang="en-US" dirty="0" smtClean="0"/>
                        <a:t>Net Income/Sales</a:t>
                      </a:r>
                    </a:p>
                    <a:p>
                      <a:r>
                        <a:rPr lang="en-US" dirty="0" smtClean="0"/>
                        <a:t>Net Income/Assets</a:t>
                      </a:r>
                    </a:p>
                    <a:p>
                      <a:r>
                        <a:rPr lang="en-US" dirty="0" smtClean="0"/>
                        <a:t>Net Income/Equity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Cogs/Avg Inventory</a:t>
                      </a:r>
                    </a:p>
                    <a:p>
                      <a:r>
                        <a:rPr lang="en-US" dirty="0" smtClean="0"/>
                        <a:t>Sales /Avg Accounts Receivable</a:t>
                      </a:r>
                    </a:p>
                    <a:p>
                      <a:r>
                        <a:rPr lang="en-US" dirty="0" smtClean="0"/>
                        <a:t>Net Sales / </a:t>
                      </a:r>
                      <a:r>
                        <a:rPr lang="en-US" dirty="0" err="1" smtClean="0"/>
                        <a:t>Averazge</a:t>
                      </a:r>
                      <a:r>
                        <a:rPr lang="en-US" dirty="0" smtClean="0"/>
                        <a:t> Total Assets</a:t>
                      </a:r>
                    </a:p>
                    <a:p>
                      <a:r>
                        <a:rPr lang="en-US" dirty="0" smtClean="0"/>
                        <a:t>Net Credit Purchases / Avg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Acc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Pay</a:t>
                      </a:r>
                    </a:p>
                    <a:p>
                      <a:r>
                        <a:rPr lang="en-US" dirty="0" smtClean="0"/>
                        <a:t>Net Sales / Average Working Capital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2.18</a:t>
                      </a:r>
                    </a:p>
                    <a:p>
                      <a:r>
                        <a:rPr lang="en-US" dirty="0" smtClean="0"/>
                        <a:t>1.18</a:t>
                      </a:r>
                    </a:p>
                    <a:p>
                      <a:r>
                        <a:rPr lang="en-US" dirty="0" smtClean="0"/>
                        <a:t>1.01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0.43</a:t>
                      </a:r>
                    </a:p>
                    <a:p>
                      <a:r>
                        <a:rPr lang="en-US" dirty="0" smtClean="0"/>
                        <a:t>1.17</a:t>
                      </a:r>
                    </a:p>
                    <a:p>
                      <a:r>
                        <a:rPr lang="en-US" dirty="0" smtClean="0"/>
                        <a:t>0.03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0.1452</a:t>
                      </a:r>
                    </a:p>
                    <a:p>
                      <a:r>
                        <a:rPr lang="en-US" dirty="0" smtClean="0"/>
                        <a:t>0.0592</a:t>
                      </a:r>
                    </a:p>
                    <a:p>
                      <a:r>
                        <a:rPr lang="en-US" dirty="0" smtClean="0"/>
                        <a:t>0.0263</a:t>
                      </a:r>
                    </a:p>
                    <a:p>
                      <a:r>
                        <a:rPr lang="en-US" dirty="0" smtClean="0"/>
                        <a:t>0.0399</a:t>
                      </a:r>
                    </a:p>
                    <a:p>
                      <a:r>
                        <a:rPr lang="en-US" dirty="0" smtClean="0"/>
                        <a:t>0.0871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3.16</a:t>
                      </a:r>
                    </a:p>
                    <a:p>
                      <a:r>
                        <a:rPr lang="en-US" dirty="0" smtClean="0"/>
                        <a:t>5.31</a:t>
                      </a:r>
                    </a:p>
                    <a:p>
                      <a:r>
                        <a:rPr lang="en-US" dirty="0" smtClean="0"/>
                        <a:t>0.36</a:t>
                      </a:r>
                    </a:p>
                    <a:p>
                      <a:r>
                        <a:rPr lang="en-US" dirty="0" smtClean="0"/>
                        <a:t>0.11</a:t>
                      </a:r>
                    </a:p>
                    <a:p>
                      <a:r>
                        <a:rPr lang="en-US" dirty="0" smtClean="0"/>
                        <a:t>0.08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D8CC6-5AA3-F948-9D06-5681F95A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1A202-23A3-4F3A-AA92-0172C8D2D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58601"/>
            <a:ext cx="4446062" cy="916644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943E7C-A74D-4CB3-844B-51917C88C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075245"/>
            <a:ext cx="4446062" cy="3295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Cherat Cement co. ltd. Strives for the growth of company through </a:t>
            </a:r>
            <a:r>
              <a:rPr lang="en-US" dirty="0"/>
              <a:t>the best value creation for the benefit of all </a:t>
            </a:r>
            <a:r>
              <a:rPr lang="en-US" dirty="0" smtClean="0"/>
              <a:t>stakeholders and achieve excellence </a:t>
            </a:r>
            <a:r>
              <a:rPr lang="en-US" dirty="0"/>
              <a:t>in </a:t>
            </a:r>
            <a:r>
              <a:rPr lang="en-US" dirty="0" smtClean="0"/>
              <a:t>business. </a:t>
            </a:r>
            <a:r>
              <a:rPr lang="en-US" dirty="0"/>
              <a:t>Along with </a:t>
            </a:r>
            <a:r>
              <a:rPr lang="en-US" dirty="0" smtClean="0"/>
              <a:t>that </a:t>
            </a:r>
            <a:r>
              <a:rPr lang="en-US" dirty="0" smtClean="0"/>
              <a:t>the company</a:t>
            </a:r>
            <a:r>
              <a:rPr lang="en-US" dirty="0" smtClean="0"/>
              <a:t> invests </a:t>
            </a:r>
            <a:r>
              <a:rPr lang="en-US" dirty="0"/>
              <a:t>in projects that will optimize the </a:t>
            </a:r>
            <a:r>
              <a:rPr lang="en-US" dirty="0" smtClean="0"/>
              <a:t>return and reduce the risk profile </a:t>
            </a:r>
            <a:r>
              <a:rPr lang="en-US" dirty="0"/>
              <a:t>of the </a:t>
            </a:r>
            <a:r>
              <a:rPr lang="en-US" dirty="0" smtClean="0"/>
              <a:t>Company.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6DE336-91C4-644F-9A64-DC93B220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Cherat cement company limited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ECA775-60F7-AF45-8128-48C93DA5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r="166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Close up of top of bridge">
            <a:extLst>
              <a:ext uri="{FF2B5EF4-FFF2-40B4-BE49-F238E27FC236}">
                <a16:creationId xmlns:a16="http://schemas.microsoft.com/office/drawing/2014/main" xmlns="" id="{0C02B839-BD0F-4E42-B905-966EFC6BBA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5158" y="-11017"/>
            <a:ext cx="850582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879635"/>
            <a:ext cx="7659486" cy="119817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4DD0342F-818D-9043-BA26-E6B36A4C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3114" y="6356350"/>
            <a:ext cx="2833461" cy="36512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Cherat cement </a:t>
            </a:r>
            <a:r>
              <a:rPr lang="en-US" dirty="0" smtClean="0">
                <a:latin typeface="Algerian" panose="04020705040A02060702" pitchFamily="82" charset="0"/>
              </a:rPr>
              <a:t>company   limited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9451CBB1-D6CD-A445-96C5-A99E4824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xmlns="" id="{92016388-C216-491D-B032-A86FF344C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788C46-D0BC-4307-AE55-7601A139E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be regarded by investors as amongst the best blue-chip stocks in the </a:t>
            </a:r>
            <a:r>
              <a:rPr lang="en-US" dirty="0" smtClean="0"/>
              <a:t>country</a:t>
            </a:r>
            <a:r>
              <a:rPr lang="en-US" dirty="0" smtClean="0"/>
              <a:t>.</a:t>
            </a:r>
          </a:p>
          <a:p>
            <a:r>
              <a:rPr lang="en-US" dirty="0"/>
              <a:t>Invest in projects that will optimize the risk-return profile of the Company.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r="186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r="31865"/>
          <a:stretch>
            <a:fillRect/>
          </a:stretch>
        </p:blipFill>
        <p:spPr/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675829" y="6356350"/>
            <a:ext cx="2942598" cy="36512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Cherat cement company limited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34060" y="3191899"/>
            <a:ext cx="4413068" cy="111594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“Growth </a:t>
            </a:r>
            <a:r>
              <a:rPr lang="en-US" dirty="0"/>
              <a:t>through the best value creation for the benefit of all </a:t>
            </a:r>
            <a:r>
              <a:rPr lang="en-US" dirty="0" smtClean="0"/>
              <a:t>stakeholders”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81380" y="6355967"/>
            <a:ext cx="2495408" cy="36512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Cherat cement company limited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Products Range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dirty="0"/>
              <a:t>. Ordinary </a:t>
            </a:r>
            <a:r>
              <a:rPr lang="en-US" dirty="0" smtClean="0"/>
              <a:t>Portland </a:t>
            </a:r>
            <a:r>
              <a:rPr lang="en-US" dirty="0"/>
              <a:t>cement.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r="186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06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811836" y="6356350"/>
            <a:ext cx="2649506" cy="36512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Cherat cement company limited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693682" y="386080"/>
            <a:ext cx="7190477" cy="1691735"/>
          </a:xfrm>
        </p:spPr>
        <p:txBody>
          <a:bodyPr/>
          <a:lstStyle/>
          <a:p>
            <a:r>
              <a:rPr lang="en-US" dirty="0"/>
              <a:t>Excerpts from chairman's message</a:t>
            </a: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4413068" cy="3981061"/>
          </a:xfrm>
        </p:spPr>
        <p:txBody>
          <a:bodyPr>
            <a:normAutofit/>
          </a:bodyPr>
          <a:lstStyle/>
          <a:p>
            <a:pPr fontAlgn="ctr"/>
            <a:r>
              <a:rPr lang="en-US" dirty="0" smtClean="0"/>
              <a:t>Political </a:t>
            </a:r>
            <a:r>
              <a:rPr lang="en-US" dirty="0"/>
              <a:t>instability </a:t>
            </a:r>
            <a:r>
              <a:rPr lang="en-US" dirty="0" smtClean="0"/>
              <a:t>in </a:t>
            </a:r>
            <a:r>
              <a:rPr lang="en-US" dirty="0" smtClean="0"/>
              <a:t>country</a:t>
            </a:r>
          </a:p>
          <a:p>
            <a:pPr fontAlgn="ctr"/>
            <a:r>
              <a:rPr lang="en-US" dirty="0" smtClean="0"/>
              <a:t>Effects </a:t>
            </a:r>
            <a:r>
              <a:rPr lang="en-US" dirty="0"/>
              <a:t>of Covid 19 </a:t>
            </a:r>
            <a:r>
              <a:rPr lang="en-US" dirty="0" smtClean="0"/>
              <a:t>pandemic</a:t>
            </a:r>
            <a:endParaRPr lang="en-US" dirty="0"/>
          </a:p>
          <a:p>
            <a:pPr fontAlgn="ctr"/>
            <a:r>
              <a:rPr lang="en-US" dirty="0" smtClean="0"/>
              <a:t>Decline in sales </a:t>
            </a:r>
            <a:endParaRPr lang="en-US" dirty="0"/>
          </a:p>
          <a:p>
            <a:pPr fontAlgn="ctr"/>
            <a:r>
              <a:rPr lang="en-US" dirty="0"/>
              <a:t>The successful commissioning of solar energy at </a:t>
            </a:r>
            <a:r>
              <a:rPr lang="en-US" dirty="0" smtClean="0"/>
              <a:t>various</a:t>
            </a:r>
            <a:r>
              <a:rPr lang="en-US" dirty="0" smtClean="0"/>
              <a:t> sites </a:t>
            </a:r>
            <a:r>
              <a:rPr lang="en-US" dirty="0"/>
              <a:t>has improved operational efficiency</a:t>
            </a:r>
            <a:r>
              <a:rPr lang="en-US" dirty="0" smtClean="0"/>
              <a:t>.</a:t>
            </a:r>
          </a:p>
          <a:p>
            <a:pPr fontAlgn="ctr"/>
            <a:r>
              <a:rPr lang="en-US" dirty="0" smtClean="0"/>
              <a:t>New </a:t>
            </a:r>
            <a:r>
              <a:rPr lang="en-US" dirty="0"/>
              <a:t>cement line in DI khan</a:t>
            </a:r>
          </a:p>
          <a:p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r="186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96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Placeholder 80" descr="Red chair against a red wall with a green floor">
            <a:extLst>
              <a:ext uri="{FF2B5EF4-FFF2-40B4-BE49-F238E27FC236}">
                <a16:creationId xmlns:a16="http://schemas.microsoft.com/office/drawing/2014/main" xmlns="" id="{5D489FC2-735C-924B-BCE7-B1F9E3815F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6F7BB-30A8-4980-AD4A-2FB0B53FA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1033272"/>
            <a:ext cx="8357616" cy="969264"/>
          </a:xfrm>
        </p:spPr>
        <p:txBody>
          <a:bodyPr anchor="ctr"/>
          <a:lstStyle/>
          <a:p>
            <a:r>
              <a:rPr lang="en-US" dirty="0" smtClean="0"/>
              <a:t>Board of directors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xmlns="" id="{A7FFD4AF-F87B-A14D-B4D0-98460531AA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2547" y="2706142"/>
            <a:ext cx="2526566" cy="402336"/>
          </a:xfrm>
        </p:spPr>
        <p:txBody>
          <a:bodyPr/>
          <a:lstStyle/>
          <a:p>
            <a:r>
              <a:rPr lang="en-US" dirty="0" smtClean="0"/>
              <a:t>Mr. Asif Qadir</a:t>
            </a:r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xmlns="" id="{D9964EEC-3969-FA44-A2AA-C2B8B0805E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22547" y="3097671"/>
            <a:ext cx="2526566" cy="404812"/>
          </a:xfrm>
        </p:spPr>
        <p:txBody>
          <a:bodyPr/>
          <a:lstStyle/>
          <a:p>
            <a:r>
              <a:rPr lang="en-US" dirty="0" smtClean="0"/>
              <a:t>Independent </a:t>
            </a:r>
            <a:r>
              <a:rPr lang="en-US" dirty="0"/>
              <a:t>Directors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6318043B-D504-404A-B629-5FC6CB3770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19251" y="2700618"/>
            <a:ext cx="2526566" cy="402336"/>
          </a:xfrm>
        </p:spPr>
        <p:txBody>
          <a:bodyPr/>
          <a:lstStyle/>
          <a:p>
            <a:r>
              <a:rPr lang="en-US" dirty="0"/>
              <a:t>Mr. Abrar Hasan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xmlns="" id="{1C45D68B-D056-874F-857C-D39B36208F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19251" y="3097671"/>
            <a:ext cx="2526566" cy="404812"/>
          </a:xfrm>
        </p:spPr>
        <p:txBody>
          <a:bodyPr/>
          <a:lstStyle/>
          <a:p>
            <a:r>
              <a:rPr lang="en-US" dirty="0" smtClean="0"/>
              <a:t>Independent </a:t>
            </a:r>
            <a:r>
              <a:rPr lang="en-US" dirty="0"/>
              <a:t>Directors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xmlns="" id="{6CF76767-9A24-EC48-B387-1B6AA494C66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15955" y="2700618"/>
            <a:ext cx="2526566" cy="402336"/>
          </a:xfrm>
        </p:spPr>
        <p:txBody>
          <a:bodyPr/>
          <a:lstStyle/>
          <a:p>
            <a:r>
              <a:rPr lang="en-US" dirty="0"/>
              <a:t>Mr. Akbarali Pesnani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xmlns="" id="{281765CE-36A5-0040-B40B-E3F273B82AB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5955" y="3097671"/>
            <a:ext cx="2526566" cy="404812"/>
          </a:xfrm>
        </p:spPr>
        <p:txBody>
          <a:bodyPr/>
          <a:lstStyle/>
          <a:p>
            <a:r>
              <a:rPr lang="en-US" dirty="0"/>
              <a:t>Non-Executive Directors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xmlns="" id="{D784B7D1-8414-6D46-B8A9-23A7F5ABCD8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7162" y="2700618"/>
            <a:ext cx="2526566" cy="402336"/>
          </a:xfrm>
        </p:spPr>
        <p:txBody>
          <a:bodyPr/>
          <a:lstStyle/>
          <a:p>
            <a:r>
              <a:rPr lang="en-US" dirty="0"/>
              <a:t>Mr. Azam Faruque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xmlns="" id="{6173CBB2-D1EF-5142-89BE-AF014B1D25B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97162" y="3163248"/>
            <a:ext cx="2526566" cy="404812"/>
          </a:xfrm>
        </p:spPr>
        <p:txBody>
          <a:bodyPr/>
          <a:lstStyle/>
          <a:p>
            <a:r>
              <a:rPr lang="en-US" dirty="0"/>
              <a:t>Executive Directors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xmlns="" id="{6C0F35C0-CB20-B240-B4D5-6B593D57AEB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38044" y="3917556"/>
            <a:ext cx="2526566" cy="402336"/>
          </a:xfrm>
        </p:spPr>
        <p:txBody>
          <a:bodyPr/>
          <a:lstStyle/>
          <a:p>
            <a:r>
              <a:rPr lang="en-US" dirty="0"/>
              <a:t>Mrs. Zeeba Ansar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xmlns="" id="{C041CC55-8391-6D46-8898-3E2E2FEC72F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45965" y="4227862"/>
            <a:ext cx="2526566" cy="404812"/>
          </a:xfrm>
        </p:spPr>
        <p:txBody>
          <a:bodyPr/>
          <a:lstStyle/>
          <a:p>
            <a:r>
              <a:rPr lang="en-US" dirty="0" smtClean="0"/>
              <a:t>Independent </a:t>
            </a:r>
            <a:r>
              <a:rPr lang="en-US" dirty="0"/>
              <a:t>Directors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xmlns="" id="{F4B9CE7A-9B0C-E342-A5D1-74FFDADEE0A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569434" y="3914839"/>
            <a:ext cx="2526566" cy="402336"/>
          </a:xfrm>
        </p:spPr>
        <p:txBody>
          <a:bodyPr/>
          <a:lstStyle/>
          <a:p>
            <a:r>
              <a:rPr lang="en-US" dirty="0"/>
              <a:t>Mr. Omar </a:t>
            </a:r>
            <a:r>
              <a:rPr lang="en-US" dirty="0" smtClean="0"/>
              <a:t>Faruquee</a:t>
            </a:r>
            <a:endParaRPr lang="en-US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xmlns="" id="{2D00B05E-9946-F24D-9C04-CC6DB31DFB1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563062" y="4233958"/>
            <a:ext cx="2526566" cy="404812"/>
          </a:xfrm>
        </p:spPr>
        <p:txBody>
          <a:bodyPr/>
          <a:lstStyle/>
          <a:p>
            <a:r>
              <a:rPr lang="en-US" dirty="0"/>
              <a:t>Non-Executive Directors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xmlns="" id="{5FB989B5-FCBC-0E42-911A-9024C4E69B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45817" y="3914839"/>
            <a:ext cx="2526566" cy="402336"/>
          </a:xfrm>
        </p:spPr>
        <p:txBody>
          <a:bodyPr/>
          <a:lstStyle/>
          <a:p>
            <a:r>
              <a:rPr lang="en-US" dirty="0"/>
              <a:t>Mr. Arif Faruque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xmlns="" id="{93BC237C-6BC1-E248-B6B0-124038663A1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66138" y="4314368"/>
            <a:ext cx="2526566" cy="404812"/>
          </a:xfrm>
        </p:spPr>
        <p:txBody>
          <a:bodyPr/>
          <a:lstStyle/>
          <a:p>
            <a:r>
              <a:rPr lang="en-US" dirty="0"/>
              <a:t>Non-Executive Directors</a:t>
            </a:r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xmlns="" id="{8383771F-6CC8-FC48-B06B-5130F835176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942521" y="3914839"/>
            <a:ext cx="2526566" cy="402336"/>
          </a:xfrm>
        </p:spPr>
        <p:txBody>
          <a:bodyPr/>
          <a:lstStyle/>
          <a:p>
            <a:r>
              <a:rPr lang="en-US" dirty="0"/>
              <a:t>Mr. Yasir Masood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xmlns="" id="{7F13164D-18F7-2F46-81F0-44184FFCD1F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939424" y="4308331"/>
            <a:ext cx="2526566" cy="404812"/>
          </a:xfrm>
        </p:spPr>
        <p:txBody>
          <a:bodyPr/>
          <a:lstStyle/>
          <a:p>
            <a:r>
              <a:rPr lang="en-US" dirty="0"/>
              <a:t>Executive Directors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322CB5F-6057-7941-BCC6-50A41249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CHERAT CEMENT CO LTD.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5DDE9B-335E-C646-9EEA-203AF7FC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1068416" y="2493095"/>
            <a:ext cx="8447439" cy="21119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1. Audit Committee</a:t>
            </a:r>
            <a:br>
              <a:rPr lang="en-US" sz="2400" dirty="0" smtClean="0"/>
            </a:br>
            <a:r>
              <a:rPr lang="en-US" sz="2400" dirty="0" smtClean="0"/>
              <a:t>2. Human </a:t>
            </a:r>
            <a:r>
              <a:rPr lang="en-US" sz="2400" dirty="0"/>
              <a:t>Resource &amp; Remuneration </a:t>
            </a:r>
            <a:r>
              <a:rPr lang="en-US" sz="2400" dirty="0" smtClean="0"/>
              <a:t>Committee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3" name="Title 31"/>
          <p:cNvSpPr txBox="1">
            <a:spLocks/>
          </p:cNvSpPr>
          <p:nvPr/>
        </p:nvSpPr>
        <p:spPr>
          <a:xfrm>
            <a:off x="1068416" y="1136185"/>
            <a:ext cx="8447439" cy="1074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Types of Committees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Cherat cement company limited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88973" y="646238"/>
            <a:ext cx="80863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Summary of Directors Report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20917" y="2175335"/>
            <a:ext cx="8468423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The global economy, including Pakistan's, is being impacted by soaring commodity prices, particularly oil and coal. During the nine-month review period, cement demand fell by 6%, with exports declining by 35%. This was due to low export prices, high ocean freight costs, and challenges in exporting to Afghanistan because of the unstable political and economic situation and border clearance issues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Cherat cement company limited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958087" y="548645"/>
            <a:ext cx="9673189" cy="1198179"/>
          </a:xfrm>
        </p:spPr>
        <p:txBody>
          <a:bodyPr/>
          <a:lstStyle/>
          <a:p>
            <a:pPr algn="ctr"/>
            <a:r>
              <a:rPr lang="en-US" dirty="0" smtClean="0"/>
              <a:t>Number and Types of shares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30604214"/>
              </p:ext>
            </p:extLst>
          </p:nvPr>
        </p:nvGraphicFramePr>
        <p:xfrm>
          <a:off x="723106" y="2550863"/>
          <a:ext cx="10745788" cy="1156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894"/>
                <a:gridCol w="5372894"/>
              </a:tblGrid>
              <a:tr h="57823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Types of Shares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Total shares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782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Ordinary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shares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194,295,038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AE3212-FDDD-4F52-95D5-3CE5C732A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A49627-BF3F-409F-AD52-1B30DD7AB3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33E722B-1125-4A71-8202-FAD6A1C14A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tf11580736_wac</Template>
  <TotalTime>0</TotalTime>
  <Words>595</Words>
  <Application>Microsoft Office PowerPoint</Application>
  <PresentationFormat>Widescreen</PresentationFormat>
  <Paragraphs>192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Unicode MS</vt:lpstr>
      <vt:lpstr>Algerian</vt:lpstr>
      <vt:lpstr>Arial</vt:lpstr>
      <vt:lpstr>Bahnschrift</vt:lpstr>
      <vt:lpstr>Calibri</vt:lpstr>
      <vt:lpstr>Söhne</vt:lpstr>
      <vt:lpstr>Tw Cen MT</vt:lpstr>
      <vt:lpstr>Office Theme</vt:lpstr>
      <vt:lpstr>Company Analysis:</vt:lpstr>
      <vt:lpstr>Mission statement</vt:lpstr>
      <vt:lpstr>vision</vt:lpstr>
      <vt:lpstr>Products Range</vt:lpstr>
      <vt:lpstr>Excerpts from chairman's message</vt:lpstr>
      <vt:lpstr>Board of directors</vt:lpstr>
      <vt:lpstr>1. Audit Committee 2. Human Resource &amp; Remuneration Committee</vt:lpstr>
      <vt:lpstr>The global economy, including Pakistan's, is being impacted by soaring commodity prices, particularly oil and coal. During the nine-month review period, cement demand fell by 6%, with exports declining by 35%. This was due to low export prices, high ocean freight costs, and challenges in exporting to Afghanistan because of the unstable political and economic situation and border clearance issues. </vt:lpstr>
      <vt:lpstr>Number and Types of shares</vt:lpstr>
      <vt:lpstr>Name of Audit Firm</vt:lpstr>
      <vt:lpstr>FINANCIAL ANALYSIS</vt:lpstr>
      <vt:lpstr>CHERAT CEMENT COMPANY LTD BALANCE SHEET AS OF ANNUAL 30 JUNE 2022 </vt:lpstr>
      <vt:lpstr>CHERAT CEMENT COMPANY LTD Income statement ANNUAL 30TH JUNE 2022</vt:lpstr>
      <vt:lpstr>Calculated Ratios</vt:lpstr>
      <vt:lpstr>PowerPoint Presentation</vt:lpstr>
      <vt:lpstr>SUMMARY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2023-03-15T12:58:34Z</dcterms:created>
  <dcterms:modified xsi:type="dcterms:W3CDTF">2023-03-18T18:32:21Z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</Properties>
</file>