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59" r:id="rId6"/>
    <p:sldId id="260" r:id="rId7"/>
    <p:sldId id="261" r:id="rId8"/>
    <p:sldId id="263" r:id="rId9"/>
    <p:sldId id="265"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40" y="3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63A0A2-DF19-4EF8-BA57-B9F55F1DE063}" type="datetimeFigureOut">
              <a:rPr lang="en-US" smtClean="0"/>
              <a:pPr/>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DF698-2E0C-4543-A3FA-0CF0B47706B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63A0A2-DF19-4EF8-BA57-B9F55F1DE063}" type="datetimeFigureOut">
              <a:rPr lang="en-US" smtClean="0"/>
              <a:pPr/>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DF698-2E0C-4543-A3FA-0CF0B47706B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63A0A2-DF19-4EF8-BA57-B9F55F1DE063}" type="datetimeFigureOut">
              <a:rPr lang="en-US" smtClean="0"/>
              <a:pPr/>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DF698-2E0C-4543-A3FA-0CF0B47706B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63A0A2-DF19-4EF8-BA57-B9F55F1DE063}" type="datetimeFigureOut">
              <a:rPr lang="en-US" smtClean="0"/>
              <a:pPr/>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DF698-2E0C-4543-A3FA-0CF0B47706B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63A0A2-DF19-4EF8-BA57-B9F55F1DE063}" type="datetimeFigureOut">
              <a:rPr lang="en-US" smtClean="0"/>
              <a:pPr/>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DF698-2E0C-4543-A3FA-0CF0B47706B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63A0A2-DF19-4EF8-BA57-B9F55F1DE063}" type="datetimeFigureOut">
              <a:rPr lang="en-US" smtClean="0"/>
              <a:pPr/>
              <a:t>4/2/2023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7DF698-2E0C-4543-A3FA-0CF0B47706B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63A0A2-DF19-4EF8-BA57-B9F55F1DE063}" type="datetimeFigureOut">
              <a:rPr lang="en-US" smtClean="0"/>
              <a:pPr/>
              <a:t>4/2/2023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7DF698-2E0C-4543-A3FA-0CF0B47706B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63A0A2-DF19-4EF8-BA57-B9F55F1DE063}" type="datetimeFigureOut">
              <a:rPr lang="en-US" smtClean="0"/>
              <a:pPr/>
              <a:t>4/2/2023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7DF698-2E0C-4543-A3FA-0CF0B47706B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63A0A2-DF19-4EF8-BA57-B9F55F1DE063}" type="datetimeFigureOut">
              <a:rPr lang="en-US" smtClean="0"/>
              <a:pPr/>
              <a:t>4/2/2023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7DF698-2E0C-4543-A3FA-0CF0B47706B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63A0A2-DF19-4EF8-BA57-B9F55F1DE063}" type="datetimeFigureOut">
              <a:rPr lang="en-US" smtClean="0"/>
              <a:pPr/>
              <a:t>4/2/2023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7DF698-2E0C-4543-A3FA-0CF0B47706B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63A0A2-DF19-4EF8-BA57-B9F55F1DE063}" type="datetimeFigureOut">
              <a:rPr lang="en-US" smtClean="0"/>
              <a:pPr/>
              <a:t>4/2/2023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7DF698-2E0C-4543-A3FA-0CF0B47706B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63A0A2-DF19-4EF8-BA57-B9F55F1DE063}" type="datetimeFigureOut">
              <a:rPr lang="en-US" smtClean="0"/>
              <a:pPr/>
              <a:t>4/2/2023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7DF698-2E0C-4543-A3FA-0CF0B47706B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282" y="2130425"/>
            <a:ext cx="8643998" cy="1470025"/>
          </a:xfrm>
        </p:spPr>
        <p:txBody>
          <a:bodyPr>
            <a:normAutofit fontScale="90000"/>
          </a:bodyPr>
          <a:lstStyle/>
          <a:p>
            <a:r>
              <a:rPr lang="en-US" dirty="0"/>
              <a:t>Non-Parametric Test: </a:t>
            </a:r>
            <a:r>
              <a:rPr lang="en-US" dirty="0" err="1"/>
              <a:t>Kruskal</a:t>
            </a:r>
            <a:r>
              <a:rPr lang="en-US" dirty="0"/>
              <a:t> Wallis Test</a:t>
            </a:r>
            <a:br>
              <a:rPr lang="en-US" dirty="0"/>
            </a:br>
            <a:r>
              <a:rPr lang="en-US" sz="3600" dirty="0"/>
              <a:t>(An Alternative to the One Way ANOVA)</a:t>
            </a:r>
            <a:endParaRPr lang="en-US" dirty="0"/>
          </a:p>
        </p:txBody>
      </p:sp>
      <p:sp>
        <p:nvSpPr>
          <p:cNvPr id="3" name="Subtitle 2"/>
          <p:cNvSpPr>
            <a:spLocks noGrp="1"/>
          </p:cNvSpPr>
          <p:nvPr>
            <p:ph type="subTitle" idx="1"/>
          </p:nvPr>
        </p:nvSpPr>
        <p:spPr/>
        <p:txBody>
          <a:bodyPr/>
          <a:lstStyle/>
          <a:p>
            <a:r>
              <a:rPr lang="en-US" dirty="0"/>
              <a:t>Lecture 30-03-2023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8660" y="142852"/>
            <a:ext cx="9144000" cy="6671057"/>
          </a:xfrm>
          <a:prstGeom prst="rect">
            <a:avLst/>
          </a:prstGeom>
        </p:spPr>
        <p:txBody>
          <a:bodyPr wrap="square">
            <a:spAutoFit/>
          </a:bodyPr>
          <a:lstStyle/>
          <a:p>
            <a:pPr>
              <a:lnSpc>
                <a:spcPct val="125000"/>
              </a:lnSpc>
            </a:pPr>
            <a:r>
              <a:rPr lang="en-US" dirty="0"/>
              <a:t>##--two-way </a:t>
            </a:r>
            <a:r>
              <a:rPr lang="en-US" dirty="0" err="1"/>
              <a:t>Anova</a:t>
            </a:r>
            <a:r>
              <a:rPr lang="en-US" dirty="0"/>
              <a:t>---###</a:t>
            </a:r>
          </a:p>
          <a:p>
            <a:pPr>
              <a:lnSpc>
                <a:spcPct val="125000"/>
              </a:lnSpc>
            </a:pPr>
            <a:r>
              <a:rPr lang="en-US" dirty="0" err="1"/>
              <a:t>rm</a:t>
            </a:r>
            <a:r>
              <a:rPr lang="en-US" dirty="0"/>
              <a:t>(list=</a:t>
            </a:r>
            <a:r>
              <a:rPr lang="en-US" dirty="0" err="1"/>
              <a:t>ls</a:t>
            </a:r>
            <a:r>
              <a:rPr lang="en-US" dirty="0"/>
              <a:t>())</a:t>
            </a:r>
          </a:p>
          <a:p>
            <a:pPr>
              <a:lnSpc>
                <a:spcPct val="125000"/>
              </a:lnSpc>
            </a:pPr>
            <a:r>
              <a:rPr lang="en-US" dirty="0"/>
              <a:t>cp=c("1","2","3","4","5","6")</a:t>
            </a:r>
          </a:p>
          <a:p>
            <a:pPr>
              <a:lnSpc>
                <a:spcPct val="125000"/>
              </a:lnSpc>
            </a:pPr>
            <a:r>
              <a:rPr lang="en-US" dirty="0" err="1"/>
              <a:t>ctp</a:t>
            </a:r>
            <a:r>
              <a:rPr lang="en-US" dirty="0"/>
              <a:t>=rep(</a:t>
            </a:r>
            <a:r>
              <a:rPr lang="en-US" dirty="0" err="1"/>
              <a:t>cp,each</a:t>
            </a:r>
            <a:r>
              <a:rPr lang="en-US" dirty="0"/>
              <a:t>=4)</a:t>
            </a:r>
          </a:p>
          <a:p>
            <a:pPr>
              <a:lnSpc>
                <a:spcPct val="125000"/>
              </a:lnSpc>
            </a:pPr>
            <a:r>
              <a:rPr lang="en-US" dirty="0" err="1"/>
              <a:t>nt</a:t>
            </a:r>
            <a:r>
              <a:rPr lang="en-US" dirty="0"/>
              <a:t>=c("nt1","nt2","nt3","nt4")</a:t>
            </a:r>
          </a:p>
          <a:p>
            <a:pPr>
              <a:lnSpc>
                <a:spcPct val="125000"/>
              </a:lnSpc>
            </a:pPr>
            <a:r>
              <a:rPr lang="en-US" dirty="0" err="1"/>
              <a:t>ntp</a:t>
            </a:r>
            <a:r>
              <a:rPr lang="en-US" dirty="0"/>
              <a:t>=rep(nt,6)</a:t>
            </a:r>
          </a:p>
          <a:p>
            <a:pPr>
              <a:lnSpc>
                <a:spcPct val="125000"/>
              </a:lnSpc>
            </a:pPr>
            <a:r>
              <a:rPr lang="en-US" dirty="0"/>
              <a:t>y=c(1,1,3,2,3,4,6,3,6,4,7,2,4,8,8,3,3,5,4,2,2,1,3,1)</a:t>
            </a:r>
          </a:p>
          <a:p>
            <a:pPr>
              <a:lnSpc>
                <a:spcPct val="125000"/>
              </a:lnSpc>
            </a:pPr>
            <a:r>
              <a:rPr lang="en-US" dirty="0" err="1"/>
              <a:t>df</a:t>
            </a:r>
            <a:r>
              <a:rPr lang="en-US" dirty="0"/>
              <a:t>=</a:t>
            </a:r>
            <a:r>
              <a:rPr lang="en-US" dirty="0" err="1"/>
              <a:t>data.frame</a:t>
            </a:r>
            <a:r>
              <a:rPr lang="en-US" dirty="0"/>
              <a:t>(</a:t>
            </a:r>
            <a:r>
              <a:rPr lang="en-US" dirty="0" err="1"/>
              <a:t>ctp,ntp,y</a:t>
            </a:r>
            <a:r>
              <a:rPr lang="en-US" dirty="0"/>
              <a:t>)</a:t>
            </a:r>
          </a:p>
          <a:p>
            <a:pPr>
              <a:lnSpc>
                <a:spcPct val="125000"/>
              </a:lnSpc>
            </a:pPr>
            <a:r>
              <a:rPr lang="en-US" dirty="0"/>
              <a:t>an=</a:t>
            </a:r>
            <a:r>
              <a:rPr lang="en-US" dirty="0" err="1"/>
              <a:t>aov</a:t>
            </a:r>
            <a:r>
              <a:rPr lang="en-US" dirty="0"/>
              <a:t>(</a:t>
            </a:r>
            <a:r>
              <a:rPr lang="en-US" dirty="0" err="1"/>
              <a:t>y~ctp+ntp</a:t>
            </a:r>
            <a:r>
              <a:rPr lang="en-US" dirty="0"/>
              <a:t>)</a:t>
            </a:r>
          </a:p>
          <a:p>
            <a:pPr>
              <a:lnSpc>
                <a:spcPct val="125000"/>
              </a:lnSpc>
            </a:pPr>
            <a:r>
              <a:rPr lang="en-US" dirty="0"/>
              <a:t>summary(an)</a:t>
            </a:r>
          </a:p>
          <a:p>
            <a:pPr>
              <a:lnSpc>
                <a:spcPct val="125000"/>
              </a:lnSpc>
            </a:pPr>
            <a:r>
              <a:rPr lang="en-US" dirty="0" err="1"/>
              <a:t>mct</a:t>
            </a:r>
            <a:r>
              <a:rPr lang="en-US" dirty="0"/>
              <a:t>=</a:t>
            </a:r>
            <a:r>
              <a:rPr lang="en-US" dirty="0" err="1"/>
              <a:t>TukeyHSD</a:t>
            </a:r>
            <a:r>
              <a:rPr lang="en-US" dirty="0"/>
              <a:t>(an,"ctp",0.05)</a:t>
            </a:r>
          </a:p>
          <a:p>
            <a:pPr>
              <a:lnSpc>
                <a:spcPct val="125000"/>
              </a:lnSpc>
            </a:pPr>
            <a:r>
              <a:rPr lang="en-US" dirty="0" err="1"/>
              <a:t>mct</a:t>
            </a:r>
            <a:endParaRPr lang="en-US" dirty="0"/>
          </a:p>
          <a:p>
            <a:pPr>
              <a:lnSpc>
                <a:spcPct val="125000"/>
              </a:lnSpc>
            </a:pPr>
            <a:r>
              <a:rPr lang="en-US" dirty="0"/>
              <a:t>plot(</a:t>
            </a:r>
            <a:r>
              <a:rPr lang="en-US" dirty="0" err="1"/>
              <a:t>mct</a:t>
            </a:r>
            <a:r>
              <a:rPr lang="en-US" dirty="0"/>
              <a:t>)</a:t>
            </a:r>
          </a:p>
          <a:p>
            <a:pPr>
              <a:lnSpc>
                <a:spcPct val="125000"/>
              </a:lnSpc>
            </a:pPr>
            <a:r>
              <a:rPr lang="en-US" dirty="0"/>
              <a:t>res=residuals(an)</a:t>
            </a:r>
          </a:p>
          <a:p>
            <a:pPr>
              <a:lnSpc>
                <a:spcPct val="125000"/>
              </a:lnSpc>
            </a:pPr>
            <a:r>
              <a:rPr lang="en-US" dirty="0" err="1"/>
              <a:t>qqnorm</a:t>
            </a:r>
            <a:r>
              <a:rPr lang="en-US" dirty="0"/>
              <a:t>(res)</a:t>
            </a:r>
          </a:p>
          <a:p>
            <a:pPr>
              <a:lnSpc>
                <a:spcPct val="125000"/>
              </a:lnSpc>
            </a:pPr>
            <a:r>
              <a:rPr lang="en-US" dirty="0"/>
              <a:t>plot(res)</a:t>
            </a:r>
          </a:p>
          <a:p>
            <a:pPr>
              <a:lnSpc>
                <a:spcPct val="125000"/>
              </a:lnSpc>
            </a:pPr>
            <a:r>
              <a:rPr lang="en-US" dirty="0" err="1"/>
              <a:t>ycp</a:t>
            </a:r>
            <a:r>
              <a:rPr lang="en-US" dirty="0"/>
              <a:t>=y-res</a:t>
            </a:r>
          </a:p>
          <a:p>
            <a:pPr>
              <a:lnSpc>
                <a:spcPct val="125000"/>
              </a:lnSpc>
            </a:pPr>
            <a:r>
              <a:rPr lang="en-US" dirty="0"/>
              <a:t>plot(</a:t>
            </a:r>
            <a:r>
              <a:rPr lang="en-US" dirty="0" err="1"/>
              <a:t>ycp,res</a:t>
            </a:r>
            <a:r>
              <a:rPr lang="en-US" dirty="0"/>
              <a:t>)</a:t>
            </a:r>
          </a:p>
          <a:p>
            <a:pPr>
              <a:lnSpc>
                <a:spcPct val="125000"/>
              </a:lnSpc>
            </a:pPr>
            <a:r>
              <a:rPr lang="en-US" dirty="0" err="1"/>
              <a:t>pairwise.t.test</a:t>
            </a:r>
            <a:r>
              <a:rPr lang="en-US" dirty="0"/>
              <a:t>(y, </a:t>
            </a:r>
            <a:r>
              <a:rPr lang="en-US" dirty="0" err="1"/>
              <a:t>ctp,.adj</a:t>
            </a:r>
            <a:r>
              <a:rPr lang="en-US" dirty="0"/>
              <a:t>="</a:t>
            </a:r>
            <a:r>
              <a:rPr lang="en-US" dirty="0" err="1"/>
              <a:t>bonf</a:t>
            </a:r>
            <a:r>
              <a:rPr lang="en-US"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Kruskal</a:t>
            </a:r>
            <a:r>
              <a:rPr lang="en-US" dirty="0"/>
              <a:t> Wallis Test</a:t>
            </a:r>
          </a:p>
        </p:txBody>
      </p:sp>
      <p:sp>
        <p:nvSpPr>
          <p:cNvPr id="3" name="Content Placeholder 2"/>
          <p:cNvSpPr>
            <a:spLocks noGrp="1"/>
          </p:cNvSpPr>
          <p:nvPr>
            <p:ph idx="1"/>
          </p:nvPr>
        </p:nvSpPr>
        <p:spPr>
          <a:xfrm>
            <a:off x="285720" y="1214422"/>
            <a:ext cx="8572560" cy="5429288"/>
          </a:xfrm>
        </p:spPr>
        <p:txBody>
          <a:bodyPr>
            <a:normAutofit fontScale="92500" lnSpcReduction="10000"/>
          </a:bodyPr>
          <a:lstStyle/>
          <a:p>
            <a:r>
              <a:rPr lang="en-US" dirty="0"/>
              <a:t>When our interest is to test equality of more than two populations mean (i.e. All populations are identical in their means)</a:t>
            </a:r>
          </a:p>
          <a:p>
            <a:r>
              <a:rPr lang="en-US" dirty="0"/>
              <a:t>In this case we apply  Analysis of Variance (ANOVA).</a:t>
            </a:r>
          </a:p>
          <a:p>
            <a:r>
              <a:rPr lang="en-US" dirty="0"/>
              <a:t> ANOVA has three assumptions that is need to fulfill before applying the ANOVA.</a:t>
            </a:r>
          </a:p>
          <a:p>
            <a:r>
              <a:rPr lang="en-US" dirty="0"/>
              <a:t>When these assumptions are not fulfilled, then we have two alternative ways  </a:t>
            </a:r>
          </a:p>
          <a:p>
            <a:pPr>
              <a:buNone/>
            </a:pPr>
            <a:r>
              <a:rPr lang="en-US" dirty="0"/>
              <a:t>     </a:t>
            </a:r>
            <a:r>
              <a:rPr lang="en-US" b="1" dirty="0"/>
              <a:t>(1)</a:t>
            </a:r>
            <a:r>
              <a:rPr lang="en-US" dirty="0"/>
              <a:t> Transformation             </a:t>
            </a:r>
            <a:r>
              <a:rPr lang="en-US" b="1" dirty="0"/>
              <a:t>(2)</a:t>
            </a:r>
            <a:r>
              <a:rPr lang="en-US" dirty="0"/>
              <a:t> Non-Parametric Test</a:t>
            </a:r>
          </a:p>
          <a:p>
            <a:r>
              <a:rPr lang="en-US" dirty="0"/>
              <a:t>Alternate to the ANOVA in Non-parametric Test is </a:t>
            </a:r>
            <a:r>
              <a:rPr lang="en-US" b="1" dirty="0" err="1"/>
              <a:t>Kruskal</a:t>
            </a:r>
            <a:r>
              <a:rPr lang="en-US" b="1" dirty="0"/>
              <a:t> Wallis Test</a:t>
            </a:r>
            <a:r>
              <a:rPr lang="en-US"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Testing of Hypothesis using K-W Test</a:t>
            </a:r>
          </a:p>
        </p:txBody>
      </p:sp>
      <p:sp>
        <p:nvSpPr>
          <p:cNvPr id="3" name="Content Placeholder 2"/>
          <p:cNvSpPr>
            <a:spLocks noGrp="1"/>
          </p:cNvSpPr>
          <p:nvPr>
            <p:ph idx="1"/>
          </p:nvPr>
        </p:nvSpPr>
        <p:spPr>
          <a:xfrm>
            <a:off x="457200" y="1285860"/>
            <a:ext cx="8229600" cy="4840303"/>
          </a:xfrm>
        </p:spPr>
        <p:txBody>
          <a:bodyPr/>
          <a:lstStyle/>
          <a:p>
            <a:r>
              <a:rPr lang="en-US" dirty="0"/>
              <a:t>Ho: All populations are identical </a:t>
            </a:r>
          </a:p>
          <a:p>
            <a:r>
              <a:rPr lang="en-US" dirty="0"/>
              <a:t>Ha: Not all populations are identical</a:t>
            </a:r>
          </a:p>
          <a:p>
            <a:r>
              <a:rPr lang="en-US" dirty="0"/>
              <a:t>Test Statistics is given as </a:t>
            </a:r>
          </a:p>
        </p:txBody>
      </p:sp>
      <p:pic>
        <p:nvPicPr>
          <p:cNvPr id="1026" name="Picture 2"/>
          <p:cNvPicPr>
            <a:picLocks noChangeAspect="1" noChangeArrowheads="1"/>
          </p:cNvPicPr>
          <p:nvPr/>
        </p:nvPicPr>
        <p:blipFill>
          <a:blip r:embed="rId2" cstate="print"/>
          <a:srcRect/>
          <a:stretch>
            <a:fillRect/>
          </a:stretch>
        </p:blipFill>
        <p:spPr bwMode="auto">
          <a:xfrm>
            <a:off x="-73619" y="3000396"/>
            <a:ext cx="9289089" cy="3929066"/>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Example</a:t>
            </a:r>
            <a:br>
              <a:rPr lang="en-US" dirty="0"/>
            </a:br>
            <a:r>
              <a:rPr lang="en-US" sz="2700" dirty="0"/>
              <a:t>Performance evaluation rating of 20 Williams Employees</a:t>
            </a:r>
          </a:p>
        </p:txBody>
      </p:sp>
      <p:pic>
        <p:nvPicPr>
          <p:cNvPr id="3074" name="Picture 2"/>
          <p:cNvPicPr>
            <a:picLocks noChangeAspect="1" noChangeArrowheads="1"/>
          </p:cNvPicPr>
          <p:nvPr/>
        </p:nvPicPr>
        <p:blipFill>
          <a:blip r:embed="rId2" cstate="print"/>
          <a:srcRect/>
          <a:stretch>
            <a:fillRect/>
          </a:stretch>
        </p:blipFill>
        <p:spPr bwMode="auto">
          <a:xfrm>
            <a:off x="2276467" y="1571612"/>
            <a:ext cx="4724425" cy="455792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4673"/>
            <a:ext cx="8229600" cy="4525963"/>
          </a:xfrm>
        </p:spPr>
        <p:txBody>
          <a:bodyPr>
            <a:normAutofit lnSpcReduction="10000"/>
          </a:bodyPr>
          <a:lstStyle/>
          <a:p>
            <a:pPr algn="just"/>
            <a:r>
              <a:rPr lang="en-US" dirty="0"/>
              <a:t>To compute the W statistics for our sample, we must first rank all 20 data items/ The lowest data value of 15 from college B receive a rank of 1, whereas  the highest data value of 95 from the college A sample receives a rank of 20.</a:t>
            </a:r>
          </a:p>
          <a:p>
            <a:pPr algn="just"/>
            <a:r>
              <a:rPr lang="en-US" dirty="0"/>
              <a:t>We assign the average rank to tied items (for example data value of 60,70,80 and 90 had ties)</a:t>
            </a:r>
          </a:p>
        </p:txBody>
      </p:sp>
      <p:pic>
        <p:nvPicPr>
          <p:cNvPr id="4098" name="Picture 2"/>
          <p:cNvPicPr>
            <a:picLocks noChangeAspect="1" noChangeArrowheads="1"/>
          </p:cNvPicPr>
          <p:nvPr/>
        </p:nvPicPr>
        <p:blipFill>
          <a:blip r:embed="rId2" cstate="print"/>
          <a:srcRect/>
          <a:stretch>
            <a:fillRect/>
          </a:stretch>
        </p:blipFill>
        <p:spPr bwMode="auto">
          <a:xfrm>
            <a:off x="-71470" y="4929198"/>
            <a:ext cx="9254095" cy="1000132"/>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76200" y="-24"/>
            <a:ext cx="8991600" cy="33909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cstate="print"/>
          <a:srcRect/>
          <a:stretch>
            <a:fillRect/>
          </a:stretch>
        </p:blipFill>
        <p:spPr bwMode="auto">
          <a:xfrm>
            <a:off x="957287" y="3286149"/>
            <a:ext cx="7115175" cy="357187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Region</a:t>
            </a:r>
          </a:p>
        </p:txBody>
      </p:sp>
      <p:sp>
        <p:nvSpPr>
          <p:cNvPr id="3" name="Content Placeholder 2"/>
          <p:cNvSpPr>
            <a:spLocks noGrp="1"/>
          </p:cNvSpPr>
          <p:nvPr>
            <p:ph idx="1"/>
          </p:nvPr>
        </p:nvSpPr>
        <p:spPr/>
        <p:txBody>
          <a:bodyPr/>
          <a:lstStyle/>
          <a:p>
            <a:r>
              <a:rPr lang="en-US" dirty="0"/>
              <a:t>We use Chi-square distribution to determine the critical value for the test.</a:t>
            </a:r>
          </a:p>
          <a:p>
            <a:endParaRPr lang="en-US" dirty="0"/>
          </a:p>
          <a:p>
            <a:r>
              <a:rPr lang="en-US" dirty="0"/>
              <a:t>Reject Ho if        W ≥ </a:t>
            </a:r>
            <a:r>
              <a:rPr lang="el-GR" dirty="0"/>
              <a:t>Χ</a:t>
            </a:r>
            <a:r>
              <a:rPr lang="en-US" baseline="30000" dirty="0"/>
              <a:t>2</a:t>
            </a:r>
            <a:r>
              <a:rPr lang="el-GR" baseline="-25000" dirty="0"/>
              <a:t>α</a:t>
            </a:r>
            <a:r>
              <a:rPr lang="en-US" baseline="-25000" dirty="0"/>
              <a:t>(k-1)       </a:t>
            </a:r>
            <a:r>
              <a:rPr lang="en-US" dirty="0"/>
              <a:t> K=No. of groups</a:t>
            </a:r>
          </a:p>
          <a:p>
            <a:r>
              <a:rPr lang="en-US" baseline="-25000" dirty="0"/>
              <a:t> </a:t>
            </a:r>
            <a:r>
              <a:rPr lang="en-US" dirty="0"/>
              <a:t>Since    W &gt;</a:t>
            </a:r>
            <a:r>
              <a:rPr lang="en-US" baseline="-25000" dirty="0"/>
              <a:t> </a:t>
            </a:r>
            <a:r>
              <a:rPr lang="el-GR" dirty="0"/>
              <a:t>Χ</a:t>
            </a:r>
            <a:r>
              <a:rPr lang="en-US" baseline="30000" dirty="0"/>
              <a:t>2</a:t>
            </a:r>
            <a:r>
              <a:rPr lang="en-US" baseline="-25000" dirty="0"/>
              <a:t>0.05(2)</a:t>
            </a:r>
            <a:r>
              <a:rPr lang="en-US" dirty="0"/>
              <a:t>=5.991</a:t>
            </a:r>
            <a:r>
              <a:rPr lang="en-US" baseline="-25000" dirty="0"/>
              <a:t>   </a:t>
            </a:r>
          </a:p>
          <a:p>
            <a:r>
              <a:rPr lang="en-US" dirty="0"/>
              <a:t>So we reject Ho and conclude that Three population means are not equal.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Two-Way ANOVA</a:t>
            </a:r>
          </a:p>
        </p:txBody>
      </p:sp>
      <p:sp>
        <p:nvSpPr>
          <p:cNvPr id="3" name="Content Placeholder 2"/>
          <p:cNvSpPr>
            <a:spLocks noGrp="1"/>
          </p:cNvSpPr>
          <p:nvPr>
            <p:ph idx="1"/>
          </p:nvPr>
        </p:nvSpPr>
        <p:spPr/>
        <p:txBody>
          <a:bodyPr/>
          <a:lstStyle/>
          <a:p>
            <a:pPr algn="just"/>
            <a:r>
              <a:rPr lang="en-US" dirty="0"/>
              <a:t>When response variable is observed by using two factors, then one way ANOVA is not appropriate. For this purpose we use Two way ANOVA. Which can control variation in two directions.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Way ANOVA lay out</a:t>
            </a:r>
          </a:p>
        </p:txBody>
      </p:sp>
      <p:graphicFrame>
        <p:nvGraphicFramePr>
          <p:cNvPr id="4" name="Content Placeholder 3"/>
          <p:cNvGraphicFramePr>
            <a:graphicFrameLocks noGrp="1"/>
          </p:cNvGraphicFramePr>
          <p:nvPr>
            <p:ph idx="1"/>
          </p:nvPr>
        </p:nvGraphicFramePr>
        <p:xfrm>
          <a:off x="457200" y="1600200"/>
          <a:ext cx="8229599" cy="2225040"/>
        </p:xfrm>
        <a:graphic>
          <a:graphicData uri="http://schemas.openxmlformats.org/drawingml/2006/table">
            <a:tbl>
              <a:tblPr firstRow="1" bandRow="1">
                <a:tableStyleId>{5C22544A-7EE6-4342-B048-85BDC9FD1C3A}</a:tableStyleId>
              </a:tblPr>
              <a:tblGrid>
                <a:gridCol w="1175657">
                  <a:extLst>
                    <a:ext uri="{9D8B030D-6E8A-4147-A177-3AD203B41FA5}">
                      <a16:colId xmlns:a16="http://schemas.microsoft.com/office/drawing/2014/main" val="20000"/>
                    </a:ext>
                  </a:extLst>
                </a:gridCol>
                <a:gridCol w="1175657">
                  <a:extLst>
                    <a:ext uri="{9D8B030D-6E8A-4147-A177-3AD203B41FA5}">
                      <a16:colId xmlns:a16="http://schemas.microsoft.com/office/drawing/2014/main" val="20001"/>
                    </a:ext>
                  </a:extLst>
                </a:gridCol>
                <a:gridCol w="1175657">
                  <a:extLst>
                    <a:ext uri="{9D8B030D-6E8A-4147-A177-3AD203B41FA5}">
                      <a16:colId xmlns:a16="http://schemas.microsoft.com/office/drawing/2014/main" val="20002"/>
                    </a:ext>
                  </a:extLst>
                </a:gridCol>
                <a:gridCol w="1175657">
                  <a:extLst>
                    <a:ext uri="{9D8B030D-6E8A-4147-A177-3AD203B41FA5}">
                      <a16:colId xmlns:a16="http://schemas.microsoft.com/office/drawing/2014/main" val="20003"/>
                    </a:ext>
                  </a:extLst>
                </a:gridCol>
                <a:gridCol w="1175657">
                  <a:extLst>
                    <a:ext uri="{9D8B030D-6E8A-4147-A177-3AD203B41FA5}">
                      <a16:colId xmlns:a16="http://schemas.microsoft.com/office/drawing/2014/main" val="20004"/>
                    </a:ext>
                  </a:extLst>
                </a:gridCol>
                <a:gridCol w="1175657">
                  <a:extLst>
                    <a:ext uri="{9D8B030D-6E8A-4147-A177-3AD203B41FA5}">
                      <a16:colId xmlns:a16="http://schemas.microsoft.com/office/drawing/2014/main" val="20005"/>
                    </a:ext>
                  </a:extLst>
                </a:gridCol>
                <a:gridCol w="1175657">
                  <a:extLst>
                    <a:ext uri="{9D8B030D-6E8A-4147-A177-3AD203B41FA5}">
                      <a16:colId xmlns:a16="http://schemas.microsoft.com/office/drawing/2014/main" val="20006"/>
                    </a:ext>
                  </a:extLst>
                </a:gridCol>
              </a:tblGrid>
              <a:tr h="370840">
                <a:tc>
                  <a:txBody>
                    <a:bodyPr/>
                    <a:lstStyle/>
                    <a:p>
                      <a:pPr algn="ctr"/>
                      <a:endParaRPr lang="en-US" dirty="0"/>
                    </a:p>
                  </a:txBody>
                  <a:tcPr/>
                </a:tc>
                <a:tc gridSpan="6">
                  <a:txBody>
                    <a:bodyPr/>
                    <a:lstStyle/>
                    <a:p>
                      <a:pPr algn="ctr"/>
                      <a:r>
                        <a:rPr lang="en-US" b="1" dirty="0"/>
                        <a:t>Treatments</a:t>
                      </a:r>
                    </a:p>
                  </a:txBody>
                  <a:tcPr/>
                </a:tc>
                <a:tc hMerge="1">
                  <a:txBody>
                    <a:bodyPr/>
                    <a:lstStyle/>
                    <a:p>
                      <a:pPr algn="ctr"/>
                      <a:endParaRPr lang="en-US" b="1" dirty="0"/>
                    </a:p>
                  </a:txBody>
                  <a:tcPr/>
                </a:tc>
                <a:tc hMerge="1">
                  <a:txBody>
                    <a:bodyPr/>
                    <a:lstStyle/>
                    <a:p>
                      <a:pPr algn="ctr"/>
                      <a:endParaRPr lang="en-US" b="0" dirty="0"/>
                    </a:p>
                  </a:txBody>
                  <a:tcPr/>
                </a:tc>
                <a:tc hMerge="1">
                  <a:txBody>
                    <a:bodyPr/>
                    <a:lstStyle/>
                    <a:p>
                      <a:pPr algn="ctr"/>
                      <a:endParaRPr lang="en-US" b="0" dirty="0"/>
                    </a:p>
                  </a:txBody>
                  <a:tcPr/>
                </a:tc>
                <a:tc hMerge="1">
                  <a:txBody>
                    <a:bodyPr/>
                    <a:lstStyle/>
                    <a:p>
                      <a:pPr algn="ctr"/>
                      <a:endParaRPr lang="en-US" b="0" dirty="0"/>
                    </a:p>
                  </a:txBody>
                  <a:tcPr/>
                </a:tc>
                <a:tc hMerge="1">
                  <a:txBody>
                    <a:bodyPr/>
                    <a:lstStyle/>
                    <a:p>
                      <a:pPr algn="ctr"/>
                      <a:endParaRPr lang="en-US" b="0" dirty="0"/>
                    </a:p>
                  </a:txBody>
                  <a:tcPr/>
                </a:tc>
                <a:extLst>
                  <a:ext uri="{0D108BD9-81ED-4DB2-BD59-A6C34878D82A}">
                    <a16:rowId xmlns:a16="http://schemas.microsoft.com/office/drawing/2014/main" val="10000"/>
                  </a:ext>
                </a:extLst>
              </a:tr>
              <a:tr h="370840">
                <a:tc>
                  <a:txBody>
                    <a:bodyPr/>
                    <a:lstStyle/>
                    <a:p>
                      <a:pPr algn="ctr"/>
                      <a:r>
                        <a:rPr lang="en-US" dirty="0"/>
                        <a:t>Block</a:t>
                      </a:r>
                    </a:p>
                  </a:txBody>
                  <a:tcPr/>
                </a:tc>
                <a:tc>
                  <a:txBody>
                    <a:bodyPr/>
                    <a:lstStyle/>
                    <a:p>
                      <a:pPr algn="ctr"/>
                      <a:r>
                        <a:rPr lang="en-US" b="1" dirty="0"/>
                        <a:t>1</a:t>
                      </a:r>
                    </a:p>
                  </a:txBody>
                  <a:tcPr/>
                </a:tc>
                <a:tc>
                  <a:txBody>
                    <a:bodyPr/>
                    <a:lstStyle/>
                    <a:p>
                      <a:pPr algn="ctr"/>
                      <a:r>
                        <a:rPr lang="en-US" b="1" dirty="0"/>
                        <a:t>2</a:t>
                      </a:r>
                    </a:p>
                  </a:txBody>
                  <a:tcPr/>
                </a:tc>
                <a:tc>
                  <a:txBody>
                    <a:bodyPr/>
                    <a:lstStyle/>
                    <a:p>
                      <a:pPr algn="ctr"/>
                      <a:r>
                        <a:rPr lang="en-US" b="0" dirty="0"/>
                        <a:t>3</a:t>
                      </a:r>
                    </a:p>
                  </a:txBody>
                  <a:tcPr/>
                </a:tc>
                <a:tc>
                  <a:txBody>
                    <a:bodyPr/>
                    <a:lstStyle/>
                    <a:p>
                      <a:pPr algn="ctr"/>
                      <a:r>
                        <a:rPr lang="en-US" b="0" dirty="0"/>
                        <a:t>4</a:t>
                      </a:r>
                    </a:p>
                  </a:txBody>
                  <a:tcPr/>
                </a:tc>
                <a:tc>
                  <a:txBody>
                    <a:bodyPr/>
                    <a:lstStyle/>
                    <a:p>
                      <a:pPr algn="ctr"/>
                      <a:r>
                        <a:rPr lang="en-US" b="0" dirty="0"/>
                        <a:t>5</a:t>
                      </a:r>
                    </a:p>
                  </a:txBody>
                  <a:tcPr/>
                </a:tc>
                <a:tc>
                  <a:txBody>
                    <a:bodyPr/>
                    <a:lstStyle/>
                    <a:p>
                      <a:pPr algn="ctr"/>
                      <a:r>
                        <a:rPr lang="en-US" b="0" dirty="0"/>
                        <a:t>6</a:t>
                      </a:r>
                    </a:p>
                  </a:txBody>
                  <a:tcPr/>
                </a:tc>
                <a:extLst>
                  <a:ext uri="{0D108BD9-81ED-4DB2-BD59-A6C34878D82A}">
                    <a16:rowId xmlns:a16="http://schemas.microsoft.com/office/drawing/2014/main" val="10001"/>
                  </a:ext>
                </a:extLst>
              </a:tr>
              <a:tr h="370840">
                <a:tc>
                  <a:txBody>
                    <a:bodyPr/>
                    <a:lstStyle/>
                    <a:p>
                      <a:pPr algn="ctr"/>
                      <a:r>
                        <a:rPr lang="en-US" b="1" dirty="0"/>
                        <a:t>1</a:t>
                      </a:r>
                    </a:p>
                  </a:txBody>
                  <a:tcPr/>
                </a:tc>
                <a:tc>
                  <a:txBody>
                    <a:bodyPr/>
                    <a:lstStyle/>
                    <a:p>
                      <a:pPr algn="ctr"/>
                      <a:r>
                        <a:rPr lang="en-US" dirty="0"/>
                        <a:t>1</a:t>
                      </a:r>
                    </a:p>
                  </a:txBody>
                  <a:tcPr/>
                </a:tc>
                <a:tc>
                  <a:txBody>
                    <a:bodyPr/>
                    <a:lstStyle/>
                    <a:p>
                      <a:pPr algn="ctr"/>
                      <a:r>
                        <a:rPr lang="en-US" dirty="0"/>
                        <a:t>3</a:t>
                      </a:r>
                    </a:p>
                  </a:txBody>
                  <a:tcPr/>
                </a:tc>
                <a:tc>
                  <a:txBody>
                    <a:bodyPr/>
                    <a:lstStyle/>
                    <a:p>
                      <a:pPr algn="ctr"/>
                      <a:r>
                        <a:rPr lang="en-US" dirty="0"/>
                        <a:t>6</a:t>
                      </a:r>
                    </a:p>
                  </a:txBody>
                  <a:tcPr/>
                </a:tc>
                <a:tc>
                  <a:txBody>
                    <a:bodyPr/>
                    <a:lstStyle/>
                    <a:p>
                      <a:pPr algn="ctr"/>
                      <a:r>
                        <a:rPr lang="en-US" dirty="0"/>
                        <a:t>4</a:t>
                      </a:r>
                    </a:p>
                  </a:txBody>
                  <a:tcPr/>
                </a:tc>
                <a:tc>
                  <a:txBody>
                    <a:bodyPr/>
                    <a:lstStyle/>
                    <a:p>
                      <a:pPr algn="ctr"/>
                      <a:r>
                        <a:rPr lang="en-US" dirty="0"/>
                        <a:t>3</a:t>
                      </a:r>
                    </a:p>
                  </a:txBody>
                  <a:tcPr/>
                </a:tc>
                <a:tc>
                  <a:txBody>
                    <a:bodyPr/>
                    <a:lstStyle/>
                    <a:p>
                      <a:pPr algn="ctr"/>
                      <a:r>
                        <a:rPr lang="en-US" dirty="0"/>
                        <a:t>2</a:t>
                      </a:r>
                    </a:p>
                  </a:txBody>
                  <a:tcPr/>
                </a:tc>
                <a:extLst>
                  <a:ext uri="{0D108BD9-81ED-4DB2-BD59-A6C34878D82A}">
                    <a16:rowId xmlns:a16="http://schemas.microsoft.com/office/drawing/2014/main" val="10002"/>
                  </a:ext>
                </a:extLst>
              </a:tr>
              <a:tr h="370840">
                <a:tc>
                  <a:txBody>
                    <a:bodyPr/>
                    <a:lstStyle/>
                    <a:p>
                      <a:pPr algn="ctr"/>
                      <a:r>
                        <a:rPr lang="en-US" b="1" dirty="0"/>
                        <a:t>2</a:t>
                      </a:r>
                    </a:p>
                  </a:txBody>
                  <a:tcPr/>
                </a:tc>
                <a:tc>
                  <a:txBody>
                    <a:bodyPr/>
                    <a:lstStyle/>
                    <a:p>
                      <a:pPr algn="ctr"/>
                      <a:r>
                        <a:rPr lang="en-US" dirty="0"/>
                        <a:t>1</a:t>
                      </a:r>
                    </a:p>
                  </a:txBody>
                  <a:tcPr/>
                </a:tc>
                <a:tc>
                  <a:txBody>
                    <a:bodyPr/>
                    <a:lstStyle/>
                    <a:p>
                      <a:pPr algn="ctr"/>
                      <a:r>
                        <a:rPr lang="en-US" dirty="0"/>
                        <a:t>4</a:t>
                      </a:r>
                    </a:p>
                  </a:txBody>
                  <a:tcPr/>
                </a:tc>
                <a:tc>
                  <a:txBody>
                    <a:bodyPr/>
                    <a:lstStyle/>
                    <a:p>
                      <a:pPr algn="ctr"/>
                      <a:r>
                        <a:rPr lang="en-US" dirty="0"/>
                        <a:t>4</a:t>
                      </a:r>
                    </a:p>
                  </a:txBody>
                  <a:tcPr/>
                </a:tc>
                <a:tc>
                  <a:txBody>
                    <a:bodyPr/>
                    <a:lstStyle/>
                    <a:p>
                      <a:pPr algn="ctr"/>
                      <a:r>
                        <a:rPr lang="en-US" dirty="0"/>
                        <a:t>8</a:t>
                      </a:r>
                    </a:p>
                  </a:txBody>
                  <a:tcPr/>
                </a:tc>
                <a:tc>
                  <a:txBody>
                    <a:bodyPr/>
                    <a:lstStyle/>
                    <a:p>
                      <a:pPr algn="ctr"/>
                      <a:r>
                        <a:rPr lang="en-US" dirty="0"/>
                        <a:t>5</a:t>
                      </a:r>
                    </a:p>
                  </a:txBody>
                  <a:tcPr/>
                </a:tc>
                <a:tc>
                  <a:txBody>
                    <a:bodyPr/>
                    <a:lstStyle/>
                    <a:p>
                      <a:pPr algn="ctr"/>
                      <a:r>
                        <a:rPr lang="en-US" dirty="0"/>
                        <a:t>1</a:t>
                      </a:r>
                    </a:p>
                  </a:txBody>
                  <a:tcPr/>
                </a:tc>
                <a:extLst>
                  <a:ext uri="{0D108BD9-81ED-4DB2-BD59-A6C34878D82A}">
                    <a16:rowId xmlns:a16="http://schemas.microsoft.com/office/drawing/2014/main" val="10003"/>
                  </a:ext>
                </a:extLst>
              </a:tr>
              <a:tr h="370840">
                <a:tc>
                  <a:txBody>
                    <a:bodyPr/>
                    <a:lstStyle/>
                    <a:p>
                      <a:pPr algn="ctr"/>
                      <a:r>
                        <a:rPr lang="en-US" b="1" dirty="0"/>
                        <a:t>3</a:t>
                      </a:r>
                    </a:p>
                  </a:txBody>
                  <a:tcPr/>
                </a:tc>
                <a:tc>
                  <a:txBody>
                    <a:bodyPr/>
                    <a:lstStyle/>
                    <a:p>
                      <a:pPr algn="ctr"/>
                      <a:r>
                        <a:rPr lang="en-US" dirty="0"/>
                        <a:t>3</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4</a:t>
                      </a:r>
                    </a:p>
                  </a:txBody>
                  <a:tcPr/>
                </a:tc>
                <a:tc>
                  <a:txBody>
                    <a:bodyPr/>
                    <a:lstStyle/>
                    <a:p>
                      <a:pPr algn="ctr"/>
                      <a:r>
                        <a:rPr lang="en-US" dirty="0"/>
                        <a:t>3</a:t>
                      </a:r>
                    </a:p>
                  </a:txBody>
                  <a:tcPr/>
                </a:tc>
                <a:extLst>
                  <a:ext uri="{0D108BD9-81ED-4DB2-BD59-A6C34878D82A}">
                    <a16:rowId xmlns:a16="http://schemas.microsoft.com/office/drawing/2014/main" val="10004"/>
                  </a:ext>
                </a:extLst>
              </a:tr>
              <a:tr h="370840">
                <a:tc>
                  <a:txBody>
                    <a:bodyPr/>
                    <a:lstStyle/>
                    <a:p>
                      <a:pPr algn="ctr"/>
                      <a:r>
                        <a:rPr lang="en-US" b="1" dirty="0"/>
                        <a:t>4</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2</a:t>
                      </a:r>
                    </a:p>
                  </a:txBody>
                  <a:tcPr/>
                </a:tc>
                <a:tc>
                  <a:txBody>
                    <a:bodyPr/>
                    <a:lstStyle/>
                    <a:p>
                      <a:pPr algn="ctr"/>
                      <a:r>
                        <a:rPr lang="en-US" dirty="0"/>
                        <a:t>1</a:t>
                      </a:r>
                    </a:p>
                  </a:txBody>
                  <a:tcPr/>
                </a:tc>
                <a:extLst>
                  <a:ext uri="{0D108BD9-81ED-4DB2-BD59-A6C34878D82A}">
                    <a16:rowId xmlns:a16="http://schemas.microsoft.com/office/drawing/2014/main" val="10005"/>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1581622406"/>
              </p:ext>
            </p:extLst>
          </p:nvPr>
        </p:nvGraphicFramePr>
        <p:xfrm>
          <a:off x="428596" y="4132918"/>
          <a:ext cx="5878285" cy="1854200"/>
        </p:xfrm>
        <a:graphic>
          <a:graphicData uri="http://schemas.openxmlformats.org/drawingml/2006/table">
            <a:tbl>
              <a:tblPr firstRow="1" bandRow="1">
                <a:tableStyleId>{5C22544A-7EE6-4342-B048-85BDC9FD1C3A}</a:tableStyleId>
              </a:tblPr>
              <a:tblGrid>
                <a:gridCol w="1175657">
                  <a:extLst>
                    <a:ext uri="{9D8B030D-6E8A-4147-A177-3AD203B41FA5}">
                      <a16:colId xmlns:a16="http://schemas.microsoft.com/office/drawing/2014/main" val="20000"/>
                    </a:ext>
                  </a:extLst>
                </a:gridCol>
                <a:gridCol w="1175657">
                  <a:extLst>
                    <a:ext uri="{9D8B030D-6E8A-4147-A177-3AD203B41FA5}">
                      <a16:colId xmlns:a16="http://schemas.microsoft.com/office/drawing/2014/main" val="20001"/>
                    </a:ext>
                  </a:extLst>
                </a:gridCol>
                <a:gridCol w="1175657">
                  <a:extLst>
                    <a:ext uri="{9D8B030D-6E8A-4147-A177-3AD203B41FA5}">
                      <a16:colId xmlns:a16="http://schemas.microsoft.com/office/drawing/2014/main" val="20002"/>
                    </a:ext>
                  </a:extLst>
                </a:gridCol>
                <a:gridCol w="1175657">
                  <a:extLst>
                    <a:ext uri="{9D8B030D-6E8A-4147-A177-3AD203B41FA5}">
                      <a16:colId xmlns:a16="http://schemas.microsoft.com/office/drawing/2014/main" val="20003"/>
                    </a:ext>
                  </a:extLst>
                </a:gridCol>
                <a:gridCol w="1175657">
                  <a:extLst>
                    <a:ext uri="{9D8B030D-6E8A-4147-A177-3AD203B41FA5}">
                      <a16:colId xmlns:a16="http://schemas.microsoft.com/office/drawing/2014/main" val="20004"/>
                    </a:ext>
                  </a:extLst>
                </a:gridCol>
              </a:tblGrid>
              <a:tr h="370840">
                <a:tc>
                  <a:txBody>
                    <a:bodyPr/>
                    <a:lstStyle/>
                    <a:p>
                      <a:pPr algn="ctr"/>
                      <a:r>
                        <a:rPr lang="en-US" dirty="0"/>
                        <a:t>S.O.V.</a:t>
                      </a:r>
                    </a:p>
                  </a:txBody>
                  <a:tcPr/>
                </a:tc>
                <a:tc>
                  <a:txBody>
                    <a:bodyPr/>
                    <a:lstStyle/>
                    <a:p>
                      <a:pPr algn="ctr"/>
                      <a:r>
                        <a:rPr lang="en-US" b="1" dirty="0" err="1"/>
                        <a:t>Df</a:t>
                      </a:r>
                      <a:endParaRPr lang="en-US" b="1" dirty="0"/>
                    </a:p>
                  </a:txBody>
                  <a:tcPr/>
                </a:tc>
                <a:tc>
                  <a:txBody>
                    <a:bodyPr/>
                    <a:lstStyle/>
                    <a:p>
                      <a:pPr algn="ctr"/>
                      <a:r>
                        <a:rPr lang="en-US" b="1" dirty="0"/>
                        <a:t>SS</a:t>
                      </a:r>
                    </a:p>
                  </a:txBody>
                  <a:tcPr/>
                </a:tc>
                <a:tc>
                  <a:txBody>
                    <a:bodyPr/>
                    <a:lstStyle/>
                    <a:p>
                      <a:pPr algn="ctr"/>
                      <a:r>
                        <a:rPr lang="en-US" b="0" dirty="0"/>
                        <a:t>MSE</a:t>
                      </a:r>
                    </a:p>
                  </a:txBody>
                  <a:tcPr/>
                </a:tc>
                <a:tc>
                  <a:txBody>
                    <a:bodyPr/>
                    <a:lstStyle/>
                    <a:p>
                      <a:pPr algn="ctr"/>
                      <a:r>
                        <a:rPr lang="en-US" b="0" dirty="0"/>
                        <a:t>F-ratio</a:t>
                      </a:r>
                    </a:p>
                  </a:txBody>
                  <a:tcPr/>
                </a:tc>
                <a:extLst>
                  <a:ext uri="{0D108BD9-81ED-4DB2-BD59-A6C34878D82A}">
                    <a16:rowId xmlns:a16="http://schemas.microsoft.com/office/drawing/2014/main" val="10000"/>
                  </a:ext>
                </a:extLst>
              </a:tr>
              <a:tr h="370840">
                <a:tc>
                  <a:txBody>
                    <a:bodyPr/>
                    <a:lstStyle/>
                    <a:p>
                      <a:pPr algn="ctr"/>
                      <a:r>
                        <a:rPr lang="en-US" b="1" dirty="0"/>
                        <a:t>Treatment</a:t>
                      </a:r>
                    </a:p>
                  </a:txBody>
                  <a:tcPr/>
                </a:tc>
                <a:tc>
                  <a:txBody>
                    <a:bodyPr/>
                    <a:lstStyle/>
                    <a:p>
                      <a:pPr algn="ctr"/>
                      <a:r>
                        <a:rPr lang="en-US" dirty="0"/>
                        <a:t>k-1</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ctr"/>
                      <a:r>
                        <a:rPr lang="en-US" b="1" dirty="0"/>
                        <a:t>Block</a:t>
                      </a:r>
                    </a:p>
                  </a:txBody>
                  <a:tcPr/>
                </a:tc>
                <a:tc>
                  <a:txBody>
                    <a:bodyPr/>
                    <a:lstStyle/>
                    <a:p>
                      <a:pPr algn="ctr"/>
                      <a:r>
                        <a:rPr lang="en-US" dirty="0"/>
                        <a:t>b-1</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algn="ctr"/>
                      <a:r>
                        <a:rPr lang="en-US" b="1" dirty="0"/>
                        <a:t>Error</a:t>
                      </a:r>
                    </a:p>
                  </a:txBody>
                  <a:tcPr/>
                </a:tc>
                <a:tc>
                  <a:txBody>
                    <a:bodyPr/>
                    <a:lstStyle/>
                    <a:p>
                      <a:pPr algn="ctr"/>
                      <a:r>
                        <a:rPr lang="en-US" dirty="0"/>
                        <a:t>(b-1)(k-1)</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3"/>
                  </a:ext>
                </a:extLst>
              </a:tr>
              <a:tr h="370840">
                <a:tc>
                  <a:txBody>
                    <a:bodyPr/>
                    <a:lstStyle/>
                    <a:p>
                      <a:pPr algn="ctr"/>
                      <a:r>
                        <a:rPr lang="en-US" b="1" dirty="0"/>
                        <a:t>Total</a:t>
                      </a:r>
                    </a:p>
                  </a:txBody>
                  <a:tcPr/>
                </a:tc>
                <a:tc>
                  <a:txBody>
                    <a:bodyPr/>
                    <a:lstStyle/>
                    <a:p>
                      <a:pPr algn="ctr"/>
                      <a:r>
                        <a:rPr lang="en-US" dirty="0"/>
                        <a:t>(bk-1)</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TotalTime>
  <Words>409</Words>
  <Application>Microsoft Office PowerPoint</Application>
  <PresentationFormat>On-screen Show (4:3)</PresentationFormat>
  <Paragraphs>93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Non-Parametric Test: Kruskal Wallis Test (An Alternative to the One Way ANOVA)</vt:lpstr>
      <vt:lpstr>Kruskal Wallis Test</vt:lpstr>
      <vt:lpstr>Testing of Hypothesis using K-W Test</vt:lpstr>
      <vt:lpstr>Example Performance evaluation rating of 20 Williams Employees</vt:lpstr>
      <vt:lpstr>PowerPoint Presentation</vt:lpstr>
      <vt:lpstr>PowerPoint Presentation</vt:lpstr>
      <vt:lpstr>Critical Region</vt:lpstr>
      <vt:lpstr>Two-Way ANOVA</vt:lpstr>
      <vt:lpstr>Two Way ANOVA lay out</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Non-Parametric Test: Kruskal Wallis Test (An Alternative to the One Way ANOVA)</dc:title>
  <dc:creator>IRFAN ASLAM</dc:creator>
  <cp:lastModifiedBy>Dr. Azaz Ahmed</cp:lastModifiedBy>
  <cp:revision>15</cp:revision>
  <dcterms:created xsi:type="dcterms:W3CDTF">2023-03-30T03:35:12Z</dcterms:created>
  <dcterms:modified xsi:type="dcterms:W3CDTF">2023-04-02T04:09:50Z</dcterms:modified>
</cp:coreProperties>
</file>