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5" r:id="rId18"/>
    <p:sldId id="280" r:id="rId19"/>
    <p:sldId id="276" r:id="rId20"/>
    <p:sldId id="277" r:id="rId21"/>
    <p:sldId id="287" r:id="rId22"/>
    <p:sldId id="278" r:id="rId23"/>
    <p:sldId id="281" r:id="rId24"/>
    <p:sldId id="282" r:id="rId25"/>
    <p:sldId id="283" r:id="rId26"/>
    <p:sldId id="285" r:id="rId27"/>
    <p:sldId id="286" r:id="rId28"/>
    <p:sldId id="288" r:id="rId29"/>
    <p:sldId id="289" r:id="rId30"/>
    <p:sldId id="296" r:id="rId31"/>
    <p:sldId id="294" r:id="rId32"/>
    <p:sldId id="295" r:id="rId33"/>
    <p:sldId id="290" r:id="rId34"/>
    <p:sldId id="291" r:id="rId35"/>
    <p:sldId id="292" r:id="rId36"/>
    <p:sldId id="298" r:id="rId37"/>
    <p:sldId id="297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F215-2FD5-47A4-B663-5488EF9E4ECF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0F89-EB35-4761-BCE5-DB7083A0B4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/>
          </a:bodyPr>
          <a:lstStyle/>
          <a:p>
            <a:r>
              <a:rPr lang="en-US" dirty="0" smtClean="0"/>
              <a:t>Advance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Null hypothesis is </a:t>
            </a:r>
          </a:p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There is no correlation ( i.e. </a:t>
            </a:r>
            <a:r>
              <a:rPr lang="en-US" dirty="0" smtClean="0">
                <a:sym typeface="Symbol"/>
              </a:rPr>
              <a:t>=0)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H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: There is correlation (i.e. ≠ 0)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Test Statistics:    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Rejection rule is :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By using Table Value: </a:t>
            </a:r>
            <a:r>
              <a:rPr lang="en-US" b="1" dirty="0" smtClean="0">
                <a:sym typeface="Symbol"/>
              </a:rPr>
              <a:t>Reject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dirty="0" smtClean="0">
                <a:sym typeface="Symbol"/>
              </a:rPr>
              <a:t> if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(ii)By using P-Value:</a:t>
            </a:r>
            <a:r>
              <a:rPr lang="en-US" b="1" dirty="0" smtClean="0">
                <a:sym typeface="Symbol"/>
              </a:rPr>
              <a:t>  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   Reject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If p-value &lt; specified level of significance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3153576"/>
            <a:ext cx="2000264" cy="1132680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0799" y="4786322"/>
            <a:ext cx="2035977" cy="514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To test the significance of correlation coefficient, we use following r-command for each method.</a:t>
            </a:r>
          </a:p>
          <a:p>
            <a:endParaRPr lang="en-US" dirty="0" smtClean="0"/>
          </a:p>
          <a:p>
            <a:r>
              <a:rPr lang="en-US" dirty="0" smtClean="0"/>
              <a:t>To test Pearson's coefficient of correlation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cor.test</a:t>
            </a:r>
            <a:r>
              <a:rPr lang="en-US" b="1" dirty="0" smtClean="0"/>
              <a:t> (</a:t>
            </a:r>
            <a:r>
              <a:rPr lang="en-US" b="1" dirty="0" err="1" smtClean="0"/>
              <a:t>x,y</a:t>
            </a:r>
            <a:r>
              <a:rPr lang="en-US" b="1" dirty="0" smtClean="0"/>
              <a:t>, method=“</a:t>
            </a:r>
            <a:r>
              <a:rPr lang="en-US" b="1" dirty="0" err="1" smtClean="0"/>
              <a:t>pearson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To test spearman coefficient of correlation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cor.test</a:t>
            </a:r>
            <a:r>
              <a:rPr lang="en-US" b="1" dirty="0" smtClean="0"/>
              <a:t> (</a:t>
            </a:r>
            <a:r>
              <a:rPr lang="en-US" b="1" dirty="0" err="1" smtClean="0"/>
              <a:t>x,y</a:t>
            </a:r>
            <a:r>
              <a:rPr lang="en-US" b="1" dirty="0" smtClean="0"/>
              <a:t>, method=“spearman”)</a:t>
            </a:r>
          </a:p>
          <a:p>
            <a:r>
              <a:rPr lang="en-US" dirty="0" smtClean="0"/>
              <a:t>To test Kendall coefficient of correlation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cor.test</a:t>
            </a:r>
            <a:r>
              <a:rPr lang="en-US" b="1" dirty="0" smtClean="0"/>
              <a:t> (</a:t>
            </a:r>
            <a:r>
              <a:rPr lang="en-US" b="1" dirty="0" err="1" smtClean="0"/>
              <a:t>x,y</a:t>
            </a:r>
            <a:r>
              <a:rPr lang="en-US" b="1" dirty="0" smtClean="0"/>
              <a:t>, method=“</a:t>
            </a:r>
            <a:r>
              <a:rPr lang="en-US" b="1" dirty="0" err="1" smtClean="0"/>
              <a:t>kendall</a:t>
            </a:r>
            <a:r>
              <a:rPr lang="en-US" b="1" dirty="0" smtClean="0"/>
              <a:t>”)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pearman's Rank Correlation Coefficient by Pharmaceutical Biostatistics -  Issu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79" y="214290"/>
            <a:ext cx="9002453" cy="635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rank correlation between sales and advertisement expenditure by using spearman’s Rank correlation method.</a:t>
            </a:r>
          </a:p>
          <a:p>
            <a:endParaRPr lang="en-US" dirty="0" smtClean="0"/>
          </a:p>
          <a:p>
            <a:r>
              <a:rPr lang="en-US" dirty="0" smtClean="0"/>
              <a:t>Put the sum of the squared ranks in the given formula you got the answer 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s</a:t>
            </a:r>
            <a:r>
              <a:rPr lang="en-US" b="1" dirty="0" smtClean="0"/>
              <a:t>=  0.9524.</a:t>
            </a:r>
          </a:p>
          <a:p>
            <a:pPr>
              <a:buNone/>
            </a:pPr>
            <a:r>
              <a:rPr lang="en-US" b="1" dirty="0" smtClean="0"/>
              <a:t>This indicate high positive linear correlation between sales and advertisement cost.</a:t>
            </a:r>
            <a:endParaRPr lang="en-US" b="1" dirty="0"/>
          </a:p>
        </p:txBody>
      </p:sp>
      <p:sp>
        <p:nvSpPr>
          <p:cNvPr id="26626" name="AutoShape 2" descr="Spearman's Rank Correlation: The Definitive Guide To Understand |  Simplilea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Spearman's Rank Correlation: The Definitive Guide To Understand |  Simplilea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Spearman Rank Correlation Coeffic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47650"/>
            <a:ext cx="9048301" cy="6253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Kendall Correlation</a:t>
            </a:r>
            <a:endParaRPr lang="en-US" dirty="0"/>
          </a:p>
        </p:txBody>
      </p:sp>
      <p:sp>
        <p:nvSpPr>
          <p:cNvPr id="27650" name="AutoShape 2" descr="Definitions of Kendall tau and Spearman rho rank correlation coefficient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IRFAN ASLAM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6529153" cy="3071834"/>
          </a:xfrm>
          <a:prstGeom prst="rect">
            <a:avLst/>
          </a:prstGeom>
          <a:noFill/>
        </p:spPr>
      </p:pic>
      <p:pic>
        <p:nvPicPr>
          <p:cNvPr id="4" name="Picture 3" descr="C:\Users\IRFAN ASLAM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4000504"/>
            <a:ext cx="7907337" cy="277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0" y="-71462"/>
            <a:ext cx="7458108" cy="687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dependence of one variable on one or more other variables (independent variables) is called regression Analysis.</a:t>
            </a:r>
          </a:p>
          <a:p>
            <a:r>
              <a:rPr lang="en-US" dirty="0" smtClean="0"/>
              <a:t>If we have </a:t>
            </a:r>
            <a:r>
              <a:rPr lang="en-US" b="1" dirty="0" smtClean="0"/>
              <a:t>one dependent variable and one independent</a:t>
            </a:r>
            <a:r>
              <a:rPr lang="en-US" dirty="0" smtClean="0"/>
              <a:t> variable then regression is called </a:t>
            </a:r>
            <a:r>
              <a:rPr lang="en-US" b="1" dirty="0" smtClean="0"/>
              <a:t>Simple regression</a:t>
            </a:r>
            <a:r>
              <a:rPr lang="en-US" dirty="0" smtClean="0"/>
              <a:t>. i.e. </a:t>
            </a:r>
          </a:p>
          <a:p>
            <a:r>
              <a:rPr lang="en-US" dirty="0" smtClean="0"/>
              <a:t>If we have </a:t>
            </a:r>
            <a:r>
              <a:rPr lang="en-US" b="1" dirty="0" smtClean="0"/>
              <a:t>one dependent variable and two or more independent variable</a:t>
            </a:r>
            <a:r>
              <a:rPr lang="en-US" dirty="0" smtClean="0"/>
              <a:t> then regression is called </a:t>
            </a:r>
            <a:r>
              <a:rPr lang="en-US" b="1" dirty="0" smtClean="0"/>
              <a:t>multiple regression.</a:t>
            </a:r>
            <a:r>
              <a:rPr lang="en-US" dirty="0" smtClean="0"/>
              <a:t>  i.e.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145" y="5857892"/>
            <a:ext cx="7195755" cy="571504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3857628"/>
            <a:ext cx="3571900" cy="60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regression line is in the form of straight line then it is called linear regression line.</a:t>
            </a:r>
          </a:p>
          <a:p>
            <a:endParaRPr lang="en-US" dirty="0" smtClean="0"/>
          </a:p>
          <a:p>
            <a:r>
              <a:rPr lang="en-US" dirty="0" smtClean="0"/>
              <a:t>When we are asking about linearity this means linear in parameters.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4282" y="71414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 of Linear Regression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572164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regression model is linear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explanatory (independent) variables are fixed and independent.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the given values of explanatory variable, mean of error terms is zero.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the given values of explanatory variable, variance of error terms is constant (Assumption of </a:t>
            </a:r>
            <a:r>
              <a:rPr lang="en-US" b="1" dirty="0" smtClean="0"/>
              <a:t>homosecdasticity</a:t>
            </a:r>
            <a:r>
              <a:rPr lang="en-US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the given values of explanatory variable, there is no auto-correlation between the error terms.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There is no exact linear relationship between explanatory variables (Assumption of </a:t>
            </a:r>
            <a:r>
              <a:rPr lang="en-US" b="1" dirty="0" smtClean="0"/>
              <a:t>No multicollinearity</a:t>
            </a:r>
            <a:r>
              <a:rPr lang="en-US" dirty="0" smtClean="0"/>
              <a:t>). </a:t>
            </a:r>
          </a:p>
          <a:p>
            <a:pPr marL="514350" indent="-514350" algn="just">
              <a:buNone/>
            </a:pPr>
            <a:endParaRPr lang="en-US" b="1" dirty="0" smtClean="0"/>
          </a:p>
          <a:p>
            <a:pPr marL="514350" indent="-514350" algn="just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Assumption # 6 apply only in case of </a:t>
            </a:r>
            <a:r>
              <a:rPr lang="en-US" b="1" dirty="0" smtClean="0"/>
              <a:t>multiple regression</a:t>
            </a:r>
            <a:r>
              <a:rPr lang="en-US" dirty="0" smtClean="0"/>
              <a:t>. Remaining assumptions are for both simple and multiple regression.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3866032"/>
            <a:ext cx="1428760" cy="420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 smtClean="0"/>
              <a:t>Correlation Analysis</a:t>
            </a:r>
            <a:r>
              <a:rPr lang="en-US" dirty="0" smtClean="0"/>
              <a:t> is statistical method that is used to discover if there is a relationship between two variables/datasets.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Correlation Analysis can be done by using two methods.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(1) Scatter Diagram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(2) Karl Pearson’s/Product Moment Coefficient of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 Estimation Of Simple Linear Regression Model (SLR)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Linear Regression Model is </a:t>
            </a:r>
          </a:p>
          <a:p>
            <a:endParaRPr lang="en-US" dirty="0" smtClean="0"/>
          </a:p>
          <a:p>
            <a:r>
              <a:rPr lang="en-US" dirty="0" smtClean="0"/>
              <a:t>Estimate parameters by using calculator or using R-command).</a:t>
            </a:r>
          </a:p>
          <a:p>
            <a:pPr>
              <a:buNone/>
            </a:pPr>
            <a:endParaRPr lang="en-US" baseline="-25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71678"/>
            <a:ext cx="3357586" cy="869022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357158" y="4000504"/>
            <a:ext cx="721520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a=y-intercept. (It is the value of y when x=0)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b=Slope or regression coefficient.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(It indicate the average amount of change in y due to the unit change in x)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Residuals in Simple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actual value of dependent variable and predicted value.</a:t>
            </a:r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857495"/>
            <a:ext cx="2000264" cy="656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Error of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 A measure of the average deviation of the errors (the difference between the ^y -values predicted by the regression model and the y –values) in the sample</a:t>
            </a:r>
            <a:r>
              <a:rPr lang="en-US" dirty="0" smtClean="0"/>
              <a:t>. The standard error of the estimate for the regression model is the standard deviation of the errors/residuals.</a:t>
            </a:r>
          </a:p>
          <a:p>
            <a:pPr>
              <a:buNone/>
            </a:pPr>
            <a:r>
              <a:rPr lang="en-US" dirty="0" smtClean="0"/>
              <a:t>The degree of </a:t>
            </a:r>
            <a:r>
              <a:rPr lang="en-US" dirty="0" err="1" smtClean="0"/>
              <a:t>scatterness</a:t>
            </a:r>
            <a:r>
              <a:rPr lang="en-US" dirty="0" smtClean="0"/>
              <a:t> (or dispersion) of the observed values about the regression line is measured by what is called SE of estimate/ SD of regression.</a:t>
            </a:r>
            <a:endParaRPr lang="en-US" dirty="0"/>
          </a:p>
        </p:txBody>
      </p:sp>
      <p:sp>
        <p:nvSpPr>
          <p:cNvPr id="2050" name="AutoShape 2" descr="Mastering f-statistics in Linear Regression: Formula, Examples - Data  Analy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AutoShape 2" descr="Mastering f-statistics in Linear Regression: Formula, Examples - Data  Analy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Mastering f-statistics in Linear Regression: Formula, Examples - Data  Analyt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9" name="Picture 5" descr="C:\Users\IRFAN ASLAM\Desktop\linear-regression-f-statistics-defin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14290"/>
            <a:ext cx="9045330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C:\Users\IRFAN ASLAM\Desktop\slide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Standard Error of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smaller the value of a standard error of estimate the closer are the dots to the regression line and better is the estimate based on the equation of the line. </a:t>
            </a:r>
          </a:p>
          <a:p>
            <a:r>
              <a:rPr lang="en-US" dirty="0" smtClean="0"/>
              <a:t>If the standard error is zero, then there is no variation corresponding to the computed line and the correlation will be perfect.</a:t>
            </a:r>
          </a:p>
          <a:p>
            <a:r>
              <a:rPr lang="en-US" dirty="0" smtClean="0"/>
              <a:t>E.g. 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yx</a:t>
            </a:r>
            <a:r>
              <a:rPr lang="en-US" dirty="0" smtClean="0"/>
              <a:t>= 2.5, it indicates that for a specific independent variable, on average actual dependent variable may different from predicted variable  by the amount 2.5 units.</a:t>
            </a:r>
            <a:endParaRPr lang="en-US" baseline="-250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651980"/>
            <a:ext cx="7715304" cy="1205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simply square the value of correlation coefficient (i.e. square of r)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9175" y="2071678"/>
            <a:ext cx="4546055" cy="1143008"/>
          </a:xfrm>
          <a:prstGeom prst="rect">
            <a:avLst/>
          </a:prstGeom>
          <a:noFill/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7753" y="3509965"/>
            <a:ext cx="4424379" cy="897109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ranges between 0 and 1.</a:t>
            </a:r>
          </a:p>
          <a:p>
            <a:pPr algn="just"/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=1, signifies that 100% of the variability in the dependent variable is associated with the regression equation.</a:t>
            </a:r>
          </a:p>
          <a:p>
            <a:pPr algn="just"/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=0, it means that none of the variability in the dependent variable is explained by independent variable. </a:t>
            </a:r>
          </a:p>
          <a:p>
            <a:pPr algn="just"/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=0.83 (say), it indicates that 83% of the variability in dependent variable is explained by independent variable and 17% of the variation is due to the chance or other factors.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survey of pocket money received by children in a primary school was made by choosing at random four children of each of the ages 5, 7, 9 and 11 years. The amounts of pocket money received are given below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42894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 (years)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Pocket Money (Rs.)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2, 8, 10, 12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9, 13, 14, 16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9, 14, 16, 21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18, 19, 23, 36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R-code to fit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28" y="1284398"/>
            <a:ext cx="5929338" cy="514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library(</a:t>
            </a:r>
            <a:r>
              <a:rPr lang="en-US" dirty="0" err="1" smtClean="0"/>
              <a:t>lmtest</a:t>
            </a:r>
            <a:r>
              <a:rPr lang="en-US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PM=c(2,8,10,12,9,13,14,16,9,14,16,21,18,19,23,36)  #Pocket Money in Rs. 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Age=c(5,5,5,5,7,7,7,7,9,9,9,9,11,11,11,11)     # Ages in Years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plot(</a:t>
            </a:r>
            <a:r>
              <a:rPr lang="en-US" dirty="0" err="1" smtClean="0"/>
              <a:t>Age,PM</a:t>
            </a:r>
            <a:r>
              <a:rPr lang="en-US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reg</a:t>
            </a:r>
            <a:r>
              <a:rPr lang="en-US" dirty="0" smtClean="0"/>
              <a:t>=lm(</a:t>
            </a:r>
            <a:r>
              <a:rPr lang="en-US" dirty="0" err="1" smtClean="0"/>
              <a:t>PM~Age</a:t>
            </a:r>
            <a:r>
              <a:rPr lang="en-US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reg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summary(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abline</a:t>
            </a:r>
            <a:r>
              <a:rPr lang="en-US" dirty="0" smtClean="0"/>
              <a:t>(lm(</a:t>
            </a:r>
            <a:r>
              <a:rPr lang="en-US" dirty="0" err="1" smtClean="0"/>
              <a:t>PM~Age</a:t>
            </a:r>
            <a:r>
              <a:rPr lang="en-US" dirty="0" smtClean="0"/>
              <a:t>))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res=residuals(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plot(res)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# To learn the concept of TSS, RSS and ESS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ybar</a:t>
            </a:r>
            <a:r>
              <a:rPr lang="en-US" dirty="0" smtClean="0"/>
              <a:t>=mean(PM)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lines(1:16,rep(ybar,16))</a:t>
            </a:r>
          </a:p>
          <a:p>
            <a:pPr>
              <a:lnSpc>
                <a:spcPct val="114000"/>
              </a:lnSpc>
            </a:pPr>
            <a:r>
              <a:rPr lang="en-US" dirty="0" err="1" smtClean="0"/>
              <a:t>dwtest</a:t>
            </a:r>
            <a:r>
              <a:rPr lang="en-US" dirty="0" smtClean="0"/>
              <a:t>(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 and Its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pPr algn="just"/>
            <a:r>
              <a:rPr lang="en-US" dirty="0" smtClean="0"/>
              <a:t>Scatter diagram is the graphical representation of bivariate data.</a:t>
            </a:r>
          </a:p>
          <a:p>
            <a:pPr algn="just"/>
            <a:r>
              <a:rPr lang="en-US" dirty="0" smtClean="0"/>
              <a:t>Its main use is to observe and show the relationship, if any, between two quantitative variables.</a:t>
            </a:r>
          </a:p>
          <a:p>
            <a:pPr algn="just"/>
            <a:r>
              <a:rPr lang="en-US" dirty="0" smtClean="0"/>
              <a:t>Some examples of scatter diagram are given to estimate the values of coefficient of correlation in next slide.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44" y="-24"/>
            <a:ext cx="6919942" cy="69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Scatter Plot and Fitted Line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Out-put of R-code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723892"/>
            <a:ext cx="9180107" cy="563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472518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We are to test the overall significant of fitted model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 (i.e. H</a:t>
            </a:r>
            <a:r>
              <a:rPr lang="en-US" baseline="-25000" dirty="0" smtClean="0"/>
              <a:t>o</a:t>
            </a:r>
            <a:r>
              <a:rPr lang="en-US" dirty="0" smtClean="0"/>
              <a:t>: Fitted model is good,  H</a:t>
            </a:r>
            <a:r>
              <a:rPr lang="en-US" baseline="-25000" dirty="0" smtClean="0"/>
              <a:t>1</a:t>
            </a:r>
            <a:r>
              <a:rPr lang="en-US" dirty="0" smtClean="0"/>
              <a:t>: Fitted model is not good) </a:t>
            </a:r>
          </a:p>
          <a:p>
            <a:pPr>
              <a:buNone/>
            </a:pPr>
            <a:r>
              <a:rPr lang="en-US" dirty="0" smtClean="0"/>
              <a:t>     Since p-value of F-statistics is less than 0.05, we can say that overall model is good fitted.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Individual significance of intercept ) </a:t>
            </a:r>
          </a:p>
          <a:p>
            <a:pPr>
              <a:buNone/>
            </a:pPr>
            <a:r>
              <a:rPr lang="en-US" dirty="0" smtClean="0"/>
              <a:t>                                               i.e. (Ho: </a:t>
            </a:r>
            <a:r>
              <a:rPr lang="el-GR" dirty="0" smtClean="0"/>
              <a:t>α</a:t>
            </a:r>
            <a:r>
              <a:rPr lang="en-US" dirty="0" smtClean="0"/>
              <a:t>=0 , 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α</a:t>
            </a:r>
            <a:r>
              <a:rPr lang="en-US" dirty="0" smtClean="0"/>
              <a:t>≠0</a:t>
            </a:r>
          </a:p>
          <a:p>
            <a:pPr>
              <a:buNone/>
            </a:pPr>
            <a:r>
              <a:rPr lang="en-US" dirty="0" smtClean="0"/>
              <a:t>     Since p-value of constant is greater than 0.05  so intercept is insignificant.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Individual significance of regression coefficient ) </a:t>
            </a:r>
          </a:p>
          <a:p>
            <a:pPr>
              <a:buNone/>
            </a:pPr>
            <a:r>
              <a:rPr lang="en-US" dirty="0" smtClean="0"/>
              <a:t>                                               i.e. (Ho: </a:t>
            </a:r>
            <a:r>
              <a:rPr lang="el-GR" dirty="0" smtClean="0"/>
              <a:t>β</a:t>
            </a:r>
            <a:r>
              <a:rPr lang="en-US" dirty="0" smtClean="0"/>
              <a:t>=0 , 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β</a:t>
            </a:r>
            <a:r>
              <a:rPr lang="en-US" dirty="0" smtClean="0"/>
              <a:t>≠0</a:t>
            </a:r>
          </a:p>
          <a:p>
            <a:pPr>
              <a:buNone/>
            </a:pPr>
            <a:r>
              <a:rPr lang="en-US" dirty="0" smtClean="0"/>
              <a:t>      Since p-value of regression slop is less than 0.05 so regression coefficient is significant.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Durbin Watson Test </a:t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 err="1" smtClean="0"/>
              <a:t>Failour</a:t>
            </a:r>
            <a:r>
              <a:rPr lang="en-US" dirty="0" smtClean="0"/>
              <a:t> of Assumption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test the OLS assumption that, “there is no auto-correlation between the error terms”, one can use theoretical test known as Durbin Watson Test.</a:t>
            </a:r>
          </a:p>
          <a:p>
            <a:r>
              <a:rPr lang="en-US" dirty="0" smtClean="0"/>
              <a:t>Hypothesis are given as</a:t>
            </a:r>
          </a:p>
          <a:p>
            <a:pPr>
              <a:buNone/>
            </a:pPr>
            <a:r>
              <a:rPr lang="en-US" dirty="0" smtClean="0"/>
              <a:t>    H</a:t>
            </a:r>
            <a:r>
              <a:rPr lang="en-US" baseline="-25000" dirty="0" smtClean="0"/>
              <a:t>o</a:t>
            </a:r>
            <a:r>
              <a:rPr lang="en-US" dirty="0" smtClean="0"/>
              <a:t>: There is no auto-correlation between the error terms.</a:t>
            </a:r>
          </a:p>
          <a:p>
            <a:pPr>
              <a:buNone/>
            </a:pPr>
            <a:r>
              <a:rPr lang="en-US" dirty="0" smtClean="0"/>
              <a:t>    H</a:t>
            </a:r>
            <a:r>
              <a:rPr lang="en-US" baseline="-25000" dirty="0" smtClean="0"/>
              <a:t>1</a:t>
            </a:r>
            <a:r>
              <a:rPr lang="en-US" dirty="0" smtClean="0"/>
              <a:t>: There is auto-correlation between the error terms.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65550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DW-Test on previous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Durbin-Watson test</a:t>
            </a:r>
          </a:p>
          <a:p>
            <a:r>
              <a:rPr lang="en-US" dirty="0" smtClean="0"/>
              <a:t>data: 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DW = 1.4497, p-value = 0.07297</a:t>
            </a:r>
          </a:p>
          <a:p>
            <a:r>
              <a:rPr lang="en-US" dirty="0" smtClean="0"/>
              <a:t>alternative hypothesis: true autocorrelation is greater than 0.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Conclusion:</a:t>
            </a:r>
            <a:r>
              <a:rPr lang="en-US" dirty="0" smtClean="0"/>
              <a:t> Since P-value is greater than specified level (5%) so we do not reject Ho. This shows that there is no auto-correlation in the data.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Auto-correlation assumption fails </a:t>
            </a:r>
            <a:r>
              <a:rPr lang="en-US" dirty="0" smtClean="0"/>
              <a:t>to </a:t>
            </a:r>
            <a:r>
              <a:rPr lang="en-US" dirty="0" err="1" smtClean="0"/>
              <a:t>fullfil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an experiment to measure the stiffness of a spring, the length of spring under different loads was measured. The regression equation appropriate for predicting the length on the basis of weight </a:t>
            </a:r>
            <a:r>
              <a:rPr lang="en-US" dirty="0" smtClean="0"/>
              <a:t>as</a:t>
            </a:r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pPr algn="just"/>
            <a:r>
              <a:rPr lang="en-US" dirty="0" smtClean="0"/>
              <a:t>Where y is the length and x is the weight.</a:t>
            </a:r>
          </a:p>
          <a:p>
            <a:pPr algn="just"/>
            <a:r>
              <a:rPr lang="en-US" dirty="0" smtClean="0"/>
              <a:t>The residuals and observed data are as follows: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4006998"/>
            <a:ext cx="4286280" cy="779324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Testing of DW Test Manually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57232"/>
            <a:ext cx="8358246" cy="599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From the DW table with k=</a:t>
            </a:r>
            <a:r>
              <a:rPr lang="en-US" dirty="0" smtClean="0"/>
              <a:t>1 the critical value  </a:t>
            </a:r>
            <a:r>
              <a:rPr lang="en-US" dirty="0" err="1" smtClean="0"/>
              <a:t>dL</a:t>
            </a:r>
            <a:r>
              <a:rPr lang="en-US" dirty="0" smtClean="0"/>
              <a:t>=0.879</a:t>
            </a:r>
            <a:r>
              <a:rPr lang="en-US" dirty="0" smtClean="0"/>
              <a:t>, </a:t>
            </a:r>
            <a:r>
              <a:rPr lang="en-US" dirty="0" err="1" smtClean="0"/>
              <a:t>dU</a:t>
            </a:r>
            <a:r>
              <a:rPr lang="en-US" dirty="0" smtClean="0"/>
              <a:t>=1.32</a:t>
            </a:r>
          </a:p>
          <a:p>
            <a:pPr algn="just">
              <a:buNone/>
            </a:pPr>
            <a:r>
              <a:rPr lang="en-US" dirty="0" smtClean="0"/>
              <a:t>Since </a:t>
            </a:r>
            <a:r>
              <a:rPr lang="en-US" dirty="0" smtClean="0"/>
              <a:t>DW calculated value falls between the </a:t>
            </a:r>
            <a:r>
              <a:rPr lang="en-US" dirty="0" err="1" smtClean="0"/>
              <a:t>dL</a:t>
            </a:r>
            <a:r>
              <a:rPr lang="en-US" dirty="0" smtClean="0"/>
              <a:t> and </a:t>
            </a:r>
            <a:r>
              <a:rPr lang="en-US" dirty="0" err="1" smtClean="0"/>
              <a:t>dU.</a:t>
            </a:r>
            <a:r>
              <a:rPr lang="en-US" dirty="0" smtClean="0"/>
              <a:t> So No conclusion can be drawn about auto-correlation. </a:t>
            </a:r>
          </a:p>
          <a:p>
            <a:pPr algn="just">
              <a:buNone/>
            </a:pPr>
            <a:r>
              <a:rPr lang="en-US" dirty="0" smtClean="0"/>
              <a:t>It is batter to calculate p-value of DW test for the conclusion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Now , by applying r-code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Since P-value is less than 0.05, so we reject Ho. Concluding that </a:t>
            </a:r>
            <a:r>
              <a:rPr lang="en-US" b="1" dirty="0" smtClean="0"/>
              <a:t>there is Auto-correlation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4008206"/>
            <a:ext cx="4714908" cy="13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file:///C:/Users/IRFAN%20ASLAM/Desktop/correlation-coefficient-multiple-scatterplots-453.webp"/>
          <p:cNvSpPr>
            <a:spLocks noChangeAspect="1" noChangeArrowheads="1"/>
          </p:cNvSpPr>
          <p:nvPr/>
        </p:nvSpPr>
        <p:spPr bwMode="auto">
          <a:xfrm>
            <a:off x="155575" y="-2811463"/>
            <a:ext cx="6972300" cy="5857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file:///C:/Users/IRFAN%20ASLAM/Desktop/correlation-coefficient-multiple-scatterplots-453.webp"/>
          <p:cNvSpPr>
            <a:spLocks noChangeAspect="1" noChangeArrowheads="1"/>
          </p:cNvSpPr>
          <p:nvPr/>
        </p:nvSpPr>
        <p:spPr bwMode="auto">
          <a:xfrm>
            <a:off x="155575" y="-2811463"/>
            <a:ext cx="6972300" cy="5857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88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Difference between Covariance and Correlation</a:t>
            </a:r>
            <a:endParaRPr lang="en-US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measures the linear relationship between two quantitative variables.</a:t>
            </a:r>
          </a:p>
          <a:p>
            <a:r>
              <a:rPr lang="en-US" dirty="0" smtClean="0"/>
              <a:t>It ranges from –</a:t>
            </a:r>
            <a:r>
              <a:rPr lang="en-US" dirty="0">
                <a:sym typeface="Symbol"/>
              </a:rPr>
              <a:t></a:t>
            </a:r>
            <a:r>
              <a:rPr lang="en-US" dirty="0" smtClean="0"/>
              <a:t> to +</a:t>
            </a:r>
            <a:r>
              <a:rPr lang="en-US" dirty="0" smtClean="0">
                <a:sym typeface="Symbol"/>
              </a:rPr>
              <a:t> .</a:t>
            </a:r>
          </a:p>
          <a:p>
            <a:r>
              <a:rPr lang="en-US" dirty="0" smtClean="0">
                <a:sym typeface="Symbol"/>
              </a:rPr>
              <a:t>It represents in square unit or product of two units.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measures the linear relationship between two quantitative variables.</a:t>
            </a:r>
          </a:p>
          <a:p>
            <a:r>
              <a:rPr lang="en-US" dirty="0" smtClean="0"/>
              <a:t>It ranges from -1 to +1.</a:t>
            </a:r>
          </a:p>
          <a:p>
            <a:r>
              <a:rPr lang="en-US" dirty="0" smtClean="0"/>
              <a:t>It is unit 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Correlation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Pearson's Product Moment Coefficient of Correlation (r).</a:t>
            </a:r>
          </a:p>
          <a:p>
            <a:r>
              <a:rPr lang="en-US" dirty="0" smtClean="0"/>
              <a:t>It measures the strength of linear relationship between two variables or data sets. </a:t>
            </a:r>
          </a:p>
          <a:p>
            <a:r>
              <a:rPr lang="en-US" dirty="0" smtClean="0"/>
              <a:t>Interpretations of Correlation </a:t>
            </a:r>
            <a:r>
              <a:rPr lang="en-US" dirty="0" smtClean="0"/>
              <a:t>coefficients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4714884"/>
            <a:ext cx="87725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 of Coefficient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072494" cy="49720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Following are the assumptions of Correlation Coefficient</a:t>
            </a:r>
          </a:p>
          <a:p>
            <a:pPr lvl="2"/>
            <a:r>
              <a:rPr lang="en-US" dirty="0" smtClean="0"/>
              <a:t>Two variables are recorded on Interval or ratio scale.</a:t>
            </a:r>
          </a:p>
          <a:p>
            <a:pPr lvl="2"/>
            <a:r>
              <a:rPr lang="en-US" dirty="0" smtClean="0"/>
              <a:t>Two variables are linearly related.</a:t>
            </a:r>
          </a:p>
          <a:p>
            <a:pPr lvl="2"/>
            <a:r>
              <a:rPr lang="en-US" dirty="0" smtClean="0"/>
              <a:t>Two variables follow normal distribution.</a:t>
            </a:r>
          </a:p>
          <a:p>
            <a:pPr lvl="2"/>
            <a:r>
              <a:rPr lang="en-US" dirty="0" smtClean="0"/>
              <a:t>There is no bivariate outlier.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If these assumptions are NOT fulfills, then we need to use Non-Parametric Measures for finding the correlation coefficient.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US" dirty="0" smtClean="0"/>
              <a:t>Non-Parametric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8929718" cy="4525963"/>
          </a:xfrm>
        </p:spPr>
        <p:txBody>
          <a:bodyPr/>
          <a:lstStyle/>
          <a:p>
            <a:r>
              <a:rPr lang="en-US" dirty="0" smtClean="0"/>
              <a:t>Spearman’s Rank Correlation Coefficient</a:t>
            </a:r>
          </a:p>
          <a:p>
            <a:r>
              <a:rPr lang="en-US" dirty="0" smtClean="0"/>
              <a:t>Kendall Tau Coefficient.</a:t>
            </a:r>
          </a:p>
          <a:p>
            <a:pPr>
              <a:buNone/>
            </a:pPr>
            <a:r>
              <a:rPr lang="en-US" dirty="0" smtClean="0"/>
              <a:t>These measures also have 2 assumptions.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(1) Two variables are recorded on ordinal, interval or ratio scale.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(2) Two variables are monotonically related.</a:t>
            </a:r>
            <a:endParaRPr lang="en-US" dirty="0"/>
          </a:p>
        </p:txBody>
      </p:sp>
      <p:pic>
        <p:nvPicPr>
          <p:cNvPr id="4" name="Picture 4" descr="Correlation Coefficient | Types, Formulas &amp;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41" y="4071942"/>
            <a:ext cx="7774011" cy="3159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R-commands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we have two variables say, x and y.</a:t>
            </a:r>
          </a:p>
          <a:p>
            <a:pPr>
              <a:buNone/>
            </a:pPr>
            <a:r>
              <a:rPr lang="en-US" dirty="0" smtClean="0"/>
              <a:t>Then to plot its scatter diagram by using R-command is     </a:t>
            </a:r>
            <a:r>
              <a:rPr lang="en-US" b="1" dirty="0" smtClean="0"/>
              <a:t>plot(</a:t>
            </a:r>
            <a:r>
              <a:rPr lang="en-US" b="1" dirty="0" err="1" smtClean="0"/>
              <a:t>x,y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For correlation</a:t>
            </a:r>
          </a:p>
          <a:p>
            <a:pPr>
              <a:buNone/>
            </a:pPr>
            <a:r>
              <a:rPr lang="en-US" b="1" dirty="0" err="1" smtClean="0"/>
              <a:t>cor</a:t>
            </a:r>
            <a:r>
              <a:rPr lang="en-US" b="1" dirty="0" smtClean="0"/>
              <a:t>(</a:t>
            </a:r>
            <a:r>
              <a:rPr lang="en-US" b="1" dirty="0" err="1" smtClean="0"/>
              <a:t>x,y</a:t>
            </a:r>
            <a:r>
              <a:rPr lang="en-US" b="1" dirty="0" smtClean="0"/>
              <a:t>)    </a:t>
            </a:r>
            <a:r>
              <a:rPr lang="en-US" sz="2400" dirty="0" smtClean="0"/>
              <a:t># by default it will produce parsons correlation </a:t>
            </a:r>
            <a:r>
              <a:rPr lang="en-US" sz="2400" b="1" dirty="0" smtClean="0"/>
              <a:t>OR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cor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x,y,method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pearson</a:t>
            </a:r>
            <a:r>
              <a:rPr lang="en-US" sz="2400" b="1" dirty="0" smtClean="0"/>
              <a:t>")        </a:t>
            </a:r>
            <a:r>
              <a:rPr lang="en-US" sz="2400" dirty="0" smtClean="0"/>
              <a:t># for </a:t>
            </a:r>
            <a:r>
              <a:rPr lang="en-US" sz="2400" dirty="0" smtClean="0"/>
              <a:t>Pearson's </a:t>
            </a:r>
            <a:r>
              <a:rPr lang="en-US" sz="2400" dirty="0" smtClean="0"/>
              <a:t>correlation</a:t>
            </a:r>
          </a:p>
          <a:p>
            <a:pPr>
              <a:buNone/>
            </a:pPr>
            <a:r>
              <a:rPr lang="en-US" sz="2400" b="1" dirty="0" err="1" smtClean="0"/>
              <a:t>cor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x,y,method</a:t>
            </a:r>
            <a:r>
              <a:rPr lang="en-US" sz="2400" b="1" dirty="0" smtClean="0"/>
              <a:t>="spearman")    </a:t>
            </a:r>
            <a:r>
              <a:rPr lang="en-US" sz="2400" dirty="0" smtClean="0"/>
              <a:t># for spearman correlation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cor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x,y,method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kendall</a:t>
            </a:r>
            <a:r>
              <a:rPr lang="en-US" sz="2400" b="1" dirty="0" smtClean="0"/>
              <a:t>")         </a:t>
            </a:r>
            <a:r>
              <a:rPr lang="en-US" sz="2400" dirty="0" smtClean="0"/>
              <a:t># for </a:t>
            </a:r>
            <a:r>
              <a:rPr lang="en-US" sz="2400" dirty="0" smtClean="0"/>
              <a:t>Kendall </a:t>
            </a:r>
            <a:r>
              <a:rPr lang="en-US" sz="2400" dirty="0" smtClean="0"/>
              <a:t>correlation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1604</Words>
  <Application>Microsoft Office PowerPoint</Application>
  <PresentationFormat>On-screen Show (4:3)</PresentationFormat>
  <Paragraphs>202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 Slides</vt:lpstr>
      <vt:lpstr>Correlation Analysis</vt:lpstr>
      <vt:lpstr>Scatter Diagram and Its Uses</vt:lpstr>
      <vt:lpstr>Slide 4</vt:lpstr>
      <vt:lpstr>Difference between Covariance and Correlation</vt:lpstr>
      <vt:lpstr>Coefficient of Correlation</vt:lpstr>
      <vt:lpstr>Assumptions of Coefficient of Correlation</vt:lpstr>
      <vt:lpstr>Non-Parametric Measures</vt:lpstr>
      <vt:lpstr>R-commands for Correlation</vt:lpstr>
      <vt:lpstr>Testing of Correlation Coefficient</vt:lpstr>
      <vt:lpstr>R-commands</vt:lpstr>
      <vt:lpstr>Slide 12</vt:lpstr>
      <vt:lpstr>Example</vt:lpstr>
      <vt:lpstr>Slide 14</vt:lpstr>
      <vt:lpstr>Kendall Correlation</vt:lpstr>
      <vt:lpstr>Slide 16</vt:lpstr>
      <vt:lpstr>Regression Analysis</vt:lpstr>
      <vt:lpstr>Linear Regression Model</vt:lpstr>
      <vt:lpstr>Assumption of Linear Regression Model</vt:lpstr>
      <vt:lpstr>Parameter Estimation Of Simple Linear Regression Model (SLR) </vt:lpstr>
      <vt:lpstr>Residuals in Simple Regression Analysis</vt:lpstr>
      <vt:lpstr>Standard Error of Estimates</vt:lpstr>
      <vt:lpstr>Slide 23</vt:lpstr>
      <vt:lpstr>Slide 24</vt:lpstr>
      <vt:lpstr>Calculating Standard Error of Estimate</vt:lpstr>
      <vt:lpstr>Coefficient of Determination</vt:lpstr>
      <vt:lpstr>Interpretation of R2</vt:lpstr>
      <vt:lpstr>Example</vt:lpstr>
      <vt:lpstr>R-code to fit Linear Regression</vt:lpstr>
      <vt:lpstr>Scatter Plot and Fitted Line</vt:lpstr>
      <vt:lpstr>Out-put of R-code</vt:lpstr>
      <vt:lpstr>Slide 32</vt:lpstr>
      <vt:lpstr>Durbin Watson Test  (Failour of Assumption 5)</vt:lpstr>
      <vt:lpstr>Slide 34</vt:lpstr>
      <vt:lpstr>Application of DW-Test on previous data</vt:lpstr>
      <vt:lpstr>Example 2: Auto-correlation assumption fails to fullfil</vt:lpstr>
      <vt:lpstr>Testing of DW Test Manually</vt:lpstr>
      <vt:lpstr>Slide 38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 ,</dc:title>
  <dc:creator>IRFAN ASLAM</dc:creator>
  <cp:lastModifiedBy>IRFAN ASLAM</cp:lastModifiedBy>
  <cp:revision>68</cp:revision>
  <dcterms:created xsi:type="dcterms:W3CDTF">2023-05-01T16:39:27Z</dcterms:created>
  <dcterms:modified xsi:type="dcterms:W3CDTF">2023-05-10T05:47:58Z</dcterms:modified>
</cp:coreProperties>
</file>