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257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65225-BA0F-47B4-A927-773FE0DEBEF7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AD875-8E43-4161-88A9-68FFBBE4D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74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6E413C5-0C50-420F-8F85-6CCC61EECF62}" type="slidenum">
              <a:rPr lang="en-CA" altLang="en-US" sz="1200" i="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/>
              <a:t>2</a:t>
            </a:fld>
            <a:endParaRPr lang="en-CA" altLang="en-US" sz="12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305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C4A633-9C55-46D0-BA34-0C8AFA2D8AFA}" type="slidenum">
              <a:rPr lang="en-CA" altLang="en-US" sz="1200" i="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/>
              <a:t>15</a:t>
            </a:fld>
            <a:endParaRPr lang="en-CA" altLang="en-US" sz="12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748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6C044EC-243D-4F54-8655-B6B4DDD98A2A}" type="slidenum">
              <a:rPr lang="en-CA" altLang="en-US" sz="1200" i="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/>
              <a:t>16</a:t>
            </a:fld>
            <a:endParaRPr lang="en-CA" altLang="en-US" sz="12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814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618D93-1CF0-40D0-A5D6-983B27B62C01}" type="slidenum">
              <a:rPr lang="en-CA" altLang="en-US" sz="1200" i="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/>
              <a:t>17</a:t>
            </a:fld>
            <a:endParaRPr lang="en-CA" altLang="en-US" sz="12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681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20BE42-9F01-4C2B-ABF8-1F499B42FB3C}" type="slidenum">
              <a:rPr lang="en-CA" altLang="en-US" sz="1200" i="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/>
              <a:t>18</a:t>
            </a:fld>
            <a:endParaRPr lang="en-CA" altLang="en-US" sz="12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789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FC25490-90BF-469E-A75B-B98301EEAC36}" type="slidenum">
              <a:rPr lang="en-CA" altLang="en-US" sz="1200" i="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/>
              <a:t>19</a:t>
            </a:fld>
            <a:endParaRPr lang="en-CA" altLang="en-US" sz="12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498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1C80AEF-B7CF-4AB9-B9EE-24846F0CC229}" type="slidenum">
              <a:rPr lang="en-CA" altLang="en-US" sz="1200" i="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/>
              <a:t>20</a:t>
            </a:fld>
            <a:endParaRPr lang="en-CA" altLang="en-US" sz="12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8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31ECB9C-4378-4842-BC05-1F4F35599310}" type="slidenum">
              <a:rPr lang="en-CA" altLang="en-US" sz="1200" i="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/>
              <a:t>21</a:t>
            </a:fld>
            <a:endParaRPr lang="en-CA" altLang="en-US" sz="12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541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16779F-B7FF-47F8-B6A5-EB6178B9EF5F}" type="slidenum">
              <a:rPr lang="en-CA" altLang="en-US" sz="1200" i="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/>
              <a:t>23</a:t>
            </a:fld>
            <a:endParaRPr lang="en-CA" altLang="en-US" sz="12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255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FF034F-BF4D-443B-9322-9F9B0CD19D7E}" type="slidenum">
              <a:rPr lang="en-CA" altLang="en-US" sz="1200" i="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/>
              <a:t>24</a:t>
            </a:fld>
            <a:endParaRPr lang="en-CA" altLang="en-US" sz="12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218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50EE8E-C1C4-4605-BC4C-37E0C2FCAE53}" type="slidenum">
              <a:rPr lang="en-CA" altLang="en-US" sz="1200" i="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/>
              <a:t>25</a:t>
            </a:fld>
            <a:endParaRPr lang="en-CA" altLang="en-US" sz="12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08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04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3A0879D-4109-4117-A6AA-812FCC7EF38B}" type="slidenum">
              <a:rPr lang="en-CA" altLang="en-US" sz="1200" i="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/>
              <a:t>3</a:t>
            </a:fld>
            <a:endParaRPr lang="en-CA" altLang="en-US" sz="12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4999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2600A57-F839-4103-99CC-936685C40121}" type="slidenum">
              <a:rPr lang="en-CA" altLang="en-US" sz="1200" i="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/>
              <a:t>26</a:t>
            </a:fld>
            <a:endParaRPr lang="en-CA" altLang="en-US" sz="12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790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D52116-E4FD-428E-9666-ADEC91F36EC4}" type="slidenum">
              <a:rPr lang="en-CA" altLang="en-US" sz="1200" i="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/>
              <a:t>27</a:t>
            </a:fld>
            <a:endParaRPr lang="en-CA" altLang="en-US" sz="12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29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005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0D0A4FE-3DCD-4C72-BA56-869A3C6FF313}" type="slidenum">
              <a:rPr lang="en-CA" altLang="en-US" sz="1200" i="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/>
              <a:t>28</a:t>
            </a:fld>
            <a:endParaRPr lang="en-CA" altLang="en-US" sz="12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0563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2EF27B-434C-4F68-AB83-177D79B0BEF6}" type="slidenum">
              <a:rPr lang="en-CA" altLang="en-US" sz="1200" i="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/>
              <a:t>29</a:t>
            </a:fld>
            <a:endParaRPr lang="en-CA" altLang="en-US" sz="12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49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029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ABF323-98BD-46F4-8377-7BC8DD03DE83}" type="slidenum">
              <a:rPr lang="en-CA" altLang="en-US" sz="1200" i="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/>
              <a:t>4</a:t>
            </a:fld>
            <a:endParaRPr lang="en-CA" altLang="en-US" sz="12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515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8E0A058-372C-4D91-AB34-2ABC7D51B064}" type="slidenum">
              <a:rPr lang="en-CA" altLang="en-US" sz="1200" i="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/>
              <a:t>5</a:t>
            </a:fld>
            <a:endParaRPr lang="en-CA" altLang="en-US" sz="12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123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CEED06-A753-4E86-B356-D85398C93D21}" type="slidenum">
              <a:rPr lang="en-CA" altLang="en-US" sz="1200" i="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/>
              <a:t>8</a:t>
            </a:fld>
            <a:endParaRPr lang="en-CA" altLang="en-US" sz="12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846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A954098-BB17-4E02-A7D3-CF50ECA2082E}" type="slidenum">
              <a:rPr lang="en-CA" altLang="en-US" sz="1200" i="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/>
              <a:t>9</a:t>
            </a:fld>
            <a:endParaRPr lang="en-CA" altLang="en-US" sz="12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593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ECC405A-760C-4FCF-B93E-01632A455000}" type="slidenum">
              <a:rPr lang="en-CA" altLang="en-US" sz="1200" i="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/>
              <a:t>10</a:t>
            </a:fld>
            <a:endParaRPr lang="en-CA" altLang="en-US" sz="12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840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760F60-F64A-4AD2-A8C5-13047B679A89}" type="slidenum">
              <a:rPr lang="en-CA" altLang="en-US" sz="1200" i="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/>
              <a:t>11</a:t>
            </a:fld>
            <a:endParaRPr lang="en-CA" altLang="en-US" sz="12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587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508448F-3B81-420C-8FE5-15007459D2FC}" type="slidenum">
              <a:rPr lang="en-CA" altLang="en-US" sz="1200" i="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/>
              <a:t>14</a:t>
            </a:fld>
            <a:endParaRPr lang="en-CA" altLang="en-US" sz="12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41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C6DD-CDFC-449A-859E-1DEC40E3610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138A-C63E-4CF0-BB49-A83FD7CC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6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C6DD-CDFC-449A-859E-1DEC40E3610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138A-C63E-4CF0-BB49-A83FD7CC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C6DD-CDFC-449A-859E-1DEC40E3610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138A-C63E-4CF0-BB49-A83FD7CC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87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11074400" y="0"/>
            <a:ext cx="8128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4000"/>
                </a:srgbClr>
              </a:gs>
              <a:gs pos="100000">
                <a:srgbClr val="677228">
                  <a:gamma/>
                  <a:shade val="8784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i="1">
              <a:solidFill>
                <a:srgbClr val="000000"/>
              </a:solidFill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5024438" y="-2509837"/>
            <a:ext cx="2143125" cy="12192000"/>
          </a:xfrm>
          <a:prstGeom prst="rect">
            <a:avLst/>
          </a:prstGeom>
          <a:solidFill>
            <a:srgbClr val="677228">
              <a:alpha val="44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i="1">
              <a:solidFill>
                <a:srgbClr val="000000"/>
              </a:solidFill>
            </a:endParaRP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94488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6400" y="2590800"/>
            <a:ext cx="88392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7404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E78667-C840-4CB1-B539-61E62F884FD4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9969938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19AE0D-DF11-4F83-B87E-F191EBF02CFA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3760537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618" y="1600200"/>
            <a:ext cx="542713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9952" y="1600200"/>
            <a:ext cx="5429249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6F214F-D874-48DA-A29A-C378A2AFDC72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4536396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1959C6-9774-4428-A303-DCA007C6186A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8231792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21157-A80B-42A8-ABC7-D3EA67F2ADE7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10458190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4EAD4-5A79-4840-BBFF-18151686FD4A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65189016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A25BBF-724D-4882-83FB-579CDFFBC0F8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8858534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C6DD-CDFC-449A-859E-1DEC40E3610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138A-C63E-4CF0-BB49-A83FD7CC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74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25D03-1A73-404A-9A48-33DA88E6BAC7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8234409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35527-1C39-4C41-88A9-A9A610801DCD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29309455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303214"/>
            <a:ext cx="276860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4"/>
            <a:ext cx="810260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48A555-CE89-434D-8BDC-D6974B8D921F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914022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C6DD-CDFC-449A-859E-1DEC40E3610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138A-C63E-4CF0-BB49-A83FD7CC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0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C6DD-CDFC-449A-859E-1DEC40E3610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138A-C63E-4CF0-BB49-A83FD7CC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9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C6DD-CDFC-449A-859E-1DEC40E3610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138A-C63E-4CF0-BB49-A83FD7CC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6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C6DD-CDFC-449A-859E-1DEC40E3610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138A-C63E-4CF0-BB49-A83FD7CC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C6DD-CDFC-449A-859E-1DEC40E3610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138A-C63E-4CF0-BB49-A83FD7CC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9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C6DD-CDFC-449A-859E-1DEC40E3610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138A-C63E-4CF0-BB49-A83FD7CC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6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C6DD-CDFC-449A-859E-1DEC40E3610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138A-C63E-4CF0-BB49-A83FD7CC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8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AC6DD-CDFC-449A-859E-1DEC40E3610E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9138A-C63E-4CF0-BB49-A83FD7CC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3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11914717" y="1449388"/>
            <a:ext cx="277283" cy="5408612"/>
            <a:chOff x="5606" y="889"/>
            <a:chExt cx="154" cy="3431"/>
          </a:xfrm>
        </p:grpSpPr>
        <p:sp>
          <p:nvSpPr>
            <p:cNvPr id="3110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32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grpSp>
          <p:nvGrpSpPr>
            <p:cNvPr id="1032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3115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32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104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32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</p:grpSp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5369190" y="-5369190"/>
            <a:ext cx="1449388" cy="12187767"/>
          </a:xfrm>
          <a:prstGeom prst="rect">
            <a:avLst/>
          </a:prstGeom>
          <a:solidFill>
            <a:srgbClr val="677228">
              <a:alpha val="3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3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1" y="303214"/>
            <a:ext cx="10394951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56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 i="0">
                <a:solidFill>
                  <a:srgbClr val="990033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E9D59E-131D-428C-A29E-DD9CE89341AE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altLang="en-US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618" y="1600200"/>
            <a:ext cx="1105958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101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05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41D11BE-7637-4C94-8562-57D4E923E8FA}" type="slidenum">
              <a:rPr lang="en-US" altLang="en-US" sz="1400" i="0">
                <a:solidFill>
                  <a:srgbClr val="990033"/>
                </a:solidFill>
              </a:rPr>
              <a:pPr eaLnBrk="1" hangingPunct="1"/>
              <a:t>10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1331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EXAMPLE OF AN INSERT ANOMALY</a:t>
            </a:r>
          </a:p>
        </p:txBody>
      </p:sp>
      <p:sp>
        <p:nvSpPr>
          <p:cNvPr id="1331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Consider the relation:</a:t>
            </a:r>
          </a:p>
          <a:p>
            <a:pPr lvl="1" eaLnBrk="1" hangingPunct="1"/>
            <a:r>
              <a:rPr lang="en-US" altLang="en-US" smtClean="0"/>
              <a:t>EMP_PROJ(Emp#, Proj#, Ename, Pname, No_hours)</a:t>
            </a:r>
          </a:p>
          <a:p>
            <a:pPr eaLnBrk="1" hangingPunct="1"/>
            <a:r>
              <a:rPr lang="en-US" altLang="en-US" smtClean="0"/>
              <a:t>Insert  Anomaly:</a:t>
            </a:r>
          </a:p>
          <a:p>
            <a:pPr lvl="1" eaLnBrk="1" hangingPunct="1"/>
            <a:r>
              <a:rPr lang="en-US" altLang="en-US" smtClean="0"/>
              <a:t>Cannot insert a project unless an employee is assigned to it.</a:t>
            </a:r>
          </a:p>
          <a:p>
            <a:pPr eaLnBrk="1" hangingPunct="1"/>
            <a:r>
              <a:rPr lang="en-US" altLang="en-US" smtClean="0"/>
              <a:t>Conversely</a:t>
            </a:r>
          </a:p>
          <a:p>
            <a:pPr lvl="1" eaLnBrk="1" hangingPunct="1"/>
            <a:r>
              <a:rPr lang="en-US" altLang="en-US" smtClean="0"/>
              <a:t>Cannot insert an employee unless a he/she is assigned to a project. </a:t>
            </a:r>
          </a:p>
        </p:txBody>
      </p:sp>
    </p:spTree>
    <p:extLst>
      <p:ext uri="{BB962C8B-B14F-4D97-AF65-F5344CB8AC3E}">
        <p14:creationId xmlns:p14="http://schemas.microsoft.com/office/powerpoint/2010/main" val="416742198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686C14B-1945-4C9B-A0E5-2A0E40BE669A}" type="slidenum">
              <a:rPr lang="en-US" altLang="en-US" sz="1400" i="0">
                <a:solidFill>
                  <a:srgbClr val="990033"/>
                </a:solidFill>
              </a:rPr>
              <a:pPr eaLnBrk="1" hangingPunct="1"/>
              <a:t>11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EXAMPLE OF AN DELETE ANOMALY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Consider the relation:</a:t>
            </a:r>
          </a:p>
          <a:p>
            <a:pPr lvl="1" eaLnBrk="1" hangingPunct="1"/>
            <a:r>
              <a:rPr lang="en-US" altLang="en-US" smtClean="0"/>
              <a:t>EMP_PROJ(Emp#, Proj#, Ename, Pname, No_hours)</a:t>
            </a:r>
          </a:p>
          <a:p>
            <a:pPr eaLnBrk="1" hangingPunct="1"/>
            <a:r>
              <a:rPr lang="en-US" altLang="en-US" smtClean="0"/>
              <a:t>Delete Anomaly:</a:t>
            </a:r>
          </a:p>
          <a:p>
            <a:pPr lvl="1" eaLnBrk="1" hangingPunct="1"/>
            <a:r>
              <a:rPr lang="en-US" altLang="en-US" smtClean="0"/>
              <a:t>When a project is deleted, it will result in deleting all the employees who work on that project.</a:t>
            </a:r>
          </a:p>
          <a:p>
            <a:pPr lvl="1" eaLnBrk="1" hangingPunct="1"/>
            <a:r>
              <a:rPr lang="en-US" altLang="en-US" smtClean="0"/>
              <a:t>Alternately, if an employee is the sole employee on a project, deleting that employee would result in deleting the corresponding project.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201456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84A8AA6-7B06-4732-BCCC-D36A3C653869}" type="slidenum">
              <a:rPr lang="en-US" altLang="en-US" sz="1400" i="0">
                <a:solidFill>
                  <a:srgbClr val="990033"/>
                </a:solidFill>
              </a:rPr>
              <a:pPr eaLnBrk="1" hangingPunct="1"/>
              <a:t>12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pic>
        <p:nvPicPr>
          <p:cNvPr id="15363" name="Picture 2" descr="fig10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24051"/>
            <a:ext cx="8154988" cy="33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3" descr="Pink tissue paper"/>
          <p:cNvSpPr txBox="1">
            <a:spLocks noChangeArrowheads="1"/>
          </p:cNvSpPr>
          <p:nvPr/>
        </p:nvSpPr>
        <p:spPr bwMode="auto">
          <a:xfrm>
            <a:off x="1981200" y="381000"/>
            <a:ext cx="7848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i="0">
                <a:solidFill>
                  <a:srgbClr val="800000"/>
                </a:solidFill>
              </a:rPr>
              <a:t>Two relation schemas suffering from update anomalies</a:t>
            </a:r>
          </a:p>
        </p:txBody>
      </p:sp>
    </p:spTree>
    <p:extLst>
      <p:ext uri="{BB962C8B-B14F-4D97-AF65-F5344CB8AC3E}">
        <p14:creationId xmlns:p14="http://schemas.microsoft.com/office/powerpoint/2010/main" val="4622748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127BA3C-0402-4927-A839-91B9FAF7A621}" type="slidenum">
              <a:rPr lang="en-US" altLang="en-US" sz="1400" i="0">
                <a:solidFill>
                  <a:srgbClr val="990033"/>
                </a:solidFill>
              </a:rPr>
              <a:pPr eaLnBrk="1" hangingPunct="1"/>
              <a:t>13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pic>
        <p:nvPicPr>
          <p:cNvPr id="16387" name="Picture 2" descr="fig10_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676400"/>
            <a:ext cx="450691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 Box 3" descr="Pink tissue paper"/>
          <p:cNvSpPr txBox="1">
            <a:spLocks noChangeArrowheads="1"/>
          </p:cNvSpPr>
          <p:nvPr/>
        </p:nvSpPr>
        <p:spPr bwMode="auto">
          <a:xfrm>
            <a:off x="1905000" y="609601"/>
            <a:ext cx="800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i="0">
                <a:solidFill>
                  <a:srgbClr val="800000"/>
                </a:solidFill>
              </a:rPr>
              <a:t>Base Relations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 i="0">
                <a:solidFill>
                  <a:srgbClr val="800000"/>
                </a:solidFill>
              </a:rPr>
              <a:t>EMP_DEPT and EMP_PROJ formed after a Natural Join : with redundant information</a:t>
            </a:r>
          </a:p>
        </p:txBody>
      </p:sp>
    </p:spTree>
    <p:extLst>
      <p:ext uri="{BB962C8B-B14F-4D97-AF65-F5344CB8AC3E}">
        <p14:creationId xmlns:p14="http://schemas.microsoft.com/office/powerpoint/2010/main" val="22679028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7660253-74E0-4419-A882-DF696C1F92FB}" type="slidenum">
              <a:rPr lang="en-US" altLang="en-US" sz="1400" i="0">
                <a:solidFill>
                  <a:srgbClr val="990033"/>
                </a:solidFill>
              </a:rPr>
              <a:pPr eaLnBrk="1" hangingPunct="1"/>
              <a:t>14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Guideline to Redundant Information in Tuples and Update Anomalies</a:t>
            </a:r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GUIDELINE 2: </a:t>
            </a:r>
          </a:p>
          <a:p>
            <a:pPr lvl="1" eaLnBrk="1" hangingPunct="1"/>
            <a:r>
              <a:rPr lang="en-US" altLang="en-US" smtClean="0"/>
              <a:t>Design a schema that does not suffer from the insertion, deletion and update anomalies.</a:t>
            </a:r>
          </a:p>
          <a:p>
            <a:pPr lvl="1" eaLnBrk="1" hangingPunct="1"/>
            <a:r>
              <a:rPr lang="en-US" altLang="en-US" smtClean="0"/>
              <a:t>If there are any anomalies present, then note them so that applications can be made to take them into account. </a:t>
            </a:r>
          </a:p>
        </p:txBody>
      </p:sp>
    </p:spTree>
    <p:extLst>
      <p:ext uri="{BB962C8B-B14F-4D97-AF65-F5344CB8AC3E}">
        <p14:creationId xmlns:p14="http://schemas.microsoft.com/office/powerpoint/2010/main" val="12463856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B4FD367-EF89-4506-A5EF-424617A9D2BE}" type="slidenum">
              <a:rPr lang="en-US" altLang="en-US" sz="1400" i="0">
                <a:solidFill>
                  <a:srgbClr val="990033"/>
                </a:solidFill>
              </a:rPr>
              <a:pPr eaLnBrk="1" hangingPunct="1"/>
              <a:t>15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1.3 Null Values in Tuples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GUIDELINE 3:</a:t>
            </a:r>
          </a:p>
          <a:p>
            <a:pPr lvl="1" eaLnBrk="1" hangingPunct="1"/>
            <a:r>
              <a:rPr lang="en-US" altLang="en-US" smtClean="0"/>
              <a:t>Relations should be designed such that their tuples will have as few NULL values as possible</a:t>
            </a:r>
          </a:p>
          <a:p>
            <a:pPr lvl="1" eaLnBrk="1" hangingPunct="1"/>
            <a:r>
              <a:rPr lang="en-US" altLang="en-US" smtClean="0"/>
              <a:t>Attributes that are NULL frequently could be placed in separate relations (with the primary key)</a:t>
            </a:r>
          </a:p>
          <a:p>
            <a:pPr eaLnBrk="1" hangingPunct="1"/>
            <a:r>
              <a:rPr lang="en-US" altLang="en-US" smtClean="0"/>
              <a:t> Reasons for nulls:</a:t>
            </a:r>
          </a:p>
          <a:p>
            <a:pPr lvl="1" eaLnBrk="1" hangingPunct="1"/>
            <a:r>
              <a:rPr lang="en-US" altLang="en-US" smtClean="0"/>
              <a:t>Attribute not applicable or invalid</a:t>
            </a:r>
          </a:p>
          <a:p>
            <a:pPr lvl="1" eaLnBrk="1" hangingPunct="1"/>
            <a:r>
              <a:rPr lang="en-US" altLang="en-US" smtClean="0"/>
              <a:t>Attribute value unknown  (may exist)</a:t>
            </a:r>
          </a:p>
          <a:p>
            <a:pPr lvl="1" eaLnBrk="1" hangingPunct="1"/>
            <a:r>
              <a:rPr lang="en-US" altLang="en-US" smtClean="0"/>
              <a:t>Value known to exist, but unavailable </a:t>
            </a:r>
          </a:p>
        </p:txBody>
      </p:sp>
    </p:spTree>
    <p:extLst>
      <p:ext uri="{BB962C8B-B14F-4D97-AF65-F5344CB8AC3E}">
        <p14:creationId xmlns:p14="http://schemas.microsoft.com/office/powerpoint/2010/main" val="14117503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BFA8FCE-C553-4F9F-B97A-96EDBFDA5046}" type="slidenum">
              <a:rPr lang="en-US" altLang="en-US" sz="1400" i="0">
                <a:solidFill>
                  <a:srgbClr val="990033"/>
                </a:solidFill>
              </a:rPr>
              <a:pPr eaLnBrk="1" hangingPunct="1"/>
              <a:t>16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1.4 Spurious Tuples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Bad designs for a relational database may result in erroneous results for certain JOIN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"lossless join" property is used to guarantee meaningful results for join operations 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GUIDELINE 4: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relations should be designed to satisfy the lossless join condition.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No spurious tuples should be generated by doing a natural-join of any relations.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649334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9001DE-47A5-414E-AC82-14BAD1C76EDB}" type="slidenum">
              <a:rPr lang="en-US" altLang="en-US" sz="1400" i="0">
                <a:solidFill>
                  <a:srgbClr val="990033"/>
                </a:solidFill>
              </a:rPr>
              <a:pPr eaLnBrk="1" hangingPunct="1"/>
              <a:t>17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Spurious Tuples (2)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altLang="en-US" sz="2400"/>
              <a:t>There are two important properties of decompositions: </a:t>
            </a:r>
          </a:p>
          <a:p>
            <a:pPr marL="876300" lvl="1" indent="-419100" eaLnBrk="1" hangingPunct="1">
              <a:buSzTx/>
              <a:buFont typeface="Wingdings" panose="05000000000000000000" pitchFamily="2" charset="2"/>
              <a:buAutoNum type="alphaLcParenR"/>
            </a:pPr>
            <a:r>
              <a:rPr lang="en-US" altLang="en-US" sz="2200"/>
              <a:t>Non-additive or losslessness of the corresponding join</a:t>
            </a:r>
          </a:p>
          <a:p>
            <a:pPr marL="876300" lvl="1" indent="-419100" eaLnBrk="1" hangingPunct="1">
              <a:buSzTx/>
              <a:buFont typeface="Wingdings" panose="05000000000000000000" pitchFamily="2" charset="2"/>
              <a:buAutoNum type="alphaLcParenR"/>
            </a:pPr>
            <a:r>
              <a:rPr lang="en-US" altLang="en-US" sz="2200"/>
              <a:t>Preservation of the functional dependencies. </a:t>
            </a:r>
          </a:p>
          <a:p>
            <a:pPr marL="457200" indent="-457200" eaLnBrk="1" hangingPunct="1"/>
            <a:endParaRPr lang="en-US" altLang="en-US" sz="2400"/>
          </a:p>
          <a:p>
            <a:pPr marL="457200" indent="-457200" eaLnBrk="1" hangingPunct="1"/>
            <a:r>
              <a:rPr lang="en-US" altLang="en-US" sz="2400"/>
              <a:t>Note that:</a:t>
            </a:r>
          </a:p>
          <a:p>
            <a:pPr marL="876300" lvl="1" indent="-419100" eaLnBrk="1" hangingPunct="1"/>
            <a:r>
              <a:rPr lang="en-US" altLang="en-US" sz="2200"/>
              <a:t>Property (a) is extremely important and </a:t>
            </a:r>
            <a:r>
              <a:rPr lang="en-US" altLang="en-US" sz="2200" i="1"/>
              <a:t>cannot</a:t>
            </a:r>
            <a:r>
              <a:rPr lang="en-US" altLang="en-US" sz="2200"/>
              <a:t> be sacrificed.</a:t>
            </a:r>
          </a:p>
          <a:p>
            <a:pPr marL="876300" lvl="1" indent="-419100" eaLnBrk="1" hangingPunct="1"/>
            <a:r>
              <a:rPr lang="en-US" altLang="en-US" sz="2200"/>
              <a:t>Property (b) is less stringent and may be sacrificed. (See Chapter 11). </a:t>
            </a:r>
          </a:p>
        </p:txBody>
      </p:sp>
    </p:spTree>
    <p:extLst>
      <p:ext uri="{BB962C8B-B14F-4D97-AF65-F5344CB8AC3E}">
        <p14:creationId xmlns:p14="http://schemas.microsoft.com/office/powerpoint/2010/main" val="149668857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8ECC27-AAC1-4A26-BC97-CC1BD15521D2}" type="slidenum">
              <a:rPr lang="en-US" altLang="en-US" sz="1400" i="0">
                <a:solidFill>
                  <a:srgbClr val="990033"/>
                </a:solidFill>
              </a:rPr>
              <a:pPr eaLnBrk="1" hangingPunct="1"/>
              <a:t>18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2.1  Functional Dependencies (1) 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Functional dependencies (FDs)</a:t>
            </a:r>
          </a:p>
          <a:p>
            <a:pPr lvl="1" eaLnBrk="1" hangingPunct="1"/>
            <a:r>
              <a:rPr lang="en-US" altLang="en-US" smtClean="0"/>
              <a:t>Are used to specify </a:t>
            </a:r>
            <a:r>
              <a:rPr lang="en-US" altLang="en-US" i="1" smtClean="0"/>
              <a:t>formal measures</a:t>
            </a:r>
            <a:r>
              <a:rPr lang="en-US" altLang="en-US" smtClean="0"/>
              <a:t> of the "goodness" of relational designs</a:t>
            </a:r>
          </a:p>
          <a:p>
            <a:pPr lvl="1" eaLnBrk="1" hangingPunct="1"/>
            <a:r>
              <a:rPr lang="en-US" altLang="en-US" smtClean="0"/>
              <a:t>And keys are used to define </a:t>
            </a:r>
            <a:r>
              <a:rPr lang="en-US" altLang="en-US" b="1" smtClean="0"/>
              <a:t>normal forms</a:t>
            </a:r>
            <a:r>
              <a:rPr lang="en-US" altLang="en-US" smtClean="0"/>
              <a:t> for relations</a:t>
            </a:r>
          </a:p>
          <a:p>
            <a:pPr lvl="1" eaLnBrk="1" hangingPunct="1"/>
            <a:r>
              <a:rPr lang="en-US" altLang="en-US" smtClean="0"/>
              <a:t>Are </a:t>
            </a:r>
            <a:r>
              <a:rPr lang="en-US" altLang="en-US" b="1" smtClean="0"/>
              <a:t>constraints</a:t>
            </a:r>
            <a:r>
              <a:rPr lang="en-US" altLang="en-US" smtClean="0"/>
              <a:t> that are derived from the </a:t>
            </a:r>
            <a:r>
              <a:rPr lang="en-US" altLang="en-US" i="1" smtClean="0"/>
              <a:t>meaning</a:t>
            </a:r>
            <a:r>
              <a:rPr lang="en-US" altLang="en-US" smtClean="0"/>
              <a:t>  and </a:t>
            </a:r>
            <a:r>
              <a:rPr lang="en-US" altLang="en-US" i="1" smtClean="0"/>
              <a:t>interrelationships</a:t>
            </a:r>
            <a:r>
              <a:rPr lang="en-US" altLang="en-US" smtClean="0"/>
              <a:t>  of the data attributes</a:t>
            </a:r>
          </a:p>
          <a:p>
            <a:pPr eaLnBrk="1" hangingPunct="1"/>
            <a:r>
              <a:rPr lang="en-US" altLang="en-US" smtClean="0"/>
              <a:t>A set of attributes X </a:t>
            </a:r>
            <a:r>
              <a:rPr lang="en-US" altLang="en-US" i="1" smtClean="0"/>
              <a:t>functionally</a:t>
            </a:r>
            <a:r>
              <a:rPr lang="en-US" altLang="en-US" smtClean="0"/>
              <a:t> </a:t>
            </a:r>
            <a:r>
              <a:rPr lang="en-US" altLang="en-US" i="1" smtClean="0"/>
              <a:t>determines</a:t>
            </a:r>
            <a:r>
              <a:rPr lang="en-US" altLang="en-US" smtClean="0"/>
              <a:t>  a set of attributes Y if the value of X determines a unique value for Y</a:t>
            </a:r>
          </a:p>
        </p:txBody>
      </p:sp>
    </p:spTree>
    <p:extLst>
      <p:ext uri="{BB962C8B-B14F-4D97-AF65-F5344CB8AC3E}">
        <p14:creationId xmlns:p14="http://schemas.microsoft.com/office/powerpoint/2010/main" val="23081587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025524-D27E-4633-A7DB-4D0056BC8F7A}" type="slidenum">
              <a:rPr lang="en-US" altLang="en-US" sz="1400" i="0">
                <a:solidFill>
                  <a:srgbClr val="990033"/>
                </a:solidFill>
              </a:rPr>
              <a:pPr eaLnBrk="1" hangingPunct="1"/>
              <a:t>19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Functional Dependencies (2)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X -&gt; Y holds if whenever two tuples have the same value for X, they </a:t>
            </a:r>
            <a:r>
              <a:rPr lang="en-US" altLang="en-US" sz="2400" i="1"/>
              <a:t>must have </a:t>
            </a:r>
            <a:r>
              <a:rPr lang="en-US" altLang="en-US" sz="2400"/>
              <a:t>the same value for Y</a:t>
            </a:r>
          </a:p>
          <a:p>
            <a:pPr lvl="1" eaLnBrk="1" hangingPunct="1"/>
            <a:r>
              <a:rPr lang="en-US" altLang="en-US" sz="2200"/>
              <a:t>For any two tuples t1 and t2 in any relation instance r(R): If  t1[X]=t2[X], </a:t>
            </a:r>
            <a:r>
              <a:rPr lang="en-US" altLang="en-US" sz="2200" i="1"/>
              <a:t>then</a:t>
            </a:r>
            <a:r>
              <a:rPr lang="en-US" altLang="en-US" sz="2200"/>
              <a:t> t1[Y]=t2[Y]</a:t>
            </a:r>
          </a:p>
          <a:p>
            <a:pPr eaLnBrk="1" hangingPunct="1"/>
            <a:r>
              <a:rPr lang="en-US" altLang="en-US" sz="2400"/>
              <a:t>X -&gt; Y in R specifies a </a:t>
            </a:r>
            <a:r>
              <a:rPr lang="en-US" altLang="en-US" sz="2400" i="1"/>
              <a:t>constraint</a:t>
            </a:r>
            <a:r>
              <a:rPr lang="en-US" altLang="en-US" sz="2400"/>
              <a:t> on all relation instances r(R)</a:t>
            </a:r>
          </a:p>
          <a:p>
            <a:pPr eaLnBrk="1" hangingPunct="1"/>
            <a:r>
              <a:rPr lang="en-US" altLang="en-US" sz="2400"/>
              <a:t>Written as X -&gt; Y; can be displayed graphically on a relation schema as in Figures.  ( denoted by the arrow:  ).</a:t>
            </a:r>
          </a:p>
          <a:p>
            <a:pPr eaLnBrk="1" hangingPunct="1"/>
            <a:r>
              <a:rPr lang="en-US" altLang="en-US" sz="2400"/>
              <a:t>FDs are derived from the real-world constraints on the attributes </a:t>
            </a:r>
          </a:p>
        </p:txBody>
      </p:sp>
    </p:spTree>
    <p:extLst>
      <p:ext uri="{BB962C8B-B14F-4D97-AF65-F5344CB8AC3E}">
        <p14:creationId xmlns:p14="http://schemas.microsoft.com/office/powerpoint/2010/main" val="149105110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Functional Dependencies and Normalization for 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10910700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F6F98E2-71C0-4D2F-B4D9-D4DCEE8A3A8B}" type="slidenum">
              <a:rPr lang="en-US" altLang="en-US" sz="1400" i="0">
                <a:solidFill>
                  <a:srgbClr val="990033"/>
                </a:solidFill>
              </a:rPr>
              <a:pPr eaLnBrk="1" hangingPunct="1"/>
              <a:t>20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 of FD constraints (1) 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Social security number determines employee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SSN -&gt; ENAME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Project number determines project name and location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PNUMBER -&gt; {PNAME, PLOCATION}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Employee ssn and project number determines the hours per week that the employee works on the project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{SSN, PNUMBER} -&gt; HOURS </a:t>
            </a:r>
          </a:p>
        </p:txBody>
      </p:sp>
    </p:spTree>
    <p:extLst>
      <p:ext uri="{BB962C8B-B14F-4D97-AF65-F5344CB8AC3E}">
        <p14:creationId xmlns:p14="http://schemas.microsoft.com/office/powerpoint/2010/main" val="239431127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E38DB87-9575-45ED-9120-8609A00480C7}" type="slidenum">
              <a:rPr lang="en-US" altLang="en-US" sz="1400" i="0">
                <a:solidFill>
                  <a:srgbClr val="990033"/>
                </a:solidFill>
              </a:rPr>
              <a:pPr eaLnBrk="1" hangingPunct="1"/>
              <a:t>21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 of FD constraints (2)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FD is a property of the attributes in the schema R</a:t>
            </a:r>
          </a:p>
          <a:p>
            <a:pPr eaLnBrk="1" hangingPunct="1"/>
            <a:r>
              <a:rPr lang="en-US" altLang="en-US" smtClean="0"/>
              <a:t>The constraint must hold on </a:t>
            </a:r>
            <a:r>
              <a:rPr lang="en-US" altLang="en-US" i="1" smtClean="0"/>
              <a:t>every</a:t>
            </a:r>
            <a:r>
              <a:rPr lang="en-US" altLang="en-US" smtClean="0"/>
              <a:t> relation instance r(R)</a:t>
            </a:r>
          </a:p>
          <a:p>
            <a:pPr eaLnBrk="1" hangingPunct="1"/>
            <a:r>
              <a:rPr lang="en-US" altLang="en-US" smtClean="0"/>
              <a:t>If K is a key of R, then K functionally determines all attributes in R </a:t>
            </a:r>
          </a:p>
          <a:p>
            <a:pPr lvl="1" eaLnBrk="1" hangingPunct="1"/>
            <a:r>
              <a:rPr lang="en-US" altLang="en-US" smtClean="0"/>
              <a:t>(since we never have two distinct tuples with t1[K]=t2[K]) </a:t>
            </a:r>
          </a:p>
        </p:txBody>
      </p:sp>
    </p:spTree>
    <p:extLst>
      <p:ext uri="{BB962C8B-B14F-4D97-AF65-F5344CB8AC3E}">
        <p14:creationId xmlns:p14="http://schemas.microsoft.com/office/powerpoint/2010/main" val="260051591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610CCE0-F2F0-4F9C-B1EC-07D527ABDFE0}" type="slidenum">
              <a:rPr lang="en-US" altLang="en-US" sz="1400" i="0">
                <a:solidFill>
                  <a:srgbClr val="990033"/>
                </a:solidFill>
              </a:rPr>
              <a:pPr eaLnBrk="1" hangingPunct="1"/>
              <a:t>22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pic>
        <p:nvPicPr>
          <p:cNvPr id="25603" name="Picture 2" descr="fig10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2519364"/>
            <a:ext cx="8208963" cy="195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 Box 3" descr="Pink tissue paper"/>
          <p:cNvSpPr txBox="1">
            <a:spLocks noChangeArrowheads="1"/>
          </p:cNvSpPr>
          <p:nvPr/>
        </p:nvSpPr>
        <p:spPr bwMode="auto">
          <a:xfrm>
            <a:off x="1905000" y="304801"/>
            <a:ext cx="7239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i="0">
                <a:solidFill>
                  <a:srgbClr val="800000"/>
                </a:solidFill>
              </a:rPr>
              <a:t>FD’s are a property of the meaning of data and hold at all times: certain FD’s can be ruled out based on a  given state of the database</a:t>
            </a:r>
          </a:p>
        </p:txBody>
      </p:sp>
    </p:spTree>
    <p:extLst>
      <p:ext uri="{BB962C8B-B14F-4D97-AF65-F5344CB8AC3E}">
        <p14:creationId xmlns:p14="http://schemas.microsoft.com/office/powerpoint/2010/main" val="263491478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05B44C0-41E5-4226-AE80-5D8F452ABF28}" type="slidenum">
              <a:rPr lang="en-US" altLang="en-US" sz="1400" i="0">
                <a:solidFill>
                  <a:srgbClr val="990033"/>
                </a:solidFill>
              </a:rPr>
              <a:pPr eaLnBrk="1" hangingPunct="1"/>
              <a:t>23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2.2 Inference Rules for FDs (1)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Given a set of FDs F, we can </a:t>
            </a:r>
            <a:r>
              <a:rPr lang="en-US" altLang="en-US" sz="2400" b="1"/>
              <a:t>infer</a:t>
            </a:r>
            <a:r>
              <a:rPr lang="en-US" altLang="en-US" sz="2400"/>
              <a:t> additional FDs that hold whenever the FDs in F hold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Armstrong's inference rules: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IR1. (</a:t>
            </a:r>
            <a:r>
              <a:rPr lang="en-US" altLang="en-US" sz="2200" b="1"/>
              <a:t>Reflexive</a:t>
            </a:r>
            <a:r>
              <a:rPr lang="en-US" altLang="en-US" sz="2200"/>
              <a:t>) If Y </a:t>
            </a:r>
            <a:r>
              <a:rPr lang="en-US" altLang="en-US" sz="2200" i="1"/>
              <a:t>subset-of</a:t>
            </a:r>
            <a:r>
              <a:rPr lang="en-US" altLang="en-US" sz="2200"/>
              <a:t> X, then X -&gt; 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IR2. (</a:t>
            </a:r>
            <a:r>
              <a:rPr lang="en-US" altLang="en-US" sz="2200" b="1"/>
              <a:t>Augmentation</a:t>
            </a:r>
            <a:r>
              <a:rPr lang="en-US" altLang="en-US" sz="2200"/>
              <a:t>) If X -&gt; Y, then XZ -&gt; YZ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(Notation: XZ stands for X U Z)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IR3. (</a:t>
            </a:r>
            <a:r>
              <a:rPr lang="en-US" altLang="en-US" sz="2200" b="1"/>
              <a:t>Transitive</a:t>
            </a:r>
            <a:r>
              <a:rPr lang="en-US" altLang="en-US" sz="2200"/>
              <a:t>) If X -&gt; Y and Y -&gt; Z, then X -&gt; Z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IR1, IR2, IR3 form a </a:t>
            </a:r>
            <a:r>
              <a:rPr lang="en-US" altLang="en-US" sz="2400" b="1"/>
              <a:t>sound</a:t>
            </a:r>
            <a:r>
              <a:rPr lang="en-US" altLang="en-US" sz="2400"/>
              <a:t> and </a:t>
            </a:r>
            <a:r>
              <a:rPr lang="en-US" altLang="en-US" sz="2400" b="1"/>
              <a:t>complete</a:t>
            </a:r>
            <a:r>
              <a:rPr lang="en-US" altLang="en-US" sz="2400"/>
              <a:t> set of inference rules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These are rules hold and all other rules that hold can be deduced from these</a:t>
            </a:r>
          </a:p>
        </p:txBody>
      </p:sp>
    </p:spTree>
    <p:extLst>
      <p:ext uri="{BB962C8B-B14F-4D97-AF65-F5344CB8AC3E}">
        <p14:creationId xmlns:p14="http://schemas.microsoft.com/office/powerpoint/2010/main" val="303511262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18D1AF-726F-4215-8FAF-C8EC8D4DD611}" type="slidenum">
              <a:rPr lang="en-US" altLang="en-US" sz="1400" i="0">
                <a:solidFill>
                  <a:srgbClr val="990033"/>
                </a:solidFill>
              </a:rPr>
              <a:pPr eaLnBrk="1" hangingPunct="1"/>
              <a:t>24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Inference Rules for FDs (2)</a:t>
            </a:r>
          </a:p>
        </p:txBody>
      </p:sp>
      <p:sp>
        <p:nvSpPr>
          <p:cNvPr id="2765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Some additional inference rules that are useful: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/>
              <a:t>Decomposition:</a:t>
            </a:r>
            <a:r>
              <a:rPr lang="en-US" altLang="en-US" smtClean="0"/>
              <a:t> If X -&gt; YZ, then X -&gt; Y and X -&gt; Z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/>
              <a:t>Union:</a:t>
            </a:r>
            <a:r>
              <a:rPr lang="en-US" altLang="en-US" smtClean="0"/>
              <a:t> If X -&gt; Y and X -&gt; Z, then X -&gt; YZ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/>
              <a:t>Pseudotransitivity:</a:t>
            </a:r>
            <a:r>
              <a:rPr lang="en-US" altLang="en-US" smtClean="0"/>
              <a:t> If X -&gt; Y and WY -&gt; Z, then WX -&gt; Z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last three inference rules, as well as any other inference rules, can be deduced from IR1, IR2, and IR3 (completeness property) </a:t>
            </a:r>
          </a:p>
        </p:txBody>
      </p:sp>
    </p:spTree>
    <p:extLst>
      <p:ext uri="{BB962C8B-B14F-4D97-AF65-F5344CB8AC3E}">
        <p14:creationId xmlns:p14="http://schemas.microsoft.com/office/powerpoint/2010/main" val="105584464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E4251C-067C-4818-85C9-279B47D58F68}" type="slidenum">
              <a:rPr lang="en-US" altLang="en-US" sz="1400" i="0">
                <a:solidFill>
                  <a:srgbClr val="990033"/>
                </a:solidFill>
              </a:rPr>
              <a:pPr eaLnBrk="1" hangingPunct="1"/>
              <a:t>25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Inference Rules for FDs (3)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Closure</a:t>
            </a:r>
            <a:r>
              <a:rPr lang="en-US" altLang="en-US" smtClean="0"/>
              <a:t> of a set F of FDs is the set F</a:t>
            </a:r>
            <a:r>
              <a:rPr lang="en-US" altLang="en-US" baseline="30000" smtClean="0"/>
              <a:t>+</a:t>
            </a:r>
            <a:r>
              <a:rPr lang="en-US" altLang="en-US" smtClean="0"/>
              <a:t> of all FDs that can be inferred from F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b="1" smtClean="0"/>
              <a:t>Closure</a:t>
            </a:r>
            <a:r>
              <a:rPr lang="en-US" altLang="en-US" smtClean="0"/>
              <a:t> of a set of attributes X with respect to F is the set X</a:t>
            </a:r>
            <a:r>
              <a:rPr lang="en-US" altLang="en-US" baseline="30000" smtClean="0"/>
              <a:t>+</a:t>
            </a:r>
            <a:r>
              <a:rPr lang="en-US" altLang="en-US" smtClean="0"/>
              <a:t> of all attributes that are functionally determined by X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X</a:t>
            </a:r>
            <a:r>
              <a:rPr lang="en-US" altLang="en-US" baseline="30000" smtClean="0"/>
              <a:t>+</a:t>
            </a:r>
            <a:r>
              <a:rPr lang="en-US" altLang="en-US" smtClean="0"/>
              <a:t> can be calculated by repeatedly applying IR1, IR2, IR3 using the FDs in F </a:t>
            </a:r>
          </a:p>
        </p:txBody>
      </p:sp>
    </p:spTree>
    <p:extLst>
      <p:ext uri="{BB962C8B-B14F-4D97-AF65-F5344CB8AC3E}">
        <p14:creationId xmlns:p14="http://schemas.microsoft.com/office/powerpoint/2010/main" val="69506467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04B9946-F013-4049-B72D-A8CBF9FC7F44}" type="slidenum">
              <a:rPr lang="en-US" altLang="en-US" sz="1400" i="0">
                <a:solidFill>
                  <a:srgbClr val="990033"/>
                </a:solidFill>
              </a:rPr>
              <a:pPr eaLnBrk="1" hangingPunct="1"/>
              <a:t>26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2.3 Equivalence of Sets of FDs 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Two sets of FDs F and G are </a:t>
            </a:r>
            <a:r>
              <a:rPr lang="en-US" altLang="en-US" sz="2400" b="1"/>
              <a:t>equivalent</a:t>
            </a:r>
            <a:r>
              <a:rPr lang="en-US" altLang="en-US" sz="2400"/>
              <a:t> if:</a:t>
            </a:r>
          </a:p>
          <a:p>
            <a:pPr lvl="1" eaLnBrk="1" hangingPunct="1"/>
            <a:r>
              <a:rPr lang="en-US" altLang="en-US" sz="2200"/>
              <a:t>Every FD in F can be inferred from G, and</a:t>
            </a:r>
          </a:p>
          <a:p>
            <a:pPr lvl="1" eaLnBrk="1" hangingPunct="1"/>
            <a:r>
              <a:rPr lang="en-US" altLang="en-US" sz="2200"/>
              <a:t>Every FD in G can be inferred from F</a:t>
            </a:r>
          </a:p>
          <a:p>
            <a:pPr lvl="1" eaLnBrk="1" hangingPunct="1"/>
            <a:r>
              <a:rPr lang="en-US" altLang="en-US" sz="2200"/>
              <a:t>Hence, F and G are equivalent if F</a:t>
            </a:r>
            <a:r>
              <a:rPr lang="en-US" altLang="en-US" sz="2200" baseline="30000"/>
              <a:t>+</a:t>
            </a:r>
            <a:r>
              <a:rPr lang="en-US" altLang="en-US" sz="2200"/>
              <a:t> =G</a:t>
            </a:r>
            <a:r>
              <a:rPr lang="en-US" altLang="en-US" sz="2200" baseline="30000"/>
              <a:t>+</a:t>
            </a:r>
          </a:p>
          <a:p>
            <a:pPr eaLnBrk="1" hangingPunct="1"/>
            <a:r>
              <a:rPr lang="en-US" altLang="en-US" sz="2400"/>
              <a:t>Definition (</a:t>
            </a:r>
            <a:r>
              <a:rPr lang="en-US" altLang="en-US" sz="2400" b="1"/>
              <a:t>Covers</a:t>
            </a:r>
            <a:r>
              <a:rPr lang="en-US" altLang="en-US" sz="2400"/>
              <a:t>):</a:t>
            </a:r>
          </a:p>
          <a:p>
            <a:pPr lvl="1" eaLnBrk="1" hangingPunct="1"/>
            <a:r>
              <a:rPr lang="en-US" altLang="en-US" sz="2200"/>
              <a:t>F </a:t>
            </a:r>
            <a:r>
              <a:rPr lang="en-US" altLang="en-US" sz="2200" b="1"/>
              <a:t>covers</a:t>
            </a:r>
            <a:r>
              <a:rPr lang="en-US" altLang="en-US" sz="2200"/>
              <a:t> G if every FD in G can be inferred from F</a:t>
            </a:r>
          </a:p>
          <a:p>
            <a:pPr lvl="2" eaLnBrk="1" hangingPunct="1"/>
            <a:r>
              <a:rPr lang="en-US" altLang="en-US" sz="2000"/>
              <a:t>(i.e., if G</a:t>
            </a:r>
            <a:r>
              <a:rPr lang="en-US" altLang="en-US" sz="2000" baseline="30000"/>
              <a:t>+</a:t>
            </a:r>
            <a:r>
              <a:rPr lang="en-US" altLang="en-US" sz="2000"/>
              <a:t> </a:t>
            </a:r>
            <a:r>
              <a:rPr lang="en-US" altLang="en-US" sz="2000" i="1"/>
              <a:t>subset-of</a:t>
            </a:r>
            <a:r>
              <a:rPr lang="en-US" altLang="en-US" sz="2000"/>
              <a:t> F</a:t>
            </a:r>
            <a:r>
              <a:rPr lang="en-US" altLang="en-US" sz="2000" baseline="30000"/>
              <a:t>+</a:t>
            </a:r>
            <a:r>
              <a:rPr lang="en-US" altLang="en-US" sz="2000"/>
              <a:t>)</a:t>
            </a:r>
          </a:p>
          <a:p>
            <a:pPr eaLnBrk="1" hangingPunct="1"/>
            <a:r>
              <a:rPr lang="en-US" altLang="en-US" sz="2400"/>
              <a:t>F and G are equivalent if F covers G and G covers F</a:t>
            </a:r>
          </a:p>
          <a:p>
            <a:pPr eaLnBrk="1" hangingPunct="1"/>
            <a:r>
              <a:rPr lang="en-US" altLang="en-US" sz="2400"/>
              <a:t>There is an algorithm for checking equivalence of sets of FDs </a:t>
            </a:r>
          </a:p>
        </p:txBody>
      </p:sp>
    </p:spTree>
    <p:extLst>
      <p:ext uri="{BB962C8B-B14F-4D97-AF65-F5344CB8AC3E}">
        <p14:creationId xmlns:p14="http://schemas.microsoft.com/office/powerpoint/2010/main" val="204592159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FFDBE32-C26B-4870-9755-169602F57942}" type="slidenum">
              <a:rPr lang="en-US" altLang="en-US" sz="1400" i="0">
                <a:solidFill>
                  <a:srgbClr val="990033"/>
                </a:solidFill>
              </a:rPr>
              <a:pPr eaLnBrk="1" hangingPunct="1"/>
              <a:t>27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2.4 Minimal Sets of FDs (1)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 smtClean="0"/>
              <a:t>A set of FDs is </a:t>
            </a:r>
            <a:r>
              <a:rPr lang="en-US" altLang="en-US" b="1" smtClean="0"/>
              <a:t>minimal</a:t>
            </a:r>
            <a:r>
              <a:rPr lang="en-US" altLang="en-US" smtClean="0"/>
              <a:t> if it satisfies the following conditions:</a:t>
            </a:r>
          </a:p>
          <a:p>
            <a:pPr marL="952500" lvl="1" indent="-495300" eaLnBrk="1" hangingPunct="1">
              <a:lnSpc>
                <a:spcPct val="9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en-US" smtClean="0"/>
              <a:t>Every dependency in F has a single attribute for its RHS.</a:t>
            </a:r>
          </a:p>
          <a:p>
            <a:pPr marL="952500" lvl="1" indent="-495300" eaLnBrk="1" hangingPunct="1">
              <a:lnSpc>
                <a:spcPct val="9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en-US" smtClean="0"/>
              <a:t>We cannot remove any dependency from F and have a set of dependencies that is equivalent to F.</a:t>
            </a:r>
          </a:p>
          <a:p>
            <a:pPr marL="952500" lvl="1" indent="-495300" eaLnBrk="1" hangingPunct="1">
              <a:lnSpc>
                <a:spcPct val="9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en-US" smtClean="0"/>
              <a:t>We cannot replace any dependency X -&gt; A in F with a dependency Y -&gt; A, where Y proper-subset-of X ( Y subset-of X) and still have a set of dependencies that is equivalent to F.</a:t>
            </a:r>
          </a:p>
        </p:txBody>
      </p:sp>
    </p:spTree>
    <p:extLst>
      <p:ext uri="{BB962C8B-B14F-4D97-AF65-F5344CB8AC3E}">
        <p14:creationId xmlns:p14="http://schemas.microsoft.com/office/powerpoint/2010/main" val="195656174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41EA02-5DD5-4C18-BA98-D837E55D4CD0}" type="slidenum">
              <a:rPr lang="en-US" altLang="en-US" sz="1400" i="0">
                <a:solidFill>
                  <a:srgbClr val="990033"/>
                </a:solidFill>
              </a:rPr>
              <a:pPr eaLnBrk="1" hangingPunct="1"/>
              <a:t>28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Minimal Sets of FDs (2)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Every set of FDs has an equivalent minimal set</a:t>
            </a:r>
          </a:p>
          <a:p>
            <a:pPr eaLnBrk="1" hangingPunct="1"/>
            <a:r>
              <a:rPr lang="en-US" altLang="en-US" smtClean="0"/>
              <a:t>There can be several equivalent minimal sets</a:t>
            </a:r>
          </a:p>
          <a:p>
            <a:pPr eaLnBrk="1" hangingPunct="1"/>
            <a:r>
              <a:rPr lang="en-US" altLang="en-US" smtClean="0"/>
              <a:t>There is no simple algorithm for computing a minimal set of FDs that is equivalent to a set F of FDs</a:t>
            </a:r>
          </a:p>
          <a:p>
            <a:pPr eaLnBrk="1" hangingPunct="1"/>
            <a:r>
              <a:rPr lang="en-US" altLang="en-US" smtClean="0"/>
              <a:t>To synthesize a set of relations, we assume that we start with a set of dependencies that is a minimal set</a:t>
            </a:r>
          </a:p>
          <a:p>
            <a:pPr lvl="1" eaLnBrk="1" hangingPunct="1"/>
            <a:r>
              <a:rPr lang="en-US" altLang="en-US" smtClean="0"/>
              <a:t>E.g., see algorithms 11.2 and 11.4 </a:t>
            </a:r>
          </a:p>
        </p:txBody>
      </p:sp>
    </p:spTree>
    <p:extLst>
      <p:ext uri="{BB962C8B-B14F-4D97-AF65-F5344CB8AC3E}">
        <p14:creationId xmlns:p14="http://schemas.microsoft.com/office/powerpoint/2010/main" val="398113867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3AA087B-67EE-44AA-A31B-9C296FD739DA}" type="slidenum">
              <a:rPr lang="en-US" altLang="en-US" sz="1400" i="0">
                <a:solidFill>
                  <a:srgbClr val="990033"/>
                </a:solidFill>
              </a:rPr>
              <a:pPr eaLnBrk="1" hangingPunct="1"/>
              <a:t>29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Computing the Minimal Sets of FDs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We illustrate the above algorithm with the following: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Let the given set of FDs be </a:t>
            </a:r>
            <a:r>
              <a:rPr lang="en-US" altLang="en-US" sz="1600" i="1"/>
              <a:t>E </a:t>
            </a:r>
            <a:r>
              <a:rPr lang="en-US" altLang="en-US" sz="1600"/>
              <a:t>: {</a:t>
            </a:r>
            <a:r>
              <a:rPr lang="en-US" altLang="en-US" sz="1600" i="1"/>
              <a:t>B </a:t>
            </a:r>
            <a:r>
              <a:rPr lang="en-US" altLang="en-US" sz="1600"/>
              <a:t>→ </a:t>
            </a:r>
            <a:r>
              <a:rPr lang="en-US" altLang="en-US" sz="1600" i="1"/>
              <a:t>A</a:t>
            </a:r>
            <a:r>
              <a:rPr lang="en-US" altLang="en-US" sz="1600"/>
              <a:t>, </a:t>
            </a:r>
            <a:r>
              <a:rPr lang="en-US" altLang="en-US" sz="1600" i="1"/>
              <a:t>D </a:t>
            </a:r>
            <a:r>
              <a:rPr lang="en-US" altLang="en-US" sz="1600"/>
              <a:t>→ </a:t>
            </a:r>
            <a:r>
              <a:rPr lang="en-US" altLang="en-US" sz="1600" i="1"/>
              <a:t>A</a:t>
            </a:r>
            <a:r>
              <a:rPr lang="en-US" altLang="en-US" sz="1600"/>
              <a:t>, </a:t>
            </a:r>
            <a:r>
              <a:rPr lang="en-US" altLang="en-US" sz="1600" i="1"/>
              <a:t>AB </a:t>
            </a:r>
            <a:r>
              <a:rPr lang="en-US" altLang="en-US" sz="1600"/>
              <a:t>→ </a:t>
            </a:r>
            <a:r>
              <a:rPr lang="en-US" altLang="en-US" sz="1600" i="1"/>
              <a:t>D</a:t>
            </a:r>
            <a:r>
              <a:rPr lang="en-US" altLang="en-US" sz="1600"/>
              <a:t>}.We have to find the minimum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cover of </a:t>
            </a:r>
            <a:r>
              <a:rPr lang="en-US" altLang="en-US" sz="1600" i="1"/>
              <a:t>E</a:t>
            </a:r>
            <a:r>
              <a:rPr lang="en-US" altLang="en-US" sz="1600"/>
              <a:t>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■ All above dependencies are in canonical form; so we have completed step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of Algorithm 10.2 and can proceed to step 2. In step 2 we need to determine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if </a:t>
            </a:r>
            <a:r>
              <a:rPr lang="en-US" altLang="en-US" sz="1600" i="1"/>
              <a:t>AB </a:t>
            </a:r>
            <a:r>
              <a:rPr lang="en-US" altLang="en-US" sz="1600"/>
              <a:t>→ </a:t>
            </a:r>
            <a:r>
              <a:rPr lang="en-US" altLang="en-US" sz="1600" i="1"/>
              <a:t>D </a:t>
            </a:r>
            <a:r>
              <a:rPr lang="en-US" altLang="en-US" sz="1600"/>
              <a:t>has any redundant attribute on the left-hand side; that is, can it be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replaced by </a:t>
            </a:r>
            <a:r>
              <a:rPr lang="en-US" altLang="en-US" sz="1600" i="1"/>
              <a:t>B </a:t>
            </a:r>
            <a:r>
              <a:rPr lang="en-US" altLang="en-US" sz="1600"/>
              <a:t>→ </a:t>
            </a:r>
            <a:r>
              <a:rPr lang="en-US" altLang="en-US" sz="1600" i="1"/>
              <a:t>D </a:t>
            </a:r>
            <a:r>
              <a:rPr lang="en-US" altLang="en-US" sz="1600"/>
              <a:t>or </a:t>
            </a:r>
            <a:r>
              <a:rPr lang="en-US" altLang="en-US" sz="1600" i="1"/>
              <a:t>A </a:t>
            </a:r>
            <a:r>
              <a:rPr lang="en-US" altLang="en-US" sz="1600"/>
              <a:t>→ </a:t>
            </a:r>
            <a:r>
              <a:rPr lang="en-US" altLang="en-US" sz="1600" i="1"/>
              <a:t>D</a:t>
            </a:r>
            <a:r>
              <a:rPr lang="en-US" altLang="en-US" sz="1600"/>
              <a:t>?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■ Since B → A, by augmenting with </a:t>
            </a:r>
            <a:r>
              <a:rPr lang="en-US" altLang="en-US" sz="1600" i="1"/>
              <a:t>B </a:t>
            </a:r>
            <a:r>
              <a:rPr lang="en-US" altLang="en-US" sz="1600"/>
              <a:t>on both sides (IR2), we have </a:t>
            </a:r>
            <a:r>
              <a:rPr lang="en-US" altLang="en-US" sz="1600" i="1"/>
              <a:t>BB </a:t>
            </a:r>
            <a:r>
              <a:rPr lang="en-US" altLang="en-US" sz="1600"/>
              <a:t>→ </a:t>
            </a:r>
            <a:r>
              <a:rPr lang="en-US" altLang="en-US" sz="1600" i="1"/>
              <a:t>AB</a:t>
            </a:r>
            <a:r>
              <a:rPr lang="en-US" altLang="en-US" sz="1600"/>
              <a:t>, or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i="1"/>
              <a:t>B </a:t>
            </a:r>
            <a:r>
              <a:rPr lang="en-US" altLang="en-US" sz="1600"/>
              <a:t>→ </a:t>
            </a:r>
            <a:r>
              <a:rPr lang="en-US" altLang="en-US" sz="1600" i="1"/>
              <a:t>AB </a:t>
            </a:r>
            <a:r>
              <a:rPr lang="en-US" altLang="en-US" sz="1600"/>
              <a:t>(i). However, </a:t>
            </a:r>
            <a:r>
              <a:rPr lang="en-US" altLang="en-US" sz="1600" i="1"/>
              <a:t>AB </a:t>
            </a:r>
            <a:r>
              <a:rPr lang="en-US" altLang="en-US" sz="1600"/>
              <a:t>→ </a:t>
            </a:r>
            <a:r>
              <a:rPr lang="en-US" altLang="en-US" sz="1600" i="1"/>
              <a:t>D </a:t>
            </a:r>
            <a:r>
              <a:rPr lang="en-US" altLang="en-US" sz="1600"/>
              <a:t>as given (ii).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■ Hence by the transitive rule (IR3), we get from (i) and (ii), </a:t>
            </a:r>
            <a:r>
              <a:rPr lang="en-US" altLang="en-US" sz="1600" i="1"/>
              <a:t>B </a:t>
            </a:r>
            <a:r>
              <a:rPr lang="en-US" altLang="en-US" sz="1600"/>
              <a:t>→ </a:t>
            </a:r>
            <a:r>
              <a:rPr lang="en-US" altLang="en-US" sz="1600" i="1"/>
              <a:t>D</a:t>
            </a:r>
            <a:r>
              <a:rPr lang="en-US" altLang="en-US" sz="1600"/>
              <a:t>. Hence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i="1"/>
              <a:t>AB </a:t>
            </a:r>
            <a:r>
              <a:rPr lang="en-US" altLang="en-US" sz="1600"/>
              <a:t>→ </a:t>
            </a:r>
            <a:r>
              <a:rPr lang="en-US" altLang="en-US" sz="1600" i="1"/>
              <a:t>D </a:t>
            </a:r>
            <a:r>
              <a:rPr lang="en-US" altLang="en-US" sz="1600"/>
              <a:t>may be replaced by </a:t>
            </a:r>
            <a:r>
              <a:rPr lang="en-US" altLang="en-US" sz="1600" i="1"/>
              <a:t>B </a:t>
            </a:r>
            <a:r>
              <a:rPr lang="en-US" altLang="en-US" sz="1600"/>
              <a:t>→ </a:t>
            </a:r>
            <a:r>
              <a:rPr lang="en-US" altLang="en-US" sz="1600" i="1"/>
              <a:t>D</a:t>
            </a:r>
            <a:r>
              <a:rPr lang="en-US" altLang="en-US" sz="1600"/>
              <a:t>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■ We now have a set equivalent to original </a:t>
            </a:r>
            <a:r>
              <a:rPr lang="en-US" altLang="en-US" sz="1600" i="1"/>
              <a:t>E </a:t>
            </a:r>
            <a:r>
              <a:rPr lang="en-US" altLang="en-US" sz="1600"/>
              <a:t>, say </a:t>
            </a:r>
            <a:r>
              <a:rPr lang="en-US" altLang="en-US" sz="1600" i="1"/>
              <a:t>E</a:t>
            </a:r>
            <a:r>
              <a:rPr lang="en-US" altLang="en-US" sz="1600"/>
              <a:t>′ : {</a:t>
            </a:r>
            <a:r>
              <a:rPr lang="en-US" altLang="en-US" sz="1600" i="1"/>
              <a:t>B </a:t>
            </a:r>
            <a:r>
              <a:rPr lang="en-US" altLang="en-US" sz="1600"/>
              <a:t>→ </a:t>
            </a:r>
            <a:r>
              <a:rPr lang="en-US" altLang="en-US" sz="1600" i="1"/>
              <a:t>A</a:t>
            </a:r>
            <a:r>
              <a:rPr lang="en-US" altLang="en-US" sz="1600"/>
              <a:t>, </a:t>
            </a:r>
            <a:r>
              <a:rPr lang="en-US" altLang="en-US" sz="1600" i="1"/>
              <a:t>D </a:t>
            </a:r>
            <a:r>
              <a:rPr lang="en-US" altLang="en-US" sz="1600"/>
              <a:t>→ </a:t>
            </a:r>
            <a:r>
              <a:rPr lang="en-US" altLang="en-US" sz="1600" i="1"/>
              <a:t>A</a:t>
            </a:r>
            <a:r>
              <a:rPr lang="en-US" altLang="en-US" sz="1600"/>
              <a:t>, </a:t>
            </a:r>
            <a:r>
              <a:rPr lang="en-US" altLang="en-US" sz="1600" i="1"/>
              <a:t>B </a:t>
            </a:r>
            <a:r>
              <a:rPr lang="en-US" altLang="en-US" sz="1600"/>
              <a:t>→ </a:t>
            </a:r>
            <a:r>
              <a:rPr lang="en-US" altLang="en-US" sz="1600" i="1"/>
              <a:t>D</a:t>
            </a:r>
            <a:r>
              <a:rPr lang="en-US" altLang="en-US" sz="1600"/>
              <a:t>}.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No further reduction is possible in step 2 since all FDs have a single attribute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on the left-hand side.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■ In step 3 we look for a redundant FD in E′. By using the transitive rule 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i="1"/>
              <a:t>B </a:t>
            </a:r>
            <a:r>
              <a:rPr lang="en-US" altLang="en-US" sz="1600"/>
              <a:t>→ </a:t>
            </a:r>
            <a:r>
              <a:rPr lang="en-US" altLang="en-US" sz="1600" i="1"/>
              <a:t>D </a:t>
            </a:r>
            <a:r>
              <a:rPr lang="en-US" altLang="en-US" sz="1600"/>
              <a:t>and </a:t>
            </a:r>
            <a:r>
              <a:rPr lang="en-US" altLang="en-US" sz="1600" i="1"/>
              <a:t>D </a:t>
            </a:r>
            <a:r>
              <a:rPr lang="en-US" altLang="en-US" sz="1600"/>
              <a:t>→ </a:t>
            </a:r>
            <a:r>
              <a:rPr lang="en-US" altLang="en-US" sz="1600" i="1"/>
              <a:t>A</a:t>
            </a:r>
            <a:r>
              <a:rPr lang="en-US" altLang="en-US" sz="1600"/>
              <a:t>, we derive </a:t>
            </a:r>
            <a:r>
              <a:rPr lang="en-US" altLang="en-US" sz="1600" i="1"/>
              <a:t>B </a:t>
            </a:r>
            <a:r>
              <a:rPr lang="en-US" altLang="en-US" sz="1600"/>
              <a:t>→ </a:t>
            </a:r>
            <a:r>
              <a:rPr lang="en-US" altLang="en-US" sz="1600" i="1"/>
              <a:t>A</a:t>
            </a:r>
            <a:r>
              <a:rPr lang="en-US" altLang="en-US" sz="1600"/>
              <a:t>. Hence </a:t>
            </a:r>
            <a:r>
              <a:rPr lang="en-US" altLang="en-US" sz="1600" i="1"/>
              <a:t>B </a:t>
            </a:r>
            <a:r>
              <a:rPr lang="en-US" altLang="en-US" sz="1600"/>
              <a:t>→ </a:t>
            </a:r>
            <a:r>
              <a:rPr lang="en-US" altLang="en-US" sz="1600" i="1"/>
              <a:t>A </a:t>
            </a:r>
            <a:r>
              <a:rPr lang="en-US" altLang="en-US" sz="1600"/>
              <a:t>is redundant in E’ and can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be eliminated.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■ Hence the minimum cover of E is {</a:t>
            </a:r>
            <a:r>
              <a:rPr lang="en-US" altLang="en-US" sz="1600" i="1"/>
              <a:t>B </a:t>
            </a:r>
            <a:r>
              <a:rPr lang="en-US" altLang="en-US" sz="1600"/>
              <a:t>→ </a:t>
            </a:r>
            <a:r>
              <a:rPr lang="en-US" altLang="en-US" sz="1600" i="1"/>
              <a:t>D</a:t>
            </a:r>
            <a:r>
              <a:rPr lang="en-US" altLang="en-US" sz="1600"/>
              <a:t>, </a:t>
            </a:r>
            <a:r>
              <a:rPr lang="en-US" altLang="en-US" sz="1600" i="1"/>
              <a:t>D </a:t>
            </a:r>
            <a:r>
              <a:rPr lang="en-US" altLang="en-US" sz="1600"/>
              <a:t>→ </a:t>
            </a:r>
            <a:r>
              <a:rPr lang="en-US" altLang="en-US" sz="1600" i="1"/>
              <a:t>A</a:t>
            </a:r>
            <a:r>
              <a:rPr lang="en-US" altLang="en-US" sz="1600"/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val="280524386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C55F4C-BE32-47F9-A391-BC8A2FE05E72}" type="slidenum">
              <a:rPr lang="en-US" altLang="en-US" sz="1400" i="0">
                <a:solidFill>
                  <a:srgbClr val="990033"/>
                </a:solidFill>
              </a:rPr>
              <a:pPr eaLnBrk="1" hangingPunct="1"/>
              <a:t>3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409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Outline</a:t>
            </a:r>
            <a:endParaRPr lang="en-US" altLang="en-US" dirty="0" smtClean="0"/>
          </a:p>
        </p:txBody>
      </p:sp>
      <p:sp>
        <p:nvSpPr>
          <p:cNvPr id="4100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1 Informal Design Guidelines for Relational Databases</a:t>
            </a:r>
          </a:p>
          <a:p>
            <a:pPr lvl="1" eaLnBrk="1" hangingPunct="1"/>
            <a:r>
              <a:rPr lang="en-US" altLang="en-US" sz="2200"/>
              <a:t>1.1Semantics of the Relation Attributes</a:t>
            </a:r>
          </a:p>
          <a:p>
            <a:pPr lvl="1" eaLnBrk="1" hangingPunct="1"/>
            <a:r>
              <a:rPr lang="en-US" altLang="en-US" sz="2200"/>
              <a:t>1.2 Redundant Information in Tuples and Update Anomalies</a:t>
            </a:r>
          </a:p>
          <a:p>
            <a:pPr lvl="1" eaLnBrk="1" hangingPunct="1"/>
            <a:r>
              <a:rPr lang="en-US" altLang="en-US" sz="2200"/>
              <a:t>1.3 Null Values in Tuples</a:t>
            </a:r>
          </a:p>
          <a:p>
            <a:pPr lvl="1" eaLnBrk="1" hangingPunct="1"/>
            <a:r>
              <a:rPr lang="en-US" altLang="en-US" sz="2200"/>
              <a:t>1.4 Spurious Tuples</a:t>
            </a:r>
          </a:p>
          <a:p>
            <a:pPr lvl="1" eaLnBrk="1" hangingPunct="1"/>
            <a:endParaRPr lang="en-US" altLang="en-US" sz="2200"/>
          </a:p>
          <a:p>
            <a:pPr eaLnBrk="1" hangingPunct="1"/>
            <a:r>
              <a:rPr lang="en-US" altLang="en-US" sz="2400"/>
              <a:t>2 Functional Dependencies (FDs)</a:t>
            </a:r>
          </a:p>
          <a:p>
            <a:pPr lvl="1" eaLnBrk="1" hangingPunct="1"/>
            <a:r>
              <a:rPr lang="en-US" altLang="en-US" sz="2200"/>
              <a:t>2.1 Definition of FD</a:t>
            </a:r>
          </a:p>
          <a:p>
            <a:pPr lvl="1" eaLnBrk="1" hangingPunct="1"/>
            <a:r>
              <a:rPr lang="en-US" altLang="en-US" sz="2200"/>
              <a:t>2.2 Inference Rules for FDs</a:t>
            </a:r>
          </a:p>
          <a:p>
            <a:pPr lvl="1" eaLnBrk="1" hangingPunct="1"/>
            <a:r>
              <a:rPr lang="en-US" altLang="en-US" sz="2200"/>
              <a:t>2.3 Equivalence of Sets of FDs</a:t>
            </a:r>
          </a:p>
          <a:p>
            <a:pPr lvl="1" eaLnBrk="1" hangingPunct="1"/>
            <a:r>
              <a:rPr lang="en-US" altLang="en-US" sz="2200"/>
              <a:t>2.4 Minimal Sets of FDs</a:t>
            </a:r>
          </a:p>
        </p:txBody>
      </p:sp>
    </p:spTree>
    <p:extLst>
      <p:ext uri="{BB962C8B-B14F-4D97-AF65-F5344CB8AC3E}">
        <p14:creationId xmlns:p14="http://schemas.microsoft.com/office/powerpoint/2010/main" val="13309079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6009CB-002D-4BE4-A840-0B0EF506ECA0}" type="slidenum">
              <a:rPr lang="en-US" altLang="en-US" sz="1400" i="0">
                <a:solidFill>
                  <a:srgbClr val="990033"/>
                </a:solidFill>
              </a:rPr>
              <a:pPr eaLnBrk="1" hangingPunct="1"/>
              <a:t>4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1 Informal Design Guidelines for Relational Databases (1)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relational database design?</a:t>
            </a:r>
          </a:p>
          <a:p>
            <a:pPr lvl="1" eaLnBrk="1" hangingPunct="1"/>
            <a:r>
              <a:rPr lang="en-US" altLang="en-US" smtClean="0"/>
              <a:t>The grouping of attributes to form "good" relation schemas</a:t>
            </a:r>
          </a:p>
          <a:p>
            <a:pPr eaLnBrk="1" hangingPunct="1"/>
            <a:r>
              <a:rPr lang="en-US" altLang="en-US" smtClean="0"/>
              <a:t> Two levels of relation schemas</a:t>
            </a:r>
          </a:p>
          <a:p>
            <a:pPr lvl="1" eaLnBrk="1" hangingPunct="1"/>
            <a:r>
              <a:rPr lang="en-US" altLang="en-US" smtClean="0"/>
              <a:t>The logical "user view" level</a:t>
            </a:r>
          </a:p>
          <a:p>
            <a:pPr lvl="1" eaLnBrk="1" hangingPunct="1"/>
            <a:r>
              <a:rPr lang="en-US" altLang="en-US" smtClean="0"/>
              <a:t>The storage "base relation" level</a:t>
            </a:r>
          </a:p>
          <a:p>
            <a:pPr eaLnBrk="1" hangingPunct="1"/>
            <a:r>
              <a:rPr lang="en-US" altLang="en-US" smtClean="0"/>
              <a:t> Design is concerned mainly with base relations</a:t>
            </a:r>
          </a:p>
          <a:p>
            <a:pPr eaLnBrk="1" hangingPunct="1"/>
            <a:r>
              <a:rPr lang="en-US" altLang="en-US" smtClean="0"/>
              <a:t> What are the criteria for "good" base relations? 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504543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EA3E3E0-2D18-4774-B296-F28EF4DDA5B1}" type="slidenum">
              <a:rPr lang="en-US" altLang="en-US" sz="1400" i="0">
                <a:solidFill>
                  <a:srgbClr val="990033"/>
                </a:solidFill>
              </a:rPr>
              <a:pPr eaLnBrk="1" hangingPunct="1"/>
              <a:t>5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1.1	Semantics of the Relation Attributes </a:t>
            </a: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GUIDELINE 1: Informally, each tuple in a relation should represent one entity or relationship instance. (Applies to individual relations and their attributes).</a:t>
            </a:r>
          </a:p>
          <a:p>
            <a:pPr lvl="1" eaLnBrk="1" hangingPunct="1"/>
            <a:r>
              <a:rPr lang="en-US" altLang="en-US" sz="2200"/>
              <a:t>Attributes of different entities (EMPLOYEEs, DEPARTMENTs, PROJECTs) should not be mixed in the same relation</a:t>
            </a:r>
          </a:p>
          <a:p>
            <a:pPr lvl="1" eaLnBrk="1" hangingPunct="1"/>
            <a:r>
              <a:rPr lang="en-US" altLang="en-US" sz="2200"/>
              <a:t>Only foreign keys should be used to refer to other entities</a:t>
            </a:r>
          </a:p>
          <a:p>
            <a:pPr lvl="1" eaLnBrk="1" hangingPunct="1"/>
            <a:r>
              <a:rPr lang="en-US" altLang="en-US" sz="2200"/>
              <a:t>Entity and relationship attributes should be kept apart as much as possible.</a:t>
            </a:r>
          </a:p>
          <a:p>
            <a:pPr eaLnBrk="1" hangingPunct="1"/>
            <a:r>
              <a:rPr lang="en-US" altLang="en-US" sz="2400" u="sng"/>
              <a:t>Bottom Line:</a:t>
            </a:r>
            <a:r>
              <a:rPr lang="en-US" altLang="en-US" sz="2400"/>
              <a:t> </a:t>
            </a:r>
            <a:r>
              <a:rPr lang="en-US" altLang="en-US" sz="2400" i="1"/>
              <a:t>Design a schema that can be explained easily relation by relation. The semantics of attributes should be easy to interpret. </a:t>
            </a:r>
          </a:p>
        </p:txBody>
      </p:sp>
    </p:spTree>
    <p:extLst>
      <p:ext uri="{BB962C8B-B14F-4D97-AF65-F5344CB8AC3E}">
        <p14:creationId xmlns:p14="http://schemas.microsoft.com/office/powerpoint/2010/main" val="8305768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E68C289-C4F8-4C74-AC75-5EEBB0C40E73}" type="slidenum">
              <a:rPr lang="en-US" altLang="en-US" sz="1400" i="0">
                <a:solidFill>
                  <a:srgbClr val="990033"/>
                </a:solidFill>
              </a:rPr>
              <a:pPr eaLnBrk="1" hangingPunct="1"/>
              <a:t>6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pic>
        <p:nvPicPr>
          <p:cNvPr id="9219" name="Picture 2" descr="fig10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828801"/>
            <a:ext cx="4724400" cy="456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3" descr="Pink tissue paper"/>
          <p:cNvSpPr txBox="1">
            <a:spLocks noChangeArrowheads="1"/>
          </p:cNvSpPr>
          <p:nvPr/>
        </p:nvSpPr>
        <p:spPr bwMode="auto">
          <a:xfrm>
            <a:off x="2057400" y="381001"/>
            <a:ext cx="6629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i="0">
                <a:solidFill>
                  <a:srgbClr val="800000"/>
                </a:solidFill>
              </a:rPr>
              <a:t>A simplified COMPANY relational database schema</a:t>
            </a: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91089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ED9E0F5-DFB5-436C-98CE-7B9E29EFA223}" type="slidenum">
              <a:rPr lang="en-US" altLang="en-US" sz="1400" i="0">
                <a:solidFill>
                  <a:srgbClr val="990033"/>
                </a:solidFill>
              </a:rPr>
              <a:pPr eaLnBrk="1" hangingPunct="1"/>
              <a:t>7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pic>
        <p:nvPicPr>
          <p:cNvPr id="10243" name="Picture 2" descr="fig10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14" y="101958"/>
            <a:ext cx="4827587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540064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DF2CE43-E39E-4A4F-9CF9-C924194AA42F}" type="slidenum">
              <a:rPr lang="en-US" altLang="en-US" sz="1400" i="0">
                <a:solidFill>
                  <a:srgbClr val="990033"/>
                </a:solidFill>
              </a:rPr>
              <a:pPr eaLnBrk="1" hangingPunct="1"/>
              <a:t>8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1.2 Redundant Information in Tuples and Update Anomalies </a:t>
            </a: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Information is stored redundantly </a:t>
            </a:r>
          </a:p>
          <a:p>
            <a:pPr lvl="1" eaLnBrk="1" hangingPunct="1"/>
            <a:r>
              <a:rPr lang="en-US" altLang="en-US" smtClean="0"/>
              <a:t>Wastes storage</a:t>
            </a:r>
          </a:p>
          <a:p>
            <a:pPr lvl="1" eaLnBrk="1" hangingPunct="1"/>
            <a:r>
              <a:rPr lang="en-US" altLang="en-US" smtClean="0"/>
              <a:t>Causes problems with update anomalies</a:t>
            </a:r>
          </a:p>
          <a:p>
            <a:pPr lvl="2" eaLnBrk="1" hangingPunct="1"/>
            <a:r>
              <a:rPr lang="en-US" altLang="en-US" smtClean="0"/>
              <a:t>Insertion anomalies</a:t>
            </a:r>
          </a:p>
          <a:p>
            <a:pPr lvl="2" eaLnBrk="1" hangingPunct="1"/>
            <a:r>
              <a:rPr lang="en-US" altLang="en-US" smtClean="0"/>
              <a:t>Deletion anomalies</a:t>
            </a:r>
          </a:p>
          <a:p>
            <a:pPr lvl="2" eaLnBrk="1" hangingPunct="1"/>
            <a:r>
              <a:rPr lang="en-US" altLang="en-US" smtClean="0"/>
              <a:t>Modification anomalies </a:t>
            </a:r>
          </a:p>
        </p:txBody>
      </p:sp>
    </p:spTree>
    <p:extLst>
      <p:ext uri="{BB962C8B-B14F-4D97-AF65-F5344CB8AC3E}">
        <p14:creationId xmlns:p14="http://schemas.microsoft.com/office/powerpoint/2010/main" val="5877476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38E01FB-05E2-4898-B4C6-81666475B1E2}" type="slidenum">
              <a:rPr lang="en-US" altLang="en-US" sz="1400" i="0">
                <a:solidFill>
                  <a:srgbClr val="990033"/>
                </a:solidFill>
              </a:rPr>
              <a:pPr eaLnBrk="1" hangingPunct="1"/>
              <a:t>9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EXAMPLE OF AN UPDATE ANOMALY</a:t>
            </a:r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Consider the relation:</a:t>
            </a:r>
          </a:p>
          <a:p>
            <a:pPr lvl="1" eaLnBrk="1" hangingPunct="1"/>
            <a:r>
              <a:rPr lang="en-US" altLang="en-US" smtClean="0"/>
              <a:t>EMP_PROJ(Emp#, Proj#, Ename, Pname, No_hours)</a:t>
            </a:r>
          </a:p>
          <a:p>
            <a:pPr eaLnBrk="1" hangingPunct="1"/>
            <a:r>
              <a:rPr lang="en-US" altLang="en-US" smtClean="0"/>
              <a:t>Update Anomaly:</a:t>
            </a:r>
          </a:p>
          <a:p>
            <a:pPr lvl="1" eaLnBrk="1" hangingPunct="1"/>
            <a:r>
              <a:rPr lang="en-US" altLang="en-US" smtClean="0"/>
              <a:t>Changing the name of  project number P1 from “Billing” to “Customer-Accounting” may cause this update to be made for all 100 employees working on project P1. </a:t>
            </a:r>
          </a:p>
        </p:txBody>
      </p:sp>
    </p:spTree>
    <p:extLst>
      <p:ext uri="{BB962C8B-B14F-4D97-AF65-F5344CB8AC3E}">
        <p14:creationId xmlns:p14="http://schemas.microsoft.com/office/powerpoint/2010/main" val="2778739316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1812</Words>
  <Application>Microsoft Office PowerPoint</Application>
  <PresentationFormat>Widescreen</PresentationFormat>
  <Paragraphs>220</Paragraphs>
  <Slides>29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Tahoma</vt:lpstr>
      <vt:lpstr>Wingdings</vt:lpstr>
      <vt:lpstr>Office Theme</vt:lpstr>
      <vt:lpstr>Blends</vt:lpstr>
      <vt:lpstr>PowerPoint Presentation</vt:lpstr>
      <vt:lpstr>PowerPoint Presentation</vt:lpstr>
      <vt:lpstr>Outline</vt:lpstr>
      <vt:lpstr>1 Informal Design Guidelines for Relational Databases (1)</vt:lpstr>
      <vt:lpstr>1.1 Semantics of the Relation Attributes </vt:lpstr>
      <vt:lpstr>PowerPoint Presentation</vt:lpstr>
      <vt:lpstr>PowerPoint Presentation</vt:lpstr>
      <vt:lpstr>1.2 Redundant Information in Tuples and Update Anomalies </vt:lpstr>
      <vt:lpstr>EXAMPLE OF AN UPDATE ANOMALY</vt:lpstr>
      <vt:lpstr>EXAMPLE OF AN INSERT ANOMALY</vt:lpstr>
      <vt:lpstr>EXAMPLE OF AN DELETE ANOMALY</vt:lpstr>
      <vt:lpstr>PowerPoint Presentation</vt:lpstr>
      <vt:lpstr>PowerPoint Presentation</vt:lpstr>
      <vt:lpstr>Guideline to Redundant Information in Tuples and Update Anomalies</vt:lpstr>
      <vt:lpstr>1.3 Null Values in Tuples </vt:lpstr>
      <vt:lpstr>1.4 Spurious Tuples </vt:lpstr>
      <vt:lpstr>Spurious Tuples (2)</vt:lpstr>
      <vt:lpstr>2.1  Functional Dependencies (1) </vt:lpstr>
      <vt:lpstr>Functional Dependencies (2)</vt:lpstr>
      <vt:lpstr>Examples of FD constraints (1) </vt:lpstr>
      <vt:lpstr>Examples of FD constraints (2)</vt:lpstr>
      <vt:lpstr>PowerPoint Presentation</vt:lpstr>
      <vt:lpstr>2.2 Inference Rules for FDs (1) </vt:lpstr>
      <vt:lpstr>Inference Rules for FDs (2)</vt:lpstr>
      <vt:lpstr>Inference Rules for FDs (3)</vt:lpstr>
      <vt:lpstr>2.3 Equivalence of Sets of FDs </vt:lpstr>
      <vt:lpstr>2.4 Minimal Sets of FDs (1)</vt:lpstr>
      <vt:lpstr>Minimal Sets of FDs (2)</vt:lpstr>
      <vt:lpstr>Computing the Minimal Sets of FDs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malik</dc:creator>
  <cp:lastModifiedBy>malik</cp:lastModifiedBy>
  <cp:revision>1</cp:revision>
  <dcterms:created xsi:type="dcterms:W3CDTF">2018-03-20T12:50:09Z</dcterms:created>
  <dcterms:modified xsi:type="dcterms:W3CDTF">2018-03-20T12:57:47Z</dcterms:modified>
</cp:coreProperties>
</file>