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theme/themeOverride2.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4" r:id="rId1"/>
  </p:sldMasterIdLst>
  <p:notesMasterIdLst>
    <p:notesMasterId r:id="rId48"/>
  </p:notesMasterIdLst>
  <p:sldIdLst>
    <p:sldId id="322" r:id="rId2"/>
    <p:sldId id="263" r:id="rId3"/>
    <p:sldId id="264" r:id="rId4"/>
    <p:sldId id="330" r:id="rId5"/>
    <p:sldId id="333" r:id="rId6"/>
    <p:sldId id="332" r:id="rId7"/>
    <p:sldId id="356" r:id="rId8"/>
    <p:sldId id="358" r:id="rId9"/>
    <p:sldId id="359" r:id="rId10"/>
    <p:sldId id="339" r:id="rId11"/>
    <p:sldId id="338" r:id="rId12"/>
    <p:sldId id="355" r:id="rId13"/>
    <p:sldId id="357" r:id="rId14"/>
    <p:sldId id="364" r:id="rId15"/>
    <p:sldId id="381" r:id="rId16"/>
    <p:sldId id="382" r:id="rId17"/>
    <p:sldId id="383" r:id="rId18"/>
    <p:sldId id="384" r:id="rId19"/>
    <p:sldId id="385" r:id="rId20"/>
    <p:sldId id="386" r:id="rId21"/>
    <p:sldId id="388" r:id="rId22"/>
    <p:sldId id="392" r:id="rId23"/>
    <p:sldId id="389" r:id="rId24"/>
    <p:sldId id="390" r:id="rId25"/>
    <p:sldId id="391" r:id="rId26"/>
    <p:sldId id="268" r:id="rId27"/>
    <p:sldId id="366" r:id="rId28"/>
    <p:sldId id="374" r:id="rId29"/>
    <p:sldId id="367" r:id="rId30"/>
    <p:sldId id="369" r:id="rId31"/>
    <p:sldId id="375" r:id="rId32"/>
    <p:sldId id="372" r:id="rId33"/>
    <p:sldId id="373" r:id="rId34"/>
    <p:sldId id="287" r:id="rId35"/>
    <p:sldId id="288" r:id="rId36"/>
    <p:sldId id="376" r:id="rId37"/>
    <p:sldId id="377" r:id="rId38"/>
    <p:sldId id="378" r:id="rId39"/>
    <p:sldId id="393" r:id="rId40"/>
    <p:sldId id="394" r:id="rId41"/>
    <p:sldId id="380" r:id="rId42"/>
    <p:sldId id="395" r:id="rId43"/>
    <p:sldId id="379" r:id="rId44"/>
    <p:sldId id="284" r:id="rId45"/>
    <p:sldId id="285" r:id="rId46"/>
    <p:sldId id="259"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18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DE05C8-19FA-46BF-AA86-0E6F940F6698}" type="datetimeFigureOut">
              <a:rPr lang="en-GB" smtClean="0"/>
              <a:t>09/02/2023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F21D77-1954-4CF4-B53D-ECAFABAC23A2}" type="slidenum">
              <a:rPr lang="en-GB" smtClean="0"/>
              <a:t>‹#›</a:t>
            </a:fld>
            <a:endParaRPr lang="en-GB"/>
          </a:p>
        </p:txBody>
      </p:sp>
    </p:spTree>
    <p:extLst>
      <p:ext uri="{BB962C8B-B14F-4D97-AF65-F5344CB8AC3E}">
        <p14:creationId xmlns:p14="http://schemas.microsoft.com/office/powerpoint/2010/main" val="1421275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56099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250551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Notes Placeholder"/>
          <p:cNvSpPr>
            <a:spLocks noGrp="1"/>
          </p:cNvSpPr>
          <p:nvPr>
            <p:ph type="body" idx="1"/>
          </p:nvPr>
        </p:nvSpPr>
        <p:spPr bwMode="auto">
          <a:xfrm>
            <a:off x="-1486719449"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p>
        </p:txBody>
      </p:sp>
    </p:spTree>
    <p:extLst>
      <p:ext uri="{BB962C8B-B14F-4D97-AF65-F5344CB8AC3E}">
        <p14:creationId xmlns:p14="http://schemas.microsoft.com/office/powerpoint/2010/main" val="430854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Notes Placeholder"/>
          <p:cNvSpPr>
            <a:spLocks noGrp="1"/>
          </p:cNvSpPr>
          <p:nvPr>
            <p:ph type="body" idx="1"/>
          </p:nvPr>
        </p:nvSpPr>
        <p:spPr bwMode="auto">
          <a:xfrm>
            <a:off x="-1486719449"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p>
        </p:txBody>
      </p:sp>
    </p:spTree>
    <p:extLst>
      <p:ext uri="{BB962C8B-B14F-4D97-AF65-F5344CB8AC3E}">
        <p14:creationId xmlns:p14="http://schemas.microsoft.com/office/powerpoint/2010/main" val="3491701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Notes Placeholder"/>
          <p:cNvSpPr>
            <a:spLocks noGrp="1"/>
          </p:cNvSpPr>
          <p:nvPr>
            <p:ph type="body" idx="1"/>
          </p:nvPr>
        </p:nvSpPr>
        <p:spPr bwMode="auto">
          <a:xfrm>
            <a:off x="-1486719449"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p>
        </p:txBody>
      </p:sp>
    </p:spTree>
    <p:extLst>
      <p:ext uri="{BB962C8B-B14F-4D97-AF65-F5344CB8AC3E}">
        <p14:creationId xmlns:p14="http://schemas.microsoft.com/office/powerpoint/2010/main" val="848373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Notes Placeholder"/>
          <p:cNvSpPr>
            <a:spLocks noGrp="1"/>
          </p:cNvSpPr>
          <p:nvPr>
            <p:ph type="body" idx="1"/>
          </p:nvPr>
        </p:nvSpPr>
        <p:spPr bwMode="auto">
          <a:xfrm>
            <a:off x="-1486719449"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p>
        </p:txBody>
      </p:sp>
    </p:spTree>
    <p:extLst>
      <p:ext uri="{BB962C8B-B14F-4D97-AF65-F5344CB8AC3E}">
        <p14:creationId xmlns:p14="http://schemas.microsoft.com/office/powerpoint/2010/main" val="2741570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Notes Placeholder"/>
          <p:cNvSpPr>
            <a:spLocks noGrp="1"/>
          </p:cNvSpPr>
          <p:nvPr>
            <p:ph type="body" idx="1"/>
          </p:nvPr>
        </p:nvSpPr>
        <p:spPr bwMode="auto">
          <a:xfrm>
            <a:off x="-1486719449"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p>
        </p:txBody>
      </p:sp>
    </p:spTree>
    <p:extLst>
      <p:ext uri="{BB962C8B-B14F-4D97-AF65-F5344CB8AC3E}">
        <p14:creationId xmlns:p14="http://schemas.microsoft.com/office/powerpoint/2010/main" val="2072016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Notes Placeholder"/>
          <p:cNvSpPr>
            <a:spLocks noGrp="1"/>
          </p:cNvSpPr>
          <p:nvPr>
            <p:ph type="body" idx="1"/>
          </p:nvPr>
        </p:nvSpPr>
        <p:spPr bwMode="auto">
          <a:xfrm>
            <a:off x="-1486719449"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p>
        </p:txBody>
      </p:sp>
    </p:spTree>
    <p:extLst>
      <p:ext uri="{BB962C8B-B14F-4D97-AF65-F5344CB8AC3E}">
        <p14:creationId xmlns:p14="http://schemas.microsoft.com/office/powerpoint/2010/main" val="311586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Notes Placeholder"/>
          <p:cNvSpPr>
            <a:spLocks noGrp="1"/>
          </p:cNvSpPr>
          <p:nvPr>
            <p:ph type="body" idx="1"/>
          </p:nvPr>
        </p:nvSpPr>
        <p:spPr bwMode="auto">
          <a:xfrm>
            <a:off x="-1486719449"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p>
        </p:txBody>
      </p:sp>
    </p:spTree>
    <p:extLst>
      <p:ext uri="{BB962C8B-B14F-4D97-AF65-F5344CB8AC3E}">
        <p14:creationId xmlns:p14="http://schemas.microsoft.com/office/powerpoint/2010/main" val="2213461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859170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Notes Placeholder"/>
          <p:cNvSpPr>
            <a:spLocks noGrp="1"/>
          </p:cNvSpPr>
          <p:nvPr>
            <p:ph type="body" idx="1"/>
          </p:nvPr>
        </p:nvSpPr>
        <p:spPr bwMode="auto">
          <a:xfrm>
            <a:off x="-1486719449"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p>
        </p:txBody>
      </p:sp>
    </p:spTree>
    <p:extLst>
      <p:ext uri="{BB962C8B-B14F-4D97-AF65-F5344CB8AC3E}">
        <p14:creationId xmlns:p14="http://schemas.microsoft.com/office/powerpoint/2010/main" val="4044367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1643735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Notes Placeholder"/>
          <p:cNvSpPr>
            <a:spLocks noGrp="1"/>
          </p:cNvSpPr>
          <p:nvPr>
            <p:ph type="body" idx="1"/>
          </p:nvPr>
        </p:nvSpPr>
        <p:spPr bwMode="auto">
          <a:xfrm>
            <a:off x="-1486719449"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p>
        </p:txBody>
      </p:sp>
    </p:spTree>
    <p:extLst>
      <p:ext uri="{BB962C8B-B14F-4D97-AF65-F5344CB8AC3E}">
        <p14:creationId xmlns:p14="http://schemas.microsoft.com/office/powerpoint/2010/main" val="3228025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Notes Placeholder"/>
          <p:cNvSpPr>
            <a:spLocks noGrp="1"/>
          </p:cNvSpPr>
          <p:nvPr>
            <p:ph type="body" idx="1"/>
          </p:nvPr>
        </p:nvSpPr>
        <p:spPr bwMode="auto">
          <a:xfrm>
            <a:off x="-1486719449"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p>
        </p:txBody>
      </p:sp>
    </p:spTree>
    <p:extLst>
      <p:ext uri="{BB962C8B-B14F-4D97-AF65-F5344CB8AC3E}">
        <p14:creationId xmlns:p14="http://schemas.microsoft.com/office/powerpoint/2010/main" val="3110951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9785254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11666653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5288303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Risk= Cause</a:t>
            </a:r>
            <a:r>
              <a:rPr lang="en-US" baseline="0" dirty="0"/>
              <a:t> of failure</a:t>
            </a:r>
            <a:endParaRPr lang="en-US" dirty="0"/>
          </a:p>
        </p:txBody>
      </p:sp>
      <p:sp>
        <p:nvSpPr>
          <p:cNvPr id="4" name="Slide Number Placeholder 3"/>
          <p:cNvSpPr>
            <a:spLocks noGrp="1"/>
          </p:cNvSpPr>
          <p:nvPr>
            <p:ph type="sldNum" sz="quarter" idx="10"/>
          </p:nvPr>
        </p:nvSpPr>
        <p:spPr/>
        <p:txBody>
          <a:bodyPr/>
          <a:lstStyle/>
          <a:p>
            <a:fld id="{80F21D77-1954-4CF4-B53D-ECAFABAC23A2}" type="slidenum">
              <a:rPr lang="en-GB" smtClean="0"/>
              <a:t>40</a:t>
            </a:fld>
            <a:endParaRPr lang="en-GB"/>
          </a:p>
        </p:txBody>
      </p:sp>
    </p:spTree>
    <p:extLst>
      <p:ext uri="{BB962C8B-B14F-4D97-AF65-F5344CB8AC3E}">
        <p14:creationId xmlns:p14="http://schemas.microsoft.com/office/powerpoint/2010/main" val="28914873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process</a:t>
            </a:r>
            <a:r>
              <a:rPr lang="en-US" baseline="0" dirty="0"/>
              <a:t> and iterations continues until we get the complete required software</a:t>
            </a:r>
            <a:endParaRPr lang="en-US" dirty="0"/>
          </a:p>
        </p:txBody>
      </p:sp>
      <p:sp>
        <p:nvSpPr>
          <p:cNvPr id="4" name="Slide Number Placeholder 3"/>
          <p:cNvSpPr>
            <a:spLocks noGrp="1"/>
          </p:cNvSpPr>
          <p:nvPr>
            <p:ph type="sldNum" sz="quarter" idx="10"/>
          </p:nvPr>
        </p:nvSpPr>
        <p:spPr/>
        <p:txBody>
          <a:bodyPr/>
          <a:lstStyle/>
          <a:p>
            <a:fld id="{80F21D77-1954-4CF4-B53D-ECAFABAC23A2}" type="slidenum">
              <a:rPr lang="en-GB" smtClean="0"/>
              <a:t>42</a:t>
            </a:fld>
            <a:endParaRPr lang="en-GB"/>
          </a:p>
        </p:txBody>
      </p:sp>
    </p:spTree>
    <p:extLst>
      <p:ext uri="{BB962C8B-B14F-4D97-AF65-F5344CB8AC3E}">
        <p14:creationId xmlns:p14="http://schemas.microsoft.com/office/powerpoint/2010/main" val="7534218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r>
              <a:rPr lang="en-US" dirty="0"/>
              <a:t>Slight requirements can be changed</a:t>
            </a:r>
            <a:r>
              <a:rPr lang="en-US" baseline="0" dirty="0"/>
              <a:t> but not the major requirements. Like if client  ask you to develop a 2 wheeler vehicle when you design it and he asked to change it to 4 wheeler vehicle.</a:t>
            </a:r>
            <a:endParaRPr lang="en-US" dirty="0"/>
          </a:p>
        </p:txBody>
      </p:sp>
    </p:spTree>
    <p:extLst>
      <p:ext uri="{BB962C8B-B14F-4D97-AF65-F5344CB8AC3E}">
        <p14:creationId xmlns:p14="http://schemas.microsoft.com/office/powerpoint/2010/main" val="1472801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4217750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1463567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403099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4133370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260827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12941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747644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3343F5B-246D-4F37-9175-C152DFACA66B}" type="datetimeFigureOut">
              <a:rPr lang="en-GB" smtClean="0"/>
              <a:t>09/02/2023</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3B8F8A4-A9E9-4D9F-8AA4-57B6F1DE9603}"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86207395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343F5B-246D-4F37-9175-C152DFACA66B}" type="datetimeFigureOut">
              <a:rPr lang="en-GB" smtClean="0"/>
              <a:t>09/02/2023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1463909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343F5B-246D-4F37-9175-C152DFACA66B}" type="datetimeFigureOut">
              <a:rPr lang="en-GB" smtClean="0"/>
              <a:t>09/02/2023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2467296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343F5B-246D-4F37-9175-C152DFACA66B}" type="datetimeFigureOut">
              <a:rPr lang="en-GB" smtClean="0"/>
              <a:t>09/02/2023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3098313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3343F5B-246D-4F37-9175-C152DFACA66B}" type="datetimeFigureOut">
              <a:rPr lang="en-GB" smtClean="0"/>
              <a:t>09/02/2023</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3B8F8A4-A9E9-4D9F-8AA4-57B6F1DE9603}"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596962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343F5B-246D-4F37-9175-C152DFACA66B}" type="datetimeFigureOut">
              <a:rPr lang="en-GB" smtClean="0"/>
              <a:t>09/02/2023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59022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343F5B-246D-4F37-9175-C152DFACA66B}" type="datetimeFigureOut">
              <a:rPr lang="en-GB" smtClean="0"/>
              <a:t>09/02/2023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399182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343F5B-246D-4F37-9175-C152DFACA66B}" type="datetimeFigureOut">
              <a:rPr lang="en-GB" smtClean="0"/>
              <a:t>09/02/2023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253176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343F5B-246D-4F37-9175-C152DFACA66B}" type="datetimeFigureOut">
              <a:rPr lang="en-GB" smtClean="0"/>
              <a:t>09/02/2023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1785618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3343F5B-246D-4F37-9175-C152DFACA66B}" type="datetimeFigureOut">
              <a:rPr lang="en-GB" smtClean="0"/>
              <a:t>09/02/2023</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3B8F8A4-A9E9-4D9F-8AA4-57B6F1DE9603}"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1066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3343F5B-246D-4F37-9175-C152DFACA66B}" type="datetimeFigureOut">
              <a:rPr lang="en-GB" smtClean="0"/>
              <a:t>09/02/2023</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3B8F8A4-A9E9-4D9F-8AA4-57B6F1DE9603}"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1727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3343F5B-246D-4F37-9175-C152DFACA66B}" type="datetimeFigureOut">
              <a:rPr lang="en-GB" smtClean="0"/>
              <a:t>09/02/2023</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3B8F8A4-A9E9-4D9F-8AA4-57B6F1DE9603}"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1797697"/>
      </p:ext>
    </p:extLst>
  </p:cSld>
  <p:clrMap bg1="lt1" tx1="dk1" bg2="lt2" tx2="dk2" accent1="accent1" accent2="accent2" accent3="accent3" accent4="accent4" accent5="accent5" accent6="accent6" hlink="hlink" folHlink="folHlink"/>
  <p:sldLayoutIdLst>
    <p:sldLayoutId id="2147484035" r:id="rId1"/>
    <p:sldLayoutId id="2147484036" r:id="rId2"/>
    <p:sldLayoutId id="2147484037" r:id="rId3"/>
    <p:sldLayoutId id="2147484038" r:id="rId4"/>
    <p:sldLayoutId id="2147484039" r:id="rId5"/>
    <p:sldLayoutId id="2147484040" r:id="rId6"/>
    <p:sldLayoutId id="2147484041" r:id="rId7"/>
    <p:sldLayoutId id="2147484042" r:id="rId8"/>
    <p:sldLayoutId id="2147484043" r:id="rId9"/>
    <p:sldLayoutId id="2147484044" r:id="rId10"/>
    <p:sldLayoutId id="214748404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tmp"/></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t>Fundamental of Software Engineering</a:t>
            </a:r>
            <a:endParaRPr lang="en-GB" sz="5400" dirty="0"/>
          </a:p>
        </p:txBody>
      </p:sp>
      <p:sp>
        <p:nvSpPr>
          <p:cNvPr id="3" name="TextBox 2"/>
          <p:cNvSpPr txBox="1"/>
          <p:nvPr/>
        </p:nvSpPr>
        <p:spPr>
          <a:xfrm>
            <a:off x="4855779" y="3886679"/>
            <a:ext cx="2417380" cy="400110"/>
          </a:xfrm>
          <a:prstGeom prst="rect">
            <a:avLst/>
          </a:prstGeom>
          <a:noFill/>
        </p:spPr>
        <p:txBody>
          <a:bodyPr wrap="square" rtlCol="0">
            <a:spAutoFit/>
          </a:bodyPr>
          <a:lstStyle/>
          <a:p>
            <a:pPr algn="ctr"/>
            <a:r>
              <a:rPr lang="en-US" sz="2000" b="1" dirty="0"/>
              <a:t>Week 3</a:t>
            </a:r>
          </a:p>
        </p:txBody>
      </p:sp>
    </p:spTree>
    <p:extLst>
      <p:ext uri="{BB962C8B-B14F-4D97-AF65-F5344CB8AC3E}">
        <p14:creationId xmlns:p14="http://schemas.microsoft.com/office/powerpoint/2010/main" val="2636928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GB" dirty="0"/>
              <a:t>V Model</a:t>
            </a:r>
            <a:endParaRPr lang="en-US" sz="2800" dirty="0"/>
          </a:p>
        </p:txBody>
      </p:sp>
      <p:pic>
        <p:nvPicPr>
          <p:cNvPr id="4" name="Picture 3">
            <a:extLst>
              <a:ext uri="{FF2B5EF4-FFF2-40B4-BE49-F238E27FC236}">
                <a16:creationId xmlns:a16="http://schemas.microsoft.com/office/drawing/2014/main" id="{E5062D10-8F2B-4F20-B734-9F7F3F065A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2269" y="1261762"/>
            <a:ext cx="5161905" cy="5028571"/>
          </a:xfrm>
          <a:prstGeom prst="rect">
            <a:avLst/>
          </a:prstGeom>
        </p:spPr>
      </p:pic>
    </p:spTree>
    <p:extLst>
      <p:ext uri="{BB962C8B-B14F-4D97-AF65-F5344CB8AC3E}">
        <p14:creationId xmlns:p14="http://schemas.microsoft.com/office/powerpoint/2010/main" val="328846765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GB" b="1" dirty="0"/>
              <a:t>V Model</a:t>
            </a:r>
            <a:endParaRPr lang="en-US" sz="2800" b="1" dirty="0"/>
          </a:p>
        </p:txBody>
      </p:sp>
      <p:sp>
        <p:nvSpPr>
          <p:cNvPr id="22531" name="Rectangle 3"/>
          <p:cNvSpPr>
            <a:spLocks noGrp="1" noChangeArrowheads="1"/>
          </p:cNvSpPr>
          <p:nvPr>
            <p:ph idx="1"/>
          </p:nvPr>
        </p:nvSpPr>
        <p:spPr>
          <a:xfrm>
            <a:off x="1371600" y="1720392"/>
            <a:ext cx="9601200" cy="3581400"/>
          </a:xfrm>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A variant of the waterfall model</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Uses unit testing to verify procedural design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Uses integration testing to verify architectural (system) design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Uses acceptance testing to validate the requirements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If problems are found during verification and validation, the left side of the V can be re-executed before testing on the right side is re-enacted</a:t>
            </a:r>
          </a:p>
        </p:txBody>
      </p:sp>
    </p:spTree>
    <p:extLst>
      <p:ext uri="{BB962C8B-B14F-4D97-AF65-F5344CB8AC3E}">
        <p14:creationId xmlns:p14="http://schemas.microsoft.com/office/powerpoint/2010/main" val="92599268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71600" y="685800"/>
            <a:ext cx="9601200" cy="869731"/>
          </a:xfrm>
        </p:spPr>
        <p:txBody>
          <a:bodyPr>
            <a:normAutofit/>
          </a:bodyPr>
          <a:lstStyle/>
          <a:p>
            <a:pPr eaLnBrk="1" hangingPunct="1"/>
            <a:r>
              <a:rPr lang="en-GB" b="1" dirty="0"/>
              <a:t>Verification and Validation (V&amp;V)</a:t>
            </a:r>
            <a:endParaRPr lang="en-US" sz="2800" b="1" dirty="0"/>
          </a:p>
        </p:txBody>
      </p:sp>
      <p:sp>
        <p:nvSpPr>
          <p:cNvPr id="22531" name="Rectangle 3"/>
          <p:cNvSpPr>
            <a:spLocks noGrp="1" noChangeArrowheads="1"/>
          </p:cNvSpPr>
          <p:nvPr>
            <p:ph idx="1"/>
          </p:nvPr>
        </p:nvSpPr>
        <p:spPr>
          <a:xfrm>
            <a:off x="1371600" y="1720392"/>
            <a:ext cx="10200290" cy="4449180"/>
          </a:xfrm>
        </p:spPr>
        <p:txBody>
          <a:bodyPr>
            <a:normAutofit/>
          </a:bodyPr>
          <a:lstStyle/>
          <a:p>
            <a:pPr fontAlgn="base"/>
            <a:r>
              <a:rPr lang="en-US" b="1" dirty="0"/>
              <a:t>Verification means Are we building the product right? </a:t>
            </a:r>
          </a:p>
          <a:p>
            <a:pPr lvl="1" fontAlgn="base"/>
            <a:r>
              <a:rPr lang="en-US" b="1" dirty="0"/>
              <a:t>Verification</a:t>
            </a:r>
            <a:r>
              <a:rPr lang="en-US" dirty="0"/>
              <a:t> is the process of checking that a software achieves its goal without any bugs. </a:t>
            </a:r>
          </a:p>
          <a:p>
            <a:pPr lvl="1" fontAlgn="base"/>
            <a:r>
              <a:rPr lang="en-US" dirty="0"/>
              <a:t>It is the process to ensure whether the product that is developed is right or not. </a:t>
            </a:r>
          </a:p>
          <a:p>
            <a:pPr lvl="1" fontAlgn="base"/>
            <a:r>
              <a:rPr lang="en-US" dirty="0"/>
              <a:t>It verifies whether the developed product fulfills the requirements that we have.</a:t>
            </a:r>
          </a:p>
          <a:p>
            <a:pPr fontAlgn="base"/>
            <a:r>
              <a:rPr lang="en-US" b="1" dirty="0"/>
              <a:t>Validation means Are we building the right product? </a:t>
            </a:r>
          </a:p>
          <a:p>
            <a:pPr lvl="1" fontAlgn="base"/>
            <a:r>
              <a:rPr lang="en-US" b="1" dirty="0"/>
              <a:t>Validation</a:t>
            </a:r>
            <a:r>
              <a:rPr lang="en-US" dirty="0"/>
              <a:t> is the process of checking whether the software product is up to the mark or in other words product has high level requirements. </a:t>
            </a:r>
          </a:p>
          <a:p>
            <a:pPr lvl="1" fontAlgn="base"/>
            <a:r>
              <a:rPr lang="en-US" dirty="0"/>
              <a:t>It is the process of checking the validation of product i.e. it checks what we are developing is the right product. </a:t>
            </a:r>
          </a:p>
          <a:p>
            <a:pPr lvl="1" fontAlgn="base"/>
            <a:r>
              <a:rPr lang="en-US" dirty="0"/>
              <a:t>it is validation of actual and expected product. </a:t>
            </a:r>
            <a:br>
              <a:rPr lang="en-US" dirty="0"/>
            </a:br>
            <a:endParaRPr lang="en-US" dirty="0"/>
          </a:p>
        </p:txBody>
      </p:sp>
    </p:spTree>
    <p:extLst>
      <p:ext uri="{BB962C8B-B14F-4D97-AF65-F5344CB8AC3E}">
        <p14:creationId xmlns:p14="http://schemas.microsoft.com/office/powerpoint/2010/main" val="331023638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27690"/>
          </a:xfrm>
        </p:spPr>
        <p:txBody>
          <a:bodyPr>
            <a:normAutofit fontScale="90000"/>
          </a:bodyPr>
          <a:lstStyle/>
          <a:p>
            <a:r>
              <a:rPr lang="en-US" b="1" dirty="0"/>
              <a:t>Use cases for the V-shaped model</a:t>
            </a:r>
            <a:br>
              <a:rPr lang="en-US" dirty="0"/>
            </a:br>
            <a:endParaRPr lang="en-US" dirty="0"/>
          </a:p>
        </p:txBody>
      </p:sp>
      <p:sp>
        <p:nvSpPr>
          <p:cNvPr id="3" name="Content Placeholder 2"/>
          <p:cNvSpPr>
            <a:spLocks noGrp="1"/>
          </p:cNvSpPr>
          <p:nvPr>
            <p:ph idx="1"/>
          </p:nvPr>
        </p:nvSpPr>
        <p:spPr>
          <a:xfrm>
            <a:off x="1371600" y="1686911"/>
            <a:ext cx="9601200" cy="3581400"/>
          </a:xfrm>
        </p:spPr>
        <p:txBody>
          <a:bodyPr>
            <a:normAutofit/>
          </a:bodyPr>
          <a:lstStyle/>
          <a:p>
            <a:r>
              <a:rPr lang="en-US" dirty="0"/>
              <a:t>This model is used in the medical development field, as it is strictly a disciplined domain</a:t>
            </a:r>
          </a:p>
          <a:p>
            <a:r>
              <a:rPr lang="en-US" dirty="0"/>
              <a:t>For the projects where an accurate product testing is required</a:t>
            </a:r>
          </a:p>
          <a:p>
            <a:r>
              <a:rPr lang="en-US" dirty="0"/>
              <a:t>For the small and mid-sized projects, where requirements are strictly predefined</a:t>
            </a:r>
          </a:p>
          <a:p>
            <a:r>
              <a:rPr lang="en-US" dirty="0"/>
              <a:t>The engineers of the required qualification, especially testers, are within easy reach.</a:t>
            </a:r>
          </a:p>
          <a:p>
            <a:endParaRPr lang="en-US" dirty="0"/>
          </a:p>
          <a:p>
            <a:pPr marL="0" indent="0">
              <a:buNone/>
            </a:pPr>
            <a:r>
              <a:rPr lang="en-US" b="1" dirty="0"/>
              <a:t>Advantage:</a:t>
            </a:r>
          </a:p>
          <a:p>
            <a:r>
              <a:rPr lang="en-US" dirty="0"/>
              <a:t>Testing and Verification take place in the early stages</a:t>
            </a:r>
          </a:p>
          <a:p>
            <a:endParaRPr lang="en-US" dirty="0"/>
          </a:p>
        </p:txBody>
      </p:sp>
    </p:spTree>
    <p:extLst>
      <p:ext uri="{BB962C8B-B14F-4D97-AF65-F5344CB8AC3E}">
        <p14:creationId xmlns:p14="http://schemas.microsoft.com/office/powerpoint/2010/main" val="3531422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08892" y="627184"/>
            <a:ext cx="3411415" cy="1485900"/>
          </a:xfrm>
        </p:spPr>
        <p:txBody>
          <a:bodyPr>
            <a:normAutofit/>
          </a:bodyPr>
          <a:lstStyle/>
          <a:p>
            <a:pPr eaLnBrk="1" hangingPunct="1"/>
            <a:r>
              <a:rPr lang="en-GB" dirty="0"/>
              <a:t>Prototyping Model</a:t>
            </a:r>
            <a:endParaRPr lang="en-US" sz="2800" dirty="0"/>
          </a:p>
        </p:txBody>
      </p:sp>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7045" y="574469"/>
            <a:ext cx="5750217" cy="6178023"/>
          </a:xfrm>
          <a:prstGeom prst="rect">
            <a:avLst/>
          </a:prstGeom>
        </p:spPr>
      </p:pic>
    </p:spTree>
    <p:extLst>
      <p:ext uri="{BB962C8B-B14F-4D97-AF65-F5344CB8AC3E}">
        <p14:creationId xmlns:p14="http://schemas.microsoft.com/office/powerpoint/2010/main" val="2086684736"/>
      </p:ext>
    </p:extLst>
  </p:cSld>
  <p:clrMapOvr>
    <a:overrideClrMapping bg1="lt1" tx1="dk1" bg2="lt2" tx2="dk2" accent1="accent1" accent2="accent2" accent3="accent3" accent4="accent4" accent5="accent5" accent6="accent6" hlink="hlink" folHlink="folHlink"/>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tIns="104765" rtlCol="0">
            <a:normAutofit/>
          </a:bodyPr>
          <a:lstStyle/>
          <a:p>
            <a:pPr marL="11430" eaLnBrk="1" fontAlgn="auto" hangingPunct="1">
              <a:spcBef>
                <a:spcPts val="0"/>
              </a:spcBef>
              <a:spcAft>
                <a:spcPts val="0"/>
              </a:spcAft>
              <a:defRPr/>
            </a:pPr>
            <a:r>
              <a:rPr sz="4000" b="1" spc="-35" dirty="0"/>
              <a:t>P</a:t>
            </a:r>
            <a:r>
              <a:rPr sz="4000" b="1" spc="-5" dirty="0"/>
              <a:t>RO</a:t>
            </a:r>
            <a:r>
              <a:rPr sz="4000" b="1" spc="-60" dirty="0"/>
              <a:t>T</a:t>
            </a:r>
            <a:r>
              <a:rPr sz="4000" b="1" dirty="0"/>
              <a:t>OTYP</a:t>
            </a:r>
            <a:r>
              <a:rPr sz="4000" b="1" spc="-15" dirty="0"/>
              <a:t>I</a:t>
            </a:r>
            <a:r>
              <a:rPr sz="4000" b="1" spc="-5" dirty="0"/>
              <a:t>NG</a:t>
            </a:r>
            <a:endParaRPr sz="4000" b="1" dirty="0"/>
          </a:p>
        </p:txBody>
      </p:sp>
      <p:sp>
        <p:nvSpPr>
          <p:cNvPr id="4099" name="object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anchor="t" anchorCtr="0" compatLnSpc="1">
            <a:prstTxWarp prst="textNoShape">
              <a:avLst/>
            </a:prstTxWarp>
          </a:bodyPr>
          <a:lstStyle>
            <a:lvl1pPr marL="74613">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E53091EA-422B-47CA-A3C1-8C5C1B3500B9}" type="slidenum">
              <a:rPr lang="en-US" smtClean="0">
                <a:solidFill>
                  <a:schemeClr val="bg1"/>
                </a:solidFill>
                <a:latin typeface="Arial" charset="0"/>
                <a:cs typeface="Arial" charset="0"/>
              </a:rPr>
              <a:pPr fontAlgn="base">
                <a:spcBef>
                  <a:spcPct val="0"/>
                </a:spcBef>
                <a:spcAft>
                  <a:spcPct val="0"/>
                </a:spcAft>
              </a:pPr>
              <a:t>15</a:t>
            </a:fld>
            <a:endParaRPr lang="en-US">
              <a:solidFill>
                <a:schemeClr val="bg1"/>
              </a:solidFill>
              <a:latin typeface="Arial" charset="0"/>
              <a:cs typeface="Arial" charset="0"/>
            </a:endParaRPr>
          </a:p>
        </p:txBody>
      </p:sp>
      <p:sp>
        <p:nvSpPr>
          <p:cNvPr id="8" name="Rectangle 7"/>
          <p:cNvSpPr/>
          <p:nvPr/>
        </p:nvSpPr>
        <p:spPr>
          <a:xfrm>
            <a:off x="1277815" y="1566952"/>
            <a:ext cx="10468708" cy="3176254"/>
          </a:xfrm>
          <a:prstGeom prst="rect">
            <a:avLst/>
          </a:prstGeom>
        </p:spPr>
        <p:txBody>
          <a:bodyPr wrap="square">
            <a:spAutoFit/>
          </a:bodyPr>
          <a:lstStyle/>
          <a:p>
            <a:pPr marL="742950" indent="-457200" defTabSz="914400">
              <a:lnSpc>
                <a:spcPct val="94000"/>
              </a:lnSpc>
              <a:spcBef>
                <a:spcPts val="1000"/>
              </a:spcBef>
              <a:spcAft>
                <a:spcPts val="200"/>
              </a:spcAft>
              <a:buClr>
                <a:schemeClr val="tx1"/>
              </a:buClr>
              <a:buSzPct val="149000"/>
              <a:buFont typeface="Wingdings" pitchFamily="2" charset="2"/>
              <a:buChar char="§"/>
            </a:pPr>
            <a:r>
              <a:rPr lang="en-US" sz="2000" dirty="0">
                <a:solidFill>
                  <a:schemeClr val="tx1">
                    <a:lumMod val="95000"/>
                    <a:lumOff val="5000"/>
                  </a:schemeClr>
                </a:solidFill>
              </a:rPr>
              <a:t>A	limited representation of a design that allows users to interact with it and to explore its suitability</a:t>
            </a:r>
          </a:p>
          <a:p>
            <a:pPr marL="742950" indent="-457200" defTabSz="914400">
              <a:lnSpc>
                <a:spcPct val="94000"/>
              </a:lnSpc>
              <a:spcBef>
                <a:spcPts val="1000"/>
              </a:spcBef>
              <a:spcAft>
                <a:spcPts val="200"/>
              </a:spcAft>
              <a:buClr>
                <a:schemeClr val="tx1"/>
              </a:buClr>
              <a:buSzPct val="149000"/>
              <a:buFont typeface="Wingdings" pitchFamily="2" charset="2"/>
              <a:buChar char="§"/>
            </a:pPr>
            <a:r>
              <a:rPr lang="en-US" sz="2000" dirty="0">
                <a:solidFill>
                  <a:schemeClr val="tx1">
                    <a:lumMod val="95000"/>
                    <a:lumOff val="5000"/>
                  </a:schemeClr>
                </a:solidFill>
              </a:rPr>
              <a:t>Allows     stakeholders     to     interact     with     the     envisioned product, gain some experience of using and explore imagined uses</a:t>
            </a:r>
          </a:p>
          <a:p>
            <a:pPr marL="742950" indent="-457200" defTabSz="914400">
              <a:lnSpc>
                <a:spcPct val="94000"/>
              </a:lnSpc>
              <a:spcBef>
                <a:spcPts val="1000"/>
              </a:spcBef>
              <a:spcAft>
                <a:spcPts val="200"/>
              </a:spcAft>
              <a:buClr>
                <a:schemeClr val="tx1"/>
              </a:buClr>
              <a:buSzPct val="149000"/>
              <a:buFont typeface="Wingdings" pitchFamily="2" charset="2"/>
              <a:buChar char="§"/>
            </a:pPr>
            <a:r>
              <a:rPr lang="en-US" sz="2000" dirty="0">
                <a:solidFill>
                  <a:schemeClr val="tx1">
                    <a:lumMod val="95000"/>
                    <a:lumOff val="5000"/>
                  </a:schemeClr>
                </a:solidFill>
              </a:rPr>
              <a:t>Production of an intermediary product to be used as a basis for testing</a:t>
            </a:r>
          </a:p>
          <a:p>
            <a:pPr marL="742950" indent="-457200" defTabSz="914400">
              <a:lnSpc>
                <a:spcPct val="94000"/>
              </a:lnSpc>
              <a:spcBef>
                <a:spcPts val="1000"/>
              </a:spcBef>
              <a:spcAft>
                <a:spcPts val="200"/>
              </a:spcAft>
              <a:buClr>
                <a:schemeClr val="tx1"/>
              </a:buClr>
              <a:buSzPct val="149000"/>
              <a:buFont typeface="Wingdings" pitchFamily="2" charset="2"/>
              <a:buChar char="§"/>
            </a:pPr>
            <a:r>
              <a:rPr lang="en-US" sz="2000" dirty="0">
                <a:solidFill>
                  <a:schemeClr val="tx1">
                    <a:lumMod val="95000"/>
                    <a:lumOff val="5000"/>
                  </a:schemeClr>
                </a:solidFill>
              </a:rPr>
              <a:t>Aim is to save on time and money</a:t>
            </a:r>
          </a:p>
          <a:p>
            <a:pPr marL="742950" indent="-457200" defTabSz="914400">
              <a:lnSpc>
                <a:spcPct val="94000"/>
              </a:lnSpc>
              <a:spcBef>
                <a:spcPts val="1000"/>
              </a:spcBef>
              <a:spcAft>
                <a:spcPts val="200"/>
              </a:spcAft>
              <a:buClr>
                <a:schemeClr val="tx1"/>
              </a:buClr>
              <a:buSzPct val="149000"/>
              <a:buFont typeface="Wingdings" pitchFamily="2" charset="2"/>
              <a:buChar char="§"/>
            </a:pPr>
            <a:r>
              <a:rPr lang="en-US" sz="2000" dirty="0">
                <a:solidFill>
                  <a:schemeClr val="tx1">
                    <a:lumMod val="95000"/>
                    <a:lumOff val="5000"/>
                  </a:schemeClr>
                </a:solidFill>
              </a:rPr>
              <a:t>Aim is to have something that can be tested with real users</a:t>
            </a:r>
          </a:p>
          <a:p>
            <a:pPr marL="742950" indent="-457200" defTabSz="914400">
              <a:lnSpc>
                <a:spcPct val="94000"/>
              </a:lnSpc>
              <a:spcBef>
                <a:spcPts val="1000"/>
              </a:spcBef>
              <a:spcAft>
                <a:spcPts val="200"/>
              </a:spcAft>
              <a:buClr>
                <a:schemeClr val="tx1"/>
              </a:buClr>
              <a:buSzPct val="149000"/>
              <a:buFont typeface="Wingdings" pitchFamily="2" charset="2"/>
              <a:buChar char="§"/>
            </a:pPr>
            <a:endParaRPr lang="en-US" sz="2000" dirty="0">
              <a:solidFill>
                <a:schemeClr val="tx1">
                  <a:lumMod val="95000"/>
                  <a:lumOff val="5000"/>
                </a:schemeClr>
              </a:solidFill>
            </a:endParaRPr>
          </a:p>
        </p:txBody>
      </p:sp>
    </p:spTree>
    <p:extLst>
      <p:ext uri="{BB962C8B-B14F-4D97-AF65-F5344CB8AC3E}">
        <p14:creationId xmlns:p14="http://schemas.microsoft.com/office/powerpoint/2010/main" val="150134789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tIns="519193" rtlCol="0">
            <a:normAutofit/>
          </a:bodyPr>
          <a:lstStyle/>
          <a:p>
            <a:pPr marL="12700" eaLnBrk="1" fontAlgn="auto" hangingPunct="1">
              <a:spcBef>
                <a:spcPts val="0"/>
              </a:spcBef>
              <a:spcAft>
                <a:spcPts val="0"/>
              </a:spcAft>
              <a:defRPr/>
            </a:pPr>
            <a:r>
              <a:rPr sz="4000" b="1" dirty="0">
                <a:solidFill>
                  <a:srgbClr val="000000"/>
                </a:solidFill>
              </a:rPr>
              <a:t>P</a:t>
            </a:r>
            <a:r>
              <a:rPr sz="4000" b="1" spc="-10" dirty="0">
                <a:solidFill>
                  <a:srgbClr val="000000"/>
                </a:solidFill>
              </a:rPr>
              <a:t>R</a:t>
            </a:r>
            <a:r>
              <a:rPr sz="4000" b="1" spc="-20" dirty="0">
                <a:solidFill>
                  <a:srgbClr val="000000"/>
                </a:solidFill>
              </a:rPr>
              <a:t>O</a:t>
            </a:r>
            <a:r>
              <a:rPr sz="4000" b="1" spc="-65" dirty="0">
                <a:solidFill>
                  <a:srgbClr val="000000"/>
                </a:solidFill>
              </a:rPr>
              <a:t>T</a:t>
            </a:r>
            <a:r>
              <a:rPr sz="4000" b="1" spc="-20" dirty="0">
                <a:solidFill>
                  <a:srgbClr val="000000"/>
                </a:solidFill>
              </a:rPr>
              <a:t>OTY</a:t>
            </a:r>
            <a:r>
              <a:rPr sz="4000" b="1" spc="-30" dirty="0">
                <a:solidFill>
                  <a:srgbClr val="000000"/>
                </a:solidFill>
              </a:rPr>
              <a:t>P</a:t>
            </a:r>
            <a:r>
              <a:rPr sz="4000" b="1" spc="-15" dirty="0">
                <a:solidFill>
                  <a:srgbClr val="000000"/>
                </a:solidFill>
              </a:rPr>
              <a:t>ING</a:t>
            </a:r>
          </a:p>
        </p:txBody>
      </p:sp>
      <p:sp>
        <p:nvSpPr>
          <p:cNvPr id="3" name="object 3"/>
          <p:cNvSpPr txBox="1"/>
          <p:nvPr/>
        </p:nvSpPr>
        <p:spPr>
          <a:xfrm>
            <a:off x="1334478" y="2092143"/>
            <a:ext cx="5314462" cy="815608"/>
          </a:xfrm>
          <a:prstGeom prst="rect">
            <a:avLst/>
          </a:prstGeom>
        </p:spPr>
        <p:txBody>
          <a:bodyPr lIns="0" tIns="0" rIns="0" bIns="0">
            <a:spAutoFit/>
          </a:bodyPr>
          <a:lstStyle/>
          <a:p>
            <a:pPr marL="355600" indent="-342900" fontAlgn="auto">
              <a:spcBef>
                <a:spcPts val="0"/>
              </a:spcBef>
              <a:spcAft>
                <a:spcPts val="0"/>
              </a:spcAft>
              <a:buClr>
                <a:schemeClr val="tx1"/>
              </a:buClr>
              <a:buSzPct val="150000"/>
              <a:buFont typeface="Wingdings" pitchFamily="2" charset="2"/>
              <a:buChar char="§"/>
              <a:tabLst>
                <a:tab pos="287020" algn="l"/>
              </a:tabLst>
              <a:defRPr/>
            </a:pPr>
            <a:r>
              <a:rPr sz="2400" spc="-240" dirty="0">
                <a:solidFill>
                  <a:schemeClr val="tx1">
                    <a:lumMod val="95000"/>
                    <a:lumOff val="5000"/>
                  </a:schemeClr>
                </a:solidFill>
                <a:cs typeface="Arial"/>
              </a:rPr>
              <a:t>Y</a:t>
            </a:r>
            <a:r>
              <a:rPr sz="2400" spc="-5" dirty="0">
                <a:solidFill>
                  <a:schemeClr val="tx1">
                    <a:lumMod val="95000"/>
                    <a:lumOff val="5000"/>
                  </a:schemeClr>
                </a:solidFill>
                <a:cs typeface="Arial"/>
              </a:rPr>
              <a:t>o</a:t>
            </a:r>
            <a:r>
              <a:rPr sz="2400" dirty="0">
                <a:solidFill>
                  <a:schemeClr val="tx1">
                    <a:lumMod val="95000"/>
                    <a:lumOff val="5000"/>
                  </a:schemeClr>
                </a:solidFill>
                <a:cs typeface="Arial"/>
              </a:rPr>
              <a:t>u</a:t>
            </a:r>
            <a:r>
              <a:rPr sz="2400" spc="55" dirty="0">
                <a:solidFill>
                  <a:schemeClr val="tx1">
                    <a:lumMod val="95000"/>
                    <a:lumOff val="5000"/>
                  </a:schemeClr>
                </a:solidFill>
                <a:cs typeface="Times New Roman"/>
              </a:rPr>
              <a:t> </a:t>
            </a:r>
            <a:r>
              <a:rPr sz="2400" spc="-5" dirty="0">
                <a:solidFill>
                  <a:schemeClr val="tx1">
                    <a:lumMod val="95000"/>
                    <a:lumOff val="5000"/>
                  </a:schemeClr>
                </a:solidFill>
                <a:cs typeface="Arial"/>
              </a:rPr>
              <a:t>nev</a:t>
            </a:r>
            <a:r>
              <a:rPr sz="2400" spc="-10" dirty="0">
                <a:solidFill>
                  <a:schemeClr val="tx1">
                    <a:lumMod val="95000"/>
                    <a:lumOff val="5000"/>
                  </a:schemeClr>
                </a:solidFill>
                <a:cs typeface="Arial"/>
              </a:rPr>
              <a:t>e</a:t>
            </a:r>
            <a:r>
              <a:rPr sz="2400" dirty="0">
                <a:solidFill>
                  <a:schemeClr val="tx1">
                    <a:lumMod val="95000"/>
                    <a:lumOff val="5000"/>
                  </a:schemeClr>
                </a:solidFill>
                <a:cs typeface="Arial"/>
              </a:rPr>
              <a:t>r</a:t>
            </a:r>
            <a:r>
              <a:rPr sz="2400" spc="70" dirty="0">
                <a:solidFill>
                  <a:schemeClr val="tx1">
                    <a:lumMod val="95000"/>
                    <a:lumOff val="5000"/>
                  </a:schemeClr>
                </a:solidFill>
                <a:cs typeface="Times New Roman"/>
              </a:rPr>
              <a:t> </a:t>
            </a:r>
            <a:r>
              <a:rPr sz="2400" spc="-5" dirty="0">
                <a:solidFill>
                  <a:schemeClr val="tx1">
                    <a:lumMod val="95000"/>
                    <a:lumOff val="5000"/>
                  </a:schemeClr>
                </a:solidFill>
                <a:cs typeface="Arial"/>
              </a:rPr>
              <a:t>ge</a:t>
            </a:r>
            <a:r>
              <a:rPr sz="2400" dirty="0">
                <a:solidFill>
                  <a:schemeClr val="tx1">
                    <a:lumMod val="95000"/>
                    <a:lumOff val="5000"/>
                  </a:schemeClr>
                </a:solidFill>
                <a:cs typeface="Arial"/>
              </a:rPr>
              <a:t>t</a:t>
            </a:r>
            <a:r>
              <a:rPr sz="2400" spc="65" dirty="0">
                <a:solidFill>
                  <a:schemeClr val="tx1">
                    <a:lumMod val="95000"/>
                    <a:lumOff val="5000"/>
                  </a:schemeClr>
                </a:solidFill>
                <a:cs typeface="Times New Roman"/>
              </a:rPr>
              <a:t> </a:t>
            </a:r>
            <a:r>
              <a:rPr sz="2400" spc="-5" dirty="0">
                <a:solidFill>
                  <a:schemeClr val="tx1">
                    <a:lumMod val="95000"/>
                    <a:lumOff val="5000"/>
                  </a:schemeClr>
                </a:solidFill>
                <a:cs typeface="Arial"/>
              </a:rPr>
              <a:t>i</a:t>
            </a:r>
            <a:r>
              <a:rPr sz="2400" dirty="0">
                <a:solidFill>
                  <a:schemeClr val="tx1">
                    <a:lumMod val="95000"/>
                    <a:lumOff val="5000"/>
                  </a:schemeClr>
                </a:solidFill>
                <a:cs typeface="Arial"/>
              </a:rPr>
              <a:t>t</a:t>
            </a:r>
            <a:r>
              <a:rPr sz="2400" spc="65" dirty="0">
                <a:solidFill>
                  <a:schemeClr val="tx1">
                    <a:lumMod val="95000"/>
                    <a:lumOff val="5000"/>
                  </a:schemeClr>
                </a:solidFill>
                <a:cs typeface="Times New Roman"/>
              </a:rPr>
              <a:t> </a:t>
            </a:r>
            <a:r>
              <a:rPr sz="2400" dirty="0">
                <a:solidFill>
                  <a:schemeClr val="tx1">
                    <a:lumMod val="95000"/>
                    <a:lumOff val="5000"/>
                  </a:schemeClr>
                </a:solidFill>
                <a:cs typeface="Arial"/>
              </a:rPr>
              <a:t>right</a:t>
            </a:r>
            <a:r>
              <a:rPr sz="2400" spc="65" dirty="0">
                <a:solidFill>
                  <a:schemeClr val="tx1">
                    <a:lumMod val="95000"/>
                    <a:lumOff val="5000"/>
                  </a:schemeClr>
                </a:solidFill>
                <a:cs typeface="Times New Roman"/>
              </a:rPr>
              <a:t> </a:t>
            </a:r>
            <a:r>
              <a:rPr sz="2400" spc="-5" dirty="0">
                <a:solidFill>
                  <a:schemeClr val="tx1">
                    <a:lumMod val="95000"/>
                    <a:lumOff val="5000"/>
                  </a:schemeClr>
                </a:solidFill>
                <a:cs typeface="Arial"/>
              </a:rPr>
              <a:t>firs</a:t>
            </a:r>
            <a:r>
              <a:rPr sz="2400" dirty="0">
                <a:solidFill>
                  <a:schemeClr val="tx1">
                    <a:lumMod val="95000"/>
                    <a:lumOff val="5000"/>
                  </a:schemeClr>
                </a:solidFill>
                <a:cs typeface="Arial"/>
              </a:rPr>
              <a:t>t</a:t>
            </a:r>
            <a:r>
              <a:rPr sz="2400" spc="55" dirty="0">
                <a:solidFill>
                  <a:schemeClr val="tx1">
                    <a:lumMod val="95000"/>
                    <a:lumOff val="5000"/>
                  </a:schemeClr>
                </a:solidFill>
                <a:cs typeface="Times New Roman"/>
              </a:rPr>
              <a:t> </a:t>
            </a:r>
            <a:r>
              <a:rPr sz="2400" dirty="0">
                <a:solidFill>
                  <a:schemeClr val="tx1">
                    <a:lumMod val="95000"/>
                    <a:lumOff val="5000"/>
                  </a:schemeClr>
                </a:solidFill>
                <a:cs typeface="Arial"/>
              </a:rPr>
              <a:t>time</a:t>
            </a:r>
          </a:p>
          <a:p>
            <a:pPr marL="355600" indent="-342900" fontAlgn="auto">
              <a:spcBef>
                <a:spcPts val="600"/>
              </a:spcBef>
              <a:spcAft>
                <a:spcPts val="0"/>
              </a:spcAft>
              <a:buClr>
                <a:schemeClr val="tx1"/>
              </a:buClr>
              <a:buSzPct val="150000"/>
              <a:buFont typeface="Wingdings" pitchFamily="2" charset="2"/>
              <a:buChar char="§"/>
              <a:tabLst>
                <a:tab pos="287020" algn="l"/>
              </a:tabLst>
              <a:defRPr/>
            </a:pPr>
            <a:r>
              <a:rPr sz="2400" spc="5" dirty="0">
                <a:solidFill>
                  <a:schemeClr val="tx1">
                    <a:lumMod val="95000"/>
                    <a:lumOff val="5000"/>
                  </a:schemeClr>
                </a:solidFill>
                <a:cs typeface="Arial"/>
              </a:rPr>
              <a:t>I</a:t>
            </a:r>
            <a:r>
              <a:rPr sz="2400" dirty="0">
                <a:solidFill>
                  <a:schemeClr val="tx1">
                    <a:lumMod val="95000"/>
                    <a:lumOff val="5000"/>
                  </a:schemeClr>
                </a:solidFill>
                <a:cs typeface="Arial"/>
              </a:rPr>
              <a:t>f</a:t>
            </a:r>
            <a:r>
              <a:rPr sz="2400" spc="40" dirty="0">
                <a:solidFill>
                  <a:schemeClr val="tx1">
                    <a:lumMod val="95000"/>
                    <a:lumOff val="5000"/>
                  </a:schemeClr>
                </a:solidFill>
                <a:cs typeface="Times New Roman"/>
              </a:rPr>
              <a:t> </a:t>
            </a:r>
            <a:r>
              <a:rPr sz="2400" dirty="0">
                <a:solidFill>
                  <a:schemeClr val="tx1">
                    <a:lumMod val="95000"/>
                    <a:lumOff val="5000"/>
                  </a:schemeClr>
                </a:solidFill>
                <a:cs typeface="Arial"/>
              </a:rPr>
              <a:t>at</a:t>
            </a:r>
            <a:r>
              <a:rPr sz="2400" spc="-20" dirty="0">
                <a:solidFill>
                  <a:schemeClr val="tx1">
                    <a:lumMod val="95000"/>
                    <a:lumOff val="5000"/>
                  </a:schemeClr>
                </a:solidFill>
                <a:cs typeface="Arial"/>
              </a:rPr>
              <a:t> </a:t>
            </a:r>
            <a:r>
              <a:rPr sz="2400" dirty="0">
                <a:solidFill>
                  <a:schemeClr val="tx1">
                    <a:lumMod val="95000"/>
                    <a:lumOff val="5000"/>
                  </a:schemeClr>
                </a:solidFill>
                <a:cs typeface="Arial"/>
              </a:rPr>
              <a:t>first you</a:t>
            </a:r>
            <a:r>
              <a:rPr sz="2400" spc="-10" dirty="0">
                <a:solidFill>
                  <a:schemeClr val="tx1">
                    <a:lumMod val="95000"/>
                    <a:lumOff val="5000"/>
                  </a:schemeClr>
                </a:solidFill>
                <a:cs typeface="Arial"/>
              </a:rPr>
              <a:t> </a:t>
            </a:r>
            <a:r>
              <a:rPr sz="2400" spc="-80" dirty="0">
                <a:solidFill>
                  <a:schemeClr val="tx1">
                    <a:lumMod val="95000"/>
                    <a:lumOff val="5000"/>
                  </a:schemeClr>
                </a:solidFill>
                <a:cs typeface="Arial"/>
              </a:rPr>
              <a:t>don</a:t>
            </a:r>
            <a:r>
              <a:rPr sz="2400" spc="-65" dirty="0">
                <a:solidFill>
                  <a:schemeClr val="tx1">
                    <a:lumMod val="95000"/>
                    <a:lumOff val="5000"/>
                  </a:schemeClr>
                </a:solidFill>
                <a:cs typeface="Arial"/>
              </a:rPr>
              <a:t>‟</a:t>
            </a:r>
            <a:r>
              <a:rPr sz="2400" dirty="0">
                <a:solidFill>
                  <a:schemeClr val="tx1">
                    <a:lumMod val="95000"/>
                    <a:lumOff val="5000"/>
                  </a:schemeClr>
                </a:solidFill>
                <a:cs typeface="Arial"/>
              </a:rPr>
              <a:t>t</a:t>
            </a:r>
            <a:r>
              <a:rPr sz="2400" spc="5" dirty="0">
                <a:solidFill>
                  <a:schemeClr val="tx1">
                    <a:lumMod val="95000"/>
                    <a:lumOff val="5000"/>
                  </a:schemeClr>
                </a:solidFill>
                <a:cs typeface="Arial"/>
              </a:rPr>
              <a:t> </a:t>
            </a:r>
            <a:r>
              <a:rPr sz="2400" dirty="0">
                <a:solidFill>
                  <a:schemeClr val="tx1">
                    <a:lumMod val="95000"/>
                    <a:lumOff val="5000"/>
                  </a:schemeClr>
                </a:solidFill>
                <a:cs typeface="Arial"/>
              </a:rPr>
              <a:t>suc</a:t>
            </a:r>
            <a:r>
              <a:rPr sz="2400" spc="-10" dirty="0">
                <a:solidFill>
                  <a:schemeClr val="tx1">
                    <a:lumMod val="95000"/>
                    <a:lumOff val="5000"/>
                  </a:schemeClr>
                </a:solidFill>
                <a:cs typeface="Arial"/>
              </a:rPr>
              <a:t>c</a:t>
            </a:r>
            <a:r>
              <a:rPr sz="2400" dirty="0">
                <a:solidFill>
                  <a:schemeClr val="tx1">
                    <a:lumMod val="95000"/>
                    <a:lumOff val="5000"/>
                  </a:schemeClr>
                </a:solidFill>
                <a:cs typeface="Arial"/>
              </a:rPr>
              <a:t>e</a:t>
            </a:r>
            <a:r>
              <a:rPr sz="2400" spc="-10" dirty="0">
                <a:solidFill>
                  <a:schemeClr val="tx1">
                    <a:lumMod val="95000"/>
                    <a:lumOff val="5000"/>
                  </a:schemeClr>
                </a:solidFill>
                <a:cs typeface="Arial"/>
              </a:rPr>
              <a:t>e</a:t>
            </a:r>
            <a:r>
              <a:rPr sz="2400" dirty="0">
                <a:solidFill>
                  <a:schemeClr val="tx1">
                    <a:lumMod val="95000"/>
                    <a:lumOff val="5000"/>
                  </a:schemeClr>
                </a:solidFill>
                <a:cs typeface="Arial"/>
              </a:rPr>
              <a:t>d</a:t>
            </a:r>
            <a:r>
              <a:rPr sz="2400" spc="10" dirty="0">
                <a:solidFill>
                  <a:schemeClr val="tx1">
                    <a:lumMod val="95000"/>
                    <a:lumOff val="5000"/>
                  </a:schemeClr>
                </a:solidFill>
                <a:cs typeface="Arial"/>
              </a:rPr>
              <a:t> </a:t>
            </a:r>
            <a:r>
              <a:rPr sz="2400" dirty="0">
                <a:solidFill>
                  <a:schemeClr val="tx1">
                    <a:lumMod val="95000"/>
                    <a:lumOff val="5000"/>
                  </a:schemeClr>
                </a:solidFill>
                <a:cs typeface="Arial"/>
              </a:rPr>
              <a:t>…</a:t>
            </a:r>
          </a:p>
        </p:txBody>
      </p:sp>
      <p:sp>
        <p:nvSpPr>
          <p:cNvPr id="5124" name="object 4"/>
          <p:cNvSpPr>
            <a:spLocks noChangeArrowheads="1"/>
          </p:cNvSpPr>
          <p:nvPr/>
        </p:nvSpPr>
        <p:spPr bwMode="auto">
          <a:xfrm>
            <a:off x="3991709" y="3698875"/>
            <a:ext cx="2278185" cy="7302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125" name="object 5"/>
          <p:cNvSpPr>
            <a:spLocks noChangeArrowheads="1"/>
          </p:cNvSpPr>
          <p:nvPr/>
        </p:nvSpPr>
        <p:spPr bwMode="auto">
          <a:xfrm>
            <a:off x="4064000" y="3733800"/>
            <a:ext cx="2133600" cy="60960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6" name="object 6"/>
          <p:cNvSpPr txBox="1"/>
          <p:nvPr/>
        </p:nvSpPr>
        <p:spPr>
          <a:xfrm>
            <a:off x="4064000" y="3733800"/>
            <a:ext cx="2133600" cy="276999"/>
          </a:xfrm>
          <a:prstGeom prst="rect">
            <a:avLst/>
          </a:prstGeom>
          <a:ln w="12700">
            <a:solidFill>
              <a:srgbClr val="00A7FF"/>
            </a:solidFill>
          </a:ln>
        </p:spPr>
        <p:txBody>
          <a:bodyPr lIns="0" tIns="0" rIns="0" bIns="0">
            <a:spAutoFit/>
          </a:bodyPr>
          <a:lstStyle/>
          <a:p>
            <a:pPr marL="386080" fontAlgn="auto">
              <a:spcBef>
                <a:spcPts val="0"/>
              </a:spcBef>
              <a:spcAft>
                <a:spcPts val="0"/>
              </a:spcAft>
              <a:defRPr/>
            </a:pPr>
            <a:r>
              <a:rPr b="1" dirty="0">
                <a:latin typeface="Times New Roman"/>
                <a:cs typeface="Times New Roman"/>
              </a:rPr>
              <a:t>p</a:t>
            </a:r>
            <a:r>
              <a:rPr b="1" spc="-40" dirty="0">
                <a:latin typeface="Times New Roman"/>
                <a:cs typeface="Times New Roman"/>
              </a:rPr>
              <a:t>r</a:t>
            </a:r>
            <a:r>
              <a:rPr b="1" dirty="0">
                <a:latin typeface="Times New Roman"/>
                <a:cs typeface="Times New Roman"/>
              </a:rPr>
              <a:t>otot</a:t>
            </a:r>
            <a:r>
              <a:rPr b="1" spc="10" dirty="0">
                <a:latin typeface="Times New Roman"/>
                <a:cs typeface="Times New Roman"/>
              </a:rPr>
              <a:t>y</a:t>
            </a:r>
            <a:r>
              <a:rPr b="1" dirty="0">
                <a:latin typeface="Times New Roman"/>
                <a:cs typeface="Times New Roman"/>
              </a:rPr>
              <a:t>pe</a:t>
            </a:r>
            <a:endParaRPr>
              <a:latin typeface="Times New Roman"/>
              <a:cs typeface="Times New Roman"/>
            </a:endParaRPr>
          </a:p>
        </p:txBody>
      </p:sp>
      <p:sp>
        <p:nvSpPr>
          <p:cNvPr id="5127" name="object 7"/>
          <p:cNvSpPr>
            <a:spLocks noChangeArrowheads="1"/>
          </p:cNvSpPr>
          <p:nvPr/>
        </p:nvSpPr>
        <p:spPr bwMode="auto">
          <a:xfrm>
            <a:off x="7141309" y="3698875"/>
            <a:ext cx="2176585" cy="730250"/>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128" name="object 8"/>
          <p:cNvSpPr>
            <a:spLocks noChangeArrowheads="1"/>
          </p:cNvSpPr>
          <p:nvPr/>
        </p:nvSpPr>
        <p:spPr bwMode="auto">
          <a:xfrm>
            <a:off x="7494954" y="3803651"/>
            <a:ext cx="1471247" cy="449263"/>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129" name="object 9"/>
          <p:cNvSpPr>
            <a:spLocks noChangeArrowheads="1"/>
          </p:cNvSpPr>
          <p:nvPr/>
        </p:nvSpPr>
        <p:spPr bwMode="auto">
          <a:xfrm>
            <a:off x="7213600" y="3733800"/>
            <a:ext cx="2032000" cy="609600"/>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130" name="object 10"/>
          <p:cNvSpPr>
            <a:spLocks/>
          </p:cNvSpPr>
          <p:nvPr/>
        </p:nvSpPr>
        <p:spPr bwMode="auto">
          <a:xfrm>
            <a:off x="7213600" y="3733800"/>
            <a:ext cx="2032000" cy="609600"/>
          </a:xfrm>
          <a:custGeom>
            <a:avLst/>
            <a:gdLst>
              <a:gd name="T0" fmla="*/ 0 w 1651000"/>
              <a:gd name="T1" fmla="*/ 304799 h 609600"/>
              <a:gd name="T2" fmla="*/ 330189 w 1651000"/>
              <a:gd name="T3" fmla="*/ 0 h 609600"/>
              <a:gd name="T4" fmla="*/ 1320789 w 1651000"/>
              <a:gd name="T5" fmla="*/ 0 h 609600"/>
              <a:gd name="T6" fmla="*/ 1650979 w 1651000"/>
              <a:gd name="T7" fmla="*/ 304799 h 609600"/>
              <a:gd name="T8" fmla="*/ 1320789 w 1651000"/>
              <a:gd name="T9" fmla="*/ 609599 h 609600"/>
              <a:gd name="T10" fmla="*/ 330189 w 1651000"/>
              <a:gd name="T11" fmla="*/ 609599 h 609600"/>
              <a:gd name="T12" fmla="*/ 0 w 1651000"/>
              <a:gd name="T13" fmla="*/ 304799 h 609600"/>
            </a:gdLst>
            <a:ahLst/>
            <a:cxnLst>
              <a:cxn ang="0">
                <a:pos x="T0" y="T1"/>
              </a:cxn>
              <a:cxn ang="0">
                <a:pos x="T2" y="T3"/>
              </a:cxn>
              <a:cxn ang="0">
                <a:pos x="T4" y="T5"/>
              </a:cxn>
              <a:cxn ang="0">
                <a:pos x="T6" y="T7"/>
              </a:cxn>
              <a:cxn ang="0">
                <a:pos x="T8" y="T9"/>
              </a:cxn>
              <a:cxn ang="0">
                <a:pos x="T10" y="T11"/>
              </a:cxn>
              <a:cxn ang="0">
                <a:pos x="T12" y="T13"/>
              </a:cxn>
            </a:cxnLst>
            <a:rect l="0" t="0" r="r" b="b"/>
            <a:pathLst>
              <a:path w="1651000" h="609600">
                <a:moveTo>
                  <a:pt x="0" y="304799"/>
                </a:moveTo>
                <a:lnTo>
                  <a:pt x="330189" y="0"/>
                </a:lnTo>
                <a:lnTo>
                  <a:pt x="1320789" y="0"/>
                </a:lnTo>
                <a:lnTo>
                  <a:pt x="1650979" y="304799"/>
                </a:lnTo>
                <a:lnTo>
                  <a:pt x="1320789" y="609599"/>
                </a:lnTo>
                <a:lnTo>
                  <a:pt x="330189" y="609599"/>
                </a:lnTo>
                <a:lnTo>
                  <a:pt x="0" y="304799"/>
                </a:lnTo>
                <a:close/>
              </a:path>
            </a:pathLst>
          </a:custGeom>
          <a:noFill/>
          <a:ln w="12700">
            <a:solidFill>
              <a:srgbClr val="00A7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1" name="object 11"/>
          <p:cNvSpPr txBox="1"/>
          <p:nvPr/>
        </p:nvSpPr>
        <p:spPr>
          <a:xfrm>
            <a:off x="7715740" y="3933825"/>
            <a:ext cx="1033584" cy="276999"/>
          </a:xfrm>
          <a:prstGeom prst="rect">
            <a:avLst/>
          </a:prstGeom>
        </p:spPr>
        <p:txBody>
          <a:bodyPr lIns="0" tIns="0" rIns="0" bIns="0">
            <a:spAutoFit/>
          </a:bodyPr>
          <a:lstStyle/>
          <a:p>
            <a:pPr marL="12700" fontAlgn="auto">
              <a:spcBef>
                <a:spcPts val="0"/>
              </a:spcBef>
              <a:spcAft>
                <a:spcPts val="0"/>
              </a:spcAft>
              <a:defRPr/>
            </a:pPr>
            <a:r>
              <a:rPr b="1" dirty="0">
                <a:latin typeface="Times New Roman"/>
                <a:cs typeface="Times New Roman"/>
              </a:rPr>
              <a:t>eva</a:t>
            </a:r>
            <a:r>
              <a:rPr b="1" spc="5" dirty="0">
                <a:latin typeface="Times New Roman"/>
                <a:cs typeface="Times New Roman"/>
              </a:rPr>
              <a:t>l</a:t>
            </a:r>
            <a:r>
              <a:rPr b="1" dirty="0">
                <a:latin typeface="Times New Roman"/>
                <a:cs typeface="Times New Roman"/>
              </a:rPr>
              <a:t>uate</a:t>
            </a:r>
            <a:endParaRPr>
              <a:latin typeface="Times New Roman"/>
              <a:cs typeface="Times New Roman"/>
            </a:endParaRPr>
          </a:p>
        </p:txBody>
      </p:sp>
      <p:sp>
        <p:nvSpPr>
          <p:cNvPr id="5132" name="object 12"/>
          <p:cNvSpPr>
            <a:spLocks noChangeArrowheads="1"/>
          </p:cNvSpPr>
          <p:nvPr/>
        </p:nvSpPr>
        <p:spPr bwMode="auto">
          <a:xfrm>
            <a:off x="943709" y="3698875"/>
            <a:ext cx="2176585" cy="730250"/>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133" name="object 13"/>
          <p:cNvSpPr>
            <a:spLocks noChangeArrowheads="1"/>
          </p:cNvSpPr>
          <p:nvPr/>
        </p:nvSpPr>
        <p:spPr bwMode="auto">
          <a:xfrm>
            <a:off x="1016000" y="3733800"/>
            <a:ext cx="2032000" cy="609600"/>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134" name="object 14"/>
          <p:cNvSpPr>
            <a:spLocks/>
          </p:cNvSpPr>
          <p:nvPr/>
        </p:nvSpPr>
        <p:spPr bwMode="auto">
          <a:xfrm>
            <a:off x="1016000" y="3733800"/>
            <a:ext cx="2032000" cy="609600"/>
          </a:xfrm>
          <a:custGeom>
            <a:avLst/>
            <a:gdLst>
              <a:gd name="T0" fmla="*/ 0 w 1651000"/>
              <a:gd name="T1" fmla="*/ 101595 h 609600"/>
              <a:gd name="T2" fmla="*/ 8945 w 1651000"/>
              <a:gd name="T3" fmla="*/ 59848 h 609600"/>
              <a:gd name="T4" fmla="*/ 33182 w 1651000"/>
              <a:gd name="T5" fmla="*/ 26487 h 609600"/>
              <a:gd name="T6" fmla="*/ 68809 w 1651000"/>
              <a:gd name="T7" fmla="*/ 5408 h 609600"/>
              <a:gd name="T8" fmla="*/ 101608 w 1651000"/>
              <a:gd name="T9" fmla="*/ 0 h 609600"/>
              <a:gd name="T10" fmla="*/ 1549408 w 1651000"/>
              <a:gd name="T11" fmla="*/ 0 h 609600"/>
              <a:gd name="T12" fmla="*/ 1564017 w 1651000"/>
              <a:gd name="T13" fmla="*/ 1041 h 609600"/>
              <a:gd name="T14" fmla="*/ 1577983 w 1651000"/>
              <a:gd name="T15" fmla="*/ 4071 h 609600"/>
              <a:gd name="T16" fmla="*/ 1614574 w 1651000"/>
              <a:gd name="T17" fmla="*/ 23641 h 609600"/>
              <a:gd name="T18" fmla="*/ 1640178 w 1651000"/>
              <a:gd name="T19" fmla="*/ 55903 h 609600"/>
              <a:gd name="T20" fmla="*/ 1650900 w 1651000"/>
              <a:gd name="T21" fmla="*/ 96959 h 609600"/>
              <a:gd name="T22" fmla="*/ 1651004 w 1651000"/>
              <a:gd name="T23" fmla="*/ 101595 h 609600"/>
              <a:gd name="T24" fmla="*/ 1651004 w 1651000"/>
              <a:gd name="T25" fmla="*/ 508004 h 609600"/>
              <a:gd name="T26" fmla="*/ 1649962 w 1651000"/>
              <a:gd name="T27" fmla="*/ 522613 h 609600"/>
              <a:gd name="T28" fmla="*/ 1646933 w 1651000"/>
              <a:gd name="T29" fmla="*/ 536579 h 609600"/>
              <a:gd name="T30" fmla="*/ 1627364 w 1651000"/>
              <a:gd name="T31" fmla="*/ 573170 h 609600"/>
              <a:gd name="T32" fmla="*/ 1595103 w 1651000"/>
              <a:gd name="T33" fmla="*/ 598774 h 609600"/>
              <a:gd name="T34" fmla="*/ 1554045 w 1651000"/>
              <a:gd name="T35" fmla="*/ 609496 h 609600"/>
              <a:gd name="T36" fmla="*/ 1549408 w 1651000"/>
              <a:gd name="T37" fmla="*/ 609599 h 609600"/>
              <a:gd name="T38" fmla="*/ 101608 w 1651000"/>
              <a:gd name="T39" fmla="*/ 609599 h 609600"/>
              <a:gd name="T40" fmla="*/ 87001 w 1651000"/>
              <a:gd name="T41" fmla="*/ 608558 h 609600"/>
              <a:gd name="T42" fmla="*/ 73038 w 1651000"/>
              <a:gd name="T43" fmla="*/ 605529 h 609600"/>
              <a:gd name="T44" fmla="*/ 36444 w 1651000"/>
              <a:gd name="T45" fmla="*/ 585963 h 609600"/>
              <a:gd name="T46" fmla="*/ 10833 w 1651000"/>
              <a:gd name="T47" fmla="*/ 553705 h 609600"/>
              <a:gd name="T48" fmla="*/ 104 w 1651000"/>
              <a:gd name="T49" fmla="*/ 512650 h 609600"/>
              <a:gd name="T50" fmla="*/ 0 w 1651000"/>
              <a:gd name="T51" fmla="*/ 508004 h 609600"/>
              <a:gd name="T52" fmla="*/ 0 w 1651000"/>
              <a:gd name="T53" fmla="*/ 101595 h 609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51000" h="609600">
                <a:moveTo>
                  <a:pt x="0" y="101595"/>
                </a:moveTo>
                <a:lnTo>
                  <a:pt x="8945" y="59848"/>
                </a:lnTo>
                <a:lnTo>
                  <a:pt x="33182" y="26487"/>
                </a:lnTo>
                <a:lnTo>
                  <a:pt x="68809" y="5408"/>
                </a:lnTo>
                <a:lnTo>
                  <a:pt x="101608" y="0"/>
                </a:lnTo>
                <a:lnTo>
                  <a:pt x="1549408" y="0"/>
                </a:lnTo>
                <a:lnTo>
                  <a:pt x="1564017" y="1041"/>
                </a:lnTo>
                <a:lnTo>
                  <a:pt x="1577983" y="4071"/>
                </a:lnTo>
                <a:lnTo>
                  <a:pt x="1614574" y="23641"/>
                </a:lnTo>
                <a:lnTo>
                  <a:pt x="1640178" y="55903"/>
                </a:lnTo>
                <a:lnTo>
                  <a:pt x="1650900" y="96959"/>
                </a:lnTo>
                <a:lnTo>
                  <a:pt x="1651004" y="101595"/>
                </a:lnTo>
                <a:lnTo>
                  <a:pt x="1651004" y="508004"/>
                </a:lnTo>
                <a:lnTo>
                  <a:pt x="1649962" y="522613"/>
                </a:lnTo>
                <a:lnTo>
                  <a:pt x="1646933" y="536579"/>
                </a:lnTo>
                <a:lnTo>
                  <a:pt x="1627364" y="573170"/>
                </a:lnTo>
                <a:lnTo>
                  <a:pt x="1595103" y="598774"/>
                </a:lnTo>
                <a:lnTo>
                  <a:pt x="1554045" y="609496"/>
                </a:lnTo>
                <a:lnTo>
                  <a:pt x="1549408" y="609599"/>
                </a:lnTo>
                <a:lnTo>
                  <a:pt x="101608" y="609599"/>
                </a:lnTo>
                <a:lnTo>
                  <a:pt x="87001" y="608558"/>
                </a:lnTo>
                <a:lnTo>
                  <a:pt x="73038" y="605529"/>
                </a:lnTo>
                <a:lnTo>
                  <a:pt x="36444" y="585963"/>
                </a:lnTo>
                <a:lnTo>
                  <a:pt x="10833" y="553705"/>
                </a:lnTo>
                <a:lnTo>
                  <a:pt x="104" y="512650"/>
                </a:lnTo>
                <a:lnTo>
                  <a:pt x="0" y="508004"/>
                </a:lnTo>
                <a:lnTo>
                  <a:pt x="0" y="101595"/>
                </a:lnTo>
                <a:close/>
              </a:path>
            </a:pathLst>
          </a:custGeom>
          <a:noFill/>
          <a:ln w="12700">
            <a:solidFill>
              <a:srgbClr val="00A7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135" name="object 15"/>
          <p:cNvSpPr txBox="1">
            <a:spLocks noChangeArrowheads="1"/>
          </p:cNvSpPr>
          <p:nvPr/>
        </p:nvSpPr>
        <p:spPr bwMode="auto">
          <a:xfrm>
            <a:off x="1633415" y="3933825"/>
            <a:ext cx="79912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b="1">
                <a:latin typeface="Times New Roman" pitchFamily="18" charset="0"/>
                <a:cs typeface="Times New Roman" pitchFamily="18" charset="0"/>
              </a:rPr>
              <a:t>design</a:t>
            </a:r>
            <a:endParaRPr lang="en-US">
              <a:latin typeface="Times New Roman" pitchFamily="18" charset="0"/>
              <a:cs typeface="Times New Roman" pitchFamily="18" charset="0"/>
            </a:endParaRPr>
          </a:p>
        </p:txBody>
      </p:sp>
      <p:sp>
        <p:nvSpPr>
          <p:cNvPr id="5136" name="object 16"/>
          <p:cNvSpPr>
            <a:spLocks noChangeArrowheads="1"/>
          </p:cNvSpPr>
          <p:nvPr/>
        </p:nvSpPr>
        <p:spPr bwMode="auto">
          <a:xfrm>
            <a:off x="4042509" y="4841875"/>
            <a:ext cx="2176585" cy="730250"/>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137" name="object 17"/>
          <p:cNvSpPr>
            <a:spLocks noChangeArrowheads="1"/>
          </p:cNvSpPr>
          <p:nvPr/>
        </p:nvSpPr>
        <p:spPr bwMode="auto">
          <a:xfrm>
            <a:off x="4114800" y="4876800"/>
            <a:ext cx="2032000" cy="609600"/>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138" name="object 18"/>
          <p:cNvSpPr>
            <a:spLocks/>
          </p:cNvSpPr>
          <p:nvPr/>
        </p:nvSpPr>
        <p:spPr bwMode="auto">
          <a:xfrm>
            <a:off x="4114800" y="4876800"/>
            <a:ext cx="2032000" cy="609600"/>
          </a:xfrm>
          <a:custGeom>
            <a:avLst/>
            <a:gdLst>
              <a:gd name="T0" fmla="*/ 0 w 1651000"/>
              <a:gd name="T1" fmla="*/ 101595 h 609600"/>
              <a:gd name="T2" fmla="*/ 8939 w 1651000"/>
              <a:gd name="T3" fmla="*/ 59842 h 609600"/>
              <a:gd name="T4" fmla="*/ 33166 w 1651000"/>
              <a:gd name="T5" fmla="*/ 26479 h 609600"/>
              <a:gd name="T6" fmla="*/ 68792 w 1651000"/>
              <a:gd name="T7" fmla="*/ 5404 h 609600"/>
              <a:gd name="T8" fmla="*/ 101589 w 1651000"/>
              <a:gd name="T9" fmla="*/ 0 h 609600"/>
              <a:gd name="T10" fmla="*/ 1549389 w 1651000"/>
              <a:gd name="T11" fmla="*/ 0 h 609600"/>
              <a:gd name="T12" fmla="*/ 1564003 w 1651000"/>
              <a:gd name="T13" fmla="*/ 1041 h 609600"/>
              <a:gd name="T14" fmla="*/ 1577971 w 1651000"/>
              <a:gd name="T15" fmla="*/ 4071 h 609600"/>
              <a:gd name="T16" fmla="*/ 1614562 w 1651000"/>
              <a:gd name="T17" fmla="*/ 23640 h 609600"/>
              <a:gd name="T18" fmla="*/ 1640160 w 1651000"/>
              <a:gd name="T19" fmla="*/ 55903 h 609600"/>
              <a:gd name="T20" fmla="*/ 1650876 w 1651000"/>
              <a:gd name="T21" fmla="*/ 96963 h 609600"/>
              <a:gd name="T22" fmla="*/ 1650979 w 1651000"/>
              <a:gd name="T23" fmla="*/ 101595 h 609600"/>
              <a:gd name="T24" fmla="*/ 1650979 w 1651000"/>
              <a:gd name="T25" fmla="*/ 508004 h 609600"/>
              <a:gd name="T26" fmla="*/ 1649938 w 1651000"/>
              <a:gd name="T27" fmla="*/ 522613 h 609600"/>
              <a:gd name="T28" fmla="*/ 1646910 w 1651000"/>
              <a:gd name="T29" fmla="*/ 536579 h 609600"/>
              <a:gd name="T30" fmla="*/ 1627347 w 1651000"/>
              <a:gd name="T31" fmla="*/ 573172 h 609600"/>
              <a:gd name="T32" fmla="*/ 1595089 w 1651000"/>
              <a:gd name="T33" fmla="*/ 598776 h 609600"/>
              <a:gd name="T34" fmla="*/ 1554023 w 1651000"/>
              <a:gd name="T35" fmla="*/ 609496 h 609600"/>
              <a:gd name="T36" fmla="*/ 1549389 w 1651000"/>
              <a:gd name="T37" fmla="*/ 609599 h 609600"/>
              <a:gd name="T38" fmla="*/ 101589 w 1651000"/>
              <a:gd name="T39" fmla="*/ 609599 h 609600"/>
              <a:gd name="T40" fmla="*/ 86976 w 1651000"/>
              <a:gd name="T41" fmla="*/ 608558 h 609600"/>
              <a:gd name="T42" fmla="*/ 73007 w 1651000"/>
              <a:gd name="T43" fmla="*/ 605528 h 609600"/>
              <a:gd name="T44" fmla="*/ 36416 w 1651000"/>
              <a:gd name="T45" fmla="*/ 585959 h 609600"/>
              <a:gd name="T46" fmla="*/ 10819 w 1651000"/>
              <a:gd name="T47" fmla="*/ 553696 h 609600"/>
              <a:gd name="T48" fmla="*/ 103 w 1651000"/>
              <a:gd name="T49" fmla="*/ 512636 h 609600"/>
              <a:gd name="T50" fmla="*/ 0 w 1651000"/>
              <a:gd name="T51" fmla="*/ 508004 h 609600"/>
              <a:gd name="T52" fmla="*/ 0 w 1651000"/>
              <a:gd name="T53" fmla="*/ 101595 h 609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51000" h="609600">
                <a:moveTo>
                  <a:pt x="0" y="101595"/>
                </a:moveTo>
                <a:lnTo>
                  <a:pt x="8939" y="59842"/>
                </a:lnTo>
                <a:lnTo>
                  <a:pt x="33166" y="26479"/>
                </a:lnTo>
                <a:lnTo>
                  <a:pt x="68792" y="5404"/>
                </a:lnTo>
                <a:lnTo>
                  <a:pt x="101589" y="0"/>
                </a:lnTo>
                <a:lnTo>
                  <a:pt x="1549389" y="0"/>
                </a:lnTo>
                <a:lnTo>
                  <a:pt x="1564003" y="1041"/>
                </a:lnTo>
                <a:lnTo>
                  <a:pt x="1577971" y="4071"/>
                </a:lnTo>
                <a:lnTo>
                  <a:pt x="1614562" y="23640"/>
                </a:lnTo>
                <a:lnTo>
                  <a:pt x="1640160" y="55903"/>
                </a:lnTo>
                <a:lnTo>
                  <a:pt x="1650876" y="96963"/>
                </a:lnTo>
                <a:lnTo>
                  <a:pt x="1650979" y="101595"/>
                </a:lnTo>
                <a:lnTo>
                  <a:pt x="1650979" y="508004"/>
                </a:lnTo>
                <a:lnTo>
                  <a:pt x="1649938" y="522613"/>
                </a:lnTo>
                <a:lnTo>
                  <a:pt x="1646910" y="536579"/>
                </a:lnTo>
                <a:lnTo>
                  <a:pt x="1627347" y="573172"/>
                </a:lnTo>
                <a:lnTo>
                  <a:pt x="1595089" y="598776"/>
                </a:lnTo>
                <a:lnTo>
                  <a:pt x="1554023" y="609496"/>
                </a:lnTo>
                <a:lnTo>
                  <a:pt x="1549389" y="609599"/>
                </a:lnTo>
                <a:lnTo>
                  <a:pt x="101589" y="609599"/>
                </a:lnTo>
                <a:lnTo>
                  <a:pt x="86976" y="608558"/>
                </a:lnTo>
                <a:lnTo>
                  <a:pt x="73007" y="605528"/>
                </a:lnTo>
                <a:lnTo>
                  <a:pt x="36416" y="585959"/>
                </a:lnTo>
                <a:lnTo>
                  <a:pt x="10819" y="553696"/>
                </a:lnTo>
                <a:lnTo>
                  <a:pt x="103" y="512636"/>
                </a:lnTo>
                <a:lnTo>
                  <a:pt x="0" y="508004"/>
                </a:lnTo>
                <a:lnTo>
                  <a:pt x="0" y="101595"/>
                </a:lnTo>
                <a:close/>
              </a:path>
            </a:pathLst>
          </a:custGeom>
          <a:noFill/>
          <a:ln w="12700">
            <a:solidFill>
              <a:srgbClr val="00A7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9" name="object 19"/>
          <p:cNvSpPr txBox="1"/>
          <p:nvPr/>
        </p:nvSpPr>
        <p:spPr>
          <a:xfrm>
            <a:off x="4562232" y="5076825"/>
            <a:ext cx="1137138" cy="276999"/>
          </a:xfrm>
          <a:prstGeom prst="rect">
            <a:avLst/>
          </a:prstGeom>
        </p:spPr>
        <p:txBody>
          <a:bodyPr lIns="0" tIns="0" rIns="0" bIns="0">
            <a:spAutoFit/>
          </a:bodyPr>
          <a:lstStyle/>
          <a:p>
            <a:pPr marL="12700" fontAlgn="auto">
              <a:spcBef>
                <a:spcPts val="0"/>
              </a:spcBef>
              <a:spcAft>
                <a:spcPts val="0"/>
              </a:spcAft>
              <a:defRPr/>
            </a:pPr>
            <a:r>
              <a:rPr b="1" spc="-35" dirty="0">
                <a:latin typeface="Times New Roman"/>
                <a:cs typeface="Times New Roman"/>
              </a:rPr>
              <a:t>r</a:t>
            </a:r>
            <a:r>
              <a:rPr b="1" dirty="0">
                <a:latin typeface="Times New Roman"/>
                <a:cs typeface="Times New Roman"/>
              </a:rPr>
              <a:t>e-design</a:t>
            </a:r>
            <a:endParaRPr>
              <a:latin typeface="Times New Roman"/>
              <a:cs typeface="Times New Roman"/>
            </a:endParaRPr>
          </a:p>
        </p:txBody>
      </p:sp>
      <p:sp>
        <p:nvSpPr>
          <p:cNvPr id="5140" name="object 20"/>
          <p:cNvSpPr>
            <a:spLocks/>
          </p:cNvSpPr>
          <p:nvPr/>
        </p:nvSpPr>
        <p:spPr bwMode="auto">
          <a:xfrm>
            <a:off x="6197600" y="4000500"/>
            <a:ext cx="1016000" cy="76200"/>
          </a:xfrm>
          <a:custGeom>
            <a:avLst/>
            <a:gdLst>
              <a:gd name="T0" fmla="*/ 749320 w 826135"/>
              <a:gd name="T1" fmla="*/ 0 h 76200"/>
              <a:gd name="T2" fmla="*/ 749320 w 826135"/>
              <a:gd name="T3" fmla="*/ 76199 h 76200"/>
              <a:gd name="T4" fmla="*/ 812828 w 826135"/>
              <a:gd name="T5" fmla="*/ 44446 h 76200"/>
              <a:gd name="T6" fmla="*/ 761999 w 826135"/>
              <a:gd name="T7" fmla="*/ 44446 h 76200"/>
              <a:gd name="T8" fmla="*/ 761999 w 826135"/>
              <a:gd name="T9" fmla="*/ 31754 h 76200"/>
              <a:gd name="T10" fmla="*/ 812828 w 826135"/>
              <a:gd name="T11" fmla="*/ 31754 h 76200"/>
              <a:gd name="T12" fmla="*/ 749320 w 826135"/>
              <a:gd name="T13" fmla="*/ 0 h 76200"/>
              <a:gd name="T14" fmla="*/ 749320 w 826135"/>
              <a:gd name="T15" fmla="*/ 31754 h 76200"/>
              <a:gd name="T16" fmla="*/ 0 w 826135"/>
              <a:gd name="T17" fmla="*/ 31754 h 76200"/>
              <a:gd name="T18" fmla="*/ 0 w 826135"/>
              <a:gd name="T19" fmla="*/ 44446 h 76200"/>
              <a:gd name="T20" fmla="*/ 749320 w 826135"/>
              <a:gd name="T21" fmla="*/ 44446 h 76200"/>
              <a:gd name="T22" fmla="*/ 749320 w 826135"/>
              <a:gd name="T23" fmla="*/ 31754 h 76200"/>
              <a:gd name="T24" fmla="*/ 812828 w 826135"/>
              <a:gd name="T25" fmla="*/ 31754 h 76200"/>
              <a:gd name="T26" fmla="*/ 761999 w 826135"/>
              <a:gd name="T27" fmla="*/ 31754 h 76200"/>
              <a:gd name="T28" fmla="*/ 761999 w 826135"/>
              <a:gd name="T29" fmla="*/ 44446 h 76200"/>
              <a:gd name="T30" fmla="*/ 812828 w 826135"/>
              <a:gd name="T31" fmla="*/ 44446 h 76200"/>
              <a:gd name="T32" fmla="*/ 825520 w 826135"/>
              <a:gd name="T33" fmla="*/ 38099 h 76200"/>
              <a:gd name="T34" fmla="*/ 812828 w 826135"/>
              <a:gd name="T35" fmla="*/ 31754 h 76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6135" h="76200">
                <a:moveTo>
                  <a:pt x="749320" y="0"/>
                </a:moveTo>
                <a:lnTo>
                  <a:pt x="749320" y="76199"/>
                </a:lnTo>
                <a:lnTo>
                  <a:pt x="812828" y="44446"/>
                </a:lnTo>
                <a:lnTo>
                  <a:pt x="761999" y="44446"/>
                </a:lnTo>
                <a:lnTo>
                  <a:pt x="761999" y="31754"/>
                </a:lnTo>
                <a:lnTo>
                  <a:pt x="812828" y="31754"/>
                </a:lnTo>
                <a:lnTo>
                  <a:pt x="749320" y="0"/>
                </a:lnTo>
                <a:close/>
              </a:path>
              <a:path w="826135" h="76200">
                <a:moveTo>
                  <a:pt x="749320" y="31754"/>
                </a:moveTo>
                <a:lnTo>
                  <a:pt x="0" y="31754"/>
                </a:lnTo>
                <a:lnTo>
                  <a:pt x="0" y="44446"/>
                </a:lnTo>
                <a:lnTo>
                  <a:pt x="749320" y="44446"/>
                </a:lnTo>
                <a:lnTo>
                  <a:pt x="749320" y="31754"/>
                </a:lnTo>
                <a:close/>
              </a:path>
              <a:path w="826135" h="76200">
                <a:moveTo>
                  <a:pt x="812828" y="31754"/>
                </a:moveTo>
                <a:lnTo>
                  <a:pt x="761999" y="31754"/>
                </a:lnTo>
                <a:lnTo>
                  <a:pt x="761999" y="44446"/>
                </a:lnTo>
                <a:lnTo>
                  <a:pt x="812828" y="44446"/>
                </a:lnTo>
                <a:lnTo>
                  <a:pt x="825520" y="38099"/>
                </a:lnTo>
                <a:lnTo>
                  <a:pt x="812828" y="31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5141" name="object 21"/>
          <p:cNvSpPr>
            <a:spLocks/>
          </p:cNvSpPr>
          <p:nvPr/>
        </p:nvSpPr>
        <p:spPr bwMode="auto">
          <a:xfrm>
            <a:off x="3048000" y="4000500"/>
            <a:ext cx="1016000" cy="76200"/>
          </a:xfrm>
          <a:custGeom>
            <a:avLst/>
            <a:gdLst>
              <a:gd name="T0" fmla="*/ 749289 w 825500"/>
              <a:gd name="T1" fmla="*/ 0 h 76200"/>
              <a:gd name="T2" fmla="*/ 749289 w 825500"/>
              <a:gd name="T3" fmla="*/ 76199 h 76200"/>
              <a:gd name="T4" fmla="*/ 812797 w 825500"/>
              <a:gd name="T5" fmla="*/ 44446 h 76200"/>
              <a:gd name="T6" fmla="*/ 761999 w 825500"/>
              <a:gd name="T7" fmla="*/ 44446 h 76200"/>
              <a:gd name="T8" fmla="*/ 761999 w 825500"/>
              <a:gd name="T9" fmla="*/ 31754 h 76200"/>
              <a:gd name="T10" fmla="*/ 812797 w 825500"/>
              <a:gd name="T11" fmla="*/ 31754 h 76200"/>
              <a:gd name="T12" fmla="*/ 749289 w 825500"/>
              <a:gd name="T13" fmla="*/ 0 h 76200"/>
              <a:gd name="T14" fmla="*/ 749289 w 825500"/>
              <a:gd name="T15" fmla="*/ 31754 h 76200"/>
              <a:gd name="T16" fmla="*/ 0 w 825500"/>
              <a:gd name="T17" fmla="*/ 31754 h 76200"/>
              <a:gd name="T18" fmla="*/ 0 w 825500"/>
              <a:gd name="T19" fmla="*/ 44446 h 76200"/>
              <a:gd name="T20" fmla="*/ 749289 w 825500"/>
              <a:gd name="T21" fmla="*/ 44446 h 76200"/>
              <a:gd name="T22" fmla="*/ 749289 w 825500"/>
              <a:gd name="T23" fmla="*/ 31754 h 76200"/>
              <a:gd name="T24" fmla="*/ 812797 w 825500"/>
              <a:gd name="T25" fmla="*/ 31754 h 76200"/>
              <a:gd name="T26" fmla="*/ 761999 w 825500"/>
              <a:gd name="T27" fmla="*/ 31754 h 76200"/>
              <a:gd name="T28" fmla="*/ 761999 w 825500"/>
              <a:gd name="T29" fmla="*/ 44446 h 76200"/>
              <a:gd name="T30" fmla="*/ 812797 w 825500"/>
              <a:gd name="T31" fmla="*/ 44446 h 76200"/>
              <a:gd name="T32" fmla="*/ 825489 w 825500"/>
              <a:gd name="T33" fmla="*/ 38099 h 76200"/>
              <a:gd name="T34" fmla="*/ 812797 w 825500"/>
              <a:gd name="T35" fmla="*/ 31754 h 76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5500" h="76200">
                <a:moveTo>
                  <a:pt x="749289" y="0"/>
                </a:moveTo>
                <a:lnTo>
                  <a:pt x="749289" y="76199"/>
                </a:lnTo>
                <a:lnTo>
                  <a:pt x="812797" y="44446"/>
                </a:lnTo>
                <a:lnTo>
                  <a:pt x="761999" y="44446"/>
                </a:lnTo>
                <a:lnTo>
                  <a:pt x="761999" y="31754"/>
                </a:lnTo>
                <a:lnTo>
                  <a:pt x="812797" y="31754"/>
                </a:lnTo>
                <a:lnTo>
                  <a:pt x="749289" y="0"/>
                </a:lnTo>
                <a:close/>
              </a:path>
              <a:path w="825500" h="76200">
                <a:moveTo>
                  <a:pt x="749289" y="31754"/>
                </a:moveTo>
                <a:lnTo>
                  <a:pt x="0" y="31754"/>
                </a:lnTo>
                <a:lnTo>
                  <a:pt x="0" y="44446"/>
                </a:lnTo>
                <a:lnTo>
                  <a:pt x="749289" y="44446"/>
                </a:lnTo>
                <a:lnTo>
                  <a:pt x="749289" y="31754"/>
                </a:lnTo>
                <a:close/>
              </a:path>
              <a:path w="825500" h="76200">
                <a:moveTo>
                  <a:pt x="812797" y="31754"/>
                </a:moveTo>
                <a:lnTo>
                  <a:pt x="761999" y="31754"/>
                </a:lnTo>
                <a:lnTo>
                  <a:pt x="761999" y="44446"/>
                </a:lnTo>
                <a:lnTo>
                  <a:pt x="812797" y="44446"/>
                </a:lnTo>
                <a:lnTo>
                  <a:pt x="825489" y="38099"/>
                </a:lnTo>
                <a:lnTo>
                  <a:pt x="812797" y="31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5142" name="object 22"/>
          <p:cNvSpPr>
            <a:spLocks/>
          </p:cNvSpPr>
          <p:nvPr/>
        </p:nvSpPr>
        <p:spPr bwMode="auto">
          <a:xfrm>
            <a:off x="6146801" y="4343401"/>
            <a:ext cx="2090615" cy="874713"/>
          </a:xfrm>
          <a:custGeom>
            <a:avLst/>
            <a:gdLst>
              <a:gd name="T0" fmla="*/ 0 w 1698625"/>
              <a:gd name="T1" fmla="*/ 838580 h 875664"/>
              <a:gd name="T2" fmla="*/ 76372 w 1698625"/>
              <a:gd name="T3" fmla="*/ 843914 h 875664"/>
              <a:gd name="T4" fmla="*/ 63520 w 1698625"/>
              <a:gd name="T5" fmla="*/ 831210 h 875664"/>
              <a:gd name="T6" fmla="*/ 75712 w 1698625"/>
              <a:gd name="T7" fmla="*/ 799337 h 875664"/>
              <a:gd name="T8" fmla="*/ 63520 w 1698625"/>
              <a:gd name="T9" fmla="*/ 831210 h 875664"/>
              <a:gd name="T10" fmla="*/ 76369 w 1698625"/>
              <a:gd name="T11" fmla="*/ 843716 h 875664"/>
              <a:gd name="T12" fmla="*/ 76369 w 1698625"/>
              <a:gd name="T13" fmla="*/ 843716 h 875664"/>
              <a:gd name="T14" fmla="*/ 76372 w 1698625"/>
              <a:gd name="T15" fmla="*/ 843914 h 875664"/>
              <a:gd name="T16" fmla="*/ 1685940 w 1698625"/>
              <a:gd name="T17" fmla="*/ 0 h 875664"/>
              <a:gd name="T18" fmla="*/ 1676278 w 1698625"/>
              <a:gd name="T19" fmla="*/ 77723 h 875664"/>
              <a:gd name="T20" fmla="*/ 1648480 w 1698625"/>
              <a:gd name="T21" fmla="*/ 154173 h 875664"/>
              <a:gd name="T22" fmla="*/ 1603369 w 1698625"/>
              <a:gd name="T23" fmla="*/ 229874 h 875664"/>
              <a:gd name="T24" fmla="*/ 1542044 w 1698625"/>
              <a:gd name="T25" fmla="*/ 303906 h 875664"/>
              <a:gd name="T26" fmla="*/ 1465966 w 1698625"/>
              <a:gd name="T27" fmla="*/ 375797 h 875664"/>
              <a:gd name="T28" fmla="*/ 1376171 w 1698625"/>
              <a:gd name="T29" fmla="*/ 444626 h 875664"/>
              <a:gd name="T30" fmla="*/ 1273942 w 1698625"/>
              <a:gd name="T31" fmla="*/ 510027 h 875664"/>
              <a:gd name="T32" fmla="*/ 1160525 w 1698625"/>
              <a:gd name="T33" fmla="*/ 570987 h 875664"/>
              <a:gd name="T34" fmla="*/ 1037203 w 1698625"/>
              <a:gd name="T35" fmla="*/ 627257 h 875664"/>
              <a:gd name="T36" fmla="*/ 905134 w 1698625"/>
              <a:gd name="T37" fmla="*/ 677930 h 875664"/>
              <a:gd name="T38" fmla="*/ 765688 w 1698625"/>
              <a:gd name="T39" fmla="*/ 722507 h 875664"/>
              <a:gd name="T40" fmla="*/ 619902 w 1698625"/>
              <a:gd name="T41" fmla="*/ 760344 h 875664"/>
              <a:gd name="T42" fmla="*/ 469270 w 1698625"/>
              <a:gd name="T43" fmla="*/ 790955 h 875664"/>
              <a:gd name="T44" fmla="*/ 314827 w 1698625"/>
              <a:gd name="T45" fmla="*/ 813434 h 875664"/>
              <a:gd name="T46" fmla="*/ 158008 w 1698625"/>
              <a:gd name="T47" fmla="*/ 827531 h 875664"/>
              <a:gd name="T48" fmla="*/ 76181 w 1698625"/>
              <a:gd name="T49" fmla="*/ 831008 h 875664"/>
              <a:gd name="T50" fmla="*/ 158892 w 1698625"/>
              <a:gd name="T51" fmla="*/ 840104 h 875664"/>
              <a:gd name="T52" fmla="*/ 316504 w 1698625"/>
              <a:gd name="T53" fmla="*/ 826007 h 875664"/>
              <a:gd name="T54" fmla="*/ 471556 w 1698625"/>
              <a:gd name="T55" fmla="*/ 803397 h 875664"/>
              <a:gd name="T56" fmla="*/ 622950 w 1698625"/>
              <a:gd name="T57" fmla="*/ 772799 h 875664"/>
              <a:gd name="T58" fmla="*/ 769376 w 1698625"/>
              <a:gd name="T59" fmla="*/ 734699 h 875664"/>
              <a:gd name="T60" fmla="*/ 909584 w 1698625"/>
              <a:gd name="T61" fmla="*/ 689859 h 875664"/>
              <a:gd name="T62" fmla="*/ 1042294 w 1698625"/>
              <a:gd name="T63" fmla="*/ 638805 h 875664"/>
              <a:gd name="T64" fmla="*/ 1166378 w 1698625"/>
              <a:gd name="T65" fmla="*/ 582299 h 875664"/>
              <a:gd name="T66" fmla="*/ 1280556 w 1698625"/>
              <a:gd name="T67" fmla="*/ 520826 h 875664"/>
              <a:gd name="T68" fmla="*/ 1383670 w 1698625"/>
              <a:gd name="T69" fmla="*/ 454913 h 875664"/>
              <a:gd name="T70" fmla="*/ 1474469 w 1698625"/>
              <a:gd name="T71" fmla="*/ 385322 h 875664"/>
              <a:gd name="T72" fmla="*/ 1551553 w 1698625"/>
              <a:gd name="T73" fmla="*/ 312288 h 875664"/>
              <a:gd name="T74" fmla="*/ 1613915 w 1698625"/>
              <a:gd name="T75" fmla="*/ 236850 h 875664"/>
              <a:gd name="T76" fmla="*/ 1660154 w 1698625"/>
              <a:gd name="T77" fmla="*/ 159126 h 875664"/>
              <a:gd name="T78" fmla="*/ 1688866 w 1698625"/>
              <a:gd name="T79" fmla="*/ 80009 h 875664"/>
              <a:gd name="T80" fmla="*/ 1698619 w 1698625"/>
              <a:gd name="T81" fmla="*/ 761 h 875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98625" h="875664">
                <a:moveTo>
                  <a:pt x="75712" y="799337"/>
                </a:moveTo>
                <a:lnTo>
                  <a:pt x="0" y="838580"/>
                </a:lnTo>
                <a:lnTo>
                  <a:pt x="76840" y="875537"/>
                </a:lnTo>
                <a:lnTo>
                  <a:pt x="76372" y="843914"/>
                </a:lnTo>
                <a:lnTo>
                  <a:pt x="63642" y="843914"/>
                </a:lnTo>
                <a:lnTo>
                  <a:pt x="63520" y="831210"/>
                </a:lnTo>
                <a:lnTo>
                  <a:pt x="76181" y="831008"/>
                </a:lnTo>
                <a:lnTo>
                  <a:pt x="75712" y="799337"/>
                </a:lnTo>
                <a:close/>
              </a:path>
              <a:path w="1698625" h="875664">
                <a:moveTo>
                  <a:pt x="76181" y="831008"/>
                </a:moveTo>
                <a:lnTo>
                  <a:pt x="63520" y="831210"/>
                </a:lnTo>
                <a:lnTo>
                  <a:pt x="63642" y="843914"/>
                </a:lnTo>
                <a:lnTo>
                  <a:pt x="76369" y="843716"/>
                </a:lnTo>
                <a:lnTo>
                  <a:pt x="76181" y="831008"/>
                </a:lnTo>
                <a:close/>
              </a:path>
              <a:path w="1698625" h="875664">
                <a:moveTo>
                  <a:pt x="76369" y="843716"/>
                </a:moveTo>
                <a:lnTo>
                  <a:pt x="63642" y="843914"/>
                </a:lnTo>
                <a:lnTo>
                  <a:pt x="76372" y="843914"/>
                </a:lnTo>
                <a:lnTo>
                  <a:pt x="76369" y="843716"/>
                </a:lnTo>
                <a:close/>
              </a:path>
              <a:path w="1698625" h="875664">
                <a:moveTo>
                  <a:pt x="1685940" y="0"/>
                </a:moveTo>
                <a:lnTo>
                  <a:pt x="1683532" y="39242"/>
                </a:lnTo>
                <a:lnTo>
                  <a:pt x="1676278" y="77723"/>
                </a:lnTo>
                <a:lnTo>
                  <a:pt x="1664604" y="116073"/>
                </a:lnTo>
                <a:lnTo>
                  <a:pt x="1648480" y="154173"/>
                </a:lnTo>
                <a:lnTo>
                  <a:pt x="1627906" y="192273"/>
                </a:lnTo>
                <a:lnTo>
                  <a:pt x="1603369" y="229874"/>
                </a:lnTo>
                <a:lnTo>
                  <a:pt x="1574688" y="267080"/>
                </a:lnTo>
                <a:lnTo>
                  <a:pt x="1542044" y="303906"/>
                </a:lnTo>
                <a:lnTo>
                  <a:pt x="1505833" y="340232"/>
                </a:lnTo>
                <a:lnTo>
                  <a:pt x="1465966" y="375797"/>
                </a:lnTo>
                <a:lnTo>
                  <a:pt x="1422775" y="410586"/>
                </a:lnTo>
                <a:lnTo>
                  <a:pt x="1376171" y="444626"/>
                </a:lnTo>
                <a:lnTo>
                  <a:pt x="1326520" y="477773"/>
                </a:lnTo>
                <a:lnTo>
                  <a:pt x="1273942" y="510027"/>
                </a:lnTo>
                <a:lnTo>
                  <a:pt x="1218559" y="541019"/>
                </a:lnTo>
                <a:lnTo>
                  <a:pt x="1160525" y="570987"/>
                </a:lnTo>
                <a:lnTo>
                  <a:pt x="1100084" y="599825"/>
                </a:lnTo>
                <a:lnTo>
                  <a:pt x="1037203" y="627257"/>
                </a:lnTo>
                <a:lnTo>
                  <a:pt x="972190" y="653283"/>
                </a:lnTo>
                <a:lnTo>
                  <a:pt x="905134" y="677930"/>
                </a:lnTo>
                <a:lnTo>
                  <a:pt x="836310" y="701039"/>
                </a:lnTo>
                <a:lnTo>
                  <a:pt x="765688" y="722507"/>
                </a:lnTo>
                <a:lnTo>
                  <a:pt x="693419" y="742319"/>
                </a:lnTo>
                <a:lnTo>
                  <a:pt x="619902" y="760344"/>
                </a:lnTo>
                <a:lnTo>
                  <a:pt x="545104" y="776609"/>
                </a:lnTo>
                <a:lnTo>
                  <a:pt x="469270" y="790955"/>
                </a:lnTo>
                <a:lnTo>
                  <a:pt x="392429" y="803279"/>
                </a:lnTo>
                <a:lnTo>
                  <a:pt x="314827" y="813434"/>
                </a:lnTo>
                <a:lnTo>
                  <a:pt x="236738" y="821567"/>
                </a:lnTo>
                <a:lnTo>
                  <a:pt x="158008" y="827531"/>
                </a:lnTo>
                <a:lnTo>
                  <a:pt x="79126" y="830960"/>
                </a:lnTo>
                <a:lnTo>
                  <a:pt x="76181" y="831008"/>
                </a:lnTo>
                <a:lnTo>
                  <a:pt x="76369" y="843716"/>
                </a:lnTo>
                <a:lnTo>
                  <a:pt x="158892" y="840104"/>
                </a:lnTo>
                <a:lnTo>
                  <a:pt x="238018" y="834258"/>
                </a:lnTo>
                <a:lnTo>
                  <a:pt x="316504" y="826007"/>
                </a:lnTo>
                <a:lnTo>
                  <a:pt x="394472" y="815852"/>
                </a:lnTo>
                <a:lnTo>
                  <a:pt x="471556" y="803397"/>
                </a:lnTo>
                <a:lnTo>
                  <a:pt x="547756" y="788919"/>
                </a:lnTo>
                <a:lnTo>
                  <a:pt x="622950" y="772799"/>
                </a:lnTo>
                <a:lnTo>
                  <a:pt x="696742" y="754629"/>
                </a:lnTo>
                <a:lnTo>
                  <a:pt x="769376" y="734699"/>
                </a:lnTo>
                <a:lnTo>
                  <a:pt x="840242" y="713100"/>
                </a:lnTo>
                <a:lnTo>
                  <a:pt x="909584" y="689859"/>
                </a:lnTo>
                <a:lnTo>
                  <a:pt x="976883" y="664976"/>
                </a:lnTo>
                <a:lnTo>
                  <a:pt x="1042294" y="638805"/>
                </a:lnTo>
                <a:lnTo>
                  <a:pt x="1105540" y="611255"/>
                </a:lnTo>
                <a:lnTo>
                  <a:pt x="1166378" y="582299"/>
                </a:lnTo>
                <a:lnTo>
                  <a:pt x="1224808" y="552068"/>
                </a:lnTo>
                <a:lnTo>
                  <a:pt x="1280556" y="520826"/>
                </a:lnTo>
                <a:lnTo>
                  <a:pt x="1333499" y="488310"/>
                </a:lnTo>
                <a:lnTo>
                  <a:pt x="1383670" y="454913"/>
                </a:lnTo>
                <a:lnTo>
                  <a:pt x="1430670" y="420492"/>
                </a:lnTo>
                <a:lnTo>
                  <a:pt x="1474469" y="385322"/>
                </a:lnTo>
                <a:lnTo>
                  <a:pt x="1514855" y="349245"/>
                </a:lnTo>
                <a:lnTo>
                  <a:pt x="1551553" y="312288"/>
                </a:lnTo>
                <a:lnTo>
                  <a:pt x="1584716" y="274832"/>
                </a:lnTo>
                <a:lnTo>
                  <a:pt x="1613915" y="236850"/>
                </a:lnTo>
                <a:lnTo>
                  <a:pt x="1639061" y="198251"/>
                </a:lnTo>
                <a:lnTo>
                  <a:pt x="1660154" y="159126"/>
                </a:lnTo>
                <a:lnTo>
                  <a:pt x="1676796" y="119765"/>
                </a:lnTo>
                <a:lnTo>
                  <a:pt x="1688866" y="80009"/>
                </a:lnTo>
                <a:lnTo>
                  <a:pt x="1696090" y="40004"/>
                </a:lnTo>
                <a:lnTo>
                  <a:pt x="1698619" y="761"/>
                </a:lnTo>
                <a:lnTo>
                  <a:pt x="16859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5143" name="object 23"/>
          <p:cNvSpPr>
            <a:spLocks/>
          </p:cNvSpPr>
          <p:nvPr/>
        </p:nvSpPr>
        <p:spPr bwMode="auto">
          <a:xfrm>
            <a:off x="5083908" y="4343400"/>
            <a:ext cx="93785" cy="533400"/>
          </a:xfrm>
          <a:custGeom>
            <a:avLst/>
            <a:gdLst>
              <a:gd name="T0" fmla="*/ 44464 w 76200"/>
              <a:gd name="T1" fmla="*/ 63495 h 533400"/>
              <a:gd name="T2" fmla="*/ 31760 w 76200"/>
              <a:gd name="T3" fmla="*/ 63495 h 533400"/>
              <a:gd name="T4" fmla="*/ 31760 w 76200"/>
              <a:gd name="T5" fmla="*/ 533399 h 533400"/>
              <a:gd name="T6" fmla="*/ 44464 w 76200"/>
              <a:gd name="T7" fmla="*/ 533399 h 533400"/>
              <a:gd name="T8" fmla="*/ 44464 w 76200"/>
              <a:gd name="T9" fmla="*/ 63495 h 533400"/>
              <a:gd name="T10" fmla="*/ 38099 w 76200"/>
              <a:gd name="T11" fmla="*/ 0 h 533400"/>
              <a:gd name="T12" fmla="*/ 0 w 76200"/>
              <a:gd name="T13" fmla="*/ 76199 h 533400"/>
              <a:gd name="T14" fmla="*/ 31760 w 76200"/>
              <a:gd name="T15" fmla="*/ 76199 h 533400"/>
              <a:gd name="T16" fmla="*/ 31760 w 76200"/>
              <a:gd name="T17" fmla="*/ 63495 h 533400"/>
              <a:gd name="T18" fmla="*/ 69847 w 76200"/>
              <a:gd name="T19" fmla="*/ 63495 h 533400"/>
              <a:gd name="T20" fmla="*/ 38099 w 76200"/>
              <a:gd name="T21" fmla="*/ 0 h 533400"/>
              <a:gd name="T22" fmla="*/ 69847 w 76200"/>
              <a:gd name="T23" fmla="*/ 63495 h 533400"/>
              <a:gd name="T24" fmla="*/ 44464 w 76200"/>
              <a:gd name="T25" fmla="*/ 63495 h 533400"/>
              <a:gd name="T26" fmla="*/ 44464 w 76200"/>
              <a:gd name="T27" fmla="*/ 76199 h 533400"/>
              <a:gd name="T28" fmla="*/ 76199 w 76200"/>
              <a:gd name="T29" fmla="*/ 76199 h 533400"/>
              <a:gd name="T30" fmla="*/ 69847 w 76200"/>
              <a:gd name="T31" fmla="*/ 63495 h 533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200" h="533400">
                <a:moveTo>
                  <a:pt x="44464" y="63495"/>
                </a:moveTo>
                <a:lnTo>
                  <a:pt x="31760" y="63495"/>
                </a:lnTo>
                <a:lnTo>
                  <a:pt x="31760" y="533399"/>
                </a:lnTo>
                <a:lnTo>
                  <a:pt x="44464" y="533399"/>
                </a:lnTo>
                <a:lnTo>
                  <a:pt x="44464" y="63495"/>
                </a:lnTo>
                <a:close/>
              </a:path>
              <a:path w="76200" h="533400">
                <a:moveTo>
                  <a:pt x="38099" y="0"/>
                </a:moveTo>
                <a:lnTo>
                  <a:pt x="0" y="76199"/>
                </a:lnTo>
                <a:lnTo>
                  <a:pt x="31760" y="76199"/>
                </a:lnTo>
                <a:lnTo>
                  <a:pt x="31760" y="63495"/>
                </a:lnTo>
                <a:lnTo>
                  <a:pt x="69847" y="63495"/>
                </a:lnTo>
                <a:lnTo>
                  <a:pt x="38099" y="0"/>
                </a:lnTo>
                <a:close/>
              </a:path>
              <a:path w="76200" h="533400">
                <a:moveTo>
                  <a:pt x="69847" y="63495"/>
                </a:moveTo>
                <a:lnTo>
                  <a:pt x="44464" y="63495"/>
                </a:lnTo>
                <a:lnTo>
                  <a:pt x="44464" y="76199"/>
                </a:lnTo>
                <a:lnTo>
                  <a:pt x="76199" y="76199"/>
                </a:lnTo>
                <a:lnTo>
                  <a:pt x="69847" y="634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5144" name="object 24"/>
          <p:cNvSpPr>
            <a:spLocks/>
          </p:cNvSpPr>
          <p:nvPr/>
        </p:nvSpPr>
        <p:spPr bwMode="auto">
          <a:xfrm>
            <a:off x="9245600" y="4000500"/>
            <a:ext cx="812800" cy="76200"/>
          </a:xfrm>
          <a:custGeom>
            <a:avLst/>
            <a:gdLst>
              <a:gd name="T0" fmla="*/ 584210 w 660400"/>
              <a:gd name="T1" fmla="*/ 0 h 76200"/>
              <a:gd name="T2" fmla="*/ 584210 w 660400"/>
              <a:gd name="T3" fmla="*/ 76199 h 76200"/>
              <a:gd name="T4" fmla="*/ 647717 w 660400"/>
              <a:gd name="T5" fmla="*/ 44446 h 76200"/>
              <a:gd name="T6" fmla="*/ 596908 w 660400"/>
              <a:gd name="T7" fmla="*/ 44446 h 76200"/>
              <a:gd name="T8" fmla="*/ 596908 w 660400"/>
              <a:gd name="T9" fmla="*/ 31754 h 76200"/>
              <a:gd name="T10" fmla="*/ 647718 w 660400"/>
              <a:gd name="T11" fmla="*/ 31754 h 76200"/>
              <a:gd name="T12" fmla="*/ 584210 w 660400"/>
              <a:gd name="T13" fmla="*/ 0 h 76200"/>
              <a:gd name="T14" fmla="*/ 584210 w 660400"/>
              <a:gd name="T15" fmla="*/ 31754 h 76200"/>
              <a:gd name="T16" fmla="*/ 0 w 660400"/>
              <a:gd name="T17" fmla="*/ 31754 h 76200"/>
              <a:gd name="T18" fmla="*/ 0 w 660400"/>
              <a:gd name="T19" fmla="*/ 44446 h 76200"/>
              <a:gd name="T20" fmla="*/ 584210 w 660400"/>
              <a:gd name="T21" fmla="*/ 44446 h 76200"/>
              <a:gd name="T22" fmla="*/ 584210 w 660400"/>
              <a:gd name="T23" fmla="*/ 31754 h 76200"/>
              <a:gd name="T24" fmla="*/ 647718 w 660400"/>
              <a:gd name="T25" fmla="*/ 31754 h 76200"/>
              <a:gd name="T26" fmla="*/ 596908 w 660400"/>
              <a:gd name="T27" fmla="*/ 31754 h 76200"/>
              <a:gd name="T28" fmla="*/ 596908 w 660400"/>
              <a:gd name="T29" fmla="*/ 44446 h 76200"/>
              <a:gd name="T30" fmla="*/ 647717 w 660400"/>
              <a:gd name="T31" fmla="*/ 44446 h 76200"/>
              <a:gd name="T32" fmla="*/ 660410 w 660400"/>
              <a:gd name="T33" fmla="*/ 38099 h 76200"/>
              <a:gd name="T34" fmla="*/ 647718 w 660400"/>
              <a:gd name="T35" fmla="*/ 31754 h 76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0400" h="76200">
                <a:moveTo>
                  <a:pt x="584210" y="0"/>
                </a:moveTo>
                <a:lnTo>
                  <a:pt x="584210" y="76199"/>
                </a:lnTo>
                <a:lnTo>
                  <a:pt x="647717" y="44446"/>
                </a:lnTo>
                <a:lnTo>
                  <a:pt x="596908" y="44446"/>
                </a:lnTo>
                <a:lnTo>
                  <a:pt x="596908" y="31754"/>
                </a:lnTo>
                <a:lnTo>
                  <a:pt x="647718" y="31754"/>
                </a:lnTo>
                <a:lnTo>
                  <a:pt x="584210" y="0"/>
                </a:lnTo>
                <a:close/>
              </a:path>
              <a:path w="660400" h="76200">
                <a:moveTo>
                  <a:pt x="584210" y="31754"/>
                </a:moveTo>
                <a:lnTo>
                  <a:pt x="0" y="31754"/>
                </a:lnTo>
                <a:lnTo>
                  <a:pt x="0" y="44446"/>
                </a:lnTo>
                <a:lnTo>
                  <a:pt x="584210" y="44446"/>
                </a:lnTo>
                <a:lnTo>
                  <a:pt x="584210" y="31754"/>
                </a:lnTo>
                <a:close/>
              </a:path>
              <a:path w="660400" h="76200">
                <a:moveTo>
                  <a:pt x="647718" y="31754"/>
                </a:moveTo>
                <a:lnTo>
                  <a:pt x="596908" y="31754"/>
                </a:lnTo>
                <a:lnTo>
                  <a:pt x="596908" y="44446"/>
                </a:lnTo>
                <a:lnTo>
                  <a:pt x="647717" y="44446"/>
                </a:lnTo>
                <a:lnTo>
                  <a:pt x="660410" y="38099"/>
                </a:lnTo>
                <a:lnTo>
                  <a:pt x="647718" y="31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 name="object 25"/>
          <p:cNvSpPr txBox="1"/>
          <p:nvPr/>
        </p:nvSpPr>
        <p:spPr>
          <a:xfrm>
            <a:off x="10257692" y="3889375"/>
            <a:ext cx="703385" cy="276999"/>
          </a:xfrm>
          <a:prstGeom prst="rect">
            <a:avLst/>
          </a:prstGeom>
        </p:spPr>
        <p:txBody>
          <a:bodyPr lIns="0" tIns="0" rIns="0" bIns="0">
            <a:spAutoFit/>
          </a:bodyPr>
          <a:lstStyle/>
          <a:p>
            <a:pPr marL="12700" fontAlgn="auto">
              <a:spcBef>
                <a:spcPts val="0"/>
              </a:spcBef>
              <a:spcAft>
                <a:spcPts val="0"/>
              </a:spcAft>
              <a:defRPr/>
            </a:pPr>
            <a:r>
              <a:rPr b="1" dirty="0">
                <a:latin typeface="Times New Roman"/>
                <a:cs typeface="Times New Roman"/>
              </a:rPr>
              <a:t>do</a:t>
            </a:r>
            <a:r>
              <a:rPr b="1" spc="-10" dirty="0">
                <a:latin typeface="Times New Roman"/>
                <a:cs typeface="Times New Roman"/>
              </a:rPr>
              <a:t>n</a:t>
            </a:r>
            <a:r>
              <a:rPr b="1" dirty="0">
                <a:latin typeface="Times New Roman"/>
                <a:cs typeface="Times New Roman"/>
              </a:rPr>
              <a:t>e!</a:t>
            </a:r>
            <a:endParaRPr>
              <a:latin typeface="Times New Roman"/>
              <a:cs typeface="Times New Roman"/>
            </a:endParaRPr>
          </a:p>
        </p:txBody>
      </p:sp>
      <p:sp>
        <p:nvSpPr>
          <p:cNvPr id="5146" name="object 2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anchor="t" anchorCtr="0" compatLnSpc="1">
            <a:prstTxWarp prst="textNoShape">
              <a:avLst/>
            </a:prstTxWarp>
          </a:bodyPr>
          <a:lstStyle>
            <a:lvl1pPr marL="74613">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335EEC14-A8F9-4703-89AE-A60AED5D47CB}" type="slidenum">
              <a:rPr lang="en-US" smtClean="0">
                <a:solidFill>
                  <a:schemeClr val="bg1"/>
                </a:solidFill>
                <a:latin typeface="Arial" charset="0"/>
                <a:cs typeface="Arial" charset="0"/>
              </a:rPr>
              <a:pPr fontAlgn="base">
                <a:spcBef>
                  <a:spcPct val="0"/>
                </a:spcBef>
                <a:spcAft>
                  <a:spcPct val="0"/>
                </a:spcAft>
              </a:pPr>
              <a:t>16</a:t>
            </a:fld>
            <a:endParaRPr lang="en-US">
              <a:solidFill>
                <a:schemeClr val="bg1"/>
              </a:solidFill>
              <a:latin typeface="Arial" charset="0"/>
              <a:cs typeface="Arial" charset="0"/>
            </a:endParaRPr>
          </a:p>
        </p:txBody>
      </p:sp>
      <p:sp>
        <p:nvSpPr>
          <p:cNvPr id="5147" name="object 26"/>
          <p:cNvSpPr txBox="1">
            <a:spLocks noChangeArrowheads="1"/>
          </p:cNvSpPr>
          <p:nvPr/>
        </p:nvSpPr>
        <p:spPr bwMode="auto">
          <a:xfrm>
            <a:off x="9241693" y="3675063"/>
            <a:ext cx="6135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b="1">
                <a:latin typeface="Times New Roman" pitchFamily="18" charset="0"/>
                <a:cs typeface="Times New Roman" pitchFamily="18" charset="0"/>
              </a:rPr>
              <a:t>OK?</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98610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p:cNvSpPr>
            <a:spLocks noChangeArrowheads="1"/>
          </p:cNvSpPr>
          <p:nvPr/>
        </p:nvSpPr>
        <p:spPr bwMode="auto">
          <a:xfrm>
            <a:off x="4593493" y="823913"/>
            <a:ext cx="6099908" cy="4948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6147" name="object 3"/>
          <p:cNvSpPr>
            <a:spLocks noChangeArrowheads="1"/>
          </p:cNvSpPr>
          <p:nvPr/>
        </p:nvSpPr>
        <p:spPr bwMode="auto">
          <a:xfrm>
            <a:off x="787401" y="1190626"/>
            <a:ext cx="3432907" cy="458152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6148" name="object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anchor="t" anchorCtr="0" compatLnSpc="1">
            <a:prstTxWarp prst="textNoShape">
              <a:avLst/>
            </a:prstTxWarp>
          </a:bodyPr>
          <a:lstStyle>
            <a:lvl1pPr marL="74613">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7259EC17-C4B4-49C4-9D30-671289F7F426}" type="slidenum">
              <a:rPr lang="en-US" smtClean="0">
                <a:solidFill>
                  <a:schemeClr val="bg1"/>
                </a:solidFill>
                <a:latin typeface="Arial" charset="0"/>
                <a:cs typeface="Arial" charset="0"/>
              </a:rPr>
              <a:pPr fontAlgn="base">
                <a:spcBef>
                  <a:spcPct val="0"/>
                </a:spcBef>
                <a:spcAft>
                  <a:spcPct val="0"/>
                </a:spcAft>
              </a:pPr>
              <a:t>17</a:t>
            </a:fld>
            <a:endParaRPr lang="en-US">
              <a:solidFill>
                <a:schemeClr val="bg1"/>
              </a:solidFill>
              <a:latin typeface="Arial" charset="0"/>
              <a:cs typeface="Arial" charset="0"/>
            </a:endParaRPr>
          </a:p>
        </p:txBody>
      </p:sp>
    </p:spTree>
    <p:extLst>
      <p:ext uri="{BB962C8B-B14F-4D97-AF65-F5344CB8AC3E}">
        <p14:creationId xmlns:p14="http://schemas.microsoft.com/office/powerpoint/2010/main" val="2138787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tIns="470147" rtlCol="0">
            <a:normAutofit/>
          </a:bodyPr>
          <a:lstStyle/>
          <a:p>
            <a:pPr marL="12700" eaLnBrk="1" fontAlgn="auto" hangingPunct="1">
              <a:lnSpc>
                <a:spcPts val="3570"/>
              </a:lnSpc>
              <a:spcBef>
                <a:spcPts val="0"/>
              </a:spcBef>
              <a:spcAft>
                <a:spcPts val="0"/>
              </a:spcAft>
              <a:buClr>
                <a:schemeClr val="tx1"/>
              </a:buClr>
              <a:buSzPct val="140000"/>
              <a:defRPr/>
            </a:pPr>
            <a:r>
              <a:rPr lang="en-US" sz="4000" b="1" spc="-30" dirty="0">
                <a:solidFill>
                  <a:schemeClr val="tx1">
                    <a:lumMod val="95000"/>
                    <a:lumOff val="5000"/>
                  </a:schemeClr>
                </a:solidFill>
                <a:latin typeface="+mn-lt"/>
              </a:rPr>
              <a:t>W</a:t>
            </a:r>
            <a:r>
              <a:rPr sz="4000" b="1" spc="-5" dirty="0">
                <a:solidFill>
                  <a:schemeClr val="tx1">
                    <a:lumMod val="95000"/>
                    <a:lumOff val="5000"/>
                  </a:schemeClr>
                </a:solidFill>
                <a:latin typeface="+mn-lt"/>
              </a:rPr>
              <a:t>H</a:t>
            </a:r>
            <a:r>
              <a:rPr sz="4000" b="1" spc="-210" dirty="0">
                <a:solidFill>
                  <a:schemeClr val="tx1">
                    <a:lumMod val="95000"/>
                    <a:lumOff val="5000"/>
                  </a:schemeClr>
                </a:solidFill>
                <a:latin typeface="+mn-lt"/>
              </a:rPr>
              <a:t>A</a:t>
            </a:r>
            <a:r>
              <a:rPr sz="4000" b="1" spc="-15" dirty="0">
                <a:solidFill>
                  <a:schemeClr val="tx1">
                    <a:lumMod val="95000"/>
                    <a:lumOff val="5000"/>
                  </a:schemeClr>
                </a:solidFill>
                <a:latin typeface="+mn-lt"/>
              </a:rPr>
              <a:t>T</a:t>
            </a:r>
            <a:r>
              <a:rPr sz="4000" b="1" spc="200" dirty="0">
                <a:solidFill>
                  <a:schemeClr val="tx1">
                    <a:lumMod val="95000"/>
                    <a:lumOff val="5000"/>
                  </a:schemeClr>
                </a:solidFill>
                <a:latin typeface="+mn-lt"/>
                <a:cs typeface="Times New Roman"/>
              </a:rPr>
              <a:t> </a:t>
            </a:r>
            <a:r>
              <a:rPr sz="4000" b="1" spc="-5" dirty="0">
                <a:solidFill>
                  <a:schemeClr val="tx1">
                    <a:lumMod val="95000"/>
                    <a:lumOff val="5000"/>
                  </a:schemeClr>
                </a:solidFill>
                <a:latin typeface="+mn-lt"/>
              </a:rPr>
              <a:t>I</a:t>
            </a:r>
            <a:r>
              <a:rPr sz="4000" b="1" spc="-20" dirty="0">
                <a:solidFill>
                  <a:schemeClr val="tx1">
                    <a:lumMod val="95000"/>
                    <a:lumOff val="5000"/>
                  </a:schemeClr>
                </a:solidFill>
                <a:latin typeface="+mn-lt"/>
              </a:rPr>
              <a:t>S</a:t>
            </a:r>
            <a:r>
              <a:rPr sz="4000" b="1" spc="55" dirty="0">
                <a:solidFill>
                  <a:schemeClr val="tx1">
                    <a:lumMod val="95000"/>
                    <a:lumOff val="5000"/>
                  </a:schemeClr>
                </a:solidFill>
                <a:latin typeface="+mn-lt"/>
                <a:cs typeface="Times New Roman"/>
              </a:rPr>
              <a:t> </a:t>
            </a:r>
            <a:r>
              <a:rPr sz="4000" b="1" spc="-20" dirty="0">
                <a:solidFill>
                  <a:schemeClr val="tx1">
                    <a:lumMod val="95000"/>
                    <a:lumOff val="5000"/>
                  </a:schemeClr>
                </a:solidFill>
                <a:latin typeface="+mn-lt"/>
              </a:rPr>
              <a:t>A</a:t>
            </a:r>
            <a:r>
              <a:rPr sz="4000" b="1" spc="100" dirty="0">
                <a:solidFill>
                  <a:schemeClr val="tx1">
                    <a:lumMod val="95000"/>
                    <a:lumOff val="5000"/>
                  </a:schemeClr>
                </a:solidFill>
                <a:latin typeface="+mn-lt"/>
                <a:cs typeface="Times New Roman"/>
              </a:rPr>
              <a:t> </a:t>
            </a:r>
            <a:r>
              <a:rPr sz="4000" b="1" dirty="0">
                <a:solidFill>
                  <a:schemeClr val="tx1">
                    <a:lumMod val="95000"/>
                    <a:lumOff val="5000"/>
                  </a:schemeClr>
                </a:solidFill>
                <a:latin typeface="+mn-lt"/>
              </a:rPr>
              <a:t>P</a:t>
            </a:r>
            <a:r>
              <a:rPr sz="4000" b="1" spc="-10" dirty="0">
                <a:solidFill>
                  <a:schemeClr val="tx1">
                    <a:lumMod val="95000"/>
                    <a:lumOff val="5000"/>
                  </a:schemeClr>
                </a:solidFill>
                <a:latin typeface="+mn-lt"/>
              </a:rPr>
              <a:t>R</a:t>
            </a:r>
            <a:r>
              <a:rPr sz="4000" b="1" spc="-20" dirty="0">
                <a:solidFill>
                  <a:schemeClr val="tx1">
                    <a:lumMod val="95000"/>
                    <a:lumOff val="5000"/>
                  </a:schemeClr>
                </a:solidFill>
                <a:latin typeface="+mn-lt"/>
              </a:rPr>
              <a:t>O</a:t>
            </a:r>
            <a:r>
              <a:rPr sz="4000" b="1" spc="-65" dirty="0">
                <a:solidFill>
                  <a:schemeClr val="tx1">
                    <a:lumMod val="95000"/>
                    <a:lumOff val="5000"/>
                  </a:schemeClr>
                </a:solidFill>
                <a:latin typeface="+mn-lt"/>
              </a:rPr>
              <a:t>T</a:t>
            </a:r>
            <a:r>
              <a:rPr sz="4000" b="1" spc="-20" dirty="0">
                <a:solidFill>
                  <a:schemeClr val="tx1">
                    <a:lumMod val="95000"/>
                    <a:lumOff val="5000"/>
                  </a:schemeClr>
                </a:solidFill>
                <a:latin typeface="+mn-lt"/>
              </a:rPr>
              <a:t>OTY</a:t>
            </a:r>
            <a:r>
              <a:rPr sz="4000" b="1" spc="-30" dirty="0">
                <a:solidFill>
                  <a:schemeClr val="tx1">
                    <a:lumMod val="95000"/>
                    <a:lumOff val="5000"/>
                  </a:schemeClr>
                </a:solidFill>
                <a:latin typeface="+mn-lt"/>
              </a:rPr>
              <a:t>P</a:t>
            </a:r>
            <a:r>
              <a:rPr sz="4000" b="1" spc="-20" dirty="0">
                <a:solidFill>
                  <a:schemeClr val="tx1">
                    <a:lumMod val="95000"/>
                    <a:lumOff val="5000"/>
                  </a:schemeClr>
                </a:solidFill>
                <a:latin typeface="+mn-lt"/>
              </a:rPr>
              <a:t>E</a:t>
            </a:r>
            <a:endParaRPr sz="4000" b="1" dirty="0">
              <a:solidFill>
                <a:schemeClr val="tx1">
                  <a:lumMod val="95000"/>
                  <a:lumOff val="5000"/>
                </a:schemeClr>
              </a:solidFill>
              <a:latin typeface="+mn-lt"/>
              <a:cs typeface="Times New Roman"/>
            </a:endParaRPr>
          </a:p>
        </p:txBody>
      </p:sp>
      <p:sp>
        <p:nvSpPr>
          <p:cNvPr id="7171" name="object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anchor="t" anchorCtr="0" compatLnSpc="1">
            <a:prstTxWarp prst="textNoShape">
              <a:avLst/>
            </a:prstTxWarp>
          </a:bodyPr>
          <a:lstStyle>
            <a:lvl1pPr marL="74613">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417513" indent="-342900" fontAlgn="base">
              <a:spcBef>
                <a:spcPct val="0"/>
              </a:spcBef>
              <a:spcAft>
                <a:spcPct val="0"/>
              </a:spcAft>
              <a:buClr>
                <a:schemeClr val="tx1"/>
              </a:buClr>
              <a:buSzPct val="140000"/>
              <a:buFont typeface="Wingdings" pitchFamily="2" charset="2"/>
              <a:buChar char="§"/>
            </a:pPr>
            <a:fld id="{891F00D9-4D80-43C2-85A5-521D47531F01}" type="slidenum">
              <a:rPr lang="en-US" sz="2400" smtClean="0">
                <a:solidFill>
                  <a:schemeClr val="tx1">
                    <a:lumMod val="95000"/>
                    <a:lumOff val="5000"/>
                  </a:schemeClr>
                </a:solidFill>
                <a:latin typeface="+mn-lt"/>
                <a:cs typeface="Arial" charset="0"/>
              </a:rPr>
              <a:pPr marL="417513" indent="-342900" fontAlgn="base">
                <a:spcBef>
                  <a:spcPct val="0"/>
                </a:spcBef>
                <a:spcAft>
                  <a:spcPct val="0"/>
                </a:spcAft>
                <a:buClr>
                  <a:schemeClr val="tx1"/>
                </a:buClr>
                <a:buSzPct val="140000"/>
                <a:buFont typeface="Wingdings" pitchFamily="2" charset="2"/>
                <a:buChar char="§"/>
              </a:pPr>
              <a:t>18</a:t>
            </a:fld>
            <a:endParaRPr lang="en-US" sz="2400">
              <a:solidFill>
                <a:schemeClr val="tx1">
                  <a:lumMod val="95000"/>
                  <a:lumOff val="5000"/>
                </a:schemeClr>
              </a:solidFill>
              <a:latin typeface="+mn-lt"/>
              <a:cs typeface="Arial" charset="0"/>
            </a:endParaRPr>
          </a:p>
        </p:txBody>
      </p:sp>
      <p:sp>
        <p:nvSpPr>
          <p:cNvPr id="3" name="object 3"/>
          <p:cNvSpPr txBox="1"/>
          <p:nvPr/>
        </p:nvSpPr>
        <p:spPr>
          <a:xfrm>
            <a:off x="1375509" y="2258403"/>
            <a:ext cx="9069754" cy="2618666"/>
          </a:xfrm>
          <a:prstGeom prst="rect">
            <a:avLst/>
          </a:prstGeom>
        </p:spPr>
        <p:txBody>
          <a:bodyPr lIns="0" tIns="0" rIns="0" bIns="0">
            <a:spAutoFit/>
          </a:bodyPr>
          <a:lstStyle>
            <a:lvl1pPr marL="285750" indent="-273050">
              <a:tabLst>
                <a:tab pos="285750" algn="l"/>
              </a:tabLst>
              <a:defRPr>
                <a:solidFill>
                  <a:schemeClr val="tx1"/>
                </a:solidFill>
                <a:latin typeface="Calibri" pitchFamily="34" charset="0"/>
              </a:defRPr>
            </a:lvl1pPr>
            <a:lvl2pPr marL="652463" indent="-273050">
              <a:tabLst>
                <a:tab pos="285750" algn="l"/>
              </a:tabLst>
              <a:defRPr>
                <a:solidFill>
                  <a:schemeClr val="tx1"/>
                </a:solidFill>
                <a:latin typeface="Calibri" pitchFamily="34" charset="0"/>
              </a:defRPr>
            </a:lvl2pPr>
            <a:lvl3pPr marL="1143000" indent="-228600">
              <a:tabLst>
                <a:tab pos="285750" algn="l"/>
              </a:tabLst>
              <a:defRPr>
                <a:solidFill>
                  <a:schemeClr val="tx1"/>
                </a:solidFill>
                <a:latin typeface="Calibri" pitchFamily="34" charset="0"/>
              </a:defRPr>
            </a:lvl3pPr>
            <a:lvl4pPr marL="1600200" indent="-228600">
              <a:tabLst>
                <a:tab pos="285750" algn="l"/>
              </a:tabLst>
              <a:defRPr>
                <a:solidFill>
                  <a:schemeClr val="tx1"/>
                </a:solidFill>
                <a:latin typeface="Calibri" pitchFamily="34" charset="0"/>
              </a:defRPr>
            </a:lvl4pPr>
            <a:lvl5pPr marL="2057400" indent="-228600">
              <a:tabLst>
                <a:tab pos="285750" algn="l"/>
              </a:tabLst>
              <a:defRPr>
                <a:solidFill>
                  <a:schemeClr val="tx1"/>
                </a:solidFill>
                <a:latin typeface="Calibri" pitchFamily="34" charset="0"/>
              </a:defRPr>
            </a:lvl5pPr>
            <a:lvl6pPr marL="2514600" indent="-228600" fontAlgn="base">
              <a:spcBef>
                <a:spcPct val="0"/>
              </a:spcBef>
              <a:spcAft>
                <a:spcPct val="0"/>
              </a:spcAft>
              <a:tabLst>
                <a:tab pos="285750" algn="l"/>
              </a:tabLst>
              <a:defRPr>
                <a:solidFill>
                  <a:schemeClr val="tx1"/>
                </a:solidFill>
                <a:latin typeface="Calibri" pitchFamily="34" charset="0"/>
              </a:defRPr>
            </a:lvl6pPr>
            <a:lvl7pPr marL="2971800" indent="-228600" fontAlgn="base">
              <a:spcBef>
                <a:spcPct val="0"/>
              </a:spcBef>
              <a:spcAft>
                <a:spcPct val="0"/>
              </a:spcAft>
              <a:tabLst>
                <a:tab pos="285750" algn="l"/>
              </a:tabLst>
              <a:defRPr>
                <a:solidFill>
                  <a:schemeClr val="tx1"/>
                </a:solidFill>
                <a:latin typeface="Calibri" pitchFamily="34" charset="0"/>
              </a:defRPr>
            </a:lvl7pPr>
            <a:lvl8pPr marL="3429000" indent="-228600" fontAlgn="base">
              <a:spcBef>
                <a:spcPct val="0"/>
              </a:spcBef>
              <a:spcAft>
                <a:spcPct val="0"/>
              </a:spcAft>
              <a:tabLst>
                <a:tab pos="285750" algn="l"/>
              </a:tabLst>
              <a:defRPr>
                <a:solidFill>
                  <a:schemeClr val="tx1"/>
                </a:solidFill>
                <a:latin typeface="Calibri" pitchFamily="34" charset="0"/>
              </a:defRPr>
            </a:lvl8pPr>
            <a:lvl9pPr marL="3886200" indent="-228600" fontAlgn="base">
              <a:spcBef>
                <a:spcPct val="0"/>
              </a:spcBef>
              <a:spcAft>
                <a:spcPct val="0"/>
              </a:spcAft>
              <a:tabLst>
                <a:tab pos="285750" algn="l"/>
              </a:tabLst>
              <a:defRPr>
                <a:solidFill>
                  <a:schemeClr val="tx1"/>
                </a:solidFill>
                <a:latin typeface="Calibri" pitchFamily="34" charset="0"/>
              </a:defRPr>
            </a:lvl9pPr>
          </a:lstStyle>
          <a:p>
            <a:pPr marL="355600" indent="-342900">
              <a:lnSpc>
                <a:spcPts val="2700"/>
              </a:lnSpc>
              <a:buClr>
                <a:schemeClr val="tx1"/>
              </a:buClr>
              <a:buSzPct val="140000"/>
              <a:buFont typeface="Wingdings" pitchFamily="2" charset="2"/>
              <a:buChar char="§"/>
            </a:pPr>
            <a:r>
              <a:rPr lang="en-US" sz="2400" dirty="0">
                <a:solidFill>
                  <a:schemeClr val="tx1">
                    <a:lumMod val="95000"/>
                    <a:lumOff val="5000"/>
                  </a:schemeClr>
                </a:solidFill>
                <a:latin typeface="+mn-lt"/>
              </a:rPr>
              <a:t>In</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interaction</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design</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it</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can</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be</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any</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of</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the</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following</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(and</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more):</a:t>
            </a:r>
          </a:p>
          <a:p>
            <a:pPr marL="722313" lvl="1" indent="-342900">
              <a:spcBef>
                <a:spcPts val="225"/>
              </a:spcBef>
              <a:buClr>
                <a:schemeClr val="tx1"/>
              </a:buClr>
              <a:buSzPct val="140000"/>
              <a:buFont typeface="Arial" pitchFamily="34" charset="0"/>
              <a:buChar char="•"/>
            </a:pPr>
            <a:r>
              <a:rPr lang="en-US" sz="2400" dirty="0">
                <a:solidFill>
                  <a:schemeClr val="tx1">
                    <a:lumMod val="95000"/>
                    <a:lumOff val="5000"/>
                  </a:schemeClr>
                </a:solidFill>
                <a:latin typeface="+mn-lt"/>
              </a:rPr>
              <a:t>A</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series</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of</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screen</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sketches</a:t>
            </a:r>
          </a:p>
          <a:p>
            <a:pPr marL="722313" lvl="1" indent="-342900">
              <a:spcBef>
                <a:spcPts val="250"/>
              </a:spcBef>
              <a:buClr>
                <a:schemeClr val="tx1"/>
              </a:buClr>
              <a:buSzPct val="140000"/>
              <a:buFont typeface="Arial" pitchFamily="34" charset="0"/>
              <a:buChar char="•"/>
            </a:pPr>
            <a:r>
              <a:rPr lang="en-US" sz="2400" dirty="0">
                <a:solidFill>
                  <a:schemeClr val="tx1">
                    <a:lumMod val="95000"/>
                    <a:lumOff val="5000"/>
                  </a:schemeClr>
                </a:solidFill>
                <a:latin typeface="+mn-lt"/>
              </a:rPr>
              <a:t>A</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storyboard,</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i.e.</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a</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cartoon-like</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series</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of</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scenes</a:t>
            </a:r>
          </a:p>
          <a:p>
            <a:pPr marL="722313" lvl="1" indent="-342900">
              <a:spcBef>
                <a:spcPts val="250"/>
              </a:spcBef>
              <a:buClr>
                <a:schemeClr val="tx1"/>
              </a:buClr>
              <a:buSzPct val="140000"/>
              <a:buFont typeface="Arial" pitchFamily="34" charset="0"/>
              <a:buChar char="•"/>
            </a:pPr>
            <a:r>
              <a:rPr lang="en-US" sz="2400" dirty="0">
                <a:solidFill>
                  <a:schemeClr val="tx1">
                    <a:lumMod val="95000"/>
                    <a:lumOff val="5000"/>
                  </a:schemeClr>
                </a:solidFill>
                <a:latin typeface="+mn-lt"/>
              </a:rPr>
              <a:t>A</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PowerPoint</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slide</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show</a:t>
            </a:r>
          </a:p>
          <a:p>
            <a:pPr marL="722313" lvl="1" indent="-342900">
              <a:spcBef>
                <a:spcPts val="250"/>
              </a:spcBef>
              <a:buClr>
                <a:schemeClr val="tx1"/>
              </a:buClr>
              <a:buSzPct val="140000"/>
              <a:buFont typeface="Arial" pitchFamily="34" charset="0"/>
              <a:buChar char="•"/>
            </a:pPr>
            <a:r>
              <a:rPr lang="en-US" sz="2400" dirty="0">
                <a:solidFill>
                  <a:schemeClr val="tx1">
                    <a:lumMod val="95000"/>
                    <a:lumOff val="5000"/>
                  </a:schemeClr>
                </a:solidFill>
                <a:latin typeface="+mn-lt"/>
              </a:rPr>
              <a:t>A</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video</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simulating</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the</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use</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of</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a</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system</a:t>
            </a:r>
          </a:p>
          <a:p>
            <a:pPr marL="722313" lvl="1" indent="-342900">
              <a:lnSpc>
                <a:spcPts val="2400"/>
              </a:lnSpc>
              <a:spcBef>
                <a:spcPts val="250"/>
              </a:spcBef>
              <a:buClr>
                <a:schemeClr val="tx1"/>
              </a:buClr>
              <a:buSzPct val="140000"/>
              <a:buFont typeface="Arial" pitchFamily="34" charset="0"/>
              <a:buChar char="•"/>
            </a:pPr>
            <a:r>
              <a:rPr lang="en-US" sz="2400" dirty="0">
                <a:solidFill>
                  <a:schemeClr val="tx1">
                    <a:lumMod val="95000"/>
                    <a:lumOff val="5000"/>
                  </a:schemeClr>
                </a:solidFill>
                <a:latin typeface="+mn-lt"/>
              </a:rPr>
              <a:t>A</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piece</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of</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software</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with</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limited</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functionality</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written</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in</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the target</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language</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or</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in</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another</a:t>
            </a:r>
            <a:r>
              <a:rPr lang="en-US" sz="2400" dirty="0">
                <a:solidFill>
                  <a:schemeClr val="tx1">
                    <a:lumMod val="95000"/>
                    <a:lumOff val="5000"/>
                  </a:schemeClr>
                </a:solidFill>
                <a:latin typeface="+mn-lt"/>
                <a:cs typeface="Times New Roman" pitchFamily="18" charset="0"/>
              </a:rPr>
              <a:t> </a:t>
            </a:r>
            <a:r>
              <a:rPr lang="en-US" sz="2400" dirty="0">
                <a:solidFill>
                  <a:schemeClr val="tx1">
                    <a:lumMod val="95000"/>
                    <a:lumOff val="5000"/>
                  </a:schemeClr>
                </a:solidFill>
                <a:latin typeface="+mn-lt"/>
              </a:rPr>
              <a:t>language</a:t>
            </a:r>
          </a:p>
        </p:txBody>
      </p:sp>
    </p:spTree>
    <p:extLst>
      <p:ext uri="{BB962C8B-B14F-4D97-AF65-F5344CB8AC3E}">
        <p14:creationId xmlns:p14="http://schemas.microsoft.com/office/powerpoint/2010/main" val="1690736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tIns="468623" rtlCol="0">
            <a:normAutofit/>
          </a:bodyPr>
          <a:lstStyle/>
          <a:p>
            <a:pPr marL="12700" eaLnBrk="1" fontAlgn="auto" hangingPunct="1">
              <a:lnSpc>
                <a:spcPts val="3570"/>
              </a:lnSpc>
              <a:spcBef>
                <a:spcPts val="0"/>
              </a:spcBef>
              <a:spcAft>
                <a:spcPts val="0"/>
              </a:spcAft>
              <a:defRPr/>
            </a:pPr>
            <a:r>
              <a:rPr lang="en-US" sz="4000" b="1" spc="5" dirty="0"/>
              <a:t>Steps</a:t>
            </a:r>
            <a:endParaRPr sz="4000" b="1" dirty="0">
              <a:latin typeface="Times New Roman"/>
              <a:cs typeface="Times New Roman"/>
            </a:endParaRPr>
          </a:p>
        </p:txBody>
      </p:sp>
      <p:sp>
        <p:nvSpPr>
          <p:cNvPr id="3" name="object 3"/>
          <p:cNvSpPr txBox="1"/>
          <p:nvPr/>
        </p:nvSpPr>
        <p:spPr>
          <a:xfrm>
            <a:off x="1223108" y="1930252"/>
            <a:ext cx="9851292" cy="2687915"/>
          </a:xfrm>
          <a:prstGeom prst="rect">
            <a:avLst/>
          </a:prstGeom>
        </p:spPr>
        <p:txBody>
          <a:bodyPr lIns="0" tIns="0" rIns="0" bIns="0">
            <a:spAutoFit/>
          </a:bodyPr>
          <a:lstStyle>
            <a:lvl1pPr marL="285750" indent="-27305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355600" indent="-342900">
              <a:lnSpc>
                <a:spcPts val="2588"/>
              </a:lnSpc>
              <a:buClr>
                <a:schemeClr val="tx1"/>
              </a:buClr>
              <a:buSzPct val="130000"/>
              <a:buFont typeface="Wingdings" pitchFamily="2" charset="2"/>
              <a:buChar char="§"/>
            </a:pPr>
            <a:r>
              <a:rPr lang="en-US" sz="2400" b="1" dirty="0">
                <a:latin typeface="+mn-lt"/>
              </a:rPr>
              <a:t>Build</a:t>
            </a:r>
            <a:r>
              <a:rPr lang="en-US" sz="2400" b="1" dirty="0">
                <a:latin typeface="+mn-lt"/>
                <a:cs typeface="Times New Roman" pitchFamily="18" charset="0"/>
              </a:rPr>
              <a:t> </a:t>
            </a:r>
            <a:r>
              <a:rPr lang="en-US" sz="2400" dirty="0">
                <a:latin typeface="+mn-lt"/>
              </a:rPr>
              <a:t>a</a:t>
            </a:r>
            <a:r>
              <a:rPr lang="en-US" sz="2400" dirty="0">
                <a:latin typeface="+mn-lt"/>
                <a:cs typeface="Times New Roman" pitchFamily="18" charset="0"/>
              </a:rPr>
              <a:t> </a:t>
            </a:r>
            <a:r>
              <a:rPr lang="en-US" sz="2400" dirty="0">
                <a:latin typeface="+mn-lt"/>
              </a:rPr>
              <a:t>prototype</a:t>
            </a:r>
            <a:r>
              <a:rPr lang="en-US" sz="2400" dirty="0">
                <a:latin typeface="+mn-lt"/>
                <a:cs typeface="Times New Roman" pitchFamily="18" charset="0"/>
              </a:rPr>
              <a:t> </a:t>
            </a:r>
            <a:r>
              <a:rPr lang="en-US" sz="2400" dirty="0">
                <a:latin typeface="+mn-lt"/>
              </a:rPr>
              <a:t>of</a:t>
            </a:r>
            <a:r>
              <a:rPr lang="en-US" sz="2400" dirty="0">
                <a:latin typeface="+mn-lt"/>
                <a:cs typeface="Times New Roman" pitchFamily="18" charset="0"/>
              </a:rPr>
              <a:t> </a:t>
            </a:r>
            <a:r>
              <a:rPr lang="en-US" sz="2400" dirty="0">
                <a:latin typeface="+mn-lt"/>
              </a:rPr>
              <a:t>the</a:t>
            </a:r>
            <a:r>
              <a:rPr lang="en-US" sz="2400" dirty="0">
                <a:latin typeface="+mn-lt"/>
                <a:cs typeface="Times New Roman" pitchFamily="18" charset="0"/>
              </a:rPr>
              <a:t> </a:t>
            </a:r>
            <a:r>
              <a:rPr lang="en-US" sz="2400" dirty="0">
                <a:latin typeface="+mn-lt"/>
              </a:rPr>
              <a:t>basic</a:t>
            </a:r>
            <a:r>
              <a:rPr lang="en-US" sz="2400" dirty="0">
                <a:latin typeface="+mn-lt"/>
                <a:cs typeface="Times New Roman" pitchFamily="18" charset="0"/>
              </a:rPr>
              <a:t> </a:t>
            </a:r>
            <a:r>
              <a:rPr lang="en-US" sz="2400" dirty="0">
                <a:latin typeface="+mn-lt"/>
              </a:rPr>
              <a:t>functionality,</a:t>
            </a:r>
            <a:r>
              <a:rPr lang="en-US" sz="2400" dirty="0">
                <a:latin typeface="+mn-lt"/>
                <a:cs typeface="Times New Roman" pitchFamily="18" charset="0"/>
              </a:rPr>
              <a:t> </a:t>
            </a:r>
            <a:r>
              <a:rPr lang="en-US" sz="2400" dirty="0">
                <a:latin typeface="+mn-lt"/>
              </a:rPr>
              <a:t>especially</a:t>
            </a:r>
            <a:r>
              <a:rPr lang="en-US" sz="2400" dirty="0">
                <a:latin typeface="+mn-lt"/>
                <a:cs typeface="Times New Roman" pitchFamily="18" charset="0"/>
              </a:rPr>
              <a:t> </a:t>
            </a:r>
            <a:r>
              <a:rPr lang="en-US" sz="2400" dirty="0">
                <a:latin typeface="+mn-lt"/>
              </a:rPr>
              <a:t>the</a:t>
            </a:r>
            <a:r>
              <a:rPr lang="en-US" sz="2400" dirty="0">
                <a:latin typeface="+mn-lt"/>
                <a:cs typeface="Times New Roman" pitchFamily="18" charset="0"/>
              </a:rPr>
              <a:t> </a:t>
            </a:r>
            <a:r>
              <a:rPr lang="en-US" sz="2400" dirty="0">
                <a:latin typeface="+mn-lt"/>
              </a:rPr>
              <a:t>interface</a:t>
            </a:r>
          </a:p>
          <a:p>
            <a:pPr marL="469900" indent="-457200">
              <a:spcBef>
                <a:spcPts val="25"/>
              </a:spcBef>
              <a:buClr>
                <a:schemeClr val="tx1"/>
              </a:buClr>
              <a:buSzPct val="130000"/>
              <a:buFont typeface="Wingdings" pitchFamily="2" charset="2"/>
              <a:buChar char="§"/>
            </a:pPr>
            <a:endParaRPr lang="en-US" sz="2700" dirty="0">
              <a:latin typeface="+mn-lt"/>
              <a:cs typeface="Times New Roman" pitchFamily="18" charset="0"/>
            </a:endParaRPr>
          </a:p>
          <a:p>
            <a:pPr marL="355600" indent="-342900">
              <a:buClr>
                <a:schemeClr val="tx1"/>
              </a:buClr>
              <a:buSzPct val="130000"/>
              <a:buFont typeface="Wingdings" pitchFamily="2" charset="2"/>
              <a:buChar char="§"/>
            </a:pPr>
            <a:r>
              <a:rPr lang="en-US" sz="2400" b="1" dirty="0">
                <a:latin typeface="+mn-lt"/>
              </a:rPr>
              <a:t>Test</a:t>
            </a:r>
            <a:r>
              <a:rPr lang="en-US" sz="2400" b="1" dirty="0">
                <a:latin typeface="+mn-lt"/>
                <a:cs typeface="Times New Roman" pitchFamily="18" charset="0"/>
              </a:rPr>
              <a:t> </a:t>
            </a:r>
            <a:r>
              <a:rPr lang="en-US" sz="2400" dirty="0">
                <a:latin typeface="+mn-lt"/>
              </a:rPr>
              <a:t>the</a:t>
            </a:r>
            <a:r>
              <a:rPr lang="en-US" sz="2400" dirty="0">
                <a:latin typeface="+mn-lt"/>
                <a:cs typeface="Times New Roman" pitchFamily="18" charset="0"/>
              </a:rPr>
              <a:t> </a:t>
            </a:r>
            <a:r>
              <a:rPr lang="en-US" sz="2400" dirty="0">
                <a:latin typeface="+mn-lt"/>
              </a:rPr>
              <a:t>prototype,</a:t>
            </a:r>
            <a:r>
              <a:rPr lang="en-US" sz="2400" dirty="0">
                <a:latin typeface="+mn-lt"/>
                <a:cs typeface="Times New Roman" pitchFamily="18" charset="0"/>
              </a:rPr>
              <a:t> </a:t>
            </a:r>
            <a:r>
              <a:rPr lang="en-US" sz="2400" dirty="0">
                <a:latin typeface="+mn-lt"/>
              </a:rPr>
              <a:t>which</a:t>
            </a:r>
            <a:r>
              <a:rPr lang="en-US" sz="2400" dirty="0">
                <a:latin typeface="+mn-lt"/>
                <a:cs typeface="Times New Roman" pitchFamily="18" charset="0"/>
              </a:rPr>
              <a:t> </a:t>
            </a:r>
            <a:r>
              <a:rPr lang="en-US" sz="2400" dirty="0">
                <a:latin typeface="+mn-lt"/>
              </a:rPr>
              <a:t>will</a:t>
            </a:r>
            <a:r>
              <a:rPr lang="en-US" sz="2400" dirty="0">
                <a:latin typeface="+mn-lt"/>
                <a:cs typeface="Times New Roman" pitchFamily="18" charset="0"/>
              </a:rPr>
              <a:t> </a:t>
            </a:r>
            <a:r>
              <a:rPr lang="en-US" sz="2400" dirty="0">
                <a:latin typeface="+mn-lt"/>
              </a:rPr>
              <a:t>uncover</a:t>
            </a:r>
            <a:r>
              <a:rPr lang="en-US" sz="2400" dirty="0">
                <a:latin typeface="+mn-lt"/>
                <a:cs typeface="Times New Roman" pitchFamily="18" charset="0"/>
              </a:rPr>
              <a:t> </a:t>
            </a:r>
            <a:r>
              <a:rPr lang="en-US" sz="2400" dirty="0">
                <a:latin typeface="+mn-lt"/>
              </a:rPr>
              <a:t>design</a:t>
            </a:r>
            <a:r>
              <a:rPr lang="en-US" sz="2400" dirty="0">
                <a:latin typeface="+mn-lt"/>
                <a:cs typeface="Times New Roman" pitchFamily="18" charset="0"/>
              </a:rPr>
              <a:t> </a:t>
            </a:r>
            <a:r>
              <a:rPr lang="en-US" sz="2400" dirty="0">
                <a:latin typeface="+mn-lt"/>
              </a:rPr>
              <a:t>errors</a:t>
            </a:r>
          </a:p>
          <a:p>
            <a:pPr marL="469900" indent="-457200">
              <a:buClr>
                <a:schemeClr val="tx1"/>
              </a:buClr>
              <a:buSzPct val="130000"/>
              <a:buFont typeface="Wingdings" pitchFamily="2" charset="2"/>
              <a:buChar char="§"/>
            </a:pPr>
            <a:endParaRPr lang="en-US" sz="2700" dirty="0">
              <a:latin typeface="+mn-lt"/>
              <a:cs typeface="Times New Roman" pitchFamily="18" charset="0"/>
            </a:endParaRPr>
          </a:p>
          <a:p>
            <a:pPr marL="355600" indent="-342900">
              <a:buClr>
                <a:schemeClr val="tx1"/>
              </a:buClr>
              <a:buSzPct val="130000"/>
              <a:buFont typeface="Wingdings" pitchFamily="2" charset="2"/>
              <a:buChar char="§"/>
            </a:pPr>
            <a:r>
              <a:rPr lang="en-US" sz="2400" b="1" dirty="0">
                <a:latin typeface="+mn-lt"/>
              </a:rPr>
              <a:t>Correct</a:t>
            </a:r>
            <a:r>
              <a:rPr lang="en-US" sz="2400" b="1" dirty="0">
                <a:latin typeface="+mn-lt"/>
                <a:cs typeface="Times New Roman" pitchFamily="18" charset="0"/>
              </a:rPr>
              <a:t> </a:t>
            </a:r>
            <a:r>
              <a:rPr lang="en-US" sz="2400" dirty="0">
                <a:latin typeface="+mn-lt"/>
              </a:rPr>
              <a:t>the</a:t>
            </a:r>
            <a:r>
              <a:rPr lang="en-US" sz="2400" dirty="0">
                <a:latin typeface="+mn-lt"/>
                <a:cs typeface="Times New Roman" pitchFamily="18" charset="0"/>
              </a:rPr>
              <a:t> </a:t>
            </a:r>
            <a:r>
              <a:rPr lang="en-US" sz="2400" dirty="0">
                <a:latin typeface="+mn-lt"/>
              </a:rPr>
              <a:t>errors</a:t>
            </a:r>
          </a:p>
          <a:p>
            <a:pPr marL="469900" indent="-457200">
              <a:spcBef>
                <a:spcPts val="13"/>
              </a:spcBef>
              <a:buClr>
                <a:schemeClr val="tx1"/>
              </a:buClr>
              <a:buSzPct val="130000"/>
              <a:buFont typeface="Wingdings" pitchFamily="2" charset="2"/>
              <a:buChar char="§"/>
            </a:pPr>
            <a:endParaRPr lang="en-US" sz="2700" dirty="0">
              <a:latin typeface="+mn-lt"/>
              <a:cs typeface="Times New Roman" pitchFamily="18" charset="0"/>
            </a:endParaRPr>
          </a:p>
          <a:p>
            <a:pPr marL="355600" indent="-342900">
              <a:buClr>
                <a:schemeClr val="tx1"/>
              </a:buClr>
              <a:buSzPct val="130000"/>
              <a:buFont typeface="Wingdings" pitchFamily="2" charset="2"/>
              <a:buChar char="§"/>
            </a:pPr>
            <a:r>
              <a:rPr lang="en-US" sz="2400" b="1" dirty="0">
                <a:latin typeface="+mn-lt"/>
              </a:rPr>
              <a:t>Repeat</a:t>
            </a:r>
            <a:r>
              <a:rPr lang="en-US" sz="2400" b="1" dirty="0">
                <a:latin typeface="+mn-lt"/>
                <a:cs typeface="Times New Roman" pitchFamily="18" charset="0"/>
              </a:rPr>
              <a:t> </a:t>
            </a:r>
            <a:r>
              <a:rPr lang="en-US" sz="2400" dirty="0">
                <a:latin typeface="+mn-lt"/>
              </a:rPr>
              <a:t>until</a:t>
            </a:r>
            <a:r>
              <a:rPr lang="en-US" sz="2400" dirty="0">
                <a:latin typeface="+mn-lt"/>
                <a:cs typeface="Times New Roman" pitchFamily="18" charset="0"/>
              </a:rPr>
              <a:t> </a:t>
            </a:r>
            <a:r>
              <a:rPr lang="en-US" sz="2400" dirty="0">
                <a:latin typeface="+mn-lt"/>
              </a:rPr>
              <a:t>you</a:t>
            </a:r>
            <a:r>
              <a:rPr lang="en-US" sz="2400" dirty="0">
                <a:latin typeface="+mn-lt"/>
                <a:cs typeface="Times New Roman" pitchFamily="18" charset="0"/>
              </a:rPr>
              <a:t> </a:t>
            </a:r>
            <a:r>
              <a:rPr lang="en-US" sz="2400" dirty="0">
                <a:latin typeface="+mn-lt"/>
              </a:rPr>
              <a:t>have</a:t>
            </a:r>
            <a:r>
              <a:rPr lang="en-US" sz="2400" dirty="0">
                <a:latin typeface="+mn-lt"/>
                <a:cs typeface="Times New Roman" pitchFamily="18" charset="0"/>
              </a:rPr>
              <a:t> </a:t>
            </a:r>
            <a:r>
              <a:rPr lang="en-US" sz="2400" dirty="0">
                <a:latin typeface="+mn-lt"/>
              </a:rPr>
              <a:t>a</a:t>
            </a:r>
            <a:r>
              <a:rPr lang="en-US" sz="2400" dirty="0">
                <a:latin typeface="+mn-lt"/>
                <a:cs typeface="Times New Roman" pitchFamily="18" charset="0"/>
              </a:rPr>
              <a:t> </a:t>
            </a:r>
            <a:r>
              <a:rPr lang="en-US" sz="2400" dirty="0">
                <a:latin typeface="+mn-lt"/>
              </a:rPr>
              <a:t>clean</a:t>
            </a:r>
            <a:r>
              <a:rPr lang="en-US" sz="2400" dirty="0">
                <a:latin typeface="+mn-lt"/>
                <a:cs typeface="Times New Roman" pitchFamily="18" charset="0"/>
              </a:rPr>
              <a:t> </a:t>
            </a:r>
            <a:r>
              <a:rPr lang="en-US" sz="2400" dirty="0">
                <a:latin typeface="+mn-lt"/>
              </a:rPr>
              <a:t>design</a:t>
            </a:r>
          </a:p>
        </p:txBody>
      </p:sp>
      <p:sp>
        <p:nvSpPr>
          <p:cNvPr id="5" name="object 5"/>
          <p:cNvSpPr txBox="1"/>
          <p:nvPr/>
        </p:nvSpPr>
        <p:spPr>
          <a:xfrm>
            <a:off x="11261969" y="5905500"/>
            <a:ext cx="252047" cy="215444"/>
          </a:xfrm>
          <a:prstGeom prst="rect">
            <a:avLst/>
          </a:prstGeom>
        </p:spPr>
        <p:txBody>
          <a:bodyPr lIns="0" tIns="0" rIns="0" bIns="0">
            <a:spAutoFit/>
          </a:bodyPr>
          <a:lstStyle/>
          <a:p>
            <a:pPr marL="12700" fontAlgn="auto">
              <a:spcBef>
                <a:spcPts val="0"/>
              </a:spcBef>
              <a:spcAft>
                <a:spcPts val="0"/>
              </a:spcAft>
              <a:defRPr/>
            </a:pPr>
            <a:r>
              <a:rPr sz="1400" b="1" spc="-75" dirty="0">
                <a:solidFill>
                  <a:srgbClr val="FFFFFF"/>
                </a:solidFill>
                <a:latin typeface="Arial"/>
                <a:cs typeface="Arial"/>
              </a:rPr>
              <a:t>11</a:t>
            </a:r>
            <a:endParaRPr sz="1400">
              <a:latin typeface="Arial"/>
              <a:cs typeface="Arial"/>
            </a:endParaRPr>
          </a:p>
        </p:txBody>
      </p:sp>
    </p:spTree>
    <p:extLst>
      <p:ext uri="{BB962C8B-B14F-4D97-AF65-F5344CB8AC3E}">
        <p14:creationId xmlns:p14="http://schemas.microsoft.com/office/powerpoint/2010/main" val="1337557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5377" y="152400"/>
            <a:ext cx="8146741" cy="698316"/>
          </a:xfrm>
        </p:spPr>
        <p:txBody>
          <a:bodyPr/>
          <a:lstStyle/>
          <a:p>
            <a:r>
              <a:rPr lang="en-US" dirty="0"/>
              <a:t>Process</a:t>
            </a:r>
          </a:p>
        </p:txBody>
      </p:sp>
      <p:sp>
        <p:nvSpPr>
          <p:cNvPr id="3" name="Text Placeholder 2"/>
          <p:cNvSpPr>
            <a:spLocks noGrp="1"/>
          </p:cNvSpPr>
          <p:nvPr>
            <p:ph type="body" idx="1"/>
          </p:nvPr>
        </p:nvSpPr>
        <p:spPr>
          <a:xfrm>
            <a:off x="2209800" y="838200"/>
            <a:ext cx="7620000" cy="553998"/>
          </a:xfrm>
        </p:spPr>
        <p:txBody>
          <a:bodyPr>
            <a:normAutofit fontScale="92500" lnSpcReduction="20000"/>
          </a:bodyPr>
          <a:lstStyle/>
          <a:p>
            <a:r>
              <a:rPr lang="en-US" dirty="0"/>
              <a:t>A process is a series of steps involving activities, constrains and resources that produce an intended output</a:t>
            </a:r>
          </a:p>
        </p:txBody>
      </p:sp>
      <p:sp>
        <p:nvSpPr>
          <p:cNvPr id="4" name="TextBox 3"/>
          <p:cNvSpPr txBox="1"/>
          <p:nvPr/>
        </p:nvSpPr>
        <p:spPr>
          <a:xfrm>
            <a:off x="1828800" y="1600201"/>
            <a:ext cx="2667000" cy="5632311"/>
          </a:xfrm>
          <a:prstGeom prst="rect">
            <a:avLst/>
          </a:prstGeom>
          <a:noFill/>
        </p:spPr>
        <p:txBody>
          <a:bodyPr wrap="square" rtlCol="0">
            <a:spAutoFit/>
          </a:bodyPr>
          <a:lstStyle/>
          <a:p>
            <a:r>
              <a:rPr lang="en-US" b="1" dirty="0"/>
              <a:t>Activities</a:t>
            </a:r>
          </a:p>
          <a:p>
            <a:pPr marL="285750" indent="-285750">
              <a:buFont typeface="Arial" pitchFamily="34" charset="0"/>
              <a:buChar char="•"/>
            </a:pPr>
            <a:r>
              <a:rPr lang="en-US" dirty="0"/>
              <a:t>Communicate with the customer</a:t>
            </a:r>
          </a:p>
          <a:p>
            <a:pPr marL="285750" indent="-285750">
              <a:buFont typeface="Arial" pitchFamily="34" charset="0"/>
              <a:buChar char="•"/>
            </a:pPr>
            <a:r>
              <a:rPr lang="en-US" dirty="0"/>
              <a:t>Identify the requirements</a:t>
            </a:r>
          </a:p>
          <a:p>
            <a:pPr marL="285750" indent="-285750">
              <a:buFont typeface="Arial" pitchFamily="34" charset="0"/>
              <a:buChar char="•"/>
            </a:pPr>
            <a:r>
              <a:rPr lang="en-US" dirty="0"/>
              <a:t>Check the feasibility</a:t>
            </a:r>
          </a:p>
          <a:p>
            <a:pPr marL="285750" indent="-285750">
              <a:buFont typeface="Arial" pitchFamily="34" charset="0"/>
              <a:buChar char="•"/>
            </a:pPr>
            <a:r>
              <a:rPr lang="en-US" dirty="0"/>
              <a:t>Analyze the requirements</a:t>
            </a:r>
          </a:p>
          <a:p>
            <a:pPr marL="285750" indent="-285750">
              <a:buFont typeface="Arial" pitchFamily="34" charset="0"/>
              <a:buChar char="•"/>
            </a:pPr>
            <a:r>
              <a:rPr lang="en-US" dirty="0"/>
              <a:t>Make a design</a:t>
            </a:r>
          </a:p>
          <a:p>
            <a:pPr marL="285750" indent="-285750">
              <a:buFont typeface="Arial" pitchFamily="34" charset="0"/>
              <a:buChar char="•"/>
            </a:pPr>
            <a:r>
              <a:rPr lang="en-US" dirty="0"/>
              <a:t>Develop the software according to design</a:t>
            </a:r>
          </a:p>
          <a:p>
            <a:pPr marL="285750" indent="-285750">
              <a:buFont typeface="Arial" pitchFamily="34" charset="0"/>
              <a:buChar char="•"/>
            </a:pPr>
            <a:r>
              <a:rPr lang="en-US" dirty="0"/>
              <a:t>Test the developed software</a:t>
            </a:r>
          </a:p>
          <a:p>
            <a:pPr marL="285750" indent="-285750">
              <a:buFont typeface="Arial" pitchFamily="34" charset="0"/>
              <a:buChar char="•"/>
            </a:pPr>
            <a:r>
              <a:rPr lang="en-US" dirty="0"/>
              <a:t>If software is according to the customer and free of errors then implement it otherwise repeat all the steps described above.</a:t>
            </a:r>
          </a:p>
        </p:txBody>
      </p:sp>
      <p:sp>
        <p:nvSpPr>
          <p:cNvPr id="5" name="TextBox 4"/>
          <p:cNvSpPr txBox="1"/>
          <p:nvPr/>
        </p:nvSpPr>
        <p:spPr>
          <a:xfrm>
            <a:off x="4838700" y="1600200"/>
            <a:ext cx="3162300" cy="4801314"/>
          </a:xfrm>
          <a:prstGeom prst="rect">
            <a:avLst/>
          </a:prstGeom>
          <a:noFill/>
        </p:spPr>
        <p:txBody>
          <a:bodyPr wrap="square" rtlCol="0">
            <a:spAutoFit/>
          </a:bodyPr>
          <a:lstStyle/>
          <a:p>
            <a:r>
              <a:rPr lang="en-US" b="1" dirty="0"/>
              <a:t>Constraints</a:t>
            </a:r>
          </a:p>
          <a:p>
            <a:pPr marL="285750" indent="-285750">
              <a:buFont typeface="Arial" pitchFamily="34" charset="0"/>
              <a:buChar char="•"/>
            </a:pPr>
            <a:r>
              <a:rPr lang="en-US" dirty="0"/>
              <a:t>Requirements should be carefully identified</a:t>
            </a:r>
          </a:p>
          <a:p>
            <a:pPr marL="285750" indent="-285750">
              <a:buFont typeface="Arial" pitchFamily="34" charset="0"/>
              <a:buChar char="•"/>
            </a:pPr>
            <a:r>
              <a:rPr lang="en-US" dirty="0"/>
              <a:t>Feasibility should be checked for the suitability of project in terms of:</a:t>
            </a:r>
          </a:p>
          <a:p>
            <a:pPr marL="742950" lvl="1" indent="-285750">
              <a:buFont typeface="Arial" pitchFamily="34" charset="0"/>
              <a:buChar char="•"/>
            </a:pPr>
            <a:r>
              <a:rPr lang="en-US" dirty="0"/>
              <a:t>Software and hardware requirements</a:t>
            </a:r>
          </a:p>
          <a:p>
            <a:pPr marL="742950" lvl="1" indent="-285750">
              <a:buFont typeface="Arial" pitchFamily="34" charset="0"/>
              <a:buChar char="•"/>
            </a:pPr>
            <a:r>
              <a:rPr lang="en-US" dirty="0"/>
              <a:t>Cost</a:t>
            </a:r>
          </a:p>
          <a:p>
            <a:pPr marL="742950" lvl="1" indent="-285750">
              <a:buFont typeface="Arial" pitchFamily="34" charset="0"/>
              <a:buChar char="•"/>
            </a:pPr>
            <a:r>
              <a:rPr lang="en-US" dirty="0"/>
              <a:t>Time</a:t>
            </a:r>
          </a:p>
          <a:p>
            <a:pPr marL="285750" indent="-285750">
              <a:buFont typeface="Arial" pitchFamily="34" charset="0"/>
              <a:buChar char="•"/>
            </a:pPr>
            <a:r>
              <a:rPr lang="en-US" dirty="0"/>
              <a:t>Problem should be carefully analyzed</a:t>
            </a:r>
          </a:p>
          <a:p>
            <a:pPr marL="285750" indent="-285750">
              <a:buFont typeface="Arial" pitchFamily="34" charset="0"/>
              <a:buChar char="•"/>
            </a:pPr>
            <a:r>
              <a:rPr lang="en-US" dirty="0"/>
              <a:t>Design should be made keeping reusability in mind</a:t>
            </a:r>
          </a:p>
          <a:p>
            <a:pPr marL="285750" indent="-285750">
              <a:buFont typeface="Arial" pitchFamily="34" charset="0"/>
              <a:buChar char="•"/>
            </a:pPr>
            <a:r>
              <a:rPr lang="en-US" dirty="0"/>
              <a:t>Testing should be done carefully</a:t>
            </a:r>
          </a:p>
        </p:txBody>
      </p:sp>
      <p:sp>
        <p:nvSpPr>
          <p:cNvPr id="7" name="TextBox 6"/>
          <p:cNvSpPr txBox="1"/>
          <p:nvPr/>
        </p:nvSpPr>
        <p:spPr>
          <a:xfrm>
            <a:off x="8368146" y="1600201"/>
            <a:ext cx="1525739" cy="2062103"/>
          </a:xfrm>
          <a:prstGeom prst="rect">
            <a:avLst/>
          </a:prstGeom>
          <a:noFill/>
        </p:spPr>
        <p:txBody>
          <a:bodyPr wrap="none" rtlCol="0">
            <a:spAutoFit/>
          </a:bodyPr>
          <a:lstStyle/>
          <a:p>
            <a:r>
              <a:rPr lang="en-US" sz="2000" b="1" dirty="0"/>
              <a:t>Resources</a:t>
            </a:r>
            <a:endParaRPr lang="en-US" b="1" dirty="0"/>
          </a:p>
          <a:p>
            <a:pPr marL="285750" indent="-285750">
              <a:buFont typeface="Arial" pitchFamily="34" charset="0"/>
              <a:buChar char="•"/>
            </a:pPr>
            <a:r>
              <a:rPr lang="en-US" dirty="0"/>
              <a:t>People</a:t>
            </a:r>
          </a:p>
          <a:p>
            <a:pPr marL="285750" indent="-285750">
              <a:buFont typeface="Arial" pitchFamily="34" charset="0"/>
              <a:buChar char="•"/>
            </a:pPr>
            <a:r>
              <a:rPr lang="en-US" dirty="0"/>
              <a:t>Software</a:t>
            </a:r>
          </a:p>
          <a:p>
            <a:pPr marL="285750" indent="-285750">
              <a:buFont typeface="Arial" pitchFamily="34" charset="0"/>
              <a:buChar char="•"/>
            </a:pPr>
            <a:r>
              <a:rPr lang="en-US" dirty="0"/>
              <a:t>Hardware</a:t>
            </a:r>
          </a:p>
          <a:p>
            <a:pPr marL="285750" indent="-285750">
              <a:buFont typeface="Arial" pitchFamily="34" charset="0"/>
              <a:buChar char="•"/>
            </a:pPr>
            <a:r>
              <a:rPr lang="en-US" dirty="0"/>
              <a:t>Equipment</a:t>
            </a:r>
          </a:p>
          <a:p>
            <a:pPr marL="285750" indent="-285750">
              <a:buFont typeface="Arial" pitchFamily="34" charset="0"/>
              <a:buChar char="•"/>
            </a:pPr>
            <a:r>
              <a:rPr lang="en-US" dirty="0"/>
              <a:t>Time</a:t>
            </a:r>
          </a:p>
          <a:p>
            <a:pPr marL="285750" indent="-285750">
              <a:buFont typeface="Arial" pitchFamily="34" charset="0"/>
              <a:buChar char="•"/>
            </a:pPr>
            <a:r>
              <a:rPr lang="en-US" dirty="0"/>
              <a:t>money</a:t>
            </a:r>
          </a:p>
        </p:txBody>
      </p:sp>
    </p:spTree>
    <p:extLst>
      <p:ext uri="{BB962C8B-B14F-4D97-AF65-F5344CB8AC3E}">
        <p14:creationId xmlns:p14="http://schemas.microsoft.com/office/powerpoint/2010/main" val="2968651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4862" y="955919"/>
            <a:ext cx="5681784" cy="615553"/>
          </a:xfrm>
          <a:prstGeom prst="rect">
            <a:avLst/>
          </a:prstGeom>
        </p:spPr>
        <p:txBody>
          <a:bodyPr wrap="square" lIns="0" tIns="0" rIns="0" bIns="0">
            <a:spAutoFit/>
          </a:bodyPr>
          <a:lstStyle/>
          <a:p>
            <a:pPr marL="12700" fontAlgn="auto">
              <a:spcBef>
                <a:spcPts val="0"/>
              </a:spcBef>
              <a:spcAft>
                <a:spcPts val="0"/>
              </a:spcAft>
              <a:tabLst>
                <a:tab pos="1003300" algn="l"/>
              </a:tabLst>
              <a:defRPr/>
            </a:pPr>
            <a:r>
              <a:rPr sz="4000" b="1" spc="-30" dirty="0">
                <a:solidFill>
                  <a:schemeClr val="tx1">
                    <a:lumMod val="95000"/>
                    <a:lumOff val="5000"/>
                  </a:schemeClr>
                </a:solidFill>
                <a:latin typeface="+mj-lt"/>
                <a:cs typeface="Arial"/>
              </a:rPr>
              <a:t>W</a:t>
            </a:r>
            <a:r>
              <a:rPr sz="4000" b="1" spc="-10" dirty="0">
                <a:solidFill>
                  <a:schemeClr val="tx1">
                    <a:lumMod val="95000"/>
                    <a:lumOff val="5000"/>
                  </a:schemeClr>
                </a:solidFill>
                <a:latin typeface="+mj-lt"/>
                <a:cs typeface="Arial"/>
              </a:rPr>
              <a:t>H</a:t>
            </a:r>
            <a:r>
              <a:rPr sz="4000" b="1" dirty="0">
                <a:solidFill>
                  <a:schemeClr val="tx1">
                    <a:lumMod val="95000"/>
                    <a:lumOff val="5000"/>
                  </a:schemeClr>
                </a:solidFill>
                <a:latin typeface="+mj-lt"/>
                <a:cs typeface="Arial"/>
              </a:rPr>
              <a:t>Y</a:t>
            </a:r>
            <a:r>
              <a:rPr lang="en-US" sz="4000" b="1" dirty="0">
                <a:solidFill>
                  <a:schemeClr val="tx1">
                    <a:lumMod val="95000"/>
                    <a:lumOff val="5000"/>
                  </a:schemeClr>
                </a:solidFill>
                <a:latin typeface="+mj-lt"/>
                <a:cs typeface="Times New Roman"/>
              </a:rPr>
              <a:t> </a:t>
            </a:r>
            <a:r>
              <a:rPr sz="4000" b="1" dirty="0">
                <a:solidFill>
                  <a:schemeClr val="tx1">
                    <a:lumMod val="95000"/>
                    <a:lumOff val="5000"/>
                  </a:schemeClr>
                </a:solidFill>
                <a:latin typeface="+mj-lt"/>
                <a:cs typeface="Arial"/>
              </a:rPr>
              <a:t>P</a:t>
            </a:r>
            <a:r>
              <a:rPr sz="4000" b="1" spc="-10" dirty="0">
                <a:solidFill>
                  <a:schemeClr val="tx1">
                    <a:lumMod val="95000"/>
                    <a:lumOff val="5000"/>
                  </a:schemeClr>
                </a:solidFill>
                <a:latin typeface="+mj-lt"/>
                <a:cs typeface="Arial"/>
              </a:rPr>
              <a:t>R</a:t>
            </a:r>
            <a:r>
              <a:rPr sz="4000" b="1" spc="-20" dirty="0">
                <a:solidFill>
                  <a:schemeClr val="tx1">
                    <a:lumMod val="95000"/>
                    <a:lumOff val="5000"/>
                  </a:schemeClr>
                </a:solidFill>
                <a:latin typeface="+mj-lt"/>
                <a:cs typeface="Arial"/>
              </a:rPr>
              <a:t>O</a:t>
            </a:r>
            <a:r>
              <a:rPr sz="4000" b="1" spc="-65" dirty="0">
                <a:solidFill>
                  <a:schemeClr val="tx1">
                    <a:lumMod val="95000"/>
                    <a:lumOff val="5000"/>
                  </a:schemeClr>
                </a:solidFill>
                <a:latin typeface="+mj-lt"/>
                <a:cs typeface="Arial"/>
              </a:rPr>
              <a:t>T</a:t>
            </a:r>
            <a:r>
              <a:rPr sz="4000" b="1" spc="-20" dirty="0">
                <a:solidFill>
                  <a:schemeClr val="tx1">
                    <a:lumMod val="95000"/>
                    <a:lumOff val="5000"/>
                  </a:schemeClr>
                </a:solidFill>
                <a:latin typeface="+mj-lt"/>
                <a:cs typeface="Arial"/>
              </a:rPr>
              <a:t>OTY</a:t>
            </a:r>
            <a:r>
              <a:rPr sz="4000" b="1" spc="-30" dirty="0">
                <a:solidFill>
                  <a:schemeClr val="tx1">
                    <a:lumMod val="95000"/>
                    <a:lumOff val="5000"/>
                  </a:schemeClr>
                </a:solidFill>
                <a:latin typeface="+mj-lt"/>
                <a:cs typeface="Arial"/>
              </a:rPr>
              <a:t>P</a:t>
            </a:r>
            <a:r>
              <a:rPr sz="4000" b="1" spc="-20" dirty="0">
                <a:solidFill>
                  <a:schemeClr val="tx1">
                    <a:lumMod val="95000"/>
                    <a:lumOff val="5000"/>
                  </a:schemeClr>
                </a:solidFill>
                <a:latin typeface="+mj-lt"/>
                <a:cs typeface="Arial"/>
              </a:rPr>
              <a:t>E</a:t>
            </a:r>
            <a:r>
              <a:rPr lang="en-US" sz="4000" b="1" spc="-20" dirty="0">
                <a:solidFill>
                  <a:schemeClr val="tx1">
                    <a:lumMod val="95000"/>
                    <a:lumOff val="5000"/>
                  </a:schemeClr>
                </a:solidFill>
                <a:latin typeface="+mj-lt"/>
                <a:cs typeface="Arial"/>
              </a:rPr>
              <a:t> ?</a:t>
            </a:r>
            <a:endParaRPr sz="4000" b="1" dirty="0">
              <a:solidFill>
                <a:schemeClr val="tx1">
                  <a:lumMod val="95000"/>
                  <a:lumOff val="5000"/>
                </a:schemeClr>
              </a:solidFill>
              <a:latin typeface="+mj-lt"/>
              <a:cs typeface="Arial"/>
            </a:endParaRPr>
          </a:p>
        </p:txBody>
      </p:sp>
      <p:sp>
        <p:nvSpPr>
          <p:cNvPr id="15363" name="object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anchor="t" anchorCtr="0" compatLnSpc="1">
            <a:prstTxWarp prst="textNoShape">
              <a:avLst/>
            </a:prstTxWarp>
          </a:bodyPr>
          <a:lstStyle>
            <a:lvl1pPr marL="254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D963C571-A4EB-4CAF-8369-2AC9214EFD23}" type="slidenum">
              <a:rPr lang="en-US" smtClean="0">
                <a:solidFill>
                  <a:schemeClr val="bg1"/>
                </a:solidFill>
                <a:latin typeface="Arial" charset="0"/>
                <a:cs typeface="Arial" charset="0"/>
              </a:rPr>
              <a:pPr fontAlgn="base">
                <a:spcBef>
                  <a:spcPct val="0"/>
                </a:spcBef>
                <a:spcAft>
                  <a:spcPct val="0"/>
                </a:spcAft>
              </a:pPr>
              <a:t>20</a:t>
            </a:fld>
            <a:endParaRPr lang="en-US">
              <a:solidFill>
                <a:schemeClr val="bg1"/>
              </a:solidFill>
              <a:latin typeface="Arial" charset="0"/>
              <a:cs typeface="Arial" charset="0"/>
            </a:endParaRPr>
          </a:p>
        </p:txBody>
      </p:sp>
      <p:sp>
        <p:nvSpPr>
          <p:cNvPr id="3" name="object 3"/>
          <p:cNvSpPr txBox="1"/>
          <p:nvPr/>
        </p:nvSpPr>
        <p:spPr>
          <a:xfrm>
            <a:off x="894862" y="1857987"/>
            <a:ext cx="10578123" cy="3636316"/>
          </a:xfrm>
          <a:prstGeom prst="rect">
            <a:avLst/>
          </a:prstGeom>
        </p:spPr>
        <p:txBody>
          <a:bodyPr lIns="0" tIns="0" rIns="0" bIns="0">
            <a:spAutoFit/>
          </a:bodyPr>
          <a:lstStyle>
            <a:lvl1pPr marL="285750" indent="-273050">
              <a:tabLst>
                <a:tab pos="285750" algn="l"/>
              </a:tabLst>
              <a:defRPr>
                <a:solidFill>
                  <a:schemeClr val="tx1"/>
                </a:solidFill>
                <a:latin typeface="Calibri" pitchFamily="34" charset="0"/>
              </a:defRPr>
            </a:lvl1pPr>
            <a:lvl2pPr marL="742950" indent="-285750">
              <a:tabLst>
                <a:tab pos="285750" algn="l"/>
              </a:tabLst>
              <a:defRPr>
                <a:solidFill>
                  <a:schemeClr val="tx1"/>
                </a:solidFill>
                <a:latin typeface="Calibri" pitchFamily="34" charset="0"/>
              </a:defRPr>
            </a:lvl2pPr>
            <a:lvl3pPr marL="1143000" indent="-228600">
              <a:tabLst>
                <a:tab pos="285750" algn="l"/>
              </a:tabLst>
              <a:defRPr>
                <a:solidFill>
                  <a:schemeClr val="tx1"/>
                </a:solidFill>
                <a:latin typeface="Calibri" pitchFamily="34" charset="0"/>
              </a:defRPr>
            </a:lvl3pPr>
            <a:lvl4pPr marL="1600200" indent="-228600">
              <a:tabLst>
                <a:tab pos="285750" algn="l"/>
              </a:tabLst>
              <a:defRPr>
                <a:solidFill>
                  <a:schemeClr val="tx1"/>
                </a:solidFill>
                <a:latin typeface="Calibri" pitchFamily="34" charset="0"/>
              </a:defRPr>
            </a:lvl4pPr>
            <a:lvl5pPr marL="2057400" indent="-228600">
              <a:tabLst>
                <a:tab pos="285750" algn="l"/>
              </a:tabLst>
              <a:defRPr>
                <a:solidFill>
                  <a:schemeClr val="tx1"/>
                </a:solidFill>
                <a:latin typeface="Calibri" pitchFamily="34" charset="0"/>
              </a:defRPr>
            </a:lvl5pPr>
            <a:lvl6pPr marL="2514600" indent="-228600" fontAlgn="base">
              <a:spcBef>
                <a:spcPct val="0"/>
              </a:spcBef>
              <a:spcAft>
                <a:spcPct val="0"/>
              </a:spcAft>
              <a:tabLst>
                <a:tab pos="285750" algn="l"/>
              </a:tabLst>
              <a:defRPr>
                <a:solidFill>
                  <a:schemeClr val="tx1"/>
                </a:solidFill>
                <a:latin typeface="Calibri" pitchFamily="34" charset="0"/>
              </a:defRPr>
            </a:lvl6pPr>
            <a:lvl7pPr marL="2971800" indent="-228600" fontAlgn="base">
              <a:spcBef>
                <a:spcPct val="0"/>
              </a:spcBef>
              <a:spcAft>
                <a:spcPct val="0"/>
              </a:spcAft>
              <a:tabLst>
                <a:tab pos="285750" algn="l"/>
              </a:tabLst>
              <a:defRPr>
                <a:solidFill>
                  <a:schemeClr val="tx1"/>
                </a:solidFill>
                <a:latin typeface="Calibri" pitchFamily="34" charset="0"/>
              </a:defRPr>
            </a:lvl7pPr>
            <a:lvl8pPr marL="3429000" indent="-228600" fontAlgn="base">
              <a:spcBef>
                <a:spcPct val="0"/>
              </a:spcBef>
              <a:spcAft>
                <a:spcPct val="0"/>
              </a:spcAft>
              <a:tabLst>
                <a:tab pos="285750" algn="l"/>
              </a:tabLst>
              <a:defRPr>
                <a:solidFill>
                  <a:schemeClr val="tx1"/>
                </a:solidFill>
                <a:latin typeface="Calibri" pitchFamily="34" charset="0"/>
              </a:defRPr>
            </a:lvl8pPr>
            <a:lvl9pPr marL="3886200" indent="-228600" fontAlgn="base">
              <a:spcBef>
                <a:spcPct val="0"/>
              </a:spcBef>
              <a:spcAft>
                <a:spcPct val="0"/>
              </a:spcAft>
              <a:tabLst>
                <a:tab pos="285750" algn="l"/>
              </a:tabLst>
              <a:defRPr>
                <a:solidFill>
                  <a:schemeClr val="tx1"/>
                </a:solidFill>
                <a:latin typeface="Calibri" pitchFamily="34" charset="0"/>
              </a:defRPr>
            </a:lvl9pPr>
          </a:lstStyle>
          <a:p>
            <a:pPr marL="355600" indent="-342900">
              <a:buClr>
                <a:schemeClr val="tx1"/>
              </a:buClr>
              <a:buSzPct val="130000"/>
              <a:buFont typeface="Wingdings" pitchFamily="2" charset="2"/>
              <a:buChar char="§"/>
            </a:pPr>
            <a:r>
              <a:rPr lang="en-US" sz="2000" dirty="0">
                <a:latin typeface="+mn-lt"/>
              </a:rPr>
              <a:t>Evaluation</a:t>
            </a:r>
            <a:r>
              <a:rPr lang="en-US" sz="2000" dirty="0">
                <a:latin typeface="+mn-lt"/>
                <a:cs typeface="Times New Roman" pitchFamily="18" charset="0"/>
              </a:rPr>
              <a:t> </a:t>
            </a:r>
            <a:r>
              <a:rPr lang="en-US" sz="2000" dirty="0">
                <a:latin typeface="+mn-lt"/>
              </a:rPr>
              <a:t>and</a:t>
            </a:r>
            <a:r>
              <a:rPr lang="en-US" sz="2000" dirty="0">
                <a:latin typeface="+mn-lt"/>
                <a:cs typeface="Times New Roman" pitchFamily="18" charset="0"/>
              </a:rPr>
              <a:t> </a:t>
            </a:r>
            <a:r>
              <a:rPr lang="en-US" sz="2000" dirty="0">
                <a:latin typeface="+mn-lt"/>
              </a:rPr>
              <a:t>feedback</a:t>
            </a:r>
            <a:r>
              <a:rPr lang="en-US" sz="2000" dirty="0">
                <a:latin typeface="+mn-lt"/>
                <a:cs typeface="Times New Roman" pitchFamily="18" charset="0"/>
              </a:rPr>
              <a:t> </a:t>
            </a:r>
            <a:r>
              <a:rPr lang="en-US" sz="2000" dirty="0">
                <a:latin typeface="+mn-lt"/>
              </a:rPr>
              <a:t>are</a:t>
            </a:r>
            <a:r>
              <a:rPr lang="en-US" sz="2000" dirty="0">
                <a:latin typeface="+mn-lt"/>
                <a:cs typeface="Times New Roman" pitchFamily="18" charset="0"/>
              </a:rPr>
              <a:t> </a:t>
            </a:r>
            <a:r>
              <a:rPr lang="en-US" sz="2000" dirty="0">
                <a:latin typeface="+mn-lt"/>
              </a:rPr>
              <a:t>central</a:t>
            </a:r>
            <a:r>
              <a:rPr lang="en-US" sz="2000" dirty="0">
                <a:latin typeface="+mn-lt"/>
                <a:cs typeface="Times New Roman" pitchFamily="18" charset="0"/>
              </a:rPr>
              <a:t> </a:t>
            </a:r>
            <a:r>
              <a:rPr lang="en-US" sz="2000" dirty="0">
                <a:latin typeface="+mn-lt"/>
              </a:rPr>
              <a:t>to</a:t>
            </a:r>
            <a:r>
              <a:rPr lang="en-US" sz="2000" dirty="0">
                <a:latin typeface="+mn-lt"/>
                <a:cs typeface="Times New Roman" pitchFamily="18" charset="0"/>
              </a:rPr>
              <a:t> </a:t>
            </a:r>
            <a:r>
              <a:rPr lang="en-US" sz="2000" dirty="0">
                <a:latin typeface="+mn-lt"/>
              </a:rPr>
              <a:t>interaction</a:t>
            </a:r>
            <a:r>
              <a:rPr lang="en-US" sz="2000" dirty="0">
                <a:latin typeface="+mn-lt"/>
                <a:cs typeface="Times New Roman" pitchFamily="18" charset="0"/>
              </a:rPr>
              <a:t> </a:t>
            </a:r>
            <a:r>
              <a:rPr lang="en-US" sz="2000" dirty="0">
                <a:latin typeface="+mn-lt"/>
              </a:rPr>
              <a:t>design</a:t>
            </a:r>
          </a:p>
          <a:p>
            <a:pPr marL="355600" indent="-342900">
              <a:lnSpc>
                <a:spcPct val="150000"/>
              </a:lnSpc>
              <a:spcBef>
                <a:spcPts val="600"/>
              </a:spcBef>
              <a:buClr>
                <a:schemeClr val="tx1"/>
              </a:buClr>
              <a:buSzPct val="130000"/>
              <a:buFont typeface="Wingdings" pitchFamily="2" charset="2"/>
              <a:buChar char="§"/>
            </a:pPr>
            <a:r>
              <a:rPr lang="en-US" sz="2000" dirty="0">
                <a:latin typeface="+mn-lt"/>
              </a:rPr>
              <a:t>Stakeholders</a:t>
            </a:r>
            <a:r>
              <a:rPr lang="en-US" sz="2000" dirty="0">
                <a:latin typeface="+mn-lt"/>
                <a:cs typeface="Times New Roman" pitchFamily="18" charset="0"/>
              </a:rPr>
              <a:t> </a:t>
            </a:r>
            <a:r>
              <a:rPr lang="en-US" sz="2000" dirty="0">
                <a:latin typeface="+mn-lt"/>
              </a:rPr>
              <a:t>can</a:t>
            </a:r>
            <a:r>
              <a:rPr lang="en-US" sz="2000" dirty="0">
                <a:latin typeface="+mn-lt"/>
                <a:cs typeface="Times New Roman" pitchFamily="18" charset="0"/>
              </a:rPr>
              <a:t> </a:t>
            </a:r>
            <a:r>
              <a:rPr lang="en-US" sz="2000" dirty="0">
                <a:latin typeface="+mn-lt"/>
              </a:rPr>
              <a:t>see,</a:t>
            </a:r>
            <a:r>
              <a:rPr lang="en-US" sz="2000" dirty="0">
                <a:latin typeface="+mn-lt"/>
                <a:cs typeface="Times New Roman" pitchFamily="18" charset="0"/>
              </a:rPr>
              <a:t> </a:t>
            </a:r>
            <a:r>
              <a:rPr lang="en-US" sz="2000" dirty="0">
                <a:latin typeface="+mn-lt"/>
              </a:rPr>
              <a:t>hold,</a:t>
            </a:r>
            <a:r>
              <a:rPr lang="en-US" sz="2000" dirty="0">
                <a:latin typeface="+mn-lt"/>
                <a:cs typeface="Times New Roman" pitchFamily="18" charset="0"/>
              </a:rPr>
              <a:t> </a:t>
            </a:r>
            <a:r>
              <a:rPr lang="en-US" sz="2000" dirty="0">
                <a:latin typeface="+mn-lt"/>
              </a:rPr>
              <a:t>interact</a:t>
            </a:r>
            <a:r>
              <a:rPr lang="en-US" sz="2000" dirty="0">
                <a:latin typeface="+mn-lt"/>
                <a:cs typeface="Times New Roman" pitchFamily="18" charset="0"/>
              </a:rPr>
              <a:t> </a:t>
            </a:r>
            <a:r>
              <a:rPr lang="en-US" sz="2000" dirty="0">
                <a:latin typeface="+mn-lt"/>
              </a:rPr>
              <a:t>with</a:t>
            </a:r>
            <a:r>
              <a:rPr lang="en-US" sz="2000" dirty="0">
                <a:latin typeface="+mn-lt"/>
                <a:cs typeface="Times New Roman" pitchFamily="18" charset="0"/>
              </a:rPr>
              <a:t> </a:t>
            </a:r>
            <a:r>
              <a:rPr lang="en-US" sz="2000" dirty="0">
                <a:latin typeface="+mn-lt"/>
              </a:rPr>
              <a:t>a</a:t>
            </a:r>
            <a:r>
              <a:rPr lang="en-US" sz="2000" dirty="0">
                <a:latin typeface="+mn-lt"/>
                <a:cs typeface="Times New Roman" pitchFamily="18" charset="0"/>
              </a:rPr>
              <a:t> </a:t>
            </a:r>
            <a:r>
              <a:rPr lang="en-US" sz="2000" dirty="0">
                <a:latin typeface="+mn-lt"/>
              </a:rPr>
              <a:t>prototype</a:t>
            </a:r>
            <a:r>
              <a:rPr lang="en-US" sz="2000" dirty="0">
                <a:latin typeface="+mn-lt"/>
                <a:cs typeface="Times New Roman" pitchFamily="18" charset="0"/>
              </a:rPr>
              <a:t> </a:t>
            </a:r>
            <a:r>
              <a:rPr lang="en-US" sz="2000" dirty="0">
                <a:latin typeface="+mn-lt"/>
              </a:rPr>
              <a:t>more</a:t>
            </a:r>
            <a:r>
              <a:rPr lang="en-US" sz="2000" dirty="0">
                <a:latin typeface="+mn-lt"/>
                <a:cs typeface="Times New Roman" pitchFamily="18" charset="0"/>
              </a:rPr>
              <a:t> </a:t>
            </a:r>
            <a:r>
              <a:rPr lang="en-US" sz="2000" dirty="0">
                <a:latin typeface="+mn-lt"/>
              </a:rPr>
              <a:t>easily</a:t>
            </a:r>
            <a:r>
              <a:rPr lang="en-US" sz="2000" dirty="0">
                <a:latin typeface="+mn-lt"/>
                <a:cs typeface="Times New Roman" pitchFamily="18" charset="0"/>
              </a:rPr>
              <a:t> </a:t>
            </a:r>
            <a:r>
              <a:rPr lang="en-US" sz="2000" dirty="0">
                <a:latin typeface="+mn-lt"/>
              </a:rPr>
              <a:t>than</a:t>
            </a:r>
            <a:r>
              <a:rPr lang="en-US" sz="2000" dirty="0">
                <a:latin typeface="+mn-lt"/>
                <a:cs typeface="Times New Roman" pitchFamily="18" charset="0"/>
              </a:rPr>
              <a:t> </a:t>
            </a:r>
            <a:r>
              <a:rPr lang="en-US" sz="2000" dirty="0">
                <a:latin typeface="+mn-lt"/>
              </a:rPr>
              <a:t>a</a:t>
            </a:r>
            <a:r>
              <a:rPr lang="en-US" sz="2000" dirty="0">
                <a:latin typeface="+mn-lt"/>
                <a:cs typeface="Times New Roman" pitchFamily="18" charset="0"/>
              </a:rPr>
              <a:t> </a:t>
            </a:r>
            <a:r>
              <a:rPr lang="en-US" sz="2000" dirty="0">
                <a:latin typeface="+mn-lt"/>
              </a:rPr>
              <a:t>document</a:t>
            </a:r>
            <a:r>
              <a:rPr lang="en-US" sz="2000" dirty="0">
                <a:latin typeface="+mn-lt"/>
                <a:cs typeface="Times New Roman" pitchFamily="18" charset="0"/>
              </a:rPr>
              <a:t> </a:t>
            </a:r>
            <a:r>
              <a:rPr lang="en-US" sz="2000" dirty="0">
                <a:latin typeface="+mn-lt"/>
              </a:rPr>
              <a:t>or</a:t>
            </a:r>
            <a:r>
              <a:rPr lang="en-US" sz="2000" dirty="0">
                <a:latin typeface="+mn-lt"/>
                <a:cs typeface="Times New Roman" pitchFamily="18" charset="0"/>
              </a:rPr>
              <a:t> </a:t>
            </a:r>
            <a:r>
              <a:rPr lang="en-US" sz="2000" dirty="0">
                <a:latin typeface="+mn-lt"/>
              </a:rPr>
              <a:t>a</a:t>
            </a:r>
            <a:r>
              <a:rPr lang="en-US" sz="2000" dirty="0">
                <a:latin typeface="+mn-lt"/>
                <a:cs typeface="Times New Roman" pitchFamily="18" charset="0"/>
              </a:rPr>
              <a:t> </a:t>
            </a:r>
            <a:r>
              <a:rPr lang="en-US" sz="2000" dirty="0">
                <a:latin typeface="+mn-lt"/>
              </a:rPr>
              <a:t>drawing</a:t>
            </a:r>
          </a:p>
          <a:p>
            <a:pPr marL="355600" indent="-342900">
              <a:spcBef>
                <a:spcPts val="13"/>
              </a:spcBef>
              <a:buClr>
                <a:schemeClr val="tx1"/>
              </a:buClr>
              <a:buSzPct val="130000"/>
              <a:buFont typeface="Wingdings" pitchFamily="2" charset="2"/>
              <a:buChar char="§"/>
            </a:pPr>
            <a:endParaRPr lang="en-US" sz="2000" dirty="0">
              <a:latin typeface="+mn-lt"/>
              <a:cs typeface="Times New Roman" pitchFamily="18" charset="0"/>
            </a:endParaRPr>
          </a:p>
          <a:p>
            <a:pPr marL="355600" indent="-342900">
              <a:buClr>
                <a:schemeClr val="tx1"/>
              </a:buClr>
              <a:buSzPct val="130000"/>
              <a:buFont typeface="Wingdings" pitchFamily="2" charset="2"/>
              <a:buChar char="§"/>
            </a:pPr>
            <a:r>
              <a:rPr lang="en-US" sz="2000" dirty="0">
                <a:latin typeface="+mn-lt"/>
              </a:rPr>
              <a:t>Team</a:t>
            </a:r>
            <a:r>
              <a:rPr lang="en-US" sz="2000" dirty="0">
                <a:latin typeface="+mn-lt"/>
                <a:cs typeface="Times New Roman" pitchFamily="18" charset="0"/>
              </a:rPr>
              <a:t> </a:t>
            </a:r>
            <a:r>
              <a:rPr lang="en-US" sz="2000" dirty="0">
                <a:latin typeface="+mn-lt"/>
              </a:rPr>
              <a:t>members</a:t>
            </a:r>
            <a:r>
              <a:rPr lang="en-US" sz="2000" dirty="0">
                <a:latin typeface="+mn-lt"/>
                <a:cs typeface="Times New Roman" pitchFamily="18" charset="0"/>
              </a:rPr>
              <a:t> </a:t>
            </a:r>
            <a:r>
              <a:rPr lang="en-US" sz="2000" dirty="0">
                <a:latin typeface="+mn-lt"/>
              </a:rPr>
              <a:t>can</a:t>
            </a:r>
            <a:r>
              <a:rPr lang="en-US" sz="2000" dirty="0">
                <a:latin typeface="+mn-lt"/>
                <a:cs typeface="Times New Roman" pitchFamily="18" charset="0"/>
              </a:rPr>
              <a:t> </a:t>
            </a:r>
            <a:r>
              <a:rPr lang="en-US" sz="2000" dirty="0">
                <a:latin typeface="+mn-lt"/>
              </a:rPr>
              <a:t>communicate</a:t>
            </a:r>
            <a:r>
              <a:rPr lang="en-US" sz="2000" dirty="0">
                <a:latin typeface="+mn-lt"/>
                <a:cs typeface="Times New Roman" pitchFamily="18" charset="0"/>
              </a:rPr>
              <a:t> </a:t>
            </a:r>
            <a:r>
              <a:rPr lang="en-US" sz="2000" dirty="0">
                <a:latin typeface="+mn-lt"/>
              </a:rPr>
              <a:t>effectively</a:t>
            </a:r>
          </a:p>
          <a:p>
            <a:pPr marL="355600" indent="-342900">
              <a:spcBef>
                <a:spcPts val="25"/>
              </a:spcBef>
              <a:buClr>
                <a:schemeClr val="tx1"/>
              </a:buClr>
              <a:buSzPct val="130000"/>
              <a:buFont typeface="Wingdings" pitchFamily="2" charset="2"/>
              <a:buChar char="§"/>
            </a:pPr>
            <a:endParaRPr lang="en-US" sz="2000" dirty="0">
              <a:latin typeface="+mn-lt"/>
              <a:cs typeface="Times New Roman" pitchFamily="18" charset="0"/>
            </a:endParaRPr>
          </a:p>
          <a:p>
            <a:pPr marL="355600" indent="-342900">
              <a:buClr>
                <a:schemeClr val="tx1"/>
              </a:buClr>
              <a:buSzPct val="130000"/>
              <a:buFont typeface="Wingdings" pitchFamily="2" charset="2"/>
              <a:buChar char="§"/>
            </a:pPr>
            <a:r>
              <a:rPr lang="en-US" sz="2000" dirty="0">
                <a:latin typeface="+mn-lt"/>
              </a:rPr>
              <a:t>You</a:t>
            </a:r>
            <a:r>
              <a:rPr lang="en-US" sz="2000" dirty="0">
                <a:latin typeface="+mn-lt"/>
                <a:cs typeface="Times New Roman" pitchFamily="18" charset="0"/>
              </a:rPr>
              <a:t> </a:t>
            </a:r>
            <a:r>
              <a:rPr lang="en-US" sz="2000" dirty="0">
                <a:latin typeface="+mn-lt"/>
              </a:rPr>
              <a:t>can</a:t>
            </a:r>
            <a:r>
              <a:rPr lang="en-US" sz="2000" dirty="0">
                <a:latin typeface="+mn-lt"/>
                <a:cs typeface="Times New Roman" pitchFamily="18" charset="0"/>
              </a:rPr>
              <a:t> </a:t>
            </a:r>
            <a:r>
              <a:rPr lang="en-US" sz="2000" dirty="0">
                <a:latin typeface="+mn-lt"/>
              </a:rPr>
              <a:t>test</a:t>
            </a:r>
            <a:r>
              <a:rPr lang="en-US" sz="2000" dirty="0">
                <a:latin typeface="+mn-lt"/>
                <a:cs typeface="Times New Roman" pitchFamily="18" charset="0"/>
              </a:rPr>
              <a:t> </a:t>
            </a:r>
            <a:r>
              <a:rPr lang="en-US" sz="2000" dirty="0">
                <a:latin typeface="+mn-lt"/>
              </a:rPr>
              <a:t>out</a:t>
            </a:r>
            <a:r>
              <a:rPr lang="en-US" sz="2000" dirty="0">
                <a:latin typeface="+mn-lt"/>
                <a:cs typeface="Times New Roman" pitchFamily="18" charset="0"/>
              </a:rPr>
              <a:t> </a:t>
            </a:r>
            <a:r>
              <a:rPr lang="en-US" sz="2000" dirty="0">
                <a:latin typeface="+mn-lt"/>
              </a:rPr>
              <a:t>ideas</a:t>
            </a:r>
            <a:r>
              <a:rPr lang="en-US" sz="2000" dirty="0">
                <a:latin typeface="+mn-lt"/>
                <a:cs typeface="Times New Roman" pitchFamily="18" charset="0"/>
              </a:rPr>
              <a:t> </a:t>
            </a:r>
            <a:r>
              <a:rPr lang="en-US" sz="2000" dirty="0">
                <a:latin typeface="+mn-lt"/>
              </a:rPr>
              <a:t>for</a:t>
            </a:r>
            <a:r>
              <a:rPr lang="en-US" sz="2000" dirty="0">
                <a:latin typeface="+mn-lt"/>
                <a:cs typeface="Times New Roman" pitchFamily="18" charset="0"/>
              </a:rPr>
              <a:t> </a:t>
            </a:r>
            <a:r>
              <a:rPr lang="en-US" sz="2000" dirty="0">
                <a:latin typeface="+mn-lt"/>
              </a:rPr>
              <a:t>yourself</a:t>
            </a:r>
          </a:p>
          <a:p>
            <a:pPr marL="355600" indent="-342900">
              <a:spcBef>
                <a:spcPts val="13"/>
              </a:spcBef>
              <a:buClr>
                <a:schemeClr val="tx1"/>
              </a:buClr>
              <a:buSzPct val="130000"/>
              <a:buFont typeface="Wingdings" pitchFamily="2" charset="2"/>
              <a:buChar char="§"/>
            </a:pPr>
            <a:endParaRPr lang="en-US" sz="2000" dirty="0">
              <a:latin typeface="+mn-lt"/>
              <a:cs typeface="Times New Roman" pitchFamily="18" charset="0"/>
            </a:endParaRPr>
          </a:p>
          <a:p>
            <a:pPr marL="355600" indent="-342900">
              <a:buClr>
                <a:schemeClr val="tx1"/>
              </a:buClr>
              <a:buSzPct val="130000"/>
              <a:buFont typeface="Wingdings" pitchFamily="2" charset="2"/>
              <a:buChar char="§"/>
            </a:pPr>
            <a:r>
              <a:rPr lang="en-US" sz="2000" dirty="0">
                <a:latin typeface="+mn-lt"/>
              </a:rPr>
              <a:t>It</a:t>
            </a:r>
            <a:r>
              <a:rPr lang="en-US" sz="2000" dirty="0">
                <a:latin typeface="+mn-lt"/>
                <a:cs typeface="Times New Roman" pitchFamily="18" charset="0"/>
              </a:rPr>
              <a:t> </a:t>
            </a:r>
            <a:r>
              <a:rPr lang="en-US" sz="2000" dirty="0">
                <a:latin typeface="+mn-lt"/>
              </a:rPr>
              <a:t>encourages</a:t>
            </a:r>
            <a:r>
              <a:rPr lang="en-US" sz="2000" dirty="0">
                <a:latin typeface="+mn-lt"/>
                <a:cs typeface="Times New Roman" pitchFamily="18" charset="0"/>
              </a:rPr>
              <a:t> </a:t>
            </a:r>
            <a:r>
              <a:rPr lang="en-US" sz="2000" dirty="0">
                <a:latin typeface="+mn-lt"/>
              </a:rPr>
              <a:t>reflection:</a:t>
            </a:r>
            <a:r>
              <a:rPr lang="en-US" sz="2000" dirty="0">
                <a:latin typeface="+mn-lt"/>
                <a:cs typeface="Times New Roman" pitchFamily="18" charset="0"/>
              </a:rPr>
              <a:t> </a:t>
            </a:r>
            <a:r>
              <a:rPr lang="en-US" sz="2000" dirty="0">
                <a:latin typeface="+mn-lt"/>
              </a:rPr>
              <a:t>very</a:t>
            </a:r>
            <a:r>
              <a:rPr lang="en-US" sz="2000" dirty="0">
                <a:latin typeface="+mn-lt"/>
                <a:cs typeface="Times New Roman" pitchFamily="18" charset="0"/>
              </a:rPr>
              <a:t> </a:t>
            </a:r>
            <a:r>
              <a:rPr lang="en-US" sz="2000" dirty="0">
                <a:latin typeface="+mn-lt"/>
              </a:rPr>
              <a:t>important</a:t>
            </a:r>
            <a:r>
              <a:rPr lang="en-US" sz="2000" dirty="0">
                <a:latin typeface="+mn-lt"/>
                <a:cs typeface="Times New Roman" pitchFamily="18" charset="0"/>
              </a:rPr>
              <a:t> </a:t>
            </a:r>
            <a:r>
              <a:rPr lang="en-US" sz="2000" dirty="0">
                <a:latin typeface="+mn-lt"/>
              </a:rPr>
              <a:t>aspect</a:t>
            </a:r>
            <a:r>
              <a:rPr lang="en-US" sz="2000" dirty="0">
                <a:latin typeface="+mn-lt"/>
                <a:cs typeface="Times New Roman" pitchFamily="18" charset="0"/>
              </a:rPr>
              <a:t> </a:t>
            </a:r>
            <a:r>
              <a:rPr lang="en-US" sz="2000" dirty="0">
                <a:latin typeface="+mn-lt"/>
              </a:rPr>
              <a:t>of</a:t>
            </a:r>
            <a:r>
              <a:rPr lang="en-US" sz="2000" dirty="0">
                <a:latin typeface="+mn-lt"/>
                <a:cs typeface="Times New Roman" pitchFamily="18" charset="0"/>
              </a:rPr>
              <a:t> </a:t>
            </a:r>
            <a:r>
              <a:rPr lang="en-US" sz="2000" dirty="0">
                <a:latin typeface="+mn-lt"/>
              </a:rPr>
              <a:t>design</a:t>
            </a:r>
          </a:p>
          <a:p>
            <a:pPr marL="355600" indent="-342900">
              <a:lnSpc>
                <a:spcPct val="150000"/>
              </a:lnSpc>
              <a:spcBef>
                <a:spcPts val="600"/>
              </a:spcBef>
              <a:buClr>
                <a:schemeClr val="tx1"/>
              </a:buClr>
              <a:buSzPct val="130000"/>
              <a:buFont typeface="Wingdings" pitchFamily="2" charset="2"/>
              <a:buChar char="§"/>
            </a:pPr>
            <a:r>
              <a:rPr lang="en-US" sz="2000" dirty="0">
                <a:latin typeface="+mn-lt"/>
              </a:rPr>
              <a:t>Prototypes</a:t>
            </a:r>
            <a:r>
              <a:rPr lang="en-US" sz="2000" dirty="0">
                <a:latin typeface="+mn-lt"/>
                <a:cs typeface="Times New Roman" pitchFamily="18" charset="0"/>
              </a:rPr>
              <a:t> </a:t>
            </a:r>
            <a:r>
              <a:rPr lang="en-US" sz="2000" dirty="0">
                <a:latin typeface="+mn-lt"/>
              </a:rPr>
              <a:t>answer</a:t>
            </a:r>
            <a:r>
              <a:rPr lang="en-US" sz="2000" dirty="0">
                <a:latin typeface="+mn-lt"/>
                <a:cs typeface="Times New Roman" pitchFamily="18" charset="0"/>
              </a:rPr>
              <a:t> </a:t>
            </a:r>
            <a:r>
              <a:rPr lang="en-US" sz="2000" dirty="0">
                <a:latin typeface="+mn-lt"/>
              </a:rPr>
              <a:t>questions,</a:t>
            </a:r>
            <a:r>
              <a:rPr lang="en-US" sz="2000" dirty="0">
                <a:latin typeface="+mn-lt"/>
                <a:cs typeface="Times New Roman" pitchFamily="18" charset="0"/>
              </a:rPr>
              <a:t> </a:t>
            </a:r>
            <a:r>
              <a:rPr lang="en-US" sz="2000" dirty="0">
                <a:latin typeface="+mn-lt"/>
              </a:rPr>
              <a:t>and</a:t>
            </a:r>
            <a:r>
              <a:rPr lang="en-US" sz="2000" dirty="0">
                <a:latin typeface="+mn-lt"/>
                <a:cs typeface="Times New Roman" pitchFamily="18" charset="0"/>
              </a:rPr>
              <a:t> </a:t>
            </a:r>
            <a:r>
              <a:rPr lang="en-US" sz="2000" dirty="0">
                <a:latin typeface="+mn-lt"/>
              </a:rPr>
              <a:t>support</a:t>
            </a:r>
            <a:r>
              <a:rPr lang="en-US" sz="2000" dirty="0">
                <a:latin typeface="+mn-lt"/>
                <a:cs typeface="Times New Roman" pitchFamily="18" charset="0"/>
              </a:rPr>
              <a:t> </a:t>
            </a:r>
            <a:r>
              <a:rPr lang="en-US" sz="2000" dirty="0">
                <a:latin typeface="+mn-lt"/>
              </a:rPr>
              <a:t>designers</a:t>
            </a:r>
            <a:r>
              <a:rPr lang="en-US" sz="2000" dirty="0">
                <a:latin typeface="+mn-lt"/>
                <a:cs typeface="Times New Roman" pitchFamily="18" charset="0"/>
              </a:rPr>
              <a:t> </a:t>
            </a:r>
            <a:r>
              <a:rPr lang="en-US" sz="2000" dirty="0">
                <a:latin typeface="+mn-lt"/>
              </a:rPr>
              <a:t>in</a:t>
            </a:r>
            <a:r>
              <a:rPr lang="en-US" sz="2000" dirty="0">
                <a:latin typeface="+mn-lt"/>
                <a:cs typeface="Times New Roman" pitchFamily="18" charset="0"/>
              </a:rPr>
              <a:t> </a:t>
            </a:r>
            <a:r>
              <a:rPr lang="en-US" sz="2000" dirty="0">
                <a:latin typeface="+mn-lt"/>
              </a:rPr>
              <a:t>choosing</a:t>
            </a:r>
            <a:r>
              <a:rPr lang="en-US" sz="2000" dirty="0">
                <a:latin typeface="+mn-lt"/>
                <a:cs typeface="Times New Roman" pitchFamily="18" charset="0"/>
              </a:rPr>
              <a:t> </a:t>
            </a:r>
            <a:r>
              <a:rPr lang="en-US" sz="2000" dirty="0">
                <a:latin typeface="+mn-lt"/>
              </a:rPr>
              <a:t>between</a:t>
            </a:r>
            <a:r>
              <a:rPr lang="en-US" sz="2000" dirty="0">
                <a:latin typeface="+mn-lt"/>
                <a:cs typeface="Times New Roman" pitchFamily="18" charset="0"/>
              </a:rPr>
              <a:t> </a:t>
            </a:r>
            <a:r>
              <a:rPr lang="en-US" sz="2000" dirty="0">
                <a:latin typeface="+mn-lt"/>
              </a:rPr>
              <a:t>alternatives</a:t>
            </a:r>
          </a:p>
        </p:txBody>
      </p:sp>
    </p:spTree>
    <p:extLst>
      <p:ext uri="{BB962C8B-B14F-4D97-AF65-F5344CB8AC3E}">
        <p14:creationId xmlns:p14="http://schemas.microsoft.com/office/powerpoint/2010/main" val="3988717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tIns="468623" rtlCol="0">
            <a:normAutofit/>
          </a:bodyPr>
          <a:lstStyle/>
          <a:p>
            <a:pPr marL="12700" eaLnBrk="1" fontAlgn="auto" hangingPunct="1">
              <a:lnSpc>
                <a:spcPts val="3570"/>
              </a:lnSpc>
              <a:spcBef>
                <a:spcPts val="0"/>
              </a:spcBef>
              <a:spcAft>
                <a:spcPts val="0"/>
              </a:spcAft>
              <a:defRPr/>
            </a:pPr>
            <a:r>
              <a:rPr sz="4000" b="1" spc="-20" dirty="0"/>
              <a:t>BE</a:t>
            </a:r>
            <a:r>
              <a:rPr sz="4000" b="1" spc="-10" dirty="0"/>
              <a:t>N</a:t>
            </a:r>
            <a:r>
              <a:rPr sz="4000" b="1" spc="-15" dirty="0"/>
              <a:t>EFITS</a:t>
            </a:r>
            <a:r>
              <a:rPr sz="4000" b="1" spc="220" dirty="0">
                <a:cs typeface="Times New Roman"/>
              </a:rPr>
              <a:t> </a:t>
            </a:r>
            <a:r>
              <a:rPr sz="4000" b="1" spc="-15" dirty="0"/>
              <a:t>OF</a:t>
            </a:r>
            <a:r>
              <a:rPr sz="4000" b="1" spc="225" dirty="0">
                <a:cs typeface="Times New Roman"/>
              </a:rPr>
              <a:t> </a:t>
            </a:r>
            <a:r>
              <a:rPr sz="4000" b="1" spc="-15" dirty="0"/>
              <a:t>P</a:t>
            </a:r>
            <a:r>
              <a:rPr sz="4000" b="1" spc="-25" dirty="0"/>
              <a:t>RO</a:t>
            </a:r>
            <a:r>
              <a:rPr sz="4000" b="1" spc="-65" dirty="0"/>
              <a:t>T</a:t>
            </a:r>
            <a:r>
              <a:rPr sz="4000" b="1" spc="-20" dirty="0"/>
              <a:t>OTY</a:t>
            </a:r>
            <a:r>
              <a:rPr sz="4000" b="1" spc="-30" dirty="0"/>
              <a:t>P</a:t>
            </a:r>
            <a:r>
              <a:rPr sz="4000" b="1" spc="-15" dirty="0"/>
              <a:t>ING</a:t>
            </a:r>
            <a:endParaRPr sz="4000" b="1" dirty="0">
              <a:cs typeface="Times New Roman"/>
            </a:endParaRPr>
          </a:p>
        </p:txBody>
      </p:sp>
      <p:sp>
        <p:nvSpPr>
          <p:cNvPr id="24579" name="object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anchor="t" anchorCtr="0" compatLnSpc="1">
            <a:prstTxWarp prst="textNoShape">
              <a:avLst/>
            </a:prstTxWarp>
          </a:bodyPr>
          <a:lstStyle>
            <a:lvl1pPr marL="254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AC43C9A8-8787-4511-AE45-270355B52716}" type="slidenum">
              <a:rPr lang="en-US" smtClean="0">
                <a:solidFill>
                  <a:schemeClr val="bg1"/>
                </a:solidFill>
                <a:latin typeface="Arial" charset="0"/>
                <a:cs typeface="Arial" charset="0"/>
              </a:rPr>
              <a:pPr fontAlgn="base">
                <a:spcBef>
                  <a:spcPct val="0"/>
                </a:spcBef>
                <a:spcAft>
                  <a:spcPct val="0"/>
                </a:spcAft>
              </a:pPr>
              <a:t>21</a:t>
            </a:fld>
            <a:endParaRPr lang="en-US">
              <a:solidFill>
                <a:schemeClr val="bg1"/>
              </a:solidFill>
              <a:latin typeface="Arial" charset="0"/>
              <a:cs typeface="Arial" charset="0"/>
            </a:endParaRPr>
          </a:p>
        </p:txBody>
      </p:sp>
      <p:sp>
        <p:nvSpPr>
          <p:cNvPr id="3" name="object 3"/>
          <p:cNvSpPr txBox="1"/>
          <p:nvPr/>
        </p:nvSpPr>
        <p:spPr>
          <a:xfrm>
            <a:off x="1187939" y="1943224"/>
            <a:ext cx="9648092" cy="2662267"/>
          </a:xfrm>
          <a:prstGeom prst="rect">
            <a:avLst/>
          </a:prstGeom>
        </p:spPr>
        <p:txBody>
          <a:bodyPr lIns="0" tIns="0" rIns="0" bIns="0">
            <a:spAutoFit/>
          </a:bodyPr>
          <a:lstStyle/>
          <a:p>
            <a:pPr marL="355600" indent="-342900" fontAlgn="auto">
              <a:spcBef>
                <a:spcPts val="0"/>
              </a:spcBef>
              <a:spcAft>
                <a:spcPts val="0"/>
              </a:spcAft>
              <a:buClr>
                <a:schemeClr val="tx1"/>
              </a:buClr>
              <a:buSzPct val="130000"/>
              <a:buFont typeface="Wingdings" pitchFamily="2" charset="2"/>
              <a:buChar char="§"/>
              <a:tabLst>
                <a:tab pos="287020" algn="l"/>
              </a:tabLst>
              <a:defRPr/>
            </a:pPr>
            <a:r>
              <a:rPr sz="2400" spc="-5" dirty="0">
                <a:cs typeface="Arial"/>
              </a:rPr>
              <a:t>C</a:t>
            </a:r>
            <a:r>
              <a:rPr sz="2400" spc="-10" dirty="0">
                <a:cs typeface="Arial"/>
              </a:rPr>
              <a:t>a</a:t>
            </a:r>
            <a:r>
              <a:rPr sz="2400" dirty="0">
                <a:cs typeface="Arial"/>
              </a:rPr>
              <a:t>n</a:t>
            </a:r>
            <a:r>
              <a:rPr sz="2400" spc="65" dirty="0">
                <a:cs typeface="Times New Roman"/>
              </a:rPr>
              <a:t> </a:t>
            </a:r>
            <a:r>
              <a:rPr sz="2400" spc="-5" dirty="0">
                <a:cs typeface="Arial"/>
              </a:rPr>
              <a:t>b</a:t>
            </a:r>
            <a:r>
              <a:rPr sz="2400" dirty="0">
                <a:cs typeface="Arial"/>
              </a:rPr>
              <a:t>e</a:t>
            </a:r>
            <a:r>
              <a:rPr sz="2400" spc="65" dirty="0">
                <a:cs typeface="Times New Roman"/>
              </a:rPr>
              <a:t> </a:t>
            </a:r>
            <a:r>
              <a:rPr sz="2400" spc="-5" dirty="0">
                <a:cs typeface="Arial"/>
              </a:rPr>
              <a:t>use</a:t>
            </a:r>
            <a:r>
              <a:rPr sz="2400" dirty="0">
                <a:cs typeface="Arial"/>
              </a:rPr>
              <a:t>d</a:t>
            </a:r>
            <a:r>
              <a:rPr sz="2400" spc="75" dirty="0">
                <a:cs typeface="Times New Roman"/>
              </a:rPr>
              <a:t> </a:t>
            </a:r>
            <a:r>
              <a:rPr sz="2400" spc="-10" dirty="0">
                <a:cs typeface="Arial"/>
              </a:rPr>
              <a:t>to</a:t>
            </a:r>
            <a:r>
              <a:rPr sz="2400" spc="65" dirty="0">
                <a:cs typeface="Times New Roman"/>
              </a:rPr>
              <a:t> </a:t>
            </a:r>
            <a:r>
              <a:rPr sz="2400" spc="-10" dirty="0">
                <a:cs typeface="Arial"/>
              </a:rPr>
              <a:t>test</a:t>
            </a:r>
            <a:r>
              <a:rPr sz="2400" spc="45" dirty="0">
                <a:cs typeface="Times New Roman"/>
              </a:rPr>
              <a:t> </a:t>
            </a:r>
            <a:r>
              <a:rPr sz="2400" spc="-5" dirty="0">
                <a:cs typeface="Arial"/>
              </a:rPr>
              <a:t>ever</a:t>
            </a:r>
            <a:r>
              <a:rPr sz="2400" dirty="0">
                <a:cs typeface="Arial"/>
              </a:rPr>
              <a:t>y</a:t>
            </a:r>
            <a:r>
              <a:rPr sz="2400" spc="65" dirty="0">
                <a:cs typeface="Times New Roman"/>
              </a:rPr>
              <a:t> </a:t>
            </a:r>
            <a:r>
              <a:rPr sz="2400" spc="-10" dirty="0">
                <a:cs typeface="Arial"/>
              </a:rPr>
              <a:t>d</a:t>
            </a:r>
            <a:r>
              <a:rPr sz="2400" spc="-5" dirty="0">
                <a:cs typeface="Arial"/>
              </a:rPr>
              <a:t>etai</a:t>
            </a:r>
            <a:r>
              <a:rPr sz="2400" dirty="0">
                <a:cs typeface="Arial"/>
              </a:rPr>
              <a:t>l</a:t>
            </a:r>
            <a:r>
              <a:rPr sz="2400" spc="80" dirty="0">
                <a:cs typeface="Times New Roman"/>
              </a:rPr>
              <a:t> </a:t>
            </a:r>
            <a:r>
              <a:rPr sz="2400" spc="-20" dirty="0">
                <a:cs typeface="Arial"/>
              </a:rPr>
              <a:t>o</a:t>
            </a:r>
            <a:r>
              <a:rPr sz="2400" spc="-10" dirty="0">
                <a:cs typeface="Arial"/>
              </a:rPr>
              <a:t>f</a:t>
            </a:r>
            <a:r>
              <a:rPr sz="2400" spc="65" dirty="0">
                <a:cs typeface="Times New Roman"/>
              </a:rPr>
              <a:t> </a:t>
            </a:r>
            <a:r>
              <a:rPr sz="2400" dirty="0">
                <a:cs typeface="Arial"/>
              </a:rPr>
              <a:t>the</a:t>
            </a:r>
            <a:r>
              <a:rPr sz="2400" spc="50" dirty="0">
                <a:cs typeface="Times New Roman"/>
              </a:rPr>
              <a:t> </a:t>
            </a:r>
            <a:r>
              <a:rPr sz="2400" dirty="0">
                <a:cs typeface="Arial"/>
              </a:rPr>
              <a:t>final</a:t>
            </a:r>
            <a:r>
              <a:rPr sz="2400" spc="65" dirty="0">
                <a:cs typeface="Times New Roman"/>
              </a:rPr>
              <a:t> </a:t>
            </a:r>
            <a:r>
              <a:rPr sz="2400" spc="-5" dirty="0">
                <a:cs typeface="Arial"/>
              </a:rPr>
              <a:t>product</a:t>
            </a:r>
            <a:r>
              <a:rPr lang="en-US" sz="2400" dirty="0">
                <a:cs typeface="Arial"/>
              </a:rPr>
              <a:t> </a:t>
            </a:r>
            <a:r>
              <a:rPr sz="2400" spc="-5" dirty="0">
                <a:cs typeface="Arial"/>
              </a:rPr>
              <a:t>b</a:t>
            </a:r>
            <a:r>
              <a:rPr sz="2400" spc="-10" dirty="0">
                <a:cs typeface="Arial"/>
              </a:rPr>
              <a:t>e</a:t>
            </a:r>
            <a:r>
              <a:rPr sz="2400" dirty="0">
                <a:cs typeface="Arial"/>
              </a:rPr>
              <a:t>fore</a:t>
            </a:r>
            <a:r>
              <a:rPr sz="2400" spc="65" dirty="0">
                <a:cs typeface="Times New Roman"/>
              </a:rPr>
              <a:t> </a:t>
            </a:r>
            <a:r>
              <a:rPr sz="2400" dirty="0">
                <a:cs typeface="Arial"/>
              </a:rPr>
              <a:t>the</a:t>
            </a:r>
            <a:r>
              <a:rPr sz="2400" spc="50" dirty="0">
                <a:cs typeface="Times New Roman"/>
              </a:rPr>
              <a:t> </a:t>
            </a:r>
            <a:r>
              <a:rPr sz="2400" spc="-5" dirty="0">
                <a:cs typeface="Arial"/>
              </a:rPr>
              <a:t>prod</a:t>
            </a:r>
            <a:r>
              <a:rPr sz="2400" spc="-15" dirty="0">
                <a:cs typeface="Arial"/>
              </a:rPr>
              <a:t>u</a:t>
            </a:r>
            <a:r>
              <a:rPr sz="2400" dirty="0">
                <a:cs typeface="Arial"/>
              </a:rPr>
              <a:t>ct</a:t>
            </a:r>
            <a:r>
              <a:rPr sz="2400" spc="65" dirty="0">
                <a:cs typeface="Times New Roman"/>
              </a:rPr>
              <a:t> </a:t>
            </a:r>
            <a:r>
              <a:rPr sz="2400" spc="-5" dirty="0">
                <a:cs typeface="Arial"/>
              </a:rPr>
              <a:t>i</a:t>
            </a:r>
            <a:r>
              <a:rPr sz="2400" dirty="0">
                <a:cs typeface="Arial"/>
              </a:rPr>
              <a:t>s</a:t>
            </a:r>
            <a:r>
              <a:rPr sz="2400" spc="65" dirty="0">
                <a:cs typeface="Times New Roman"/>
              </a:rPr>
              <a:t> </a:t>
            </a:r>
            <a:r>
              <a:rPr sz="2400" spc="-5" dirty="0">
                <a:cs typeface="Arial"/>
              </a:rPr>
              <a:t>bu</a:t>
            </a:r>
            <a:r>
              <a:rPr sz="2400" spc="-10" dirty="0">
                <a:cs typeface="Arial"/>
              </a:rPr>
              <a:t>i</a:t>
            </a:r>
            <a:r>
              <a:rPr sz="2400" spc="-5" dirty="0">
                <a:cs typeface="Arial"/>
              </a:rPr>
              <a:t>lt</a:t>
            </a:r>
            <a:endParaRPr sz="2400" dirty="0">
              <a:cs typeface="Arial"/>
            </a:endParaRPr>
          </a:p>
          <a:p>
            <a:pPr marL="355600" indent="-342900" fontAlgn="auto">
              <a:spcBef>
                <a:spcPts val="600"/>
              </a:spcBef>
              <a:spcAft>
                <a:spcPts val="0"/>
              </a:spcAft>
              <a:buClr>
                <a:schemeClr val="tx1"/>
              </a:buClr>
              <a:buSzPct val="130000"/>
              <a:buFont typeface="Wingdings" pitchFamily="2" charset="2"/>
              <a:buChar char="§"/>
              <a:tabLst>
                <a:tab pos="287020" algn="l"/>
              </a:tabLst>
              <a:defRPr/>
            </a:pPr>
            <a:r>
              <a:rPr sz="2400" spc="-5" dirty="0">
                <a:cs typeface="Arial"/>
              </a:rPr>
              <a:t>R</a:t>
            </a:r>
            <a:r>
              <a:rPr sz="2400" spc="-10" dirty="0">
                <a:cs typeface="Arial"/>
              </a:rPr>
              <a:t>e</a:t>
            </a:r>
            <a:r>
              <a:rPr sz="2400" dirty="0">
                <a:cs typeface="Arial"/>
              </a:rPr>
              <a:t>su</a:t>
            </a:r>
            <a:r>
              <a:rPr sz="2400" spc="-10" dirty="0">
                <a:cs typeface="Arial"/>
              </a:rPr>
              <a:t>lts</a:t>
            </a:r>
            <a:r>
              <a:rPr sz="2400" spc="70" dirty="0">
                <a:cs typeface="Times New Roman"/>
              </a:rPr>
              <a:t> </a:t>
            </a:r>
            <a:r>
              <a:rPr sz="2400" spc="-5" dirty="0">
                <a:cs typeface="Arial"/>
              </a:rPr>
              <a:t>i</a:t>
            </a:r>
            <a:r>
              <a:rPr sz="2400" dirty="0">
                <a:cs typeface="Arial"/>
              </a:rPr>
              <a:t>n</a:t>
            </a:r>
            <a:r>
              <a:rPr sz="2400" spc="55" dirty="0">
                <a:cs typeface="Times New Roman"/>
              </a:rPr>
              <a:t> </a:t>
            </a:r>
            <a:r>
              <a:rPr sz="2400" spc="-5" dirty="0">
                <a:cs typeface="Arial"/>
              </a:rPr>
              <a:t>hig</a:t>
            </a:r>
            <a:r>
              <a:rPr sz="2400" spc="-10" dirty="0">
                <a:cs typeface="Arial"/>
              </a:rPr>
              <a:t>h</a:t>
            </a:r>
            <a:r>
              <a:rPr sz="2400" spc="-5" dirty="0">
                <a:cs typeface="Arial"/>
              </a:rPr>
              <a:t>e</a:t>
            </a:r>
            <a:r>
              <a:rPr sz="2400" dirty="0">
                <a:cs typeface="Arial"/>
              </a:rPr>
              <a:t>r</a:t>
            </a:r>
            <a:r>
              <a:rPr sz="2400" spc="95" dirty="0">
                <a:cs typeface="Times New Roman"/>
              </a:rPr>
              <a:t> </a:t>
            </a:r>
            <a:r>
              <a:rPr sz="2400" spc="-5" dirty="0">
                <a:cs typeface="Arial"/>
              </a:rPr>
              <a:t>use</a:t>
            </a:r>
            <a:r>
              <a:rPr sz="2400" dirty="0">
                <a:cs typeface="Arial"/>
              </a:rPr>
              <a:t>r</a:t>
            </a:r>
            <a:r>
              <a:rPr sz="2400" spc="65" dirty="0">
                <a:cs typeface="Times New Roman"/>
              </a:rPr>
              <a:t> </a:t>
            </a:r>
            <a:r>
              <a:rPr sz="2400" spc="-15" dirty="0">
                <a:cs typeface="Arial"/>
              </a:rPr>
              <a:t>sat</a:t>
            </a:r>
            <a:r>
              <a:rPr sz="2400" spc="-5" dirty="0">
                <a:cs typeface="Arial"/>
              </a:rPr>
              <a:t>isfaction</a:t>
            </a:r>
            <a:endParaRPr sz="2400" dirty="0">
              <a:cs typeface="Arial"/>
            </a:endParaRPr>
          </a:p>
          <a:p>
            <a:pPr marL="342900" indent="-342900" fontAlgn="auto">
              <a:spcBef>
                <a:spcPts val="30"/>
              </a:spcBef>
              <a:spcAft>
                <a:spcPts val="0"/>
              </a:spcAft>
              <a:buClr>
                <a:schemeClr val="tx1"/>
              </a:buClr>
              <a:buSzPct val="130000"/>
              <a:buFont typeface="Wingdings" pitchFamily="2" charset="2"/>
              <a:buChar char="§"/>
              <a:defRPr/>
            </a:pPr>
            <a:endParaRPr sz="2400" dirty="0">
              <a:cs typeface="Times New Roman"/>
            </a:endParaRPr>
          </a:p>
          <a:p>
            <a:pPr marL="355600" indent="-342900" fontAlgn="auto">
              <a:spcBef>
                <a:spcPts val="0"/>
              </a:spcBef>
              <a:spcAft>
                <a:spcPts val="0"/>
              </a:spcAft>
              <a:buClr>
                <a:schemeClr val="tx1"/>
              </a:buClr>
              <a:buSzPct val="130000"/>
              <a:buFont typeface="Wingdings" pitchFamily="2" charset="2"/>
              <a:buChar char="§"/>
              <a:tabLst>
                <a:tab pos="287020" algn="l"/>
              </a:tabLst>
              <a:defRPr/>
            </a:pPr>
            <a:r>
              <a:rPr sz="2400" spc="-5" dirty="0">
                <a:cs typeface="Arial"/>
              </a:rPr>
              <a:t>Us</a:t>
            </a:r>
            <a:r>
              <a:rPr sz="2400" spc="-10" dirty="0">
                <a:cs typeface="Arial"/>
              </a:rPr>
              <a:t>e</a:t>
            </a:r>
            <a:r>
              <a:rPr sz="2400" dirty="0">
                <a:cs typeface="Arial"/>
              </a:rPr>
              <a:t>rs</a:t>
            </a:r>
            <a:r>
              <a:rPr sz="2400" spc="65" dirty="0">
                <a:cs typeface="Times New Roman"/>
              </a:rPr>
              <a:t> </a:t>
            </a:r>
            <a:r>
              <a:rPr sz="2400" spc="-5" dirty="0">
                <a:cs typeface="Arial"/>
              </a:rPr>
              <a:t>ar</a:t>
            </a:r>
            <a:r>
              <a:rPr sz="2400" dirty="0">
                <a:cs typeface="Arial"/>
              </a:rPr>
              <a:t>e</a:t>
            </a:r>
            <a:r>
              <a:rPr sz="2400" spc="65" dirty="0">
                <a:cs typeface="Times New Roman"/>
              </a:rPr>
              <a:t> </a:t>
            </a:r>
            <a:r>
              <a:rPr sz="2400" spc="-20" dirty="0">
                <a:cs typeface="Arial"/>
              </a:rPr>
              <a:t>bet</a:t>
            </a:r>
            <a:r>
              <a:rPr sz="2400" spc="-5" dirty="0">
                <a:cs typeface="Arial"/>
              </a:rPr>
              <a:t>te</a:t>
            </a:r>
            <a:r>
              <a:rPr sz="2400" dirty="0">
                <a:cs typeface="Arial"/>
              </a:rPr>
              <a:t>r</a:t>
            </a:r>
            <a:r>
              <a:rPr sz="2400" spc="65" dirty="0">
                <a:cs typeface="Times New Roman"/>
              </a:rPr>
              <a:t> </a:t>
            </a:r>
            <a:r>
              <a:rPr sz="2400" spc="-10" dirty="0">
                <a:cs typeface="Arial"/>
              </a:rPr>
              <a:t>at</a:t>
            </a:r>
            <a:r>
              <a:rPr sz="2400" spc="50" dirty="0">
                <a:cs typeface="Times New Roman"/>
              </a:rPr>
              <a:t> </a:t>
            </a:r>
            <a:r>
              <a:rPr sz="2400" spc="-5" dirty="0">
                <a:cs typeface="Arial"/>
              </a:rPr>
              <a:t>eva</a:t>
            </a:r>
            <a:r>
              <a:rPr sz="2400" spc="-10" dirty="0">
                <a:cs typeface="Arial"/>
              </a:rPr>
              <a:t>l</a:t>
            </a:r>
            <a:r>
              <a:rPr sz="2400" spc="-5" dirty="0">
                <a:cs typeface="Arial"/>
              </a:rPr>
              <a:t>uati</a:t>
            </a:r>
            <a:r>
              <a:rPr sz="2400" spc="-10" dirty="0">
                <a:cs typeface="Arial"/>
              </a:rPr>
              <a:t>n</a:t>
            </a:r>
            <a:r>
              <a:rPr sz="2400" dirty="0">
                <a:cs typeface="Arial"/>
              </a:rPr>
              <a:t>g</a:t>
            </a:r>
            <a:r>
              <a:rPr sz="2400" spc="100" dirty="0">
                <a:cs typeface="Times New Roman"/>
              </a:rPr>
              <a:t> </a:t>
            </a:r>
            <a:r>
              <a:rPr sz="2400" spc="-5" dirty="0">
                <a:cs typeface="Arial"/>
              </a:rPr>
              <a:t>a</a:t>
            </a:r>
            <a:r>
              <a:rPr sz="2400" dirty="0">
                <a:cs typeface="Arial"/>
              </a:rPr>
              <a:t>n</a:t>
            </a:r>
            <a:r>
              <a:rPr sz="2400" spc="65" dirty="0">
                <a:cs typeface="Times New Roman"/>
              </a:rPr>
              <a:t> </a:t>
            </a:r>
            <a:r>
              <a:rPr sz="2400" spc="-5" dirty="0">
                <a:cs typeface="Arial"/>
              </a:rPr>
              <a:t>e</a:t>
            </a:r>
            <a:r>
              <a:rPr sz="2400" spc="-15" dirty="0">
                <a:cs typeface="Arial"/>
              </a:rPr>
              <a:t>x</a:t>
            </a:r>
            <a:r>
              <a:rPr sz="2400" spc="-5" dirty="0">
                <a:cs typeface="Arial"/>
              </a:rPr>
              <a:t>isti</a:t>
            </a:r>
            <a:r>
              <a:rPr sz="2400" spc="-10" dirty="0">
                <a:cs typeface="Arial"/>
              </a:rPr>
              <a:t>n</a:t>
            </a:r>
            <a:r>
              <a:rPr sz="2400" dirty="0">
                <a:cs typeface="Arial"/>
              </a:rPr>
              <a:t>g</a:t>
            </a:r>
            <a:r>
              <a:rPr sz="2400" spc="100" dirty="0">
                <a:cs typeface="Times New Roman"/>
              </a:rPr>
              <a:t> </a:t>
            </a:r>
            <a:r>
              <a:rPr sz="2400" spc="15" dirty="0">
                <a:cs typeface="Arial"/>
              </a:rPr>
              <a:t>(</a:t>
            </a:r>
            <a:r>
              <a:rPr sz="2400" dirty="0" err="1">
                <a:cs typeface="Arial"/>
              </a:rPr>
              <a:t>vs</a:t>
            </a:r>
            <a:r>
              <a:rPr sz="2400" spc="60" dirty="0">
                <a:cs typeface="Times New Roman"/>
              </a:rPr>
              <a:t> </a:t>
            </a:r>
            <a:r>
              <a:rPr sz="2400" spc="-5" dirty="0">
                <a:cs typeface="Arial"/>
              </a:rPr>
              <a:t>describ</a:t>
            </a:r>
            <a:r>
              <a:rPr sz="2400" spc="-10" dirty="0">
                <a:cs typeface="Arial"/>
              </a:rPr>
              <a:t>e</a:t>
            </a:r>
            <a:r>
              <a:rPr sz="2400" spc="-5" dirty="0">
                <a:cs typeface="Arial"/>
              </a:rPr>
              <a:t>d)</a:t>
            </a:r>
            <a:r>
              <a:rPr lang="en-US" sz="2400" dirty="0">
                <a:cs typeface="Arial"/>
              </a:rPr>
              <a:t> </a:t>
            </a:r>
            <a:r>
              <a:rPr sz="2400" dirty="0">
                <a:cs typeface="Arial"/>
              </a:rPr>
              <a:t>system</a:t>
            </a:r>
          </a:p>
          <a:p>
            <a:pPr marL="342900" indent="-342900" fontAlgn="auto">
              <a:spcBef>
                <a:spcPts val="30"/>
              </a:spcBef>
              <a:spcAft>
                <a:spcPts val="0"/>
              </a:spcAft>
              <a:buClr>
                <a:schemeClr val="tx1"/>
              </a:buClr>
              <a:buSzPct val="130000"/>
              <a:buFont typeface="Wingdings" pitchFamily="2" charset="2"/>
              <a:buChar char="§"/>
              <a:defRPr/>
            </a:pPr>
            <a:endParaRPr sz="2400" dirty="0">
              <a:cs typeface="Times New Roman"/>
            </a:endParaRPr>
          </a:p>
          <a:p>
            <a:pPr marL="355600" indent="-342900" fontAlgn="auto">
              <a:spcBef>
                <a:spcPts val="0"/>
              </a:spcBef>
              <a:spcAft>
                <a:spcPts val="0"/>
              </a:spcAft>
              <a:buClr>
                <a:schemeClr val="tx1"/>
              </a:buClr>
              <a:buSzPct val="130000"/>
              <a:buFont typeface="Wingdings" pitchFamily="2" charset="2"/>
              <a:buChar char="§"/>
              <a:tabLst>
                <a:tab pos="287020" algn="l"/>
              </a:tabLst>
              <a:defRPr/>
            </a:pPr>
            <a:r>
              <a:rPr sz="2400" spc="-10" dirty="0">
                <a:cs typeface="Arial"/>
              </a:rPr>
              <a:t>It</a:t>
            </a:r>
            <a:r>
              <a:rPr sz="2400" spc="40" dirty="0">
                <a:cs typeface="Times New Roman"/>
              </a:rPr>
              <a:t> </a:t>
            </a:r>
            <a:r>
              <a:rPr sz="2400" spc="-5" dirty="0">
                <a:cs typeface="Arial"/>
              </a:rPr>
              <a:t>brin</a:t>
            </a:r>
            <a:r>
              <a:rPr sz="2400" spc="-10" dirty="0">
                <a:cs typeface="Arial"/>
              </a:rPr>
              <a:t>g</a:t>
            </a:r>
            <a:r>
              <a:rPr sz="2400" dirty="0">
                <a:cs typeface="Arial"/>
              </a:rPr>
              <a:t>s</a:t>
            </a:r>
            <a:r>
              <a:rPr sz="2400" spc="80" dirty="0">
                <a:cs typeface="Times New Roman"/>
              </a:rPr>
              <a:t> </a:t>
            </a:r>
            <a:r>
              <a:rPr sz="2400" dirty="0">
                <a:cs typeface="Arial"/>
              </a:rPr>
              <a:t>the</a:t>
            </a:r>
            <a:r>
              <a:rPr sz="2400" spc="55" dirty="0">
                <a:cs typeface="Times New Roman"/>
              </a:rPr>
              <a:t> </a:t>
            </a:r>
            <a:r>
              <a:rPr sz="2400" spc="-5" dirty="0">
                <a:cs typeface="Arial"/>
              </a:rPr>
              <a:t>user</a:t>
            </a:r>
            <a:r>
              <a:rPr sz="2400" dirty="0">
                <a:cs typeface="Arial"/>
              </a:rPr>
              <a:t>s</a:t>
            </a:r>
            <a:r>
              <a:rPr sz="2400" spc="65" dirty="0">
                <a:cs typeface="Times New Roman"/>
              </a:rPr>
              <a:t> </a:t>
            </a:r>
            <a:r>
              <a:rPr sz="2400" spc="-5" dirty="0">
                <a:cs typeface="Arial"/>
              </a:rPr>
              <a:t>int</a:t>
            </a:r>
            <a:r>
              <a:rPr sz="2400" dirty="0">
                <a:cs typeface="Arial"/>
              </a:rPr>
              <a:t>o</a:t>
            </a:r>
            <a:r>
              <a:rPr sz="2400" spc="65" dirty="0">
                <a:cs typeface="Times New Roman"/>
              </a:rPr>
              <a:t> </a:t>
            </a:r>
            <a:r>
              <a:rPr sz="2400" spc="-5" dirty="0">
                <a:cs typeface="Arial"/>
              </a:rPr>
              <a:t>th</a:t>
            </a:r>
            <a:r>
              <a:rPr sz="2400" dirty="0">
                <a:cs typeface="Arial"/>
              </a:rPr>
              <a:t>e</a:t>
            </a:r>
            <a:r>
              <a:rPr sz="2400" spc="55" dirty="0">
                <a:cs typeface="Times New Roman"/>
              </a:rPr>
              <a:t> </a:t>
            </a:r>
            <a:r>
              <a:rPr sz="2400" spc="-5" dirty="0">
                <a:cs typeface="Arial"/>
              </a:rPr>
              <a:t>proces</a:t>
            </a:r>
            <a:r>
              <a:rPr sz="2400" dirty="0">
                <a:cs typeface="Arial"/>
              </a:rPr>
              <a:t>s</a:t>
            </a:r>
            <a:r>
              <a:rPr sz="2400" spc="80" dirty="0">
                <a:cs typeface="Times New Roman"/>
              </a:rPr>
              <a:t> </a:t>
            </a:r>
            <a:r>
              <a:rPr sz="2400" spc="-5" dirty="0">
                <a:cs typeface="Arial"/>
              </a:rPr>
              <a:t>early</a:t>
            </a:r>
            <a:endParaRPr sz="2400" dirty="0">
              <a:cs typeface="Arial"/>
            </a:endParaRPr>
          </a:p>
        </p:txBody>
      </p:sp>
    </p:spTree>
    <p:extLst>
      <p:ext uri="{BB962C8B-B14F-4D97-AF65-F5344CB8AC3E}">
        <p14:creationId xmlns:p14="http://schemas.microsoft.com/office/powerpoint/2010/main" val="3976804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GB" dirty="0"/>
              <a:t>Prototyping Model (Contd.)</a:t>
            </a:r>
            <a:endParaRPr lang="en-US" sz="2800" dirty="0"/>
          </a:p>
        </p:txBody>
      </p:sp>
      <p:sp>
        <p:nvSpPr>
          <p:cNvPr id="22531" name="Rectangle 3"/>
          <p:cNvSpPr>
            <a:spLocks noGrp="1" noChangeArrowheads="1"/>
          </p:cNvSpPr>
          <p:nvPr>
            <p:ph idx="1"/>
          </p:nvPr>
        </p:nvSpPr>
        <p:spPr>
          <a:xfrm>
            <a:off x="1371600" y="1710965"/>
            <a:ext cx="9601200" cy="3581400"/>
          </a:xfrm>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Features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User involvement?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Smaller projects?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Types: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Evolutionary </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Throwaway</a:t>
            </a:r>
          </a:p>
          <a:p>
            <a:pPr marL="530352" lvl="1" inden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p:txBody>
      </p:sp>
    </p:spTree>
    <p:extLst>
      <p:ext uri="{BB962C8B-B14F-4D97-AF65-F5344CB8AC3E}">
        <p14:creationId xmlns:p14="http://schemas.microsoft.com/office/powerpoint/2010/main" val="200808783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6585" y="269631"/>
            <a:ext cx="10777415" cy="934864"/>
          </a:xfrm>
        </p:spPr>
        <p:txBody>
          <a:bodyPr tIns="468623" rtlCol="0">
            <a:noAutofit/>
          </a:bodyPr>
          <a:lstStyle/>
          <a:p>
            <a:pPr marL="12700" eaLnBrk="1" fontAlgn="auto" hangingPunct="1">
              <a:lnSpc>
                <a:spcPts val="3570"/>
              </a:lnSpc>
              <a:spcBef>
                <a:spcPts val="0"/>
              </a:spcBef>
              <a:spcAft>
                <a:spcPts val="0"/>
              </a:spcAft>
              <a:defRPr/>
            </a:pPr>
            <a:r>
              <a:rPr sz="3600" b="1" spc="-20" dirty="0"/>
              <a:t>T</a:t>
            </a:r>
            <a:r>
              <a:rPr sz="3600" b="1" spc="-5" dirty="0"/>
              <a:t>H</a:t>
            </a:r>
            <a:r>
              <a:rPr sz="3600" b="1" spc="-10" dirty="0"/>
              <a:t>R</a:t>
            </a:r>
            <a:r>
              <a:rPr sz="3600" b="1" spc="-20" dirty="0"/>
              <a:t>O</a:t>
            </a:r>
            <a:r>
              <a:rPr sz="3600" b="1" spc="-105" dirty="0"/>
              <a:t>W</a:t>
            </a:r>
            <a:r>
              <a:rPr sz="3600" b="1" spc="-110" dirty="0"/>
              <a:t>AW</a:t>
            </a:r>
            <a:r>
              <a:rPr sz="3600" b="1" spc="-204" dirty="0"/>
              <a:t>A</a:t>
            </a:r>
            <a:r>
              <a:rPr sz="3600" b="1" spc="-240" dirty="0"/>
              <a:t>Y</a:t>
            </a:r>
            <a:r>
              <a:rPr lang="en-US" sz="3600" b="1" spc="-5" dirty="0"/>
              <a:t> and </a:t>
            </a:r>
            <a:r>
              <a:rPr sz="3600" b="1" spc="-15" dirty="0"/>
              <a:t>E</a:t>
            </a:r>
            <a:r>
              <a:rPr sz="3600" b="1" dirty="0"/>
              <a:t>VOL</a:t>
            </a:r>
            <a:r>
              <a:rPr sz="3600" b="1" spc="-10" dirty="0"/>
              <a:t>U</a:t>
            </a:r>
            <a:r>
              <a:rPr sz="3600" b="1" spc="-15" dirty="0"/>
              <a:t>TIONA</a:t>
            </a:r>
            <a:r>
              <a:rPr sz="3600" b="1" spc="-80" dirty="0"/>
              <a:t>R</a:t>
            </a:r>
            <a:r>
              <a:rPr sz="3600" b="1" spc="-240" dirty="0"/>
              <a:t>Y</a:t>
            </a:r>
            <a:r>
              <a:rPr lang="en-US" sz="3600" b="1" spc="-240" dirty="0"/>
              <a:t> Prototypes</a:t>
            </a:r>
            <a:endParaRPr sz="3600" b="1" dirty="0"/>
          </a:p>
        </p:txBody>
      </p:sp>
      <p:sp>
        <p:nvSpPr>
          <p:cNvPr id="5" name="object 5"/>
          <p:cNvSpPr txBox="1"/>
          <p:nvPr/>
        </p:nvSpPr>
        <p:spPr>
          <a:xfrm>
            <a:off x="11107616" y="5903914"/>
            <a:ext cx="275492" cy="215444"/>
          </a:xfrm>
          <a:prstGeom prst="rect">
            <a:avLst/>
          </a:prstGeom>
        </p:spPr>
        <p:txBody>
          <a:bodyPr lIns="0" tIns="0" rIns="0" bIns="0">
            <a:spAutoFit/>
          </a:bodyPr>
          <a:lstStyle/>
          <a:p>
            <a:pPr marL="12700" fontAlgn="auto">
              <a:spcBef>
                <a:spcPts val="0"/>
              </a:spcBef>
              <a:spcAft>
                <a:spcPts val="0"/>
              </a:spcAft>
              <a:defRPr/>
            </a:pPr>
            <a:r>
              <a:rPr sz="1400" b="1" spc="-5" dirty="0">
                <a:solidFill>
                  <a:srgbClr val="FFFFFF"/>
                </a:solidFill>
                <a:latin typeface="Arial"/>
                <a:cs typeface="Arial"/>
              </a:rPr>
              <a:t>31</a:t>
            </a:r>
            <a:endParaRPr sz="1400">
              <a:latin typeface="Arial"/>
              <a:cs typeface="Arial"/>
            </a:endParaRPr>
          </a:p>
        </p:txBody>
      </p:sp>
      <p:sp>
        <p:nvSpPr>
          <p:cNvPr id="3" name="object 3"/>
          <p:cNvSpPr txBox="1"/>
          <p:nvPr/>
        </p:nvSpPr>
        <p:spPr>
          <a:xfrm>
            <a:off x="1316893" y="1638301"/>
            <a:ext cx="9603154" cy="3285515"/>
          </a:xfrm>
          <a:prstGeom prst="rect">
            <a:avLst/>
          </a:prstGeom>
        </p:spPr>
        <p:txBody>
          <a:bodyPr lIns="0" tIns="0" rIns="0" bIns="0">
            <a:spAutoFit/>
          </a:bodyPr>
          <a:lstStyle>
            <a:lvl1pPr marL="285750" indent="-273050">
              <a:tabLst>
                <a:tab pos="285750" algn="l"/>
              </a:tabLst>
              <a:defRPr>
                <a:solidFill>
                  <a:schemeClr val="tx1"/>
                </a:solidFill>
                <a:latin typeface="Calibri" pitchFamily="34" charset="0"/>
              </a:defRPr>
            </a:lvl1pPr>
            <a:lvl2pPr marL="652463" indent="-273050">
              <a:tabLst>
                <a:tab pos="285750" algn="l"/>
              </a:tabLst>
              <a:defRPr>
                <a:solidFill>
                  <a:schemeClr val="tx1"/>
                </a:solidFill>
                <a:latin typeface="Calibri" pitchFamily="34" charset="0"/>
              </a:defRPr>
            </a:lvl2pPr>
            <a:lvl3pPr marL="1143000" indent="-228600">
              <a:tabLst>
                <a:tab pos="285750" algn="l"/>
              </a:tabLst>
              <a:defRPr>
                <a:solidFill>
                  <a:schemeClr val="tx1"/>
                </a:solidFill>
                <a:latin typeface="Calibri" pitchFamily="34" charset="0"/>
              </a:defRPr>
            </a:lvl3pPr>
            <a:lvl4pPr marL="1600200" indent="-228600">
              <a:tabLst>
                <a:tab pos="285750" algn="l"/>
              </a:tabLst>
              <a:defRPr>
                <a:solidFill>
                  <a:schemeClr val="tx1"/>
                </a:solidFill>
                <a:latin typeface="Calibri" pitchFamily="34" charset="0"/>
              </a:defRPr>
            </a:lvl4pPr>
            <a:lvl5pPr marL="2057400" indent="-228600">
              <a:tabLst>
                <a:tab pos="285750" algn="l"/>
              </a:tabLst>
              <a:defRPr>
                <a:solidFill>
                  <a:schemeClr val="tx1"/>
                </a:solidFill>
                <a:latin typeface="Calibri" pitchFamily="34" charset="0"/>
              </a:defRPr>
            </a:lvl5pPr>
            <a:lvl6pPr marL="2514600" indent="-228600" fontAlgn="base">
              <a:spcBef>
                <a:spcPct val="0"/>
              </a:spcBef>
              <a:spcAft>
                <a:spcPct val="0"/>
              </a:spcAft>
              <a:tabLst>
                <a:tab pos="285750" algn="l"/>
              </a:tabLst>
              <a:defRPr>
                <a:solidFill>
                  <a:schemeClr val="tx1"/>
                </a:solidFill>
                <a:latin typeface="Calibri" pitchFamily="34" charset="0"/>
              </a:defRPr>
            </a:lvl6pPr>
            <a:lvl7pPr marL="2971800" indent="-228600" fontAlgn="base">
              <a:spcBef>
                <a:spcPct val="0"/>
              </a:spcBef>
              <a:spcAft>
                <a:spcPct val="0"/>
              </a:spcAft>
              <a:tabLst>
                <a:tab pos="285750" algn="l"/>
              </a:tabLst>
              <a:defRPr>
                <a:solidFill>
                  <a:schemeClr val="tx1"/>
                </a:solidFill>
                <a:latin typeface="Calibri" pitchFamily="34" charset="0"/>
              </a:defRPr>
            </a:lvl7pPr>
            <a:lvl8pPr marL="3429000" indent="-228600" fontAlgn="base">
              <a:spcBef>
                <a:spcPct val="0"/>
              </a:spcBef>
              <a:spcAft>
                <a:spcPct val="0"/>
              </a:spcAft>
              <a:tabLst>
                <a:tab pos="285750" algn="l"/>
              </a:tabLst>
              <a:defRPr>
                <a:solidFill>
                  <a:schemeClr val="tx1"/>
                </a:solidFill>
                <a:latin typeface="Calibri" pitchFamily="34" charset="0"/>
              </a:defRPr>
            </a:lvl8pPr>
            <a:lvl9pPr marL="3886200" indent="-228600" fontAlgn="base">
              <a:spcBef>
                <a:spcPct val="0"/>
              </a:spcBef>
              <a:spcAft>
                <a:spcPct val="0"/>
              </a:spcAft>
              <a:tabLst>
                <a:tab pos="285750" algn="l"/>
              </a:tabLst>
              <a:defRPr>
                <a:solidFill>
                  <a:schemeClr val="tx1"/>
                </a:solidFill>
                <a:latin typeface="Calibri" pitchFamily="34" charset="0"/>
              </a:defRPr>
            </a:lvl9pPr>
          </a:lstStyle>
          <a:p>
            <a:pPr marL="355600" indent="-342900">
              <a:buClr>
                <a:schemeClr val="tx1"/>
              </a:buClr>
              <a:buSzPct val="130000"/>
              <a:buFont typeface="Wingdings" pitchFamily="2" charset="2"/>
              <a:buChar char="§"/>
            </a:pPr>
            <a:r>
              <a:rPr lang="en-US" sz="2200" dirty="0">
                <a:latin typeface="+mn-lt"/>
              </a:rPr>
              <a:t>Throwaway</a:t>
            </a:r>
            <a:r>
              <a:rPr lang="en-US" sz="2200" dirty="0">
                <a:latin typeface="+mn-lt"/>
                <a:cs typeface="Times New Roman" pitchFamily="18" charset="0"/>
              </a:rPr>
              <a:t> </a:t>
            </a:r>
            <a:r>
              <a:rPr lang="en-US" sz="2200" dirty="0">
                <a:latin typeface="+mn-lt"/>
              </a:rPr>
              <a:t>(or</a:t>
            </a:r>
            <a:r>
              <a:rPr lang="en-US" sz="2200" dirty="0">
                <a:latin typeface="+mn-lt"/>
                <a:cs typeface="Times New Roman" pitchFamily="18" charset="0"/>
              </a:rPr>
              <a:t> </a:t>
            </a:r>
            <a:r>
              <a:rPr lang="en-US" sz="2200" dirty="0">
                <a:latin typeface="+mn-lt"/>
              </a:rPr>
              <a:t>revolutionary)</a:t>
            </a:r>
            <a:r>
              <a:rPr lang="en-US" sz="2200" dirty="0">
                <a:latin typeface="+mn-lt"/>
                <a:cs typeface="Times New Roman" pitchFamily="18" charset="0"/>
              </a:rPr>
              <a:t> </a:t>
            </a:r>
            <a:r>
              <a:rPr lang="en-US" sz="2200" dirty="0">
                <a:latin typeface="+mn-lt"/>
              </a:rPr>
              <a:t>prototypes</a:t>
            </a:r>
          </a:p>
          <a:p>
            <a:pPr marL="722313" lvl="1" indent="-342900">
              <a:spcBef>
                <a:spcPts val="238"/>
              </a:spcBef>
              <a:buClr>
                <a:schemeClr val="tx1"/>
              </a:buClr>
              <a:buSzPct val="130000"/>
              <a:buFont typeface="Wingdings" pitchFamily="2" charset="2"/>
              <a:buChar char="§"/>
            </a:pPr>
            <a:r>
              <a:rPr lang="en-US" sz="1900" dirty="0">
                <a:latin typeface="+mn-lt"/>
              </a:rPr>
              <a:t>are</a:t>
            </a:r>
            <a:r>
              <a:rPr lang="en-US" sz="1900" dirty="0">
                <a:latin typeface="+mn-lt"/>
                <a:cs typeface="Times New Roman" pitchFamily="18" charset="0"/>
              </a:rPr>
              <a:t> </a:t>
            </a:r>
            <a:r>
              <a:rPr lang="en-US" sz="1900" dirty="0">
                <a:latin typeface="+mn-lt"/>
              </a:rPr>
              <a:t>built,</a:t>
            </a:r>
            <a:r>
              <a:rPr lang="en-US" sz="1900" dirty="0">
                <a:latin typeface="+mn-lt"/>
                <a:cs typeface="Times New Roman" pitchFamily="18" charset="0"/>
              </a:rPr>
              <a:t> </a:t>
            </a:r>
            <a:r>
              <a:rPr lang="en-US" sz="1900" dirty="0">
                <a:latin typeface="+mn-lt"/>
              </a:rPr>
              <a:t>tested</a:t>
            </a:r>
            <a:r>
              <a:rPr lang="en-US" sz="1900" dirty="0">
                <a:latin typeface="+mn-lt"/>
                <a:cs typeface="Times New Roman" pitchFamily="18" charset="0"/>
              </a:rPr>
              <a:t> </a:t>
            </a:r>
            <a:r>
              <a:rPr lang="en-US" sz="1900" dirty="0">
                <a:latin typeface="+mn-lt"/>
              </a:rPr>
              <a:t>and</a:t>
            </a:r>
            <a:r>
              <a:rPr lang="en-US" sz="1900" dirty="0">
                <a:latin typeface="+mn-lt"/>
                <a:cs typeface="Times New Roman" pitchFamily="18" charset="0"/>
              </a:rPr>
              <a:t> </a:t>
            </a:r>
            <a:r>
              <a:rPr lang="en-US" sz="1900" dirty="0">
                <a:latin typeface="+mn-lt"/>
              </a:rPr>
              <a:t>thrown</a:t>
            </a:r>
            <a:r>
              <a:rPr lang="en-US" sz="1900" dirty="0">
                <a:latin typeface="+mn-lt"/>
                <a:cs typeface="Times New Roman" pitchFamily="18" charset="0"/>
              </a:rPr>
              <a:t> </a:t>
            </a:r>
            <a:r>
              <a:rPr lang="en-US" sz="1900" dirty="0">
                <a:latin typeface="+mn-lt"/>
              </a:rPr>
              <a:t>away</a:t>
            </a:r>
            <a:r>
              <a:rPr lang="en-US" sz="1900" dirty="0">
                <a:latin typeface="+mn-lt"/>
                <a:cs typeface="Times New Roman" pitchFamily="18" charset="0"/>
              </a:rPr>
              <a:t> </a:t>
            </a:r>
            <a:r>
              <a:rPr lang="en-US" sz="1900" dirty="0">
                <a:latin typeface="+mn-lt"/>
              </a:rPr>
              <a:t>(useful</a:t>
            </a:r>
            <a:r>
              <a:rPr lang="en-US" sz="1900" dirty="0">
                <a:latin typeface="+mn-lt"/>
                <a:cs typeface="Times New Roman" pitchFamily="18" charset="0"/>
              </a:rPr>
              <a:t> </a:t>
            </a:r>
            <a:r>
              <a:rPr lang="en-US" sz="1900" dirty="0">
                <a:latin typeface="+mn-lt"/>
              </a:rPr>
              <a:t>in</a:t>
            </a:r>
            <a:r>
              <a:rPr lang="en-US" sz="1900" dirty="0">
                <a:latin typeface="+mn-lt"/>
                <a:cs typeface="Times New Roman" pitchFamily="18" charset="0"/>
              </a:rPr>
              <a:t> </a:t>
            </a:r>
            <a:r>
              <a:rPr lang="en-US" sz="1900" dirty="0">
                <a:latin typeface="+mn-lt"/>
              </a:rPr>
              <a:t>early</a:t>
            </a:r>
            <a:r>
              <a:rPr lang="en-US" sz="1900" dirty="0">
                <a:latin typeface="+mn-lt"/>
                <a:cs typeface="Times New Roman" pitchFamily="18" charset="0"/>
              </a:rPr>
              <a:t> </a:t>
            </a:r>
            <a:r>
              <a:rPr lang="en-US" sz="1900" dirty="0">
                <a:latin typeface="+mn-lt"/>
              </a:rPr>
              <a:t>stages)</a:t>
            </a:r>
          </a:p>
          <a:p>
            <a:pPr marL="722313" lvl="1" indent="-342900">
              <a:spcBef>
                <a:spcPts val="225"/>
              </a:spcBef>
              <a:buClr>
                <a:schemeClr val="tx1"/>
              </a:buClr>
              <a:buSzPct val="130000"/>
              <a:buFont typeface="Wingdings" pitchFamily="2" charset="2"/>
              <a:buChar char="§"/>
            </a:pPr>
            <a:r>
              <a:rPr lang="en-US" sz="1900" dirty="0">
                <a:latin typeface="+mn-lt"/>
              </a:rPr>
              <a:t>knowledge</a:t>
            </a:r>
            <a:r>
              <a:rPr lang="en-US" sz="1900" dirty="0">
                <a:latin typeface="+mn-lt"/>
                <a:cs typeface="Times New Roman" pitchFamily="18" charset="0"/>
              </a:rPr>
              <a:t> </a:t>
            </a:r>
            <a:r>
              <a:rPr lang="en-US" sz="1900" dirty="0">
                <a:latin typeface="+mn-lt"/>
              </a:rPr>
              <a:t>gained</a:t>
            </a:r>
            <a:r>
              <a:rPr lang="en-US" sz="1900" dirty="0">
                <a:latin typeface="+mn-lt"/>
                <a:cs typeface="Times New Roman" pitchFamily="18" charset="0"/>
              </a:rPr>
              <a:t> </a:t>
            </a:r>
            <a:r>
              <a:rPr lang="en-US" sz="1900" dirty="0">
                <a:latin typeface="+mn-lt"/>
              </a:rPr>
              <a:t>contributes</a:t>
            </a:r>
            <a:r>
              <a:rPr lang="en-US" sz="1900" dirty="0">
                <a:latin typeface="+mn-lt"/>
                <a:cs typeface="Times New Roman" pitchFamily="18" charset="0"/>
              </a:rPr>
              <a:t> </a:t>
            </a:r>
            <a:r>
              <a:rPr lang="en-US" sz="1900" dirty="0">
                <a:latin typeface="+mn-lt"/>
              </a:rPr>
              <a:t>to</a:t>
            </a:r>
            <a:r>
              <a:rPr lang="en-US" sz="1900" dirty="0">
                <a:latin typeface="+mn-lt"/>
                <a:cs typeface="Times New Roman" pitchFamily="18" charset="0"/>
              </a:rPr>
              <a:t> </a:t>
            </a:r>
            <a:r>
              <a:rPr lang="en-US" sz="1900" dirty="0">
                <a:latin typeface="+mn-lt"/>
              </a:rPr>
              <a:t>final</a:t>
            </a:r>
            <a:r>
              <a:rPr lang="en-US" sz="1900" dirty="0">
                <a:latin typeface="+mn-lt"/>
                <a:cs typeface="Times New Roman" pitchFamily="18" charset="0"/>
              </a:rPr>
              <a:t> </a:t>
            </a:r>
            <a:r>
              <a:rPr lang="en-US" sz="1900" dirty="0">
                <a:latin typeface="+mn-lt"/>
              </a:rPr>
              <a:t>system</a:t>
            </a:r>
            <a:r>
              <a:rPr lang="en-US" sz="1900" dirty="0">
                <a:latin typeface="+mn-lt"/>
                <a:cs typeface="Times New Roman" pitchFamily="18" charset="0"/>
              </a:rPr>
              <a:t> </a:t>
            </a:r>
            <a:r>
              <a:rPr lang="en-US" sz="1900" dirty="0">
                <a:latin typeface="+mn-lt"/>
              </a:rPr>
              <a:t>/</a:t>
            </a:r>
            <a:r>
              <a:rPr lang="en-US" sz="1900" dirty="0">
                <a:latin typeface="+mn-lt"/>
                <a:cs typeface="Times New Roman" pitchFamily="18" charset="0"/>
              </a:rPr>
              <a:t> </a:t>
            </a:r>
            <a:r>
              <a:rPr lang="en-US" sz="1900" dirty="0">
                <a:latin typeface="+mn-lt"/>
              </a:rPr>
              <a:t>next</a:t>
            </a:r>
            <a:r>
              <a:rPr lang="en-US" sz="1900" dirty="0">
                <a:latin typeface="+mn-lt"/>
                <a:cs typeface="Times New Roman" pitchFamily="18" charset="0"/>
              </a:rPr>
              <a:t> </a:t>
            </a:r>
            <a:r>
              <a:rPr lang="en-US" sz="1900" dirty="0">
                <a:latin typeface="+mn-lt"/>
              </a:rPr>
              <a:t>prototype</a:t>
            </a:r>
          </a:p>
          <a:p>
            <a:pPr marL="722313" lvl="1" indent="-342900">
              <a:spcBef>
                <a:spcPts val="225"/>
              </a:spcBef>
              <a:buClr>
                <a:schemeClr val="tx1"/>
              </a:buClr>
              <a:buSzPct val="130000"/>
              <a:buFont typeface="Wingdings" pitchFamily="2" charset="2"/>
              <a:buChar char="§"/>
            </a:pPr>
            <a:r>
              <a:rPr lang="en-US" sz="1900" dirty="0">
                <a:latin typeface="+mn-lt"/>
              </a:rPr>
              <a:t>can</a:t>
            </a:r>
            <a:r>
              <a:rPr lang="en-US" sz="1900" dirty="0">
                <a:latin typeface="+mn-lt"/>
                <a:cs typeface="Times New Roman" pitchFamily="18" charset="0"/>
              </a:rPr>
              <a:t> </a:t>
            </a:r>
            <a:r>
              <a:rPr lang="en-US" sz="1900" dirty="0">
                <a:latin typeface="+mn-lt"/>
              </a:rPr>
              <a:t>be</a:t>
            </a:r>
            <a:r>
              <a:rPr lang="en-US" sz="1900" dirty="0">
                <a:latin typeface="+mn-lt"/>
                <a:cs typeface="Times New Roman" pitchFamily="18" charset="0"/>
              </a:rPr>
              <a:t> </a:t>
            </a:r>
            <a:r>
              <a:rPr lang="en-US" sz="1900" dirty="0">
                <a:latin typeface="+mn-lt"/>
              </a:rPr>
              <a:t>expensive</a:t>
            </a:r>
          </a:p>
          <a:p>
            <a:pPr marL="722313" lvl="1" indent="-342900">
              <a:spcBef>
                <a:spcPts val="225"/>
              </a:spcBef>
              <a:buClr>
                <a:schemeClr val="tx1"/>
              </a:buClr>
              <a:buSzPct val="130000"/>
              <a:buFont typeface="Wingdings" pitchFamily="2" charset="2"/>
              <a:buChar char="§"/>
            </a:pPr>
            <a:r>
              <a:rPr lang="en-US" sz="1900" dirty="0">
                <a:latin typeface="+mn-lt"/>
              </a:rPr>
              <a:t>The</a:t>
            </a:r>
            <a:r>
              <a:rPr lang="en-US" sz="1900" dirty="0">
                <a:latin typeface="+mn-lt"/>
                <a:cs typeface="Times New Roman" pitchFamily="18" charset="0"/>
              </a:rPr>
              <a:t> </a:t>
            </a:r>
            <a:r>
              <a:rPr lang="en-US" sz="1900" dirty="0">
                <a:latin typeface="+mn-lt"/>
              </a:rPr>
              <a:t>prototype</a:t>
            </a:r>
            <a:r>
              <a:rPr lang="en-US" sz="1900" dirty="0">
                <a:latin typeface="+mn-lt"/>
                <a:cs typeface="Times New Roman" pitchFamily="18" charset="0"/>
              </a:rPr>
              <a:t> </a:t>
            </a:r>
            <a:r>
              <a:rPr lang="en-US" sz="1900" dirty="0">
                <a:latin typeface="+mn-lt"/>
              </a:rPr>
              <a:t>is</a:t>
            </a:r>
            <a:r>
              <a:rPr lang="en-US" sz="1900" dirty="0">
                <a:latin typeface="+mn-lt"/>
                <a:cs typeface="Times New Roman" pitchFamily="18" charset="0"/>
              </a:rPr>
              <a:t> </a:t>
            </a:r>
            <a:r>
              <a:rPr lang="en-US" sz="1900" dirty="0">
                <a:latin typeface="+mn-lt"/>
              </a:rPr>
              <a:t>used</a:t>
            </a:r>
            <a:r>
              <a:rPr lang="en-US" sz="1900" dirty="0">
                <a:latin typeface="+mn-lt"/>
                <a:cs typeface="Times New Roman" pitchFamily="18" charset="0"/>
              </a:rPr>
              <a:t> </a:t>
            </a:r>
            <a:r>
              <a:rPr lang="en-US" sz="1900" dirty="0">
                <a:latin typeface="+mn-lt"/>
              </a:rPr>
              <a:t>to</a:t>
            </a:r>
            <a:r>
              <a:rPr lang="en-US" sz="1900" dirty="0">
                <a:latin typeface="+mn-lt"/>
                <a:cs typeface="Times New Roman" pitchFamily="18" charset="0"/>
              </a:rPr>
              <a:t> </a:t>
            </a:r>
            <a:r>
              <a:rPr lang="en-US" sz="1900" dirty="0">
                <a:latin typeface="+mn-lt"/>
              </a:rPr>
              <a:t>get</a:t>
            </a:r>
            <a:r>
              <a:rPr lang="en-US" sz="1900" dirty="0">
                <a:latin typeface="+mn-lt"/>
                <a:cs typeface="Times New Roman" pitchFamily="18" charset="0"/>
              </a:rPr>
              <a:t> </a:t>
            </a:r>
            <a:r>
              <a:rPr lang="en-US" sz="1900" dirty="0">
                <a:latin typeface="+mn-lt"/>
              </a:rPr>
              <a:t>the</a:t>
            </a:r>
            <a:r>
              <a:rPr lang="en-US" sz="1900" dirty="0">
                <a:latin typeface="+mn-lt"/>
                <a:cs typeface="Times New Roman" pitchFamily="18" charset="0"/>
              </a:rPr>
              <a:t> </a:t>
            </a:r>
            <a:r>
              <a:rPr lang="en-US" sz="1900" dirty="0">
                <a:latin typeface="+mn-lt"/>
              </a:rPr>
              <a:t>specs</a:t>
            </a:r>
            <a:r>
              <a:rPr lang="en-US" sz="1900" dirty="0">
                <a:latin typeface="+mn-lt"/>
                <a:cs typeface="Times New Roman" pitchFamily="18" charset="0"/>
              </a:rPr>
              <a:t> </a:t>
            </a:r>
            <a:r>
              <a:rPr lang="en-US" sz="1900" dirty="0">
                <a:latin typeface="+mn-lt"/>
              </a:rPr>
              <a:t>right,</a:t>
            </a:r>
            <a:r>
              <a:rPr lang="en-US" sz="1900" dirty="0">
                <a:latin typeface="+mn-lt"/>
                <a:cs typeface="Times New Roman" pitchFamily="18" charset="0"/>
              </a:rPr>
              <a:t> </a:t>
            </a:r>
            <a:r>
              <a:rPr lang="en-US" sz="1900" dirty="0">
                <a:latin typeface="+mn-lt"/>
              </a:rPr>
              <a:t>then</a:t>
            </a:r>
            <a:r>
              <a:rPr lang="en-US" sz="1900" dirty="0">
                <a:latin typeface="+mn-lt"/>
                <a:cs typeface="Times New Roman" pitchFamily="18" charset="0"/>
              </a:rPr>
              <a:t> </a:t>
            </a:r>
            <a:r>
              <a:rPr lang="en-US" sz="1900" dirty="0">
                <a:latin typeface="+mn-lt"/>
              </a:rPr>
              <a:t>discarded!!</a:t>
            </a:r>
          </a:p>
          <a:p>
            <a:pPr marL="722313" lvl="1" indent="-342900">
              <a:spcBef>
                <a:spcPts val="50"/>
              </a:spcBef>
              <a:buClr>
                <a:schemeClr val="tx1"/>
              </a:buClr>
              <a:buSzPct val="130000"/>
              <a:buFont typeface="Wingdings" pitchFamily="2" charset="2"/>
              <a:buChar char="§"/>
            </a:pPr>
            <a:endParaRPr lang="en-US" sz="2400" dirty="0">
              <a:latin typeface="+mn-lt"/>
              <a:cs typeface="Times New Roman" pitchFamily="18" charset="0"/>
            </a:endParaRPr>
          </a:p>
          <a:p>
            <a:pPr marL="355600" indent="-342900">
              <a:buClr>
                <a:schemeClr val="tx1"/>
              </a:buClr>
              <a:buSzPct val="130000"/>
              <a:buFont typeface="Wingdings" pitchFamily="2" charset="2"/>
              <a:buChar char="§"/>
            </a:pPr>
            <a:r>
              <a:rPr lang="en-US" sz="2200" dirty="0">
                <a:latin typeface="+mn-lt"/>
              </a:rPr>
              <a:t>Evolutionary</a:t>
            </a:r>
            <a:r>
              <a:rPr lang="en-US" sz="2200" dirty="0">
                <a:latin typeface="+mn-lt"/>
                <a:cs typeface="Times New Roman" pitchFamily="18" charset="0"/>
              </a:rPr>
              <a:t> </a:t>
            </a:r>
            <a:r>
              <a:rPr lang="en-US" sz="2200" dirty="0">
                <a:latin typeface="+mn-lt"/>
              </a:rPr>
              <a:t>prototypes</a:t>
            </a:r>
          </a:p>
          <a:p>
            <a:pPr marL="722313" lvl="1" indent="-342900">
              <a:spcBef>
                <a:spcPts val="238"/>
              </a:spcBef>
              <a:buClr>
                <a:schemeClr val="tx1"/>
              </a:buClr>
              <a:buSzPct val="130000"/>
              <a:buFont typeface="Wingdings" pitchFamily="2" charset="2"/>
              <a:buChar char="§"/>
            </a:pPr>
            <a:r>
              <a:rPr lang="en-US" sz="1900" dirty="0">
                <a:latin typeface="+mn-lt"/>
              </a:rPr>
              <a:t>are</a:t>
            </a:r>
            <a:r>
              <a:rPr lang="en-US" sz="1900" dirty="0">
                <a:latin typeface="+mn-lt"/>
                <a:cs typeface="Times New Roman" pitchFamily="18" charset="0"/>
              </a:rPr>
              <a:t> </a:t>
            </a:r>
            <a:r>
              <a:rPr lang="en-US" sz="1900" dirty="0">
                <a:latin typeface="+mn-lt"/>
              </a:rPr>
              <a:t>not</a:t>
            </a:r>
            <a:r>
              <a:rPr lang="en-US" sz="1900" dirty="0">
                <a:latin typeface="+mn-lt"/>
                <a:cs typeface="Times New Roman" pitchFamily="18" charset="0"/>
              </a:rPr>
              <a:t> </a:t>
            </a:r>
            <a:r>
              <a:rPr lang="en-US" sz="1900" dirty="0">
                <a:latin typeface="+mn-lt"/>
              </a:rPr>
              <a:t>discarded</a:t>
            </a:r>
            <a:r>
              <a:rPr lang="en-US" sz="1900" dirty="0">
                <a:latin typeface="+mn-lt"/>
                <a:cs typeface="Times New Roman" pitchFamily="18" charset="0"/>
              </a:rPr>
              <a:t> </a:t>
            </a:r>
            <a:r>
              <a:rPr lang="en-US" sz="1900" dirty="0">
                <a:latin typeface="+mn-lt"/>
              </a:rPr>
              <a:t>but</a:t>
            </a:r>
            <a:r>
              <a:rPr lang="en-US" sz="1900" dirty="0">
                <a:latin typeface="+mn-lt"/>
                <a:cs typeface="Times New Roman" pitchFamily="18" charset="0"/>
              </a:rPr>
              <a:t> </a:t>
            </a:r>
            <a:r>
              <a:rPr lang="en-US" sz="1900" dirty="0">
                <a:latin typeface="+mn-lt"/>
              </a:rPr>
              <a:t>serve</a:t>
            </a:r>
            <a:r>
              <a:rPr lang="en-US" sz="1900" dirty="0">
                <a:latin typeface="+mn-lt"/>
                <a:cs typeface="Times New Roman" pitchFamily="18" charset="0"/>
              </a:rPr>
              <a:t> </a:t>
            </a:r>
            <a:r>
              <a:rPr lang="en-US" sz="1900" dirty="0">
                <a:latin typeface="+mn-lt"/>
              </a:rPr>
              <a:t>as</a:t>
            </a:r>
            <a:r>
              <a:rPr lang="en-US" sz="1900" dirty="0">
                <a:latin typeface="+mn-lt"/>
                <a:cs typeface="Times New Roman" pitchFamily="18" charset="0"/>
              </a:rPr>
              <a:t> </a:t>
            </a:r>
            <a:r>
              <a:rPr lang="en-US" sz="1900" dirty="0">
                <a:latin typeface="+mn-lt"/>
              </a:rPr>
              <a:t>basis</a:t>
            </a:r>
            <a:r>
              <a:rPr lang="en-US" sz="1900" dirty="0">
                <a:latin typeface="+mn-lt"/>
                <a:cs typeface="Times New Roman" pitchFamily="18" charset="0"/>
              </a:rPr>
              <a:t> </a:t>
            </a:r>
            <a:r>
              <a:rPr lang="en-US" sz="1900" dirty="0">
                <a:latin typeface="+mn-lt"/>
              </a:rPr>
              <a:t>for</a:t>
            </a:r>
            <a:r>
              <a:rPr lang="en-US" sz="1900" dirty="0">
                <a:latin typeface="+mn-lt"/>
                <a:cs typeface="Times New Roman" pitchFamily="18" charset="0"/>
              </a:rPr>
              <a:t> </a:t>
            </a:r>
            <a:r>
              <a:rPr lang="en-US" sz="1900" dirty="0">
                <a:latin typeface="+mn-lt"/>
              </a:rPr>
              <a:t>next</a:t>
            </a:r>
            <a:r>
              <a:rPr lang="en-US" sz="1900" dirty="0">
                <a:latin typeface="+mn-lt"/>
                <a:cs typeface="Times New Roman" pitchFamily="18" charset="0"/>
              </a:rPr>
              <a:t> </a:t>
            </a:r>
            <a:r>
              <a:rPr lang="en-US" sz="1900" dirty="0">
                <a:latin typeface="+mn-lt"/>
              </a:rPr>
              <a:t>iteration</a:t>
            </a:r>
            <a:r>
              <a:rPr lang="en-US" sz="1900" dirty="0">
                <a:latin typeface="+mn-lt"/>
                <a:cs typeface="Times New Roman" pitchFamily="18" charset="0"/>
              </a:rPr>
              <a:t> </a:t>
            </a:r>
            <a:r>
              <a:rPr lang="en-US" sz="1900" dirty="0">
                <a:latin typeface="+mn-lt"/>
              </a:rPr>
              <a:t>of</a:t>
            </a:r>
            <a:r>
              <a:rPr lang="en-US" sz="1900" dirty="0">
                <a:latin typeface="+mn-lt"/>
                <a:cs typeface="Times New Roman" pitchFamily="18" charset="0"/>
              </a:rPr>
              <a:t> </a:t>
            </a:r>
            <a:r>
              <a:rPr lang="en-US" sz="1900" dirty="0">
                <a:latin typeface="+mn-lt"/>
              </a:rPr>
              <a:t>the</a:t>
            </a:r>
            <a:r>
              <a:rPr lang="en-US" sz="1900" dirty="0">
                <a:latin typeface="+mn-lt"/>
                <a:cs typeface="Times New Roman" pitchFamily="18" charset="0"/>
              </a:rPr>
              <a:t> </a:t>
            </a:r>
            <a:r>
              <a:rPr lang="en-US" sz="1900" dirty="0">
                <a:latin typeface="+mn-lt"/>
              </a:rPr>
              <a:t>design</a:t>
            </a:r>
          </a:p>
          <a:p>
            <a:pPr marL="722313" lvl="1" indent="-342900">
              <a:spcBef>
                <a:spcPts val="225"/>
              </a:spcBef>
              <a:buClr>
                <a:schemeClr val="tx1"/>
              </a:buClr>
              <a:buSzPct val="130000"/>
              <a:buFont typeface="Wingdings" pitchFamily="2" charset="2"/>
              <a:buChar char="§"/>
            </a:pPr>
            <a:r>
              <a:rPr lang="en-US" sz="1900" dirty="0">
                <a:latin typeface="+mn-lt"/>
              </a:rPr>
              <a:t>danger</a:t>
            </a:r>
            <a:r>
              <a:rPr lang="en-US" sz="1900" dirty="0">
                <a:latin typeface="+mn-lt"/>
                <a:cs typeface="Times New Roman" pitchFamily="18" charset="0"/>
              </a:rPr>
              <a:t> </a:t>
            </a:r>
            <a:r>
              <a:rPr lang="en-US" sz="1900" dirty="0">
                <a:latin typeface="+mn-lt"/>
              </a:rPr>
              <a:t>of</a:t>
            </a:r>
            <a:r>
              <a:rPr lang="en-US" sz="1900" dirty="0">
                <a:latin typeface="+mn-lt"/>
                <a:cs typeface="Times New Roman" pitchFamily="18" charset="0"/>
              </a:rPr>
              <a:t> </a:t>
            </a:r>
            <a:r>
              <a:rPr lang="en-US" sz="1900" dirty="0">
                <a:latin typeface="+mn-lt"/>
              </a:rPr>
              <a:t>initially</a:t>
            </a:r>
            <a:r>
              <a:rPr lang="en-US" sz="1900" dirty="0">
                <a:latin typeface="+mn-lt"/>
                <a:cs typeface="Times New Roman" pitchFamily="18" charset="0"/>
              </a:rPr>
              <a:t> </a:t>
            </a:r>
            <a:r>
              <a:rPr lang="en-US" sz="1900" dirty="0">
                <a:latin typeface="+mn-lt"/>
              </a:rPr>
              <a:t>bad</a:t>
            </a:r>
            <a:r>
              <a:rPr lang="en-US" sz="1900" dirty="0">
                <a:latin typeface="+mn-lt"/>
                <a:cs typeface="Times New Roman" pitchFamily="18" charset="0"/>
              </a:rPr>
              <a:t> </a:t>
            </a:r>
            <a:r>
              <a:rPr lang="en-US" sz="1900" dirty="0">
                <a:latin typeface="+mn-lt"/>
              </a:rPr>
              <a:t>designs</a:t>
            </a:r>
            <a:r>
              <a:rPr lang="en-US" sz="1900" dirty="0">
                <a:latin typeface="+mn-lt"/>
                <a:cs typeface="Times New Roman" pitchFamily="18" charset="0"/>
              </a:rPr>
              <a:t> </a:t>
            </a:r>
            <a:r>
              <a:rPr lang="en-US" sz="1900" dirty="0">
                <a:latin typeface="+mn-lt"/>
              </a:rPr>
              <a:t>persisting</a:t>
            </a:r>
          </a:p>
          <a:p>
            <a:pPr marL="722313" lvl="1" indent="-342900">
              <a:spcBef>
                <a:spcPts val="225"/>
              </a:spcBef>
              <a:buClr>
                <a:schemeClr val="tx1"/>
              </a:buClr>
              <a:buSzPct val="130000"/>
              <a:buFont typeface="Wingdings" pitchFamily="2" charset="2"/>
              <a:buChar char="§"/>
            </a:pPr>
            <a:r>
              <a:rPr lang="en-US" sz="1900" spc="-15" dirty="0">
                <a:latin typeface="Arial"/>
                <a:cs typeface="Arial"/>
              </a:rPr>
              <a:t>T</a:t>
            </a:r>
            <a:r>
              <a:rPr lang="en-US" sz="1900" spc="-10" dirty="0">
                <a:latin typeface="Arial"/>
                <a:cs typeface="Arial"/>
              </a:rPr>
              <a:t>h</a:t>
            </a:r>
            <a:r>
              <a:rPr lang="en-US" sz="1900" spc="-15" dirty="0">
                <a:latin typeface="Arial"/>
                <a:cs typeface="Arial"/>
              </a:rPr>
              <a:t>e</a:t>
            </a:r>
            <a:r>
              <a:rPr lang="en-US" sz="1900" spc="50" dirty="0">
                <a:latin typeface="Times New Roman"/>
                <a:cs typeface="Times New Roman"/>
              </a:rPr>
              <a:t> </a:t>
            </a:r>
            <a:r>
              <a:rPr lang="en-US" sz="1900" spc="-20" dirty="0">
                <a:latin typeface="Arial"/>
                <a:cs typeface="Arial"/>
              </a:rPr>
              <a:t>p</a:t>
            </a:r>
            <a:r>
              <a:rPr lang="en-US" sz="1900" spc="-5" dirty="0">
                <a:latin typeface="Arial"/>
                <a:cs typeface="Arial"/>
              </a:rPr>
              <a:t>r</a:t>
            </a:r>
            <a:r>
              <a:rPr lang="en-US" sz="1900" spc="-15" dirty="0">
                <a:latin typeface="Arial"/>
                <a:cs typeface="Arial"/>
              </a:rPr>
              <a:t>ototy</a:t>
            </a:r>
            <a:r>
              <a:rPr lang="en-US" sz="1900" spc="-10" dirty="0">
                <a:latin typeface="Arial"/>
                <a:cs typeface="Arial"/>
              </a:rPr>
              <a:t>p</a:t>
            </a:r>
            <a:r>
              <a:rPr lang="en-US" sz="1900" spc="-15" dirty="0">
                <a:latin typeface="Arial"/>
                <a:cs typeface="Arial"/>
              </a:rPr>
              <a:t>e</a:t>
            </a:r>
            <a:r>
              <a:rPr lang="en-US" sz="1900" spc="75" dirty="0">
                <a:latin typeface="Times New Roman"/>
                <a:cs typeface="Times New Roman"/>
              </a:rPr>
              <a:t> </a:t>
            </a:r>
            <a:r>
              <a:rPr lang="en-US" sz="1900" spc="-20" dirty="0">
                <a:latin typeface="Arial"/>
                <a:cs typeface="Arial"/>
              </a:rPr>
              <a:t>even</a:t>
            </a:r>
            <a:r>
              <a:rPr lang="en-US" sz="1900" spc="-10" dirty="0">
                <a:latin typeface="Arial"/>
                <a:cs typeface="Arial"/>
              </a:rPr>
              <a:t>t</a:t>
            </a:r>
            <a:r>
              <a:rPr lang="en-US" sz="1900" spc="-15" dirty="0">
                <a:latin typeface="Arial"/>
                <a:cs typeface="Arial"/>
              </a:rPr>
              <a:t>uall</a:t>
            </a:r>
            <a:r>
              <a:rPr lang="en-US" sz="1900" spc="-10" dirty="0">
                <a:latin typeface="Arial"/>
                <a:cs typeface="Arial"/>
              </a:rPr>
              <a:t>y</a:t>
            </a:r>
            <a:r>
              <a:rPr lang="en-US" sz="1900" spc="85" dirty="0">
                <a:latin typeface="Times New Roman"/>
                <a:cs typeface="Times New Roman"/>
              </a:rPr>
              <a:t> </a:t>
            </a:r>
            <a:r>
              <a:rPr lang="en-US" sz="1900" spc="-20" dirty="0">
                <a:latin typeface="Arial"/>
                <a:cs typeface="Arial"/>
              </a:rPr>
              <a:t>beco</a:t>
            </a:r>
            <a:r>
              <a:rPr lang="en-US" sz="1900" spc="-15" dirty="0">
                <a:latin typeface="Arial"/>
                <a:cs typeface="Arial"/>
              </a:rPr>
              <a:t>m</a:t>
            </a:r>
            <a:r>
              <a:rPr lang="en-US" sz="1900" spc="-20" dirty="0">
                <a:latin typeface="Arial"/>
                <a:cs typeface="Arial"/>
              </a:rPr>
              <a:t>e</a:t>
            </a:r>
            <a:r>
              <a:rPr lang="en-US" sz="1900" spc="-10" dirty="0">
                <a:latin typeface="Arial"/>
                <a:cs typeface="Arial"/>
              </a:rPr>
              <a:t>s</a:t>
            </a:r>
            <a:r>
              <a:rPr lang="en-US" sz="1900" spc="85" dirty="0">
                <a:latin typeface="Times New Roman"/>
                <a:cs typeface="Times New Roman"/>
              </a:rPr>
              <a:t> </a:t>
            </a:r>
            <a:r>
              <a:rPr lang="en-US" sz="1900" spc="-10" dirty="0">
                <a:latin typeface="Arial"/>
                <a:cs typeface="Arial"/>
              </a:rPr>
              <a:t>the</a:t>
            </a:r>
            <a:r>
              <a:rPr lang="en-US" sz="1900" spc="50" dirty="0">
                <a:latin typeface="Times New Roman"/>
                <a:cs typeface="Times New Roman"/>
              </a:rPr>
              <a:t> </a:t>
            </a:r>
            <a:r>
              <a:rPr lang="en-US" sz="1900" spc="-10" dirty="0">
                <a:latin typeface="Arial"/>
                <a:cs typeface="Arial"/>
              </a:rPr>
              <a:t>pro</a:t>
            </a:r>
            <a:r>
              <a:rPr lang="en-US" sz="1900" spc="-15" dirty="0">
                <a:latin typeface="Arial"/>
                <a:cs typeface="Arial"/>
              </a:rPr>
              <a:t>duct</a:t>
            </a:r>
            <a:endParaRPr lang="en-US" sz="1900" dirty="0">
              <a:latin typeface="Arial"/>
              <a:cs typeface="Arial"/>
            </a:endParaRPr>
          </a:p>
        </p:txBody>
      </p:sp>
    </p:spTree>
    <p:extLst>
      <p:ext uri="{BB962C8B-B14F-4D97-AF65-F5344CB8AC3E}">
        <p14:creationId xmlns:p14="http://schemas.microsoft.com/office/powerpoint/2010/main" val="1145682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tIns="455923" rtlCol="0">
            <a:normAutofit/>
          </a:bodyPr>
          <a:lstStyle/>
          <a:p>
            <a:pPr marL="12700" eaLnBrk="1" fontAlgn="auto" hangingPunct="1">
              <a:spcBef>
                <a:spcPts val="0"/>
              </a:spcBef>
              <a:spcAft>
                <a:spcPts val="0"/>
              </a:spcAft>
              <a:defRPr/>
            </a:pPr>
            <a:r>
              <a:rPr sz="4000" b="1" spc="-20" dirty="0"/>
              <a:t>T</a:t>
            </a:r>
            <a:r>
              <a:rPr sz="4000" b="1" spc="-5" dirty="0"/>
              <a:t>H</a:t>
            </a:r>
            <a:r>
              <a:rPr sz="4000" b="1" spc="-10" dirty="0"/>
              <a:t>R</a:t>
            </a:r>
            <a:r>
              <a:rPr sz="4000" b="1" spc="-20" dirty="0"/>
              <a:t>O</a:t>
            </a:r>
            <a:r>
              <a:rPr sz="4000" b="1" spc="-65" dirty="0"/>
              <a:t>W</a:t>
            </a:r>
            <a:r>
              <a:rPr sz="4000" b="1" spc="-5" dirty="0"/>
              <a:t>-</a:t>
            </a:r>
            <a:r>
              <a:rPr sz="4000" b="1" spc="-110" dirty="0"/>
              <a:t>AW</a:t>
            </a:r>
            <a:r>
              <a:rPr sz="4000" b="1" spc="-204" dirty="0"/>
              <a:t>A</a:t>
            </a:r>
            <a:r>
              <a:rPr sz="4000" b="1" spc="-20" dirty="0"/>
              <a:t>Y</a:t>
            </a:r>
            <a:r>
              <a:rPr sz="4000" b="1" spc="190" dirty="0">
                <a:cs typeface="Times New Roman"/>
              </a:rPr>
              <a:t> </a:t>
            </a:r>
            <a:r>
              <a:rPr sz="4000" b="1" spc="-20" dirty="0"/>
              <a:t>P</a:t>
            </a:r>
            <a:r>
              <a:rPr sz="4000" b="1" spc="-25" dirty="0"/>
              <a:t>RO</a:t>
            </a:r>
            <a:r>
              <a:rPr sz="4000" b="1" spc="-65" dirty="0"/>
              <a:t>T</a:t>
            </a:r>
            <a:r>
              <a:rPr sz="4000" b="1" spc="-20" dirty="0"/>
              <a:t>OTY</a:t>
            </a:r>
            <a:r>
              <a:rPr sz="4000" b="1" spc="-30" dirty="0"/>
              <a:t>P</a:t>
            </a:r>
            <a:r>
              <a:rPr sz="4000" b="1" spc="-15" dirty="0"/>
              <a:t>ING</a:t>
            </a:r>
            <a:endParaRPr sz="4000" b="1" dirty="0">
              <a:cs typeface="Times New Roman"/>
            </a:endParaRPr>
          </a:p>
        </p:txBody>
      </p:sp>
      <p:sp>
        <p:nvSpPr>
          <p:cNvPr id="33795" name="object 3"/>
          <p:cNvSpPr>
            <a:spLocks noChangeArrowheads="1"/>
          </p:cNvSpPr>
          <p:nvPr/>
        </p:nvSpPr>
        <p:spPr bwMode="auto">
          <a:xfrm>
            <a:off x="1219200" y="1828800"/>
            <a:ext cx="8768862" cy="402748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33796" name="object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anchor="t" anchorCtr="0" compatLnSpc="1">
            <a:prstTxWarp prst="textNoShape">
              <a:avLst/>
            </a:prstTxWarp>
          </a:bodyPr>
          <a:lstStyle>
            <a:lvl1pPr marL="254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695DB06B-9E5D-40B6-A87D-479C09014D95}" type="slidenum">
              <a:rPr lang="en-US" smtClean="0">
                <a:solidFill>
                  <a:schemeClr val="bg1"/>
                </a:solidFill>
                <a:latin typeface="Arial" charset="0"/>
                <a:cs typeface="Arial" charset="0"/>
              </a:rPr>
              <a:pPr fontAlgn="base">
                <a:spcBef>
                  <a:spcPct val="0"/>
                </a:spcBef>
                <a:spcAft>
                  <a:spcPct val="0"/>
                </a:spcAft>
              </a:pPr>
              <a:t>24</a:t>
            </a:fld>
            <a:endParaRPr lang="en-US">
              <a:solidFill>
                <a:schemeClr val="bg1"/>
              </a:solidFill>
              <a:latin typeface="Arial" charset="0"/>
              <a:cs typeface="Arial" charset="0"/>
            </a:endParaRPr>
          </a:p>
        </p:txBody>
      </p:sp>
    </p:spTree>
    <p:extLst>
      <p:ext uri="{BB962C8B-B14F-4D97-AF65-F5344CB8AC3E}">
        <p14:creationId xmlns:p14="http://schemas.microsoft.com/office/powerpoint/2010/main" val="3095352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tIns="455923" rtlCol="0">
            <a:normAutofit/>
          </a:bodyPr>
          <a:lstStyle/>
          <a:p>
            <a:pPr marL="12700" eaLnBrk="1" fontAlgn="auto" hangingPunct="1">
              <a:spcBef>
                <a:spcPts val="0"/>
              </a:spcBef>
              <a:spcAft>
                <a:spcPts val="0"/>
              </a:spcAft>
              <a:defRPr/>
            </a:pPr>
            <a:r>
              <a:rPr sz="4000" b="1" spc="-20" dirty="0"/>
              <a:t>EVOL</a:t>
            </a:r>
            <a:r>
              <a:rPr sz="4000" b="1" spc="-10" dirty="0"/>
              <a:t>U</a:t>
            </a:r>
            <a:r>
              <a:rPr sz="4000" b="1" spc="-15" dirty="0"/>
              <a:t>TIONA</a:t>
            </a:r>
            <a:r>
              <a:rPr sz="4000" b="1" spc="-80" dirty="0"/>
              <a:t>R</a:t>
            </a:r>
            <a:r>
              <a:rPr sz="4000" b="1" spc="-20" dirty="0"/>
              <a:t>Y</a:t>
            </a:r>
            <a:r>
              <a:rPr sz="4000" b="1" spc="200" dirty="0">
                <a:cs typeface="Times New Roman"/>
              </a:rPr>
              <a:t> </a:t>
            </a:r>
            <a:r>
              <a:rPr sz="4000" b="1" spc="-20" dirty="0"/>
              <a:t>P</a:t>
            </a:r>
            <a:r>
              <a:rPr sz="4000" b="1" spc="-25" dirty="0"/>
              <a:t>RO</a:t>
            </a:r>
            <a:r>
              <a:rPr sz="4000" b="1" spc="-65" dirty="0"/>
              <a:t>T</a:t>
            </a:r>
            <a:r>
              <a:rPr sz="4000" b="1" spc="-20" dirty="0"/>
              <a:t>OTY</a:t>
            </a:r>
            <a:r>
              <a:rPr sz="4000" b="1" spc="-30" dirty="0"/>
              <a:t>P</a:t>
            </a:r>
            <a:r>
              <a:rPr sz="4000" b="1" spc="-15" dirty="0"/>
              <a:t>ING</a:t>
            </a:r>
            <a:endParaRPr sz="4000" b="1" dirty="0">
              <a:cs typeface="Times New Roman"/>
            </a:endParaRPr>
          </a:p>
        </p:txBody>
      </p:sp>
      <p:sp>
        <p:nvSpPr>
          <p:cNvPr id="35843" name="object 3"/>
          <p:cNvSpPr>
            <a:spLocks noChangeArrowheads="1"/>
          </p:cNvSpPr>
          <p:nvPr/>
        </p:nvSpPr>
        <p:spPr bwMode="auto">
          <a:xfrm>
            <a:off x="1314940" y="1752601"/>
            <a:ext cx="8382000" cy="41687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35844" name="object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anchor="t" anchorCtr="0" compatLnSpc="1">
            <a:prstTxWarp prst="textNoShape">
              <a:avLst/>
            </a:prstTxWarp>
          </a:bodyPr>
          <a:lstStyle>
            <a:lvl1pPr marL="254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97CDDA61-6310-4405-907B-02C968E84DB5}" type="slidenum">
              <a:rPr lang="en-US" smtClean="0">
                <a:solidFill>
                  <a:schemeClr val="bg1"/>
                </a:solidFill>
                <a:latin typeface="Arial" charset="0"/>
                <a:cs typeface="Arial" charset="0"/>
              </a:rPr>
              <a:pPr fontAlgn="base">
                <a:spcBef>
                  <a:spcPct val="0"/>
                </a:spcBef>
                <a:spcAft>
                  <a:spcPct val="0"/>
                </a:spcAft>
              </a:pPr>
              <a:t>25</a:t>
            </a:fld>
            <a:endParaRPr lang="en-US">
              <a:solidFill>
                <a:schemeClr val="bg1"/>
              </a:solidFill>
              <a:latin typeface="Arial" charset="0"/>
              <a:cs typeface="Arial" charset="0"/>
            </a:endParaRPr>
          </a:p>
        </p:txBody>
      </p:sp>
    </p:spTree>
    <p:extLst>
      <p:ext uri="{BB962C8B-B14F-4D97-AF65-F5344CB8AC3E}">
        <p14:creationId xmlns:p14="http://schemas.microsoft.com/office/powerpoint/2010/main" val="1469444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2"/>
          <p:cNvSpPr>
            <a:spLocks noGrp="1" noChangeArrowheads="1"/>
          </p:cNvSpPr>
          <p:nvPr>
            <p:ph type="title"/>
          </p:nvPr>
        </p:nvSpPr>
        <p:spPr>
          <a:xfrm>
            <a:off x="1981201" y="228600"/>
            <a:ext cx="8146741" cy="698316"/>
          </a:xfrm>
        </p:spPr>
        <p:txBody>
          <a:bodyPr>
            <a:normAutofit fontScale="90000"/>
          </a:bodyPr>
          <a:lstStyle/>
          <a:p>
            <a:pPr>
              <a:defRPr/>
            </a:pPr>
            <a:r>
              <a:rPr lang="en-GB" sz="3200" dirty="0"/>
              <a:t>When to use prototype model </a:t>
            </a:r>
            <a:br>
              <a:rPr lang="en-GB" sz="3200" dirty="0"/>
            </a:br>
            <a:endParaRPr lang="en-GB" sz="3200" dirty="0"/>
          </a:p>
        </p:txBody>
      </p:sp>
      <p:sp>
        <p:nvSpPr>
          <p:cNvPr id="57347" name="Rectangle 3"/>
          <p:cNvSpPr>
            <a:spLocks noGrp="1" noChangeArrowheads="1"/>
          </p:cNvSpPr>
          <p:nvPr>
            <p:ph idx="1"/>
          </p:nvPr>
        </p:nvSpPr>
        <p:spPr>
          <a:xfrm>
            <a:off x="2057400" y="1052512"/>
            <a:ext cx="8229600" cy="5500688"/>
          </a:xfrm>
        </p:spPr>
        <p:txBody>
          <a:bodyPr/>
          <a:lstStyle/>
          <a:p>
            <a:pPr algn="just" eaLnBrk="1" hangingPunct="1">
              <a:lnSpc>
                <a:spcPct val="80000"/>
              </a:lnSpc>
            </a:pPr>
            <a:r>
              <a:rPr lang="en-GB" altLang="en-US" sz="2400" dirty="0"/>
              <a:t>A prototype of the actual product is preferred in situations such as: </a:t>
            </a:r>
          </a:p>
          <a:p>
            <a:pPr marL="799968" lvl="1" indent="-342900" algn="just">
              <a:lnSpc>
                <a:spcPct val="80000"/>
              </a:lnSpc>
              <a:buFont typeface="Wingdings" pitchFamily="2" charset="2"/>
              <a:buChar char="Ø"/>
            </a:pPr>
            <a:r>
              <a:rPr lang="en-GB" altLang="en-US" sz="2400" dirty="0"/>
              <a:t>user requirements are not complete </a:t>
            </a:r>
          </a:p>
          <a:p>
            <a:pPr marL="799968" lvl="1" indent="-342900" algn="just">
              <a:lnSpc>
                <a:spcPct val="80000"/>
              </a:lnSpc>
              <a:buFont typeface="Wingdings" pitchFamily="2" charset="2"/>
              <a:buChar char="Ø"/>
            </a:pPr>
            <a:r>
              <a:rPr lang="en-GB" altLang="en-US" sz="2400" dirty="0"/>
              <a:t>technical issues are not clear</a:t>
            </a:r>
            <a:r>
              <a:rPr lang="en-GB" altLang="en-US" sz="1800" dirty="0"/>
              <a:t> </a:t>
            </a:r>
          </a:p>
          <a:p>
            <a:pPr lvl="1" algn="just" eaLnBrk="1" hangingPunct="1">
              <a:lnSpc>
                <a:spcPct val="80000"/>
              </a:lnSpc>
              <a:buFontTx/>
              <a:buNone/>
            </a:pPr>
            <a:endParaRPr lang="en-GB" altLang="en-US" sz="1800" dirty="0"/>
          </a:p>
          <a:p>
            <a:pPr algn="just" eaLnBrk="1" hangingPunct="1">
              <a:lnSpc>
                <a:spcPct val="80000"/>
              </a:lnSpc>
            </a:pPr>
            <a:r>
              <a:rPr lang="en-GB" altLang="en-US" b="1" dirty="0"/>
              <a:t>Example 1: User requirements are not complete : </a:t>
            </a:r>
            <a:r>
              <a:rPr lang="en-GB" altLang="en-US" dirty="0"/>
              <a:t>In any application software like billing in a retail shop, accounting in a firm, </a:t>
            </a:r>
            <a:r>
              <a:rPr lang="en-GB" altLang="en-US" dirty="0" err="1"/>
              <a:t>etc</a:t>
            </a:r>
            <a:r>
              <a:rPr lang="en-GB" altLang="en-US" dirty="0"/>
              <a:t> the users of the software are not clear about the different functionalities required. Once they are provided with the prototype implementation, they can try to use it and find out the missing functionalities. </a:t>
            </a:r>
          </a:p>
          <a:p>
            <a:pPr algn="just" eaLnBrk="1" hangingPunct="1">
              <a:lnSpc>
                <a:spcPct val="80000"/>
              </a:lnSpc>
            </a:pPr>
            <a:endParaRPr lang="en-GB" altLang="en-US" dirty="0"/>
          </a:p>
          <a:p>
            <a:pPr algn="just" eaLnBrk="1" hangingPunct="1">
              <a:lnSpc>
                <a:spcPct val="80000"/>
              </a:lnSpc>
            </a:pPr>
            <a:r>
              <a:rPr lang="en-GB" altLang="en-US" b="1" dirty="0"/>
              <a:t>Example 2: Technical issues are not clear </a:t>
            </a:r>
            <a:r>
              <a:rPr lang="en-GB" altLang="en-US" dirty="0"/>
              <a:t>Suppose a project involves writing a compiler and the development team has never written a compiler. In such a case, the team can consider a simple language, try to build a compiler in order to check the issues that arise in the process and resolve them. After successfully building a small compiler (prototype), they would extend it to one that supports a complete language. </a:t>
            </a:r>
          </a:p>
        </p:txBody>
      </p:sp>
    </p:spTree>
    <p:extLst>
      <p:ext uri="{BB962C8B-B14F-4D97-AF65-F5344CB8AC3E}">
        <p14:creationId xmlns:p14="http://schemas.microsoft.com/office/powerpoint/2010/main" val="28241612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7347">
                                            <p:txEl>
                                              <p:pRg st="1" end="1"/>
                                            </p:txEl>
                                          </p:spTgt>
                                        </p:tgtEl>
                                        <p:attrNameLst>
                                          <p:attrName>style.visibility</p:attrName>
                                        </p:attrNameLst>
                                      </p:cBhvr>
                                      <p:to>
                                        <p:strVal val="visible"/>
                                      </p:to>
                                    </p:set>
                                    <p:animEffect transition="in" filter="blinds(horizontal)">
                                      <p:cBhvr>
                                        <p:cTn id="10" dur="500"/>
                                        <p:tgtEl>
                                          <p:spTgt spid="5734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3" dur="500"/>
                                        <p:tgtEl>
                                          <p:spTgt spid="5734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18" dur="500"/>
                                        <p:tgtEl>
                                          <p:spTgt spid="57347">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57347">
                                            <p:txEl>
                                              <p:pRg st="6" end="6"/>
                                            </p:txEl>
                                          </p:spTgt>
                                        </p:tgtEl>
                                        <p:attrNameLst>
                                          <p:attrName>style.visibility</p:attrName>
                                        </p:attrNameLst>
                                      </p:cBhvr>
                                      <p:to>
                                        <p:strVal val="visible"/>
                                      </p:to>
                                    </p:set>
                                    <p:animEffect transition="in" filter="blinds(horizontal)">
                                      <p:cBhvr>
                                        <p:cTn id="23" dur="500"/>
                                        <p:tgtEl>
                                          <p:spTgt spid="573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b="1" dirty="0"/>
              <a:t>Spiral Model</a:t>
            </a:r>
          </a:p>
        </p:txBody>
      </p:sp>
      <p:pic>
        <p:nvPicPr>
          <p:cNvPr id="1026" name="Picture 2" descr="C:\Users\rubab\Desktop\spiral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1754" y="1359876"/>
            <a:ext cx="5992935" cy="50524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FEA545ED-BC28-4239-B854-FD816F94C26E}"/>
              </a:ext>
            </a:extLst>
          </p:cNvPr>
          <p:cNvPicPr>
            <a:picLocks noChangeAspect="1" noChangeArrowheads="1"/>
          </p:cNvPicPr>
          <p:nvPr/>
        </p:nvPicPr>
        <p:blipFill>
          <a:blip r:embed="rId3" cstate="print"/>
          <a:srcRect/>
          <a:stretch>
            <a:fillRect/>
          </a:stretch>
        </p:blipFill>
        <p:spPr bwMode="auto">
          <a:xfrm>
            <a:off x="2283804" y="1219200"/>
            <a:ext cx="8749862" cy="5638800"/>
          </a:xfrm>
          <a:prstGeom prst="rect">
            <a:avLst/>
          </a:prstGeom>
          <a:noFill/>
          <a:ln w="9525">
            <a:noFill/>
            <a:miter lim="800000"/>
            <a:headEnd/>
            <a:tailEnd/>
          </a:ln>
        </p:spPr>
      </p:pic>
    </p:spTree>
    <p:extLst>
      <p:ext uri="{BB962C8B-B14F-4D97-AF65-F5344CB8AC3E}">
        <p14:creationId xmlns:p14="http://schemas.microsoft.com/office/powerpoint/2010/main" val="142188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b="1" dirty="0"/>
              <a:t>Spiral Model</a:t>
            </a:r>
          </a:p>
        </p:txBody>
      </p:sp>
      <p:sp>
        <p:nvSpPr>
          <p:cNvPr id="27651" name="Rectangle 3"/>
          <p:cNvSpPr>
            <a:spLocks noGrp="1" noChangeArrowheads="1"/>
          </p:cNvSpPr>
          <p:nvPr>
            <p:ph type="body" idx="1"/>
          </p:nvPr>
        </p:nvSpPr>
        <p:spPr/>
        <p:txBody>
          <a:bodyPr/>
          <a:lstStyle/>
          <a:p>
            <a:r>
              <a:rPr lang="en-US" dirty="0"/>
              <a:t>The Spiral Development ( or Lifecycle) Model is a systems development method used in information technology.</a:t>
            </a:r>
          </a:p>
          <a:p>
            <a:r>
              <a:rPr lang="en-US" dirty="0"/>
              <a:t>Developed by Barry Boehm</a:t>
            </a:r>
          </a:p>
          <a:p>
            <a:r>
              <a:rPr lang="en-US" dirty="0"/>
              <a:t>It combines the features of the prototyping model and the waterfall model.</a:t>
            </a:r>
          </a:p>
          <a:p>
            <a:r>
              <a:rPr lang="en-US" dirty="0"/>
              <a:t>It is favored for large, expensive, and complicated models.</a:t>
            </a:r>
          </a:p>
          <a:p>
            <a:pPr>
              <a:buFont typeface="Wingdings" pitchFamily="2" charset="2"/>
              <a:buNone/>
            </a:pPr>
            <a:r>
              <a:rPr lang="en-US" dirty="0"/>
              <a:t> </a:t>
            </a:r>
          </a:p>
        </p:txBody>
      </p:sp>
    </p:spTree>
    <p:extLst>
      <p:ext uri="{BB962C8B-B14F-4D97-AF65-F5344CB8AC3E}">
        <p14:creationId xmlns:p14="http://schemas.microsoft.com/office/powerpoint/2010/main" val="2017171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Steps of the Spiral Model</a:t>
            </a:r>
          </a:p>
        </p:txBody>
      </p:sp>
      <p:sp>
        <p:nvSpPr>
          <p:cNvPr id="28675" name="Rectangle 3"/>
          <p:cNvSpPr>
            <a:spLocks noGrp="1" noChangeArrowheads="1"/>
          </p:cNvSpPr>
          <p:nvPr>
            <p:ph type="body" idx="1"/>
          </p:nvPr>
        </p:nvSpPr>
        <p:spPr>
          <a:xfrm>
            <a:off x="1383323" y="1805353"/>
            <a:ext cx="9601200" cy="4384431"/>
          </a:xfrm>
        </p:spPr>
        <p:txBody>
          <a:bodyPr>
            <a:normAutofit/>
          </a:bodyPr>
          <a:lstStyle/>
          <a:p>
            <a:pPr marL="609600" indent="-609600">
              <a:lnSpc>
                <a:spcPct val="90000"/>
              </a:lnSpc>
              <a:buFont typeface="Wingdings" pitchFamily="2" charset="2"/>
              <a:buAutoNum type="arabicPeriod"/>
            </a:pPr>
            <a:r>
              <a:rPr lang="en-US" dirty="0"/>
              <a:t>Define the problem with as much detail as possible by interviewing the client and potential users of the system, as well as, studying any existing system.</a:t>
            </a:r>
          </a:p>
          <a:p>
            <a:pPr marL="609600" indent="-609600">
              <a:lnSpc>
                <a:spcPct val="90000"/>
              </a:lnSpc>
              <a:buFont typeface="Wingdings" pitchFamily="2" charset="2"/>
              <a:buAutoNum type="arabicPeriod"/>
            </a:pPr>
            <a:r>
              <a:rPr lang="en-US" dirty="0"/>
              <a:t>A preliminary design is created for the new system.</a:t>
            </a:r>
          </a:p>
          <a:p>
            <a:pPr marL="609600" indent="-609600">
              <a:lnSpc>
                <a:spcPct val="90000"/>
              </a:lnSpc>
              <a:buFont typeface="Wingdings" pitchFamily="2" charset="2"/>
              <a:buAutoNum type="arabicPeriod"/>
            </a:pPr>
            <a:r>
              <a:rPr lang="en-US" dirty="0"/>
              <a:t>A first prototype of the new system is constructed from the preliminary design and is a scaled down version of the final product.</a:t>
            </a:r>
          </a:p>
          <a:p>
            <a:pPr marL="609600" indent="-609600">
              <a:buFont typeface="Wingdings" pitchFamily="2" charset="2"/>
              <a:buNone/>
            </a:pPr>
            <a:r>
              <a:rPr lang="en-US" dirty="0"/>
              <a:t>4. A second prototype is derived by the following procedure</a:t>
            </a:r>
          </a:p>
          <a:p>
            <a:pPr marL="990600" lvl="1" indent="-533400"/>
            <a:r>
              <a:rPr lang="en-US" dirty="0"/>
              <a:t>Evaluate the first prototype for strengths, weaknesses and risks</a:t>
            </a:r>
          </a:p>
          <a:p>
            <a:pPr marL="990600" lvl="1" indent="-533400"/>
            <a:r>
              <a:rPr lang="en-US" dirty="0"/>
              <a:t>Define the requirements of the 2</a:t>
            </a:r>
            <a:r>
              <a:rPr lang="en-US" baseline="30000" dirty="0"/>
              <a:t>nd</a:t>
            </a:r>
            <a:r>
              <a:rPr lang="en-US" dirty="0"/>
              <a:t> prototype</a:t>
            </a:r>
          </a:p>
          <a:p>
            <a:pPr marL="990600" lvl="1" indent="-533400"/>
            <a:r>
              <a:rPr lang="en-US" dirty="0"/>
              <a:t>Plan and design the 2</a:t>
            </a:r>
            <a:r>
              <a:rPr lang="en-US" baseline="30000" dirty="0"/>
              <a:t>nd</a:t>
            </a:r>
            <a:r>
              <a:rPr lang="en-US" dirty="0"/>
              <a:t> prototype</a:t>
            </a:r>
          </a:p>
          <a:p>
            <a:pPr marL="990600" lvl="1" indent="-533400"/>
            <a:r>
              <a:rPr lang="en-US" dirty="0"/>
              <a:t>Construct and test the 2</a:t>
            </a:r>
            <a:r>
              <a:rPr lang="en-US" baseline="30000" dirty="0"/>
              <a:t>nd</a:t>
            </a:r>
            <a:r>
              <a:rPr lang="en-US" dirty="0"/>
              <a:t> prototype </a:t>
            </a:r>
          </a:p>
          <a:p>
            <a:pPr marL="609600" indent="-609600">
              <a:lnSpc>
                <a:spcPct val="90000"/>
              </a:lnSpc>
              <a:buFont typeface="Wingdings" pitchFamily="2" charset="2"/>
              <a:buAutoNum type="arabicPeriod"/>
            </a:pPr>
            <a:endParaRPr lang="en-US" dirty="0"/>
          </a:p>
          <a:p>
            <a:pPr marL="609600" indent="-609600">
              <a:lnSpc>
                <a:spcPct val="90000"/>
              </a:lnSpc>
              <a:buFont typeface="Wingdings" pitchFamily="2" charset="2"/>
              <a:buAutoNum type="arabicPeriod"/>
            </a:pPr>
            <a:endParaRPr lang="en-US" b="1" dirty="0"/>
          </a:p>
        </p:txBody>
      </p:sp>
    </p:spTree>
    <p:extLst>
      <p:ext uri="{BB962C8B-B14F-4D97-AF65-F5344CB8AC3E}">
        <p14:creationId xmlns:p14="http://schemas.microsoft.com/office/powerpoint/2010/main" val="3314722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a:t>
            </a:r>
          </a:p>
        </p:txBody>
      </p:sp>
      <p:sp>
        <p:nvSpPr>
          <p:cNvPr id="3" name="Text Placeholder 2"/>
          <p:cNvSpPr>
            <a:spLocks noGrp="1"/>
          </p:cNvSpPr>
          <p:nvPr>
            <p:ph type="body" idx="1"/>
          </p:nvPr>
        </p:nvSpPr>
        <p:spPr>
          <a:xfrm>
            <a:off x="2286003" y="1752602"/>
            <a:ext cx="7620000" cy="4264375"/>
          </a:xfrm>
        </p:spPr>
        <p:txBody>
          <a:bodyPr>
            <a:normAutofit/>
          </a:bodyPr>
          <a:lstStyle/>
          <a:p>
            <a:r>
              <a:rPr lang="en-US" sz="1800" dirty="0"/>
              <a:t>Building a software product is actually known as software Process</a:t>
            </a:r>
          </a:p>
          <a:p>
            <a:r>
              <a:rPr lang="en-US" sz="1800" dirty="0"/>
              <a:t>Fundamental activities for software process</a:t>
            </a:r>
          </a:p>
          <a:p>
            <a:pPr marL="285750" indent="-285750">
              <a:buFont typeface="Arial" pitchFamily="34" charset="0"/>
              <a:buChar char="•"/>
            </a:pPr>
            <a:r>
              <a:rPr lang="en-US" sz="1800" dirty="0"/>
              <a:t>Software Specification</a:t>
            </a:r>
          </a:p>
          <a:p>
            <a:pPr marL="285750" indent="-285750">
              <a:buFont typeface="Arial" pitchFamily="34" charset="0"/>
              <a:buChar char="•"/>
            </a:pPr>
            <a:r>
              <a:rPr lang="en-US" sz="1800" dirty="0"/>
              <a:t>Software Development</a:t>
            </a:r>
          </a:p>
          <a:p>
            <a:pPr marL="285750" indent="-285750">
              <a:buFont typeface="Arial" pitchFamily="34" charset="0"/>
              <a:buChar char="•"/>
            </a:pPr>
            <a:r>
              <a:rPr lang="en-US" sz="1800" dirty="0"/>
              <a:t>Software Validation</a:t>
            </a:r>
          </a:p>
          <a:p>
            <a:pPr marL="285750" indent="-285750">
              <a:buFont typeface="Arial" pitchFamily="34" charset="0"/>
              <a:buChar char="•"/>
            </a:pPr>
            <a:r>
              <a:rPr lang="en-US" sz="1800" dirty="0"/>
              <a:t>Software Evolution</a:t>
            </a:r>
          </a:p>
        </p:txBody>
      </p:sp>
    </p:spTree>
    <p:extLst>
      <p:ext uri="{BB962C8B-B14F-4D97-AF65-F5344CB8AC3E}">
        <p14:creationId xmlns:p14="http://schemas.microsoft.com/office/powerpoint/2010/main" val="1713100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Steps of the Spiral Model</a:t>
            </a:r>
          </a:p>
        </p:txBody>
      </p:sp>
      <p:sp>
        <p:nvSpPr>
          <p:cNvPr id="30723" name="Rectangle 3"/>
          <p:cNvSpPr>
            <a:spLocks noGrp="1" noChangeArrowheads="1"/>
          </p:cNvSpPr>
          <p:nvPr>
            <p:ph type="body" idx="1"/>
          </p:nvPr>
        </p:nvSpPr>
        <p:spPr>
          <a:xfrm>
            <a:off x="1371599" y="1840523"/>
            <a:ext cx="9894277" cy="4818185"/>
          </a:xfrm>
        </p:spPr>
        <p:txBody>
          <a:bodyPr>
            <a:normAutofit/>
          </a:bodyPr>
          <a:lstStyle/>
          <a:p>
            <a:pPr marL="609600" indent="-609600">
              <a:buFont typeface="Wingdings" pitchFamily="2" charset="2"/>
              <a:buAutoNum type="arabicPeriod" startAt="5"/>
            </a:pPr>
            <a:r>
              <a:rPr lang="en-US" dirty="0"/>
              <a:t>At this point the customer may decide to scrap the whole project if the risk is too high.</a:t>
            </a:r>
          </a:p>
          <a:p>
            <a:pPr marL="990600" lvl="1" indent="-533400"/>
            <a:r>
              <a:rPr lang="en-US" dirty="0"/>
              <a:t>Development cost overruns</a:t>
            </a:r>
          </a:p>
          <a:p>
            <a:pPr marL="990600" lvl="1" indent="-533400"/>
            <a:r>
              <a:rPr lang="en-US" dirty="0"/>
              <a:t>Operating-cost miscalculation</a:t>
            </a:r>
          </a:p>
          <a:p>
            <a:pPr marL="990600" lvl="1" indent="-533400"/>
            <a:r>
              <a:rPr lang="en-US" dirty="0"/>
              <a:t>Other factors that might result in a substandard product</a:t>
            </a:r>
          </a:p>
          <a:p>
            <a:pPr marL="609600" indent="-609600">
              <a:buFont typeface="Wingdings" pitchFamily="2" charset="2"/>
              <a:buAutoNum type="arabicPeriod" startAt="6"/>
            </a:pPr>
            <a:r>
              <a:rPr lang="en-US" dirty="0"/>
              <a:t>Evaluate the current prototype in the same way as the previous prototype and create another one if needed</a:t>
            </a:r>
          </a:p>
          <a:p>
            <a:pPr marL="609600" indent="-609600">
              <a:buFont typeface="Wingdings" pitchFamily="2" charset="2"/>
              <a:buAutoNum type="arabicPeriod" startAt="6"/>
            </a:pPr>
            <a:r>
              <a:rPr lang="en-US" dirty="0"/>
              <a:t>Iterate the proceeding steps until the customer is satisfied that the current prototype represents the final product.</a:t>
            </a:r>
          </a:p>
          <a:p>
            <a:pPr marL="609600" indent="-609600">
              <a:buFont typeface="Wingdings" pitchFamily="2" charset="2"/>
              <a:buAutoNum type="arabicPeriod" startAt="6"/>
            </a:pPr>
            <a:r>
              <a:rPr lang="en-US" dirty="0"/>
              <a:t>Construct the final system</a:t>
            </a:r>
          </a:p>
          <a:p>
            <a:pPr marL="609600" indent="-609600">
              <a:buFont typeface="Wingdings" pitchFamily="2" charset="2"/>
              <a:buAutoNum type="arabicPeriod" startAt="6"/>
            </a:pPr>
            <a:r>
              <a:rPr lang="en-US" dirty="0"/>
              <a:t>The final system is thoroughly evaluated and tested and routine maintenance is carried out for the life of the product. </a:t>
            </a:r>
          </a:p>
          <a:p>
            <a:pPr marL="609600" indent="-609600">
              <a:buFont typeface="Wingdings" pitchFamily="2" charset="2"/>
              <a:buAutoNum type="arabicPeriod" startAt="6"/>
            </a:pPr>
            <a:endParaRPr lang="en-US" dirty="0"/>
          </a:p>
          <a:p>
            <a:pPr marL="990600" lvl="1" indent="-533400"/>
            <a:endParaRPr lang="en-US" dirty="0"/>
          </a:p>
        </p:txBody>
      </p:sp>
    </p:spTree>
    <p:extLst>
      <p:ext uri="{BB962C8B-B14F-4D97-AF65-F5344CB8AC3E}">
        <p14:creationId xmlns:p14="http://schemas.microsoft.com/office/powerpoint/2010/main" val="3793696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to use Spiral Model</a:t>
            </a:r>
          </a:p>
        </p:txBody>
      </p:sp>
      <p:sp>
        <p:nvSpPr>
          <p:cNvPr id="3" name="Content Placeholder 2"/>
          <p:cNvSpPr>
            <a:spLocks noGrp="1"/>
          </p:cNvSpPr>
          <p:nvPr>
            <p:ph idx="1"/>
          </p:nvPr>
        </p:nvSpPr>
        <p:spPr/>
        <p:txBody>
          <a:bodyPr>
            <a:normAutofit lnSpcReduction="10000"/>
          </a:bodyPr>
          <a:lstStyle/>
          <a:p>
            <a:r>
              <a:rPr lang="en-US" dirty="0"/>
              <a:t>When project is large </a:t>
            </a:r>
          </a:p>
          <a:p>
            <a:r>
              <a:rPr lang="en-US" dirty="0"/>
              <a:t>When releases are required to be frequent</a:t>
            </a:r>
          </a:p>
          <a:p>
            <a:r>
              <a:rPr lang="en-US" dirty="0"/>
              <a:t>When creation of a prototype is applicable</a:t>
            </a:r>
          </a:p>
          <a:p>
            <a:r>
              <a:rPr lang="en-US" dirty="0"/>
              <a:t>When risk and costs evaluation is important</a:t>
            </a:r>
          </a:p>
          <a:p>
            <a:r>
              <a:rPr lang="en-US" dirty="0"/>
              <a:t>For medium to high-risk projects</a:t>
            </a:r>
          </a:p>
          <a:p>
            <a:r>
              <a:rPr lang="en-US" dirty="0"/>
              <a:t>When requirements are unclear and complex</a:t>
            </a:r>
          </a:p>
          <a:p>
            <a:r>
              <a:rPr lang="en-US" dirty="0"/>
              <a:t>When changes may require at any time</a:t>
            </a:r>
          </a:p>
          <a:p>
            <a:r>
              <a:rPr lang="en-US" dirty="0"/>
              <a:t>When long term project commitment is not feasible due to changes in economic priorities</a:t>
            </a:r>
          </a:p>
          <a:p>
            <a:endParaRPr lang="en-US" dirty="0"/>
          </a:p>
        </p:txBody>
      </p:sp>
    </p:spTree>
    <p:extLst>
      <p:ext uri="{BB962C8B-B14F-4D97-AF65-F5344CB8AC3E}">
        <p14:creationId xmlns:p14="http://schemas.microsoft.com/office/powerpoint/2010/main" val="1641171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Advantages</a:t>
            </a:r>
          </a:p>
        </p:txBody>
      </p:sp>
      <p:sp>
        <p:nvSpPr>
          <p:cNvPr id="33795" name="Rectangle 3"/>
          <p:cNvSpPr>
            <a:spLocks noGrp="1" noChangeArrowheads="1"/>
          </p:cNvSpPr>
          <p:nvPr>
            <p:ph type="body" idx="1"/>
          </p:nvPr>
        </p:nvSpPr>
        <p:spPr>
          <a:xfrm>
            <a:off x="1371600" y="1658983"/>
            <a:ext cx="9601200" cy="4208417"/>
          </a:xfrm>
        </p:spPr>
        <p:txBody>
          <a:bodyPr/>
          <a:lstStyle/>
          <a:p>
            <a:pPr fontAlgn="base"/>
            <a:r>
              <a:rPr lang="en-US" b="1" dirty="0"/>
              <a:t>Risk Handling:</a:t>
            </a:r>
            <a:r>
              <a:rPr lang="en-US" dirty="0"/>
              <a:t> The projects with many unknown risks that occur as the development proceeds, in that case, Spiral Model is the best development model to follow due to the risk analysis and risk handling at every phase.</a:t>
            </a:r>
          </a:p>
          <a:p>
            <a:pPr fontAlgn="base"/>
            <a:r>
              <a:rPr lang="en-US" b="1" dirty="0"/>
              <a:t>Good for large projects:</a:t>
            </a:r>
            <a:r>
              <a:rPr lang="en-US" dirty="0"/>
              <a:t> It is recommended to use the Spiral Model in large and complex projects.</a:t>
            </a:r>
          </a:p>
          <a:p>
            <a:pPr fontAlgn="base"/>
            <a:r>
              <a:rPr lang="en-US" b="1" dirty="0"/>
              <a:t>Flexibility in Requirements:</a:t>
            </a:r>
            <a:r>
              <a:rPr lang="en-US" dirty="0"/>
              <a:t> Change requests in the Requirements at later phase can be incorporated accurately by using this model.</a:t>
            </a:r>
          </a:p>
          <a:p>
            <a:pPr fontAlgn="base"/>
            <a:r>
              <a:rPr lang="en-US" b="1" dirty="0"/>
              <a:t>Customer Satisfaction:</a:t>
            </a:r>
            <a:r>
              <a:rPr lang="en-US" dirty="0"/>
              <a:t> Customer can see the development of the product at the early phase of the software development and thus, they habituated with the system by using it before completion of the total product.</a:t>
            </a:r>
          </a:p>
        </p:txBody>
      </p:sp>
    </p:spTree>
    <p:extLst>
      <p:ext uri="{BB962C8B-B14F-4D97-AF65-F5344CB8AC3E}">
        <p14:creationId xmlns:p14="http://schemas.microsoft.com/office/powerpoint/2010/main" val="2516699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Disadvantages</a:t>
            </a:r>
          </a:p>
        </p:txBody>
      </p:sp>
      <p:sp>
        <p:nvSpPr>
          <p:cNvPr id="34819" name="Rectangle 3"/>
          <p:cNvSpPr>
            <a:spLocks noGrp="1" noChangeArrowheads="1"/>
          </p:cNvSpPr>
          <p:nvPr>
            <p:ph type="body" idx="1"/>
          </p:nvPr>
        </p:nvSpPr>
        <p:spPr>
          <a:xfrm>
            <a:off x="1371600" y="1828800"/>
            <a:ext cx="9601200" cy="3581400"/>
          </a:xfrm>
        </p:spPr>
        <p:txBody>
          <a:bodyPr>
            <a:normAutofit/>
          </a:bodyPr>
          <a:lstStyle/>
          <a:p>
            <a:r>
              <a:rPr lang="en-US" b="1" dirty="0"/>
              <a:t>Difficulty in time and budget management:</a:t>
            </a:r>
            <a:r>
              <a:rPr lang="en-US" dirty="0"/>
              <a:t> As the number of phases is unknown at the start of the project, so time estimation is very difficult. Estimates of budget and time are harder to judge at the beginning of the project since the requirements evolve through the process</a:t>
            </a:r>
          </a:p>
          <a:p>
            <a:pPr fontAlgn="base"/>
            <a:r>
              <a:rPr lang="en-US" b="1" dirty="0"/>
              <a:t>Complex:</a:t>
            </a:r>
            <a:r>
              <a:rPr lang="en-US" dirty="0"/>
              <a:t> The Spiral Model is much more complex than other SDLC models.</a:t>
            </a:r>
          </a:p>
          <a:p>
            <a:pPr fontAlgn="base"/>
            <a:r>
              <a:rPr lang="en-US" b="1" dirty="0"/>
              <a:t>Expensive:</a:t>
            </a:r>
            <a:r>
              <a:rPr lang="en-US" dirty="0"/>
              <a:t> Spiral Model is not suitable for small projects as it is expensive.</a:t>
            </a:r>
          </a:p>
          <a:p>
            <a:pPr fontAlgn="base"/>
            <a:r>
              <a:rPr lang="en-US" b="1" dirty="0"/>
              <a:t>Too much dependable on Risk Analysis:</a:t>
            </a:r>
            <a:r>
              <a:rPr lang="en-US" dirty="0"/>
              <a:t> The successful completion of the project is very much dependent on Risk Analysis. Without very highly experienced expertise, it is going to be a failure to develop a project using this model..</a:t>
            </a:r>
          </a:p>
          <a:p>
            <a:endParaRPr lang="en-US" dirty="0"/>
          </a:p>
        </p:txBody>
      </p:sp>
    </p:spTree>
    <p:extLst>
      <p:ext uri="{BB962C8B-B14F-4D97-AF65-F5344CB8AC3E}">
        <p14:creationId xmlns:p14="http://schemas.microsoft.com/office/powerpoint/2010/main" val="106629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p:cNvSpPr txBox="1">
            <a:spLocks/>
          </p:cNvSpPr>
          <p:nvPr/>
        </p:nvSpPr>
        <p:spPr bwMode="auto">
          <a:xfrm>
            <a:off x="1981200" y="1428750"/>
            <a:ext cx="82296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a:defRPr>
                <a:solidFill>
                  <a:schemeClr val="tx1"/>
                </a:solidFill>
                <a:latin typeface="Arial" charset="0"/>
                <a:ea typeface="MS PGothic" pitchFamily="34" charset="-128"/>
              </a:defRPr>
            </a:lvl1pPr>
            <a:lvl2pPr marL="742950" indent="-285750">
              <a:defRPr>
                <a:solidFill>
                  <a:schemeClr val="tx1"/>
                </a:solidFill>
                <a:latin typeface="Arial" charset="0"/>
                <a:ea typeface="MS PGothic" pitchFamily="34" charset="-128"/>
              </a:defRPr>
            </a:lvl2pPr>
            <a:lvl3pPr marL="1143000" indent="-228600">
              <a:defRPr>
                <a:solidFill>
                  <a:schemeClr val="tx1"/>
                </a:solidFill>
                <a:latin typeface="Arial" charset="0"/>
                <a:ea typeface="MS PGothic" pitchFamily="34" charset="-128"/>
              </a:defRPr>
            </a:lvl3pPr>
            <a:lvl4pPr marL="1600200" indent="-228600">
              <a:defRPr>
                <a:solidFill>
                  <a:schemeClr val="tx1"/>
                </a:solidFill>
                <a:latin typeface="Arial" charset="0"/>
                <a:ea typeface="MS PGothic" pitchFamily="34" charset="-128"/>
              </a:defRPr>
            </a:lvl4pPr>
            <a:lvl5pPr marL="2057400" indent="-228600">
              <a:defRPr>
                <a:solidFill>
                  <a:schemeClr val="tx1"/>
                </a:solidFill>
                <a:latin typeface="Arial"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Arial"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Arial"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Arial"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Arial" charset="0"/>
                <a:ea typeface="MS PGothic" pitchFamily="34" charset="-128"/>
              </a:defRPr>
            </a:lvl9pPr>
          </a:lstStyle>
          <a:p>
            <a:pPr algn="just" eaLnBrk="1" hangingPunct="1">
              <a:spcBef>
                <a:spcPct val="20000"/>
              </a:spcBef>
              <a:buSzPct val="95000"/>
              <a:buFont typeface="Wingdings" pitchFamily="2" charset="2"/>
              <a:buChar char="q"/>
            </a:pPr>
            <a:endParaRPr lang="ar-EG" altLang="en-US" sz="2400">
              <a:latin typeface="Times New Roman" pitchFamily="18" charset="0"/>
              <a:cs typeface="Times New Roman" pitchFamily="18" charset="0"/>
            </a:endParaRPr>
          </a:p>
        </p:txBody>
      </p:sp>
      <p:sp>
        <p:nvSpPr>
          <p:cNvPr id="48131" name="Title 3"/>
          <p:cNvSpPr>
            <a:spLocks noGrp="1"/>
          </p:cNvSpPr>
          <p:nvPr>
            <p:ph type="title"/>
          </p:nvPr>
        </p:nvSpPr>
        <p:spPr>
          <a:xfrm>
            <a:off x="2424114" y="274638"/>
            <a:ext cx="7786687" cy="889000"/>
          </a:xfrm>
        </p:spPr>
        <p:txBody>
          <a:bodyPr/>
          <a:lstStyle/>
          <a:p>
            <a:r>
              <a:rPr lang="en-US" altLang="en-US">
                <a:latin typeface="Algerian" pitchFamily="82" charset="0"/>
                <a:cs typeface="Arial" charset="0"/>
              </a:rPr>
              <a:t>Comparison</a:t>
            </a:r>
            <a:endParaRPr lang="en-GB" altLang="en-US">
              <a:latin typeface="Algerian" pitchFamily="82" charset="0"/>
              <a:cs typeface="Arial" charset="0"/>
            </a:endParaRPr>
          </a:p>
        </p:txBody>
      </p:sp>
      <p:sp>
        <p:nvSpPr>
          <p:cNvPr id="48132" name="Text Placeholder 4"/>
          <p:cNvSpPr>
            <a:spLocks noGrp="1"/>
          </p:cNvSpPr>
          <p:nvPr>
            <p:ph type="body" idx="1"/>
          </p:nvPr>
        </p:nvSpPr>
        <p:spPr bwMode="auto">
          <a:xfrm>
            <a:off x="1981200" y="1268414"/>
            <a:ext cx="4040188"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Autofit/>
          </a:bodyPr>
          <a:lstStyle/>
          <a:p>
            <a:r>
              <a:rPr lang="en-US" altLang="en-US" sz="2800">
                <a:solidFill>
                  <a:srgbClr val="00B050"/>
                </a:solidFill>
              </a:rPr>
              <a:t>Spiral Model	</a:t>
            </a:r>
            <a:endParaRPr lang="en-GB" altLang="en-US" sz="2800">
              <a:solidFill>
                <a:srgbClr val="00B050"/>
              </a:solidFill>
            </a:endParaRPr>
          </a:p>
        </p:txBody>
      </p:sp>
      <p:sp>
        <p:nvSpPr>
          <p:cNvPr id="6" name="Content Placeholder 5"/>
          <p:cNvSpPr>
            <a:spLocks noGrp="1"/>
          </p:cNvSpPr>
          <p:nvPr>
            <p:ph sz="half" idx="2"/>
          </p:nvPr>
        </p:nvSpPr>
        <p:spPr>
          <a:xfrm>
            <a:off x="1191718" y="2068513"/>
            <a:ext cx="4443984" cy="2562193"/>
          </a:xfrm>
        </p:spPr>
        <p:txBody>
          <a:bodyPr/>
          <a:lstStyle/>
          <a:p>
            <a:pPr>
              <a:buFont typeface="Wingdings" panose="05000000000000000000" pitchFamily="2" charset="2"/>
              <a:buChar char="q"/>
              <a:defRPr/>
            </a:pPr>
            <a:r>
              <a:rPr lang="en-GB" dirty="0">
                <a:latin typeface="Times New Roman" panose="02020603050405020304" pitchFamily="18" charset="0"/>
                <a:cs typeface="Times New Roman" panose="02020603050405020304" pitchFamily="18" charset="0"/>
              </a:rPr>
              <a:t>Risk factors are considered.</a:t>
            </a:r>
          </a:p>
          <a:p>
            <a:pPr>
              <a:buFont typeface="Wingdings" panose="05000000000000000000" pitchFamily="2" charset="2"/>
              <a:buChar char="q"/>
              <a:defRPr/>
            </a:pPr>
            <a:r>
              <a:rPr lang="en-GB" dirty="0">
                <a:latin typeface="Times New Roman" panose="02020603050405020304" pitchFamily="18" charset="0"/>
                <a:cs typeface="Times New Roman" panose="02020603050405020304" pitchFamily="18" charset="0"/>
              </a:rPr>
              <a:t>The requirements are not freeze.</a:t>
            </a:r>
          </a:p>
          <a:p>
            <a:pPr>
              <a:buFont typeface="Wingdings" panose="05000000000000000000" pitchFamily="2" charset="2"/>
              <a:buChar char="q"/>
              <a:defRPr/>
            </a:pPr>
            <a:r>
              <a:rPr lang="en-GB" dirty="0">
                <a:latin typeface="Times New Roman" panose="02020603050405020304" pitchFamily="18" charset="0"/>
                <a:cs typeface="Times New Roman" panose="02020603050405020304" pitchFamily="18" charset="0"/>
              </a:rPr>
              <a:t>works in loop.</a:t>
            </a:r>
          </a:p>
          <a:p>
            <a:pPr>
              <a:buFont typeface="Wingdings" panose="05000000000000000000" pitchFamily="2" charset="2"/>
              <a:buChar char="q"/>
              <a:defRPr/>
            </a:pPr>
            <a:r>
              <a:rPr lang="en-GB" dirty="0">
                <a:latin typeface="Times New Roman" panose="02020603050405020304" pitchFamily="18" charset="0"/>
                <a:cs typeface="Times New Roman" panose="02020603050405020304" pitchFamily="18" charset="0"/>
              </a:rPr>
              <a:t>costly as Risk factor is covered.</a:t>
            </a:r>
          </a:p>
          <a:p>
            <a:pPr>
              <a:buFont typeface="Wingdings" panose="05000000000000000000" pitchFamily="2" charset="2"/>
              <a:buChar char="q"/>
              <a:defRPr/>
            </a:pPr>
            <a:r>
              <a:rPr lang="en-GB" dirty="0">
                <a:latin typeface="Times New Roman" panose="02020603050405020304" pitchFamily="18" charset="0"/>
                <a:cs typeface="Times New Roman" panose="02020603050405020304" pitchFamily="18" charset="0"/>
              </a:rPr>
              <a:t>Better communication between developer and customer.</a:t>
            </a:r>
          </a:p>
          <a:p>
            <a:pPr marL="0" indent="0">
              <a:buNone/>
              <a:defRPr/>
            </a:pPr>
            <a:endParaRPr lang="en-GB" dirty="0"/>
          </a:p>
        </p:txBody>
      </p:sp>
      <p:sp>
        <p:nvSpPr>
          <p:cNvPr id="48134" name="Text Placeholder 6"/>
          <p:cNvSpPr>
            <a:spLocks noGrp="1"/>
          </p:cNvSpPr>
          <p:nvPr>
            <p:ph type="body" sz="quarter" idx="3"/>
          </p:nvPr>
        </p:nvSpPr>
        <p:spPr bwMode="auto">
          <a:xfrm>
            <a:off x="6169026" y="1349376"/>
            <a:ext cx="4041775" cy="639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Autofit/>
          </a:bodyPr>
          <a:lstStyle/>
          <a:p>
            <a:r>
              <a:rPr lang="en-US" altLang="en-US" sz="2800">
                <a:solidFill>
                  <a:schemeClr val="accent2"/>
                </a:solidFill>
              </a:rPr>
              <a:t>Waterfall model</a:t>
            </a:r>
            <a:endParaRPr lang="en-GB" altLang="en-US" sz="2800">
              <a:solidFill>
                <a:schemeClr val="accent2"/>
              </a:solidFill>
            </a:endParaRPr>
          </a:p>
        </p:txBody>
      </p:sp>
      <p:sp>
        <p:nvSpPr>
          <p:cNvPr id="48135" name="Content Placeholder 7"/>
          <p:cNvSpPr>
            <a:spLocks noGrp="1"/>
          </p:cNvSpPr>
          <p:nvPr>
            <p:ph sz="quarter" idx="4"/>
          </p:nvPr>
        </p:nvSpPr>
        <p:spPr bwMode="auto">
          <a:xfrm>
            <a:off x="6169025" y="2174875"/>
            <a:ext cx="4248150" cy="3951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buFont typeface="Wingdings" pitchFamily="2" charset="2"/>
              <a:buChar char="q"/>
            </a:pPr>
            <a:r>
              <a:rPr lang="en-GB" altLang="en-US">
                <a:latin typeface="Times New Roman" pitchFamily="18" charset="0"/>
                <a:cs typeface="Times New Roman" pitchFamily="18" charset="0"/>
              </a:rPr>
              <a:t>Risk factors are not considered.</a:t>
            </a:r>
          </a:p>
          <a:p>
            <a:pPr>
              <a:buFont typeface="Wingdings" pitchFamily="2" charset="2"/>
              <a:buChar char="q"/>
            </a:pPr>
            <a:r>
              <a:rPr lang="en-GB" altLang="en-US">
                <a:latin typeface="Times New Roman" pitchFamily="18" charset="0"/>
                <a:cs typeface="Times New Roman" pitchFamily="18" charset="0"/>
              </a:rPr>
              <a:t>The requirements are freeze.</a:t>
            </a:r>
          </a:p>
          <a:p>
            <a:pPr>
              <a:buFont typeface="Wingdings" pitchFamily="2" charset="2"/>
              <a:buChar char="q"/>
            </a:pPr>
            <a:r>
              <a:rPr lang="en-GB" altLang="en-US">
                <a:latin typeface="Times New Roman" pitchFamily="18" charset="0"/>
                <a:cs typeface="Times New Roman" pitchFamily="18" charset="0"/>
              </a:rPr>
              <a:t>Is linear sequential model.</a:t>
            </a:r>
          </a:p>
          <a:p>
            <a:pPr>
              <a:buFont typeface="Wingdings" pitchFamily="2" charset="2"/>
              <a:buChar char="q"/>
            </a:pPr>
            <a:r>
              <a:rPr lang="en-US" altLang="en-US">
                <a:latin typeface="Times New Roman" pitchFamily="18" charset="0"/>
                <a:cs typeface="Times New Roman" pitchFamily="18" charset="0"/>
              </a:rPr>
              <a:t>Not much costly.</a:t>
            </a:r>
          </a:p>
          <a:p>
            <a:pPr>
              <a:buFont typeface="Wingdings" pitchFamily="2" charset="2"/>
              <a:buChar char="q"/>
            </a:pPr>
            <a:endParaRPr lang="en-US" altLang="en-US">
              <a:latin typeface="Times New Roman" pitchFamily="18" charset="0"/>
              <a:cs typeface="Times New Roman" pitchFamily="18" charset="0"/>
            </a:endParaRPr>
          </a:p>
          <a:p>
            <a:pPr>
              <a:buFont typeface="Wingdings" pitchFamily="2" charset="2"/>
              <a:buChar char="q"/>
            </a:pPr>
            <a:r>
              <a:rPr lang="en-US" altLang="en-US">
                <a:latin typeface="Times New Roman" pitchFamily="18" charset="0"/>
                <a:cs typeface="Times New Roman" pitchFamily="18" charset="0"/>
              </a:rPr>
              <a:t>Communication level is not high</a:t>
            </a:r>
            <a:endParaRPr lang="en-GB" altLang="en-US">
              <a:latin typeface="Times New Roman" pitchFamily="18" charset="0"/>
              <a:cs typeface="Times New Roman" pitchFamily="18" charset="0"/>
            </a:endParaRPr>
          </a:p>
        </p:txBody>
      </p:sp>
    </p:spTree>
    <p:extLst>
      <p:ext uri="{BB962C8B-B14F-4D97-AF65-F5344CB8AC3E}">
        <p14:creationId xmlns:p14="http://schemas.microsoft.com/office/powerpoint/2010/main" val="187444642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981200" y="274639"/>
            <a:ext cx="8229600" cy="922337"/>
          </a:xfrm>
        </p:spPr>
        <p:txBody>
          <a:bodyPr/>
          <a:lstStyle/>
          <a:p>
            <a:r>
              <a:rPr lang="en-US" altLang="en-US">
                <a:latin typeface="Algerian" pitchFamily="82" charset="0"/>
                <a:cs typeface="Arial" charset="0"/>
              </a:rPr>
              <a:t>Comparison</a:t>
            </a:r>
            <a:endParaRPr lang="en-GB" altLang="en-US">
              <a:latin typeface="Algerian" pitchFamily="82" charset="0"/>
              <a:cs typeface="Arial" charset="0"/>
            </a:endParaRPr>
          </a:p>
        </p:txBody>
      </p:sp>
      <p:sp>
        <p:nvSpPr>
          <p:cNvPr id="49155" name="Text Placeholder 2"/>
          <p:cNvSpPr>
            <a:spLocks noGrp="1"/>
          </p:cNvSpPr>
          <p:nvPr>
            <p:ph type="body" idx="1"/>
          </p:nvPr>
        </p:nvSpPr>
        <p:spPr bwMode="auto">
          <a:xfrm>
            <a:off x="1981200" y="1365251"/>
            <a:ext cx="4040188" cy="639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Autofit/>
          </a:bodyPr>
          <a:lstStyle/>
          <a:p>
            <a:r>
              <a:rPr lang="en-US" altLang="en-US" sz="2800"/>
              <a:t>Spiral Model</a:t>
            </a:r>
            <a:endParaRPr lang="en-GB" altLang="en-US" sz="2800"/>
          </a:p>
        </p:txBody>
      </p:sp>
      <p:sp>
        <p:nvSpPr>
          <p:cNvPr id="49156" name="Content Placeholder 3"/>
          <p:cNvSpPr>
            <a:spLocks noGrp="1"/>
          </p:cNvSpPr>
          <p:nvPr>
            <p:ph sz="half" idx="2"/>
          </p:nvPr>
        </p:nvSpPr>
        <p:spPr bwMode="auto">
          <a:xfrm>
            <a:off x="1371600" y="2405797"/>
            <a:ext cx="4443984" cy="256219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buFont typeface="Wingdings" pitchFamily="2" charset="2"/>
              <a:buChar char="q"/>
            </a:pPr>
            <a:r>
              <a:rPr lang="en-GB" altLang="en-US" dirty="0">
                <a:latin typeface="Times New Roman" pitchFamily="18" charset="0"/>
                <a:cs typeface="Times New Roman" pitchFamily="18" charset="0"/>
              </a:rPr>
              <a:t>Number of phases is not  fixed.</a:t>
            </a:r>
          </a:p>
          <a:p>
            <a:pPr>
              <a:buFont typeface="Wingdings" pitchFamily="2" charset="2"/>
              <a:buChar char="q"/>
            </a:pPr>
            <a:r>
              <a:rPr lang="en-GB" altLang="en-US" dirty="0">
                <a:latin typeface="Times New Roman" pitchFamily="18" charset="0"/>
                <a:cs typeface="Times New Roman" pitchFamily="18" charset="0"/>
              </a:rPr>
              <a:t>Used when requirement is not clear and needs conformation</a:t>
            </a:r>
          </a:p>
          <a:p>
            <a:pPr>
              <a:buFont typeface="Wingdings" pitchFamily="2" charset="2"/>
              <a:buChar char="q"/>
            </a:pPr>
            <a:r>
              <a:rPr lang="en-GB" altLang="en-US" dirty="0">
                <a:latin typeface="Times New Roman" pitchFamily="18" charset="0"/>
                <a:cs typeface="Times New Roman" pitchFamily="18" charset="0"/>
              </a:rPr>
              <a:t>customer interaction continuous to move together.</a:t>
            </a:r>
          </a:p>
          <a:p>
            <a:pPr>
              <a:buFont typeface="Wingdings" pitchFamily="2" charset="2"/>
              <a:buChar char="q"/>
            </a:pPr>
            <a:r>
              <a:rPr lang="en-US" altLang="en-US" dirty="0">
                <a:latin typeface="Times New Roman" pitchFamily="18" charset="0"/>
                <a:cs typeface="Times New Roman" pitchFamily="18" charset="0"/>
              </a:rPr>
              <a:t>Risk factor is considered</a:t>
            </a:r>
            <a:endParaRPr lang="en-GB" altLang="en-US" dirty="0">
              <a:latin typeface="Times New Roman" pitchFamily="18" charset="0"/>
              <a:cs typeface="Times New Roman" pitchFamily="18" charset="0"/>
            </a:endParaRPr>
          </a:p>
        </p:txBody>
      </p:sp>
      <p:sp>
        <p:nvSpPr>
          <p:cNvPr id="49157" name="Text Placeholder 4"/>
          <p:cNvSpPr>
            <a:spLocks noGrp="1"/>
          </p:cNvSpPr>
          <p:nvPr>
            <p:ph type="body" sz="quarter" idx="3"/>
          </p:nvPr>
        </p:nvSpPr>
        <p:spPr bwMode="auto">
          <a:xfrm>
            <a:off x="6169026" y="1365251"/>
            <a:ext cx="4041775" cy="639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Autofit/>
          </a:bodyPr>
          <a:lstStyle/>
          <a:p>
            <a:r>
              <a:rPr lang="en-US" altLang="en-US" sz="2800">
                <a:solidFill>
                  <a:srgbClr val="953735"/>
                </a:solidFill>
                <a:latin typeface="Algerian" pitchFamily="82" charset="0"/>
              </a:rPr>
              <a:t>prototype model</a:t>
            </a:r>
            <a:endParaRPr lang="ar-EG" altLang="en-US" sz="2800">
              <a:solidFill>
                <a:srgbClr val="953735"/>
              </a:solidFill>
              <a:latin typeface="Algerian" pitchFamily="82" charset="0"/>
            </a:endParaRPr>
          </a:p>
        </p:txBody>
      </p:sp>
      <p:sp>
        <p:nvSpPr>
          <p:cNvPr id="49158" name="Content Placeholder 5"/>
          <p:cNvSpPr>
            <a:spLocks noGrp="1"/>
          </p:cNvSpPr>
          <p:nvPr>
            <p:ph sz="quarter" idx="4"/>
          </p:nvPr>
        </p:nvSpPr>
        <p:spPr bwMode="auto">
          <a:xfrm>
            <a:off x="6021388" y="2174875"/>
            <a:ext cx="4646612" cy="3951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nSpc>
                <a:spcPct val="150000"/>
              </a:lnSpc>
              <a:buFont typeface="Wingdings" pitchFamily="2" charset="2"/>
              <a:buChar char="q"/>
            </a:pPr>
            <a:r>
              <a:rPr lang="en-GB" altLang="en-US">
                <a:latin typeface="Times New Roman" pitchFamily="18" charset="0"/>
                <a:cs typeface="Times New Roman" pitchFamily="18" charset="0"/>
              </a:rPr>
              <a:t>Number of phases is fixed.</a:t>
            </a:r>
          </a:p>
          <a:p>
            <a:pPr>
              <a:lnSpc>
                <a:spcPct val="150000"/>
              </a:lnSpc>
              <a:buFont typeface="Wingdings" pitchFamily="2" charset="2"/>
              <a:buChar char="q"/>
            </a:pPr>
            <a:r>
              <a:rPr lang="en-GB" altLang="en-US">
                <a:latin typeface="Times New Roman" pitchFamily="18" charset="0"/>
                <a:cs typeface="Times New Roman" pitchFamily="18" charset="0"/>
              </a:rPr>
              <a:t> Requirement are clear but   complex.</a:t>
            </a:r>
          </a:p>
          <a:p>
            <a:pPr>
              <a:lnSpc>
                <a:spcPct val="150000"/>
              </a:lnSpc>
              <a:buFont typeface="Wingdings" pitchFamily="2" charset="2"/>
              <a:buChar char="q"/>
            </a:pPr>
            <a:r>
              <a:rPr lang="en-GB" altLang="en-US">
                <a:latin typeface="Times New Roman" pitchFamily="18" charset="0"/>
                <a:cs typeface="Times New Roman" pitchFamily="18" charset="0"/>
              </a:rPr>
              <a:t>Customer interaction needs till the prototype is app.</a:t>
            </a:r>
          </a:p>
          <a:p>
            <a:pPr>
              <a:lnSpc>
                <a:spcPct val="150000"/>
              </a:lnSpc>
              <a:buFont typeface="Wingdings" pitchFamily="2" charset="2"/>
              <a:buChar char="q"/>
            </a:pPr>
            <a:r>
              <a:rPr lang="en-US" altLang="en-US">
                <a:latin typeface="Times New Roman" pitchFamily="18" charset="0"/>
                <a:cs typeface="Times New Roman" pitchFamily="18" charset="0"/>
              </a:rPr>
              <a:t>Risk factor are not considered</a:t>
            </a:r>
            <a:endParaRPr lang="en-GB" altLang="en-US">
              <a:latin typeface="Times New Roman" pitchFamily="18" charset="0"/>
              <a:cs typeface="Times New Roman" pitchFamily="18" charset="0"/>
            </a:endParaRPr>
          </a:p>
          <a:p>
            <a:pPr>
              <a:lnSpc>
                <a:spcPct val="150000"/>
              </a:lnSpc>
              <a:buFont typeface="Wingdings" pitchFamily="2" charset="2"/>
              <a:buChar char="q"/>
            </a:pPr>
            <a:endParaRPr lang="en-GB" altLang="en-US"/>
          </a:p>
        </p:txBody>
      </p:sp>
    </p:spTree>
    <p:extLst>
      <p:ext uri="{BB962C8B-B14F-4D97-AF65-F5344CB8AC3E}">
        <p14:creationId xmlns:p14="http://schemas.microsoft.com/office/powerpoint/2010/main" val="1757187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GB" dirty="0"/>
              <a:t>Phased Development</a:t>
            </a:r>
            <a:endParaRPr lang="en-US" sz="2800" dirty="0"/>
          </a:p>
        </p:txBody>
      </p:sp>
      <p:sp>
        <p:nvSpPr>
          <p:cNvPr id="22531" name="Rectangle 3"/>
          <p:cNvSpPr>
            <a:spLocks noGrp="1" noChangeArrowheads="1"/>
          </p:cNvSpPr>
          <p:nvPr>
            <p:ph idx="1"/>
          </p:nvPr>
        </p:nvSpPr>
        <p:spPr>
          <a:xfrm>
            <a:off x="1371600" y="1814660"/>
            <a:ext cx="9601200" cy="3581400"/>
          </a:xfrm>
        </p:spPr>
        <p:txBody>
          <a:bodyPr>
            <a:normAutofit fontScale="92500" lnSpcReduction="10000"/>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Cycle time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Time between when requirements document was written and when the system was delivered</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Shorter cycle time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Decomposed system</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System delivered in pieces</a:t>
            </a:r>
          </a:p>
          <a:p>
            <a:pPr lvl="2">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enables customers to have some functionality while the rest is being developed</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Two systems functioning in parallel</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the production system (release </a:t>
            </a:r>
            <a:r>
              <a:rPr lang="en-GB" i="1" dirty="0"/>
              <a:t>n</a:t>
            </a:r>
            <a:r>
              <a:rPr lang="en-GB" dirty="0"/>
              <a:t>): currently being used</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the development system (release </a:t>
            </a:r>
            <a:r>
              <a:rPr lang="en-GB" i="1" dirty="0"/>
              <a:t>n+1</a:t>
            </a:r>
            <a:r>
              <a:rPr lang="en-GB" dirty="0"/>
              <a:t>): the next version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p:txBody>
      </p:sp>
    </p:spTree>
    <p:extLst>
      <p:ext uri="{BB962C8B-B14F-4D97-AF65-F5344CB8AC3E}">
        <p14:creationId xmlns:p14="http://schemas.microsoft.com/office/powerpoint/2010/main" val="35227853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GB" dirty="0"/>
              <a:t>Phased Development (Contd.)</a:t>
            </a:r>
            <a:endParaRPr lang="en-US" sz="2800" dirty="0"/>
          </a:p>
        </p:txBody>
      </p:sp>
      <p:pic>
        <p:nvPicPr>
          <p:cNvPr id="5" name="Picture 14"/>
          <p:cNvPicPr>
            <a:picLocks noChangeAspect="1" noChangeArrowheads="1"/>
          </p:cNvPicPr>
          <p:nvPr/>
        </p:nvPicPr>
        <p:blipFill>
          <a:blip r:embed="rId3" cstate="print"/>
          <a:srcRect/>
          <a:stretch>
            <a:fillRect/>
          </a:stretch>
        </p:blipFill>
        <p:spPr bwMode="auto">
          <a:xfrm>
            <a:off x="2736327" y="1517388"/>
            <a:ext cx="7372350" cy="4603750"/>
          </a:xfrm>
          <a:prstGeom prst="rect">
            <a:avLst/>
          </a:prstGeom>
          <a:noFill/>
          <a:ln w="9525">
            <a:noFill/>
            <a:miter lim="800000"/>
            <a:headEnd/>
            <a:tailEnd/>
          </a:ln>
        </p:spPr>
      </p:pic>
    </p:spTree>
    <p:extLst>
      <p:ext uri="{BB962C8B-B14F-4D97-AF65-F5344CB8AC3E}">
        <p14:creationId xmlns:p14="http://schemas.microsoft.com/office/powerpoint/2010/main" val="6205712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71600" y="685800"/>
            <a:ext cx="9601200" cy="894806"/>
          </a:xfrm>
        </p:spPr>
        <p:txBody>
          <a:bodyPr>
            <a:normAutofit/>
          </a:bodyPr>
          <a:lstStyle/>
          <a:p>
            <a:pPr eaLnBrk="1" hangingPunct="1"/>
            <a:r>
              <a:rPr lang="en-GB" dirty="0"/>
              <a:t>Phased Development (Contd.)</a:t>
            </a:r>
            <a:endParaRPr lang="en-US" sz="2800" dirty="0"/>
          </a:p>
        </p:txBody>
      </p:sp>
      <p:sp>
        <p:nvSpPr>
          <p:cNvPr id="22531" name="Rectangle 3"/>
          <p:cNvSpPr>
            <a:spLocks noGrp="1" noChangeArrowheads="1"/>
          </p:cNvSpPr>
          <p:nvPr>
            <p:ph idx="1"/>
          </p:nvPr>
        </p:nvSpPr>
        <p:spPr>
          <a:xfrm>
            <a:off x="1371600" y="1701539"/>
            <a:ext cx="9601200" cy="3581400"/>
          </a:xfrm>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b="1" dirty="0"/>
              <a:t>Incremental development:</a:t>
            </a:r>
            <a:r>
              <a:rPr lang="en-GB" sz="2800" dirty="0"/>
              <a:t> starts with small functional subsystem and adds functionality with each new release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dirty="0"/>
              <a:t>Incremental development develops an initial implementation, exposes this to user comment, and evolves through several versions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800" dirty="0"/>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p:txBody>
      </p:sp>
      <p:pic>
        <p:nvPicPr>
          <p:cNvPr id="4" name="Picture 14"/>
          <p:cNvPicPr>
            <a:picLocks noChangeAspect="1" noChangeArrowheads="1"/>
          </p:cNvPicPr>
          <p:nvPr/>
        </p:nvPicPr>
        <p:blipFill rotWithShape="1">
          <a:blip r:embed="rId3" cstate="print"/>
          <a:srcRect b="47020"/>
          <a:stretch/>
        </p:blipFill>
        <p:spPr bwMode="auto">
          <a:xfrm>
            <a:off x="3565585" y="4191000"/>
            <a:ext cx="5950738" cy="1687286"/>
          </a:xfrm>
          <a:prstGeom prst="rect">
            <a:avLst/>
          </a:prstGeom>
          <a:noFill/>
          <a:ln w="9525">
            <a:noFill/>
            <a:miter lim="800000"/>
            <a:headEnd/>
            <a:tailEnd/>
          </a:ln>
        </p:spPr>
      </p:pic>
    </p:spTree>
    <p:extLst>
      <p:ext uri="{BB962C8B-B14F-4D97-AF65-F5344CB8AC3E}">
        <p14:creationId xmlns:p14="http://schemas.microsoft.com/office/powerpoint/2010/main" val="285295094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03366"/>
          </a:xfrm>
        </p:spPr>
        <p:txBody>
          <a:bodyPr/>
          <a:lstStyle/>
          <a:p>
            <a:r>
              <a:rPr lang="en-US" dirty="0"/>
              <a:t>Incremental Dev. (</a:t>
            </a:r>
            <a:r>
              <a:rPr lang="en-US" dirty="0" err="1"/>
              <a:t>Contd</a:t>
            </a:r>
            <a:r>
              <a:rPr lang="en-US" dirty="0"/>
              <a:t>…)</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6704" b="7717"/>
          <a:stretch/>
        </p:blipFill>
        <p:spPr>
          <a:xfrm>
            <a:off x="2991394" y="1661615"/>
            <a:ext cx="7640710" cy="4556304"/>
          </a:xfrm>
        </p:spPr>
      </p:pic>
    </p:spTree>
    <p:extLst>
      <p:ext uri="{BB962C8B-B14F-4D97-AF65-F5344CB8AC3E}">
        <p14:creationId xmlns:p14="http://schemas.microsoft.com/office/powerpoint/2010/main" val="961616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GB" b="1" dirty="0"/>
              <a:t>What is a Software Process Model?</a:t>
            </a:r>
            <a:endParaRPr lang="en-US" sz="2800" b="1" dirty="0"/>
          </a:p>
        </p:txBody>
      </p:sp>
      <p:sp>
        <p:nvSpPr>
          <p:cNvPr id="22531" name="Rectangle 3"/>
          <p:cNvSpPr>
            <a:spLocks noGrp="1" noChangeArrowheads="1"/>
          </p:cNvSpPr>
          <p:nvPr>
            <p:ph idx="1"/>
          </p:nvPr>
        </p:nvSpPr>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Models that prescribe how should development of software progress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Models that describe how is software developed in actuality </a:t>
            </a:r>
            <a:endParaRPr lang="en-GB" dirty="0"/>
          </a:p>
        </p:txBody>
      </p:sp>
    </p:spTree>
    <p:extLst>
      <p:ext uri="{BB962C8B-B14F-4D97-AF65-F5344CB8AC3E}">
        <p14:creationId xmlns:p14="http://schemas.microsoft.com/office/powerpoint/2010/main" val="145012144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03366"/>
          </a:xfrm>
        </p:spPr>
        <p:txBody>
          <a:bodyPr/>
          <a:lstStyle/>
          <a:p>
            <a:r>
              <a:rPr lang="en-US" dirty="0"/>
              <a:t>Incremental Dev. (</a:t>
            </a:r>
            <a:r>
              <a:rPr lang="en-US" dirty="0" err="1"/>
              <a:t>Contd</a:t>
            </a:r>
            <a:r>
              <a:rPr lang="en-US" dirty="0"/>
              <a:t>…)</a:t>
            </a:r>
          </a:p>
        </p:txBody>
      </p:sp>
      <p:sp>
        <p:nvSpPr>
          <p:cNvPr id="3" name="Content Placeholder 2"/>
          <p:cNvSpPr>
            <a:spLocks noGrp="1"/>
          </p:cNvSpPr>
          <p:nvPr>
            <p:ph idx="1"/>
          </p:nvPr>
        </p:nvSpPr>
        <p:spPr>
          <a:xfrm>
            <a:off x="1371600" y="1688122"/>
            <a:ext cx="9601200" cy="4994031"/>
          </a:xfrm>
        </p:spPr>
        <p:txBody>
          <a:bodyPr/>
          <a:lstStyle/>
          <a:p>
            <a:r>
              <a:rPr lang="en-US" dirty="0"/>
              <a:t>In incremental High risk and major functionalities are build first.</a:t>
            </a:r>
          </a:p>
          <a:p>
            <a:r>
              <a:rPr lang="en-US" dirty="0"/>
              <a:t>Each Release Deliver and operational Product so client can use it.</a:t>
            </a:r>
          </a:p>
          <a:p>
            <a:r>
              <a:rPr lang="en-US" dirty="0"/>
              <a:t>Requires definition of complete and functional system early to define increments</a:t>
            </a:r>
          </a:p>
          <a:p>
            <a:endParaRPr lang="en-US" dirty="0"/>
          </a:p>
          <a:p>
            <a:pPr marL="0" indent="0">
              <a:buNone/>
            </a:pPr>
            <a:r>
              <a:rPr lang="en-US" sz="2400" b="1" dirty="0"/>
              <a:t>When to use:</a:t>
            </a:r>
          </a:p>
          <a:p>
            <a:r>
              <a:rPr lang="en-US" dirty="0"/>
              <a:t>When staffing is not available for complete implementation by business deadline.</a:t>
            </a:r>
          </a:p>
          <a:p>
            <a:r>
              <a:rPr lang="en-US" dirty="0"/>
              <a:t>Most of requirements are known upfront but expected to evolve over time</a:t>
            </a:r>
          </a:p>
          <a:p>
            <a:r>
              <a:rPr lang="en-US" dirty="0"/>
              <a:t>Need to get basic functionality to the market early</a:t>
            </a:r>
          </a:p>
          <a:p>
            <a:r>
              <a:rPr lang="en-US" dirty="0"/>
              <a:t>On Projects with new technology and have lengthy development schedules</a:t>
            </a:r>
          </a:p>
        </p:txBody>
      </p:sp>
    </p:spTree>
    <p:extLst>
      <p:ext uri="{BB962C8B-B14F-4D97-AF65-F5344CB8AC3E}">
        <p14:creationId xmlns:p14="http://schemas.microsoft.com/office/powerpoint/2010/main" val="35697545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2554"/>
          </a:xfrm>
        </p:spPr>
        <p:txBody>
          <a:bodyPr/>
          <a:lstStyle/>
          <a:p>
            <a:r>
              <a:rPr lang="en-GB" dirty="0"/>
              <a:t>Phased Development (Contd.)</a:t>
            </a:r>
            <a:endParaRPr lang="en-US" dirty="0"/>
          </a:p>
        </p:txBody>
      </p:sp>
      <p:sp>
        <p:nvSpPr>
          <p:cNvPr id="3" name="Content Placeholder 2"/>
          <p:cNvSpPr>
            <a:spLocks noGrp="1"/>
          </p:cNvSpPr>
          <p:nvPr>
            <p:ph idx="1"/>
          </p:nvPr>
        </p:nvSpPr>
        <p:spPr>
          <a:xfrm>
            <a:off x="1371600" y="1528354"/>
            <a:ext cx="10128738" cy="3412923"/>
          </a:xfrm>
        </p:spPr>
        <p:txBody>
          <a:bodyPr/>
          <a:lstStyle/>
          <a:p>
            <a:r>
              <a:rPr lang="en-GB" b="1" dirty="0"/>
              <a:t>Iterative development</a:t>
            </a:r>
            <a:r>
              <a:rPr lang="en-GB" dirty="0"/>
              <a:t>: starts with full system, then changes functionality of each subsystem with each new release. </a:t>
            </a:r>
            <a:r>
              <a:rPr lang="en-US" dirty="0"/>
              <a:t>In iterative model the organization start with some of the software specification and develop the first version of the software. After the first version if there is a need to change the software then a new version of the software is created with a new iteration. It will repeat until deployment of the software.</a:t>
            </a:r>
            <a:endParaRPr lang="en-GB" dirty="0"/>
          </a:p>
          <a:p>
            <a:r>
              <a:rPr lang="en-US" dirty="0"/>
              <a:t>Iterative development is a way of breaking down the software development of a large application into smaller chunks. In </a:t>
            </a:r>
            <a:r>
              <a:rPr lang="en-US" u="sng" dirty="0"/>
              <a:t>iterative</a:t>
            </a:r>
            <a:r>
              <a:rPr lang="en-US" dirty="0"/>
              <a:t> development,  feature code is designed, developed and tested in repeated cycles. With each iteration, additional features can be designed, developed and tested until there is a fully functional software application ready to be deployed to customers.</a:t>
            </a:r>
            <a:endParaRPr lang="en-GB" dirty="0"/>
          </a:p>
          <a:p>
            <a:endParaRPr lang="en-US" dirty="0"/>
          </a:p>
        </p:txBody>
      </p:sp>
      <p:pic>
        <p:nvPicPr>
          <p:cNvPr id="4" name="Picture 14"/>
          <p:cNvPicPr>
            <a:picLocks noChangeAspect="1" noChangeArrowheads="1"/>
          </p:cNvPicPr>
          <p:nvPr/>
        </p:nvPicPr>
        <p:blipFill rotWithShape="1">
          <a:blip r:embed="rId2" cstate="print"/>
          <a:srcRect t="52753"/>
          <a:stretch/>
        </p:blipFill>
        <p:spPr bwMode="auto">
          <a:xfrm>
            <a:off x="3763355" y="5045779"/>
            <a:ext cx="5837537" cy="1476103"/>
          </a:xfrm>
          <a:prstGeom prst="rect">
            <a:avLst/>
          </a:prstGeom>
          <a:noFill/>
          <a:ln w="9525">
            <a:noFill/>
            <a:miter lim="800000"/>
            <a:headEnd/>
            <a:tailEnd/>
          </a:ln>
        </p:spPr>
      </p:pic>
    </p:spTree>
    <p:extLst>
      <p:ext uri="{BB962C8B-B14F-4D97-AF65-F5344CB8AC3E}">
        <p14:creationId xmlns:p14="http://schemas.microsoft.com/office/powerpoint/2010/main" val="4339153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27539"/>
            <a:ext cx="2320878" cy="914400"/>
          </a:xfrm>
        </p:spPr>
        <p:txBody>
          <a:bodyPr>
            <a:normAutofit fontScale="90000"/>
          </a:bodyPr>
          <a:lstStyle/>
          <a:p>
            <a:r>
              <a:rPr lang="en-US" b="1" dirty="0"/>
              <a:t>Iterative Model </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02622" y="0"/>
            <a:ext cx="9189378" cy="6858000"/>
          </a:xfrm>
        </p:spPr>
      </p:pic>
    </p:spTree>
    <p:extLst>
      <p:ext uri="{BB962C8B-B14F-4D97-AF65-F5344CB8AC3E}">
        <p14:creationId xmlns:p14="http://schemas.microsoft.com/office/powerpoint/2010/main" val="13509768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GB" dirty="0"/>
              <a:t>Iterative Development (Contd.)</a:t>
            </a:r>
            <a:endParaRPr lang="en-US" sz="2800" dirty="0"/>
          </a:p>
        </p:txBody>
      </p:sp>
      <p:sp>
        <p:nvSpPr>
          <p:cNvPr id="22531" name="Rectangle 3"/>
          <p:cNvSpPr>
            <a:spLocks noGrp="1" noChangeArrowheads="1"/>
          </p:cNvSpPr>
          <p:nvPr>
            <p:ph idx="1"/>
          </p:nvPr>
        </p:nvSpPr>
        <p:spPr>
          <a:xfrm>
            <a:off x="1371600" y="1607271"/>
            <a:ext cx="9601200" cy="4828698"/>
          </a:xfrm>
        </p:spPr>
        <p:txBody>
          <a:bodyPr>
            <a:normAutofit/>
          </a:bodyPr>
          <a:lstStyle/>
          <a:p>
            <a:pPr marL="0" inden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dirty="0"/>
              <a:t>Advantages of Iterative model:</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Generates working software quickly and early during the software life cycle.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Easier to test and debug during a smaller iteration.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Each iteration can be easily managed.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a:p>
            <a:pPr marL="0" inden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dirty="0"/>
              <a:t>Disadvantages of Iterative model: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It is not suitable for smaller projects.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It is not suitable for changing major requirements. </a:t>
            </a:r>
          </a:p>
        </p:txBody>
      </p:sp>
    </p:spTree>
    <p:extLst>
      <p:ext uri="{BB962C8B-B14F-4D97-AF65-F5344CB8AC3E}">
        <p14:creationId xmlns:p14="http://schemas.microsoft.com/office/powerpoint/2010/main" val="54286903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633" y="463566"/>
            <a:ext cx="8146741" cy="1354217"/>
          </a:xfrm>
        </p:spPr>
        <p:txBody>
          <a:bodyPr/>
          <a:lstStyle/>
          <a:p>
            <a:r>
              <a:rPr lang="en-US" dirty="0"/>
              <a:t>Software validation </a:t>
            </a:r>
            <a:br>
              <a:rPr lang="en-US" dirty="0"/>
            </a:br>
            <a:endParaRPr lang="en-US" dirty="0"/>
          </a:p>
        </p:txBody>
      </p:sp>
      <p:sp>
        <p:nvSpPr>
          <p:cNvPr id="3" name="Text Placeholder 2"/>
          <p:cNvSpPr>
            <a:spLocks noGrp="1"/>
          </p:cNvSpPr>
          <p:nvPr>
            <p:ph type="body" idx="1"/>
          </p:nvPr>
        </p:nvSpPr>
        <p:spPr>
          <a:xfrm>
            <a:off x="2209800" y="1143000"/>
            <a:ext cx="8153400" cy="5539978"/>
          </a:xfrm>
        </p:spPr>
        <p:txBody>
          <a:bodyPr>
            <a:normAutofit fontScale="85000" lnSpcReduction="10000"/>
          </a:bodyPr>
          <a:lstStyle/>
          <a:p>
            <a:pPr algn="just">
              <a:buFont typeface="Arial" pitchFamily="34" charset="0"/>
              <a:buChar char="•"/>
            </a:pPr>
            <a:r>
              <a:rPr lang="en-US" b="1" dirty="0">
                <a:latin typeface="+mn-lt"/>
              </a:rPr>
              <a:t>Unit Testing</a:t>
            </a:r>
            <a:r>
              <a:rPr lang="en-US" dirty="0">
                <a:latin typeface="+mn-lt"/>
              </a:rPr>
              <a:t>: The components making up the system are tested by the</a:t>
            </a:r>
            <a:br>
              <a:rPr lang="en-US" dirty="0">
                <a:latin typeface="+mn-lt"/>
              </a:rPr>
            </a:br>
            <a:r>
              <a:rPr lang="en-US" dirty="0">
                <a:latin typeface="+mn-lt"/>
              </a:rPr>
              <a:t>people developing the system. Each component is tested independently, without</a:t>
            </a:r>
            <a:br>
              <a:rPr lang="en-US" dirty="0">
                <a:latin typeface="+mn-lt"/>
              </a:rPr>
            </a:br>
            <a:r>
              <a:rPr lang="en-US" dirty="0">
                <a:latin typeface="+mn-lt"/>
              </a:rPr>
              <a:t>other system components </a:t>
            </a:r>
          </a:p>
          <a:p>
            <a:pPr algn="just"/>
            <a:endParaRPr lang="en-US" dirty="0">
              <a:latin typeface="+mn-lt"/>
            </a:endParaRPr>
          </a:p>
          <a:p>
            <a:pPr algn="just">
              <a:buFont typeface="Arial" pitchFamily="34" charset="0"/>
              <a:buChar char="•"/>
            </a:pPr>
            <a:r>
              <a:rPr lang="en-US" b="1" dirty="0">
                <a:latin typeface="+mn-lt"/>
              </a:rPr>
              <a:t>Integration Testing: </a:t>
            </a:r>
            <a:r>
              <a:rPr lang="en-US" dirty="0">
                <a:latin typeface="+mn-lt"/>
              </a:rPr>
              <a:t>The components making up the system are tested by the</a:t>
            </a:r>
            <a:br>
              <a:rPr lang="en-US" dirty="0">
                <a:latin typeface="+mn-lt"/>
              </a:rPr>
            </a:br>
            <a:r>
              <a:rPr lang="en-US" dirty="0">
                <a:latin typeface="+mn-lt"/>
              </a:rPr>
              <a:t>people developing the system after integration. </a:t>
            </a:r>
          </a:p>
          <a:p>
            <a:pPr algn="just"/>
            <a:endParaRPr lang="en-US" dirty="0">
              <a:latin typeface="+mn-lt"/>
            </a:endParaRPr>
          </a:p>
          <a:p>
            <a:pPr algn="just">
              <a:buFont typeface="Arial" pitchFamily="34" charset="0"/>
              <a:buChar char="•"/>
            </a:pPr>
            <a:r>
              <a:rPr lang="en-US" b="1" dirty="0">
                <a:latin typeface="+mn-lt"/>
              </a:rPr>
              <a:t>System Testing: </a:t>
            </a:r>
            <a:r>
              <a:rPr lang="en-US" dirty="0">
                <a:latin typeface="+mn-lt"/>
              </a:rPr>
              <a:t>System components are integrated to create a complete system.</a:t>
            </a:r>
            <a:br>
              <a:rPr lang="en-US" dirty="0">
                <a:latin typeface="+mn-lt"/>
              </a:rPr>
            </a:br>
            <a:r>
              <a:rPr lang="en-US" dirty="0">
                <a:latin typeface="+mn-lt"/>
              </a:rPr>
              <a:t>This process is concerned with finding errors that result from unanticipated</a:t>
            </a:r>
            <a:br>
              <a:rPr lang="en-US" dirty="0">
                <a:latin typeface="+mn-lt"/>
              </a:rPr>
            </a:br>
            <a:r>
              <a:rPr lang="en-US" dirty="0">
                <a:latin typeface="+mn-lt"/>
              </a:rPr>
              <a:t>interactions between components and component interface problems. It is also</a:t>
            </a:r>
            <a:br>
              <a:rPr lang="en-US" dirty="0">
                <a:latin typeface="+mn-lt"/>
              </a:rPr>
            </a:br>
            <a:r>
              <a:rPr lang="en-US" dirty="0">
                <a:latin typeface="+mn-lt"/>
              </a:rPr>
              <a:t>concerned with showing that the system meets its functional and non-functional</a:t>
            </a:r>
            <a:br>
              <a:rPr lang="en-US" dirty="0">
                <a:latin typeface="+mn-lt"/>
              </a:rPr>
            </a:br>
            <a:r>
              <a:rPr lang="en-US" dirty="0">
                <a:latin typeface="+mn-lt"/>
              </a:rPr>
              <a:t>requirements, and testing the emergent system properties. </a:t>
            </a:r>
          </a:p>
          <a:p>
            <a:pPr algn="just"/>
            <a:endParaRPr lang="en-US" dirty="0">
              <a:latin typeface="+mn-lt"/>
            </a:endParaRPr>
          </a:p>
          <a:p>
            <a:pPr algn="just">
              <a:buFont typeface="Arial" pitchFamily="34" charset="0"/>
              <a:buChar char="•"/>
            </a:pPr>
            <a:r>
              <a:rPr lang="en-US" b="1" dirty="0">
                <a:latin typeface="+mn-lt"/>
              </a:rPr>
              <a:t>Acceptance testing: </a:t>
            </a:r>
            <a:r>
              <a:rPr lang="en-US" dirty="0">
                <a:latin typeface="+mn-lt"/>
              </a:rPr>
              <a:t>This is the final stage in the testing process before the system</a:t>
            </a:r>
            <a:br>
              <a:rPr lang="en-US" dirty="0">
                <a:latin typeface="+mn-lt"/>
              </a:rPr>
            </a:br>
            <a:r>
              <a:rPr lang="en-US" dirty="0">
                <a:latin typeface="+mn-lt"/>
              </a:rPr>
              <a:t>is accepted for operational use. The system is tested with data supplied by the</a:t>
            </a:r>
            <a:br>
              <a:rPr lang="en-US" dirty="0">
                <a:latin typeface="+mn-lt"/>
              </a:rPr>
            </a:br>
            <a:r>
              <a:rPr lang="en-US" dirty="0">
                <a:latin typeface="+mn-lt"/>
              </a:rPr>
              <a:t>system customer rather than with simulated test data. Acceptance testing may</a:t>
            </a:r>
            <a:br>
              <a:rPr lang="en-US" dirty="0">
                <a:latin typeface="+mn-lt"/>
              </a:rPr>
            </a:br>
            <a:r>
              <a:rPr lang="en-US" dirty="0">
                <a:latin typeface="+mn-lt"/>
              </a:rPr>
              <a:t>reveal errors and omissions in the system requirements definition, because the</a:t>
            </a:r>
            <a:br>
              <a:rPr lang="en-US" dirty="0">
                <a:latin typeface="+mn-lt"/>
              </a:rPr>
            </a:br>
            <a:r>
              <a:rPr lang="en-US" dirty="0">
                <a:latin typeface="+mn-lt"/>
              </a:rPr>
              <a:t>real data exercise the system in different ways from the test data. Acceptance</a:t>
            </a:r>
            <a:br>
              <a:rPr lang="en-US" dirty="0">
                <a:latin typeface="+mn-lt"/>
              </a:rPr>
            </a:br>
            <a:r>
              <a:rPr lang="en-US" dirty="0">
                <a:latin typeface="+mn-lt"/>
              </a:rPr>
              <a:t>testing may also reveal requirements problems where the system’s facilities do</a:t>
            </a:r>
            <a:br>
              <a:rPr lang="en-US" dirty="0">
                <a:latin typeface="+mn-lt"/>
              </a:rPr>
            </a:br>
            <a:r>
              <a:rPr lang="en-US" dirty="0">
                <a:latin typeface="+mn-lt"/>
              </a:rPr>
              <a:t>not really meet the user’s needs or the system performance is unacceptable. </a:t>
            </a:r>
          </a:p>
        </p:txBody>
      </p:sp>
    </p:spTree>
    <p:extLst>
      <p:ext uri="{BB962C8B-B14F-4D97-AF65-F5344CB8AC3E}">
        <p14:creationId xmlns:p14="http://schemas.microsoft.com/office/powerpoint/2010/main" val="15702932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633" y="463566"/>
            <a:ext cx="8146741" cy="1354217"/>
          </a:xfrm>
        </p:spPr>
        <p:txBody>
          <a:bodyPr/>
          <a:lstStyle/>
          <a:p>
            <a:r>
              <a:rPr lang="en-US" dirty="0"/>
              <a:t>Software evolution </a:t>
            </a:r>
            <a:br>
              <a:rPr lang="en-US" dirty="0"/>
            </a:br>
            <a:endParaRPr lang="en-US" dirty="0"/>
          </a:p>
        </p:txBody>
      </p:sp>
      <p:sp>
        <p:nvSpPr>
          <p:cNvPr id="3" name="Text Placeholder 2"/>
          <p:cNvSpPr>
            <a:spLocks noGrp="1"/>
          </p:cNvSpPr>
          <p:nvPr>
            <p:ph type="body" idx="1"/>
          </p:nvPr>
        </p:nvSpPr>
        <p:spPr>
          <a:xfrm>
            <a:off x="2286003" y="1752602"/>
            <a:ext cx="8000997" cy="3600986"/>
          </a:xfrm>
        </p:spPr>
        <p:txBody>
          <a:bodyPr>
            <a:normAutofit fontScale="85000" lnSpcReduction="20000"/>
          </a:bodyPr>
          <a:lstStyle/>
          <a:p>
            <a:pPr algn="just"/>
            <a:r>
              <a:rPr lang="en-US" b="1" dirty="0">
                <a:latin typeface="+mn-lt"/>
              </a:rPr>
              <a:t>Coping with change</a:t>
            </a:r>
            <a:r>
              <a:rPr lang="en-US" dirty="0">
                <a:latin typeface="+mn-lt"/>
              </a:rPr>
              <a:t> :</a:t>
            </a:r>
          </a:p>
          <a:p>
            <a:pPr algn="just"/>
            <a:r>
              <a:rPr lang="en-US" dirty="0">
                <a:latin typeface="+mn-lt"/>
              </a:rPr>
              <a:t>Change is inevitable in all large software projects. The system requirements change</a:t>
            </a:r>
            <a:br>
              <a:rPr lang="en-US" dirty="0">
                <a:latin typeface="+mn-lt"/>
              </a:rPr>
            </a:br>
            <a:r>
              <a:rPr lang="en-US" dirty="0">
                <a:latin typeface="+mn-lt"/>
              </a:rPr>
              <a:t>as the business procuring the system responds to external pressures and management priorities change. As new technologies become available, new design and implementation possibilities emerge. Therefore whatever software process model is used, it is essential that it can accommodate changes to the software being developed. </a:t>
            </a:r>
          </a:p>
          <a:p>
            <a:pPr marL="342900" indent="-342900" algn="just">
              <a:buFont typeface="+mj-lt"/>
              <a:buAutoNum type="arabicPeriod"/>
            </a:pPr>
            <a:r>
              <a:rPr lang="en-US" dirty="0">
                <a:latin typeface="+mn-lt"/>
              </a:rPr>
              <a:t>Change avoidance : prototyping model</a:t>
            </a:r>
          </a:p>
          <a:p>
            <a:pPr marL="342900" indent="-342900" algn="just">
              <a:buFont typeface="+mj-lt"/>
              <a:buAutoNum type="arabicPeriod"/>
            </a:pPr>
            <a:r>
              <a:rPr lang="en-US" dirty="0">
                <a:latin typeface="+mn-lt"/>
              </a:rPr>
              <a:t>Change tolerance : incremental model</a:t>
            </a:r>
          </a:p>
          <a:p>
            <a:pPr algn="just"/>
            <a:br>
              <a:rPr lang="en-US" dirty="0">
                <a:latin typeface="+mn-lt"/>
              </a:rPr>
            </a:br>
            <a:r>
              <a:rPr lang="en-US" dirty="0">
                <a:latin typeface="+mn-lt"/>
              </a:rPr>
              <a:t> </a:t>
            </a:r>
            <a:br>
              <a:rPr lang="en-US" dirty="0">
                <a:latin typeface="+mn-lt"/>
              </a:rPr>
            </a:br>
            <a:r>
              <a:rPr lang="en-US" dirty="0">
                <a:latin typeface="+mn-lt"/>
              </a:rPr>
              <a:t> </a:t>
            </a:r>
            <a:br>
              <a:rPr lang="en-US" dirty="0">
                <a:latin typeface="+mn-lt"/>
              </a:rPr>
            </a:br>
            <a:endParaRPr lang="en-US" dirty="0">
              <a:latin typeface="+mn-lt"/>
            </a:endParaRPr>
          </a:p>
        </p:txBody>
      </p:sp>
    </p:spTree>
    <p:extLst>
      <p:ext uri="{BB962C8B-B14F-4D97-AF65-F5344CB8AC3E}">
        <p14:creationId xmlns:p14="http://schemas.microsoft.com/office/powerpoint/2010/main" val="41529399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
            <a:ext cx="9144000" cy="677108"/>
          </a:xfrm>
        </p:spPr>
        <p:txBody>
          <a:bodyPr>
            <a:normAutofit fontScale="90000"/>
          </a:bodyPr>
          <a:lstStyle/>
          <a:p>
            <a:r>
              <a:rPr lang="en-US" dirty="0"/>
              <a:t>Activity</a:t>
            </a:r>
          </a:p>
        </p:txBody>
      </p:sp>
      <p:sp>
        <p:nvSpPr>
          <p:cNvPr id="3" name="Text Placeholder 2"/>
          <p:cNvSpPr>
            <a:spLocks noGrp="1"/>
          </p:cNvSpPr>
          <p:nvPr>
            <p:ph type="body" idx="1"/>
          </p:nvPr>
        </p:nvSpPr>
        <p:spPr>
          <a:xfrm>
            <a:off x="1752601" y="533400"/>
            <a:ext cx="8686799" cy="6324600"/>
          </a:xfrm>
        </p:spPr>
        <p:txBody>
          <a:bodyPr>
            <a:normAutofit fontScale="77500" lnSpcReduction="20000"/>
          </a:bodyPr>
          <a:lstStyle/>
          <a:p>
            <a:pPr>
              <a:defRPr/>
            </a:pPr>
            <a:r>
              <a:rPr lang="en-GB" dirty="0"/>
              <a:t>Giving reasons for your answer based on the type of system being developed, suggest the most appropriate software process model that might be used as a basis for managing the development of the following systems:</a:t>
            </a:r>
          </a:p>
          <a:p>
            <a:pPr marL="342900" indent="-342900">
              <a:buFontTx/>
              <a:buAutoNum type="alphaLcPeriod"/>
              <a:defRPr/>
            </a:pPr>
            <a:r>
              <a:rPr lang="en-GB" dirty="0"/>
              <a:t>A system to control anti-lock braking in a car</a:t>
            </a:r>
          </a:p>
          <a:p>
            <a:pPr marL="342900" indent="-342900">
              <a:buFontTx/>
              <a:buAutoNum type="alphaLcPeriod"/>
              <a:defRPr/>
            </a:pPr>
            <a:r>
              <a:rPr lang="en-GB" dirty="0"/>
              <a:t>A virtual reality system to support software maintenance</a:t>
            </a:r>
          </a:p>
          <a:p>
            <a:pPr marL="342900" indent="-342900">
              <a:buFontTx/>
              <a:buAutoNum type="alphaLcPeriod"/>
              <a:defRPr/>
            </a:pPr>
            <a:r>
              <a:rPr lang="en-GB" dirty="0"/>
              <a:t>A university accounting system that replaces an existing system</a:t>
            </a:r>
          </a:p>
          <a:p>
            <a:pPr marL="342900" indent="-342900">
              <a:buFontTx/>
              <a:buAutoNum type="alphaLcPeriod"/>
              <a:defRPr/>
            </a:pPr>
            <a:r>
              <a:rPr lang="en-GB" dirty="0"/>
              <a:t>An interactive travel planning system that helps users plan journeys with the lowest environmental impact </a:t>
            </a:r>
          </a:p>
          <a:p>
            <a:pPr marL="342900" indent="-342900">
              <a:buFontTx/>
              <a:buAutoNum type="alphaLcPeriod"/>
              <a:defRPr/>
            </a:pPr>
            <a:r>
              <a:rPr lang="en-US" dirty="0"/>
              <a:t>Certified Carriers is a courier company that has decided to automate its billing, customer service, and inventory systems due to an increase in their sales volume and customer strength.</a:t>
            </a:r>
            <a:endParaRPr lang="en-GB" dirty="0"/>
          </a:p>
          <a:p>
            <a:r>
              <a:rPr lang="en-US" dirty="0"/>
              <a:t>The company has no experience in automation because this is for the first time that they are planning for automating their basic services.</a:t>
            </a:r>
            <a:endParaRPr lang="en-GB" dirty="0"/>
          </a:p>
          <a:p>
            <a:r>
              <a:rPr lang="en-US" dirty="0"/>
              <a:t> The client too has no idea about the size, cost, and the duration of the project.</a:t>
            </a:r>
            <a:endParaRPr lang="en-GB" dirty="0"/>
          </a:p>
          <a:p>
            <a:r>
              <a:rPr lang="en-US" dirty="0"/>
              <a:t> They have assigned the automation project to Technology Systems.</a:t>
            </a:r>
            <a:endParaRPr lang="en-GB" dirty="0"/>
          </a:p>
          <a:p>
            <a:r>
              <a:rPr lang="en-US" dirty="0"/>
              <a:t>Technology Systems needs to analyze the systems of Certified Carriers and present a prospective: working model of the software product. </a:t>
            </a:r>
            <a:endParaRPr lang="en-GB" dirty="0"/>
          </a:p>
          <a:p>
            <a:r>
              <a:rPr lang="en-US" dirty="0"/>
              <a:t>Only after the working model is approved and signed-off by Certified Carrier, will the team draw up a specific project plan and create a development team. </a:t>
            </a:r>
            <a:endParaRPr lang="en-GB" dirty="0"/>
          </a:p>
          <a:p>
            <a:r>
              <a:rPr lang="en-US" dirty="0"/>
              <a:t>However, an analysis team is formed to create the working model, arrange meetings with the client, accept feedback, and implement all practicable feedback to the working model. </a:t>
            </a:r>
            <a:endParaRPr lang="en-GB" dirty="0"/>
          </a:p>
          <a:p>
            <a:r>
              <a:rPr lang="en-US" dirty="0"/>
              <a:t>The team at Technology Systems intends to reuse the technology and the working model to further develop and complete the creation of the software product. </a:t>
            </a:r>
            <a:endParaRPr lang="en-GB" dirty="0"/>
          </a:p>
        </p:txBody>
      </p:sp>
    </p:spTree>
    <p:extLst>
      <p:ext uri="{BB962C8B-B14F-4D97-AF65-F5344CB8AC3E}">
        <p14:creationId xmlns:p14="http://schemas.microsoft.com/office/powerpoint/2010/main" val="1360815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GB" b="1" dirty="0"/>
              <a:t>Waterfall Model (Contd.)</a:t>
            </a:r>
            <a:endParaRPr lang="en-US" sz="28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3428" y="1324247"/>
            <a:ext cx="9089372" cy="5116769"/>
          </a:xfrm>
          <a:prstGeom prst="rect">
            <a:avLst/>
          </a:prstGeom>
        </p:spPr>
      </p:pic>
    </p:spTree>
    <p:extLst>
      <p:ext uri="{BB962C8B-B14F-4D97-AF65-F5344CB8AC3E}">
        <p14:creationId xmlns:p14="http://schemas.microsoft.com/office/powerpoint/2010/main" val="162499552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GB" b="1" dirty="0"/>
              <a:t>Waterfall Model</a:t>
            </a:r>
            <a:endParaRPr lang="en-US" sz="2800" b="1" dirty="0"/>
          </a:p>
        </p:txBody>
      </p:sp>
      <p:sp>
        <p:nvSpPr>
          <p:cNvPr id="22531" name="Rectangle 3"/>
          <p:cNvSpPr>
            <a:spLocks noGrp="1" noChangeArrowheads="1"/>
          </p:cNvSpPr>
          <p:nvPr>
            <p:ph idx="1"/>
          </p:nvPr>
        </p:nvSpPr>
        <p:spPr/>
        <p:txBody>
          <a:bodyPr>
            <a:normAutofit lnSpcReduction="10000"/>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One of the first process development models proposed</a:t>
            </a:r>
          </a:p>
          <a:p>
            <a:pPr marL="804672" lvl="1" indent="-274320">
              <a:spcBef>
                <a:spcPct val="20000"/>
              </a:spcBef>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b="1" dirty="0"/>
              <a:t>Uncontrolled Software Development Process</a:t>
            </a:r>
          </a:p>
          <a:p>
            <a:pPr marL="804672" lvl="1" indent="-274320">
              <a:spcBef>
                <a:spcPct val="20000"/>
              </a:spcBef>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b="1" dirty="0"/>
              <a:t>No Iterations in WF</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Works for well understood problems with minimal or no changes in the requirements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Simple and easy to explain to customers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It presents </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a very high-level view of the development process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sequence of process activities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Each major phase is marked by milestones and deliverables (artefacts)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p:txBody>
      </p:sp>
    </p:spTree>
    <p:extLst>
      <p:ext uri="{BB962C8B-B14F-4D97-AF65-F5344CB8AC3E}">
        <p14:creationId xmlns:p14="http://schemas.microsoft.com/office/powerpoint/2010/main" val="42237572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r>
              <a:rPr lang="en-US" b="1" dirty="0"/>
              <a:t>Use cases for the Waterfall SDLC model</a:t>
            </a:r>
            <a:endParaRPr lang="en-US" dirty="0"/>
          </a:p>
        </p:txBody>
      </p:sp>
      <p:sp>
        <p:nvSpPr>
          <p:cNvPr id="22531" name="Rectangle 3"/>
          <p:cNvSpPr>
            <a:spLocks noGrp="1" noChangeArrowheads="1"/>
          </p:cNvSpPr>
          <p:nvPr>
            <p:ph idx="1"/>
          </p:nvPr>
        </p:nvSpPr>
        <p:spPr>
          <a:xfrm>
            <a:off x="1371600" y="1944414"/>
            <a:ext cx="9601200" cy="3922986"/>
          </a:xfrm>
        </p:spPr>
        <p:txBody>
          <a:bodyPr>
            <a:normAutofit/>
          </a:bodyPr>
          <a:lstStyle/>
          <a:p>
            <a:r>
              <a:rPr lang="en-US" dirty="0"/>
              <a:t>This model is used only when the requirements are very well known, clear and fixed.</a:t>
            </a:r>
          </a:p>
          <a:p>
            <a:r>
              <a:rPr lang="en-US" dirty="0"/>
              <a:t>The requirements are precisely documented</a:t>
            </a:r>
          </a:p>
          <a:p>
            <a:r>
              <a:rPr lang="en-US" dirty="0"/>
              <a:t>Product definition is stable and well defined</a:t>
            </a:r>
          </a:p>
          <a:p>
            <a:r>
              <a:rPr lang="en-US" dirty="0"/>
              <a:t>The technologies stack is predefined which makes it not dynamic</a:t>
            </a:r>
          </a:p>
          <a:p>
            <a:r>
              <a:rPr lang="en-US" dirty="0"/>
              <a:t>No ambiguous requirements</a:t>
            </a:r>
          </a:p>
          <a:p>
            <a:r>
              <a:rPr lang="en-US" dirty="0"/>
              <a:t>The project is short</a:t>
            </a:r>
          </a:p>
        </p:txBody>
      </p:sp>
    </p:spTree>
    <p:extLst>
      <p:ext uri="{BB962C8B-B14F-4D97-AF65-F5344CB8AC3E}">
        <p14:creationId xmlns:p14="http://schemas.microsoft.com/office/powerpoint/2010/main" val="8890094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71600" y="685800"/>
            <a:ext cx="9601200" cy="1090448"/>
          </a:xfrm>
        </p:spPr>
        <p:txBody>
          <a:bodyPr>
            <a:normAutofit/>
          </a:bodyPr>
          <a:lstStyle/>
          <a:p>
            <a:r>
              <a:rPr lang="en-US" b="1" dirty="0"/>
              <a:t>Advantages of Waterfall </a:t>
            </a:r>
            <a:endParaRPr lang="en-US" dirty="0"/>
          </a:p>
        </p:txBody>
      </p:sp>
      <p:sp>
        <p:nvSpPr>
          <p:cNvPr id="22531" name="Rectangle 3"/>
          <p:cNvSpPr>
            <a:spLocks noGrp="1" noChangeArrowheads="1"/>
          </p:cNvSpPr>
          <p:nvPr>
            <p:ph idx="1"/>
          </p:nvPr>
        </p:nvSpPr>
        <p:spPr>
          <a:xfrm>
            <a:off x="1371600" y="1944414"/>
            <a:ext cx="9601200" cy="3922986"/>
          </a:xfrm>
        </p:spPr>
        <p:txBody>
          <a:bodyPr>
            <a:normAutofit/>
          </a:bodyPr>
          <a:lstStyle/>
          <a:p>
            <a:r>
              <a:rPr lang="en-US" dirty="0"/>
              <a:t>This model is simple and easy to understand and use.</a:t>
            </a:r>
          </a:p>
          <a:p>
            <a:r>
              <a:rPr lang="en-US" dirty="0"/>
              <a:t>It is easy to manage due to the rigidity of the model – each phase has specific deliverables and a review process.</a:t>
            </a:r>
          </a:p>
          <a:p>
            <a:r>
              <a:rPr lang="en-US" dirty="0"/>
              <a:t>In this model phases are processed and completed one at a time. Phases do not overlap.</a:t>
            </a:r>
          </a:p>
          <a:p>
            <a:r>
              <a:rPr lang="en-US" dirty="0"/>
              <a:t>Waterfall model works well for smaller projects where requirements are clearly defined and very well understood.</a:t>
            </a:r>
          </a:p>
        </p:txBody>
      </p:sp>
    </p:spTree>
    <p:extLst>
      <p:ext uri="{BB962C8B-B14F-4D97-AF65-F5344CB8AC3E}">
        <p14:creationId xmlns:p14="http://schemas.microsoft.com/office/powerpoint/2010/main" val="161615577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71600" y="685800"/>
            <a:ext cx="9601200" cy="1090448"/>
          </a:xfrm>
        </p:spPr>
        <p:txBody>
          <a:bodyPr>
            <a:normAutofit/>
          </a:bodyPr>
          <a:lstStyle/>
          <a:p>
            <a:r>
              <a:rPr lang="en-US" b="1" dirty="0"/>
              <a:t>Disadvantages of Waterfall </a:t>
            </a:r>
            <a:endParaRPr lang="en-US" dirty="0"/>
          </a:p>
        </p:txBody>
      </p:sp>
      <p:sp>
        <p:nvSpPr>
          <p:cNvPr id="22531" name="Rectangle 3"/>
          <p:cNvSpPr>
            <a:spLocks noGrp="1" noChangeArrowheads="1"/>
          </p:cNvSpPr>
          <p:nvPr>
            <p:ph idx="1"/>
          </p:nvPr>
        </p:nvSpPr>
        <p:spPr>
          <a:xfrm>
            <a:off x="1371600" y="1944414"/>
            <a:ext cx="9601200" cy="3922986"/>
          </a:xfrm>
        </p:spPr>
        <p:txBody>
          <a:bodyPr>
            <a:normAutofit lnSpcReduction="10000"/>
          </a:bodyPr>
          <a:lstStyle/>
          <a:p>
            <a:r>
              <a:rPr lang="en-US" dirty="0"/>
              <a:t>Once an application is in the </a:t>
            </a:r>
            <a:r>
              <a:rPr lang="en-US" b="1" dirty="0"/>
              <a:t>testing</a:t>
            </a:r>
            <a:r>
              <a:rPr lang="en-US" dirty="0"/>
              <a:t> stage, it is very difficult to go back and change something that was not well-thought out in the concept stage.</a:t>
            </a:r>
          </a:p>
          <a:p>
            <a:r>
              <a:rPr lang="en-US" dirty="0"/>
              <a:t>Not a good model for complex projects. Poor model for long and ongoing projects.</a:t>
            </a:r>
          </a:p>
          <a:p>
            <a:r>
              <a:rPr lang="en-US" dirty="0"/>
              <a:t>Not suitable for the projects where requirements are at a moderate to high risk of changing. </a:t>
            </a:r>
            <a:r>
              <a:rPr lang="en-GB" dirty="0"/>
              <a:t>Provides no guidance how to handle changes to products and activities during development (assumes requirements can be frozen)</a:t>
            </a:r>
          </a:p>
          <a:p>
            <a:pPr>
              <a:buClr>
                <a:schemeClr val="accent3"/>
              </a:buClr>
              <a:buSzPct val="95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solidFill>
                  <a:schemeClr val="tx1">
                    <a:lumMod val="95000"/>
                    <a:lumOff val="5000"/>
                  </a:schemeClr>
                </a:solidFill>
              </a:rPr>
              <a:t>Views software development as manufacturing process rather than as creative process</a:t>
            </a:r>
          </a:p>
          <a:p>
            <a:pPr>
              <a:buClr>
                <a:schemeClr val="accent3"/>
              </a:buClr>
              <a:buSzPct val="95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solidFill>
                  <a:schemeClr val="tx1">
                    <a:lumMod val="95000"/>
                    <a:lumOff val="5000"/>
                  </a:schemeClr>
                </a:solidFill>
              </a:rPr>
              <a:t>There is no iterative activities that lead to creating a final product</a:t>
            </a:r>
          </a:p>
          <a:p>
            <a:pPr>
              <a:buClr>
                <a:schemeClr val="accent3"/>
              </a:buClr>
              <a:buSzPct val="95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solidFill>
                  <a:schemeClr val="tx1">
                    <a:lumMod val="95000"/>
                    <a:lumOff val="5000"/>
                  </a:schemeClr>
                </a:solidFill>
              </a:rPr>
              <a:t>Long wait before a final product</a:t>
            </a:r>
          </a:p>
          <a:p>
            <a:pPr>
              <a:buClr>
                <a:schemeClr val="accent3"/>
              </a:buClr>
              <a:buSzPct val="95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solidFill>
                  <a:schemeClr val="tx1">
                    <a:lumMod val="95000"/>
                    <a:lumOff val="5000"/>
                  </a:schemeClr>
                </a:solidFill>
              </a:rPr>
              <a:t>Generates lots of documentation</a:t>
            </a:r>
          </a:p>
          <a:p>
            <a:endParaRPr lang="en-US" b="1" dirty="0"/>
          </a:p>
        </p:txBody>
      </p:sp>
    </p:spTree>
    <p:extLst>
      <p:ext uri="{BB962C8B-B14F-4D97-AF65-F5344CB8AC3E}">
        <p14:creationId xmlns:p14="http://schemas.microsoft.com/office/powerpoint/2010/main" val="2058869969"/>
      </p:ext>
    </p:extLst>
  </p:cSld>
  <p:clrMapOvr>
    <a:masterClrMapping/>
  </p:clrMapOvr>
  <p:transition/>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ppt/theme/themeOverride2.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docProps/app.xml><?xml version="1.0" encoding="utf-8"?>
<Properties xmlns="http://schemas.openxmlformats.org/officeDocument/2006/extended-properties" xmlns:vt="http://schemas.openxmlformats.org/officeDocument/2006/docPropsVTypes">
  <Template/>
  <TotalTime>5244</TotalTime>
  <Words>3039</Words>
  <Application>Microsoft Office PowerPoint</Application>
  <PresentationFormat>Widescreen</PresentationFormat>
  <Paragraphs>322</Paragraphs>
  <Slides>46</Slides>
  <Notes>27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Algerian</vt:lpstr>
      <vt:lpstr>Arial</vt:lpstr>
      <vt:lpstr>Calibri</vt:lpstr>
      <vt:lpstr>Franklin Gothic Book</vt:lpstr>
      <vt:lpstr>Times New Roman</vt:lpstr>
      <vt:lpstr>Wingdings</vt:lpstr>
      <vt:lpstr>Wingdings 2</vt:lpstr>
      <vt:lpstr>Crop</vt:lpstr>
      <vt:lpstr>Fundamental of Software Engineering</vt:lpstr>
      <vt:lpstr>Process</vt:lpstr>
      <vt:lpstr>Software Process</vt:lpstr>
      <vt:lpstr>What is a Software Process Model?</vt:lpstr>
      <vt:lpstr>Waterfall Model (Contd.)</vt:lpstr>
      <vt:lpstr>Waterfall Model</vt:lpstr>
      <vt:lpstr>Use cases for the Waterfall SDLC model</vt:lpstr>
      <vt:lpstr>Advantages of Waterfall </vt:lpstr>
      <vt:lpstr>Disadvantages of Waterfall </vt:lpstr>
      <vt:lpstr>V Model</vt:lpstr>
      <vt:lpstr>V Model</vt:lpstr>
      <vt:lpstr>Verification and Validation (V&amp;V)</vt:lpstr>
      <vt:lpstr>Use cases for the V-shaped model </vt:lpstr>
      <vt:lpstr>Prototyping Model</vt:lpstr>
      <vt:lpstr>PROTOTYPING</vt:lpstr>
      <vt:lpstr>PROTOTYPING</vt:lpstr>
      <vt:lpstr>PowerPoint Presentation</vt:lpstr>
      <vt:lpstr>WHAT IS A PROTOTYPE</vt:lpstr>
      <vt:lpstr>Steps</vt:lpstr>
      <vt:lpstr>PowerPoint Presentation</vt:lpstr>
      <vt:lpstr>BENEFITS OF PROTOTYPING</vt:lpstr>
      <vt:lpstr>Prototyping Model (Contd.)</vt:lpstr>
      <vt:lpstr>THROWAWAY and EVOLUTIONARY Prototypes</vt:lpstr>
      <vt:lpstr>THROW-AWAY PROTOTYPING</vt:lpstr>
      <vt:lpstr>EVOLUTIONARY PROTOTYPING</vt:lpstr>
      <vt:lpstr>When to use prototype model  </vt:lpstr>
      <vt:lpstr>Spiral Model</vt:lpstr>
      <vt:lpstr>Spiral Model</vt:lpstr>
      <vt:lpstr>Steps of the Spiral Model</vt:lpstr>
      <vt:lpstr>Steps of the Spiral Model</vt:lpstr>
      <vt:lpstr>When to use Spiral Model</vt:lpstr>
      <vt:lpstr>Advantages</vt:lpstr>
      <vt:lpstr>Disadvantages</vt:lpstr>
      <vt:lpstr>Comparison</vt:lpstr>
      <vt:lpstr>Comparison</vt:lpstr>
      <vt:lpstr>Phased Development</vt:lpstr>
      <vt:lpstr>Phased Development (Contd.)</vt:lpstr>
      <vt:lpstr>Phased Development (Contd.)</vt:lpstr>
      <vt:lpstr>Incremental Dev. (Contd…)</vt:lpstr>
      <vt:lpstr>Incremental Dev. (Contd…)</vt:lpstr>
      <vt:lpstr>Phased Development (Contd.)</vt:lpstr>
      <vt:lpstr>Iterative Model </vt:lpstr>
      <vt:lpstr>Iterative Development (Contd.)</vt:lpstr>
      <vt:lpstr>Software validation  </vt:lpstr>
      <vt:lpstr>Software evolution  </vt:lpstr>
      <vt:lpstr>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dc:creator>Windows User</dc:creator>
  <cp:lastModifiedBy>Hina Iqbal</cp:lastModifiedBy>
  <cp:revision>67</cp:revision>
  <dcterms:created xsi:type="dcterms:W3CDTF">2015-04-05T21:16:02Z</dcterms:created>
  <dcterms:modified xsi:type="dcterms:W3CDTF">2023-02-09T06:33:01Z</dcterms:modified>
</cp:coreProperties>
</file>