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9"/>
  </p:notesMasterIdLst>
  <p:sldIdLst>
    <p:sldId id="259" r:id="rId2"/>
    <p:sldId id="261" r:id="rId3"/>
    <p:sldId id="406" r:id="rId4"/>
    <p:sldId id="407" r:id="rId5"/>
    <p:sldId id="408" r:id="rId6"/>
    <p:sldId id="423" r:id="rId7"/>
    <p:sldId id="320" r:id="rId8"/>
    <p:sldId id="399" r:id="rId9"/>
    <p:sldId id="400" r:id="rId10"/>
    <p:sldId id="318" r:id="rId11"/>
    <p:sldId id="321" r:id="rId12"/>
    <p:sldId id="386" r:id="rId13"/>
    <p:sldId id="319" r:id="rId14"/>
    <p:sldId id="388" r:id="rId15"/>
    <p:sldId id="355" r:id="rId16"/>
    <p:sldId id="390" r:id="rId17"/>
    <p:sldId id="402" r:id="rId18"/>
    <p:sldId id="403" r:id="rId19"/>
    <p:sldId id="404" r:id="rId20"/>
    <p:sldId id="410" r:id="rId21"/>
    <p:sldId id="411" r:id="rId22"/>
    <p:sldId id="412" r:id="rId23"/>
    <p:sldId id="413" r:id="rId24"/>
    <p:sldId id="414" r:id="rId25"/>
    <p:sldId id="416" r:id="rId26"/>
    <p:sldId id="415" r:id="rId27"/>
    <p:sldId id="424" r:id="rId28"/>
  </p:sldIdLst>
  <p:sldSz cx="9144000" cy="6858000" type="screen4x3"/>
  <p:notesSz cx="6858000" cy="9144000"/>
  <p:defaultTextStyle>
    <a:defPPr>
      <a:defRPr lang="es-E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48" autoAdjust="0"/>
    <p:restoredTop sz="91281" autoAdjust="0"/>
  </p:normalViewPr>
  <p:slideViewPr>
    <p:cSldViewPr>
      <p:cViewPr varScale="1">
        <p:scale>
          <a:sx n="75" d="100"/>
          <a:sy n="75" d="100"/>
        </p:scale>
        <p:origin x="144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rtl="0"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rtl="0" fontAlgn="auto">
              <a:spcBef>
                <a:spcPts val="0"/>
              </a:spcBef>
              <a:spcAft>
                <a:spcPts val="0"/>
              </a:spcAft>
              <a:defRPr sz="1200">
                <a:latin typeface="+mn-lt"/>
                <a:cs typeface="+mn-cs"/>
              </a:defRPr>
            </a:lvl1pPr>
          </a:lstStyle>
          <a:p>
            <a:pPr>
              <a:defRPr/>
            </a:pPr>
            <a:fld id="{4708877F-5809-4BCA-9D58-2F097A576763}" type="datetimeFigureOut">
              <a:rPr lang="en-US"/>
              <a:pPr>
                <a:defRPr/>
              </a:pPr>
              <a:t>12/6/2023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rtl="0">
              <a:defRPr sz="1200">
                <a:latin typeface="Calibri" pitchFamily="34" charset="0"/>
              </a:defRPr>
            </a:lvl1pPr>
          </a:lstStyle>
          <a:p>
            <a:fld id="{8E403CED-54A4-44C8-BA6F-2B5927DF64A9}" type="slidenum">
              <a:rPr lang="ar-SA"/>
              <a:pPr/>
              <a:t>‹#›</a:t>
            </a:fld>
            <a:endParaRPr lang="en-US"/>
          </a:p>
        </p:txBody>
      </p:sp>
    </p:spTree>
    <p:extLst>
      <p:ext uri="{BB962C8B-B14F-4D97-AF65-F5344CB8AC3E}">
        <p14:creationId xmlns:p14="http://schemas.microsoft.com/office/powerpoint/2010/main" val="41568098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1507" name="Slide Number Placeholder 3"/>
          <p:cNvSpPr>
            <a:spLocks noGrp="1"/>
          </p:cNvSpPr>
          <p:nvPr>
            <p:ph type="sldNum" sz="quarter" idx="5"/>
          </p:nvPr>
        </p:nvSpPr>
        <p:spPr bwMode="auto">
          <a:ln>
            <a:miter lim="800000"/>
            <a:headEnd/>
            <a:tailEnd/>
          </a:ln>
        </p:spPr>
        <p:txBody>
          <a:bodyPr/>
          <a:lstStyle/>
          <a:p>
            <a:fld id="{797923EC-8436-49B8-8A0C-FAF0F7C1F471}" type="slidenum">
              <a:rPr lang="ar-SA"/>
              <a:pPr/>
              <a:t>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3555" name="Slide Number Placeholder 3"/>
          <p:cNvSpPr>
            <a:spLocks noGrp="1"/>
          </p:cNvSpPr>
          <p:nvPr>
            <p:ph type="sldNum" sz="quarter" idx="5"/>
          </p:nvPr>
        </p:nvSpPr>
        <p:spPr bwMode="auto">
          <a:ln>
            <a:miter lim="800000"/>
            <a:headEnd/>
            <a:tailEnd/>
          </a:ln>
        </p:spPr>
        <p:txBody>
          <a:bodyPr/>
          <a:lstStyle/>
          <a:p>
            <a:fld id="{24A5F62A-31BC-4F48-A4CC-9A1450C7E312}" type="slidenum">
              <a:rPr lang="ar-SA"/>
              <a:pPr/>
              <a:t>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7651" name="Slide Number Placeholder 3"/>
          <p:cNvSpPr>
            <a:spLocks noGrp="1"/>
          </p:cNvSpPr>
          <p:nvPr>
            <p:ph type="sldNum" sz="quarter" idx="5"/>
          </p:nvPr>
        </p:nvSpPr>
        <p:spPr bwMode="auto">
          <a:ln>
            <a:miter lim="800000"/>
            <a:headEnd/>
            <a:tailEnd/>
          </a:ln>
        </p:spPr>
        <p:txBody>
          <a:bodyPr/>
          <a:lstStyle/>
          <a:p>
            <a:fld id="{9EFE3489-B03C-4453-A8F3-AF5016C58AC2}" type="slidenum">
              <a:rPr lang="ar-SA"/>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6 Imagen" descr="Imagen1.jpg"/>
          <p:cNvPicPr>
            <a:picLocks noChangeAspect="1"/>
          </p:cNvPicPr>
          <p:nvPr userDrawn="1"/>
        </p:nvPicPr>
        <p:blipFill>
          <a:blip r:embed="rId2" cstate="print">
            <a:duotone>
              <a:prstClr val="black"/>
              <a:schemeClr val="accent1">
                <a:lumMod val="20000"/>
                <a:lumOff val="80000"/>
                <a:tint val="45000"/>
                <a:satMod val="400000"/>
              </a:schemeClr>
            </a:duotone>
          </a:blip>
          <a:srcRect t="21951"/>
          <a:stretch>
            <a:fillRect/>
          </a:stretch>
        </p:blipFill>
        <p:spPr>
          <a:xfrm>
            <a:off x="6315" y="0"/>
            <a:ext cx="9131370" cy="6858000"/>
          </a:xfrm>
          <a:prstGeom prst="ellipse">
            <a:avLst/>
          </a:prstGeom>
          <a:ln>
            <a:noFill/>
          </a:ln>
          <a:effectLst>
            <a:softEdge rad="635000"/>
          </a:effectLst>
        </p:spPr>
      </p:pic>
      <p:sp>
        <p:nvSpPr>
          <p:cNvPr id="2" name="1 Título"/>
          <p:cNvSpPr>
            <a:spLocks noGrp="1"/>
          </p:cNvSpPr>
          <p:nvPr>
            <p:ph type="ctrTitle"/>
          </p:nvPr>
        </p:nvSpPr>
        <p:spPr>
          <a:xfrm>
            <a:off x="685800" y="2130425"/>
            <a:ext cx="7772400" cy="1470025"/>
          </a:xfrm>
        </p:spPr>
        <p:txBody>
          <a:bodyPr/>
          <a:lstStyle>
            <a:lvl1pPr>
              <a:defRPr>
                <a:solidFill>
                  <a:srgbClr val="00B0F0"/>
                </a:solidFill>
              </a:defRPr>
            </a:lvl1pPr>
          </a:lstStyle>
          <a:p>
            <a:r>
              <a:rPr lang="es-ES" dirty="0"/>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p>
        </p:txBody>
      </p:sp>
      <p:sp>
        <p:nvSpPr>
          <p:cNvPr id="5" name="3 Marcador de fecha"/>
          <p:cNvSpPr>
            <a:spLocks noGrp="1"/>
          </p:cNvSpPr>
          <p:nvPr>
            <p:ph type="dt" sz="half" idx="10"/>
          </p:nvPr>
        </p:nvSpPr>
        <p:spPr/>
        <p:txBody>
          <a:bodyPr/>
          <a:lstStyle>
            <a:lvl1pPr>
              <a:defRPr/>
            </a:lvl1pPr>
          </a:lstStyle>
          <a:p>
            <a:pPr>
              <a:defRPr/>
            </a:pPr>
            <a:fld id="{08D6BEC5-5678-450A-8126-56F962B569B7}" type="datetime1">
              <a:rPr lang="es-ES"/>
              <a:pPr>
                <a:defRPr/>
              </a:pPr>
              <a:t>06/12/2023</a:t>
            </a:fld>
            <a:endParaRPr lang="es-ES"/>
          </a:p>
        </p:txBody>
      </p:sp>
      <p:sp>
        <p:nvSpPr>
          <p:cNvPr id="6"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r>
              <a:rPr lang="es-ES"/>
              <a:t>6-</a:t>
            </a:r>
            <a:fld id="{B8640106-19D6-440F-B367-A61756654B01}" type="slidenum">
              <a:rPr lang="ar-SA"/>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34AF6EEE-659B-4C2E-BDAD-0F11227ACA9F}" type="datetime1">
              <a:rPr lang="es-ES"/>
              <a:pPr>
                <a:defRPr/>
              </a:pPr>
              <a:t>06/12/2023</a:t>
            </a:fld>
            <a:endParaRPr lang="es-ES"/>
          </a:p>
        </p:txBody>
      </p:sp>
      <p:sp>
        <p:nvSpPr>
          <p:cNvPr id="5"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fld id="{695F371C-F0F3-4A63-A202-EDEFEBCC89FF}" type="slidenum">
              <a:rPr lang="ar-SA"/>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A3580DD9-EF7E-40AC-AAB7-00165B5452D2}" type="datetime1">
              <a:rPr lang="es-ES"/>
              <a:pPr>
                <a:defRPr/>
              </a:pPr>
              <a:t>06/12/2023</a:t>
            </a:fld>
            <a:endParaRPr lang="es-ES"/>
          </a:p>
        </p:txBody>
      </p:sp>
      <p:sp>
        <p:nvSpPr>
          <p:cNvPr id="5"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fld id="{E5454DCC-2C50-4F11-B988-CE248130A699}" type="slidenum">
              <a:rPr lang="ar-SA"/>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n>
                  <a:solidFill>
                    <a:schemeClr val="tx1"/>
                  </a:solidFill>
                  <a:prstDash val="solid"/>
                </a:ln>
                <a:solidFill>
                  <a:srgbClr val="00B0F0"/>
                </a:solidFill>
              </a:defRPr>
            </a:lvl1pPr>
          </a:lstStyle>
          <a:p>
            <a:r>
              <a:rPr lang="es-ES" dirty="0"/>
              <a:t>Haga clic para modificar el estilo de título del patrón</a:t>
            </a:r>
          </a:p>
        </p:txBody>
      </p:sp>
      <p:sp>
        <p:nvSpPr>
          <p:cNvPr id="3" name="2 Marcador de contenido"/>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10"/>
          </p:nvPr>
        </p:nvSpPr>
        <p:spPr/>
        <p:txBody>
          <a:bodyPr/>
          <a:lstStyle>
            <a:lvl1pPr>
              <a:defRPr/>
            </a:lvl1pPr>
          </a:lstStyle>
          <a:p>
            <a:pPr>
              <a:defRPr/>
            </a:pPr>
            <a:fld id="{3C3C01A5-E7FF-40EA-8291-EF165538ADCA}" type="datetime1">
              <a:rPr lang="es-ES"/>
              <a:pPr>
                <a:defRPr/>
              </a:pPr>
              <a:t>06/12/2023</a:t>
            </a:fld>
            <a:endParaRPr lang="es-ES"/>
          </a:p>
        </p:txBody>
      </p:sp>
      <p:sp>
        <p:nvSpPr>
          <p:cNvPr id="5"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r>
              <a:rPr lang="es-ES"/>
              <a:t>6-</a:t>
            </a:r>
            <a:fld id="{AC4F84C5-A5E8-4B1F-A3B5-74172A6D2BCE}" type="slidenum">
              <a:rPr lang="ar-SA"/>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187A9241-7E3B-458E-A300-CDA12724A703}" type="datetime1">
              <a:rPr lang="es-ES"/>
              <a:pPr>
                <a:defRPr/>
              </a:pPr>
              <a:t>06/12/2023</a:t>
            </a:fld>
            <a:endParaRPr lang="es-ES"/>
          </a:p>
        </p:txBody>
      </p:sp>
      <p:sp>
        <p:nvSpPr>
          <p:cNvPr id="5"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fld id="{265F3516-452A-46C6-9ECD-7350012B6F54}" type="slidenum">
              <a:rPr lang="ar-SA"/>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p:cNvSpPr>
            <a:spLocks noGrp="1"/>
          </p:cNvSpPr>
          <p:nvPr>
            <p:ph type="dt" sz="half" idx="10"/>
          </p:nvPr>
        </p:nvSpPr>
        <p:spPr/>
        <p:txBody>
          <a:bodyPr/>
          <a:lstStyle>
            <a:lvl1pPr>
              <a:defRPr/>
            </a:lvl1pPr>
          </a:lstStyle>
          <a:p>
            <a:pPr>
              <a:defRPr/>
            </a:pPr>
            <a:fld id="{8C600BCD-3D8D-48B5-8F76-68612A8FB84D}" type="datetime1">
              <a:rPr lang="es-ES"/>
              <a:pPr>
                <a:defRPr/>
              </a:pPr>
              <a:t>06/12/2023</a:t>
            </a:fld>
            <a:endParaRPr lang="es-ES"/>
          </a:p>
        </p:txBody>
      </p:sp>
      <p:sp>
        <p:nvSpPr>
          <p:cNvPr id="6"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fld id="{385DA59E-9AB3-4F7C-9587-40F4667C5F37}" type="slidenum">
              <a:rPr lang="ar-SA"/>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a:spLocks noGrp="1"/>
          </p:cNvSpPr>
          <p:nvPr>
            <p:ph type="dt" sz="half" idx="10"/>
          </p:nvPr>
        </p:nvSpPr>
        <p:spPr/>
        <p:txBody>
          <a:bodyPr/>
          <a:lstStyle>
            <a:lvl1pPr>
              <a:defRPr/>
            </a:lvl1pPr>
          </a:lstStyle>
          <a:p>
            <a:pPr>
              <a:defRPr/>
            </a:pPr>
            <a:fld id="{25CE3093-3F4B-4152-B7F0-FE2D2ABE707A}" type="datetime1">
              <a:rPr lang="es-ES"/>
              <a:pPr>
                <a:defRPr/>
              </a:pPr>
              <a:t>06/12/2023</a:t>
            </a:fld>
            <a:endParaRPr lang="es-ES"/>
          </a:p>
        </p:txBody>
      </p:sp>
      <p:sp>
        <p:nvSpPr>
          <p:cNvPr id="8"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9" name="5 Marcador de número de diapositiva"/>
          <p:cNvSpPr>
            <a:spLocks noGrp="1"/>
          </p:cNvSpPr>
          <p:nvPr>
            <p:ph type="sldNum" sz="quarter" idx="12"/>
          </p:nvPr>
        </p:nvSpPr>
        <p:spPr/>
        <p:txBody>
          <a:bodyPr/>
          <a:lstStyle>
            <a:lvl1pPr>
              <a:defRPr/>
            </a:lvl1pPr>
          </a:lstStyle>
          <a:p>
            <a:fld id="{44E0B667-595F-463B-8C80-B378635A8150}" type="slidenum">
              <a:rPr lang="ar-SA"/>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p:cNvSpPr>
            <a:spLocks noGrp="1"/>
          </p:cNvSpPr>
          <p:nvPr>
            <p:ph type="dt" sz="half" idx="10"/>
          </p:nvPr>
        </p:nvSpPr>
        <p:spPr/>
        <p:txBody>
          <a:bodyPr/>
          <a:lstStyle>
            <a:lvl1pPr>
              <a:defRPr/>
            </a:lvl1pPr>
          </a:lstStyle>
          <a:p>
            <a:pPr>
              <a:defRPr/>
            </a:pPr>
            <a:fld id="{F4B4E3A0-57B8-41EB-991C-E35E1C2360F3}" type="datetime1">
              <a:rPr lang="es-ES"/>
              <a:pPr>
                <a:defRPr/>
              </a:pPr>
              <a:t>06/12/2023</a:t>
            </a:fld>
            <a:endParaRPr lang="es-ES"/>
          </a:p>
        </p:txBody>
      </p:sp>
      <p:sp>
        <p:nvSpPr>
          <p:cNvPr id="4"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5" name="5 Marcador de número de diapositiva"/>
          <p:cNvSpPr>
            <a:spLocks noGrp="1"/>
          </p:cNvSpPr>
          <p:nvPr>
            <p:ph type="sldNum" sz="quarter" idx="12"/>
          </p:nvPr>
        </p:nvSpPr>
        <p:spPr/>
        <p:txBody>
          <a:bodyPr/>
          <a:lstStyle>
            <a:lvl1pPr>
              <a:defRPr/>
            </a:lvl1pPr>
          </a:lstStyle>
          <a:p>
            <a:fld id="{7A2CD922-CCE4-4105-9260-A210F075AA17}" type="slidenum">
              <a:rPr lang="ar-SA"/>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17A57A4A-ECAF-4752-B2F7-1CA4DCFA5ECA}" type="datetime1">
              <a:rPr lang="es-ES"/>
              <a:pPr>
                <a:defRPr/>
              </a:pPr>
              <a:t>06/12/2023</a:t>
            </a:fld>
            <a:endParaRPr lang="es-ES"/>
          </a:p>
        </p:txBody>
      </p:sp>
      <p:sp>
        <p:nvSpPr>
          <p:cNvPr id="3"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4" name="5 Marcador de número de diapositiva"/>
          <p:cNvSpPr>
            <a:spLocks noGrp="1"/>
          </p:cNvSpPr>
          <p:nvPr>
            <p:ph type="sldNum" sz="quarter" idx="12"/>
          </p:nvPr>
        </p:nvSpPr>
        <p:spPr/>
        <p:txBody>
          <a:bodyPr/>
          <a:lstStyle>
            <a:lvl1pPr>
              <a:defRPr/>
            </a:lvl1pPr>
          </a:lstStyle>
          <a:p>
            <a:fld id="{B20C7A58-A2BC-4CB7-BA28-4157D34ACE83}" type="slidenum">
              <a:rPr lang="ar-SA"/>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006AD675-C643-4949-8F47-69BF631F4DD5}" type="datetime1">
              <a:rPr lang="es-ES"/>
              <a:pPr>
                <a:defRPr/>
              </a:pPr>
              <a:t>06/12/2023</a:t>
            </a:fld>
            <a:endParaRPr lang="es-ES"/>
          </a:p>
        </p:txBody>
      </p:sp>
      <p:sp>
        <p:nvSpPr>
          <p:cNvPr id="6"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fld id="{88D276F9-001A-4D9D-B9AA-18CA09A87BC0}" type="slidenum">
              <a:rPr lang="ar-SA"/>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E0779545-F827-4292-BA0F-CAFD3CCCACBE}" type="datetime1">
              <a:rPr lang="es-ES"/>
              <a:pPr>
                <a:defRPr/>
              </a:pPr>
              <a:t>06/12/2023</a:t>
            </a:fld>
            <a:endParaRPr lang="es-ES"/>
          </a:p>
        </p:txBody>
      </p:sp>
      <p:sp>
        <p:nvSpPr>
          <p:cNvPr id="6" name="4 Marcador de pie de página"/>
          <p:cNvSpPr>
            <a:spLocks noGrp="1"/>
          </p:cNvSpPr>
          <p:nvPr>
            <p:ph type="ftr" sz="quarter" idx="11"/>
          </p:nvPr>
        </p:nvSpPr>
        <p:spPr/>
        <p:txBody>
          <a:bodyPr/>
          <a:lstStyle>
            <a:lvl1pPr>
              <a:defRPr/>
            </a:lvl1pPr>
          </a:lstStyle>
          <a:p>
            <a:pPr>
              <a:defRPr/>
            </a:pPr>
            <a:r>
              <a:rPr lang="en-US"/>
              <a:t>Copyright © 2010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fld id="{F0EA24F1-8B77-4C67-B135-380E3EEECDB1}" type="slidenum">
              <a:rPr lang="ar-SA"/>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s-ES" dirty="0"/>
              <a:t>Haga clic para modificar el estilo de título del patrón</a:t>
            </a:r>
          </a:p>
        </p:txBody>
      </p:sp>
      <p:sp>
        <p:nvSpPr>
          <p:cNvPr id="1028"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rtl="0" fontAlgn="auto">
              <a:spcBef>
                <a:spcPts val="0"/>
              </a:spcBef>
              <a:spcAft>
                <a:spcPts val="0"/>
              </a:spcAft>
              <a:defRPr sz="1200">
                <a:solidFill>
                  <a:schemeClr val="tx1">
                    <a:tint val="75000"/>
                  </a:schemeClr>
                </a:solidFill>
                <a:latin typeface="+mn-lt"/>
                <a:cs typeface="+mn-cs"/>
              </a:defRPr>
            </a:lvl1pPr>
          </a:lstStyle>
          <a:p>
            <a:pPr>
              <a:defRPr/>
            </a:pPr>
            <a:fld id="{191264DF-E12A-4AC4-B846-EFCCAD255EBA}" type="datetime1">
              <a:rPr lang="es-ES"/>
              <a:pPr>
                <a:defRPr/>
              </a:pPr>
              <a:t>06/12/2023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rtl="0">
              <a:defRPr sz="1200">
                <a:solidFill>
                  <a:srgbClr val="898989"/>
                </a:solidFill>
                <a:latin typeface="Calibri" pitchFamily="34" charset="0"/>
                <a:cs typeface="+mn-cs"/>
              </a:defRPr>
            </a:lvl1pPr>
          </a:lstStyle>
          <a:p>
            <a:pPr>
              <a:defRPr/>
            </a:pPr>
            <a:r>
              <a:rPr lang="en-US"/>
              <a:t>Copyright © 2010 Pearson Education, Inc. Publishing as Prentice Hall</a:t>
            </a: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rtl="0">
              <a:defRPr sz="1200">
                <a:solidFill>
                  <a:srgbClr val="898989"/>
                </a:solidFill>
                <a:latin typeface="Calibri" pitchFamily="34" charset="0"/>
              </a:defRPr>
            </a:lvl1pPr>
          </a:lstStyle>
          <a:p>
            <a:fld id="{102C50E1-7733-410C-BE54-44C6518344C8}" type="slidenum">
              <a:rPr lang="ar-SA"/>
              <a:pPr/>
              <a:t>‹#›</a:t>
            </a:fld>
            <a:endParaRPr lang="es-E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hf hdr="0" dt="0"/>
  <p:txStyles>
    <p:titleStyle>
      <a:lvl1pPr algn="ctr" rtl="0" eaLnBrk="0" fontAlgn="base" hangingPunct="0">
        <a:spcBef>
          <a:spcPct val="0"/>
        </a:spcBef>
        <a:spcAft>
          <a:spcPct val="0"/>
        </a:spcAft>
        <a:defRPr sz="4400" b="1" kern="1200">
          <a:ln>
            <a:solidFill>
              <a:sysClr val="windowText" lastClr="000000"/>
            </a:solidFill>
            <a:prstDash val="solid"/>
          </a:ln>
          <a:solidFill>
            <a:srgbClr val="0070C0"/>
          </a:solidFill>
          <a:effectLst>
            <a:outerShdw blurRad="88000" dist="50800" dir="5040000" algn="tl">
              <a:schemeClr val="accent4">
                <a:tint val="80000"/>
                <a:satMod val="250000"/>
                <a:alpha val="45000"/>
              </a:schemeClr>
            </a:outerShdw>
          </a:effectLst>
          <a:latin typeface="+mj-lt"/>
          <a:ea typeface="+mj-ea"/>
          <a:cs typeface="+mj-cs"/>
        </a:defRPr>
      </a:lvl1pPr>
      <a:lvl2pPr algn="ctr" rtl="0" eaLnBrk="0" fontAlgn="base" hangingPunct="0">
        <a:spcBef>
          <a:spcPct val="0"/>
        </a:spcBef>
        <a:spcAft>
          <a:spcPct val="0"/>
        </a:spcAft>
        <a:defRPr sz="4400" b="1">
          <a:solidFill>
            <a:srgbClr val="0070C0"/>
          </a:solidFill>
          <a:latin typeface="Calibri" pitchFamily="34" charset="0"/>
        </a:defRPr>
      </a:lvl2pPr>
      <a:lvl3pPr algn="ctr" rtl="0" eaLnBrk="0" fontAlgn="base" hangingPunct="0">
        <a:spcBef>
          <a:spcPct val="0"/>
        </a:spcBef>
        <a:spcAft>
          <a:spcPct val="0"/>
        </a:spcAft>
        <a:defRPr sz="4400" b="1">
          <a:solidFill>
            <a:srgbClr val="0070C0"/>
          </a:solidFill>
          <a:latin typeface="Calibri" pitchFamily="34" charset="0"/>
        </a:defRPr>
      </a:lvl3pPr>
      <a:lvl4pPr algn="ctr" rtl="0" eaLnBrk="0" fontAlgn="base" hangingPunct="0">
        <a:spcBef>
          <a:spcPct val="0"/>
        </a:spcBef>
        <a:spcAft>
          <a:spcPct val="0"/>
        </a:spcAft>
        <a:defRPr sz="4400" b="1">
          <a:solidFill>
            <a:srgbClr val="0070C0"/>
          </a:solidFill>
          <a:latin typeface="Calibri" pitchFamily="34" charset="0"/>
        </a:defRPr>
      </a:lvl4pPr>
      <a:lvl5pPr algn="ctr" rtl="0" eaLnBrk="0" fontAlgn="base" hangingPunct="0">
        <a:spcBef>
          <a:spcPct val="0"/>
        </a:spcBef>
        <a:spcAft>
          <a:spcPct val="0"/>
        </a:spcAft>
        <a:defRPr sz="4400" b="1">
          <a:solidFill>
            <a:srgbClr val="0070C0"/>
          </a:solidFill>
          <a:latin typeface="Calibri" pitchFamily="34" charset="0"/>
        </a:defRPr>
      </a:lvl5pPr>
      <a:lvl6pPr marL="457200" algn="ctr" rtl="0" fontAlgn="base">
        <a:spcBef>
          <a:spcPct val="0"/>
        </a:spcBef>
        <a:spcAft>
          <a:spcPct val="0"/>
        </a:spcAft>
        <a:defRPr sz="4400" b="1">
          <a:solidFill>
            <a:srgbClr val="0070C0"/>
          </a:solidFill>
          <a:latin typeface="Calibri" pitchFamily="34" charset="0"/>
        </a:defRPr>
      </a:lvl6pPr>
      <a:lvl7pPr marL="914400" algn="ctr" rtl="0" fontAlgn="base">
        <a:spcBef>
          <a:spcPct val="0"/>
        </a:spcBef>
        <a:spcAft>
          <a:spcPct val="0"/>
        </a:spcAft>
        <a:defRPr sz="4400" b="1">
          <a:solidFill>
            <a:srgbClr val="0070C0"/>
          </a:solidFill>
          <a:latin typeface="Calibri" pitchFamily="34" charset="0"/>
        </a:defRPr>
      </a:lvl7pPr>
      <a:lvl8pPr marL="1371600" algn="ctr" rtl="0" fontAlgn="base">
        <a:spcBef>
          <a:spcPct val="0"/>
        </a:spcBef>
        <a:spcAft>
          <a:spcPct val="0"/>
        </a:spcAft>
        <a:defRPr sz="4400" b="1">
          <a:solidFill>
            <a:srgbClr val="0070C0"/>
          </a:solidFill>
          <a:latin typeface="Calibri" pitchFamily="34" charset="0"/>
        </a:defRPr>
      </a:lvl8pPr>
      <a:lvl9pPr marL="1828800" algn="ctr" rtl="0" fontAlgn="base">
        <a:spcBef>
          <a:spcPct val="0"/>
        </a:spcBef>
        <a:spcAft>
          <a:spcPct val="0"/>
        </a:spcAft>
        <a:defRPr sz="4400" b="1">
          <a:solidFill>
            <a:srgbClr val="0070C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zentut.com/wp-content/uploads/2012/10/CRISP-DM.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zentut.com/wp-content/uploads/2012/10/kdprocess.p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850" y="315913"/>
            <a:ext cx="8640763" cy="2030412"/>
          </a:xfrm>
          <a:prstGeom prst="rect">
            <a:avLst/>
          </a:prstGeom>
        </p:spPr>
        <p:txBody>
          <a:bodyPr>
            <a:spAutoFit/>
          </a:bodyPr>
          <a:lstStyle/>
          <a:p>
            <a:pPr algn="l" rtl="0">
              <a:defRPr/>
            </a:pPr>
            <a:endParaRPr lang="en-US" sz="5400" b="1" dirty="0">
              <a:cs typeface="+mn-cs"/>
            </a:endParaRPr>
          </a:p>
          <a:p>
            <a:pPr algn="l" rtl="0">
              <a:defRPr/>
            </a:pPr>
            <a:endParaRPr lang="en-US" sz="4000" b="1" dirty="0">
              <a:solidFill>
                <a:srgbClr val="FF0000"/>
              </a:solidFill>
              <a:cs typeface="+mn-cs"/>
            </a:endParaRPr>
          </a:p>
          <a:p>
            <a:pPr algn="ctr" rtl="0">
              <a:defRPr/>
            </a:pPr>
            <a:r>
              <a:rPr lang="en-US" sz="3200" dirty="0">
                <a:cs typeface="+mn-cs"/>
              </a:rPr>
              <a:t>DATA MINING BASICS</a:t>
            </a:r>
            <a:endParaRPr lang="en-US" sz="3000" dirty="0">
              <a:solidFill>
                <a:schemeClr val="tx1">
                  <a:lumMod val="95000"/>
                  <a:lumOff val="5000"/>
                </a:schemeClr>
              </a:solidFill>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ChangeArrowheads="1"/>
          </p:cNvSpPr>
          <p:nvPr/>
        </p:nvSpPr>
        <p:spPr bwMode="auto">
          <a:xfrm>
            <a:off x="468313" y="4868863"/>
            <a:ext cx="8207375" cy="646112"/>
          </a:xfrm>
          <a:prstGeom prst="rect">
            <a:avLst/>
          </a:prstGeom>
          <a:noFill/>
          <a:ln w="9525">
            <a:noFill/>
            <a:miter lim="800000"/>
            <a:headEnd/>
            <a:tailEnd/>
          </a:ln>
        </p:spPr>
        <p:txBody>
          <a:bodyPr>
            <a:spAutoFit/>
          </a:bodyPr>
          <a:lstStyle/>
          <a:p>
            <a:pPr algn="l" rtl="0"/>
            <a:endParaRPr lang="en-US"/>
          </a:p>
          <a:p>
            <a:pPr algn="l" rtl="0"/>
            <a:endParaRPr lang="en-US"/>
          </a:p>
        </p:txBody>
      </p:sp>
      <p:sp>
        <p:nvSpPr>
          <p:cNvPr id="2" name="Rectangle 1"/>
          <p:cNvSpPr/>
          <p:nvPr/>
        </p:nvSpPr>
        <p:spPr>
          <a:xfrm>
            <a:off x="323850" y="242888"/>
            <a:ext cx="8351838" cy="3001962"/>
          </a:xfrm>
          <a:prstGeom prst="rect">
            <a:avLst/>
          </a:prstGeom>
        </p:spPr>
        <p:txBody>
          <a:bodyPr>
            <a:spAutoFit/>
          </a:bodyPr>
          <a:lstStyle/>
          <a:p>
            <a:pPr algn="l" rtl="0">
              <a:defRPr/>
            </a:pPr>
            <a:r>
              <a:rPr lang="en-US" b="1" dirty="0">
                <a:cs typeface="+mn-cs"/>
              </a:rPr>
              <a:t>4) </a:t>
            </a:r>
            <a:r>
              <a:rPr lang="en-US" b="1" u="sng" dirty="0">
                <a:cs typeface="+mn-cs"/>
              </a:rPr>
              <a:t>Tight Coupling</a:t>
            </a:r>
          </a:p>
          <a:p>
            <a:pPr algn="l" rtl="0">
              <a:defRPr/>
            </a:pPr>
            <a:endParaRPr lang="en-US" b="1" u="sng" dirty="0">
              <a:cs typeface="+mn-cs"/>
            </a:endParaRPr>
          </a:p>
          <a:p>
            <a:pPr algn="just" rtl="0">
              <a:defRPr/>
            </a:pPr>
            <a:r>
              <a:rPr lang="en-US" dirty="0">
                <a:cs typeface="+mn-cs"/>
              </a:rPr>
              <a:t>In this architecture, </a:t>
            </a:r>
          </a:p>
          <a:p>
            <a:pPr marL="285750" indent="-285750" algn="just" rtl="0">
              <a:lnSpc>
                <a:spcPct val="150000"/>
              </a:lnSpc>
              <a:buFont typeface="Wingdings" pitchFamily="2" charset="2"/>
              <a:buChar char="q"/>
              <a:defRPr/>
            </a:pPr>
            <a:r>
              <a:rPr lang="en-US" dirty="0">
                <a:cs typeface="+mn-cs"/>
              </a:rPr>
              <a:t>Database or data warehouse is treated as an information retrieval component of data mining system using integration. </a:t>
            </a:r>
          </a:p>
          <a:p>
            <a:pPr marL="285750" indent="-285750" algn="just" rtl="0">
              <a:lnSpc>
                <a:spcPct val="150000"/>
              </a:lnSpc>
              <a:buFont typeface="Wingdings" pitchFamily="2" charset="2"/>
              <a:buChar char="q"/>
              <a:defRPr/>
            </a:pPr>
            <a:r>
              <a:rPr lang="en-US" dirty="0">
                <a:cs typeface="+mn-cs"/>
              </a:rPr>
              <a:t>All the features of database or data warehouse are used to perform data mining tasks. </a:t>
            </a:r>
          </a:p>
          <a:p>
            <a:pPr marL="285750" indent="-285750" algn="just" rtl="0">
              <a:lnSpc>
                <a:spcPct val="150000"/>
              </a:lnSpc>
              <a:buFont typeface="Wingdings" pitchFamily="2" charset="2"/>
              <a:buChar char="q"/>
              <a:defRPr/>
            </a:pPr>
            <a:r>
              <a:rPr lang="en-US" dirty="0">
                <a:cs typeface="+mn-cs"/>
              </a:rPr>
              <a:t>Provides system scalability, high performance and integrated information.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288" y="1052513"/>
            <a:ext cx="8280400" cy="4248150"/>
          </a:xfrm>
          <a:prstGeom prst="rect">
            <a:avLst/>
          </a:prstGeom>
        </p:spPr>
        <p:txBody>
          <a:bodyPr>
            <a:spAutoFit/>
          </a:bodyPr>
          <a:lstStyle/>
          <a:p>
            <a:pPr algn="l" rtl="0">
              <a:defRPr/>
            </a:pPr>
            <a:r>
              <a:rPr lang="en-US" b="1" dirty="0">
                <a:cs typeface="+mn-cs"/>
              </a:rPr>
              <a:t>Data Mining Applications in Sales/Marketing</a:t>
            </a:r>
          </a:p>
          <a:p>
            <a:pPr algn="l" rtl="0">
              <a:defRPr/>
            </a:pPr>
            <a:endParaRPr lang="en-US" dirty="0">
              <a:cs typeface="+mn-cs"/>
            </a:endParaRPr>
          </a:p>
          <a:p>
            <a:pPr marL="285750" indent="-285750" algn="just" rtl="0">
              <a:buFont typeface="Wingdings" pitchFamily="2" charset="2"/>
              <a:buChar char="q"/>
              <a:defRPr/>
            </a:pPr>
            <a:r>
              <a:rPr lang="en-US" dirty="0">
                <a:cs typeface="+mn-cs"/>
              </a:rPr>
              <a:t>Data mining enables the businesses to understand the patterns hidden inside past purchase transactions, thus helping in plan and launch new marketing campaigns in prompt and cost effective way.  </a:t>
            </a:r>
          </a:p>
          <a:p>
            <a:pPr marL="285750" indent="-285750" algn="just" rtl="0">
              <a:buFont typeface="Wingdings" pitchFamily="2" charset="2"/>
              <a:buChar char="q"/>
              <a:defRPr/>
            </a:pPr>
            <a:endParaRPr lang="en-US" dirty="0">
              <a:cs typeface="+mn-cs"/>
            </a:endParaRPr>
          </a:p>
          <a:p>
            <a:pPr marL="285750" indent="-285750" algn="just" rtl="0">
              <a:buFont typeface="Wingdings" pitchFamily="2" charset="2"/>
              <a:buChar char="q"/>
              <a:defRPr/>
            </a:pPr>
            <a:r>
              <a:rPr lang="en-US" dirty="0">
                <a:cs typeface="+mn-cs"/>
              </a:rPr>
              <a:t>Data mining is used for market basket analysis to provides insight information on what product combinations were purchased, when they were bought and in what sequence by customers. This information helps businesses to promote their most profitable products to maximize the profit. In addition, it encourages customers to purchase related products that they may have been missed or overlooked.</a:t>
            </a:r>
          </a:p>
          <a:p>
            <a:pPr marL="285750" indent="-285750" algn="just" rtl="0">
              <a:buFont typeface="Wingdings" pitchFamily="2" charset="2"/>
              <a:buChar char="q"/>
              <a:defRPr/>
            </a:pPr>
            <a:endParaRPr lang="en-US" dirty="0">
              <a:cs typeface="+mn-cs"/>
            </a:endParaRPr>
          </a:p>
          <a:p>
            <a:pPr marL="285750" indent="-285750" algn="just" rtl="0">
              <a:buFont typeface="Wingdings" pitchFamily="2" charset="2"/>
              <a:buChar char="q"/>
              <a:defRPr/>
            </a:pPr>
            <a:r>
              <a:rPr lang="en-US" dirty="0">
                <a:cs typeface="+mn-cs"/>
              </a:rPr>
              <a:t>Retails companies uses data mining to identify customer’s behavior buying patterns.</a:t>
            </a:r>
          </a:p>
        </p:txBody>
      </p:sp>
      <p:sp>
        <p:nvSpPr>
          <p:cNvPr id="27650" name="Rectangle 2"/>
          <p:cNvSpPr>
            <a:spLocks noChangeArrowheads="1"/>
          </p:cNvSpPr>
          <p:nvPr/>
        </p:nvSpPr>
        <p:spPr bwMode="auto">
          <a:xfrm>
            <a:off x="250825" y="188913"/>
            <a:ext cx="4572000" cy="522287"/>
          </a:xfrm>
          <a:prstGeom prst="rect">
            <a:avLst/>
          </a:prstGeom>
          <a:noFill/>
          <a:ln w="9525">
            <a:noFill/>
            <a:miter lim="800000"/>
            <a:headEnd/>
            <a:tailEnd/>
          </a:ln>
        </p:spPr>
        <p:txBody>
          <a:bodyPr>
            <a:spAutoFit/>
          </a:bodyPr>
          <a:lstStyle/>
          <a:p>
            <a:pPr algn="l" rtl="0"/>
            <a:r>
              <a:rPr lang="en-US" sz="2800">
                <a:solidFill>
                  <a:srgbClr val="FF0000"/>
                </a:solidFill>
              </a:rPr>
              <a:t>Data Mining Applications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288" y="333375"/>
            <a:ext cx="8353425" cy="5076825"/>
          </a:xfrm>
          <a:prstGeom prst="rect">
            <a:avLst/>
          </a:prstGeom>
        </p:spPr>
        <p:txBody>
          <a:bodyPr>
            <a:spAutoFit/>
          </a:bodyPr>
          <a:lstStyle/>
          <a:p>
            <a:pPr algn="l" rtl="0">
              <a:defRPr/>
            </a:pPr>
            <a:r>
              <a:rPr lang="en-US" b="1" dirty="0">
                <a:cs typeface="+mn-cs"/>
              </a:rPr>
              <a:t>Data Mining Applications in Banking / Finance</a:t>
            </a:r>
          </a:p>
          <a:p>
            <a:pPr algn="l" rtl="0">
              <a:defRPr/>
            </a:pPr>
            <a:endParaRPr lang="en-US" dirty="0">
              <a:cs typeface="+mn-cs"/>
            </a:endParaRPr>
          </a:p>
          <a:p>
            <a:pPr marL="285750" indent="-285750" algn="just" rtl="0">
              <a:buFont typeface="Wingdings" pitchFamily="2" charset="2"/>
              <a:buChar char="q"/>
              <a:defRPr/>
            </a:pPr>
            <a:r>
              <a:rPr lang="en-US" dirty="0">
                <a:cs typeface="+mn-cs"/>
              </a:rPr>
              <a:t>Several data mining techniques such as distributed data mining has been researched, modeled and developed to help credit card fraud detection.</a:t>
            </a:r>
          </a:p>
          <a:p>
            <a:pPr marL="285750" indent="-285750" algn="just" rtl="0">
              <a:buFont typeface="Wingdings" pitchFamily="2" charset="2"/>
              <a:buChar char="q"/>
              <a:defRPr/>
            </a:pPr>
            <a:r>
              <a:rPr lang="en-US" dirty="0">
                <a:cs typeface="+mn-cs"/>
              </a:rPr>
              <a:t>Data mining is used to identify customers loyalty by analyzing the data of customer’s purchasing activities such as the data of frequency of purchase in a period of time, total monetary value of all purchases and when was the last purchase. After analyzing those dimensions, the relative measure is generated for each customer.  </a:t>
            </a:r>
          </a:p>
          <a:p>
            <a:pPr marL="285750" indent="-285750" algn="just" rtl="0">
              <a:buFont typeface="Wingdings" pitchFamily="2" charset="2"/>
              <a:buChar char="q"/>
              <a:defRPr/>
            </a:pPr>
            <a:r>
              <a:rPr lang="en-US" dirty="0">
                <a:cs typeface="+mn-cs"/>
              </a:rPr>
              <a:t>To help bank to retain credit card customers, data mining is used. By analyzing the past data, data mining can help banks to predict customers that likely to change their credit card affiliation so they can plan and launch different special offers to retain those customers.</a:t>
            </a:r>
          </a:p>
          <a:p>
            <a:pPr marL="285750" indent="-285750" algn="just" rtl="0">
              <a:buFont typeface="Wingdings" pitchFamily="2" charset="2"/>
              <a:buChar char="q"/>
              <a:defRPr/>
            </a:pPr>
            <a:r>
              <a:rPr lang="en-US" dirty="0">
                <a:cs typeface="+mn-cs"/>
              </a:rPr>
              <a:t>Credit card spending by customer groups can be identified by using data mining.</a:t>
            </a:r>
          </a:p>
          <a:p>
            <a:pPr marL="285750" indent="-285750" algn="just" rtl="0">
              <a:buFont typeface="Wingdings" pitchFamily="2" charset="2"/>
              <a:buChar char="q"/>
              <a:defRPr/>
            </a:pPr>
            <a:r>
              <a:rPr lang="en-US" dirty="0">
                <a:cs typeface="+mn-cs"/>
              </a:rPr>
              <a:t>The hidden correlation’s between different financial indicators can be discovered by using data mining.</a:t>
            </a:r>
          </a:p>
          <a:p>
            <a:pPr marL="285750" indent="-285750" algn="just" rtl="0">
              <a:buFont typeface="Wingdings" pitchFamily="2" charset="2"/>
              <a:buChar char="q"/>
              <a:defRPr/>
            </a:pPr>
            <a:r>
              <a:rPr lang="en-US" dirty="0">
                <a:cs typeface="+mn-cs"/>
              </a:rPr>
              <a:t>From historical market data, data mining enable to identify stock trading rules.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288" y="395288"/>
            <a:ext cx="8424862" cy="4662487"/>
          </a:xfrm>
          <a:prstGeom prst="rect">
            <a:avLst/>
          </a:prstGeom>
        </p:spPr>
        <p:txBody>
          <a:bodyPr>
            <a:spAutoFit/>
          </a:bodyPr>
          <a:lstStyle/>
          <a:p>
            <a:pPr algn="l" rtl="0">
              <a:defRPr/>
            </a:pPr>
            <a:r>
              <a:rPr lang="en-US" b="1" dirty="0">
                <a:cs typeface="+mn-cs"/>
              </a:rPr>
              <a:t>Data Mining Applications in Health Care and Insurance</a:t>
            </a:r>
          </a:p>
          <a:p>
            <a:pPr algn="l" rtl="0">
              <a:defRPr/>
            </a:pPr>
            <a:endParaRPr lang="en-US" dirty="0">
              <a:cs typeface="+mn-cs"/>
            </a:endParaRPr>
          </a:p>
          <a:p>
            <a:pPr algn="just" rtl="0">
              <a:defRPr/>
            </a:pPr>
            <a:r>
              <a:rPr lang="en-US" dirty="0">
                <a:cs typeface="+mn-cs"/>
              </a:rPr>
              <a:t>The growth of the insurance industry is entirely depends on the ability of converting data into the knowledge about customers, competitors and its markets. </a:t>
            </a:r>
          </a:p>
          <a:p>
            <a:pPr algn="just" rtl="0">
              <a:defRPr/>
            </a:pPr>
            <a:r>
              <a:rPr lang="en-US" dirty="0">
                <a:cs typeface="+mn-cs"/>
              </a:rPr>
              <a:t> </a:t>
            </a:r>
          </a:p>
          <a:p>
            <a:pPr algn="just" rtl="0">
              <a:lnSpc>
                <a:spcPct val="150000"/>
              </a:lnSpc>
              <a:defRPr/>
            </a:pPr>
            <a:r>
              <a:rPr lang="en-US" dirty="0">
                <a:cs typeface="+mn-cs"/>
              </a:rPr>
              <a:t>The data mining applications in insurance industry are listed below:</a:t>
            </a:r>
          </a:p>
          <a:p>
            <a:pPr marL="285750" indent="-285750" algn="just" rtl="0">
              <a:lnSpc>
                <a:spcPct val="150000"/>
              </a:lnSpc>
              <a:buFont typeface="Wingdings" pitchFamily="2" charset="2"/>
              <a:buChar char="q"/>
              <a:defRPr/>
            </a:pPr>
            <a:r>
              <a:rPr lang="en-US" dirty="0">
                <a:cs typeface="+mn-cs"/>
              </a:rPr>
              <a:t>Data mining is applied in claims analysis such as identifying which medical procedures are claimed together.</a:t>
            </a:r>
          </a:p>
          <a:p>
            <a:pPr marL="285750" indent="-285750" algn="just" rtl="0">
              <a:lnSpc>
                <a:spcPct val="150000"/>
              </a:lnSpc>
              <a:buFont typeface="Wingdings" pitchFamily="2" charset="2"/>
              <a:buChar char="q"/>
              <a:defRPr/>
            </a:pPr>
            <a:r>
              <a:rPr lang="en-US" dirty="0">
                <a:cs typeface="+mn-cs"/>
              </a:rPr>
              <a:t>Data mining enables to forecasts which customers will potentially purchase new policies.</a:t>
            </a:r>
          </a:p>
          <a:p>
            <a:pPr marL="285750" indent="-285750" algn="just" rtl="0">
              <a:lnSpc>
                <a:spcPct val="150000"/>
              </a:lnSpc>
              <a:buFont typeface="Wingdings" pitchFamily="2" charset="2"/>
              <a:buChar char="q"/>
              <a:defRPr/>
            </a:pPr>
            <a:r>
              <a:rPr lang="en-US" dirty="0">
                <a:cs typeface="+mn-cs"/>
              </a:rPr>
              <a:t>Data mining allows insurance companies to detect risky customers’ behavior patterns.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288" y="1858963"/>
            <a:ext cx="8353425" cy="2724150"/>
          </a:xfrm>
          <a:prstGeom prst="rect">
            <a:avLst/>
          </a:prstGeom>
        </p:spPr>
        <p:txBody>
          <a:bodyPr>
            <a:spAutoFit/>
          </a:bodyPr>
          <a:lstStyle/>
          <a:p>
            <a:pPr algn="l" rtl="0">
              <a:defRPr/>
            </a:pPr>
            <a:r>
              <a:rPr lang="en-US" b="1" dirty="0">
                <a:cs typeface="+mn-cs"/>
              </a:rPr>
              <a:t>Data Mining Applications in Medicine</a:t>
            </a:r>
          </a:p>
          <a:p>
            <a:pPr algn="l" rtl="0">
              <a:defRPr/>
            </a:pPr>
            <a:endParaRPr lang="en-US" dirty="0">
              <a:cs typeface="+mn-cs"/>
            </a:endParaRPr>
          </a:p>
          <a:p>
            <a:pPr marL="285750" indent="-285750" algn="just" rtl="0">
              <a:lnSpc>
                <a:spcPct val="150000"/>
              </a:lnSpc>
              <a:buFont typeface="Wingdings" pitchFamily="2" charset="2"/>
              <a:buChar char="q"/>
              <a:defRPr/>
            </a:pPr>
            <a:r>
              <a:rPr lang="en-US" dirty="0">
                <a:cs typeface="+mn-cs"/>
              </a:rPr>
              <a:t>Data mining enables to characterize patient activities to see coming office visits.</a:t>
            </a:r>
          </a:p>
          <a:p>
            <a:pPr marL="285750" indent="-285750" algn="just" rtl="0">
              <a:lnSpc>
                <a:spcPct val="150000"/>
              </a:lnSpc>
              <a:buFont typeface="Wingdings" pitchFamily="2" charset="2"/>
              <a:buChar char="q"/>
              <a:defRPr/>
            </a:pPr>
            <a:r>
              <a:rPr lang="en-US" dirty="0">
                <a:cs typeface="+mn-cs"/>
              </a:rPr>
              <a:t>Data mining help identify the patterns of successful medical therapies for different illnesses.</a:t>
            </a:r>
          </a:p>
          <a:p>
            <a:pPr algn="just" rtl="0">
              <a:lnSpc>
                <a:spcPct val="150000"/>
              </a:lnSpc>
              <a:defRPr/>
            </a:pPr>
            <a:r>
              <a:rPr lang="en-US" i="1" dirty="0">
                <a:cs typeface="+mn-cs"/>
              </a:rPr>
              <a:t> </a:t>
            </a:r>
            <a:endParaRPr lang="en-US" dirty="0">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a:spLocks noChangeArrowheads="1"/>
          </p:cNvSpPr>
          <p:nvPr/>
        </p:nvSpPr>
        <p:spPr bwMode="auto">
          <a:xfrm>
            <a:off x="323850" y="260350"/>
            <a:ext cx="8280400" cy="523875"/>
          </a:xfrm>
          <a:prstGeom prst="rect">
            <a:avLst/>
          </a:prstGeom>
          <a:noFill/>
          <a:ln w="9525">
            <a:noFill/>
            <a:miter lim="800000"/>
            <a:headEnd/>
            <a:tailEnd/>
          </a:ln>
        </p:spPr>
        <p:txBody>
          <a:bodyPr>
            <a:spAutoFit/>
          </a:bodyPr>
          <a:lstStyle/>
          <a:p>
            <a:pPr algn="l" rtl="0"/>
            <a:r>
              <a:rPr lang="en-US" sz="2800">
                <a:solidFill>
                  <a:srgbClr val="FF0000"/>
                </a:solidFill>
              </a:rPr>
              <a:t>Advantages and Disadvantages of Data Mining</a:t>
            </a:r>
          </a:p>
        </p:txBody>
      </p:sp>
      <p:sp>
        <p:nvSpPr>
          <p:cNvPr id="31746" name="Rectangle 4"/>
          <p:cNvSpPr>
            <a:spLocks noChangeArrowheads="1"/>
          </p:cNvSpPr>
          <p:nvPr/>
        </p:nvSpPr>
        <p:spPr bwMode="auto">
          <a:xfrm>
            <a:off x="323850" y="890588"/>
            <a:ext cx="8424863" cy="3970337"/>
          </a:xfrm>
          <a:prstGeom prst="rect">
            <a:avLst/>
          </a:prstGeom>
          <a:noFill/>
          <a:ln w="9525">
            <a:noFill/>
            <a:miter lim="800000"/>
            <a:headEnd/>
            <a:tailEnd/>
          </a:ln>
        </p:spPr>
        <p:txBody>
          <a:bodyPr>
            <a:spAutoFit/>
          </a:bodyPr>
          <a:lstStyle/>
          <a:p>
            <a:pPr algn="just" rtl="0"/>
            <a:r>
              <a:rPr lang="en-US" dirty="0">
                <a:solidFill>
                  <a:schemeClr val="bg1">
                    <a:lumMod val="50000"/>
                  </a:schemeClr>
                </a:solidFill>
              </a:rPr>
              <a:t>Data mining is an important part of knowledge discovery process that analyzes large enormous set of data and gives us unknown, hidden and useful information and knowledge. </a:t>
            </a:r>
          </a:p>
          <a:p>
            <a:pPr algn="just" rtl="0"/>
            <a:endParaRPr lang="en-US" dirty="0"/>
          </a:p>
          <a:p>
            <a:pPr algn="just" rtl="0"/>
            <a:r>
              <a:rPr lang="en-US" dirty="0">
                <a:solidFill>
                  <a:schemeClr val="bg1">
                    <a:lumMod val="50000"/>
                  </a:schemeClr>
                </a:solidFill>
              </a:rPr>
              <a:t>Data mining has not only applied effectively in business environment but also in other fields such as weather forecast, medicine, transportation, healthcare, insurance, government and etc. </a:t>
            </a:r>
          </a:p>
          <a:p>
            <a:pPr algn="just" rtl="0"/>
            <a:endParaRPr lang="en-US" dirty="0"/>
          </a:p>
          <a:p>
            <a:pPr algn="just" rtl="0"/>
            <a:r>
              <a:rPr lang="en-US" dirty="0">
                <a:solidFill>
                  <a:schemeClr val="bg1">
                    <a:lumMod val="50000"/>
                  </a:schemeClr>
                </a:solidFill>
              </a:rPr>
              <a:t>Data mining brings a lot of advantages when using in a specific industry. Besides those advantages, data mining also has its own disadvantages as well such as privacy, security and misuse of information. </a:t>
            </a:r>
          </a:p>
          <a:p>
            <a:pPr algn="just" rtl="0"/>
            <a:endParaRPr lang="en-US" dirty="0"/>
          </a:p>
          <a:p>
            <a:pPr algn="just" rtl="0"/>
            <a:r>
              <a:rPr lang="en-US" dirty="0"/>
              <a:t>We will examine the advantage and disadvantages of data mining in different industries in a greater details.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ChangeArrowheads="1"/>
          </p:cNvSpPr>
          <p:nvPr/>
        </p:nvSpPr>
        <p:spPr bwMode="auto">
          <a:xfrm>
            <a:off x="250825" y="328613"/>
            <a:ext cx="8529638" cy="6186487"/>
          </a:xfrm>
          <a:prstGeom prst="rect">
            <a:avLst/>
          </a:prstGeom>
          <a:noFill/>
          <a:ln w="9525">
            <a:noFill/>
            <a:miter lim="800000"/>
            <a:headEnd/>
            <a:tailEnd/>
          </a:ln>
        </p:spPr>
        <p:txBody>
          <a:bodyPr>
            <a:spAutoFit/>
          </a:bodyPr>
          <a:lstStyle/>
          <a:p>
            <a:pPr algn="l" rtl="0"/>
            <a:r>
              <a:rPr lang="en-US" b="1" u="sng" dirty="0"/>
              <a:t>Advantages of Data Mining</a:t>
            </a:r>
          </a:p>
          <a:p>
            <a:pPr algn="l" rtl="0"/>
            <a:endParaRPr lang="en-US" b="1" dirty="0"/>
          </a:p>
          <a:p>
            <a:pPr algn="l" rtl="0"/>
            <a:r>
              <a:rPr lang="en-US" b="1" dirty="0"/>
              <a:t>Marketing / Retail</a:t>
            </a:r>
          </a:p>
          <a:p>
            <a:pPr algn="just" rtl="0"/>
            <a:r>
              <a:rPr lang="en-US" dirty="0"/>
              <a:t>Data mining helps marketing companies to build models based on historical data to predict who will respond to new marketing campaign such as direct mail, online marketing campaign and etc.  </a:t>
            </a:r>
          </a:p>
          <a:p>
            <a:pPr algn="just" rtl="0"/>
            <a:r>
              <a:rPr lang="en-US" dirty="0"/>
              <a:t> </a:t>
            </a:r>
          </a:p>
          <a:p>
            <a:pPr algn="just" rtl="0"/>
            <a:r>
              <a:rPr lang="en-US" b="1" dirty="0"/>
              <a:t>Finance / Banking</a:t>
            </a:r>
          </a:p>
          <a:p>
            <a:pPr algn="just" rtl="0"/>
            <a:r>
              <a:rPr lang="en-US" dirty="0"/>
              <a:t>Data mining gives financial institutions information about loan information and credit reporting. </a:t>
            </a:r>
            <a:r>
              <a:rPr lang="en-US"/>
              <a:t>By building a model from previous customer’s data with common characteristics, the bank and financial can estimate what are the good and/or bad loans and its risk level. </a:t>
            </a:r>
            <a:r>
              <a:rPr lang="en-US" dirty="0"/>
              <a:t>In addition, data mining can help banks to detect fraudulent credit card transaction to help credit card’s owner prevent their losses.</a:t>
            </a:r>
          </a:p>
          <a:p>
            <a:pPr algn="just" rtl="0"/>
            <a:endParaRPr lang="en-US" b="1" dirty="0"/>
          </a:p>
          <a:p>
            <a:pPr algn="just" rtl="0"/>
            <a:r>
              <a:rPr lang="en-US" b="1" dirty="0"/>
              <a:t>Manufacturing</a:t>
            </a:r>
          </a:p>
          <a:p>
            <a:pPr algn="just" rtl="0"/>
            <a:r>
              <a:rPr lang="en-US" dirty="0"/>
              <a:t>By applying data mining in operational engineering data, manufacturers can detect faulty equipment's and determine optimal control parameters.  </a:t>
            </a:r>
          </a:p>
          <a:p>
            <a:pPr algn="just" rtl="0"/>
            <a:endParaRPr lang="en-US" b="1" dirty="0"/>
          </a:p>
          <a:p>
            <a:pPr algn="just" rtl="0"/>
            <a:r>
              <a:rPr lang="en-US" b="1" dirty="0"/>
              <a:t>Governments</a:t>
            </a:r>
          </a:p>
          <a:p>
            <a:pPr algn="just" rtl="0"/>
            <a:r>
              <a:rPr lang="en-US" dirty="0"/>
              <a:t>Data mining helps government agency by digging and analyzing records of financial transaction to build patterns that can detect money laundering or criminal activity.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179388" y="188913"/>
            <a:ext cx="8640762" cy="6462712"/>
          </a:xfrm>
          <a:prstGeom prst="rect">
            <a:avLst/>
          </a:prstGeom>
          <a:noFill/>
          <a:ln w="9525">
            <a:noFill/>
            <a:miter lim="800000"/>
            <a:headEnd/>
            <a:tailEnd/>
          </a:ln>
        </p:spPr>
        <p:txBody>
          <a:bodyPr>
            <a:spAutoFit/>
          </a:bodyPr>
          <a:lstStyle/>
          <a:p>
            <a:pPr algn="l" rtl="0"/>
            <a:r>
              <a:rPr lang="en-US" b="1" u="sng"/>
              <a:t>Disadvantages of data mining</a:t>
            </a:r>
          </a:p>
          <a:p>
            <a:pPr algn="l" rtl="0"/>
            <a:endParaRPr lang="en-US" b="1"/>
          </a:p>
          <a:p>
            <a:pPr algn="l" rtl="0"/>
            <a:r>
              <a:rPr lang="en-US" b="1"/>
              <a:t>Privacy Issues</a:t>
            </a:r>
          </a:p>
          <a:p>
            <a:pPr algn="just" rtl="0"/>
            <a:r>
              <a:rPr lang="en-US"/>
              <a:t>The concerns about the personal privacy have been increasing enormously recently especially when internet is booming with social networks, e-commerce, forums, blogs…. Because of privacy issues, people are afraid of their personal information is collected and used in unethical way that potentially causing them a lot of trouble.  </a:t>
            </a:r>
          </a:p>
          <a:p>
            <a:pPr algn="just" rtl="0"/>
            <a:endParaRPr lang="en-US" b="1"/>
          </a:p>
          <a:p>
            <a:pPr algn="just" rtl="0"/>
            <a:r>
              <a:rPr lang="en-US" b="1"/>
              <a:t>Security issues</a:t>
            </a:r>
          </a:p>
          <a:p>
            <a:pPr algn="just" rtl="0"/>
            <a:r>
              <a:rPr lang="en-US"/>
              <a:t>Security is a big issue. Businesses owns information about their employee and customers including social security number, birthday, payroll and etc. However how properly this information is taken is still in questions. There have been a lot of cases that hackers were accesses and stole big data of customers from big corporation such as Ford Motor Credit Company, Sony… with so much personal and financial information available, the credit card stolen and identity theft become a big problem.</a:t>
            </a:r>
          </a:p>
          <a:p>
            <a:pPr algn="just" rtl="0"/>
            <a:endParaRPr lang="en-US" b="1"/>
          </a:p>
          <a:p>
            <a:pPr algn="just" rtl="0"/>
            <a:r>
              <a:rPr lang="en-US" b="1"/>
              <a:t>Misuse of information/inaccurate information</a:t>
            </a:r>
          </a:p>
          <a:p>
            <a:pPr algn="just" rtl="0"/>
            <a:r>
              <a:rPr lang="en-US"/>
              <a:t>Information collected through data mining intended for marketing or ethical purposes can be misused. This information is exploited by unethical people or business to take benefit of vulnerable people or discriminate against a group of people.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ChangeArrowheads="1"/>
          </p:cNvSpPr>
          <p:nvPr/>
        </p:nvSpPr>
        <p:spPr bwMode="auto">
          <a:xfrm>
            <a:off x="250825" y="188913"/>
            <a:ext cx="6102350" cy="522287"/>
          </a:xfrm>
          <a:prstGeom prst="rect">
            <a:avLst/>
          </a:prstGeom>
          <a:noFill/>
          <a:ln w="9525">
            <a:noFill/>
            <a:miter lim="800000"/>
            <a:headEnd/>
            <a:tailEnd/>
          </a:ln>
        </p:spPr>
        <p:txBody>
          <a:bodyPr>
            <a:spAutoFit/>
          </a:bodyPr>
          <a:lstStyle/>
          <a:p>
            <a:pPr algn="l" rtl="0"/>
            <a:r>
              <a:rPr lang="en-US" sz="2800">
                <a:solidFill>
                  <a:srgbClr val="FF0000"/>
                </a:solidFill>
              </a:rPr>
              <a:t>Data Mining Processes</a:t>
            </a:r>
          </a:p>
        </p:txBody>
      </p:sp>
      <p:sp>
        <p:nvSpPr>
          <p:cNvPr id="34818" name="Rectangle 3"/>
          <p:cNvSpPr>
            <a:spLocks noChangeArrowheads="1"/>
          </p:cNvSpPr>
          <p:nvPr/>
        </p:nvSpPr>
        <p:spPr bwMode="auto">
          <a:xfrm>
            <a:off x="231775" y="692150"/>
            <a:ext cx="8497888" cy="2308324"/>
          </a:xfrm>
          <a:prstGeom prst="rect">
            <a:avLst/>
          </a:prstGeom>
          <a:noFill/>
          <a:ln w="9525">
            <a:noFill/>
            <a:miter lim="800000"/>
            <a:headEnd/>
            <a:tailEnd/>
          </a:ln>
        </p:spPr>
        <p:txBody>
          <a:bodyPr>
            <a:spAutoFit/>
          </a:bodyPr>
          <a:lstStyle/>
          <a:p>
            <a:pPr algn="just" rtl="0"/>
            <a:r>
              <a:rPr lang="en-US" dirty="0"/>
              <a:t>The data mining process must be reliable and repeatable by business people with little knowledge or no data mining background. </a:t>
            </a:r>
          </a:p>
          <a:p>
            <a:pPr algn="just" rtl="0"/>
            <a:endParaRPr lang="en-US" dirty="0"/>
          </a:p>
          <a:p>
            <a:pPr algn="just" rtl="0"/>
            <a:endParaRPr lang="en-US" dirty="0"/>
          </a:p>
          <a:p>
            <a:pPr algn="just" rtl="0"/>
            <a:r>
              <a:rPr lang="en-US" dirty="0"/>
              <a:t>In 1990, a cross-industry standard process for data mining (CRISP-DM) first published </a:t>
            </a:r>
            <a:r>
              <a:rPr lang="en-US" dirty="0">
                <a:solidFill>
                  <a:schemeClr val="bg1">
                    <a:lumMod val="50000"/>
                  </a:schemeClr>
                </a:solidFill>
              </a:rPr>
              <a:t>after going through a lot of workshops, and contributions from over 300 organizations. Let’s examine the cross-industry standard process for data mining in greater details.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4"/>
          <p:cNvSpPr>
            <a:spLocks noChangeArrowheads="1"/>
          </p:cNvSpPr>
          <p:nvPr/>
        </p:nvSpPr>
        <p:spPr bwMode="auto">
          <a:xfrm>
            <a:off x="273050" y="68263"/>
            <a:ext cx="8567738" cy="1200150"/>
          </a:xfrm>
          <a:prstGeom prst="rect">
            <a:avLst/>
          </a:prstGeom>
          <a:noFill/>
          <a:ln w="9525">
            <a:noFill/>
            <a:miter lim="800000"/>
            <a:headEnd/>
            <a:tailEnd/>
          </a:ln>
        </p:spPr>
        <p:txBody>
          <a:bodyPr>
            <a:spAutoFit/>
          </a:bodyPr>
          <a:lstStyle/>
          <a:p>
            <a:pPr algn="l" rtl="0"/>
            <a:r>
              <a:rPr lang="en-US" b="1"/>
              <a:t>The Cross-Industry Standard Process for Data Mining (CRISP-DM)</a:t>
            </a:r>
          </a:p>
          <a:p>
            <a:pPr algn="l" rtl="0"/>
            <a:endParaRPr lang="en-US"/>
          </a:p>
          <a:p>
            <a:pPr algn="l" rtl="0"/>
            <a:r>
              <a:rPr lang="en-US"/>
              <a:t>Cross-Industry Standard Process for Data Mining (CRISP-DM) consists of six phases intended as a cyclical process as the following figure:</a:t>
            </a:r>
          </a:p>
        </p:txBody>
      </p:sp>
      <p:pic>
        <p:nvPicPr>
          <p:cNvPr id="35842" name="Picture 5" descr="Data Mining Processes - CRISP-DM">
            <a:hlinkClick r:id="rId2" tooltip="&quot;Data Mining Processes - CRISP-DM&quot;"/>
          </p:cNvPr>
          <p:cNvPicPr>
            <a:picLocks noChangeAspect="1" noChangeArrowheads="1"/>
          </p:cNvPicPr>
          <p:nvPr/>
        </p:nvPicPr>
        <p:blipFill>
          <a:blip r:embed="rId3"/>
          <a:srcRect/>
          <a:stretch>
            <a:fillRect/>
          </a:stretch>
        </p:blipFill>
        <p:spPr bwMode="auto">
          <a:xfrm>
            <a:off x="611188" y="1268413"/>
            <a:ext cx="7848600" cy="4968875"/>
          </a:xfrm>
          <a:prstGeom prst="rect">
            <a:avLst/>
          </a:prstGeom>
          <a:noFill/>
          <a:ln w="9525">
            <a:noFill/>
            <a:miter lim="800000"/>
            <a:headEnd/>
            <a:tailEnd/>
          </a:ln>
        </p:spPr>
      </p:pic>
      <p:sp>
        <p:nvSpPr>
          <p:cNvPr id="35843" name="Rectangle 6"/>
          <p:cNvSpPr>
            <a:spLocks noChangeArrowheads="1"/>
          </p:cNvSpPr>
          <p:nvPr/>
        </p:nvSpPr>
        <p:spPr bwMode="auto">
          <a:xfrm>
            <a:off x="1258888" y="6264275"/>
            <a:ext cx="6985000" cy="369888"/>
          </a:xfrm>
          <a:prstGeom prst="rect">
            <a:avLst/>
          </a:prstGeom>
          <a:noFill/>
          <a:ln w="9525">
            <a:noFill/>
            <a:miter lim="800000"/>
            <a:headEnd/>
            <a:tailEnd/>
          </a:ln>
        </p:spPr>
        <p:txBody>
          <a:bodyPr>
            <a:spAutoFit/>
          </a:bodyPr>
          <a:lstStyle/>
          <a:p>
            <a:pPr algn="ctr" rtl="0"/>
            <a:r>
              <a:rPr lang="en-US"/>
              <a:t>Cross-Industry Standard Process for Data Mining (CRISP-DM)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250825" y="836613"/>
            <a:ext cx="8642350" cy="3540125"/>
          </a:xfrm>
          <a:prstGeom prst="rect">
            <a:avLst/>
          </a:prstGeom>
          <a:noFill/>
          <a:ln w="9525">
            <a:noFill/>
            <a:miter lim="800000"/>
            <a:headEnd/>
            <a:tailEnd/>
          </a:ln>
        </p:spPr>
        <p:txBody>
          <a:bodyPr>
            <a:spAutoFit/>
          </a:bodyPr>
          <a:lstStyle/>
          <a:p>
            <a:pPr algn="l" rtl="0"/>
            <a:r>
              <a:rPr lang="en-US" sz="2800" b="1"/>
              <a:t>OBJECTIVE:</a:t>
            </a:r>
          </a:p>
          <a:p>
            <a:pPr algn="l" rtl="0"/>
            <a:endParaRPr lang="en-US" sz="2800" b="1" dirty="0">
              <a:solidFill>
                <a:srgbClr val="FF0000"/>
              </a:solidFill>
            </a:endParaRPr>
          </a:p>
          <a:p>
            <a:pPr marL="914400" lvl="1" indent="-457200" algn="l" rtl="0">
              <a:buFont typeface="Wingdings" pitchFamily="2" charset="2"/>
              <a:buChar char="Ø"/>
            </a:pPr>
            <a:r>
              <a:rPr lang="en-US" sz="2800" dirty="0">
                <a:solidFill>
                  <a:srgbClr val="FF0000"/>
                </a:solidFill>
              </a:rPr>
              <a:t>What is Data Mining – Data Mining Definitions</a:t>
            </a:r>
          </a:p>
          <a:p>
            <a:pPr marL="914400" lvl="1" indent="-457200" algn="l" rtl="0">
              <a:buFont typeface="Wingdings" pitchFamily="2" charset="2"/>
              <a:buChar char="Ø"/>
            </a:pPr>
            <a:r>
              <a:rPr lang="en-US" sz="2800" dirty="0">
                <a:solidFill>
                  <a:srgbClr val="FF0000"/>
                </a:solidFill>
              </a:rPr>
              <a:t>Data Mining Architecture</a:t>
            </a:r>
          </a:p>
          <a:p>
            <a:pPr marL="914400" lvl="1" indent="-457200" algn="l" rtl="0">
              <a:buFont typeface="Wingdings" pitchFamily="2" charset="2"/>
              <a:buChar char="Ø"/>
            </a:pPr>
            <a:r>
              <a:rPr lang="en-US" sz="2800" dirty="0">
                <a:solidFill>
                  <a:srgbClr val="FF0000"/>
                </a:solidFill>
              </a:rPr>
              <a:t>Data Mining Applications</a:t>
            </a:r>
          </a:p>
          <a:p>
            <a:pPr marL="914400" lvl="1" indent="-457200" algn="l" rtl="0">
              <a:buFont typeface="Wingdings" pitchFamily="2" charset="2"/>
              <a:buChar char="Ø"/>
            </a:pPr>
            <a:r>
              <a:rPr lang="en-US" sz="2800" dirty="0">
                <a:solidFill>
                  <a:srgbClr val="FF0000"/>
                </a:solidFill>
              </a:rPr>
              <a:t>Advantages and Disadvantages of Data Mining</a:t>
            </a:r>
          </a:p>
          <a:p>
            <a:pPr marL="914400" lvl="1" indent="-457200" algn="l" rtl="0">
              <a:buFont typeface="Wingdings" pitchFamily="2" charset="2"/>
              <a:buChar char="Ø"/>
            </a:pPr>
            <a:r>
              <a:rPr lang="en-US" sz="2800" dirty="0">
                <a:solidFill>
                  <a:srgbClr val="FF0000"/>
                </a:solidFill>
              </a:rPr>
              <a:t>Data Mining Processes</a:t>
            </a:r>
          </a:p>
          <a:p>
            <a:pPr marL="914400" lvl="1" indent="-457200" algn="l" rtl="0">
              <a:buFont typeface="Wingdings" pitchFamily="2" charset="2"/>
              <a:buChar char="Ø"/>
            </a:pPr>
            <a:r>
              <a:rPr lang="en-US" sz="2800" dirty="0">
                <a:solidFill>
                  <a:srgbClr val="FF0000"/>
                </a:solidFill>
              </a:rPr>
              <a:t>Data Mining Techniques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825" y="188913"/>
            <a:ext cx="8593138" cy="5908675"/>
          </a:xfrm>
          <a:prstGeom prst="rect">
            <a:avLst/>
          </a:prstGeom>
        </p:spPr>
        <p:txBody>
          <a:bodyPr>
            <a:spAutoFit/>
          </a:bodyPr>
          <a:lstStyle/>
          <a:p>
            <a:pPr marL="342900" indent="-342900" algn="just" rtl="0">
              <a:buFont typeface="+mj-lt"/>
              <a:buAutoNum type="arabicPeriod"/>
              <a:defRPr/>
            </a:pPr>
            <a:r>
              <a:rPr lang="en-US" b="1" u="sng" dirty="0">
                <a:cs typeface="+mn-cs"/>
              </a:rPr>
              <a:t>Business understanding phase</a:t>
            </a:r>
            <a:r>
              <a:rPr lang="en-US" dirty="0">
                <a:cs typeface="+mn-cs"/>
              </a:rPr>
              <a:t> </a:t>
            </a:r>
          </a:p>
          <a:p>
            <a:pPr algn="just" rtl="0">
              <a:defRPr/>
            </a:pPr>
            <a:endParaRPr lang="en-US" dirty="0">
              <a:cs typeface="+mn-cs"/>
            </a:endParaRPr>
          </a:p>
          <a:p>
            <a:pPr marL="742950" lvl="1" indent="-285750" algn="just" rtl="0">
              <a:buFont typeface="Wingdings" pitchFamily="2" charset="2"/>
              <a:buChar char="q"/>
              <a:defRPr/>
            </a:pPr>
            <a:r>
              <a:rPr lang="en-US" dirty="0">
                <a:cs typeface="+mn-cs"/>
              </a:rPr>
              <a:t>Understand business objectives clearly and make sure to find out what the client really want to achieve. </a:t>
            </a:r>
          </a:p>
          <a:p>
            <a:pPr marL="742950" lvl="1" indent="-285750" algn="just" rtl="0">
              <a:buFont typeface="Wingdings" pitchFamily="2" charset="2"/>
              <a:buChar char="q"/>
              <a:defRPr/>
            </a:pPr>
            <a:r>
              <a:rPr lang="en-US" dirty="0">
                <a:cs typeface="+mn-cs"/>
              </a:rPr>
              <a:t>Assess the current situation by finding about the resources, assumptions, constraints. </a:t>
            </a:r>
          </a:p>
          <a:p>
            <a:pPr marL="742950" lvl="1" indent="-285750" algn="just" rtl="0">
              <a:buFont typeface="Wingdings" pitchFamily="2" charset="2"/>
              <a:buChar char="q"/>
              <a:defRPr/>
            </a:pPr>
            <a:r>
              <a:rPr lang="en-US" dirty="0">
                <a:cs typeface="+mn-cs"/>
              </a:rPr>
              <a:t>Create data mining goals to achieve the business objective and within the current situation. </a:t>
            </a:r>
          </a:p>
          <a:p>
            <a:pPr marL="742950" lvl="1" indent="-285750" algn="just" rtl="0">
              <a:buFont typeface="Wingdings" pitchFamily="2" charset="2"/>
              <a:buChar char="q"/>
              <a:defRPr/>
            </a:pPr>
            <a:r>
              <a:rPr lang="en-US" dirty="0">
                <a:cs typeface="+mn-cs"/>
              </a:rPr>
              <a:t>A good data mining plan has to be established to achieve both business and data mining goals. </a:t>
            </a:r>
          </a:p>
          <a:p>
            <a:pPr algn="just" rtl="0">
              <a:defRPr/>
            </a:pPr>
            <a:endParaRPr lang="en-US" dirty="0">
              <a:cs typeface="+mn-cs"/>
            </a:endParaRPr>
          </a:p>
          <a:p>
            <a:pPr marL="342900" indent="-342900" algn="just" rtl="0">
              <a:buFontTx/>
              <a:buAutoNum type="arabicPeriod" startAt="2"/>
              <a:defRPr/>
            </a:pPr>
            <a:r>
              <a:rPr lang="en-US" b="1" u="sng" dirty="0">
                <a:cs typeface="+mn-cs"/>
              </a:rPr>
              <a:t>Data understanding </a:t>
            </a:r>
            <a:r>
              <a:rPr lang="en-US" dirty="0">
                <a:cs typeface="+mn-cs"/>
              </a:rPr>
              <a:t>  </a:t>
            </a:r>
          </a:p>
          <a:p>
            <a:pPr marL="742950" lvl="1" indent="-285750" algn="just" rtl="0">
              <a:buFont typeface="Wingdings" pitchFamily="2" charset="2"/>
              <a:buChar char="q"/>
              <a:defRPr/>
            </a:pPr>
            <a:r>
              <a:rPr lang="en-US" dirty="0">
                <a:cs typeface="+mn-cs"/>
              </a:rPr>
              <a:t>Starts with initial data collection that collects data from available sources to get familiar with data. </a:t>
            </a:r>
          </a:p>
          <a:p>
            <a:pPr marL="742950" lvl="1" indent="-285750" algn="just" rtl="0">
              <a:buFont typeface="Wingdings" pitchFamily="2" charset="2"/>
              <a:buChar char="q"/>
              <a:defRPr/>
            </a:pPr>
            <a:r>
              <a:rPr lang="en-US" dirty="0">
                <a:cs typeface="+mn-cs"/>
              </a:rPr>
              <a:t>The “gross” or “surface” properties of acquired data need to be examined carefully and reported. </a:t>
            </a:r>
          </a:p>
          <a:p>
            <a:pPr marL="742950" lvl="1" indent="-285750" algn="just" rtl="0">
              <a:buFont typeface="Wingdings" pitchFamily="2" charset="2"/>
              <a:buChar char="q"/>
              <a:defRPr/>
            </a:pPr>
            <a:r>
              <a:rPr lang="en-US" dirty="0">
                <a:cs typeface="+mn-cs"/>
              </a:rPr>
              <a:t>The data need to be explored by tackling the data mining questions, which can be addressed using querying, reporting and visualization. </a:t>
            </a:r>
          </a:p>
          <a:p>
            <a:pPr marL="742950" lvl="1" indent="-285750" algn="just" rtl="0">
              <a:buFont typeface="Wingdings" pitchFamily="2" charset="2"/>
              <a:buChar char="q"/>
              <a:defRPr/>
            </a:pPr>
            <a:r>
              <a:rPr lang="en-US" dirty="0">
                <a:cs typeface="+mn-cs"/>
              </a:rPr>
              <a:t>The data quality must be examined by answering some important questions such as “Is the acquired data complete?”, “Is there any missing values in the acquired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395288" y="474663"/>
            <a:ext cx="8497887" cy="3692525"/>
          </a:xfrm>
          <a:prstGeom prst="rect">
            <a:avLst/>
          </a:prstGeom>
          <a:noFill/>
          <a:ln w="9525">
            <a:noFill/>
            <a:miter lim="800000"/>
            <a:headEnd/>
            <a:tailEnd/>
          </a:ln>
        </p:spPr>
        <p:txBody>
          <a:bodyPr>
            <a:spAutoFit/>
          </a:bodyPr>
          <a:lstStyle/>
          <a:p>
            <a:pPr marL="342900" indent="-342900" algn="just" rtl="0">
              <a:buFont typeface="Calibri" pitchFamily="34" charset="0"/>
              <a:buAutoNum type="arabicPeriod" startAt="3"/>
            </a:pPr>
            <a:r>
              <a:rPr lang="en-US" b="1" u="sng"/>
              <a:t>Data preparation </a:t>
            </a:r>
            <a:endParaRPr lang="en-US"/>
          </a:p>
          <a:p>
            <a:pPr marL="742950" lvl="1" indent="-285750" algn="just" rtl="0">
              <a:buFont typeface="Wingdings" pitchFamily="2" charset="2"/>
              <a:buChar char="q"/>
            </a:pPr>
            <a:r>
              <a:rPr lang="en-US"/>
              <a:t>Once data sources available are identified, they need to be selected, cleaned, constructed and formatted into the desired form.  </a:t>
            </a:r>
          </a:p>
          <a:p>
            <a:pPr marL="342900" indent="-342900" algn="just" rtl="0">
              <a:buFont typeface="Calibri" pitchFamily="34" charset="0"/>
              <a:buAutoNum type="arabicPeriod" startAt="3"/>
            </a:pPr>
            <a:endParaRPr lang="en-US"/>
          </a:p>
          <a:p>
            <a:pPr marL="342900" indent="-342900" algn="just" rtl="0">
              <a:buFont typeface="Calibri" pitchFamily="34" charset="0"/>
              <a:buAutoNum type="arabicPeriod" startAt="3"/>
            </a:pPr>
            <a:r>
              <a:rPr lang="en-US" b="1" u="sng"/>
              <a:t>Modeling</a:t>
            </a:r>
            <a:r>
              <a:rPr lang="en-US"/>
              <a:t> </a:t>
            </a:r>
          </a:p>
          <a:p>
            <a:pPr marL="742950" lvl="1" indent="-285750" algn="just" rtl="0">
              <a:buFont typeface="Wingdings" pitchFamily="2" charset="2"/>
              <a:buChar char="q"/>
            </a:pPr>
            <a:r>
              <a:rPr lang="en-US"/>
              <a:t>Modeling techniques have to be selected to be used for the prepared dataset. </a:t>
            </a:r>
          </a:p>
          <a:p>
            <a:pPr marL="742950" lvl="1" indent="-285750" algn="just" rtl="0">
              <a:buFont typeface="Wingdings" pitchFamily="2" charset="2"/>
              <a:buChar char="q"/>
            </a:pPr>
            <a:r>
              <a:rPr lang="en-US"/>
              <a:t>The test scenario must be generated to validate the models’ quality and validity. </a:t>
            </a:r>
          </a:p>
          <a:p>
            <a:pPr marL="742950" lvl="1" indent="-285750" algn="just" rtl="0">
              <a:buFont typeface="Wingdings" pitchFamily="2" charset="2"/>
              <a:buChar char="q"/>
            </a:pPr>
            <a:r>
              <a:rPr lang="en-US"/>
              <a:t>One or more models are created by running the modeling tool on the prepared dataset. </a:t>
            </a:r>
          </a:p>
          <a:p>
            <a:pPr marL="742950" lvl="1" indent="-285750" algn="just" rtl="0">
              <a:buFont typeface="Wingdings" pitchFamily="2" charset="2"/>
              <a:buChar char="q"/>
            </a:pPr>
            <a:r>
              <a:rPr lang="en-US"/>
              <a:t>Models need to be assessed carefully involving stakeholders to make sure that created models are meet business initiatives.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50" y="715963"/>
            <a:ext cx="8496300" cy="5078313"/>
          </a:xfrm>
          <a:prstGeom prst="rect">
            <a:avLst/>
          </a:prstGeom>
        </p:spPr>
        <p:txBody>
          <a:bodyPr>
            <a:spAutoFit/>
          </a:bodyPr>
          <a:lstStyle/>
          <a:p>
            <a:pPr marL="342900" indent="-342900" algn="just" rtl="0">
              <a:buFont typeface="+mj-lt"/>
              <a:buAutoNum type="arabicPeriod" startAt="5"/>
              <a:defRPr/>
            </a:pPr>
            <a:r>
              <a:rPr lang="en-US" b="1" u="sng" dirty="0">
                <a:cs typeface="+mn-cs"/>
              </a:rPr>
              <a:t>Evaluation</a:t>
            </a:r>
            <a:r>
              <a:rPr lang="en-US" dirty="0">
                <a:cs typeface="+mn-cs"/>
              </a:rPr>
              <a:t> </a:t>
            </a:r>
          </a:p>
          <a:p>
            <a:pPr marL="742950" lvl="1" indent="-285750" algn="just" rtl="0">
              <a:buFont typeface="Wingdings" pitchFamily="2" charset="2"/>
              <a:buChar char="q"/>
              <a:defRPr/>
            </a:pPr>
            <a:r>
              <a:rPr lang="en-US" dirty="0">
                <a:cs typeface="+mn-cs"/>
              </a:rPr>
              <a:t>The model results must be evaluated in the context of business objectives in the first phase. </a:t>
            </a:r>
          </a:p>
          <a:p>
            <a:pPr marL="742950" lvl="1" indent="-285750" algn="just" rtl="0">
              <a:buFont typeface="Wingdings" pitchFamily="2" charset="2"/>
              <a:buChar char="q"/>
              <a:defRPr/>
            </a:pPr>
            <a:r>
              <a:rPr lang="en-US" dirty="0">
                <a:cs typeface="+mn-cs"/>
              </a:rPr>
              <a:t>New business requirements may be raised due to new patterns has been discovered in the model results or from other factors. </a:t>
            </a:r>
          </a:p>
          <a:p>
            <a:pPr algn="just" rtl="0">
              <a:defRPr/>
            </a:pPr>
            <a:r>
              <a:rPr lang="en-US" dirty="0">
                <a:cs typeface="+mn-cs"/>
              </a:rPr>
              <a:t> </a:t>
            </a:r>
          </a:p>
          <a:p>
            <a:pPr algn="just" rtl="0">
              <a:defRPr/>
            </a:pPr>
            <a:endParaRPr lang="en-US" dirty="0">
              <a:cs typeface="+mn-cs"/>
            </a:endParaRPr>
          </a:p>
          <a:p>
            <a:pPr algn="just" rtl="0">
              <a:defRPr/>
            </a:pPr>
            <a:r>
              <a:rPr lang="en-US" b="1" dirty="0">
                <a:cs typeface="+mn-cs"/>
              </a:rPr>
              <a:t>6. </a:t>
            </a:r>
            <a:r>
              <a:rPr lang="en-US" b="1" u="sng" dirty="0">
                <a:cs typeface="+mn-cs"/>
              </a:rPr>
              <a:t>Deployment</a:t>
            </a:r>
            <a:r>
              <a:rPr lang="en-US" dirty="0">
                <a:cs typeface="+mn-cs"/>
              </a:rPr>
              <a:t> </a:t>
            </a:r>
          </a:p>
          <a:p>
            <a:pPr marL="742950" lvl="1" indent="-285750" algn="just" rtl="0">
              <a:buFont typeface="Wingdings" pitchFamily="2" charset="2"/>
              <a:buChar char="q"/>
              <a:defRPr/>
            </a:pPr>
            <a:r>
              <a:rPr lang="en-US" dirty="0">
                <a:cs typeface="+mn-cs"/>
              </a:rPr>
              <a:t>The information that gain through data mining process needs to be presented in such a way that stakeholders can use it when they want it. Based on the business requirements, the deployment phase could be as simple as creating a report or as complex as a repeatable data mining process across the organization. </a:t>
            </a:r>
          </a:p>
          <a:p>
            <a:pPr algn="just" rtl="0">
              <a:defRPr/>
            </a:pPr>
            <a:endParaRPr lang="en-US" dirty="0">
              <a:cs typeface="+mn-cs"/>
            </a:endParaRPr>
          </a:p>
          <a:p>
            <a:pPr algn="just" rtl="0">
              <a:defRPr/>
            </a:pPr>
            <a:endParaRPr lang="en-US" dirty="0">
              <a:cs typeface="+mn-cs"/>
            </a:endParaRPr>
          </a:p>
          <a:p>
            <a:pPr algn="just" rtl="0">
              <a:defRPr/>
            </a:pPr>
            <a:r>
              <a:rPr lang="en-US" dirty="0">
                <a:cs typeface="+mn-cs"/>
              </a:rPr>
              <a:t>The CRISP-DM:</a:t>
            </a:r>
          </a:p>
          <a:p>
            <a:pPr marL="800100" lvl="1" indent="-342900" algn="just" rtl="0">
              <a:buFont typeface="+mj-lt"/>
              <a:buAutoNum type="arabicParenR"/>
              <a:defRPr/>
            </a:pPr>
            <a:r>
              <a:rPr lang="en-US" dirty="0">
                <a:cs typeface="+mn-cs"/>
              </a:rPr>
              <a:t>Offers a uniform framework for experience documentation and guidelines. </a:t>
            </a:r>
          </a:p>
          <a:p>
            <a:pPr marL="800100" lvl="1" indent="-342900" algn="just" rtl="0">
              <a:buFont typeface="+mj-lt"/>
              <a:buAutoNum type="arabicParenR"/>
              <a:defRPr/>
            </a:pPr>
            <a:r>
              <a:rPr lang="en-US" dirty="0">
                <a:cs typeface="+mn-cs"/>
              </a:rPr>
              <a:t>Can apply in different industry with different type of data.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250825" y="333375"/>
            <a:ext cx="4572000" cy="522288"/>
          </a:xfrm>
          <a:prstGeom prst="rect">
            <a:avLst/>
          </a:prstGeom>
          <a:noFill/>
          <a:ln w="9525">
            <a:noFill/>
            <a:miter lim="800000"/>
            <a:headEnd/>
            <a:tailEnd/>
          </a:ln>
        </p:spPr>
        <p:txBody>
          <a:bodyPr>
            <a:spAutoFit/>
          </a:bodyPr>
          <a:lstStyle/>
          <a:p>
            <a:pPr algn="l" rtl="0"/>
            <a:r>
              <a:rPr lang="en-US" sz="2800">
                <a:solidFill>
                  <a:srgbClr val="FF0000"/>
                </a:solidFill>
              </a:rPr>
              <a:t>Data Mining Techniques</a:t>
            </a:r>
          </a:p>
        </p:txBody>
      </p:sp>
      <p:sp>
        <p:nvSpPr>
          <p:cNvPr id="3" name="Rectangle 2"/>
          <p:cNvSpPr/>
          <p:nvPr/>
        </p:nvSpPr>
        <p:spPr>
          <a:xfrm>
            <a:off x="468313" y="1074738"/>
            <a:ext cx="8424862" cy="2308225"/>
          </a:xfrm>
          <a:prstGeom prst="rect">
            <a:avLst/>
          </a:prstGeom>
        </p:spPr>
        <p:txBody>
          <a:bodyPr>
            <a:spAutoFit/>
          </a:bodyPr>
          <a:lstStyle/>
          <a:p>
            <a:pPr algn="just" rtl="0">
              <a:defRPr/>
            </a:pPr>
            <a:r>
              <a:rPr lang="en-US" dirty="0">
                <a:cs typeface="+mn-cs"/>
              </a:rPr>
              <a:t>There are several major data mining</a:t>
            </a:r>
            <a:r>
              <a:rPr lang="en-US" b="1" i="1" dirty="0">
                <a:cs typeface="+mn-cs"/>
              </a:rPr>
              <a:t> techniques</a:t>
            </a:r>
            <a:r>
              <a:rPr lang="en-US" b="1" dirty="0">
                <a:cs typeface="+mn-cs"/>
              </a:rPr>
              <a:t> </a:t>
            </a:r>
            <a:r>
              <a:rPr lang="en-US" dirty="0">
                <a:cs typeface="+mn-cs"/>
              </a:rPr>
              <a:t>have been developed and used in data mining projects recently including:</a:t>
            </a:r>
          </a:p>
          <a:p>
            <a:pPr marL="800100" lvl="1" indent="-342900" algn="just" rtl="0">
              <a:lnSpc>
                <a:spcPct val="150000"/>
              </a:lnSpc>
              <a:buFont typeface="+mj-lt"/>
              <a:buAutoNum type="arabicParenR"/>
              <a:defRPr/>
            </a:pPr>
            <a:r>
              <a:rPr lang="en-US" u="sng" dirty="0">
                <a:effectLst>
                  <a:outerShdw blurRad="38100" dist="38100" dir="2700000" algn="tl">
                    <a:srgbClr val="000000">
                      <a:alpha val="43137"/>
                    </a:srgbClr>
                  </a:outerShdw>
                </a:effectLst>
                <a:cs typeface="+mn-cs"/>
              </a:rPr>
              <a:t>Association</a:t>
            </a:r>
          </a:p>
          <a:p>
            <a:pPr marL="800100" lvl="1" indent="-342900" algn="just" rtl="0">
              <a:lnSpc>
                <a:spcPct val="150000"/>
              </a:lnSpc>
              <a:buFont typeface="+mj-lt"/>
              <a:buAutoNum type="arabicParenR"/>
              <a:defRPr/>
            </a:pPr>
            <a:r>
              <a:rPr lang="en-US" u="sng" dirty="0">
                <a:effectLst>
                  <a:outerShdw blurRad="38100" dist="38100" dir="2700000" algn="tl">
                    <a:srgbClr val="000000">
                      <a:alpha val="43137"/>
                    </a:srgbClr>
                  </a:outerShdw>
                </a:effectLst>
                <a:cs typeface="+mn-cs"/>
              </a:rPr>
              <a:t>Classification</a:t>
            </a:r>
            <a:endParaRPr lang="en-US" dirty="0">
              <a:cs typeface="+mn-cs"/>
            </a:endParaRPr>
          </a:p>
          <a:p>
            <a:pPr marL="800100" lvl="1" indent="-342900" algn="just" rtl="0">
              <a:lnSpc>
                <a:spcPct val="150000"/>
              </a:lnSpc>
              <a:buFont typeface="+mj-lt"/>
              <a:buAutoNum type="arabicParenR"/>
              <a:defRPr/>
            </a:pPr>
            <a:r>
              <a:rPr lang="en-US" u="sng" dirty="0">
                <a:effectLst>
                  <a:outerShdw blurRad="38100" dist="38100" dir="2700000" algn="tl">
                    <a:srgbClr val="000000">
                      <a:alpha val="43137"/>
                    </a:srgbClr>
                  </a:outerShdw>
                </a:effectLst>
                <a:cs typeface="+mn-cs"/>
              </a:rPr>
              <a:t>Clustering</a:t>
            </a:r>
            <a:endParaRPr lang="en-US" dirty="0">
              <a:cs typeface="+mn-cs"/>
            </a:endParaRPr>
          </a:p>
          <a:p>
            <a:pPr marL="800100" lvl="1" indent="-342900" algn="just" rtl="0">
              <a:lnSpc>
                <a:spcPct val="150000"/>
              </a:lnSpc>
              <a:buFont typeface="+mj-lt"/>
              <a:buAutoNum type="arabicParenR"/>
              <a:defRPr/>
            </a:pPr>
            <a:r>
              <a:rPr lang="en-US" u="sng" dirty="0">
                <a:effectLst>
                  <a:outerShdw blurRad="38100" dist="38100" dir="2700000" algn="tl">
                    <a:srgbClr val="000000">
                      <a:alpha val="43137"/>
                    </a:srgbClr>
                  </a:outerShdw>
                </a:effectLst>
                <a:cs typeface="+mn-cs"/>
              </a:rPr>
              <a:t>Prediction</a:t>
            </a:r>
            <a:r>
              <a:rPr lang="en-US" dirty="0">
                <a:cs typeface="+mn-cs"/>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50" y="404813"/>
            <a:ext cx="8424863" cy="3832225"/>
          </a:xfrm>
          <a:prstGeom prst="rect">
            <a:avLst/>
          </a:prstGeom>
        </p:spPr>
        <p:txBody>
          <a:bodyPr>
            <a:spAutoFit/>
          </a:bodyPr>
          <a:lstStyle/>
          <a:p>
            <a:pPr marL="342900" indent="-342900" algn="l" rtl="0">
              <a:buFontTx/>
              <a:buAutoNum type="arabicParenR"/>
              <a:defRPr/>
            </a:pPr>
            <a:r>
              <a:rPr lang="en-US" b="1" dirty="0">
                <a:cs typeface="+mn-cs"/>
              </a:rPr>
              <a:t>Association</a:t>
            </a:r>
          </a:p>
          <a:p>
            <a:pPr algn="l" rtl="0">
              <a:defRPr/>
            </a:pPr>
            <a:endParaRPr lang="en-US" b="1" dirty="0">
              <a:cs typeface="+mn-cs"/>
            </a:endParaRPr>
          </a:p>
          <a:p>
            <a:pPr marL="742950" lvl="1" indent="-285750" algn="just" rtl="0">
              <a:lnSpc>
                <a:spcPct val="150000"/>
              </a:lnSpc>
              <a:buFont typeface="Wingdings" pitchFamily="2" charset="2"/>
              <a:buChar char="q"/>
              <a:defRPr/>
            </a:pPr>
            <a:r>
              <a:rPr lang="en-US" dirty="0">
                <a:cs typeface="+mn-cs"/>
              </a:rPr>
              <a:t>Association is one of the best known data mining technique. </a:t>
            </a:r>
          </a:p>
          <a:p>
            <a:pPr marL="742950" lvl="1" indent="-285750" algn="just" rtl="0">
              <a:lnSpc>
                <a:spcPct val="150000"/>
              </a:lnSpc>
              <a:buFont typeface="Wingdings" pitchFamily="2" charset="2"/>
              <a:buChar char="q"/>
              <a:defRPr/>
            </a:pPr>
            <a:r>
              <a:rPr lang="en-US" dirty="0">
                <a:cs typeface="+mn-cs"/>
              </a:rPr>
              <a:t>In association, a pattern is discovered based on a relationship of a particular item on other items in the same transaction. </a:t>
            </a:r>
          </a:p>
          <a:p>
            <a:pPr marL="742950" lvl="1" indent="-285750" algn="just" rtl="0">
              <a:lnSpc>
                <a:spcPct val="150000"/>
              </a:lnSpc>
              <a:buFont typeface="Wingdings" pitchFamily="2" charset="2"/>
              <a:buChar char="q"/>
              <a:defRPr/>
            </a:pPr>
            <a:r>
              <a:rPr lang="en-US" dirty="0">
                <a:cs typeface="+mn-cs"/>
              </a:rPr>
              <a:t>For example, the association technique is used in </a:t>
            </a:r>
            <a:r>
              <a:rPr lang="en-US" i="1" dirty="0">
                <a:cs typeface="+mn-cs"/>
              </a:rPr>
              <a:t>market basket analysis</a:t>
            </a:r>
            <a:r>
              <a:rPr lang="en-US" dirty="0">
                <a:cs typeface="+mn-cs"/>
              </a:rPr>
              <a:t> to identify what products that customers frequently purchase together. </a:t>
            </a:r>
          </a:p>
          <a:p>
            <a:pPr marL="742950" lvl="1" indent="-285750" algn="just" rtl="0">
              <a:lnSpc>
                <a:spcPct val="150000"/>
              </a:lnSpc>
              <a:buFont typeface="Wingdings" pitchFamily="2" charset="2"/>
              <a:buChar char="q"/>
              <a:defRPr/>
            </a:pPr>
            <a:r>
              <a:rPr lang="en-US" dirty="0">
                <a:cs typeface="+mn-cs"/>
              </a:rPr>
              <a:t>Based on this data businesses can have corresponding marketing campaign to sell more products to make more profit.</a:t>
            </a:r>
          </a:p>
          <a:p>
            <a:pPr algn="l" rtl="0">
              <a:defRPr/>
            </a:pPr>
            <a:endParaRPr lang="en-US" b="1" dirty="0">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323850" y="404813"/>
            <a:ext cx="8424863" cy="5441950"/>
          </a:xfrm>
          <a:prstGeom prst="rect">
            <a:avLst/>
          </a:prstGeom>
          <a:noFill/>
          <a:ln w="9525">
            <a:noFill/>
            <a:miter lim="800000"/>
            <a:headEnd/>
            <a:tailEnd/>
          </a:ln>
        </p:spPr>
        <p:txBody>
          <a:bodyPr>
            <a:spAutoFit/>
          </a:bodyPr>
          <a:lstStyle/>
          <a:p>
            <a:pPr algn="l" rtl="0"/>
            <a:endParaRPr lang="en-US" b="1"/>
          </a:p>
          <a:p>
            <a:pPr algn="l" rtl="0"/>
            <a:r>
              <a:rPr lang="en-US" b="1"/>
              <a:t>2) Classification</a:t>
            </a:r>
          </a:p>
          <a:p>
            <a:pPr algn="l" rtl="0"/>
            <a:endParaRPr lang="en-US" b="1"/>
          </a:p>
          <a:p>
            <a:pPr marL="742950" lvl="1" indent="-285750" algn="just" rtl="0">
              <a:lnSpc>
                <a:spcPct val="150000"/>
              </a:lnSpc>
              <a:buFont typeface="Wingdings" pitchFamily="2" charset="2"/>
              <a:buChar char="q"/>
            </a:pPr>
            <a:r>
              <a:rPr lang="en-US"/>
              <a:t>Basically classification is used to classify each item in a set of data into one of predefined set of classes or groups. </a:t>
            </a:r>
          </a:p>
          <a:p>
            <a:pPr marL="742950" lvl="1" indent="-285750" algn="just" rtl="0">
              <a:lnSpc>
                <a:spcPct val="150000"/>
              </a:lnSpc>
              <a:buFont typeface="Wingdings" pitchFamily="2" charset="2"/>
              <a:buChar char="q"/>
            </a:pPr>
            <a:r>
              <a:rPr lang="en-US"/>
              <a:t>Classification method makes use of mathematical techniques such as decision trees, linear programming, neural network and statistics. </a:t>
            </a:r>
          </a:p>
          <a:p>
            <a:pPr marL="742950" lvl="1" indent="-285750" algn="just" rtl="0">
              <a:lnSpc>
                <a:spcPct val="150000"/>
              </a:lnSpc>
              <a:buFont typeface="Wingdings" pitchFamily="2" charset="2"/>
              <a:buChar char="q"/>
            </a:pPr>
            <a:r>
              <a:rPr lang="en-US"/>
              <a:t>The software  can learn how to classify the data items into groups. </a:t>
            </a:r>
          </a:p>
          <a:p>
            <a:pPr marL="742950" lvl="1" indent="-285750" algn="just" rtl="0">
              <a:lnSpc>
                <a:spcPct val="150000"/>
              </a:lnSpc>
              <a:buFont typeface="Wingdings" pitchFamily="2" charset="2"/>
              <a:buChar char="q"/>
            </a:pPr>
            <a:r>
              <a:rPr lang="en-US"/>
              <a:t>For example, we can apply classification in application that “given all past records of employees who left the company, predict which current employees are probably to leave in the future.” In this case, we divide the employee’s records into two groups that are “leave” and “stay”. And then we can ask our data mining software to classify the employees into each group.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344488" y="333375"/>
            <a:ext cx="8569325" cy="5492750"/>
          </a:xfrm>
          <a:prstGeom prst="rect">
            <a:avLst/>
          </a:prstGeom>
          <a:noFill/>
          <a:ln w="9525">
            <a:noFill/>
            <a:miter lim="800000"/>
            <a:headEnd/>
            <a:tailEnd/>
          </a:ln>
        </p:spPr>
        <p:txBody>
          <a:bodyPr>
            <a:spAutoFit/>
          </a:bodyPr>
          <a:lstStyle/>
          <a:p>
            <a:pPr algn="l" rtl="0"/>
            <a:r>
              <a:rPr lang="en-US" b="1"/>
              <a:t>3) Clustering</a:t>
            </a:r>
          </a:p>
          <a:p>
            <a:pPr algn="l" rtl="0"/>
            <a:endParaRPr lang="en-US" b="1"/>
          </a:p>
          <a:p>
            <a:pPr marL="742950" lvl="1" indent="-285750" algn="just" rtl="0">
              <a:lnSpc>
                <a:spcPct val="150000"/>
              </a:lnSpc>
              <a:buFont typeface="Wingdings" pitchFamily="2" charset="2"/>
              <a:buChar char="q"/>
            </a:pPr>
            <a:r>
              <a:rPr lang="en-US"/>
              <a:t>Clustering is a data mining technique that makes meaningful or useful cluster of objects that have similar characteristic using automatic technique. </a:t>
            </a:r>
          </a:p>
          <a:p>
            <a:pPr marL="742950" lvl="1" indent="-285750" algn="just" rtl="0">
              <a:lnSpc>
                <a:spcPct val="150000"/>
              </a:lnSpc>
              <a:buFont typeface="Wingdings" pitchFamily="2" charset="2"/>
              <a:buChar char="q"/>
            </a:pPr>
            <a:r>
              <a:rPr lang="en-US"/>
              <a:t>Clustering technique also defines the classes and put objects in them, while in classification objects are assigned into predefined classes. </a:t>
            </a:r>
          </a:p>
          <a:p>
            <a:pPr marL="742950" lvl="1" indent="-285750" algn="just" rtl="0">
              <a:lnSpc>
                <a:spcPct val="150000"/>
              </a:lnSpc>
              <a:buFont typeface="Wingdings" pitchFamily="2" charset="2"/>
              <a:buChar char="q"/>
            </a:pPr>
            <a:r>
              <a:rPr lang="en-US"/>
              <a:t>For example. In a library, books have a wide range of topics available. The challenge is how to keep those books in a way that readers can take several books in a specific topic without hassle. By using clustering technique, we can keep books that have some kind of similarities in one cluster or one shelf and label it with a meaningful name. If readers want to grab books in a topic, he or she would only go to that shelf instead of looking the whole in the library.</a:t>
            </a:r>
          </a:p>
          <a:p>
            <a:pPr algn="l" rtl="0"/>
            <a:endParaRPr lang="en-US"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344488" y="333375"/>
            <a:ext cx="8569325" cy="2722563"/>
          </a:xfrm>
          <a:prstGeom prst="rect">
            <a:avLst/>
          </a:prstGeom>
          <a:noFill/>
          <a:ln w="9525">
            <a:noFill/>
            <a:miter lim="800000"/>
            <a:headEnd/>
            <a:tailEnd/>
          </a:ln>
        </p:spPr>
        <p:txBody>
          <a:bodyPr>
            <a:spAutoFit/>
          </a:bodyPr>
          <a:lstStyle/>
          <a:p>
            <a:pPr algn="l" rtl="0"/>
            <a:endParaRPr lang="en-US" b="1"/>
          </a:p>
          <a:p>
            <a:pPr algn="l" rtl="0"/>
            <a:r>
              <a:rPr lang="en-US" b="1"/>
              <a:t>4) Prediction</a:t>
            </a:r>
          </a:p>
          <a:p>
            <a:pPr algn="just" rtl="0"/>
            <a:endParaRPr lang="en-US" b="1"/>
          </a:p>
          <a:p>
            <a:pPr marL="742950" lvl="1" indent="-285750" algn="just" rtl="0">
              <a:buFont typeface="Wingdings" pitchFamily="2" charset="2"/>
              <a:buChar char="q"/>
            </a:pPr>
            <a:r>
              <a:rPr lang="en-US"/>
              <a:t>The prediction as it name implied is one of a data mining techniques that discovers </a:t>
            </a:r>
            <a:r>
              <a:rPr lang="en-US" u="sng"/>
              <a:t>relationship between dependent and independent variables</a:t>
            </a:r>
            <a:r>
              <a:rPr lang="en-US" i="1"/>
              <a:t>. </a:t>
            </a:r>
          </a:p>
          <a:p>
            <a:pPr marL="742950" lvl="1" indent="-285750" algn="just" rtl="0">
              <a:lnSpc>
                <a:spcPct val="150000"/>
              </a:lnSpc>
              <a:buFont typeface="Wingdings" pitchFamily="2" charset="2"/>
              <a:buChar char="q"/>
            </a:pPr>
            <a:r>
              <a:rPr lang="en-US"/>
              <a:t>For instance</a:t>
            </a:r>
            <a:r>
              <a:rPr lang="en-US" i="1"/>
              <a:t>,</a:t>
            </a:r>
            <a:r>
              <a:rPr lang="en-US"/>
              <a:t> prediction analysis technique can be used in sale to predict profit for the future if we consider sale is an independent variable, profit could be a dependent variable.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179388" y="188913"/>
            <a:ext cx="2582862" cy="368300"/>
          </a:xfrm>
          <a:prstGeom prst="rect">
            <a:avLst/>
          </a:prstGeom>
          <a:noFill/>
          <a:ln w="9525">
            <a:noFill/>
            <a:miter lim="800000"/>
            <a:headEnd/>
            <a:tailEnd/>
          </a:ln>
        </p:spPr>
        <p:txBody>
          <a:bodyPr wrap="none">
            <a:spAutoFit/>
          </a:bodyPr>
          <a:lstStyle/>
          <a:p>
            <a:pPr algn="l" rtl="0"/>
            <a:r>
              <a:rPr lang="en-US" b="1" u="sng"/>
              <a:t>Knowledge Discovery</a:t>
            </a:r>
          </a:p>
        </p:txBody>
      </p:sp>
      <p:sp>
        <p:nvSpPr>
          <p:cNvPr id="18434" name="Rectangle 2"/>
          <p:cNvSpPr>
            <a:spLocks noChangeArrowheads="1"/>
          </p:cNvSpPr>
          <p:nvPr/>
        </p:nvSpPr>
        <p:spPr bwMode="auto">
          <a:xfrm>
            <a:off x="179388" y="579438"/>
            <a:ext cx="8785225" cy="923925"/>
          </a:xfrm>
          <a:prstGeom prst="rect">
            <a:avLst/>
          </a:prstGeom>
          <a:noFill/>
          <a:ln w="9525">
            <a:noFill/>
            <a:miter lim="800000"/>
            <a:headEnd/>
            <a:tailEnd/>
          </a:ln>
        </p:spPr>
        <p:txBody>
          <a:bodyPr>
            <a:spAutoFit/>
          </a:bodyPr>
          <a:lstStyle/>
          <a:p>
            <a:pPr algn="l" rtl="0"/>
            <a:r>
              <a:rPr lang="en-US"/>
              <a:t>Knowledge discovery is a process that extracts implicit, potentially useful or previously unknown information from the data. The knowledge discovery process is described as follows:</a:t>
            </a:r>
          </a:p>
        </p:txBody>
      </p:sp>
      <p:pic>
        <p:nvPicPr>
          <p:cNvPr id="18435" name="Picture 6" descr="Knowledge Discovery Process - What is Data Mining">
            <a:hlinkClick r:id="rId3" tooltip="&quot;Knowledge Discovery Process - What is Data Mining&quot;"/>
          </p:cNvPr>
          <p:cNvPicPr>
            <a:picLocks noChangeAspect="1" noChangeArrowheads="1"/>
          </p:cNvPicPr>
          <p:nvPr/>
        </p:nvPicPr>
        <p:blipFill>
          <a:blip r:embed="rId4"/>
          <a:srcRect/>
          <a:stretch>
            <a:fillRect/>
          </a:stretch>
        </p:blipFill>
        <p:spPr bwMode="auto">
          <a:xfrm>
            <a:off x="468313" y="1773238"/>
            <a:ext cx="8064500" cy="4392612"/>
          </a:xfrm>
          <a:prstGeom prst="rect">
            <a:avLst/>
          </a:prstGeom>
          <a:noFill/>
          <a:ln w="9525">
            <a:noFill/>
            <a:miter lim="800000"/>
            <a:headEnd/>
            <a:tailEnd/>
          </a:ln>
        </p:spPr>
      </p:pic>
      <p:sp>
        <p:nvSpPr>
          <p:cNvPr id="18436" name="Rectangle 7"/>
          <p:cNvSpPr>
            <a:spLocks noChangeArrowheads="1"/>
          </p:cNvSpPr>
          <p:nvPr/>
        </p:nvSpPr>
        <p:spPr bwMode="auto">
          <a:xfrm>
            <a:off x="3059113" y="6308725"/>
            <a:ext cx="3302000" cy="369888"/>
          </a:xfrm>
          <a:prstGeom prst="rect">
            <a:avLst/>
          </a:prstGeom>
          <a:noFill/>
          <a:ln w="9525">
            <a:noFill/>
            <a:miter lim="800000"/>
            <a:headEnd/>
            <a:tailEnd/>
          </a:ln>
        </p:spPr>
        <p:txBody>
          <a:bodyPr wrap="none">
            <a:spAutoFit/>
          </a:bodyPr>
          <a:lstStyle/>
          <a:p>
            <a:pPr algn="l" rtl="0"/>
            <a:r>
              <a:rPr lang="en-US"/>
              <a:t>Knowledge Discovery Process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ChangeArrowheads="1"/>
          </p:cNvSpPr>
          <p:nvPr/>
        </p:nvSpPr>
        <p:spPr bwMode="auto">
          <a:xfrm>
            <a:off x="395288" y="196850"/>
            <a:ext cx="8280400" cy="4802188"/>
          </a:xfrm>
          <a:prstGeom prst="rect">
            <a:avLst/>
          </a:prstGeom>
          <a:noFill/>
          <a:ln w="9525">
            <a:noFill/>
            <a:miter lim="800000"/>
            <a:headEnd/>
            <a:tailEnd/>
          </a:ln>
        </p:spPr>
        <p:txBody>
          <a:bodyPr>
            <a:spAutoFit/>
          </a:bodyPr>
          <a:lstStyle/>
          <a:p>
            <a:pPr algn="l" rtl="0"/>
            <a:r>
              <a:rPr lang="en-US" dirty="0"/>
              <a:t>Let’s examine the knowledge discovery process in the diagram above in details:</a:t>
            </a:r>
          </a:p>
          <a:p>
            <a:pPr algn="l" rtl="0"/>
            <a:endParaRPr lang="en-US" dirty="0"/>
          </a:p>
          <a:p>
            <a:pPr marL="742950" lvl="1" indent="-285750" algn="l" rtl="0">
              <a:buFont typeface="Wingdings" pitchFamily="2" charset="2"/>
              <a:buChar char="Ø"/>
            </a:pPr>
            <a:r>
              <a:rPr lang="en-US" dirty="0"/>
              <a:t>Data comes from variety of sources is integrated into a single data store called target data</a:t>
            </a:r>
          </a:p>
          <a:p>
            <a:pPr marL="742950" lvl="1" indent="-285750" algn="l" rtl="0">
              <a:buFont typeface="Wingdings" pitchFamily="2" charset="2"/>
              <a:buChar char="Ø"/>
            </a:pPr>
            <a:r>
              <a:rPr lang="en-US" dirty="0"/>
              <a:t>Data then is pre-processed and transformed into standard format.</a:t>
            </a:r>
          </a:p>
          <a:p>
            <a:pPr marL="742950" lvl="1" indent="-285750" algn="l" rtl="0">
              <a:buFont typeface="Wingdings" pitchFamily="2" charset="2"/>
              <a:buChar char="Ø"/>
            </a:pPr>
            <a:r>
              <a:rPr lang="en-US" u="sng" dirty="0"/>
              <a:t>The </a:t>
            </a:r>
            <a:r>
              <a:rPr lang="en-US" i="1" u="sng" dirty="0"/>
              <a:t>data mining </a:t>
            </a:r>
            <a:r>
              <a:rPr lang="en-US" u="sng" dirty="0"/>
              <a:t>algorithms process the data to the output in form of patterns or rules.</a:t>
            </a:r>
          </a:p>
          <a:p>
            <a:pPr marL="742950" lvl="1" indent="-285750" algn="l" rtl="0">
              <a:buFont typeface="Wingdings" pitchFamily="2" charset="2"/>
              <a:buChar char="Ø"/>
            </a:pPr>
            <a:r>
              <a:rPr lang="en-US" dirty="0"/>
              <a:t>Then those patterns and rules are interpreted to new or useful knowledge or information.</a:t>
            </a:r>
          </a:p>
          <a:p>
            <a:pPr algn="l" rtl="0"/>
            <a:endParaRPr lang="en-US" dirty="0"/>
          </a:p>
          <a:p>
            <a:pPr algn="just" rtl="0"/>
            <a:r>
              <a:rPr lang="en-US" u="sng" dirty="0"/>
              <a:t>The ultimate goal of knowledge discovery </a:t>
            </a:r>
            <a:r>
              <a:rPr lang="en-US" dirty="0"/>
              <a:t>and data mining process is to find the patterns that are hidden among the huge sets of data and interpret them to useful knowledge and information. </a:t>
            </a:r>
          </a:p>
          <a:p>
            <a:pPr algn="just" rtl="0"/>
            <a:endParaRPr lang="en-US" dirty="0"/>
          </a:p>
          <a:p>
            <a:pPr algn="just" rtl="0"/>
            <a:r>
              <a:rPr lang="en-US" dirty="0"/>
              <a:t>As described in process diagram above,</a:t>
            </a:r>
            <a:r>
              <a:rPr lang="en-US" u="sng" dirty="0"/>
              <a:t> data mining is a central part of knowledge discovery process.</a:t>
            </a:r>
            <a:r>
              <a:rPr lang="en-US" dirty="0"/>
              <a:t> Let answer the question “</a:t>
            </a:r>
            <a:r>
              <a:rPr lang="en-US" b="1" i="1" dirty="0"/>
              <a:t>what is data mining?” </a:t>
            </a:r>
            <a:r>
              <a:rPr lang="en-US" dirty="0"/>
              <a:t>by examining several data mining definitions</a:t>
            </a:r>
            <a:r>
              <a:rPr lang="en-US" i="1" dirty="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ChangeArrowheads="1"/>
          </p:cNvSpPr>
          <p:nvPr/>
        </p:nvSpPr>
        <p:spPr bwMode="auto">
          <a:xfrm>
            <a:off x="250825" y="188913"/>
            <a:ext cx="8497888" cy="522287"/>
          </a:xfrm>
          <a:prstGeom prst="rect">
            <a:avLst/>
          </a:prstGeom>
          <a:noFill/>
          <a:ln w="9525">
            <a:noFill/>
            <a:miter lim="800000"/>
            <a:headEnd/>
            <a:tailEnd/>
          </a:ln>
        </p:spPr>
        <p:txBody>
          <a:bodyPr>
            <a:spAutoFit/>
          </a:bodyPr>
          <a:lstStyle/>
          <a:p>
            <a:pPr algn="l" rtl="0"/>
            <a:r>
              <a:rPr lang="en-US" sz="2800">
                <a:solidFill>
                  <a:srgbClr val="FF0000"/>
                </a:solidFill>
              </a:rPr>
              <a:t>What is Data Mining – Data Mining Definitions</a:t>
            </a:r>
          </a:p>
        </p:txBody>
      </p:sp>
      <p:sp>
        <p:nvSpPr>
          <p:cNvPr id="21506" name="Rectangle 3"/>
          <p:cNvSpPr>
            <a:spLocks noChangeArrowheads="1"/>
          </p:cNvSpPr>
          <p:nvPr/>
        </p:nvSpPr>
        <p:spPr bwMode="auto">
          <a:xfrm>
            <a:off x="400050" y="692150"/>
            <a:ext cx="8351838" cy="4524315"/>
          </a:xfrm>
          <a:prstGeom prst="rect">
            <a:avLst/>
          </a:prstGeom>
          <a:noFill/>
          <a:ln w="9525">
            <a:noFill/>
            <a:miter lim="800000"/>
            <a:headEnd/>
            <a:tailEnd/>
          </a:ln>
        </p:spPr>
        <p:txBody>
          <a:bodyPr>
            <a:spAutoFit/>
          </a:bodyPr>
          <a:lstStyle/>
          <a:p>
            <a:pPr algn="just" rtl="0"/>
            <a:r>
              <a:rPr lang="en-US" dirty="0">
                <a:solidFill>
                  <a:schemeClr val="bg1">
                    <a:lumMod val="50000"/>
                  </a:schemeClr>
                </a:solidFill>
              </a:rPr>
              <a:t>Data mining is a process used by companies to turn raw data into useful information. By using software to look for patterns in large batches of data, businesses can learn more about their customers and develop more effective marketing strategies as well as increase sales and decrease costs.</a:t>
            </a:r>
          </a:p>
          <a:p>
            <a:pPr algn="just" rtl="0"/>
            <a:endParaRPr lang="en-US" dirty="0"/>
          </a:p>
          <a:p>
            <a:pPr algn="just" rtl="0"/>
            <a:r>
              <a:rPr lang="en-US" u="sng" dirty="0"/>
              <a:t>Data mining is a process that analyzes the large amount of data to find the new and hidden information that improves business efficiency.  </a:t>
            </a:r>
          </a:p>
          <a:p>
            <a:pPr algn="just" rtl="0"/>
            <a:endParaRPr lang="en-US" dirty="0"/>
          </a:p>
          <a:p>
            <a:pPr marL="285750" indent="-285750" algn="just" rtl="0">
              <a:buFont typeface="Arial" pitchFamily="34" charset="0"/>
              <a:buChar char="•"/>
            </a:pPr>
            <a:r>
              <a:rPr lang="en-US" dirty="0"/>
              <a:t>Various industries have been adopt data mining to their mission-critical business processes to gain competitive advantages and help business grows.  </a:t>
            </a:r>
          </a:p>
          <a:p>
            <a:pPr marL="285750" indent="-285750" algn="just" rtl="0">
              <a:buFont typeface="Arial" pitchFamily="34" charset="0"/>
              <a:buChar char="•"/>
            </a:pPr>
            <a:endParaRPr lang="en-US" dirty="0"/>
          </a:p>
          <a:p>
            <a:pPr marL="285750" indent="-285750" algn="just" rtl="0">
              <a:buFont typeface="Arial" pitchFamily="34" charset="0"/>
              <a:buChar char="•"/>
            </a:pPr>
            <a:r>
              <a:rPr lang="en-US" dirty="0"/>
              <a:t>Data mining is the practice of automatically searching large stores of data to discover patterns and trends that go beyond simple analysis. </a:t>
            </a:r>
          </a:p>
          <a:p>
            <a:pPr algn="just" rtl="0"/>
            <a:endParaRPr lang="en-US" dirty="0"/>
          </a:p>
          <a:p>
            <a:pPr algn="just" rtl="0"/>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468313" y="612775"/>
            <a:ext cx="8351837" cy="4247317"/>
          </a:xfrm>
          <a:prstGeom prst="rect">
            <a:avLst/>
          </a:prstGeom>
          <a:noFill/>
          <a:ln w="9525">
            <a:noFill/>
            <a:miter lim="800000"/>
            <a:headEnd/>
            <a:tailEnd/>
          </a:ln>
        </p:spPr>
        <p:txBody>
          <a:bodyPr>
            <a:spAutoFit/>
          </a:bodyPr>
          <a:lstStyle/>
          <a:p>
            <a:pPr algn="just" rtl="0"/>
            <a:r>
              <a:rPr lang="en-US" dirty="0"/>
              <a:t>Data mining </a:t>
            </a:r>
            <a:r>
              <a:rPr lang="en-US" u="sng" dirty="0"/>
              <a:t>depends on </a:t>
            </a:r>
            <a:r>
              <a:rPr lang="en-US" dirty="0"/>
              <a:t>effective data collection and warehousing as well as computer processing.</a:t>
            </a:r>
          </a:p>
          <a:p>
            <a:pPr algn="just" rtl="0"/>
            <a:endParaRPr lang="en-US" dirty="0"/>
          </a:p>
          <a:p>
            <a:pPr algn="just" rtl="0"/>
            <a:r>
              <a:rPr lang="en-US" dirty="0"/>
              <a:t>Data mining uses sophisticated mathematical algorithms to segment the data and evaluate the probability of future events. </a:t>
            </a:r>
          </a:p>
          <a:p>
            <a:pPr algn="just" rtl="0"/>
            <a:endParaRPr lang="en-US" dirty="0"/>
          </a:p>
          <a:p>
            <a:pPr algn="just" rtl="0"/>
            <a:r>
              <a:rPr lang="en-US" dirty="0"/>
              <a:t>Data mining is also known as Knowledge Discovery in Data (KDD).</a:t>
            </a:r>
          </a:p>
          <a:p>
            <a:pPr algn="l" rtl="0"/>
            <a:endParaRPr lang="en-US" dirty="0"/>
          </a:p>
          <a:p>
            <a:pPr algn="l" rtl="0"/>
            <a:r>
              <a:rPr lang="en-US" dirty="0"/>
              <a:t>The key properties of data mining are:</a:t>
            </a:r>
          </a:p>
          <a:p>
            <a:pPr marL="742950" lvl="1" indent="-285750" algn="l" rtl="0">
              <a:buFont typeface="Wingdings" pitchFamily="2" charset="2"/>
              <a:buChar char="q"/>
            </a:pPr>
            <a:r>
              <a:rPr lang="en-US" dirty="0"/>
              <a:t>Automatic discovery of patterns</a:t>
            </a:r>
          </a:p>
          <a:p>
            <a:pPr marL="742950" lvl="1" indent="-285750" algn="l" rtl="0">
              <a:buFont typeface="Wingdings" pitchFamily="2" charset="2"/>
              <a:buChar char="q"/>
            </a:pPr>
            <a:r>
              <a:rPr lang="en-US" dirty="0"/>
              <a:t>Prediction of likely outcomes</a:t>
            </a:r>
          </a:p>
          <a:p>
            <a:pPr marL="742950" lvl="1" indent="-285750" algn="l" rtl="0">
              <a:buFont typeface="Wingdings" pitchFamily="2" charset="2"/>
              <a:buChar char="q"/>
            </a:pPr>
            <a:r>
              <a:rPr lang="en-US" dirty="0"/>
              <a:t>Creation of actionable information</a:t>
            </a:r>
          </a:p>
          <a:p>
            <a:pPr marL="742950" lvl="1" indent="-285750" algn="l" rtl="0">
              <a:buFont typeface="Wingdings" pitchFamily="2" charset="2"/>
              <a:buChar char="q"/>
            </a:pPr>
            <a:r>
              <a:rPr lang="en-US" dirty="0"/>
              <a:t>Focus on large data sets and databases</a:t>
            </a:r>
          </a:p>
          <a:p>
            <a:pPr marL="742950" lvl="1" indent="-285750" algn="l" rtl="0">
              <a:buFont typeface="Wingdings" pitchFamily="2" charset="2"/>
              <a:buChar char="q"/>
            </a:pPr>
            <a:r>
              <a:rPr lang="en-US" dirty="0"/>
              <a:t>Data mining can answer questions that cannot be addressed through simple query and reporting techniques.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725" y="1341438"/>
            <a:ext cx="8424863" cy="5216525"/>
          </a:xfrm>
          <a:prstGeom prst="rect">
            <a:avLst/>
          </a:prstGeom>
        </p:spPr>
        <p:txBody>
          <a:bodyPr>
            <a:spAutoFit/>
          </a:bodyPr>
          <a:lstStyle/>
          <a:p>
            <a:pPr marL="342900" indent="-342900" algn="just" rtl="0">
              <a:buFontTx/>
              <a:buAutoNum type="arabicParenR"/>
              <a:defRPr/>
            </a:pPr>
            <a:r>
              <a:rPr lang="en-US" b="1" u="sng" dirty="0">
                <a:cs typeface="+mn-cs"/>
              </a:rPr>
              <a:t>No-coupling</a:t>
            </a:r>
          </a:p>
          <a:p>
            <a:pPr algn="just" rtl="0">
              <a:defRPr/>
            </a:pPr>
            <a:endParaRPr lang="en-US" dirty="0">
              <a:cs typeface="+mn-cs"/>
            </a:endParaRPr>
          </a:p>
          <a:p>
            <a:pPr algn="just" rtl="0">
              <a:lnSpc>
                <a:spcPct val="150000"/>
              </a:lnSpc>
              <a:defRPr/>
            </a:pPr>
            <a:r>
              <a:rPr lang="en-US" dirty="0">
                <a:cs typeface="+mn-cs"/>
              </a:rPr>
              <a:t>In this architecture, </a:t>
            </a:r>
          </a:p>
          <a:p>
            <a:pPr marL="285750" indent="-285750" algn="just" rtl="0">
              <a:lnSpc>
                <a:spcPct val="150000"/>
              </a:lnSpc>
              <a:buFont typeface="Wingdings" pitchFamily="2" charset="2"/>
              <a:buChar char="q"/>
              <a:defRPr/>
            </a:pPr>
            <a:r>
              <a:rPr lang="en-US" dirty="0">
                <a:cs typeface="+mn-cs"/>
              </a:rPr>
              <a:t>A data mining system does not utilize any functionality of a database or data warehouse system. </a:t>
            </a:r>
          </a:p>
          <a:p>
            <a:pPr marL="285750" indent="-285750" algn="just" rtl="0">
              <a:lnSpc>
                <a:spcPct val="150000"/>
              </a:lnSpc>
              <a:buFont typeface="Wingdings" pitchFamily="2" charset="2"/>
              <a:buChar char="q"/>
              <a:defRPr/>
            </a:pPr>
            <a:r>
              <a:rPr lang="en-US" dirty="0">
                <a:cs typeface="+mn-cs"/>
              </a:rPr>
              <a:t>A no-coupling data mining system </a:t>
            </a:r>
            <a:r>
              <a:rPr lang="en-US" u="sng" dirty="0">
                <a:cs typeface="+mn-cs"/>
              </a:rPr>
              <a:t>retrieves data from a particular data sources such as file system, processes data using major data mining algorithms and stores results into file system.</a:t>
            </a:r>
            <a:r>
              <a:rPr lang="en-US" dirty="0">
                <a:cs typeface="+mn-cs"/>
              </a:rPr>
              <a:t> </a:t>
            </a:r>
          </a:p>
          <a:p>
            <a:pPr marL="285750" indent="-285750" algn="just" rtl="0">
              <a:lnSpc>
                <a:spcPct val="150000"/>
              </a:lnSpc>
              <a:buFont typeface="Wingdings" pitchFamily="2" charset="2"/>
              <a:buChar char="q"/>
              <a:defRPr/>
            </a:pPr>
            <a:r>
              <a:rPr lang="en-US" dirty="0">
                <a:cs typeface="+mn-cs"/>
              </a:rPr>
              <a:t>The no-coupling data mining architecture does not take any advantages of database or data warehouse that is already very efficient in organizing, storing, accessing and retrieving data. </a:t>
            </a:r>
          </a:p>
          <a:p>
            <a:pPr marL="285750" indent="-285750" algn="just" rtl="0">
              <a:lnSpc>
                <a:spcPct val="150000"/>
              </a:lnSpc>
              <a:buFont typeface="Wingdings" pitchFamily="2" charset="2"/>
              <a:buChar char="q"/>
              <a:defRPr/>
            </a:pPr>
            <a:r>
              <a:rPr lang="en-US" dirty="0">
                <a:cs typeface="+mn-cs"/>
              </a:rPr>
              <a:t>The no-coupling architecture is considered a poor architecture for data mining system however </a:t>
            </a:r>
            <a:r>
              <a:rPr lang="en-US" u="sng" dirty="0">
                <a:cs typeface="+mn-cs"/>
              </a:rPr>
              <a:t>it is used for simple data mining processes.</a:t>
            </a:r>
          </a:p>
        </p:txBody>
      </p:sp>
      <p:sp>
        <p:nvSpPr>
          <p:cNvPr id="23554" name="Rectangle 2"/>
          <p:cNvSpPr>
            <a:spLocks noChangeArrowheads="1"/>
          </p:cNvSpPr>
          <p:nvPr/>
        </p:nvSpPr>
        <p:spPr bwMode="auto">
          <a:xfrm>
            <a:off x="319088" y="103188"/>
            <a:ext cx="7921625" cy="523875"/>
          </a:xfrm>
          <a:prstGeom prst="rect">
            <a:avLst/>
          </a:prstGeom>
          <a:noFill/>
          <a:ln w="9525">
            <a:noFill/>
            <a:miter lim="800000"/>
            <a:headEnd/>
            <a:tailEnd/>
          </a:ln>
        </p:spPr>
        <p:txBody>
          <a:bodyPr>
            <a:spAutoFit/>
          </a:bodyPr>
          <a:lstStyle/>
          <a:p>
            <a:pPr algn="l" rtl="0"/>
            <a:r>
              <a:rPr lang="en-US" sz="2800">
                <a:solidFill>
                  <a:srgbClr val="FF0000"/>
                </a:solidFill>
              </a:rPr>
              <a:t>Data Mining Architecture</a:t>
            </a:r>
          </a:p>
        </p:txBody>
      </p:sp>
      <p:sp>
        <p:nvSpPr>
          <p:cNvPr id="23555" name="Rectangle 3"/>
          <p:cNvSpPr>
            <a:spLocks noChangeArrowheads="1"/>
          </p:cNvSpPr>
          <p:nvPr/>
        </p:nvSpPr>
        <p:spPr bwMode="auto">
          <a:xfrm>
            <a:off x="339725" y="852488"/>
            <a:ext cx="8208963" cy="369887"/>
          </a:xfrm>
          <a:prstGeom prst="rect">
            <a:avLst/>
          </a:prstGeom>
          <a:noFill/>
          <a:ln w="9525">
            <a:noFill/>
            <a:miter lim="800000"/>
            <a:headEnd/>
            <a:tailEnd/>
          </a:ln>
        </p:spPr>
        <p:txBody>
          <a:bodyPr>
            <a:spAutoFit/>
          </a:bodyPr>
          <a:lstStyle/>
          <a:p>
            <a:pPr algn="just" rtl="0"/>
            <a:r>
              <a:rPr lang="en-US"/>
              <a:t>There are four possible architectures of a data mining system as follows: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4975" y="404813"/>
            <a:ext cx="8424863" cy="3554819"/>
          </a:xfrm>
          <a:prstGeom prst="rect">
            <a:avLst/>
          </a:prstGeom>
        </p:spPr>
        <p:txBody>
          <a:bodyPr>
            <a:spAutoFit/>
          </a:bodyPr>
          <a:lstStyle/>
          <a:p>
            <a:pPr algn="l" rtl="0">
              <a:defRPr/>
            </a:pPr>
            <a:r>
              <a:rPr lang="en-US" b="1" dirty="0">
                <a:cs typeface="+mn-cs"/>
              </a:rPr>
              <a:t>2)</a:t>
            </a:r>
            <a:r>
              <a:rPr lang="en-US" b="1" u="sng" dirty="0">
                <a:cs typeface="+mn-cs"/>
              </a:rPr>
              <a:t> Loose Coupling</a:t>
            </a:r>
          </a:p>
          <a:p>
            <a:pPr algn="l" rtl="0">
              <a:defRPr/>
            </a:pPr>
            <a:endParaRPr lang="en-US" b="1" u="sng" dirty="0">
              <a:cs typeface="+mn-cs"/>
            </a:endParaRPr>
          </a:p>
          <a:p>
            <a:pPr algn="just" rtl="0">
              <a:lnSpc>
                <a:spcPct val="150000"/>
              </a:lnSpc>
              <a:defRPr/>
            </a:pPr>
            <a:r>
              <a:rPr lang="en-US" dirty="0">
                <a:cs typeface="+mn-cs"/>
              </a:rPr>
              <a:t>In this architecture, </a:t>
            </a:r>
          </a:p>
          <a:p>
            <a:pPr marL="285750" indent="-285750" algn="just" rtl="0">
              <a:lnSpc>
                <a:spcPct val="150000"/>
              </a:lnSpc>
              <a:buFont typeface="Wingdings" pitchFamily="2" charset="2"/>
              <a:buChar char="q"/>
              <a:defRPr/>
            </a:pPr>
            <a:r>
              <a:rPr lang="en-US" dirty="0">
                <a:cs typeface="+mn-cs"/>
              </a:rPr>
              <a:t>A data mining system uses database or data warehouse for data retrieval. </a:t>
            </a:r>
          </a:p>
          <a:p>
            <a:pPr marL="285750" indent="-285750" algn="just" rtl="0">
              <a:lnSpc>
                <a:spcPct val="150000"/>
              </a:lnSpc>
              <a:buFont typeface="Wingdings" pitchFamily="2" charset="2"/>
              <a:buChar char="q"/>
              <a:defRPr/>
            </a:pPr>
            <a:r>
              <a:rPr lang="en-US" dirty="0">
                <a:cs typeface="+mn-cs"/>
              </a:rPr>
              <a:t>In loose coupling data mining architecture, data mining system </a:t>
            </a:r>
            <a:r>
              <a:rPr lang="en-US" u="sng" dirty="0">
                <a:cs typeface="+mn-cs"/>
              </a:rPr>
              <a:t>retrieves data from database or data warehouse, processes data using data mining algorithms and stores the result in those systems</a:t>
            </a:r>
            <a:r>
              <a:rPr lang="en-US" dirty="0">
                <a:cs typeface="+mn-cs"/>
              </a:rPr>
              <a:t>. </a:t>
            </a:r>
          </a:p>
          <a:p>
            <a:pPr marL="285750" indent="-285750" algn="just" rtl="0">
              <a:lnSpc>
                <a:spcPct val="150000"/>
              </a:lnSpc>
              <a:buFont typeface="Wingdings" pitchFamily="2" charset="2"/>
              <a:buChar char="q"/>
              <a:defRPr/>
            </a:pPr>
            <a:r>
              <a:rPr lang="en-US" dirty="0">
                <a:cs typeface="+mn-cs"/>
              </a:rPr>
              <a:t>This architecture is mainly for memory-based data mining system that does not require high scalability and high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850" y="268288"/>
            <a:ext cx="8424863" cy="3089275"/>
          </a:xfrm>
          <a:prstGeom prst="rect">
            <a:avLst/>
          </a:prstGeom>
        </p:spPr>
        <p:txBody>
          <a:bodyPr>
            <a:spAutoFit/>
          </a:bodyPr>
          <a:lstStyle/>
          <a:p>
            <a:pPr algn="l" rtl="0">
              <a:defRPr/>
            </a:pPr>
            <a:r>
              <a:rPr lang="en-US" b="1" dirty="0">
                <a:cs typeface="+mn-cs"/>
              </a:rPr>
              <a:t>3) </a:t>
            </a:r>
            <a:r>
              <a:rPr lang="en-US" b="1" u="sng" dirty="0">
                <a:cs typeface="+mn-cs"/>
              </a:rPr>
              <a:t>Semi-tight Coupling</a:t>
            </a:r>
          </a:p>
          <a:p>
            <a:pPr algn="l" rtl="0">
              <a:defRPr/>
            </a:pPr>
            <a:endParaRPr lang="en-US" b="1" u="sng" dirty="0">
              <a:cs typeface="+mn-cs"/>
            </a:endParaRPr>
          </a:p>
          <a:p>
            <a:pPr algn="just" rtl="0">
              <a:lnSpc>
                <a:spcPct val="150000"/>
              </a:lnSpc>
              <a:defRPr/>
            </a:pPr>
            <a:r>
              <a:rPr lang="en-US" dirty="0">
                <a:cs typeface="+mn-cs"/>
              </a:rPr>
              <a:t>In this architecture, </a:t>
            </a:r>
          </a:p>
          <a:p>
            <a:pPr marL="285750" indent="-285750" algn="just" rtl="0">
              <a:lnSpc>
                <a:spcPct val="150000"/>
              </a:lnSpc>
              <a:buFont typeface="Wingdings" pitchFamily="2" charset="2"/>
              <a:buChar char="q"/>
              <a:defRPr/>
            </a:pPr>
            <a:r>
              <a:rPr lang="en-US" dirty="0">
                <a:cs typeface="+mn-cs"/>
              </a:rPr>
              <a:t>Linking to database or data warehouse system. </a:t>
            </a:r>
          </a:p>
          <a:p>
            <a:pPr marL="285750" indent="-285750" algn="just" rtl="0">
              <a:lnSpc>
                <a:spcPct val="150000"/>
              </a:lnSpc>
              <a:buFont typeface="Wingdings" pitchFamily="2" charset="2"/>
              <a:buChar char="q"/>
              <a:defRPr/>
            </a:pPr>
            <a:r>
              <a:rPr lang="en-US" dirty="0">
                <a:cs typeface="+mn-cs"/>
              </a:rPr>
              <a:t>Uses several features of database or data warehouse systems to perform some data mining tasks including sorting, indexing, aggregation…etc. </a:t>
            </a:r>
          </a:p>
          <a:p>
            <a:pPr marL="285750" indent="-285750" algn="just" rtl="0">
              <a:lnSpc>
                <a:spcPct val="150000"/>
              </a:lnSpc>
              <a:buFont typeface="Wingdings" pitchFamily="2" charset="2"/>
              <a:buChar char="q"/>
              <a:defRPr/>
            </a:pPr>
            <a:r>
              <a:rPr lang="en-US" dirty="0">
                <a:cs typeface="+mn-cs"/>
              </a:rPr>
              <a:t>Some intermediate result can be stored in database or data warehouse system for better performance.</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5310</TotalTime>
  <Words>2536</Words>
  <Application>Microsoft Office PowerPoint</Application>
  <PresentationFormat>On-screen Show (4:3)</PresentationFormat>
  <Paragraphs>206</Paragraphs>
  <Slides>27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Mining</dc:title>
  <cp:lastModifiedBy>TK-LPT-788</cp:lastModifiedBy>
  <cp:revision>1066</cp:revision>
  <dcterms:created xsi:type="dcterms:W3CDTF">2009-05-25T19:22:03Z</dcterms:created>
  <dcterms:modified xsi:type="dcterms:W3CDTF">2023-12-06T05:01:02Z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TC300068721033</vt:lpwstr>
  </property>
</Properties>
</file>