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7"/>
  </p:notesMasterIdLst>
  <p:sldIdLst>
    <p:sldId id="256" r:id="rId2"/>
    <p:sldId id="257" r:id="rId3"/>
    <p:sldId id="259" r:id="rId4"/>
    <p:sldId id="328" r:id="rId5"/>
    <p:sldId id="329" r:id="rId6"/>
    <p:sldId id="258" r:id="rId7"/>
    <p:sldId id="261" r:id="rId8"/>
    <p:sldId id="262" r:id="rId9"/>
    <p:sldId id="330" r:id="rId10"/>
    <p:sldId id="260" r:id="rId11"/>
    <p:sldId id="263" r:id="rId12"/>
    <p:sldId id="288" r:id="rId13"/>
    <p:sldId id="289" r:id="rId14"/>
    <p:sldId id="290" r:id="rId15"/>
    <p:sldId id="291" r:id="rId16"/>
    <p:sldId id="264" r:id="rId17"/>
    <p:sldId id="265" r:id="rId18"/>
    <p:sldId id="292" r:id="rId19"/>
    <p:sldId id="293" r:id="rId20"/>
    <p:sldId id="294" r:id="rId21"/>
    <p:sldId id="295" r:id="rId22"/>
    <p:sldId id="296" r:id="rId23"/>
    <p:sldId id="267" r:id="rId24"/>
    <p:sldId id="372" r:id="rId25"/>
    <p:sldId id="26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6" r:id="rId35"/>
    <p:sldId id="307" r:id="rId36"/>
    <p:sldId id="308" r:id="rId37"/>
    <p:sldId id="395" r:id="rId38"/>
    <p:sldId id="396" r:id="rId39"/>
    <p:sldId id="397" r:id="rId40"/>
    <p:sldId id="326" r:id="rId41"/>
    <p:sldId id="309" r:id="rId42"/>
    <p:sldId id="310" r:id="rId43"/>
    <p:sldId id="311" r:id="rId44"/>
    <p:sldId id="398" r:id="rId45"/>
    <p:sldId id="312" r:id="rId46"/>
    <p:sldId id="313" r:id="rId47"/>
    <p:sldId id="314" r:id="rId48"/>
    <p:sldId id="316" r:id="rId49"/>
    <p:sldId id="317" r:id="rId50"/>
    <p:sldId id="318" r:id="rId51"/>
    <p:sldId id="319" r:id="rId52"/>
    <p:sldId id="320" r:id="rId53"/>
    <p:sldId id="321" r:id="rId54"/>
    <p:sldId id="322" r:id="rId55"/>
    <p:sldId id="323" r:id="rId56"/>
    <p:sldId id="324" r:id="rId57"/>
    <p:sldId id="325" r:id="rId58"/>
    <p:sldId id="283" r:id="rId59"/>
    <p:sldId id="270" r:id="rId60"/>
    <p:sldId id="276" r:id="rId61"/>
    <p:sldId id="399" r:id="rId62"/>
    <p:sldId id="400" r:id="rId63"/>
    <p:sldId id="401" r:id="rId64"/>
    <p:sldId id="402" r:id="rId65"/>
    <p:sldId id="403" r:id="rId66"/>
    <p:sldId id="404" r:id="rId67"/>
    <p:sldId id="405" r:id="rId68"/>
    <p:sldId id="406" r:id="rId69"/>
    <p:sldId id="407" r:id="rId70"/>
    <p:sldId id="409" r:id="rId71"/>
    <p:sldId id="272" r:id="rId72"/>
    <p:sldId id="327" r:id="rId73"/>
    <p:sldId id="391" r:id="rId74"/>
    <p:sldId id="392" r:id="rId75"/>
    <p:sldId id="393" r:id="rId76"/>
    <p:sldId id="394" r:id="rId77"/>
    <p:sldId id="287" r:id="rId78"/>
    <p:sldId id="376" r:id="rId79"/>
    <p:sldId id="334" r:id="rId80"/>
    <p:sldId id="336" r:id="rId81"/>
    <p:sldId id="337" r:id="rId82"/>
    <p:sldId id="377" r:id="rId83"/>
    <p:sldId id="378" r:id="rId84"/>
    <p:sldId id="379" r:id="rId85"/>
    <p:sldId id="380" r:id="rId86"/>
    <p:sldId id="363" r:id="rId87"/>
    <p:sldId id="362" r:id="rId88"/>
    <p:sldId id="410" r:id="rId89"/>
    <p:sldId id="411" r:id="rId90"/>
    <p:sldId id="353" r:id="rId91"/>
    <p:sldId id="354" r:id="rId92"/>
    <p:sldId id="356" r:id="rId93"/>
    <p:sldId id="357" r:id="rId94"/>
    <p:sldId id="359" r:id="rId95"/>
    <p:sldId id="360" r:id="rId96"/>
    <p:sldId id="361" r:id="rId97"/>
    <p:sldId id="344" r:id="rId98"/>
    <p:sldId id="279" r:id="rId99"/>
    <p:sldId id="366" r:id="rId100"/>
    <p:sldId id="367" r:id="rId101"/>
    <p:sldId id="368" r:id="rId102"/>
    <p:sldId id="369" r:id="rId103"/>
    <p:sldId id="370" r:id="rId104"/>
    <p:sldId id="350" r:id="rId105"/>
    <p:sldId id="381" r:id="rId106"/>
    <p:sldId id="382" r:id="rId107"/>
    <p:sldId id="384" r:id="rId108"/>
    <p:sldId id="412" r:id="rId109"/>
    <p:sldId id="413" r:id="rId110"/>
    <p:sldId id="383" r:id="rId111"/>
    <p:sldId id="385" r:id="rId112"/>
    <p:sldId id="386" r:id="rId113"/>
    <p:sldId id="390" r:id="rId114"/>
    <p:sldId id="373" r:id="rId115"/>
    <p:sldId id="374" r:id="rId1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645" autoAdjust="0"/>
  </p:normalViewPr>
  <p:slideViewPr>
    <p:cSldViewPr>
      <p:cViewPr varScale="1">
        <p:scale>
          <a:sx n="68" d="100"/>
          <a:sy n="68" d="100"/>
        </p:scale>
        <p:origin x="144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emf"/><Relationship Id="rId4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5" Type="http://schemas.openxmlformats.org/officeDocument/2006/relationships/image" Target="../media/image3.emf"/><Relationship Id="rId4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0C7371-24CD-4373-875E-1051BFA50C6D}" type="datetimeFigureOut">
              <a:rPr lang="en-US" smtClean="0"/>
              <a:t>18-Nov-19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4712B-F244-4B83-81B0-605383C0E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493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  <a:buSzPct val="80000"/>
            </a:pPr>
            <a:r>
              <a:rPr lang="en-US" sz="2000" dirty="0" smtClean="0"/>
              <a:t>Applications</a:t>
            </a:r>
          </a:p>
          <a:p>
            <a:pPr lvl="1">
              <a:lnSpc>
                <a:spcPct val="130000"/>
              </a:lnSpc>
              <a:buSzPct val="80000"/>
            </a:pPr>
            <a:r>
              <a:rPr lang="en-US" sz="2000" dirty="0" smtClean="0"/>
              <a:t>Basket data analysis, cross-marketing, catalog design, sale campaign analysis, Web log (click stream) analysis, and DNA sequence analysis.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4712B-F244-4B83-81B0-605383C0E6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11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can be zero…. As these are generated from 2 –</a:t>
            </a:r>
            <a:r>
              <a:rPr lang="en-US" dirty="0" err="1" smtClean="0"/>
              <a:t>itemsets</a:t>
            </a:r>
            <a:r>
              <a:rPr lang="en-US" dirty="0" smtClean="0"/>
              <a:t> and we are finding their count in the DB---</a:t>
            </a:r>
          </a:p>
          <a:p>
            <a:r>
              <a:rPr lang="en-US" dirty="0" smtClean="0"/>
              <a:t>So it will be the one whose</a:t>
            </a:r>
            <a:r>
              <a:rPr lang="en-US" baseline="0" dirty="0" smtClean="0"/>
              <a:t> two </a:t>
            </a:r>
            <a:r>
              <a:rPr lang="en-US" baseline="0" dirty="0" err="1" smtClean="0"/>
              <a:t>itemsets</a:t>
            </a:r>
            <a:r>
              <a:rPr lang="en-US" baseline="0" dirty="0" smtClean="0"/>
              <a:t> are frequent and up-till now it is not found in the DB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4712B-F244-4B83-81B0-605383C0E6B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95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Itemset</a:t>
            </a:r>
            <a:r>
              <a:rPr lang="en-US" dirty="0" smtClean="0"/>
              <a:t> that are not in the dictionary indicate they are not frequent so</a:t>
            </a:r>
            <a:r>
              <a:rPr lang="en-US" baseline="0" dirty="0" smtClean="0"/>
              <a:t> ignore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4712B-F244-4B83-81B0-605383C0E6B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792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4712B-F244-4B83-81B0-605383C0E6B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518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c(ABC D) = </a:t>
            </a:r>
            <a:r>
              <a:rPr lang="en-US" dirty="0" smtClean="0"/>
              <a:t>s(ABCD)/s(ABC)</a:t>
            </a:r>
            <a:r>
              <a:rPr lang="en-US" baseline="0" dirty="0" smtClean="0"/>
              <a:t>  ……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c(AB D)= = </a:t>
            </a:r>
            <a:r>
              <a:rPr lang="en-US" dirty="0" smtClean="0"/>
              <a:t>s(ABCD)/s(AB)</a:t>
            </a:r>
            <a:endParaRPr lang="en-US" dirty="0" smtClean="0">
              <a:solidFill>
                <a:schemeClr val="accent6">
                  <a:lumMod val="75000"/>
                </a:schemeClr>
              </a:solidFill>
              <a:sym typeface="Symbol" pitchFamily="18" charset="2"/>
            </a:endParaRPr>
          </a:p>
          <a:p>
            <a:endParaRPr lang="en-US" dirty="0" smtClean="0"/>
          </a:p>
          <a:p>
            <a:r>
              <a:rPr lang="en-US" dirty="0" smtClean="0"/>
              <a:t>s(ABCD)/s(ABC)</a:t>
            </a:r>
            <a:r>
              <a:rPr lang="en-US" baseline="0" dirty="0" smtClean="0"/>
              <a:t>   &gt;= s(ABCD)/s(AB)  &gt;= s(ABCD)/s(A)</a:t>
            </a:r>
          </a:p>
          <a:p>
            <a:r>
              <a:rPr lang="en-US" baseline="0" dirty="0" smtClean="0"/>
              <a:t>Note entity that is dividing is equal or have higher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4712B-F244-4B83-81B0-605383C0E6B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53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c(A-&gt;B) = P(B|A) = P(AUB)/P(A)= s(AB)/s(A)</a:t>
            </a:r>
          </a:p>
          <a:p>
            <a:r>
              <a:rPr lang="en-US" dirty="0" smtClean="0"/>
              <a:t>c(BCD</a:t>
            </a:r>
            <a:r>
              <a:rPr lang="en-US" baseline="0" dirty="0" smtClean="0"/>
              <a:t> -&gt; A) = support count(ABCD) / support count (BCD)</a:t>
            </a:r>
          </a:p>
          <a:p>
            <a:endParaRPr lang="en-US" baseline="0" dirty="0" smtClean="0"/>
          </a:p>
          <a:p>
            <a:r>
              <a:rPr lang="en-US" baseline="0" dirty="0" smtClean="0"/>
              <a:t>C(CD-&gt;AB) = s(ABCD)/s(CD)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4712B-F244-4B83-81B0-605383C0E6B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935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From Introduction to Data</a:t>
            </a:r>
            <a:r>
              <a:rPr lang="en-US" b="1" baseline="0" dirty="0" smtClean="0"/>
              <a:t> Mining book </a:t>
            </a:r>
            <a:endParaRPr lang="en-US" b="1" dirty="0" smtClean="0"/>
          </a:p>
          <a:p>
            <a:r>
              <a:rPr lang="en-US" dirty="0" smtClean="0"/>
              <a:t>1.First generate all rules with single item on right hand</a:t>
            </a:r>
            <a:r>
              <a:rPr lang="en-US" baseline="0" dirty="0" smtClean="0"/>
              <a:t> side </a:t>
            </a:r>
            <a:r>
              <a:rPr lang="en-US" b="1" u="sng" baseline="0" dirty="0" smtClean="0">
                <a:solidFill>
                  <a:srgbClr val="FF0000"/>
                </a:solidFill>
              </a:rPr>
              <a:t>BCD-&gt; A</a:t>
            </a:r>
            <a:r>
              <a:rPr lang="en-US" baseline="0" dirty="0" smtClean="0"/>
              <a:t>, ACD-&gt;B, ABD-&gt; C, ABC-&gt; D …if confidence is &lt; c prune the rule </a:t>
            </a:r>
          </a:p>
          <a:p>
            <a:r>
              <a:rPr lang="en-US" baseline="0" dirty="0" smtClean="0"/>
              <a:t>2. Generate all rules with 2 –item on right hand side using above rules (use </a:t>
            </a:r>
            <a:r>
              <a:rPr lang="en-US" baseline="0" dirty="0" err="1" smtClean="0"/>
              <a:t>apriori</a:t>
            </a:r>
            <a:r>
              <a:rPr lang="en-US" baseline="0" dirty="0" smtClean="0"/>
              <a:t> principle self-join and prune if subset is not frequent)</a:t>
            </a:r>
          </a:p>
          <a:p>
            <a:r>
              <a:rPr lang="en-US" baseline="0" dirty="0" smtClean="0"/>
              <a:t>So we get all rules with two items on right hand side …let say BCD-&gt; A confidence is less prune it </a:t>
            </a:r>
          </a:p>
          <a:p>
            <a:r>
              <a:rPr lang="en-US" baseline="0" dirty="0" smtClean="0"/>
              <a:t>And generate rules such that  AD-&gt;</a:t>
            </a:r>
            <a:r>
              <a:rPr lang="en-US" b="1" baseline="0" dirty="0" smtClean="0"/>
              <a:t>BC</a:t>
            </a:r>
            <a:r>
              <a:rPr lang="en-US" baseline="0" dirty="0" smtClean="0"/>
              <a:t> , AC-&gt; </a:t>
            </a:r>
            <a:r>
              <a:rPr lang="en-US" b="1" baseline="0" dirty="0" smtClean="0"/>
              <a:t>BD</a:t>
            </a:r>
            <a:r>
              <a:rPr lang="en-US" baseline="0" dirty="0" smtClean="0"/>
              <a:t> , AB-&gt;</a:t>
            </a:r>
            <a:r>
              <a:rPr lang="en-US" b="1" baseline="0" dirty="0" smtClean="0"/>
              <a:t>CD</a:t>
            </a:r>
          </a:p>
          <a:p>
            <a:r>
              <a:rPr lang="en-US" b="1" baseline="0" dirty="0" smtClean="0"/>
              <a:t>3. Generate A-&gt; BCD as above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4712B-F244-4B83-81B0-605383C0E6B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10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DIC= Dynamic </a:t>
            </a:r>
            <a:r>
              <a:rPr lang="en-US" sz="1200" dirty="0" err="1" smtClean="0"/>
              <a:t>Itemset</a:t>
            </a:r>
            <a:r>
              <a:rPr lang="en-US" sz="1200" dirty="0" smtClean="0"/>
              <a:t> counting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4712B-F244-4B83-81B0-605383C0E6B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719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6.5: Hash table, H2, for candidate 2-itemsets: This hash table was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generated by scanning the transactions of Table 6.1 while determining L1. If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minimum support count is, say, 3, then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itemsets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buckets 0, 1, 3, 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 cannot be frequent and so they should not be included in C2.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database to generate the frequent 1-itemsets, L1, we can generate all of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2-itemsets for each transaction, hash (i.e., map) them into the different</a:t>
            </a:r>
          </a:p>
          <a:p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buckets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 table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structure, and increase the corresponding bucket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counts (Figure 6.5). A 2-itemset whose corresponding bucket count in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 table is below the support threshold cannot be frequent and thus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should be removed from the candidate set. Such a hash-based technique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may substantially reduce the number of the candidate k-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itemsets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examined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(especially when k = 2).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Processing cost of initial list is very huge so they try to reduce the size of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db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 initial stages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4712B-F244-4B83-81B0-605383C0E6B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609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000" dirty="0" smtClean="0"/>
              <a:t>Deriving frequent patterns based on vertical intersections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/>
              <a:t>t(X) = t(Y): X and Y always happen together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/>
              <a:t>t(X) </a:t>
            </a:r>
            <a:r>
              <a:rPr lang="en-US" altLang="en-US" sz="2000" dirty="0" smtClean="0">
                <a:sym typeface="Symbol" panose="05050102010706020507" pitchFamily="18" charset="2"/>
              </a:rPr>
              <a:t> t(Y): transaction having X always has Y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dirty="0" smtClean="0">
                <a:sym typeface="Symbol" panose="05050102010706020507" pitchFamily="18" charset="2"/>
              </a:rPr>
              <a:t>Using </a:t>
            </a:r>
            <a:r>
              <a:rPr lang="en-US" altLang="en-US" sz="2000" dirty="0" err="1" smtClean="0">
                <a:solidFill>
                  <a:schemeClr val="hlink"/>
                </a:solidFill>
                <a:sym typeface="Symbol" panose="05050102010706020507" pitchFamily="18" charset="2"/>
              </a:rPr>
              <a:t>diffset</a:t>
            </a:r>
            <a:r>
              <a:rPr lang="en-US" altLang="en-US" sz="2000" dirty="0" smtClean="0">
                <a:sym typeface="Symbol" panose="05050102010706020507" pitchFamily="18" charset="2"/>
              </a:rPr>
              <a:t> to accelerate mining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>
                <a:sym typeface="Symbol" panose="05050102010706020507" pitchFamily="18" charset="2"/>
              </a:rPr>
              <a:t>Only keep track of differences of </a:t>
            </a:r>
            <a:r>
              <a:rPr lang="en-US" altLang="en-US" sz="2000" dirty="0" err="1" smtClean="0">
                <a:sym typeface="Symbol" panose="05050102010706020507" pitchFamily="18" charset="2"/>
              </a:rPr>
              <a:t>tids</a:t>
            </a:r>
            <a:endParaRPr lang="en-US" altLang="en-US" sz="2000" dirty="0" smtClean="0">
              <a:sym typeface="Symbol" panose="05050102010706020507" pitchFamily="18" charset="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>
                <a:sym typeface="Symbol" panose="05050102010706020507" pitchFamily="18" charset="2"/>
              </a:rPr>
              <a:t>t(X) = {T</a:t>
            </a:r>
            <a:r>
              <a:rPr lang="en-US" altLang="en-US" sz="2000" baseline="-25000" dirty="0" smtClean="0">
                <a:sym typeface="Symbol" panose="05050102010706020507" pitchFamily="18" charset="2"/>
              </a:rPr>
              <a:t>1</a:t>
            </a:r>
            <a:r>
              <a:rPr lang="en-US" altLang="en-US" sz="2000" dirty="0" smtClean="0">
                <a:sym typeface="Symbol" panose="05050102010706020507" pitchFamily="18" charset="2"/>
              </a:rPr>
              <a:t>, T</a:t>
            </a:r>
            <a:r>
              <a:rPr lang="en-US" altLang="en-US" sz="2000" baseline="-25000" dirty="0" smtClean="0">
                <a:sym typeface="Symbol" panose="05050102010706020507" pitchFamily="18" charset="2"/>
              </a:rPr>
              <a:t>2</a:t>
            </a:r>
            <a:r>
              <a:rPr lang="en-US" altLang="en-US" sz="2000" dirty="0" smtClean="0">
                <a:sym typeface="Symbol" panose="05050102010706020507" pitchFamily="18" charset="2"/>
              </a:rPr>
              <a:t>, T</a:t>
            </a:r>
            <a:r>
              <a:rPr lang="en-US" altLang="en-US" sz="2000" baseline="-25000" dirty="0" smtClean="0">
                <a:sym typeface="Symbol" panose="05050102010706020507" pitchFamily="18" charset="2"/>
              </a:rPr>
              <a:t>3</a:t>
            </a:r>
            <a:r>
              <a:rPr lang="en-US" altLang="en-US" sz="2000" dirty="0" smtClean="0">
                <a:sym typeface="Symbol" panose="05050102010706020507" pitchFamily="18" charset="2"/>
              </a:rPr>
              <a:t>},  t(XY) = {T</a:t>
            </a:r>
            <a:r>
              <a:rPr lang="en-US" altLang="en-US" sz="2000" baseline="-25000" dirty="0" smtClean="0">
                <a:sym typeface="Symbol" panose="05050102010706020507" pitchFamily="18" charset="2"/>
              </a:rPr>
              <a:t>1</a:t>
            </a:r>
            <a:r>
              <a:rPr lang="en-US" altLang="en-US" sz="2000" dirty="0" smtClean="0">
                <a:sym typeface="Symbol" panose="05050102010706020507" pitchFamily="18" charset="2"/>
              </a:rPr>
              <a:t>, T</a:t>
            </a:r>
            <a:r>
              <a:rPr lang="en-US" altLang="en-US" sz="2000" baseline="-25000" dirty="0" smtClean="0">
                <a:sym typeface="Symbol" panose="05050102010706020507" pitchFamily="18" charset="2"/>
              </a:rPr>
              <a:t>3</a:t>
            </a:r>
            <a:r>
              <a:rPr lang="en-US" altLang="en-US" sz="2000" dirty="0" smtClean="0">
                <a:sym typeface="Symbol" panose="05050102010706020507" pitchFamily="18" charset="2"/>
              </a:rPr>
              <a:t>}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err="1" smtClean="0">
                <a:sym typeface="Symbol" panose="05050102010706020507" pitchFamily="18" charset="2"/>
              </a:rPr>
              <a:t>Diffset</a:t>
            </a:r>
            <a:r>
              <a:rPr lang="en-US" altLang="en-US" sz="2000" dirty="0" smtClean="0">
                <a:sym typeface="Symbol" panose="05050102010706020507" pitchFamily="18" charset="2"/>
              </a:rPr>
              <a:t> (XY, X) = {T</a:t>
            </a:r>
            <a:r>
              <a:rPr lang="en-US" altLang="en-US" sz="2000" baseline="-25000" dirty="0" smtClean="0">
                <a:sym typeface="Symbol" panose="05050102010706020507" pitchFamily="18" charset="2"/>
              </a:rPr>
              <a:t>2</a:t>
            </a:r>
            <a:r>
              <a:rPr lang="en-US" altLang="en-US" sz="2000" dirty="0" smtClean="0">
                <a:sym typeface="Symbol" panose="05050102010706020507" pitchFamily="18" charset="2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4712B-F244-4B83-81B0-605383C0E6B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256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1200" dirty="0" err="1" smtClean="0"/>
              <a:t>Diffset</a:t>
            </a:r>
            <a:r>
              <a:rPr lang="en-US" altLang="en-US" sz="1200" dirty="0" smtClean="0"/>
              <a:t> can speed</a:t>
            </a:r>
            <a:r>
              <a:rPr lang="en-US" altLang="en-US" sz="1200" baseline="0" dirty="0" smtClean="0"/>
              <a:t> up things if the transaction are very dense </a:t>
            </a:r>
          </a:p>
          <a:p>
            <a:pPr>
              <a:lnSpc>
                <a:spcPct val="110000"/>
              </a:lnSpc>
            </a:pPr>
            <a:endParaRPr lang="en-US" altLang="en-US" sz="1200" dirty="0" smtClean="0"/>
          </a:p>
          <a:p>
            <a:pPr>
              <a:lnSpc>
                <a:spcPct val="110000"/>
              </a:lnSpc>
            </a:pPr>
            <a:r>
              <a:rPr lang="en-US" altLang="en-US" sz="1200" dirty="0" smtClean="0"/>
              <a:t>M. </a:t>
            </a:r>
            <a:r>
              <a:rPr lang="en-US" altLang="en-US" sz="1200" dirty="0" err="1" smtClean="0"/>
              <a:t>Zaki</a:t>
            </a:r>
            <a:r>
              <a:rPr lang="en-US" altLang="en-US" sz="1200" dirty="0" smtClean="0"/>
              <a:t> et al. </a:t>
            </a:r>
            <a:r>
              <a:rPr lang="en-US" altLang="en-US" sz="1200" dirty="0" smtClean="0">
                <a:solidFill>
                  <a:schemeClr val="tx2"/>
                </a:solidFill>
              </a:rPr>
              <a:t>New algorithms for fast discovery of association rules</a:t>
            </a:r>
            <a:r>
              <a:rPr lang="en-US" altLang="en-US" sz="1200" dirty="0" smtClean="0"/>
              <a:t>. In </a:t>
            </a:r>
            <a:r>
              <a:rPr lang="en-US" altLang="en-US" sz="1200" dirty="0" smtClean="0">
                <a:solidFill>
                  <a:schemeClr val="tx2"/>
                </a:solidFill>
              </a:rPr>
              <a:t>KDD’97</a:t>
            </a:r>
          </a:p>
          <a:p>
            <a:pPr>
              <a:lnSpc>
                <a:spcPct val="110000"/>
              </a:lnSpc>
            </a:pPr>
            <a:r>
              <a:rPr lang="en-US" altLang="en-US" sz="1200" dirty="0" smtClean="0"/>
              <a:t>P. </a:t>
            </a:r>
            <a:r>
              <a:rPr lang="en-US" altLang="en-US" sz="1200" dirty="0" err="1" smtClean="0"/>
              <a:t>Shenoy</a:t>
            </a:r>
            <a:r>
              <a:rPr lang="en-US" altLang="en-US" sz="1200" dirty="0" smtClean="0"/>
              <a:t> et al. </a:t>
            </a:r>
            <a:r>
              <a:rPr lang="en-US" altLang="en-US" sz="1200" dirty="0" smtClean="0">
                <a:solidFill>
                  <a:schemeClr val="tx2"/>
                </a:solidFill>
              </a:rPr>
              <a:t>Turbo-charging vertical mining of large databases</a:t>
            </a:r>
            <a:r>
              <a:rPr lang="en-US" altLang="en-US" sz="1200" dirty="0" smtClean="0"/>
              <a:t>. In </a:t>
            </a:r>
            <a:r>
              <a:rPr lang="en-US" altLang="en-US" sz="1200" dirty="0" smtClean="0">
                <a:solidFill>
                  <a:schemeClr val="tx2"/>
                </a:solidFill>
              </a:rPr>
              <a:t>SIGMOD’00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4712B-F244-4B83-81B0-605383C0E6B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77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Data -&gt; </a:t>
            </a:r>
            <a:r>
              <a:rPr lang="en-US" sz="2400" dirty="0" smtClean="0"/>
              <a:t>transaction databases, relational databases, and other information repositories.</a:t>
            </a:r>
          </a:p>
          <a:p>
            <a:endParaRPr lang="en-US" dirty="0" smtClean="0"/>
          </a:p>
          <a:p>
            <a:pPr>
              <a:lnSpc>
                <a:spcPct val="90000"/>
              </a:lnSpc>
              <a:buSzPct val="80000"/>
            </a:pPr>
            <a:r>
              <a:rPr lang="en-US" sz="2400" dirty="0" smtClean="0"/>
              <a:t>Applications:</a:t>
            </a:r>
          </a:p>
          <a:p>
            <a:pPr lvl="1">
              <a:lnSpc>
                <a:spcPct val="90000"/>
              </a:lnSpc>
              <a:buSzPct val="80000"/>
            </a:pPr>
            <a:r>
              <a:rPr lang="en-US" sz="2400" dirty="0" smtClean="0"/>
              <a:t>Basket data analysis, cross-marketing, catalog design, loss-leader analysis, clustering, classification, </a:t>
            </a:r>
            <a:r>
              <a:rPr lang="en-US" sz="2400" dirty="0" err="1" smtClean="0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4712B-F244-4B83-81B0-605383C0E6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77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0E6C33F-7931-49C1-812C-758ED0CF28B3}" type="slidenum">
              <a:rPr lang="en-US" altLang="en-US"/>
              <a:pPr>
                <a:spcBef>
                  <a:spcPct val="0"/>
                </a:spcBef>
              </a:pPr>
              <a:t>75</a:t>
            </a:fld>
            <a:endParaRPr lang="en-US" alt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 smtClean="0"/>
              <a:t>A. </a:t>
            </a:r>
            <a:r>
              <a:rPr lang="en-US" altLang="en-US" sz="1200" dirty="0" err="1" smtClean="0"/>
              <a:t>Savasere</a:t>
            </a:r>
            <a:r>
              <a:rPr lang="en-US" altLang="en-US" sz="1200" dirty="0" smtClean="0"/>
              <a:t>, E. </a:t>
            </a:r>
            <a:r>
              <a:rPr lang="en-US" altLang="en-US" sz="1200" dirty="0" err="1" smtClean="0"/>
              <a:t>Omiecinski</a:t>
            </a:r>
            <a:r>
              <a:rPr lang="en-US" altLang="en-US" sz="1200" dirty="0" smtClean="0"/>
              <a:t> and S. </a:t>
            </a:r>
            <a:r>
              <a:rPr lang="en-US" altLang="en-US" sz="1200" dirty="0" err="1" smtClean="0"/>
              <a:t>Navathe</a:t>
            </a:r>
            <a:r>
              <a:rPr lang="en-US" altLang="en-US" sz="1200" dirty="0" smtClean="0"/>
              <a:t>, </a:t>
            </a:r>
            <a:r>
              <a:rPr lang="en-US" altLang="en-US" sz="1200" i="1" dirty="0" smtClean="0">
                <a:solidFill>
                  <a:schemeClr val="tx2"/>
                </a:solidFill>
              </a:rPr>
              <a:t>VLDB’95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88181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kumimoji="1" lang="en-US" altLang="en-US" sz="1200" dirty="0" smtClean="0">
                <a:latin typeface="Century" panose="02040604050505020304" pitchFamily="18" charset="0"/>
              </a:rPr>
              <a:t>The set of transactions may be divided into a number of disjoint subsets. Then each partition is searched for frequent </a:t>
            </a:r>
            <a:r>
              <a:rPr kumimoji="1" lang="en-US" altLang="en-US" sz="1200" dirty="0" err="1" smtClean="0">
                <a:latin typeface="Century" panose="02040604050505020304" pitchFamily="18" charset="0"/>
              </a:rPr>
              <a:t>itemsets</a:t>
            </a:r>
            <a:r>
              <a:rPr kumimoji="1" lang="en-US" altLang="en-US" sz="1200" dirty="0" smtClean="0">
                <a:latin typeface="Century" panose="02040604050505020304" pitchFamily="18" charset="0"/>
              </a:rPr>
              <a:t>. These frequent </a:t>
            </a:r>
            <a:r>
              <a:rPr kumimoji="1" lang="en-US" altLang="en-US" sz="1200" dirty="0" err="1" smtClean="0">
                <a:latin typeface="Century" panose="02040604050505020304" pitchFamily="18" charset="0"/>
              </a:rPr>
              <a:t>itemsets</a:t>
            </a:r>
            <a:r>
              <a:rPr kumimoji="1" lang="en-US" altLang="en-US" sz="1200" dirty="0" smtClean="0">
                <a:latin typeface="Century" panose="02040604050505020304" pitchFamily="18" charset="0"/>
              </a:rPr>
              <a:t> are called local frequent </a:t>
            </a:r>
            <a:r>
              <a:rPr kumimoji="1" lang="en-US" altLang="en-US" sz="1200" dirty="0" err="1" smtClean="0">
                <a:latin typeface="Century" panose="02040604050505020304" pitchFamily="18" charset="0"/>
              </a:rPr>
              <a:t>itemsets</a:t>
            </a:r>
            <a:r>
              <a:rPr kumimoji="1" lang="en-US" altLang="en-US" sz="1200" dirty="0" smtClean="0">
                <a:latin typeface="Century" panose="02040604050505020304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kumimoji="1" lang="en-US" altLang="en-US" sz="1200" dirty="0" smtClean="0">
                <a:latin typeface="Century" panose="02040604050505020304" pitchFamily="18" charset="0"/>
              </a:rPr>
              <a:t>How can information about local </a:t>
            </a:r>
            <a:r>
              <a:rPr kumimoji="1" lang="en-US" altLang="en-US" sz="1200" dirty="0" err="1" smtClean="0">
                <a:latin typeface="Century" panose="02040604050505020304" pitchFamily="18" charset="0"/>
              </a:rPr>
              <a:t>itemsets</a:t>
            </a:r>
            <a:r>
              <a:rPr kumimoji="1" lang="en-US" altLang="en-US" sz="1200" dirty="0" smtClean="0">
                <a:latin typeface="Century" panose="02040604050505020304" pitchFamily="18" charset="0"/>
              </a:rPr>
              <a:t> be used in finding frequent </a:t>
            </a:r>
            <a:r>
              <a:rPr kumimoji="1" lang="en-US" altLang="en-US" sz="1200" dirty="0" err="1" smtClean="0">
                <a:latin typeface="Century" panose="02040604050505020304" pitchFamily="18" charset="0"/>
              </a:rPr>
              <a:t>itemsets</a:t>
            </a:r>
            <a:r>
              <a:rPr kumimoji="1" lang="en-US" altLang="en-US" sz="1200" dirty="0" smtClean="0">
                <a:latin typeface="Century" panose="02040604050505020304" pitchFamily="18" charset="0"/>
              </a:rPr>
              <a:t> of the global set of transactions?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kumimoji="1" lang="en-US" altLang="en-US" sz="1200" dirty="0" smtClean="0">
              <a:latin typeface="Century" panose="020406040505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kumimoji="1" lang="en-US" altLang="en-US" sz="1200" dirty="0" smtClean="0">
                <a:latin typeface="Century" panose="02040604050505020304" pitchFamily="18" charset="0"/>
              </a:rPr>
              <a:t>Total transaction = 100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kumimoji="1" lang="en-US" altLang="en-US" sz="1200" dirty="0" smtClean="0">
                <a:latin typeface="Century" panose="02040604050505020304" pitchFamily="18" charset="0"/>
              </a:rPr>
              <a:t>Create 5 partitions ..each partition will have 20 transactions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kumimoji="1" lang="en-US" altLang="en-US" sz="1200" dirty="0" smtClean="0">
                <a:latin typeface="Century" panose="02040604050505020304" pitchFamily="18" charset="0"/>
              </a:rPr>
              <a:t>Min support is let say 50% … 50 transactions 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kumimoji="1" lang="en-US" altLang="en-US" sz="1200" dirty="0" smtClean="0">
                <a:latin typeface="Century" panose="02040604050505020304" pitchFamily="18" charset="0"/>
              </a:rPr>
              <a:t>Min support for a partition = 50% * 20 = 10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4712B-F244-4B83-81B0-605383C0E6B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086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The core of the </a:t>
            </a:r>
            <a:r>
              <a:rPr lang="en-US" sz="2400" dirty="0" err="1" smtClean="0"/>
              <a:t>Apriori</a:t>
            </a:r>
            <a:r>
              <a:rPr lang="en-US" sz="2400" dirty="0" smtClean="0"/>
              <a:t> algorithm: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Use frequent (</a:t>
            </a:r>
            <a:r>
              <a:rPr lang="en-US" sz="2000" i="1" dirty="0" smtClean="0">
                <a:solidFill>
                  <a:schemeClr val="tx1"/>
                </a:solidFill>
              </a:rPr>
              <a:t>k </a:t>
            </a:r>
            <a:r>
              <a:rPr lang="en-US" sz="2000" dirty="0" smtClean="0">
                <a:solidFill>
                  <a:schemeClr val="tx1"/>
                </a:solidFill>
              </a:rPr>
              <a:t>– 1)-</a:t>
            </a:r>
            <a:r>
              <a:rPr lang="en-US" sz="2000" dirty="0" err="1" smtClean="0">
                <a:solidFill>
                  <a:schemeClr val="tx1"/>
                </a:solidFill>
              </a:rPr>
              <a:t>itemsets</a:t>
            </a:r>
            <a:r>
              <a:rPr lang="en-US" sz="2000" dirty="0" smtClean="0">
                <a:solidFill>
                  <a:schemeClr val="tx1"/>
                </a:solidFill>
              </a:rPr>
              <a:t> to generate </a:t>
            </a:r>
            <a:r>
              <a:rPr lang="en-US" sz="2000" u="sng" dirty="0" smtClean="0">
                <a:solidFill>
                  <a:schemeClr val="tx1"/>
                </a:solidFill>
              </a:rPr>
              <a:t>candidate</a:t>
            </a:r>
            <a:r>
              <a:rPr lang="en-US" sz="2000" dirty="0" smtClean="0">
                <a:solidFill>
                  <a:schemeClr val="tx1"/>
                </a:solidFill>
              </a:rPr>
              <a:t> frequent </a:t>
            </a:r>
            <a:r>
              <a:rPr lang="en-US" sz="2000" i="1" dirty="0" smtClean="0">
                <a:solidFill>
                  <a:schemeClr val="tx1"/>
                </a:solidFill>
              </a:rPr>
              <a:t>k-</a:t>
            </a:r>
            <a:r>
              <a:rPr lang="en-US" sz="2000" dirty="0" err="1" smtClean="0">
                <a:solidFill>
                  <a:schemeClr val="tx1"/>
                </a:solidFill>
              </a:rPr>
              <a:t>itemsets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Use database scan and pattern matching to collect counts for the candidate </a:t>
            </a:r>
            <a:r>
              <a:rPr lang="en-US" sz="2000" dirty="0" err="1" smtClean="0">
                <a:solidFill>
                  <a:schemeClr val="tx1"/>
                </a:solidFill>
              </a:rPr>
              <a:t>itemsets</a:t>
            </a:r>
            <a:endParaRPr lang="en-US" sz="20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20000"/>
              </a:lnSpc>
            </a:pPr>
            <a:endParaRPr lang="en-US" altLang="en-US" sz="2000" dirty="0" smtClean="0"/>
          </a:p>
          <a:p>
            <a:pPr eaLnBrk="1" hangingPunct="1">
              <a:lnSpc>
                <a:spcPct val="120000"/>
              </a:lnSpc>
            </a:pPr>
            <a:r>
              <a:rPr lang="en-US" altLang="en-US" sz="2000" dirty="0" smtClean="0"/>
              <a:t>Bottlenecks of the </a:t>
            </a:r>
            <a:r>
              <a:rPr lang="en-US" altLang="en-US" sz="2000" dirty="0" err="1" smtClean="0"/>
              <a:t>Apriori</a:t>
            </a:r>
            <a:r>
              <a:rPr lang="en-US" altLang="en-US" sz="2000" dirty="0" smtClean="0"/>
              <a:t> approach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/>
              <a:t>Breadth-first (i.e., level-wise) search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 smtClean="0"/>
              <a:t>Candidate generation and test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sz="2000" dirty="0" smtClean="0"/>
              <a:t>Often generates a huge number of candidates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4712B-F244-4B83-81B0-605383C0E6B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380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09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0509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0509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0509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0509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618E30C-5040-4D15-B97E-319624BA3E63}" type="slidenum">
              <a:rPr lang="en-US" altLang="en-US" smtClean="0"/>
              <a:pPr/>
              <a:t>79</a:t>
            </a:fld>
            <a:endParaRPr lang="en-US" alt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/>
              <a:t>The items are sorted in support-</a:t>
            </a:r>
            <a:r>
              <a:rPr lang="en-US" altLang="en-US" dirty="0" err="1" smtClean="0"/>
              <a:t>decending</a:t>
            </a:r>
            <a:r>
              <a:rPr lang="en-US" altLang="en-US" dirty="0" smtClean="0"/>
              <a:t> order. This indicates more frequent items are closer to the root and are most likely shared. Thus FP-tree</a:t>
            </a:r>
            <a:r>
              <a:rPr lang="en-US" altLang="en-US" baseline="0" dirty="0" smtClean="0"/>
              <a:t> structure is highly compact.  However, this does not mean that the tree constructed in this manner always achieve max compactness. With the knowledge of the given data once can create a more compact  tree</a:t>
            </a:r>
          </a:p>
          <a:p>
            <a:r>
              <a:rPr lang="en-US" altLang="en-US" baseline="0" dirty="0" smtClean="0"/>
              <a:t>Example given in FP-tree paper</a:t>
            </a:r>
          </a:p>
          <a:p>
            <a:endParaRPr lang="en-US" altLang="en-US" baseline="0" dirty="0" smtClean="0"/>
          </a:p>
          <a:p>
            <a:r>
              <a:rPr lang="en-US" altLang="en-US" baseline="0" dirty="0" smtClean="0"/>
              <a:t>FP-tree is quite compact it may fit in the main memory for even large </a:t>
            </a:r>
            <a:r>
              <a:rPr lang="en-US" altLang="en-US" baseline="0" dirty="0" err="1" smtClean="0"/>
              <a:t>databses</a:t>
            </a:r>
            <a:r>
              <a:rPr lang="en-US" altLang="en-US" baseline="0" dirty="0" smtClean="0"/>
              <a:t> but this is not true for all data sets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827181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09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0509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0509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0509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0509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FC8AB33-048E-4A68-9C14-6AC186548240}" type="slidenum">
              <a:rPr lang="en-US" altLang="en-US" smtClean="0"/>
              <a:pPr/>
              <a:t>80</a:t>
            </a:fld>
            <a:endParaRPr lang="en-US" altLang="en-US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Properties of Step 1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Node-link property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For any frequent item </a:t>
            </a:r>
            <a:r>
              <a:rPr lang="en-US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all the possible frequent patterns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contain </a:t>
            </a:r>
            <a:r>
              <a:rPr lang="en-US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obtained by following </a:t>
            </a:r>
            <a:r>
              <a:rPr lang="en-US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node-links,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starting from </a:t>
            </a:r>
            <a:r>
              <a:rPr lang="en-US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head in the FP-tree header.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Prefix path property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To calculate the frequent patterns for a node </a:t>
            </a:r>
            <a:r>
              <a:rPr lang="en-US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path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 the prefix sub-path of </a:t>
            </a:r>
            <a:r>
              <a:rPr lang="en-US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need to be accumulated,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its frequency count should carry the same count as node</a:t>
            </a:r>
          </a:p>
          <a:p>
            <a:r>
              <a:rPr lang="en-US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altLang="en-US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10894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09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0509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0509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0509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0509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B231AF6-4F2E-4F91-A119-F580F7C30F0F}" type="slidenum">
              <a:rPr lang="en-US" altLang="en-US" smtClean="0"/>
              <a:pPr/>
              <a:t>81</a:t>
            </a:fld>
            <a:endParaRPr lang="en-US" altLang="en-US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en-US" sz="1200" b="1" dirty="0" smtClean="0">
                <a:latin typeface="Times New Roman" pitchFamily="18" charset="0"/>
              </a:rPr>
              <a:t>All frequent patterns relate to</a:t>
            </a:r>
            <a:r>
              <a:rPr lang="en-US" altLang="en-US" sz="1200" b="1" i="1" dirty="0" smtClean="0">
                <a:latin typeface="Times New Roman" pitchFamily="18" charset="0"/>
              </a:rPr>
              <a:t> m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en-US" sz="1200" b="1" i="1" dirty="0" smtClean="0">
                <a:latin typeface="Times New Roman" pitchFamily="18" charset="0"/>
              </a:rPr>
              <a:t>m, 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en-US" sz="1200" b="1" i="1" dirty="0" err="1" smtClean="0">
                <a:latin typeface="Times New Roman" pitchFamily="18" charset="0"/>
              </a:rPr>
              <a:t>fm</a:t>
            </a:r>
            <a:r>
              <a:rPr lang="en-US" altLang="en-US" sz="1200" b="1" i="1" dirty="0" smtClean="0">
                <a:latin typeface="Times New Roman" pitchFamily="18" charset="0"/>
              </a:rPr>
              <a:t>, cm, am, 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en-US" sz="1200" b="1" i="1" dirty="0" err="1" smtClean="0">
                <a:latin typeface="Times New Roman" pitchFamily="18" charset="0"/>
              </a:rPr>
              <a:t>fcm</a:t>
            </a:r>
            <a:r>
              <a:rPr lang="en-US" altLang="en-US" sz="1200" b="1" i="1" dirty="0" smtClean="0">
                <a:latin typeface="Times New Roman" pitchFamily="18" charset="0"/>
              </a:rPr>
              <a:t>, </a:t>
            </a:r>
            <a:r>
              <a:rPr lang="en-US" altLang="en-US" sz="1200" b="1" i="1" dirty="0" err="1" smtClean="0">
                <a:latin typeface="Times New Roman" pitchFamily="18" charset="0"/>
              </a:rPr>
              <a:t>fam</a:t>
            </a:r>
            <a:r>
              <a:rPr lang="en-US" altLang="en-US" sz="1200" b="1" i="1" dirty="0" smtClean="0">
                <a:latin typeface="Times New Roman" pitchFamily="18" charset="0"/>
              </a:rPr>
              <a:t>, cam, 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en-US" sz="1200" b="1" i="1" dirty="0" err="1" smtClean="0">
                <a:latin typeface="Times New Roman" pitchFamily="18" charset="0"/>
              </a:rPr>
              <a:t>fcam</a:t>
            </a:r>
            <a:endParaRPr lang="en-US" altLang="en-US" sz="1200" b="1" i="1" dirty="0" smtClean="0">
              <a:latin typeface="Times New Roman" pitchFamily="18" charset="0"/>
            </a:endParaRP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714272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09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0509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0509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0509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0509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CB5CC04-69D4-42DB-B9AA-82894EE4444A}" type="slidenum">
              <a:rPr lang="en-US" altLang="en-US" smtClean="0"/>
              <a:pPr/>
              <a:t>86</a:t>
            </a:fld>
            <a:endParaRPr lang="en-US" altLang="en-US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28828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09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0509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0509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0509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0509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766C762-90B1-4AA3-B18C-171D800834DE}" type="slidenum">
              <a:rPr lang="en-US" altLang="en-US" smtClean="0"/>
              <a:pPr/>
              <a:t>87</a:t>
            </a:fld>
            <a:endParaRPr lang="en-US" altLang="en-US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722636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size of the FP-tree depends on how the items are ordered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Ordering by decreasing support is typically used but it does not always lead to the smallest tree (it's a heuristic).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4712B-F244-4B83-81B0-605383C0E6B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988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4. Use the </a:t>
            </a:r>
            <a:r>
              <a:rPr lang="en-US" dirty="0" err="1" smtClean="0"/>
              <a:t>the</a:t>
            </a:r>
            <a:r>
              <a:rPr lang="en-US" dirty="0" smtClean="0"/>
              <a:t> conditional FP-tree for e to find frequent </a:t>
            </a:r>
            <a:r>
              <a:rPr lang="en-US" dirty="0" err="1" smtClean="0"/>
              <a:t>itemsets</a:t>
            </a:r>
            <a:r>
              <a:rPr lang="en-US" dirty="0" smtClean="0"/>
              <a:t> ending in de, </a:t>
            </a:r>
            <a:r>
              <a:rPr lang="en-US" dirty="0" err="1" smtClean="0"/>
              <a:t>ce</a:t>
            </a:r>
            <a:r>
              <a:rPr lang="en-US" dirty="0" smtClean="0"/>
              <a:t> and </a:t>
            </a:r>
            <a:r>
              <a:rPr lang="en-US" dirty="0" err="1" smtClean="0"/>
              <a:t>ae</a:t>
            </a:r>
            <a:endParaRPr lang="en-US" dirty="0" smtClean="0"/>
          </a:p>
          <a:p>
            <a:pPr lvl="1"/>
            <a:r>
              <a:rPr lang="en-US" dirty="0" smtClean="0"/>
              <a:t>Note that be is not considered as b is not in the conditional FP-tree for e.</a:t>
            </a:r>
          </a:p>
          <a:p>
            <a:r>
              <a:rPr lang="en-US" dirty="0" smtClean="0"/>
              <a:t>I For each of them (e.g. de), find the prefix paths from the conditional tree for e, extract frequent </a:t>
            </a:r>
            <a:r>
              <a:rPr lang="en-US" dirty="0" err="1" smtClean="0"/>
              <a:t>itemsets</a:t>
            </a:r>
            <a:r>
              <a:rPr lang="en-US" dirty="0" smtClean="0"/>
              <a:t>, generate conditional FP-tree, etc... (recursive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4712B-F244-4B83-81B0-605383C0E6B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78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c(A-&gt;B) = P(B|A) = P(AUB)/P(A).  We use P(AUB) because in</a:t>
            </a:r>
            <a:r>
              <a:rPr lang="en-US" baseline="0" dirty="0" smtClean="0"/>
              <a:t> conditional probability we need the probability when both events A and B occur that is P(event A  ^ event B)… but in this case of set we need probability when all the elements in A and B occur in </a:t>
            </a:r>
            <a:r>
              <a:rPr lang="en-US" baseline="0" smtClean="0"/>
              <a:t>a transaction.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4712B-F244-4B83-81B0-605383C0E6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418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dirty="0" smtClean="0"/>
              <a:t>Completeness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 smtClean="0"/>
              <a:t>Preserve complete information for frequent pattern mining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 smtClean="0"/>
              <a:t>Never break a long pattern of any transaction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 smtClean="0"/>
              <a:t>Compactness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 smtClean="0"/>
              <a:t>Reduce irrelevant info—infrequent items are gone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 smtClean="0"/>
              <a:t>Items in frequency descending order: the more frequently occurring, the more likely to be shared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 smtClean="0"/>
              <a:t>Never be larger than the original database (not count node-links and the </a:t>
            </a:r>
            <a:r>
              <a:rPr lang="en-US" altLang="en-US" sz="2400" i="1" dirty="0" smtClean="0"/>
              <a:t>count</a:t>
            </a:r>
            <a:r>
              <a:rPr lang="en-US" altLang="en-US" sz="2400" dirty="0" smtClean="0"/>
              <a:t> field)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4712B-F244-4B83-81B0-605383C0E6B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034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09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0509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0509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0509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0509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49DE91E-E434-4802-AF2C-9B78CE93A84E}" type="slidenum">
              <a:rPr lang="en-US" altLang="en-US" smtClean="0"/>
              <a:pPr/>
              <a:t>97</a:t>
            </a:fld>
            <a:endParaRPr lang="en-US" altLang="en-US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137255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00" dirty="0" smtClean="0">
                <a:solidFill>
                  <a:schemeClr val="tx1"/>
                </a:solidFill>
              </a:rPr>
              <a:t>Example: {a</a:t>
            </a:r>
            <a:r>
              <a:rPr lang="en-US" sz="2100" baseline="-25000" dirty="0" smtClean="0">
                <a:solidFill>
                  <a:schemeClr val="tx1"/>
                </a:solidFill>
              </a:rPr>
              <a:t>1</a:t>
            </a:r>
            <a:r>
              <a:rPr lang="en-US" sz="2100" dirty="0" smtClean="0">
                <a:solidFill>
                  <a:schemeClr val="tx1"/>
                </a:solidFill>
              </a:rPr>
              <a:t>, …, a</a:t>
            </a:r>
            <a:r>
              <a:rPr lang="en-US" sz="2100" baseline="-25000" dirty="0" smtClean="0">
                <a:solidFill>
                  <a:schemeClr val="tx1"/>
                </a:solidFill>
              </a:rPr>
              <a:t>100</a:t>
            </a:r>
            <a:r>
              <a:rPr lang="en-US" sz="2100" dirty="0" smtClean="0">
                <a:solidFill>
                  <a:schemeClr val="tx1"/>
                </a:solidFill>
              </a:rPr>
              <a:t>} </a:t>
            </a:r>
            <a:r>
              <a:rPr lang="en-US" sz="2100" dirty="0" smtClean="0">
                <a:solidFill>
                  <a:schemeClr val="tx1"/>
                </a:solidFill>
                <a:sym typeface="Wingdings" pitchFamily="2" charset="2"/>
              </a:rPr>
              <a:t>contains</a:t>
            </a:r>
            <a:r>
              <a:rPr lang="en-US" sz="2100" dirty="0" smtClean="0">
                <a:solidFill>
                  <a:schemeClr val="tx1"/>
                </a:solidFill>
              </a:rPr>
              <a:t> (</a:t>
            </a:r>
            <a:r>
              <a:rPr lang="en-US" sz="2100" baseline="-25000" dirty="0" smtClean="0">
                <a:solidFill>
                  <a:schemeClr val="tx1"/>
                </a:solidFill>
              </a:rPr>
              <a:t>100</a:t>
            </a:r>
            <a:r>
              <a:rPr lang="en-US" sz="2100" baseline="30000" dirty="0" smtClean="0">
                <a:solidFill>
                  <a:schemeClr val="tx1"/>
                </a:solidFill>
              </a:rPr>
              <a:t>1</a:t>
            </a:r>
            <a:r>
              <a:rPr lang="en-US" sz="2100" dirty="0" smtClean="0">
                <a:solidFill>
                  <a:schemeClr val="tx1"/>
                </a:solidFill>
              </a:rPr>
              <a:t>) + (</a:t>
            </a:r>
            <a:r>
              <a:rPr lang="en-US" sz="2100" baseline="-25000" dirty="0" smtClean="0">
                <a:solidFill>
                  <a:schemeClr val="tx1"/>
                </a:solidFill>
              </a:rPr>
              <a:t>100</a:t>
            </a:r>
            <a:r>
              <a:rPr lang="en-US" sz="2100" baseline="30000" dirty="0" smtClean="0">
                <a:solidFill>
                  <a:schemeClr val="tx1"/>
                </a:solidFill>
              </a:rPr>
              <a:t>2</a:t>
            </a:r>
            <a:r>
              <a:rPr lang="en-US" sz="2100" dirty="0" smtClean="0">
                <a:solidFill>
                  <a:schemeClr val="tx1"/>
                </a:solidFill>
              </a:rPr>
              <a:t>) + … + (</a:t>
            </a:r>
            <a:r>
              <a:rPr lang="en-US" sz="2100" baseline="-25000" dirty="0" smtClean="0">
                <a:solidFill>
                  <a:schemeClr val="tx1"/>
                </a:solidFill>
              </a:rPr>
              <a:t>1</a:t>
            </a:r>
            <a:r>
              <a:rPr lang="en-US" sz="2100" baseline="30000" dirty="0" smtClean="0">
                <a:solidFill>
                  <a:schemeClr val="tx1"/>
                </a:solidFill>
              </a:rPr>
              <a:t>1</a:t>
            </a:r>
            <a:r>
              <a:rPr lang="en-US" sz="2100" baseline="-25000" dirty="0" smtClean="0">
                <a:solidFill>
                  <a:schemeClr val="tx1"/>
                </a:solidFill>
              </a:rPr>
              <a:t>0</a:t>
            </a:r>
            <a:r>
              <a:rPr lang="en-US" sz="2100" baseline="30000" dirty="0" smtClean="0">
                <a:solidFill>
                  <a:schemeClr val="tx1"/>
                </a:solidFill>
              </a:rPr>
              <a:t>0</a:t>
            </a:r>
            <a:r>
              <a:rPr lang="en-US" sz="2100" baseline="-25000" dirty="0" smtClean="0">
                <a:solidFill>
                  <a:schemeClr val="tx1"/>
                </a:solidFill>
              </a:rPr>
              <a:t>0</a:t>
            </a:r>
            <a:r>
              <a:rPr lang="en-US" sz="2100" baseline="30000" dirty="0" smtClean="0">
                <a:solidFill>
                  <a:schemeClr val="tx1"/>
                </a:solidFill>
              </a:rPr>
              <a:t>0</a:t>
            </a:r>
            <a:r>
              <a:rPr lang="en-US" sz="2100" dirty="0" smtClean="0">
                <a:solidFill>
                  <a:schemeClr val="tx1"/>
                </a:solidFill>
              </a:rPr>
              <a:t>) = 2</a:t>
            </a:r>
            <a:r>
              <a:rPr lang="en-US" sz="2100" baseline="30000" dirty="0" smtClean="0">
                <a:solidFill>
                  <a:schemeClr val="tx1"/>
                </a:solidFill>
              </a:rPr>
              <a:t>100 </a:t>
            </a:r>
            <a:r>
              <a:rPr lang="en-US" sz="2100" dirty="0" smtClean="0">
                <a:solidFill>
                  <a:schemeClr val="tx1"/>
                </a:solidFill>
              </a:rPr>
              <a:t>– 1 = 1.27*10</a:t>
            </a:r>
            <a:r>
              <a:rPr lang="en-US" sz="2100" baseline="30000" dirty="0" smtClean="0">
                <a:solidFill>
                  <a:schemeClr val="tx1"/>
                </a:solidFill>
              </a:rPr>
              <a:t>30 </a:t>
            </a:r>
            <a:r>
              <a:rPr lang="en-US" sz="2100" dirty="0" smtClean="0">
                <a:solidFill>
                  <a:schemeClr val="tx1"/>
                </a:solidFill>
              </a:rPr>
              <a:t>sub-patterns!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4712B-F244-4B83-81B0-605383C0E6B6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928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200" dirty="0" smtClean="0"/>
              <a:t>Mining Frequent Closed Patterns: CHARM (uses</a:t>
            </a:r>
            <a:r>
              <a:rPr lang="en-US" altLang="en-US" sz="1200" baseline="0" dirty="0" smtClean="0"/>
              <a:t> vertical format)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4712B-F244-4B83-81B0-605383C0E6B6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094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dirty="0" err="1" smtClean="0"/>
              <a:t>Apriori</a:t>
            </a:r>
            <a:r>
              <a:rPr lang="en-US" altLang="ko-KR" dirty="0" smtClean="0"/>
              <a:t>-like algorithms are inadequate on data-sets with long patterns</a:t>
            </a:r>
          </a:p>
          <a:p>
            <a:pPr>
              <a:lnSpc>
                <a:spcPct val="90000"/>
              </a:lnSpc>
            </a:pPr>
            <a:r>
              <a:rPr lang="en-US" altLang="ko-KR" dirty="0" smtClean="0"/>
              <a:t>a bottom-up search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/>
              <a:t>enumerates every single frequent </a:t>
            </a:r>
            <a:r>
              <a:rPr lang="en-US" altLang="ko-KR" dirty="0" err="1" smtClean="0"/>
              <a:t>itemset</a:t>
            </a:r>
            <a:endParaRPr lang="en-US" altLang="ko-KR" dirty="0" smtClean="0"/>
          </a:p>
          <a:p>
            <a:pPr lvl="1">
              <a:lnSpc>
                <a:spcPct val="90000"/>
              </a:lnSpc>
            </a:pPr>
            <a:r>
              <a:rPr lang="en-US" altLang="ko-KR" dirty="0" smtClean="0"/>
              <a:t>exponential complexity</a:t>
            </a:r>
          </a:p>
          <a:p>
            <a:pPr lvl="2">
              <a:lnSpc>
                <a:spcPct val="90000"/>
              </a:lnSpc>
            </a:pPr>
            <a:r>
              <a:rPr lang="en-US" altLang="ko-KR" dirty="0" smtClean="0"/>
              <a:t>in order to produce a frequent </a:t>
            </a:r>
            <a:r>
              <a:rPr lang="en-US" altLang="ko-KR" dirty="0" err="1" smtClean="0"/>
              <a:t>itemset</a:t>
            </a:r>
            <a:r>
              <a:rPr lang="en-US" altLang="ko-KR" dirty="0" smtClean="0"/>
              <a:t> of </a:t>
            </a:r>
            <a:r>
              <a:rPr lang="en-US" altLang="ko-KR" b="1" dirty="0" smtClean="0">
                <a:solidFill>
                  <a:srgbClr val="FF0000"/>
                </a:solidFill>
              </a:rPr>
              <a:t>length</a:t>
            </a:r>
            <a:r>
              <a:rPr lang="en-US" altLang="ko-KR" b="1" i="1" dirty="0" smtClean="0">
                <a:solidFill>
                  <a:srgbClr val="FF0000"/>
                </a:solidFill>
              </a:rPr>
              <a:t> l</a:t>
            </a:r>
            <a:r>
              <a:rPr lang="en-US" altLang="ko-KR" dirty="0" smtClean="0"/>
              <a:t>, it must produce </a:t>
            </a:r>
            <a:r>
              <a:rPr lang="en-US" altLang="ko-KR" b="1" dirty="0" smtClean="0">
                <a:solidFill>
                  <a:schemeClr val="accent2"/>
                </a:solidFill>
              </a:rPr>
              <a:t>all 2</a:t>
            </a:r>
            <a:r>
              <a:rPr lang="en-US" altLang="ko-KR" b="1" i="1" baseline="30000" dirty="0" smtClean="0">
                <a:solidFill>
                  <a:schemeClr val="accent2"/>
                </a:solidFill>
              </a:rPr>
              <a:t>l</a:t>
            </a:r>
            <a:r>
              <a:rPr lang="en-US" altLang="ko-KR" b="1" dirty="0" smtClean="0">
                <a:solidFill>
                  <a:schemeClr val="accent2"/>
                </a:solidFill>
              </a:rPr>
              <a:t> of its subsets</a:t>
            </a:r>
            <a:r>
              <a:rPr lang="en-US" altLang="ko-KR" dirty="0" smtClean="0"/>
              <a:t> since they too must be frequent</a:t>
            </a:r>
          </a:p>
          <a:p>
            <a:pPr lvl="1">
              <a:lnSpc>
                <a:spcPct val="90000"/>
              </a:lnSpc>
            </a:pPr>
            <a:r>
              <a:rPr lang="en-US" altLang="ko-KR" dirty="0" smtClean="0"/>
              <a:t>restricts </a:t>
            </a:r>
            <a:r>
              <a:rPr lang="en-US" altLang="ko-KR" dirty="0" err="1" smtClean="0"/>
              <a:t>Apriori</a:t>
            </a:r>
            <a:r>
              <a:rPr lang="en-US" altLang="ko-KR" dirty="0" smtClean="0"/>
              <a:t>-like algorithms to discovering only short patterns  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03722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11225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11225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11225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11225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11225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200">
                <a:latin typeface="Times New Roman" panose="02020603050405020304" pitchFamily="18" charset="0"/>
              </a:rPr>
              <a:t>CS 536 (Au 2006-07) - Asim Karim @ LUMS</a:t>
            </a:r>
          </a:p>
        </p:txBody>
      </p:sp>
      <p:sp>
        <p:nvSpPr>
          <p:cNvPr id="593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1225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11225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11225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11225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11225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4486112-6B4A-4CE6-B190-26D63DFEE59A}" type="slidenum">
              <a:rPr lang="en-US" altLang="en-US" sz="1200">
                <a:latin typeface="Times New Roman" panose="02020603050405020304" pitchFamily="18" charset="0"/>
              </a:rPr>
              <a:pPr/>
              <a:t>109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593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z="1200" dirty="0" err="1" smtClean="0"/>
              <a:t>Eclat</a:t>
            </a:r>
            <a:r>
              <a:rPr lang="en-US" altLang="en-US" sz="1200" dirty="0" smtClean="0"/>
              <a:t>/</a:t>
            </a:r>
            <a:r>
              <a:rPr lang="en-US" altLang="en-US" sz="1200" dirty="0" err="1" smtClean="0"/>
              <a:t>MaxEclat</a:t>
            </a:r>
            <a:r>
              <a:rPr lang="en-US" altLang="en-US" sz="1200" dirty="0" smtClean="0"/>
              <a:t> (</a:t>
            </a:r>
            <a:r>
              <a:rPr lang="en-US" altLang="en-US" sz="1200" dirty="0" err="1" smtClean="0"/>
              <a:t>Zaki</a:t>
            </a:r>
            <a:r>
              <a:rPr lang="en-US" altLang="en-US" sz="1200" dirty="0" smtClean="0"/>
              <a:t> et al. @KDD’97), VIPER(P. </a:t>
            </a:r>
            <a:r>
              <a:rPr lang="en-US" altLang="en-US" sz="1200" dirty="0" err="1" smtClean="0"/>
              <a:t>Shenoy</a:t>
            </a:r>
            <a:r>
              <a:rPr lang="en-US" altLang="en-US" sz="1200" dirty="0" smtClean="0"/>
              <a:t> et al.@SIGMOD’00), 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591942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2200" dirty="0" err="1" smtClean="0"/>
              <a:t>Itemset</a:t>
            </a:r>
            <a:r>
              <a:rPr lang="en-US" altLang="en-US" sz="2200" dirty="0" smtClean="0"/>
              <a:t> merging: if Y appears in every occurrence of X, then Y is merged with X</a:t>
            </a:r>
          </a:p>
          <a:p>
            <a:pPr>
              <a:lnSpc>
                <a:spcPct val="120000"/>
              </a:lnSpc>
            </a:pPr>
            <a:r>
              <a:rPr lang="en-US" altLang="en-US" sz="2200" dirty="0" smtClean="0"/>
              <a:t>Sub-</a:t>
            </a:r>
            <a:r>
              <a:rPr lang="en-US" altLang="en-US" sz="2200" dirty="0" err="1" smtClean="0"/>
              <a:t>itemset</a:t>
            </a:r>
            <a:r>
              <a:rPr lang="en-US" altLang="en-US" sz="2200" dirty="0" smtClean="0"/>
              <a:t> pruning: if Y </a:t>
            </a:r>
            <a:r>
              <a:rPr lang="he-IL" altLang="en-US" sz="2200" dirty="0" smtClean="0"/>
              <a:t>כ</a:t>
            </a:r>
            <a:r>
              <a:rPr lang="en-US" altLang="en-US" sz="2200" dirty="0" smtClean="0"/>
              <a:t> X, and sup(X) = sup(Y), X and all of X’s descendants in the set enumeration tree can be pruned</a:t>
            </a:r>
          </a:p>
          <a:p>
            <a:pPr>
              <a:lnSpc>
                <a:spcPct val="120000"/>
              </a:lnSpc>
            </a:pPr>
            <a:r>
              <a:rPr lang="en-US" altLang="en-US" sz="2200" dirty="0" smtClean="0"/>
              <a:t>Hybrid tree projection</a:t>
            </a:r>
          </a:p>
          <a:p>
            <a:pPr lvl="1">
              <a:lnSpc>
                <a:spcPct val="120000"/>
              </a:lnSpc>
            </a:pPr>
            <a:r>
              <a:rPr lang="en-US" altLang="en-US" sz="2200" dirty="0" smtClean="0"/>
              <a:t>Bottom-up physical tree-projection</a:t>
            </a:r>
          </a:p>
          <a:p>
            <a:pPr lvl="1">
              <a:lnSpc>
                <a:spcPct val="120000"/>
              </a:lnSpc>
            </a:pPr>
            <a:r>
              <a:rPr lang="en-US" altLang="en-US" sz="2200" dirty="0" smtClean="0"/>
              <a:t>Top-down pseudo tree-projection</a:t>
            </a:r>
          </a:p>
          <a:p>
            <a:pPr>
              <a:lnSpc>
                <a:spcPct val="120000"/>
              </a:lnSpc>
            </a:pPr>
            <a:r>
              <a:rPr lang="en-US" altLang="en-US" sz="2200" dirty="0" smtClean="0"/>
              <a:t>Item skipping: if a local frequent item has the same support in several header tables at different levels, one can prune it from the header table at higher levels</a:t>
            </a:r>
          </a:p>
          <a:p>
            <a:pPr>
              <a:lnSpc>
                <a:spcPct val="120000"/>
              </a:lnSpc>
            </a:pPr>
            <a:r>
              <a:rPr lang="en-US" altLang="en-US" sz="2200" dirty="0" smtClean="0"/>
              <a:t>Efficient subset checking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65787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 smtClean="0">
                <a:latin typeface="Calibri" panose="020F0502020204030204" pitchFamily="34" charset="0"/>
              </a:rPr>
              <a:t>CHARM was also usually better than </a:t>
            </a:r>
            <a:r>
              <a:rPr lang="en-US" altLang="en-US" sz="1200" dirty="0" err="1" smtClean="0">
                <a:latin typeface="Calibri" panose="020F0502020204030204" pitchFamily="34" charset="0"/>
              </a:rPr>
              <a:t>Apriori</a:t>
            </a:r>
            <a:r>
              <a:rPr lang="en-US" altLang="en-US" sz="1200" dirty="0" smtClean="0">
                <a:latin typeface="Calibri" panose="020F0502020204030204" pitchFamily="34" charset="0"/>
              </a:rPr>
              <a:t>. In some cases, Charm was better than the FP-growth method.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4712B-F244-4B83-81B0-605383C0E6B6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40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98513" lvl="1" indent="-341313">
              <a:lnSpc>
                <a:spcPct val="90000"/>
              </a:lnSpc>
              <a:spcBef>
                <a:spcPts val="650"/>
              </a:spcBef>
              <a:buFont typeface="Arial" charset="0"/>
              <a:buChar char="–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4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If an </a:t>
            </a:r>
            <a:r>
              <a:rPr lang="en-GB" sz="2400" dirty="0" err="1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</a:t>
            </a:r>
            <a:r>
              <a:rPr lang="en-GB" sz="24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is </a:t>
            </a:r>
            <a:r>
              <a:rPr lang="en-GB" sz="2400" dirty="0" smtClean="0">
                <a:solidFill>
                  <a:srgbClr val="0070C0"/>
                </a:solidFill>
                <a:ea typeface="DejaVu LGC Sans" charset="0"/>
                <a:cs typeface="DejaVu LGC Sans" charset="0"/>
              </a:rPr>
              <a:t>not frequent</a:t>
            </a:r>
            <a:r>
              <a:rPr lang="en-GB" sz="24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, then all of its </a:t>
            </a:r>
            <a:r>
              <a:rPr lang="en-GB" sz="2400" dirty="0" smtClean="0">
                <a:solidFill>
                  <a:srgbClr val="0070C0"/>
                </a:solidFill>
                <a:ea typeface="DejaVu LGC Sans" charset="0"/>
                <a:cs typeface="DejaVu LGC Sans" charset="0"/>
              </a:rPr>
              <a:t>supersets</a:t>
            </a:r>
            <a:r>
              <a:rPr lang="en-GB" sz="24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cannot be frequent</a:t>
            </a:r>
          </a:p>
          <a:p>
            <a:pPr marL="798513" lvl="1" indent="-341313">
              <a:lnSpc>
                <a:spcPct val="90000"/>
              </a:lnSpc>
              <a:spcBef>
                <a:spcPts val="650"/>
              </a:spcBef>
              <a:buFont typeface="Arial" charset="0"/>
              <a:buChar char="–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4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The support of an </a:t>
            </a:r>
            <a:r>
              <a:rPr lang="en-GB" sz="2400" dirty="0" err="1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</a:t>
            </a:r>
            <a:r>
              <a:rPr lang="en-GB" sz="24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400" dirty="0" smtClean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never exceeds </a:t>
            </a:r>
            <a:r>
              <a:rPr lang="en-GB" sz="24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the support of its subsets</a:t>
            </a:r>
          </a:p>
          <a:p>
            <a:pPr marL="798513" lvl="1" indent="-341313">
              <a:lnSpc>
                <a:spcPct val="90000"/>
              </a:lnSpc>
              <a:spcBef>
                <a:spcPts val="650"/>
              </a:spcBef>
              <a:buFont typeface="Arial" charset="0"/>
              <a:buChar char="–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r>
              <a:rPr lang="en-GB" sz="24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This is known as the </a:t>
            </a:r>
            <a:r>
              <a:rPr lang="en-GB" sz="2400" dirty="0" smtClean="0">
                <a:solidFill>
                  <a:srgbClr val="FF0000"/>
                </a:solidFill>
                <a:ea typeface="DejaVu LGC Sans" charset="0"/>
                <a:cs typeface="DejaVu LGC Sans" charset="0"/>
              </a:rPr>
              <a:t>anti-monotone </a:t>
            </a:r>
            <a:r>
              <a:rPr lang="en-GB" sz="24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property of support</a:t>
            </a:r>
          </a:p>
          <a:p>
            <a:pPr marL="798513" lvl="1" indent="-341313">
              <a:lnSpc>
                <a:spcPct val="90000"/>
              </a:lnSpc>
              <a:spcBef>
                <a:spcPts val="650"/>
              </a:spcBef>
              <a:buFont typeface="Arial" charset="0"/>
              <a:buChar char="–"/>
              <a:tabLst>
                <a:tab pos="860425" algn="l"/>
                <a:tab pos="1774825" algn="l"/>
                <a:tab pos="2689225" algn="l"/>
                <a:tab pos="3603625" algn="l"/>
                <a:tab pos="4518025" algn="l"/>
                <a:tab pos="5432425" algn="l"/>
                <a:tab pos="6346825" algn="l"/>
                <a:tab pos="7261225" algn="l"/>
                <a:tab pos="8175625" algn="l"/>
                <a:tab pos="9090025" algn="l"/>
                <a:tab pos="10004425" algn="l"/>
              </a:tabLst>
            </a:pPr>
            <a:endParaRPr lang="en-GB" sz="24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4712B-F244-4B83-81B0-605383C0E6B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89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Its subset 124 is not frequent so no need to consider this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4712B-F244-4B83-81B0-605383C0E6B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63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82B086-1858-474F-BC89-E9117FAB2FD0}" type="slidenum">
              <a:rPr lang="en-GB"/>
              <a:pPr/>
              <a:t>31</a:t>
            </a:fld>
            <a:endParaRPr lang="en-GB"/>
          </a:p>
        </p:txBody>
      </p:sp>
      <p:sp>
        <p:nvSpPr>
          <p:cNvPr id="9318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C3049ED-C482-4617-B716-1BDFF9532AE1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31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187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12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82B086-1858-474F-BC89-E9117FAB2FD0}" type="slidenum">
              <a:rPr lang="en-GB"/>
              <a:pPr/>
              <a:t>32</a:t>
            </a:fld>
            <a:endParaRPr lang="en-GB"/>
          </a:p>
        </p:txBody>
      </p:sp>
      <p:sp>
        <p:nvSpPr>
          <p:cNvPr id="9318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C3049ED-C482-4617-B716-1BDFF9532AE1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32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187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91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82B086-1858-474F-BC89-E9117FAB2FD0}" type="slidenum">
              <a:rPr lang="en-GB"/>
              <a:pPr/>
              <a:t>33</a:t>
            </a:fld>
            <a:endParaRPr lang="en-GB"/>
          </a:p>
        </p:txBody>
      </p:sp>
      <p:sp>
        <p:nvSpPr>
          <p:cNvPr id="9318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b"/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C3049ED-C482-4617-B716-1BDFF9532AE1}" type="slidenum">
              <a:rPr lang="en-GB" sz="1200">
                <a:solidFill>
                  <a:srgbClr val="000000"/>
                </a:solidFill>
                <a:ea typeface="DejaVu LGC Sans" charset="0"/>
                <a:cs typeface="DejaVu LGC Sans" charset="0"/>
              </a:rPr>
              <a:pPr algn="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33</a:t>
            </a:fld>
            <a:endParaRPr lang="en-GB" sz="120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187" name="Rectangle 3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46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can skip this …….hashing</a:t>
            </a:r>
            <a:r>
              <a:rPr lang="en-US" baseline="0" dirty="0" smtClean="0"/>
              <a:t> slides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4712B-F244-4B83-81B0-605383C0E6B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4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18-Nov-19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18-Nov-19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18-Nov-19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18-Nov-19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18-Nov-19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18-Nov-19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4.bin"/><Relationship Id="rId4" Type="http://schemas.openxmlformats.org/officeDocument/2006/relationships/image" Target="../media/image13.emf"/><Relationship Id="rId14" Type="http://schemas.openxmlformats.org/officeDocument/2006/relationships/image" Target="../media/image16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1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3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5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4.emf"/><Relationship Id="rId4" Type="http://schemas.openxmlformats.org/officeDocument/2006/relationships/oleObject" Target="../embeddings/oleObject18.bin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6.wmf"/><Relationship Id="rId5" Type="http://schemas.openxmlformats.org/officeDocument/2006/relationships/image" Target="../media/image3.e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5.wmf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49.emf"/><Relationship Id="rId4" Type="http://schemas.openxmlformats.org/officeDocument/2006/relationships/oleObject" Target="../embeddings/oleObject20.bin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b="1" dirty="0" smtClean="0">
                <a:latin typeface="Batang" pitchFamily="18" charset="-127"/>
                <a:ea typeface="Batang" pitchFamily="18" charset="-127"/>
              </a:rPr>
              <a:t>Association Rule Mining</a:t>
            </a:r>
            <a:endParaRPr lang="en-US" sz="4000" b="1" dirty="0"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8001000" cy="1752600"/>
          </a:xfrm>
        </p:spPr>
        <p:txBody>
          <a:bodyPr/>
          <a:lstStyle/>
          <a:p>
            <a:r>
              <a:rPr lang="en-US" dirty="0" smtClean="0"/>
              <a:t>					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6117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Rule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Goal:  </a:t>
            </a:r>
            <a:r>
              <a:rPr lang="en-US" dirty="0" smtClean="0"/>
              <a:t>Find rules </a:t>
            </a:r>
            <a:r>
              <a:rPr lang="en-US" dirty="0"/>
              <a:t>with high support/confidence</a:t>
            </a:r>
          </a:p>
          <a:p>
            <a:pPr>
              <a:lnSpc>
                <a:spcPct val="90000"/>
              </a:lnSpc>
            </a:pPr>
            <a:r>
              <a:rPr lang="en-US" dirty="0"/>
              <a:t>How to compute?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Support:  Find sets of items that occur frequently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Confidence:  Find frequency of subsets of supported </a:t>
            </a:r>
            <a:r>
              <a:rPr lang="en-US" dirty="0" err="1"/>
              <a:t>itemsets</a:t>
            </a:r>
            <a:endParaRPr lang="en-US" dirty="0"/>
          </a:p>
          <a:p>
            <a:pPr>
              <a:lnSpc>
                <a:spcPct val="90000"/>
              </a:lnSpc>
            </a:pPr>
            <a:endParaRPr lang="en-US" i="1" dirty="0" smtClean="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i="1" dirty="0" smtClean="0"/>
              <a:t>If </a:t>
            </a:r>
            <a:r>
              <a:rPr lang="en-US" sz="2400" i="1" dirty="0"/>
              <a:t>we have all frequently occurring sets of items (frequent </a:t>
            </a:r>
            <a:r>
              <a:rPr lang="en-US" sz="2400" i="1" dirty="0" err="1"/>
              <a:t>itemsets</a:t>
            </a:r>
            <a:r>
              <a:rPr lang="en-US" sz="2400" i="1" dirty="0"/>
              <a:t>), we can compute support and confidence!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63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Closed </a:t>
            </a:r>
            <a:r>
              <a:rPr lang="en-US" dirty="0" err="1" smtClean="0"/>
              <a:t>Itemset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447800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dirty="0" err="1"/>
              <a:t>itemset</a:t>
            </a:r>
            <a:r>
              <a:rPr lang="en-US" dirty="0"/>
              <a:t> is closed if none of its immediate </a:t>
            </a:r>
            <a:r>
              <a:rPr lang="en-US" dirty="0" smtClean="0"/>
              <a:t>supersets has </a:t>
            </a:r>
            <a:r>
              <a:rPr lang="en-US" dirty="0"/>
              <a:t>the same support as the </a:t>
            </a:r>
            <a:r>
              <a:rPr lang="en-US" dirty="0" err="1"/>
              <a:t>itemset</a:t>
            </a:r>
            <a:endParaRPr lang="en-U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77707"/>
            <a:ext cx="7391400" cy="3396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956738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Maximal </a:t>
            </a:r>
            <a:r>
              <a:rPr lang="en-US" dirty="0" err="1"/>
              <a:t>vs</a:t>
            </a:r>
            <a:r>
              <a:rPr lang="en-US" dirty="0"/>
              <a:t> Closed </a:t>
            </a:r>
            <a:r>
              <a:rPr lang="en-US" dirty="0" err="1"/>
              <a:t>Itemsets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77" y="1387474"/>
            <a:ext cx="7583823" cy="447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606349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Maximal </a:t>
            </a:r>
            <a:r>
              <a:rPr lang="en-US" dirty="0" err="1"/>
              <a:t>vs</a:t>
            </a:r>
            <a:r>
              <a:rPr lang="en-US" dirty="0"/>
              <a:t> Closed </a:t>
            </a:r>
            <a:r>
              <a:rPr lang="en-US" dirty="0" err="1"/>
              <a:t>Itemsets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52" y="1412874"/>
            <a:ext cx="7834148" cy="475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522103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Maximal </a:t>
            </a:r>
            <a:r>
              <a:rPr lang="en-US" b="1" dirty="0" err="1"/>
              <a:t>vs</a:t>
            </a:r>
            <a:r>
              <a:rPr lang="en-US" b="1" dirty="0"/>
              <a:t> Closed </a:t>
            </a:r>
            <a:r>
              <a:rPr lang="en-US" b="1" dirty="0" err="1"/>
              <a:t>Itemsets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24000"/>
            <a:ext cx="5942013" cy="4245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856396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762000"/>
          </a:xfrm>
        </p:spPr>
        <p:txBody>
          <a:bodyPr/>
          <a:lstStyle/>
          <a:p>
            <a:r>
              <a:rPr lang="en-US" altLang="en-US" smtClean="0"/>
              <a:t>MaxMiner: Mining Max-Patterns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497888" cy="5181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2400" dirty="0" smtClean="0"/>
              <a:t>R. </a:t>
            </a:r>
            <a:r>
              <a:rPr lang="en-US" altLang="en-US" sz="2400" dirty="0" err="1" smtClean="0"/>
              <a:t>Bayardo</a:t>
            </a:r>
            <a:r>
              <a:rPr lang="en-US" altLang="en-US" sz="2400" dirty="0" smtClean="0"/>
              <a:t>. Efficiently mining long patterns from databases. </a:t>
            </a:r>
            <a:r>
              <a:rPr lang="en-US" altLang="en-US" sz="2400" i="1" dirty="0" smtClean="0">
                <a:solidFill>
                  <a:schemeClr val="tx2"/>
                </a:solidFill>
              </a:rPr>
              <a:t>SIGMOD’98</a:t>
            </a:r>
          </a:p>
          <a:p>
            <a:pPr>
              <a:lnSpc>
                <a:spcPct val="120000"/>
              </a:lnSpc>
            </a:pPr>
            <a:endParaRPr lang="en-US" altLang="en-US" sz="2400" i="1" dirty="0">
              <a:solidFill>
                <a:schemeClr val="tx2"/>
              </a:solidFill>
            </a:endParaRPr>
          </a:p>
          <a:p>
            <a:r>
              <a:rPr lang="en-US" altLang="ko-KR" dirty="0"/>
              <a:t>Max-Miner algorithm</a:t>
            </a: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Efficiently extract </a:t>
            </a:r>
            <a:r>
              <a:rPr lang="en-US" altLang="ko-KR" dirty="0">
                <a:solidFill>
                  <a:schemeClr val="tx1"/>
                </a:solidFill>
              </a:rPr>
              <a:t>only the maximal frequent </a:t>
            </a:r>
            <a:r>
              <a:rPr lang="en-US" altLang="ko-KR" dirty="0" err="1">
                <a:solidFill>
                  <a:schemeClr val="tx1"/>
                </a:solidFill>
              </a:rPr>
              <a:t>itemsets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 smtClean="0">
                <a:solidFill>
                  <a:schemeClr val="tx1"/>
                </a:solidFill>
              </a:rPr>
              <a:t>Roughly </a:t>
            </a:r>
            <a:r>
              <a:rPr lang="en-US" altLang="ko-KR" dirty="0">
                <a:solidFill>
                  <a:schemeClr val="tx1"/>
                </a:solidFill>
              </a:rPr>
              <a:t>linear in the number of maximal frequent </a:t>
            </a:r>
            <a:r>
              <a:rPr lang="en-US" altLang="ko-KR" dirty="0" err="1">
                <a:solidFill>
                  <a:schemeClr val="tx1"/>
                </a:solidFill>
              </a:rPr>
              <a:t>itemsets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“</a:t>
            </a:r>
            <a:r>
              <a:rPr lang="en-US" altLang="ko-KR" b="1" dirty="0">
                <a:solidFill>
                  <a:schemeClr val="tx1"/>
                </a:solidFill>
              </a:rPr>
              <a:t>look ahead</a:t>
            </a:r>
            <a:r>
              <a:rPr lang="en-US" altLang="ko-KR" dirty="0">
                <a:solidFill>
                  <a:schemeClr val="tx1"/>
                </a:solidFill>
              </a:rPr>
              <a:t>” , not bottom-up search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can prune all its subsets from consideration, by identifying a long frequent </a:t>
            </a:r>
            <a:r>
              <a:rPr lang="en-US" altLang="ko-KR" dirty="0" err="1">
                <a:solidFill>
                  <a:schemeClr val="tx1"/>
                </a:solidFill>
              </a:rPr>
              <a:t>itemset</a:t>
            </a:r>
            <a:r>
              <a:rPr lang="en-US" altLang="ko-KR" dirty="0">
                <a:solidFill>
                  <a:schemeClr val="tx1"/>
                </a:solidFill>
              </a:rPr>
              <a:t> early on</a:t>
            </a:r>
          </a:p>
          <a:p>
            <a:pPr>
              <a:lnSpc>
                <a:spcPct val="120000"/>
              </a:lnSpc>
            </a:pPr>
            <a:endParaRPr lang="en-US" altLang="en-US" sz="2400" i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44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09600" y="0"/>
            <a:ext cx="723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charset="0"/>
                <a:ea typeface="굴림" charset="-127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charset="0"/>
                <a:ea typeface="굴림" charset="-127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charset="0"/>
                <a:ea typeface="굴림" charset="-127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charset="0"/>
                <a:ea typeface="굴림" charset="-127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charset="0"/>
                <a:ea typeface="굴림" charset="-127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dirty="0" smtClean="0"/>
              <a:t>Complete </a:t>
            </a:r>
            <a:r>
              <a:rPr lang="en-US" altLang="ko-KR" dirty="0"/>
              <a:t>set-enumeration tree over four items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-304800" y="533400"/>
            <a:ext cx="7391400" cy="4876800"/>
            <a:chOff x="576" y="336"/>
            <a:chExt cx="4656" cy="3072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576" y="336"/>
              <a:ext cx="4656" cy="3072"/>
              <a:chOff x="576" y="336"/>
              <a:chExt cx="4656" cy="3072"/>
            </a:xfrm>
          </p:grpSpPr>
          <p:sp>
            <p:nvSpPr>
              <p:cNvPr id="23" name="Text Box 3"/>
              <p:cNvSpPr txBox="1">
                <a:spLocks noChangeArrowheads="1"/>
              </p:cNvSpPr>
              <p:nvPr/>
            </p:nvSpPr>
            <p:spPr bwMode="auto">
              <a:xfrm>
                <a:off x="2688" y="33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ko-KR" b="1"/>
                  <a:t>{ }</a:t>
                </a:r>
              </a:p>
            </p:txBody>
          </p:sp>
          <p:sp>
            <p:nvSpPr>
              <p:cNvPr id="24" name="Text Box 8"/>
              <p:cNvSpPr txBox="1">
                <a:spLocks noChangeArrowheads="1"/>
              </p:cNvSpPr>
              <p:nvPr/>
            </p:nvSpPr>
            <p:spPr bwMode="auto">
              <a:xfrm>
                <a:off x="576" y="960"/>
                <a:ext cx="465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ko-KR" b="1"/>
                  <a:t>1			2		3	4</a:t>
                </a:r>
              </a:p>
            </p:txBody>
          </p:sp>
          <p:sp>
            <p:nvSpPr>
              <p:cNvPr id="25" name="Text Box 9"/>
              <p:cNvSpPr txBox="1">
                <a:spLocks noChangeArrowheads="1"/>
              </p:cNvSpPr>
              <p:nvPr/>
            </p:nvSpPr>
            <p:spPr bwMode="auto">
              <a:xfrm>
                <a:off x="1008" y="1632"/>
                <a:ext cx="41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ko-KR" b="1"/>
                  <a:t>1,2	1,3	1,4	2,3	2,4	3,4</a:t>
                </a:r>
              </a:p>
            </p:txBody>
          </p:sp>
          <p:sp>
            <p:nvSpPr>
              <p:cNvPr id="26" name="Text Box 10"/>
              <p:cNvSpPr txBox="1">
                <a:spLocks noChangeArrowheads="1"/>
              </p:cNvSpPr>
              <p:nvPr/>
            </p:nvSpPr>
            <p:spPr bwMode="auto">
              <a:xfrm>
                <a:off x="912" y="2448"/>
                <a:ext cx="240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ko-KR" b="1"/>
                  <a:t>1,2,3	1,3,4		2,3,4</a:t>
                </a:r>
              </a:p>
            </p:txBody>
          </p:sp>
          <p:sp>
            <p:nvSpPr>
              <p:cNvPr id="27" name="Text Box 11"/>
              <p:cNvSpPr txBox="1">
                <a:spLocks noChangeArrowheads="1"/>
              </p:cNvSpPr>
              <p:nvPr/>
            </p:nvSpPr>
            <p:spPr bwMode="auto">
              <a:xfrm>
                <a:off x="864" y="3120"/>
                <a:ext cx="72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ko-KR" b="1"/>
                  <a:t>1,2,3,4</a:t>
                </a:r>
              </a:p>
            </p:txBody>
          </p:sp>
        </p:grp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1152" y="624"/>
              <a:ext cx="3456" cy="2496"/>
              <a:chOff x="1152" y="624"/>
              <a:chExt cx="3456" cy="2496"/>
            </a:xfrm>
          </p:grpSpPr>
          <p:sp>
            <p:nvSpPr>
              <p:cNvPr id="9" name="Line 13"/>
              <p:cNvSpPr>
                <a:spLocks noChangeShapeType="1"/>
              </p:cNvSpPr>
              <p:nvPr/>
            </p:nvSpPr>
            <p:spPr bwMode="auto">
              <a:xfrm flipH="1">
                <a:off x="1152" y="624"/>
                <a:ext cx="172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" name="Line 14"/>
              <p:cNvSpPr>
                <a:spLocks noChangeShapeType="1"/>
              </p:cNvSpPr>
              <p:nvPr/>
            </p:nvSpPr>
            <p:spPr bwMode="auto">
              <a:xfrm>
                <a:off x="2880" y="62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" name="Line 15"/>
              <p:cNvSpPr>
                <a:spLocks noChangeShapeType="1"/>
              </p:cNvSpPr>
              <p:nvPr/>
            </p:nvSpPr>
            <p:spPr bwMode="auto">
              <a:xfrm>
                <a:off x="2880" y="624"/>
                <a:ext cx="115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" name="Line 16"/>
              <p:cNvSpPr>
                <a:spLocks noChangeShapeType="1"/>
              </p:cNvSpPr>
              <p:nvPr/>
            </p:nvSpPr>
            <p:spPr bwMode="auto">
              <a:xfrm>
                <a:off x="2880" y="624"/>
                <a:ext cx="172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" name="Line 17"/>
              <p:cNvSpPr>
                <a:spLocks noChangeShapeType="1"/>
              </p:cNvSpPr>
              <p:nvPr/>
            </p:nvSpPr>
            <p:spPr bwMode="auto">
              <a:xfrm>
                <a:off x="1200" y="1248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" name="Line 18"/>
              <p:cNvSpPr>
                <a:spLocks noChangeShapeType="1"/>
              </p:cNvSpPr>
              <p:nvPr/>
            </p:nvSpPr>
            <p:spPr bwMode="auto">
              <a:xfrm>
                <a:off x="1200" y="1248"/>
                <a:ext cx="52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" name="Line 19"/>
              <p:cNvSpPr>
                <a:spLocks noChangeShapeType="1"/>
              </p:cNvSpPr>
              <p:nvPr/>
            </p:nvSpPr>
            <p:spPr bwMode="auto">
              <a:xfrm>
                <a:off x="1200" y="1248"/>
                <a:ext cx="110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" name="Line 20"/>
              <p:cNvSpPr>
                <a:spLocks noChangeShapeType="1"/>
              </p:cNvSpPr>
              <p:nvPr/>
            </p:nvSpPr>
            <p:spPr bwMode="auto">
              <a:xfrm>
                <a:off x="2880" y="129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7" name="Line 21"/>
              <p:cNvSpPr>
                <a:spLocks noChangeShapeType="1"/>
              </p:cNvSpPr>
              <p:nvPr/>
            </p:nvSpPr>
            <p:spPr bwMode="auto">
              <a:xfrm>
                <a:off x="2880" y="1296"/>
                <a:ext cx="624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8" name="Line 22"/>
              <p:cNvSpPr>
                <a:spLocks noChangeShapeType="1"/>
              </p:cNvSpPr>
              <p:nvPr/>
            </p:nvSpPr>
            <p:spPr bwMode="auto">
              <a:xfrm>
                <a:off x="4080" y="129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" name="Line 23"/>
              <p:cNvSpPr>
                <a:spLocks noChangeShapeType="1"/>
              </p:cNvSpPr>
              <p:nvPr/>
            </p:nvSpPr>
            <p:spPr bwMode="auto">
              <a:xfrm>
                <a:off x="1200" y="201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" name="Line 24"/>
              <p:cNvSpPr>
                <a:spLocks noChangeShapeType="1"/>
              </p:cNvSpPr>
              <p:nvPr/>
            </p:nvSpPr>
            <p:spPr bwMode="auto">
              <a:xfrm>
                <a:off x="2880" y="201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" name="Line 25"/>
              <p:cNvSpPr>
                <a:spLocks noChangeShapeType="1"/>
              </p:cNvSpPr>
              <p:nvPr/>
            </p:nvSpPr>
            <p:spPr bwMode="auto">
              <a:xfrm>
                <a:off x="1200" y="278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" name="Line 26"/>
              <p:cNvSpPr>
                <a:spLocks noChangeShapeType="1"/>
              </p:cNvSpPr>
              <p:nvPr/>
            </p:nvSpPr>
            <p:spPr bwMode="auto">
              <a:xfrm>
                <a:off x="1776" y="201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28" name="Rectangle 27"/>
          <p:cNvSpPr/>
          <p:nvPr/>
        </p:nvSpPr>
        <p:spPr>
          <a:xfrm>
            <a:off x="4419600" y="3282077"/>
            <a:ext cx="4445000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ko-KR" sz="2000" b="1" dirty="0" smtClean="0"/>
              <a:t>Set-enumeration </a:t>
            </a:r>
            <a:r>
              <a:rPr lang="en-US" altLang="ko-KR" sz="2000" b="1" dirty="0"/>
              <a:t>tree</a:t>
            </a:r>
            <a:r>
              <a:rPr lang="en-US" altLang="ko-KR" sz="2000" dirty="0"/>
              <a:t> search frame work</a:t>
            </a:r>
          </a:p>
          <a:p>
            <a:pPr marL="285750" indent="-285750">
              <a:lnSpc>
                <a:spcPct val="90000"/>
              </a:lnSpc>
              <a:buFont typeface="Arial" pitchFamily="34" charset="0"/>
              <a:buChar char="•"/>
            </a:pPr>
            <a:endParaRPr lang="en-US" altLang="ko-KR" sz="2000" dirty="0" smtClean="0"/>
          </a:p>
          <a:p>
            <a:pPr marL="285750" indent="-285750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ko-KR" sz="2000" dirty="0"/>
              <a:t>B</a:t>
            </a:r>
            <a:r>
              <a:rPr lang="en-US" altLang="ko-KR" sz="2000" dirty="0" smtClean="0"/>
              <a:t>readth-first </a:t>
            </a:r>
            <a:r>
              <a:rPr lang="en-US" altLang="ko-KR" sz="2000" dirty="0"/>
              <a:t>search</a:t>
            </a:r>
          </a:p>
          <a:p>
            <a:pPr marL="742950" lvl="1" indent="-285750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ko-KR" sz="2000" dirty="0" smtClean="0"/>
              <a:t>to </a:t>
            </a:r>
            <a:r>
              <a:rPr lang="en-US" altLang="ko-KR" sz="2000" dirty="0"/>
              <a:t>limit the number of passes</a:t>
            </a:r>
          </a:p>
          <a:p>
            <a:pPr marL="285750" indent="-285750">
              <a:lnSpc>
                <a:spcPct val="90000"/>
              </a:lnSpc>
              <a:buFont typeface="Arial" pitchFamily="34" charset="0"/>
              <a:buChar char="•"/>
            </a:pPr>
            <a:endParaRPr lang="en-US" altLang="ko-KR" sz="2000" dirty="0" smtClean="0"/>
          </a:p>
          <a:p>
            <a:pPr marL="285750" indent="-285750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ko-KR" sz="2000" dirty="0"/>
              <a:t>P</a:t>
            </a:r>
            <a:r>
              <a:rPr lang="en-US" altLang="ko-KR" sz="2000" dirty="0" smtClean="0"/>
              <a:t>runing </a:t>
            </a:r>
            <a:r>
              <a:rPr lang="en-US" altLang="ko-KR" sz="2000" dirty="0"/>
              <a:t>strategies</a:t>
            </a:r>
          </a:p>
          <a:p>
            <a:pPr marL="742950" lvl="1" indent="-285750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ko-KR" sz="2000" dirty="0"/>
              <a:t>subset infrequency pruning (as does </a:t>
            </a:r>
            <a:r>
              <a:rPr lang="en-US" altLang="ko-KR" sz="2000" dirty="0" err="1"/>
              <a:t>Apriori</a:t>
            </a:r>
            <a:r>
              <a:rPr lang="en-US" altLang="ko-KR" sz="2000" dirty="0"/>
              <a:t>)</a:t>
            </a:r>
          </a:p>
          <a:p>
            <a:pPr marL="742950" lvl="1" indent="-285750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ko-KR" sz="2000" dirty="0"/>
              <a:t>superset frequency pruning</a:t>
            </a:r>
          </a:p>
        </p:txBody>
      </p:sp>
    </p:spTree>
    <p:extLst>
      <p:ext uri="{BB962C8B-B14F-4D97-AF65-F5344CB8AC3E}">
        <p14:creationId xmlns:p14="http://schemas.microsoft.com/office/powerpoint/2010/main" val="407975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Max-Miner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267200" y="3200400"/>
            <a:ext cx="4800600" cy="3154680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Candidate </a:t>
            </a:r>
            <a:r>
              <a:rPr lang="en-US" altLang="ko-KR" dirty="0"/>
              <a:t>group g,</a:t>
            </a:r>
          </a:p>
          <a:p>
            <a:pPr lvl="1"/>
            <a:r>
              <a:rPr lang="en-US" altLang="ko-KR" dirty="0"/>
              <a:t>head, h(g) </a:t>
            </a:r>
          </a:p>
          <a:p>
            <a:pPr lvl="2"/>
            <a:r>
              <a:rPr lang="en-US" altLang="ko-KR" dirty="0"/>
              <a:t>represents the </a:t>
            </a:r>
            <a:r>
              <a:rPr lang="en-US" altLang="ko-KR" dirty="0" err="1"/>
              <a:t>itemsets</a:t>
            </a:r>
            <a:r>
              <a:rPr lang="en-US" altLang="ko-KR" dirty="0"/>
              <a:t> enumerated by the node</a:t>
            </a:r>
          </a:p>
          <a:p>
            <a:pPr lvl="1"/>
            <a:r>
              <a:rPr lang="en-US" altLang="ko-KR" dirty="0"/>
              <a:t>tail, t(g) </a:t>
            </a:r>
          </a:p>
          <a:p>
            <a:pPr lvl="2"/>
            <a:r>
              <a:rPr lang="en-US" altLang="ko-KR" dirty="0"/>
              <a:t>an ordered set </a:t>
            </a:r>
          </a:p>
          <a:p>
            <a:pPr lvl="2"/>
            <a:r>
              <a:rPr lang="en-US" altLang="ko-KR" dirty="0"/>
              <a:t>contains all items not in h(g) that can potentially appear in any sub-node</a:t>
            </a:r>
          </a:p>
          <a:p>
            <a:pPr lvl="1"/>
            <a:r>
              <a:rPr lang="en-US" altLang="ko-KR" dirty="0"/>
              <a:t>ex. the node enumerating </a:t>
            </a:r>
            <a:r>
              <a:rPr lang="en-US" altLang="ko-KR" dirty="0" err="1"/>
              <a:t>itemset</a:t>
            </a:r>
            <a:r>
              <a:rPr lang="en-US" altLang="ko-KR" dirty="0"/>
              <a:t> {1}</a:t>
            </a:r>
          </a:p>
          <a:p>
            <a:pPr lvl="2">
              <a:buFontTx/>
              <a:buChar char=" "/>
            </a:pPr>
            <a:r>
              <a:rPr lang="en-US" altLang="ko-KR" dirty="0">
                <a:sym typeface="Symbol" pitchFamily="18" charset="2"/>
              </a:rPr>
              <a:t>     h(g) = {1}, t(g) = {2, 3, 4}</a:t>
            </a:r>
            <a:endParaRPr lang="en-US" altLang="ko-KR" dirty="0"/>
          </a:p>
          <a:p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-304800" y="457200"/>
            <a:ext cx="7391400" cy="4876800"/>
            <a:chOff x="576" y="336"/>
            <a:chExt cx="4656" cy="3072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576" y="336"/>
              <a:ext cx="4656" cy="3072"/>
              <a:chOff x="576" y="336"/>
              <a:chExt cx="4656" cy="3072"/>
            </a:xfrm>
          </p:grpSpPr>
          <p:sp>
            <p:nvSpPr>
              <p:cNvPr id="22" name="Text Box 3"/>
              <p:cNvSpPr txBox="1">
                <a:spLocks noChangeArrowheads="1"/>
              </p:cNvSpPr>
              <p:nvPr/>
            </p:nvSpPr>
            <p:spPr bwMode="auto">
              <a:xfrm>
                <a:off x="2688" y="33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ko-KR" b="1"/>
                  <a:t>{ }</a:t>
                </a:r>
              </a:p>
            </p:txBody>
          </p:sp>
          <p:sp>
            <p:nvSpPr>
              <p:cNvPr id="23" name="Text Box 8"/>
              <p:cNvSpPr txBox="1">
                <a:spLocks noChangeArrowheads="1"/>
              </p:cNvSpPr>
              <p:nvPr/>
            </p:nvSpPr>
            <p:spPr bwMode="auto">
              <a:xfrm>
                <a:off x="576" y="960"/>
                <a:ext cx="465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ko-KR" b="1" dirty="0"/>
                  <a:t>1			2		3	4</a:t>
                </a:r>
              </a:p>
            </p:txBody>
          </p:sp>
          <p:sp>
            <p:nvSpPr>
              <p:cNvPr id="24" name="Text Box 9"/>
              <p:cNvSpPr txBox="1">
                <a:spLocks noChangeArrowheads="1"/>
              </p:cNvSpPr>
              <p:nvPr/>
            </p:nvSpPr>
            <p:spPr bwMode="auto">
              <a:xfrm>
                <a:off x="1008" y="1632"/>
                <a:ext cx="41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ko-KR" b="1"/>
                  <a:t>1,2	1,3	1,4	2,3	2,4	3,4</a:t>
                </a:r>
              </a:p>
            </p:txBody>
          </p:sp>
          <p:sp>
            <p:nvSpPr>
              <p:cNvPr id="25" name="Text Box 10"/>
              <p:cNvSpPr txBox="1">
                <a:spLocks noChangeArrowheads="1"/>
              </p:cNvSpPr>
              <p:nvPr/>
            </p:nvSpPr>
            <p:spPr bwMode="auto">
              <a:xfrm>
                <a:off x="912" y="2448"/>
                <a:ext cx="240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ko-KR" b="1"/>
                  <a:t>1,2,3	1,3,4		2,3,4</a:t>
                </a:r>
              </a:p>
            </p:txBody>
          </p:sp>
          <p:sp>
            <p:nvSpPr>
              <p:cNvPr id="26" name="Text Box 11"/>
              <p:cNvSpPr txBox="1">
                <a:spLocks noChangeArrowheads="1"/>
              </p:cNvSpPr>
              <p:nvPr/>
            </p:nvSpPr>
            <p:spPr bwMode="auto">
              <a:xfrm>
                <a:off x="864" y="3120"/>
                <a:ext cx="72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ko-KR" b="1"/>
                  <a:t>1,2,3,4</a:t>
                </a:r>
              </a:p>
            </p:txBody>
          </p:sp>
        </p:grp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1152" y="624"/>
              <a:ext cx="3456" cy="2496"/>
              <a:chOff x="1152" y="624"/>
              <a:chExt cx="3456" cy="2496"/>
            </a:xfrm>
          </p:grpSpPr>
          <p:sp>
            <p:nvSpPr>
              <p:cNvPr id="8" name="Line 13"/>
              <p:cNvSpPr>
                <a:spLocks noChangeShapeType="1"/>
              </p:cNvSpPr>
              <p:nvPr/>
            </p:nvSpPr>
            <p:spPr bwMode="auto">
              <a:xfrm flipH="1">
                <a:off x="1152" y="624"/>
                <a:ext cx="172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" name="Line 14"/>
              <p:cNvSpPr>
                <a:spLocks noChangeShapeType="1"/>
              </p:cNvSpPr>
              <p:nvPr/>
            </p:nvSpPr>
            <p:spPr bwMode="auto">
              <a:xfrm>
                <a:off x="2880" y="62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" name="Line 15"/>
              <p:cNvSpPr>
                <a:spLocks noChangeShapeType="1"/>
              </p:cNvSpPr>
              <p:nvPr/>
            </p:nvSpPr>
            <p:spPr bwMode="auto">
              <a:xfrm>
                <a:off x="2880" y="624"/>
                <a:ext cx="115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" name="Line 16"/>
              <p:cNvSpPr>
                <a:spLocks noChangeShapeType="1"/>
              </p:cNvSpPr>
              <p:nvPr/>
            </p:nvSpPr>
            <p:spPr bwMode="auto">
              <a:xfrm>
                <a:off x="2880" y="624"/>
                <a:ext cx="172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" name="Line 17"/>
              <p:cNvSpPr>
                <a:spLocks noChangeShapeType="1"/>
              </p:cNvSpPr>
              <p:nvPr/>
            </p:nvSpPr>
            <p:spPr bwMode="auto">
              <a:xfrm>
                <a:off x="1200" y="1248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" name="Line 18"/>
              <p:cNvSpPr>
                <a:spLocks noChangeShapeType="1"/>
              </p:cNvSpPr>
              <p:nvPr/>
            </p:nvSpPr>
            <p:spPr bwMode="auto">
              <a:xfrm>
                <a:off x="1200" y="1248"/>
                <a:ext cx="52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" name="Line 19"/>
              <p:cNvSpPr>
                <a:spLocks noChangeShapeType="1"/>
              </p:cNvSpPr>
              <p:nvPr/>
            </p:nvSpPr>
            <p:spPr bwMode="auto">
              <a:xfrm>
                <a:off x="1200" y="1248"/>
                <a:ext cx="110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" name="Line 20"/>
              <p:cNvSpPr>
                <a:spLocks noChangeShapeType="1"/>
              </p:cNvSpPr>
              <p:nvPr/>
            </p:nvSpPr>
            <p:spPr bwMode="auto">
              <a:xfrm>
                <a:off x="2880" y="129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" name="Line 21"/>
              <p:cNvSpPr>
                <a:spLocks noChangeShapeType="1"/>
              </p:cNvSpPr>
              <p:nvPr/>
            </p:nvSpPr>
            <p:spPr bwMode="auto">
              <a:xfrm>
                <a:off x="2880" y="1296"/>
                <a:ext cx="624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7" name="Line 22"/>
              <p:cNvSpPr>
                <a:spLocks noChangeShapeType="1"/>
              </p:cNvSpPr>
              <p:nvPr/>
            </p:nvSpPr>
            <p:spPr bwMode="auto">
              <a:xfrm>
                <a:off x="4080" y="129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8" name="Line 23"/>
              <p:cNvSpPr>
                <a:spLocks noChangeShapeType="1"/>
              </p:cNvSpPr>
              <p:nvPr/>
            </p:nvSpPr>
            <p:spPr bwMode="auto">
              <a:xfrm>
                <a:off x="1200" y="201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" name="Line 24"/>
              <p:cNvSpPr>
                <a:spLocks noChangeShapeType="1"/>
              </p:cNvSpPr>
              <p:nvPr/>
            </p:nvSpPr>
            <p:spPr bwMode="auto">
              <a:xfrm>
                <a:off x="2880" y="201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" name="Line 25"/>
              <p:cNvSpPr>
                <a:spLocks noChangeShapeType="1"/>
              </p:cNvSpPr>
              <p:nvPr/>
            </p:nvSpPr>
            <p:spPr bwMode="auto">
              <a:xfrm>
                <a:off x="1200" y="278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" name="Line 26"/>
              <p:cNvSpPr>
                <a:spLocks noChangeShapeType="1"/>
              </p:cNvSpPr>
              <p:nvPr/>
            </p:nvSpPr>
            <p:spPr bwMode="auto">
              <a:xfrm>
                <a:off x="1776" y="201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446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Max-Miner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267200" y="3200400"/>
            <a:ext cx="4800600" cy="3154680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ko-KR" dirty="0"/>
              <a:t>counting the </a:t>
            </a:r>
            <a:r>
              <a:rPr lang="en-US" altLang="ko-KR" dirty="0">
                <a:solidFill>
                  <a:srgbClr val="FF0000"/>
                </a:solidFill>
              </a:rPr>
              <a:t>support</a:t>
            </a:r>
            <a:r>
              <a:rPr lang="en-US" altLang="ko-KR" dirty="0"/>
              <a:t> of a candidate group g,</a:t>
            </a:r>
          </a:p>
          <a:p>
            <a:pPr lvl="1">
              <a:lnSpc>
                <a:spcPct val="90000"/>
              </a:lnSpc>
            </a:pPr>
            <a:r>
              <a:rPr lang="en-US" altLang="ko-KR" dirty="0"/>
              <a:t>computing the support of </a:t>
            </a:r>
            <a:r>
              <a:rPr lang="en-US" altLang="ko-KR" dirty="0" err="1"/>
              <a:t>itemsets</a:t>
            </a:r>
            <a:r>
              <a:rPr lang="en-US" altLang="ko-KR" dirty="0"/>
              <a:t> h(g),         h(g) </a:t>
            </a:r>
            <a:r>
              <a:rPr lang="en-US" altLang="ko-KR" dirty="0">
                <a:sym typeface="Symbol" panose="05050102010706020507" pitchFamily="18" charset="2"/>
              </a:rPr>
              <a:t> t(g) and h(g)  {</a:t>
            </a:r>
            <a:r>
              <a:rPr lang="en-US" altLang="ko-KR" dirty="0" err="1">
                <a:sym typeface="Symbol" panose="05050102010706020507" pitchFamily="18" charset="2"/>
              </a:rPr>
              <a:t>i</a:t>
            </a:r>
            <a:r>
              <a:rPr lang="en-US" altLang="ko-KR" dirty="0">
                <a:sym typeface="Symbol" panose="05050102010706020507" pitchFamily="18" charset="2"/>
              </a:rPr>
              <a:t>} for all </a:t>
            </a:r>
            <a:r>
              <a:rPr lang="en-US" altLang="ko-KR" dirty="0" err="1">
                <a:sym typeface="Symbol" panose="05050102010706020507" pitchFamily="18" charset="2"/>
              </a:rPr>
              <a:t>i</a:t>
            </a:r>
            <a:r>
              <a:rPr lang="en-US" altLang="ko-KR" dirty="0">
                <a:sym typeface="Symbol" panose="05050102010706020507" pitchFamily="18" charset="2"/>
              </a:rPr>
              <a:t>  t(g)</a:t>
            </a:r>
          </a:p>
          <a:p>
            <a:pPr>
              <a:lnSpc>
                <a:spcPct val="90000"/>
              </a:lnSpc>
            </a:pPr>
            <a:r>
              <a:rPr lang="en-US" altLang="ko-KR" dirty="0">
                <a:sym typeface="Symbol" panose="05050102010706020507" pitchFamily="18" charset="2"/>
              </a:rPr>
              <a:t>superset-frequency pruning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sym typeface="Symbol" panose="05050102010706020507" pitchFamily="18" charset="2"/>
              </a:rPr>
              <a:t>halting sub-node expansion at any candidate group g for which </a:t>
            </a:r>
            <a:r>
              <a:rPr lang="en-US" altLang="ko-KR" dirty="0"/>
              <a:t>h(g) </a:t>
            </a:r>
            <a:r>
              <a:rPr lang="en-US" altLang="ko-KR" dirty="0">
                <a:sym typeface="Symbol" panose="05050102010706020507" pitchFamily="18" charset="2"/>
              </a:rPr>
              <a:t> t(g) is frequent</a:t>
            </a:r>
          </a:p>
          <a:p>
            <a:pPr>
              <a:lnSpc>
                <a:spcPct val="90000"/>
              </a:lnSpc>
            </a:pPr>
            <a:r>
              <a:rPr lang="en-US" altLang="ko-KR" dirty="0">
                <a:sym typeface="Symbol" panose="05050102010706020507" pitchFamily="18" charset="2"/>
              </a:rPr>
              <a:t>subset-infrequency pruning</a:t>
            </a:r>
          </a:p>
          <a:p>
            <a:pPr lvl="1">
              <a:lnSpc>
                <a:spcPct val="90000"/>
              </a:lnSpc>
            </a:pPr>
            <a:r>
              <a:rPr lang="en-US" altLang="ko-KR" dirty="0">
                <a:sym typeface="Symbol" panose="05050102010706020507" pitchFamily="18" charset="2"/>
              </a:rPr>
              <a:t>removing any such tail item from candidate group before expanding its sub-nodes</a:t>
            </a:r>
          </a:p>
          <a:p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-304800" y="457200"/>
            <a:ext cx="7391400" cy="4876800"/>
            <a:chOff x="576" y="336"/>
            <a:chExt cx="4656" cy="3072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576" y="336"/>
              <a:ext cx="4656" cy="3072"/>
              <a:chOff x="576" y="336"/>
              <a:chExt cx="4656" cy="3072"/>
            </a:xfrm>
          </p:grpSpPr>
          <p:sp>
            <p:nvSpPr>
              <p:cNvPr id="22" name="Text Box 3"/>
              <p:cNvSpPr txBox="1">
                <a:spLocks noChangeArrowheads="1"/>
              </p:cNvSpPr>
              <p:nvPr/>
            </p:nvSpPr>
            <p:spPr bwMode="auto">
              <a:xfrm>
                <a:off x="2688" y="33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ko-KR" b="1"/>
                  <a:t>{ }</a:t>
                </a:r>
              </a:p>
            </p:txBody>
          </p:sp>
          <p:sp>
            <p:nvSpPr>
              <p:cNvPr id="23" name="Text Box 8"/>
              <p:cNvSpPr txBox="1">
                <a:spLocks noChangeArrowheads="1"/>
              </p:cNvSpPr>
              <p:nvPr/>
            </p:nvSpPr>
            <p:spPr bwMode="auto">
              <a:xfrm>
                <a:off x="576" y="960"/>
                <a:ext cx="465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ko-KR" b="1" dirty="0"/>
                  <a:t>1			2		3	4</a:t>
                </a:r>
              </a:p>
            </p:txBody>
          </p:sp>
          <p:sp>
            <p:nvSpPr>
              <p:cNvPr id="24" name="Text Box 9"/>
              <p:cNvSpPr txBox="1">
                <a:spLocks noChangeArrowheads="1"/>
              </p:cNvSpPr>
              <p:nvPr/>
            </p:nvSpPr>
            <p:spPr bwMode="auto">
              <a:xfrm>
                <a:off x="1008" y="1632"/>
                <a:ext cx="41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ko-KR" b="1"/>
                  <a:t>1,2	1,3	1,4	2,3	2,4	3,4</a:t>
                </a:r>
              </a:p>
            </p:txBody>
          </p:sp>
          <p:sp>
            <p:nvSpPr>
              <p:cNvPr id="25" name="Text Box 10"/>
              <p:cNvSpPr txBox="1">
                <a:spLocks noChangeArrowheads="1"/>
              </p:cNvSpPr>
              <p:nvPr/>
            </p:nvSpPr>
            <p:spPr bwMode="auto">
              <a:xfrm>
                <a:off x="912" y="2448"/>
                <a:ext cx="240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ko-KR" b="1"/>
                  <a:t>1,2,3	1,3,4		2,3,4</a:t>
                </a:r>
              </a:p>
            </p:txBody>
          </p:sp>
          <p:sp>
            <p:nvSpPr>
              <p:cNvPr id="26" name="Text Box 11"/>
              <p:cNvSpPr txBox="1">
                <a:spLocks noChangeArrowheads="1"/>
              </p:cNvSpPr>
              <p:nvPr/>
            </p:nvSpPr>
            <p:spPr bwMode="auto">
              <a:xfrm>
                <a:off x="864" y="3120"/>
                <a:ext cx="72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ko-KR" b="1"/>
                  <a:t>1,2,3,4</a:t>
                </a:r>
              </a:p>
            </p:txBody>
          </p:sp>
        </p:grp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1152" y="624"/>
              <a:ext cx="3456" cy="2496"/>
              <a:chOff x="1152" y="624"/>
              <a:chExt cx="3456" cy="2496"/>
            </a:xfrm>
          </p:grpSpPr>
          <p:sp>
            <p:nvSpPr>
              <p:cNvPr id="8" name="Line 13"/>
              <p:cNvSpPr>
                <a:spLocks noChangeShapeType="1"/>
              </p:cNvSpPr>
              <p:nvPr/>
            </p:nvSpPr>
            <p:spPr bwMode="auto">
              <a:xfrm flipH="1">
                <a:off x="1152" y="624"/>
                <a:ext cx="172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" name="Line 14"/>
              <p:cNvSpPr>
                <a:spLocks noChangeShapeType="1"/>
              </p:cNvSpPr>
              <p:nvPr/>
            </p:nvSpPr>
            <p:spPr bwMode="auto">
              <a:xfrm>
                <a:off x="2880" y="62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" name="Line 15"/>
              <p:cNvSpPr>
                <a:spLocks noChangeShapeType="1"/>
              </p:cNvSpPr>
              <p:nvPr/>
            </p:nvSpPr>
            <p:spPr bwMode="auto">
              <a:xfrm>
                <a:off x="2880" y="624"/>
                <a:ext cx="115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" name="Line 16"/>
              <p:cNvSpPr>
                <a:spLocks noChangeShapeType="1"/>
              </p:cNvSpPr>
              <p:nvPr/>
            </p:nvSpPr>
            <p:spPr bwMode="auto">
              <a:xfrm>
                <a:off x="2880" y="624"/>
                <a:ext cx="172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2" name="Line 17"/>
              <p:cNvSpPr>
                <a:spLocks noChangeShapeType="1"/>
              </p:cNvSpPr>
              <p:nvPr/>
            </p:nvSpPr>
            <p:spPr bwMode="auto">
              <a:xfrm>
                <a:off x="1200" y="1248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" name="Line 18"/>
              <p:cNvSpPr>
                <a:spLocks noChangeShapeType="1"/>
              </p:cNvSpPr>
              <p:nvPr/>
            </p:nvSpPr>
            <p:spPr bwMode="auto">
              <a:xfrm>
                <a:off x="1200" y="1248"/>
                <a:ext cx="52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4" name="Line 19"/>
              <p:cNvSpPr>
                <a:spLocks noChangeShapeType="1"/>
              </p:cNvSpPr>
              <p:nvPr/>
            </p:nvSpPr>
            <p:spPr bwMode="auto">
              <a:xfrm>
                <a:off x="1200" y="1248"/>
                <a:ext cx="110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" name="Line 20"/>
              <p:cNvSpPr>
                <a:spLocks noChangeShapeType="1"/>
              </p:cNvSpPr>
              <p:nvPr/>
            </p:nvSpPr>
            <p:spPr bwMode="auto">
              <a:xfrm>
                <a:off x="2880" y="129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" name="Line 21"/>
              <p:cNvSpPr>
                <a:spLocks noChangeShapeType="1"/>
              </p:cNvSpPr>
              <p:nvPr/>
            </p:nvSpPr>
            <p:spPr bwMode="auto">
              <a:xfrm>
                <a:off x="2880" y="1296"/>
                <a:ext cx="624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7" name="Line 22"/>
              <p:cNvSpPr>
                <a:spLocks noChangeShapeType="1"/>
              </p:cNvSpPr>
              <p:nvPr/>
            </p:nvSpPr>
            <p:spPr bwMode="auto">
              <a:xfrm>
                <a:off x="4080" y="129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8" name="Line 23"/>
              <p:cNvSpPr>
                <a:spLocks noChangeShapeType="1"/>
              </p:cNvSpPr>
              <p:nvPr/>
            </p:nvSpPr>
            <p:spPr bwMode="auto">
              <a:xfrm>
                <a:off x="1200" y="201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" name="Line 24"/>
              <p:cNvSpPr>
                <a:spLocks noChangeShapeType="1"/>
              </p:cNvSpPr>
              <p:nvPr/>
            </p:nvSpPr>
            <p:spPr bwMode="auto">
              <a:xfrm>
                <a:off x="2880" y="201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" name="Line 25"/>
              <p:cNvSpPr>
                <a:spLocks noChangeShapeType="1"/>
              </p:cNvSpPr>
              <p:nvPr/>
            </p:nvSpPr>
            <p:spPr bwMode="auto">
              <a:xfrm>
                <a:off x="1200" y="278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" name="Line 26"/>
              <p:cNvSpPr>
                <a:spLocks noChangeShapeType="1"/>
              </p:cNvSpPr>
              <p:nvPr/>
            </p:nvSpPr>
            <p:spPr bwMode="auto">
              <a:xfrm>
                <a:off x="1776" y="201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5pPr>
                <a:lvl6pPr marL="22860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6pPr>
                <a:lvl7pPr marL="27432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7pPr>
                <a:lvl8pPr marL="32004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8pPr>
                <a:lvl9pPr marL="3657600" algn="l" defTabSz="914400" rtl="0" eaLnBrk="1" latinLnBrk="0" hangingPunct="1">
                  <a:defRPr kumimoji="1" sz="2400" kern="1200">
                    <a:solidFill>
                      <a:schemeClr val="tx1"/>
                    </a:solidFill>
                    <a:latin typeface="Times New Roman" charset="0"/>
                    <a:ea typeface="굴림" charset="-127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757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Max-Miner </a:t>
            </a:r>
            <a:endParaRPr lang="en-US" dirty="0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381000" y="457200"/>
            <a:ext cx="7391400" cy="4876800"/>
            <a:chOff x="576" y="336"/>
            <a:chExt cx="4656" cy="3072"/>
          </a:xfrm>
        </p:grpSpPr>
        <p:sp>
          <p:nvSpPr>
            <p:cNvPr id="23" name="Text Box 3"/>
            <p:cNvSpPr txBox="1">
              <a:spLocks noChangeArrowheads="1"/>
            </p:cNvSpPr>
            <p:nvPr/>
          </p:nvSpPr>
          <p:spPr bwMode="auto">
            <a:xfrm>
              <a:off x="2688" y="33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b="1"/>
                <a:t>{ }</a:t>
              </a:r>
            </a:p>
          </p:txBody>
        </p:sp>
        <p:sp>
          <p:nvSpPr>
            <p:cNvPr id="24" name="Text Box 8"/>
            <p:cNvSpPr txBox="1">
              <a:spLocks noChangeArrowheads="1"/>
            </p:cNvSpPr>
            <p:nvPr/>
          </p:nvSpPr>
          <p:spPr bwMode="auto">
            <a:xfrm>
              <a:off x="576" y="960"/>
              <a:ext cx="46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ko-KR" b="1" dirty="0"/>
                <a:t>1			</a:t>
              </a:r>
              <a:r>
                <a:rPr lang="en-US" altLang="ko-KR" b="1" dirty="0" smtClean="0"/>
                <a:t>2</a:t>
              </a:r>
              <a:r>
                <a:rPr lang="en-US" altLang="ko-KR" b="1" dirty="0"/>
                <a:t>		</a:t>
              </a:r>
              <a:r>
                <a:rPr lang="en-US" altLang="ko-KR" b="1" dirty="0" smtClean="0"/>
                <a:t>3</a:t>
              </a:r>
              <a:r>
                <a:rPr lang="en-US" altLang="ko-KR" b="1" dirty="0"/>
                <a:t>	</a:t>
              </a:r>
              <a:r>
                <a:rPr lang="en-US" altLang="ko-KR" b="1" dirty="0" smtClean="0"/>
                <a:t>4</a:t>
              </a:r>
              <a:endParaRPr lang="en-US" altLang="ko-KR" b="1" dirty="0"/>
            </a:p>
          </p:txBody>
        </p:sp>
        <p:sp>
          <p:nvSpPr>
            <p:cNvPr id="25" name="Text Box 9"/>
            <p:cNvSpPr txBox="1">
              <a:spLocks noChangeArrowheads="1"/>
            </p:cNvSpPr>
            <p:nvPr/>
          </p:nvSpPr>
          <p:spPr bwMode="auto">
            <a:xfrm>
              <a:off x="1008" y="1632"/>
              <a:ext cx="41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/>
                <a:t>1,2	1,3	1,4	2,3	2,4	3,4</a:t>
              </a:r>
            </a:p>
          </p:txBody>
        </p:sp>
        <p:sp>
          <p:nvSpPr>
            <p:cNvPr id="26" name="Text Box 10"/>
            <p:cNvSpPr txBox="1">
              <a:spLocks noChangeArrowheads="1"/>
            </p:cNvSpPr>
            <p:nvPr/>
          </p:nvSpPr>
          <p:spPr bwMode="auto">
            <a:xfrm>
              <a:off x="912" y="2448"/>
              <a:ext cx="24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/>
                <a:t>1,2,3	1,3,4		2,3,4</a:t>
              </a:r>
            </a:p>
          </p:txBody>
        </p:sp>
        <p:sp>
          <p:nvSpPr>
            <p:cNvPr id="27" name="Text Box 11"/>
            <p:cNvSpPr txBox="1">
              <a:spLocks noChangeArrowheads="1"/>
            </p:cNvSpPr>
            <p:nvPr/>
          </p:nvSpPr>
          <p:spPr bwMode="auto">
            <a:xfrm>
              <a:off x="864" y="3120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b="1"/>
                <a:t>1,2,3,4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1295400" y="914400"/>
            <a:ext cx="5486400" cy="3962400"/>
            <a:chOff x="1152" y="624"/>
            <a:chExt cx="3456" cy="2496"/>
          </a:xfrm>
        </p:grpSpPr>
        <p:sp>
          <p:nvSpPr>
            <p:cNvPr id="9" name="Line 13"/>
            <p:cNvSpPr>
              <a:spLocks noChangeShapeType="1"/>
            </p:cNvSpPr>
            <p:nvPr/>
          </p:nvSpPr>
          <p:spPr bwMode="auto">
            <a:xfrm flipH="1">
              <a:off x="1152" y="624"/>
              <a:ext cx="17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14"/>
            <p:cNvSpPr>
              <a:spLocks noChangeShapeType="1"/>
            </p:cNvSpPr>
            <p:nvPr/>
          </p:nvSpPr>
          <p:spPr bwMode="auto">
            <a:xfrm>
              <a:off x="2880" y="6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Line 15"/>
            <p:cNvSpPr>
              <a:spLocks noChangeShapeType="1"/>
            </p:cNvSpPr>
            <p:nvPr/>
          </p:nvSpPr>
          <p:spPr bwMode="auto">
            <a:xfrm>
              <a:off x="2880" y="624"/>
              <a:ext cx="115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Line 16"/>
            <p:cNvSpPr>
              <a:spLocks noChangeShapeType="1"/>
            </p:cNvSpPr>
            <p:nvPr/>
          </p:nvSpPr>
          <p:spPr bwMode="auto">
            <a:xfrm>
              <a:off x="2880" y="624"/>
              <a:ext cx="17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Line 17"/>
            <p:cNvSpPr>
              <a:spLocks noChangeShapeType="1"/>
            </p:cNvSpPr>
            <p:nvPr/>
          </p:nvSpPr>
          <p:spPr bwMode="auto">
            <a:xfrm>
              <a:off x="1200" y="124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" name="Line 18"/>
            <p:cNvSpPr>
              <a:spLocks noChangeShapeType="1"/>
            </p:cNvSpPr>
            <p:nvPr/>
          </p:nvSpPr>
          <p:spPr bwMode="auto">
            <a:xfrm>
              <a:off x="1200" y="1248"/>
              <a:ext cx="52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" name="Line 19"/>
            <p:cNvSpPr>
              <a:spLocks noChangeShapeType="1"/>
            </p:cNvSpPr>
            <p:nvPr/>
          </p:nvSpPr>
          <p:spPr bwMode="auto">
            <a:xfrm>
              <a:off x="1200" y="1248"/>
              <a:ext cx="110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Line 20"/>
            <p:cNvSpPr>
              <a:spLocks noChangeShapeType="1"/>
            </p:cNvSpPr>
            <p:nvPr/>
          </p:nvSpPr>
          <p:spPr bwMode="auto">
            <a:xfrm>
              <a:off x="2880" y="12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Line 21"/>
            <p:cNvSpPr>
              <a:spLocks noChangeShapeType="1"/>
            </p:cNvSpPr>
            <p:nvPr/>
          </p:nvSpPr>
          <p:spPr bwMode="auto">
            <a:xfrm>
              <a:off x="2880" y="1296"/>
              <a:ext cx="62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Line 22"/>
            <p:cNvSpPr>
              <a:spLocks noChangeShapeType="1"/>
            </p:cNvSpPr>
            <p:nvPr/>
          </p:nvSpPr>
          <p:spPr bwMode="auto">
            <a:xfrm>
              <a:off x="4080" y="12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Line 23"/>
            <p:cNvSpPr>
              <a:spLocks noChangeShapeType="1"/>
            </p:cNvSpPr>
            <p:nvPr/>
          </p:nvSpPr>
          <p:spPr bwMode="auto">
            <a:xfrm>
              <a:off x="1200" y="20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Line 24"/>
            <p:cNvSpPr>
              <a:spLocks noChangeShapeType="1"/>
            </p:cNvSpPr>
            <p:nvPr/>
          </p:nvSpPr>
          <p:spPr bwMode="auto">
            <a:xfrm>
              <a:off x="2880" y="20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Line 25"/>
            <p:cNvSpPr>
              <a:spLocks noChangeShapeType="1"/>
            </p:cNvSpPr>
            <p:nvPr/>
          </p:nvSpPr>
          <p:spPr bwMode="auto">
            <a:xfrm>
              <a:off x="1200" y="278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" name="Line 26"/>
            <p:cNvSpPr>
              <a:spLocks noChangeShapeType="1"/>
            </p:cNvSpPr>
            <p:nvPr/>
          </p:nvSpPr>
          <p:spPr bwMode="auto">
            <a:xfrm>
              <a:off x="1776" y="201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5pPr>
              <a:lvl6pPr marL="22860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6pPr>
              <a:lvl7pPr marL="27432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7pPr>
              <a:lvl8pPr marL="32004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8pPr>
              <a:lvl9pPr marL="3657600" algn="l" defTabSz="914400" rtl="0" eaLnBrk="1" latinLnBrk="0" hangingPunct="1">
                <a:defRPr kumimoji="1" sz="2400" kern="1200">
                  <a:solidFill>
                    <a:schemeClr val="tx1"/>
                  </a:solidFill>
                  <a:latin typeface="Times New Roman" charset="0"/>
                  <a:ea typeface="굴림" charset="-127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28" name="Line 16"/>
          <p:cNvSpPr>
            <a:spLocks noChangeShapeType="1"/>
          </p:cNvSpPr>
          <p:nvPr/>
        </p:nvSpPr>
        <p:spPr bwMode="auto">
          <a:xfrm>
            <a:off x="4076700" y="914400"/>
            <a:ext cx="2743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charset="0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charset="0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charset="0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charset="0"/>
                <a:ea typeface="굴림" charset="-127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charset="0"/>
                <a:ea typeface="굴림" charset="-127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charset="0"/>
                <a:ea typeface="굴림" charset="-127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charset="0"/>
                <a:ea typeface="굴림" charset="-127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charset="0"/>
                <a:ea typeface="굴림" charset="-127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5930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4FBE05C-7E15-41CE-8C84-9DFE2F5DB249}" type="slidenum">
              <a:rPr lang="en-US" altLang="en-US" sz="1200"/>
              <a:pPr/>
              <a:t>109</a:t>
            </a:fld>
            <a:endParaRPr lang="en-US" altLang="en-US" sz="120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 smtClean="0"/>
              <a:t>CHARM: </a:t>
            </a:r>
            <a:r>
              <a:rPr lang="en-US" altLang="en-US" sz="2700" dirty="0" smtClean="0"/>
              <a:t>Mining by Exploring Vertical Data Format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1816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dirty="0" smtClean="0"/>
              <a:t>Vertical format: t(AB) = {T</a:t>
            </a:r>
            <a:r>
              <a:rPr lang="en-US" altLang="en-US" sz="2400" baseline="-25000" dirty="0" smtClean="0"/>
              <a:t>11</a:t>
            </a:r>
            <a:r>
              <a:rPr lang="en-US" altLang="en-US" sz="2400" dirty="0" smtClean="0"/>
              <a:t>, T</a:t>
            </a:r>
            <a:r>
              <a:rPr lang="en-US" altLang="en-US" sz="2400" baseline="-25000" dirty="0" smtClean="0"/>
              <a:t>25</a:t>
            </a:r>
            <a:r>
              <a:rPr lang="en-US" altLang="en-US" sz="2400" dirty="0" smtClean="0"/>
              <a:t>, …}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 err="1" smtClean="0"/>
              <a:t>tid</a:t>
            </a:r>
            <a:r>
              <a:rPr lang="en-US" altLang="en-US" sz="2400" dirty="0" smtClean="0"/>
              <a:t>-list: list of trans.-ids containing an itemset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 smtClean="0"/>
              <a:t>Deriving closed patterns based on vertical intersections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 smtClean="0"/>
              <a:t>t(X) = t(Y): X and Y always happen together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 smtClean="0"/>
              <a:t>t(X) </a:t>
            </a:r>
            <a:r>
              <a:rPr lang="en-US" altLang="en-US" sz="2400" dirty="0" smtClean="0">
                <a:sym typeface="Symbol" panose="05050102010706020507" pitchFamily="18" charset="2"/>
              </a:rPr>
              <a:t> t(Y): transaction having X always has Y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 smtClean="0">
                <a:sym typeface="Symbol" panose="05050102010706020507" pitchFamily="18" charset="2"/>
              </a:rPr>
              <a:t>Using </a:t>
            </a:r>
            <a:r>
              <a:rPr lang="en-US" altLang="en-US" sz="2400" dirty="0" err="1" smtClean="0">
                <a:solidFill>
                  <a:schemeClr val="hlink"/>
                </a:solidFill>
                <a:sym typeface="Symbol" panose="05050102010706020507" pitchFamily="18" charset="2"/>
              </a:rPr>
              <a:t>diffset</a:t>
            </a:r>
            <a:r>
              <a:rPr lang="en-US" altLang="en-US" sz="2400" dirty="0" smtClean="0">
                <a:sym typeface="Symbol" panose="05050102010706020507" pitchFamily="18" charset="2"/>
              </a:rPr>
              <a:t> to accelerate mining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 smtClean="0">
                <a:sym typeface="Symbol" panose="05050102010706020507" pitchFamily="18" charset="2"/>
              </a:rPr>
              <a:t>Only keep track of differences of </a:t>
            </a:r>
            <a:r>
              <a:rPr lang="en-US" altLang="en-US" sz="2400" dirty="0" err="1" smtClean="0">
                <a:sym typeface="Symbol" panose="05050102010706020507" pitchFamily="18" charset="2"/>
              </a:rPr>
              <a:t>tids</a:t>
            </a:r>
            <a:endParaRPr lang="en-US" altLang="en-US" sz="2400" dirty="0" smtClean="0">
              <a:sym typeface="Symbol" panose="05050102010706020507" pitchFamily="18" charset="2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 smtClean="0">
                <a:sym typeface="Symbol" panose="05050102010706020507" pitchFamily="18" charset="2"/>
              </a:rPr>
              <a:t>t(X) = {T</a:t>
            </a:r>
            <a:r>
              <a:rPr lang="en-US" altLang="en-US" sz="2400" baseline="-25000" dirty="0" smtClean="0">
                <a:sym typeface="Symbol" panose="05050102010706020507" pitchFamily="18" charset="2"/>
              </a:rPr>
              <a:t>1</a:t>
            </a:r>
            <a:r>
              <a:rPr lang="en-US" altLang="en-US" sz="2400" dirty="0" smtClean="0">
                <a:sym typeface="Symbol" panose="05050102010706020507" pitchFamily="18" charset="2"/>
              </a:rPr>
              <a:t>, T</a:t>
            </a:r>
            <a:r>
              <a:rPr lang="en-US" altLang="en-US" sz="2400" baseline="-25000" dirty="0" smtClean="0">
                <a:sym typeface="Symbol" panose="05050102010706020507" pitchFamily="18" charset="2"/>
              </a:rPr>
              <a:t>2</a:t>
            </a:r>
            <a:r>
              <a:rPr lang="en-US" altLang="en-US" sz="2400" dirty="0" smtClean="0">
                <a:sym typeface="Symbol" panose="05050102010706020507" pitchFamily="18" charset="2"/>
              </a:rPr>
              <a:t>, T</a:t>
            </a:r>
            <a:r>
              <a:rPr lang="en-US" altLang="en-US" sz="2400" baseline="-25000" dirty="0" smtClean="0">
                <a:sym typeface="Symbol" panose="05050102010706020507" pitchFamily="18" charset="2"/>
              </a:rPr>
              <a:t>3</a:t>
            </a:r>
            <a:r>
              <a:rPr lang="en-US" altLang="en-US" sz="2400" dirty="0" smtClean="0">
                <a:sym typeface="Symbol" panose="05050102010706020507" pitchFamily="18" charset="2"/>
              </a:rPr>
              <a:t>},  t(XY) = {T</a:t>
            </a:r>
            <a:r>
              <a:rPr lang="en-US" altLang="en-US" sz="2400" baseline="-25000" dirty="0" smtClean="0">
                <a:sym typeface="Symbol" panose="05050102010706020507" pitchFamily="18" charset="2"/>
              </a:rPr>
              <a:t>1</a:t>
            </a:r>
            <a:r>
              <a:rPr lang="en-US" altLang="en-US" sz="2400" dirty="0" smtClean="0">
                <a:sym typeface="Symbol" panose="05050102010706020507" pitchFamily="18" charset="2"/>
              </a:rPr>
              <a:t>, T</a:t>
            </a:r>
            <a:r>
              <a:rPr lang="en-US" altLang="en-US" sz="2400" baseline="-25000" dirty="0" smtClean="0">
                <a:sym typeface="Symbol" panose="05050102010706020507" pitchFamily="18" charset="2"/>
              </a:rPr>
              <a:t>3</a:t>
            </a:r>
            <a:r>
              <a:rPr lang="en-US" altLang="en-US" sz="2400" dirty="0" smtClean="0">
                <a:sym typeface="Symbol" panose="05050102010706020507" pitchFamily="18" charset="2"/>
              </a:rPr>
              <a:t>}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 err="1" smtClean="0">
                <a:sym typeface="Symbol" panose="05050102010706020507" pitchFamily="18" charset="2"/>
              </a:rPr>
              <a:t>Diffset</a:t>
            </a:r>
            <a:r>
              <a:rPr lang="en-US" altLang="en-US" sz="2400" dirty="0" smtClean="0">
                <a:sym typeface="Symbol" panose="05050102010706020507" pitchFamily="18" charset="2"/>
              </a:rPr>
              <a:t> (XY, X) = {T</a:t>
            </a:r>
            <a:r>
              <a:rPr lang="en-US" altLang="en-US" sz="2400" baseline="-25000" dirty="0" smtClean="0">
                <a:sym typeface="Symbol" panose="05050102010706020507" pitchFamily="18" charset="2"/>
              </a:rPr>
              <a:t>2</a:t>
            </a:r>
            <a:r>
              <a:rPr lang="en-US" altLang="en-US" sz="2400" dirty="0" smtClean="0">
                <a:sym typeface="Symbol" panose="05050102010706020507" pitchFamily="18" charset="2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 smtClean="0"/>
              <a:t>CHARM (</a:t>
            </a:r>
            <a:r>
              <a:rPr lang="en-US" altLang="en-US" sz="2400" dirty="0" err="1" smtClean="0"/>
              <a:t>Zaki</a:t>
            </a:r>
            <a:r>
              <a:rPr lang="en-US" altLang="en-US" sz="2400" dirty="0" smtClean="0"/>
              <a:t> &amp; Hsiao@SDM’02)</a:t>
            </a:r>
          </a:p>
        </p:txBody>
      </p:sp>
    </p:spTree>
    <p:extLst>
      <p:ext uri="{BB962C8B-B14F-4D97-AF65-F5344CB8AC3E}">
        <p14:creationId xmlns:p14="http://schemas.microsoft.com/office/powerpoint/2010/main" val="425724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Mining Association Rules: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895850" y="1600200"/>
            <a:ext cx="2814638" cy="822325"/>
          </a:xfrm>
          <a:prstGeom prst="rect">
            <a:avLst/>
          </a:prstGeom>
          <a:solidFill>
            <a:srgbClr val="66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Min. support 50%</a:t>
            </a:r>
          </a:p>
          <a:p>
            <a:pPr eaLnBrk="0" hangingPunct="0"/>
            <a:r>
              <a:rPr lang="en-US" sz="2400">
                <a:latin typeface="Times New Roman" pitchFamily="18" charset="0"/>
              </a:rPr>
              <a:t>Min. confidence 50%</a:t>
            </a:r>
          </a:p>
        </p:txBody>
      </p:sp>
      <p:graphicFrame>
        <p:nvGraphicFramePr>
          <p:cNvPr id="5" name="Group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410790"/>
              </p:ext>
            </p:extLst>
          </p:nvPr>
        </p:nvGraphicFramePr>
        <p:xfrm>
          <a:off x="762000" y="1828800"/>
          <a:ext cx="3886200" cy="1828800"/>
        </p:xfrm>
        <a:graphic>
          <a:graphicData uri="http://schemas.openxmlformats.org/drawingml/2006/table">
            <a:tbl>
              <a:tblPr/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Transaction-id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Items bought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A, B, 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A, 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A, 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B, E, 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Group 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302919"/>
              </p:ext>
            </p:extLst>
          </p:nvPr>
        </p:nvGraphicFramePr>
        <p:xfrm>
          <a:off x="4895850" y="2743200"/>
          <a:ext cx="3886200" cy="1828800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Frequent pattern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Support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75%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{B}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{C}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{A, C}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85800" y="4724400"/>
            <a:ext cx="7772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dirty="0"/>
              <a:t>For rule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</a:t>
            </a:r>
            <a:r>
              <a:rPr lang="en-US" dirty="0"/>
              <a:t> </a:t>
            </a:r>
            <a:r>
              <a:rPr lang="en-US" i="1" dirty="0"/>
              <a:t>C</a:t>
            </a:r>
            <a:r>
              <a:rPr lang="en-US" dirty="0"/>
              <a:t>:</a:t>
            </a:r>
          </a:p>
          <a:p>
            <a:pPr lvl="1">
              <a:buFontTx/>
              <a:buNone/>
            </a:pPr>
            <a:r>
              <a:rPr lang="en-US" dirty="0"/>
              <a:t>support = support({</a:t>
            </a:r>
            <a:r>
              <a:rPr lang="en-US" i="1" dirty="0"/>
              <a:t>A</a:t>
            </a:r>
            <a:r>
              <a:rPr lang="en-US" dirty="0">
                <a:sym typeface="Math B" pitchFamily="2" charset="2"/>
              </a:rPr>
              <a:t>}</a:t>
            </a:r>
            <a:r>
              <a:rPr lang="en-US" dirty="0">
                <a:sym typeface="Symbol" pitchFamily="18" charset="2"/>
              </a:rPr>
              <a:t></a:t>
            </a:r>
            <a:r>
              <a:rPr lang="en-US" dirty="0">
                <a:sym typeface="Math B" pitchFamily="2" charset="2"/>
              </a:rPr>
              <a:t>{</a:t>
            </a:r>
            <a:r>
              <a:rPr lang="en-US" i="1" dirty="0"/>
              <a:t>C</a:t>
            </a:r>
            <a:r>
              <a:rPr lang="en-US" dirty="0"/>
              <a:t>}) = 50%</a:t>
            </a:r>
          </a:p>
          <a:p>
            <a:pPr lvl="1">
              <a:buFontTx/>
              <a:buNone/>
            </a:pPr>
            <a:r>
              <a:rPr lang="en-US" dirty="0"/>
              <a:t>confidence = support({</a:t>
            </a:r>
            <a:r>
              <a:rPr lang="en-US" i="1" dirty="0"/>
              <a:t>A</a:t>
            </a:r>
            <a:r>
              <a:rPr lang="en-US" dirty="0"/>
              <a:t>}</a:t>
            </a:r>
            <a:r>
              <a:rPr lang="en-US" dirty="0">
                <a:sym typeface="Symbol" pitchFamily="18" charset="2"/>
              </a:rPr>
              <a:t>{</a:t>
            </a:r>
            <a:r>
              <a:rPr lang="en-US" i="1" dirty="0"/>
              <a:t>C</a:t>
            </a:r>
            <a:r>
              <a:rPr lang="en-US" dirty="0"/>
              <a:t>})/support({</a:t>
            </a:r>
            <a:r>
              <a:rPr lang="en-US" i="1" dirty="0"/>
              <a:t>A</a:t>
            </a:r>
            <a:r>
              <a:rPr lang="en-US" dirty="0"/>
              <a:t>}) = 66.6%</a:t>
            </a:r>
          </a:p>
        </p:txBody>
      </p:sp>
    </p:spTree>
    <p:extLst>
      <p:ext uri="{BB962C8B-B14F-4D97-AF65-F5344CB8AC3E}">
        <p14:creationId xmlns:p14="http://schemas.microsoft.com/office/powerpoint/2010/main" val="131445449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458200" cy="685800"/>
          </a:xfrm>
        </p:spPr>
        <p:txBody>
          <a:bodyPr>
            <a:normAutofit fontScale="90000"/>
          </a:bodyPr>
          <a:lstStyle/>
          <a:p>
            <a:r>
              <a:rPr lang="en-US" altLang="en-US" sz="3200" smtClean="0"/>
              <a:t>Mining Frequent Closed Patterns: CLOSET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726488" cy="51054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en-US" sz="2400" dirty="0" smtClean="0"/>
              <a:t>Use FP-tree approach</a:t>
            </a:r>
          </a:p>
          <a:p>
            <a:pPr>
              <a:lnSpc>
                <a:spcPct val="120000"/>
              </a:lnSpc>
            </a:pPr>
            <a:r>
              <a:rPr lang="en-US" altLang="en-US" sz="2000" dirty="0" err="1" smtClean="0"/>
              <a:t>Flist</a:t>
            </a:r>
            <a:r>
              <a:rPr lang="en-US" altLang="en-US" sz="2000" dirty="0" smtClean="0"/>
              <a:t>: list of all frequent items in support ascending order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 err="1" smtClean="0"/>
              <a:t>Flist</a:t>
            </a:r>
            <a:r>
              <a:rPr lang="en-US" altLang="en-US" sz="2000" dirty="0" smtClean="0"/>
              <a:t>: d-a-f-e-c</a:t>
            </a:r>
          </a:p>
          <a:p>
            <a:pPr>
              <a:lnSpc>
                <a:spcPct val="120000"/>
              </a:lnSpc>
            </a:pPr>
            <a:r>
              <a:rPr lang="en-US" altLang="en-US" sz="2000" dirty="0" smtClean="0"/>
              <a:t>Divide search space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 smtClean="0"/>
              <a:t>Patterns having d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 smtClean="0"/>
              <a:t>Patterns having d but no a, etc.</a:t>
            </a:r>
          </a:p>
          <a:p>
            <a:pPr>
              <a:lnSpc>
                <a:spcPct val="120000"/>
              </a:lnSpc>
            </a:pPr>
            <a:r>
              <a:rPr lang="en-US" altLang="en-US" sz="2000" dirty="0" smtClean="0"/>
              <a:t>Find frequent closed pattern recursively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 smtClean="0"/>
              <a:t>Every transaction having d also has </a:t>
            </a:r>
            <a:r>
              <a:rPr lang="en-US" altLang="en-US" sz="2000" i="1" dirty="0" err="1" smtClean="0"/>
              <a:t>cfa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ym typeface="Wingdings" pitchFamily="2" charset="2"/>
              </a:rPr>
              <a:t> </a:t>
            </a:r>
            <a:r>
              <a:rPr lang="en-US" altLang="en-US" sz="2000" i="1" dirty="0" err="1" smtClean="0">
                <a:sym typeface="Wingdings" pitchFamily="2" charset="2"/>
              </a:rPr>
              <a:t>cfad</a:t>
            </a:r>
            <a:r>
              <a:rPr lang="en-US" altLang="en-US" sz="2000" dirty="0" smtClean="0">
                <a:sym typeface="Wingdings" pitchFamily="2" charset="2"/>
              </a:rPr>
              <a:t> is a frequent closed pattern</a:t>
            </a:r>
          </a:p>
          <a:p>
            <a:pPr>
              <a:lnSpc>
                <a:spcPct val="120000"/>
              </a:lnSpc>
            </a:pPr>
            <a:r>
              <a:rPr lang="en-US" altLang="en-US" sz="2000" dirty="0" smtClean="0"/>
              <a:t>J. Pei, J. Han &amp; R. Mao. “CLOSET: An Efficient Algorithm for Mining Frequent Closed </a:t>
            </a:r>
            <a:r>
              <a:rPr lang="en-US" altLang="en-US" sz="2000" dirty="0" err="1" smtClean="0"/>
              <a:t>Itemsets</a:t>
            </a:r>
            <a:r>
              <a:rPr lang="en-US" altLang="en-US" sz="2000" dirty="0" smtClean="0"/>
              <a:t>", DMKD'00.</a:t>
            </a:r>
          </a:p>
        </p:txBody>
      </p:sp>
      <p:graphicFrame>
        <p:nvGraphicFramePr>
          <p:cNvPr id="157700" name="Group 4"/>
          <p:cNvGraphicFramePr>
            <a:graphicFrameLocks noGrp="1"/>
          </p:cNvGraphicFramePr>
          <p:nvPr/>
        </p:nvGraphicFramePr>
        <p:xfrm>
          <a:off x="7086600" y="2438400"/>
          <a:ext cx="1905000" cy="1719264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5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TID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5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c, d, e, f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5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b, 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5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c, e, f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5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c, d, f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5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c, e, f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9179" name="Text Box 27"/>
          <p:cNvSpPr txBox="1">
            <a:spLocks noChangeArrowheads="1"/>
          </p:cNvSpPr>
          <p:nvPr/>
        </p:nvSpPr>
        <p:spPr bwMode="auto">
          <a:xfrm>
            <a:off x="7315200" y="2057400"/>
            <a:ext cx="14335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2000"/>
              <a:t>Min_sup=2</a:t>
            </a:r>
          </a:p>
        </p:txBody>
      </p:sp>
    </p:spTree>
    <p:extLst>
      <p:ext uri="{BB962C8B-B14F-4D97-AF65-F5344CB8AC3E}">
        <p14:creationId xmlns:p14="http://schemas.microsoft.com/office/powerpoint/2010/main" val="279273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Algorithms (State of the Art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All</a:t>
            </a:r>
            <a:endParaRPr lang="en-US" b="1" dirty="0"/>
          </a:p>
          <a:p>
            <a:pPr lvl="1"/>
            <a:r>
              <a:rPr lang="en-US" dirty="0" err="1"/>
              <a:t>Apriori</a:t>
            </a:r>
            <a:r>
              <a:rPr lang="en-US" dirty="0"/>
              <a:t>, FP-Growth, COFI*, ECLAT, Leap</a:t>
            </a:r>
          </a:p>
          <a:p>
            <a:endParaRPr lang="en-US" b="1" dirty="0" smtClean="0"/>
          </a:p>
          <a:p>
            <a:r>
              <a:rPr lang="en-US" b="1" dirty="0" smtClean="0"/>
              <a:t>Closed</a:t>
            </a:r>
            <a:endParaRPr lang="en-US" b="1" dirty="0"/>
          </a:p>
          <a:p>
            <a:pPr lvl="1"/>
            <a:r>
              <a:rPr lang="en-US" dirty="0"/>
              <a:t>CHARM, CLOSET+,COFI-CLOSED, Leap</a:t>
            </a:r>
          </a:p>
          <a:p>
            <a:endParaRPr lang="en-US" b="1" dirty="0" smtClean="0"/>
          </a:p>
          <a:p>
            <a:r>
              <a:rPr lang="en-US" b="1" dirty="0" smtClean="0"/>
              <a:t>Maximal</a:t>
            </a:r>
            <a:endParaRPr lang="en-US" b="1" dirty="0"/>
          </a:p>
          <a:p>
            <a:pPr lvl="1"/>
            <a:r>
              <a:rPr lang="en-US" dirty="0" err="1"/>
              <a:t>MaxMiner</a:t>
            </a:r>
            <a:r>
              <a:rPr lang="en-US" dirty="0"/>
              <a:t>, MAFIA, GENMAX, COFI-MAX, Leap</a:t>
            </a:r>
          </a:p>
        </p:txBody>
      </p:sp>
    </p:spTree>
    <p:extLst>
      <p:ext uri="{BB962C8B-B14F-4D97-AF65-F5344CB8AC3E}">
        <p14:creationId xmlns:p14="http://schemas.microsoft.com/office/powerpoint/2010/main" val="208651213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-38100"/>
            <a:ext cx="8534400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544195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88640"/>
            <a:ext cx="860444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AU" altLang="en-US" sz="4000" dirty="0" smtClean="0">
                <a:latin typeface="Calibri" panose="020F0502020204030204" pitchFamily="34" charset="0"/>
              </a:rPr>
              <a:t>Performance Evaluation of Algorithms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latin typeface="Calibri" panose="020F0502020204030204" pitchFamily="34" charset="0"/>
              </a:rPr>
              <a:t>The FP-growth method was usually better than the best implementation of the </a:t>
            </a:r>
            <a:r>
              <a:rPr lang="en-US" altLang="en-US" sz="2400" dirty="0" err="1" smtClean="0">
                <a:latin typeface="Calibri" panose="020F0502020204030204" pitchFamily="34" charset="0"/>
              </a:rPr>
              <a:t>Apriori</a:t>
            </a:r>
            <a:r>
              <a:rPr lang="en-US" altLang="en-US" sz="2400" dirty="0" smtClean="0">
                <a:latin typeface="Calibri" panose="020F0502020204030204" pitchFamily="34" charset="0"/>
              </a:rPr>
              <a:t> algorithm.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 smtClean="0"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err="1" smtClean="0">
                <a:latin typeface="Calibri" panose="020F0502020204030204" pitchFamily="34" charset="0"/>
              </a:rPr>
              <a:t>Apriori</a:t>
            </a:r>
            <a:r>
              <a:rPr lang="en-US" altLang="en-US" sz="2400" dirty="0" smtClean="0">
                <a:latin typeface="Calibri" panose="020F0502020204030204" pitchFamily="34" charset="0"/>
              </a:rPr>
              <a:t> was generally better than other algorithms if the support required was high </a:t>
            </a:r>
          </a:p>
          <a:p>
            <a:pPr lvl="1">
              <a:lnSpc>
                <a:spcPct val="90000"/>
              </a:lnSpc>
            </a:pPr>
            <a:r>
              <a:rPr lang="en-US" altLang="en-US" sz="2100" dirty="0" smtClean="0">
                <a:latin typeface="Calibri" panose="020F0502020204030204" pitchFamily="34" charset="0"/>
              </a:rPr>
              <a:t>since high support leads to a smaller number of frequent items which suits the </a:t>
            </a:r>
            <a:r>
              <a:rPr lang="en-US" altLang="en-US" sz="2100" dirty="0" err="1" smtClean="0">
                <a:latin typeface="Calibri" panose="020F0502020204030204" pitchFamily="34" charset="0"/>
              </a:rPr>
              <a:t>Apriori</a:t>
            </a:r>
            <a:r>
              <a:rPr lang="en-US" altLang="en-US" sz="2100" dirty="0" smtClean="0">
                <a:latin typeface="Calibri" panose="020F0502020204030204" pitchFamily="34" charset="0"/>
              </a:rPr>
              <a:t> algorithm.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 smtClean="0">
              <a:latin typeface="Calibri" panose="020F050202020403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latin typeface="Calibri" panose="020F0502020204030204" pitchFamily="34" charset="0"/>
              </a:rPr>
              <a:t>At very low support, the number of frequent items became large and none of the algorithms were able to handle large frequent sets gracefully.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AU" altLang="en-US" sz="2400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81587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WEKA: </a:t>
            </a:r>
            <a:r>
              <a:rPr lang="en-US" dirty="0"/>
              <a:t>A Machine Leaning </a:t>
            </a:r>
            <a:r>
              <a:rPr lang="en-US" dirty="0" smtClean="0"/>
              <a:t>Toolkit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219200"/>
            <a:ext cx="2676525" cy="2667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661057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133600"/>
            <a:ext cx="2871787" cy="284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172"/>
          <a:stretch/>
        </p:blipFill>
        <p:spPr bwMode="auto">
          <a:xfrm>
            <a:off x="2362200" y="304800"/>
            <a:ext cx="6303961" cy="5969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"/>
            <a:ext cx="1381125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1497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457200" y="4572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Mining Frequent </a:t>
            </a:r>
            <a:r>
              <a:rPr lang="en-US" dirty="0" err="1" smtClean="0"/>
              <a:t>Itemsets</a:t>
            </a:r>
            <a:r>
              <a:rPr lang="en-US" dirty="0" smtClean="0"/>
              <a:t> task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457200" y="15240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SzPct val="85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SzPct val="9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Input: </a:t>
            </a:r>
            <a:r>
              <a:rPr lang="en-US" dirty="0"/>
              <a:t>A set of transactions T, over a set of items I </a:t>
            </a:r>
          </a:p>
          <a:p>
            <a:r>
              <a:rPr lang="en-US" b="1" dirty="0"/>
              <a:t>Output:</a:t>
            </a:r>
            <a:r>
              <a:rPr lang="en-US" dirty="0"/>
              <a:t> </a:t>
            </a:r>
            <a:r>
              <a:rPr lang="en-US" dirty="0" smtClean="0"/>
              <a:t> All </a:t>
            </a:r>
            <a:r>
              <a:rPr lang="en-US" dirty="0" err="1" smtClean="0"/>
              <a:t>itemsets</a:t>
            </a:r>
            <a:r>
              <a:rPr lang="en-US" dirty="0" smtClean="0"/>
              <a:t> with </a:t>
            </a:r>
            <a:r>
              <a:rPr lang="en-US" dirty="0"/>
              <a:t>items in I having </a:t>
            </a:r>
            <a:endParaRPr lang="en-US" dirty="0" smtClean="0"/>
          </a:p>
          <a:p>
            <a:pPr lvl="1"/>
            <a:r>
              <a:rPr lang="en-US" dirty="0" smtClean="0"/>
              <a:t>support </a:t>
            </a:r>
            <a:r>
              <a:rPr lang="en-US" dirty="0" smtClean="0">
                <a:cs typeface="Arial" pitchFamily="34" charset="0"/>
              </a:rPr>
              <a:t>≥ </a:t>
            </a:r>
            <a:r>
              <a:rPr lang="en-US" i="1" dirty="0" err="1" smtClean="0">
                <a:cs typeface="Arial" pitchFamily="34" charset="0"/>
              </a:rPr>
              <a:t>minsup</a:t>
            </a:r>
            <a:r>
              <a:rPr lang="en-US" i="1" dirty="0" smtClean="0">
                <a:cs typeface="Arial" pitchFamily="34" charset="0"/>
              </a:rPr>
              <a:t> </a:t>
            </a:r>
            <a:r>
              <a:rPr lang="en-US" dirty="0" smtClean="0">
                <a:cs typeface="Arial" pitchFamily="34" charset="0"/>
              </a:rPr>
              <a:t>threshold</a:t>
            </a:r>
            <a:endParaRPr lang="en-US" dirty="0" smtClean="0"/>
          </a:p>
          <a:p>
            <a:pPr lvl="1"/>
            <a:endParaRPr lang="en-US" dirty="0">
              <a:cs typeface="Arial" pitchFamily="34" charset="0"/>
            </a:endParaRPr>
          </a:p>
          <a:p>
            <a:r>
              <a:rPr lang="en-US" dirty="0" smtClean="0">
                <a:cs typeface="Arial" pitchFamily="34" charset="0"/>
              </a:rPr>
              <a:t>Problem parameters:</a:t>
            </a:r>
          </a:p>
          <a:p>
            <a:pPr lvl="1"/>
            <a:r>
              <a:rPr lang="en-US" dirty="0" smtClean="0">
                <a:cs typeface="Arial" pitchFamily="34" charset="0"/>
              </a:rPr>
              <a:t>N = |T|: number of transactions</a:t>
            </a:r>
          </a:p>
          <a:p>
            <a:pPr lvl="1"/>
            <a:r>
              <a:rPr lang="en-US" dirty="0" smtClean="0">
                <a:cs typeface="Arial" pitchFamily="34" charset="0"/>
              </a:rPr>
              <a:t>d = |I|: number of (distinct) items</a:t>
            </a:r>
          </a:p>
          <a:p>
            <a:pPr lvl="1"/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w</a:t>
            </a:r>
            <a:r>
              <a:rPr lang="en-US" dirty="0" smtClean="0">
                <a:cs typeface="Arial" pitchFamily="34" charset="0"/>
              </a:rPr>
              <a:t>: max width of a transaction</a:t>
            </a:r>
          </a:p>
          <a:p>
            <a:pPr lvl="1"/>
            <a:r>
              <a:rPr lang="en-US" dirty="0" smtClean="0">
                <a:cs typeface="Arial" pitchFamily="34" charset="0"/>
              </a:rPr>
              <a:t>Number of possible </a:t>
            </a:r>
            <a:r>
              <a:rPr lang="en-US" dirty="0" err="1" smtClean="0">
                <a:cs typeface="Arial" pitchFamily="34" charset="0"/>
              </a:rPr>
              <a:t>itemsets</a:t>
            </a:r>
            <a:r>
              <a:rPr lang="en-US" dirty="0" smtClean="0">
                <a:cs typeface="Arial" pitchFamily="34" charset="0"/>
              </a:rPr>
              <a:t>?</a:t>
            </a:r>
          </a:p>
          <a:p>
            <a:pPr lvl="2"/>
            <a:r>
              <a:rPr lang="en-US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M = 2</a:t>
            </a:r>
            <a:r>
              <a:rPr lang="en-US" baseline="30000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d</a:t>
            </a:r>
            <a:endParaRPr lang="en-US" dirty="0"/>
          </a:p>
          <a:p>
            <a:endParaRPr lang="en-US" dirty="0" smtClean="0">
              <a:cs typeface="Arial" pitchFamily="34" charset="0"/>
            </a:endParaRPr>
          </a:p>
          <a:p>
            <a:r>
              <a:rPr lang="en-US" dirty="0" smtClean="0">
                <a:cs typeface="Arial" pitchFamily="34" charset="0"/>
              </a:rPr>
              <a:t>Scale of the problem:</a:t>
            </a:r>
          </a:p>
          <a:p>
            <a:pPr lvl="1"/>
            <a:r>
              <a:rPr lang="en-US" dirty="0" err="1"/>
              <a:t>WalMart</a:t>
            </a:r>
            <a:r>
              <a:rPr lang="en-US" dirty="0"/>
              <a:t> sells 100,000 items and can store billions of baskets.</a:t>
            </a:r>
          </a:p>
          <a:p>
            <a:pPr lvl="1"/>
            <a:r>
              <a:rPr lang="en-US" dirty="0"/>
              <a:t>The Web has  billions of words and many billions of pages.</a:t>
            </a:r>
          </a:p>
          <a:p>
            <a:endParaRPr lang="en-US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80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391886" y="3048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The </a:t>
            </a:r>
            <a:r>
              <a:rPr lang="en-US" dirty="0" err="1" smtClean="0"/>
              <a:t>itemset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lattice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391886" y="15240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SzPct val="85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SzPct val="9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86" y="1239838"/>
            <a:ext cx="7034213" cy="531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878285" y="5867400"/>
            <a:ext cx="3026229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Arial" charset="0"/>
                <a:ea typeface="DejaVu LGC Sans" charset="0"/>
                <a:cs typeface="DejaVu LGC Sans" charset="0"/>
              </a:rPr>
              <a:t>Given d items, there are 2</a:t>
            </a:r>
            <a:r>
              <a:rPr lang="en-GB" b="1" baseline="30000" dirty="0">
                <a:latin typeface="Arial" charset="0"/>
                <a:ea typeface="DejaVu LGC Sans" charset="0"/>
                <a:cs typeface="DejaVu LGC Sans" charset="0"/>
              </a:rPr>
              <a:t>d</a:t>
            </a:r>
            <a:r>
              <a:rPr lang="en-GB" b="1" dirty="0">
                <a:latin typeface="Arial" charset="0"/>
                <a:ea typeface="DejaVu LGC Sans" charset="0"/>
                <a:cs typeface="DejaVu LGC Sans" charset="0"/>
              </a:rPr>
              <a:t> possible  </a:t>
            </a:r>
            <a:r>
              <a:rPr lang="en-GB" b="1" dirty="0" err="1">
                <a:latin typeface="Arial" charset="0"/>
                <a:ea typeface="DejaVu LGC Sans" charset="0"/>
                <a:cs typeface="DejaVu LGC Sans" charset="0"/>
              </a:rPr>
              <a:t>itemsets</a:t>
            </a:r>
            <a:endParaRPr lang="en-GB" b="1" dirty="0">
              <a:latin typeface="Arial" charset="0"/>
              <a:ea typeface="DejaVu LGC Sans" charset="0"/>
              <a:cs typeface="DejaVu LGC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785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/>
        </p:nvSpPr>
        <p:spPr>
          <a:xfrm>
            <a:off x="457200" y="3048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 Naïve Algorithm</a:t>
            </a:r>
            <a:endParaRPr lang="en-US" dirty="0"/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>
          <a:xfrm>
            <a:off x="152400" y="1447800"/>
            <a:ext cx="7924800" cy="2667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SzPct val="85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SzPct val="9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Brute-force </a:t>
            </a:r>
            <a:r>
              <a:rPr lang="en-US" dirty="0" smtClean="0"/>
              <a:t>approach</a:t>
            </a:r>
            <a:r>
              <a:rPr lang="en-US" dirty="0"/>
              <a:t>, </a:t>
            </a:r>
            <a:r>
              <a:rPr lang="en-US" dirty="0" smtClean="0"/>
              <a:t>each </a:t>
            </a:r>
            <a:r>
              <a:rPr lang="en-US" dirty="0" err="1"/>
              <a:t>itemset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candidate </a:t>
            </a:r>
            <a:r>
              <a:rPr lang="en-US" dirty="0" smtClean="0"/>
              <a:t>: </a:t>
            </a:r>
            <a:endParaRPr lang="en-US" dirty="0"/>
          </a:p>
          <a:p>
            <a:pPr lvl="1"/>
            <a:r>
              <a:rPr lang="en-US" sz="2900" dirty="0" smtClean="0"/>
              <a:t>Consider each </a:t>
            </a:r>
            <a:r>
              <a:rPr lang="en-US" sz="2900" dirty="0" err="1"/>
              <a:t>itemset</a:t>
            </a:r>
            <a:r>
              <a:rPr lang="en-US" sz="2900" dirty="0"/>
              <a:t> in the </a:t>
            </a:r>
            <a:r>
              <a:rPr lang="en-US" sz="2900" dirty="0" smtClean="0"/>
              <a:t>lattice, and count </a:t>
            </a:r>
            <a:r>
              <a:rPr lang="en-US" sz="2900" dirty="0"/>
              <a:t>the support of each candidate by scanning the </a:t>
            </a:r>
            <a:r>
              <a:rPr lang="en-US" sz="2900" dirty="0" smtClean="0"/>
              <a:t>data</a:t>
            </a:r>
            <a:endParaRPr lang="en-US" sz="2900" dirty="0"/>
          </a:p>
          <a:p>
            <a:pPr lvl="1"/>
            <a:r>
              <a:rPr lang="en-US" sz="2900" dirty="0" smtClean="0"/>
              <a:t>Time Complexity </a:t>
            </a:r>
            <a:r>
              <a:rPr lang="en-US" sz="2900" dirty="0"/>
              <a:t>~ O(</a:t>
            </a:r>
            <a:r>
              <a:rPr lang="en-US" sz="2900" dirty="0" err="1"/>
              <a:t>NMw</a:t>
            </a:r>
            <a:r>
              <a:rPr lang="en-US" sz="2900" dirty="0"/>
              <a:t>) </a:t>
            </a:r>
            <a:r>
              <a:rPr lang="en-US" sz="2900" dirty="0" smtClean="0"/>
              <a:t>, Space Complexity ~ O(M)</a:t>
            </a:r>
          </a:p>
          <a:p>
            <a:r>
              <a:rPr lang="en-US" dirty="0" smtClean="0"/>
              <a:t>OR</a:t>
            </a:r>
          </a:p>
          <a:p>
            <a:pPr lvl="1"/>
            <a:r>
              <a:rPr lang="en-US" sz="2900" dirty="0" smtClean="0"/>
              <a:t>Scan the data, and for each transaction generate all possible </a:t>
            </a:r>
            <a:r>
              <a:rPr lang="en-US" sz="2900" dirty="0" err="1" smtClean="0"/>
              <a:t>itemsets</a:t>
            </a:r>
            <a:r>
              <a:rPr lang="en-US" sz="2900" dirty="0" smtClean="0"/>
              <a:t>. Keep a count for each </a:t>
            </a:r>
            <a:r>
              <a:rPr lang="en-US" sz="2900" dirty="0" err="1" smtClean="0"/>
              <a:t>itemset</a:t>
            </a:r>
            <a:r>
              <a:rPr lang="en-US" sz="2900" dirty="0" smtClean="0"/>
              <a:t> in the data.</a:t>
            </a:r>
          </a:p>
          <a:p>
            <a:pPr lvl="1"/>
            <a:r>
              <a:rPr lang="en-US" sz="2900" dirty="0"/>
              <a:t>Time Complexity ~ </a:t>
            </a:r>
            <a:r>
              <a:rPr lang="en-US" sz="2900" dirty="0" smtClean="0"/>
              <a:t>O(</a:t>
            </a:r>
            <a:r>
              <a:rPr lang="en-US" sz="2900" dirty="0" err="1" smtClean="0"/>
              <a:t>N2</a:t>
            </a:r>
            <a:r>
              <a:rPr lang="en-US" sz="2900" baseline="30000" dirty="0" err="1" smtClean="0"/>
              <a:t>w</a:t>
            </a:r>
            <a:r>
              <a:rPr lang="en-US" sz="2900" dirty="0"/>
              <a:t>) , Space Complexity ~ O(M)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Expensive since M = </a:t>
            </a:r>
            <a:r>
              <a:rPr lang="en-US" dirty="0" err="1"/>
              <a:t>2</a:t>
            </a:r>
            <a:r>
              <a:rPr lang="en-US" baseline="30000" dirty="0" err="1"/>
              <a:t>d</a:t>
            </a:r>
            <a:r>
              <a:rPr lang="en-US" dirty="0"/>
              <a:t> !!!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114800"/>
            <a:ext cx="6657702" cy="2438400"/>
          </a:xfrm>
          <a:prstGeom prst="rect">
            <a:avLst/>
          </a:prstGeom>
          <a:noFill/>
          <a:ln>
            <a:noFill/>
          </a:ln>
          <a:effectLst/>
          <a:extLst/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0328711"/>
              </p:ext>
            </p:extLst>
          </p:nvPr>
        </p:nvGraphicFramePr>
        <p:xfrm>
          <a:off x="2738437" y="4519612"/>
          <a:ext cx="3357563" cy="188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5" name="Document" r:id="rId4" imgW="3570160" imgH="1995937" progId="Word.Document.8">
                  <p:embed/>
                </p:oleObj>
              </mc:Choice>
              <mc:Fallback>
                <p:oleObj name="Document" r:id="rId4" imgW="3570160" imgH="1995937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37" y="4519612"/>
                        <a:ext cx="3357563" cy="188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103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Typically, data is kept in flat files </a:t>
            </a:r>
            <a:r>
              <a:rPr lang="en-US" sz="2400" dirty="0" smtClean="0"/>
              <a:t>and stored </a:t>
            </a:r>
            <a:r>
              <a:rPr lang="en-US" sz="2400" dirty="0"/>
              <a:t>on </a:t>
            </a:r>
            <a:r>
              <a:rPr lang="en-US" sz="2400" dirty="0" smtClean="0"/>
              <a:t>disk</a:t>
            </a:r>
          </a:p>
          <a:p>
            <a:r>
              <a:rPr lang="en-US" sz="2400" dirty="0"/>
              <a:t>The true cost of mining disk-resident data is usually the </a:t>
            </a:r>
            <a:r>
              <a:rPr lang="en-US" sz="2400" dirty="0">
                <a:solidFill>
                  <a:srgbClr val="0070C0"/>
                </a:solidFill>
              </a:rPr>
              <a:t>number of disk I/O’s</a:t>
            </a:r>
            <a:r>
              <a:rPr lang="en-US" sz="2400" dirty="0"/>
              <a:t>.</a:t>
            </a:r>
          </a:p>
          <a:p>
            <a:r>
              <a:rPr lang="en-US" sz="2400" dirty="0"/>
              <a:t>In practice, association-rule algorithms read the data in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passes</a:t>
            </a:r>
            <a:r>
              <a:rPr lang="en-US" sz="2400" i="1" dirty="0">
                <a:solidFill>
                  <a:srgbClr val="FF0066"/>
                </a:solidFill>
              </a:rPr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/>
              <a:t>–  all </a:t>
            </a:r>
            <a:r>
              <a:rPr lang="en-US" sz="2400" dirty="0" err="1" smtClean="0"/>
              <a:t>itemsets</a:t>
            </a:r>
            <a:r>
              <a:rPr lang="en-US" sz="2400" dirty="0" smtClean="0"/>
              <a:t> </a:t>
            </a:r>
            <a:r>
              <a:rPr lang="en-US" sz="2400" dirty="0"/>
              <a:t>read in turn.</a:t>
            </a:r>
          </a:p>
          <a:p>
            <a:r>
              <a:rPr lang="en-US" sz="2400" dirty="0"/>
              <a:t>Thus, we measure the cost by the </a:t>
            </a:r>
            <a:r>
              <a:rPr lang="en-US" sz="2400" dirty="0">
                <a:solidFill>
                  <a:srgbClr val="0070C0"/>
                </a:solidFill>
              </a:rPr>
              <a:t>number of passes </a:t>
            </a:r>
            <a:r>
              <a:rPr lang="en-US" sz="2400" dirty="0"/>
              <a:t>an algorithm takes.</a:t>
            </a:r>
          </a:p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863927"/>
            <a:ext cx="4152900" cy="2994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776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Apriori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err="1"/>
              <a:t>Apriori</a:t>
            </a:r>
            <a:r>
              <a:rPr lang="en-US" sz="2400" dirty="0"/>
              <a:t> </a:t>
            </a:r>
            <a:r>
              <a:rPr lang="en-US" sz="2400" dirty="0" smtClean="0"/>
              <a:t>property: any </a:t>
            </a:r>
            <a:r>
              <a:rPr lang="en-US" sz="2400" dirty="0"/>
              <a:t>subset of a frequent </a:t>
            </a:r>
            <a:r>
              <a:rPr lang="en-US" sz="2400" dirty="0" err="1"/>
              <a:t>itemset</a:t>
            </a:r>
            <a:r>
              <a:rPr lang="en-US" sz="2400" dirty="0"/>
              <a:t> must be frequent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if </a:t>
            </a:r>
            <a:r>
              <a:rPr lang="en-US" sz="2000" b="1" dirty="0" smtClean="0"/>
              <a:t>{cereal, </a:t>
            </a:r>
            <a:r>
              <a:rPr lang="en-US" sz="2000" b="1" dirty="0"/>
              <a:t>diaper, nuts}</a:t>
            </a:r>
            <a:r>
              <a:rPr lang="en-US" sz="2000" dirty="0"/>
              <a:t> is frequent, so is </a:t>
            </a:r>
            <a:r>
              <a:rPr lang="en-US" sz="2000" b="1" dirty="0" smtClean="0"/>
              <a:t>{cereal, </a:t>
            </a:r>
            <a:r>
              <a:rPr lang="en-US" sz="2000" b="1" dirty="0"/>
              <a:t>diaper}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Every transaction having </a:t>
            </a:r>
            <a:r>
              <a:rPr lang="en-US" sz="2000" dirty="0" smtClean="0"/>
              <a:t>{cereal, </a:t>
            </a:r>
            <a:r>
              <a:rPr lang="en-US" sz="2000" dirty="0"/>
              <a:t>diaper, nuts} also </a:t>
            </a:r>
            <a:r>
              <a:rPr lang="en-US" sz="2000" dirty="0" smtClean="0"/>
              <a:t>contains	 {cereal, </a:t>
            </a:r>
            <a:r>
              <a:rPr lang="en-US" sz="2000" dirty="0"/>
              <a:t>diaper} </a:t>
            </a:r>
          </a:p>
          <a:p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63837" y="5394325"/>
            <a:ext cx="3495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sz="2000"/>
              <a:t>A          B                  C             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87637" y="3489325"/>
            <a:ext cx="3768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/>
              <a:t>ABC        ABD       ACD        BCD</a:t>
            </a:r>
          </a:p>
        </p:txBody>
      </p:sp>
      <p:sp>
        <p:nvSpPr>
          <p:cNvPr id="6" name="Line 17"/>
          <p:cNvSpPr>
            <a:spLocks noChangeShapeType="1"/>
          </p:cNvSpPr>
          <p:nvPr/>
        </p:nvSpPr>
        <p:spPr bwMode="auto">
          <a:xfrm flipH="1">
            <a:off x="3068637" y="3870325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Line 18"/>
          <p:cNvSpPr>
            <a:spLocks noChangeShapeType="1"/>
          </p:cNvSpPr>
          <p:nvPr/>
        </p:nvSpPr>
        <p:spPr bwMode="auto">
          <a:xfrm>
            <a:off x="4059237" y="3870325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Line 19"/>
          <p:cNvSpPr>
            <a:spLocks noChangeShapeType="1"/>
          </p:cNvSpPr>
          <p:nvPr/>
        </p:nvSpPr>
        <p:spPr bwMode="auto">
          <a:xfrm>
            <a:off x="4059237" y="3870325"/>
            <a:ext cx="1447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Line 21"/>
          <p:cNvSpPr>
            <a:spLocks noChangeShapeType="1"/>
          </p:cNvSpPr>
          <p:nvPr/>
        </p:nvSpPr>
        <p:spPr bwMode="auto">
          <a:xfrm flipV="1">
            <a:off x="2916237" y="48609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>
            <a:off x="2916237" y="4860925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Line 23"/>
          <p:cNvSpPr>
            <a:spLocks noChangeShapeType="1"/>
          </p:cNvSpPr>
          <p:nvPr/>
        </p:nvSpPr>
        <p:spPr bwMode="auto">
          <a:xfrm flipH="1">
            <a:off x="2916237" y="4860925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Line 24"/>
          <p:cNvSpPr>
            <a:spLocks noChangeShapeType="1"/>
          </p:cNvSpPr>
          <p:nvPr/>
        </p:nvSpPr>
        <p:spPr bwMode="auto">
          <a:xfrm>
            <a:off x="4287837" y="4860925"/>
            <a:ext cx="1752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Line 25"/>
          <p:cNvSpPr>
            <a:spLocks noChangeShapeType="1"/>
          </p:cNvSpPr>
          <p:nvPr/>
        </p:nvSpPr>
        <p:spPr bwMode="auto">
          <a:xfrm flipH="1">
            <a:off x="3754437" y="4860925"/>
            <a:ext cx="1828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Line 26"/>
          <p:cNvSpPr>
            <a:spLocks noChangeShapeType="1"/>
          </p:cNvSpPr>
          <p:nvPr/>
        </p:nvSpPr>
        <p:spPr bwMode="auto">
          <a:xfrm>
            <a:off x="5583237" y="4860925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2667000" y="4479925"/>
            <a:ext cx="403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/>
              <a:t>AB     AC    AD     BC    BD    CD</a:t>
            </a:r>
          </a:p>
        </p:txBody>
      </p:sp>
    </p:spTree>
    <p:extLst>
      <p:ext uri="{BB962C8B-B14F-4D97-AF65-F5344CB8AC3E}">
        <p14:creationId xmlns:p14="http://schemas.microsoft.com/office/powerpoint/2010/main" val="403249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Apriori</a:t>
            </a:r>
            <a:r>
              <a:rPr lang="en-US" dirty="0" smtClean="0"/>
              <a:t> Algorith</a:t>
            </a:r>
            <a:r>
              <a:rPr lang="en-US" dirty="0"/>
              <a:t>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sz="2400" b="1" dirty="0" smtClean="0"/>
          </a:p>
          <a:p>
            <a:pPr>
              <a:lnSpc>
                <a:spcPct val="90000"/>
              </a:lnSpc>
            </a:pPr>
            <a:r>
              <a:rPr lang="en-US" sz="2400" b="1" dirty="0" err="1" smtClean="0"/>
              <a:t>Apriori</a:t>
            </a:r>
            <a:r>
              <a:rPr lang="en-US" sz="2400" b="1" dirty="0" smtClean="0"/>
              <a:t> </a:t>
            </a:r>
            <a:r>
              <a:rPr lang="en-US" sz="2400" b="1" dirty="0"/>
              <a:t>pruning principle</a:t>
            </a:r>
            <a:r>
              <a:rPr lang="en-US" sz="2400" b="1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100" dirty="0" smtClean="0">
                <a:solidFill>
                  <a:schemeClr val="hlink"/>
                </a:solidFill>
              </a:rPr>
              <a:t> </a:t>
            </a:r>
            <a:r>
              <a:rPr lang="en-US" sz="2100" dirty="0">
                <a:solidFill>
                  <a:schemeClr val="tx2"/>
                </a:solidFill>
              </a:rPr>
              <a:t>If there is </a:t>
            </a:r>
            <a:r>
              <a:rPr lang="en-US" sz="2100" dirty="0">
                <a:solidFill>
                  <a:schemeClr val="tx1"/>
                </a:solidFill>
              </a:rPr>
              <a:t>any</a:t>
            </a:r>
            <a:r>
              <a:rPr lang="en-US" sz="2100" dirty="0">
                <a:solidFill>
                  <a:schemeClr val="tx2"/>
                </a:solidFill>
              </a:rPr>
              <a:t> </a:t>
            </a:r>
            <a:r>
              <a:rPr lang="en-US" sz="2100" dirty="0" err="1">
                <a:solidFill>
                  <a:schemeClr val="tx2"/>
                </a:solidFill>
              </a:rPr>
              <a:t>itemset</a:t>
            </a:r>
            <a:r>
              <a:rPr lang="en-US" sz="2100" dirty="0">
                <a:solidFill>
                  <a:schemeClr val="tx2"/>
                </a:solidFill>
              </a:rPr>
              <a:t> which is infrequent, its superset should not be generated/tested!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Method</a:t>
            </a:r>
            <a:r>
              <a:rPr lang="en-US" sz="2400" dirty="0"/>
              <a:t>: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generate length (k+1) candidate </a:t>
            </a:r>
            <a:r>
              <a:rPr lang="en-US" sz="2000" dirty="0" err="1"/>
              <a:t>itemsets</a:t>
            </a:r>
            <a:r>
              <a:rPr lang="en-US" sz="2000" dirty="0"/>
              <a:t> from length k frequent </a:t>
            </a:r>
            <a:r>
              <a:rPr lang="en-US" sz="2000" dirty="0" err="1"/>
              <a:t>itemsets</a:t>
            </a:r>
            <a:r>
              <a:rPr lang="en-US" sz="2000" dirty="0"/>
              <a:t>, and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test the candidates against DB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Performance studies show its efficiency and scalability</a:t>
            </a:r>
          </a:p>
          <a:p>
            <a:pPr>
              <a:lnSpc>
                <a:spcPct val="90000"/>
              </a:lnSpc>
            </a:pPr>
            <a:r>
              <a:rPr lang="en-US" sz="2400" dirty="0" err="1"/>
              <a:t>Agrawal</a:t>
            </a:r>
            <a:r>
              <a:rPr lang="en-US" sz="2400" dirty="0"/>
              <a:t> &amp; </a:t>
            </a:r>
            <a:r>
              <a:rPr lang="en-US" sz="2400" dirty="0" err="1"/>
              <a:t>Srikant</a:t>
            </a:r>
            <a:r>
              <a:rPr lang="en-US" sz="2400" dirty="0"/>
              <a:t> 1994, </a:t>
            </a:r>
            <a:r>
              <a:rPr lang="en-US" sz="2400" dirty="0" err="1"/>
              <a:t>Mannila</a:t>
            </a:r>
            <a:r>
              <a:rPr lang="en-US" sz="2400" dirty="0"/>
              <a:t>, et al. 1994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74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381000"/>
            <a:ext cx="8229600" cy="9906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Illustration of the Apriori principle</a:t>
            </a:r>
            <a:endParaRPr lang="en-US" dirty="0"/>
          </a:p>
        </p:txBody>
      </p:sp>
      <p:sp>
        <p:nvSpPr>
          <p:cNvPr id="5" name="AutoShape 13"/>
          <p:cNvSpPr>
            <a:spLocks noChangeAspect="1" noChangeArrowheads="1" noTextEdit="1"/>
          </p:cNvSpPr>
          <p:nvPr/>
        </p:nvSpPr>
        <p:spPr bwMode="auto">
          <a:xfrm>
            <a:off x="685800" y="1520599"/>
            <a:ext cx="7239000" cy="528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93611"/>
            <a:ext cx="7246938" cy="529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6477000" y="5456011"/>
            <a:ext cx="1219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l-GR" b="0"/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6400800" y="5379811"/>
            <a:ext cx="2362200" cy="369332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70C0"/>
                </a:solidFill>
              </a:rPr>
              <a:t>Found to be frequent</a:t>
            </a:r>
            <a:endParaRPr lang="el-GR" dirty="0">
              <a:solidFill>
                <a:srgbClr val="0070C0"/>
              </a:solidFill>
            </a:endParaRPr>
          </a:p>
        </p:txBody>
      </p:sp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6781800" y="4694011"/>
            <a:ext cx="4572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7086600" y="4419600"/>
            <a:ext cx="685800" cy="9602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7"/>
          <p:cNvSpPr txBox="1">
            <a:spLocks noChangeArrowheads="1"/>
          </p:cNvSpPr>
          <p:nvPr/>
        </p:nvSpPr>
        <p:spPr bwMode="auto">
          <a:xfrm>
            <a:off x="6319157" y="1566765"/>
            <a:ext cx="1534886" cy="646331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70C0"/>
                </a:solidFill>
              </a:rPr>
              <a:t>Frequent subsets  </a:t>
            </a:r>
            <a:endParaRPr lang="el-G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615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381000"/>
            <a:ext cx="8229600" cy="9906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Illustration of the Apriori principle</a:t>
            </a:r>
            <a:endParaRPr lang="en-US" dirty="0"/>
          </a:p>
        </p:txBody>
      </p:sp>
      <p:grpSp>
        <p:nvGrpSpPr>
          <p:cNvPr id="3" name="Group 1"/>
          <p:cNvGrpSpPr>
            <a:grpSpLocks/>
          </p:cNvGrpSpPr>
          <p:nvPr/>
        </p:nvGrpSpPr>
        <p:grpSpPr bwMode="auto">
          <a:xfrm>
            <a:off x="152400" y="1319212"/>
            <a:ext cx="8829675" cy="5233988"/>
            <a:chOff x="144" y="1022"/>
            <a:chExt cx="5562" cy="3297"/>
          </a:xfrm>
        </p:grpSpPr>
        <p:sp>
          <p:nvSpPr>
            <p:cNvPr id="4" name="Line 2"/>
            <p:cNvSpPr>
              <a:spLocks noChangeShapeType="1"/>
            </p:cNvSpPr>
            <p:nvPr/>
          </p:nvSpPr>
          <p:spPr bwMode="auto">
            <a:xfrm flipV="1">
              <a:off x="864" y="2255"/>
              <a:ext cx="576" cy="19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144" y="2448"/>
              <a:ext cx="1008" cy="405"/>
            </a:xfrm>
            <a:prstGeom prst="rect">
              <a:avLst/>
            </a:prstGeom>
            <a:solidFill>
              <a:srgbClr val="FFC000"/>
            </a:solidFill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0C6D9C"/>
                </a:buClr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>
                  <a:solidFill>
                    <a:srgbClr val="0C6D9C"/>
                  </a:solidFill>
                  <a:latin typeface="Arial" charset="0"/>
                  <a:ea typeface="DejaVu LGC Sans" charset="0"/>
                  <a:cs typeface="DejaVu LGC Sans" charset="0"/>
                </a:rPr>
                <a:t>Found to be Infrequent</a:t>
              </a:r>
            </a:p>
          </p:txBody>
        </p:sp>
        <p:graphicFrame>
          <p:nvGraphicFramePr>
            <p:cNvPr id="6" name="Object 4"/>
            <p:cNvGraphicFramePr>
              <a:graphicFrameLocks noChangeAspect="1"/>
            </p:cNvGraphicFramePr>
            <p:nvPr/>
          </p:nvGraphicFramePr>
          <p:xfrm>
            <a:off x="1392" y="1022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24" r:id="rId3" imgW="9866478" imgH="7377618" progId="">
                    <p:embed/>
                  </p:oleObj>
                </mc:Choice>
                <mc:Fallback>
                  <p:oleObj r:id="rId3" imgW="9866478" imgH="7377618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022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916112" y="1319212"/>
            <a:ext cx="7067550" cy="5235576"/>
            <a:chOff x="1255" y="1022"/>
            <a:chExt cx="4452" cy="3298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/>
          </p:nvGraphicFramePr>
          <p:xfrm>
            <a:off x="1392" y="1022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25" r:id="rId5" imgW="9866478" imgH="7377618" progId="">
                    <p:embed/>
                  </p:oleObj>
                </mc:Choice>
                <mc:Fallback>
                  <p:oleObj r:id="rId5" imgW="9866478" imgH="7377618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022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1255" y="4031"/>
              <a:ext cx="912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FF0000"/>
                </a:buClr>
                <a:buFont typeface="Arial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 smtClean="0">
                  <a:solidFill>
                    <a:srgbClr val="FF0000"/>
                  </a:solidFill>
                  <a:latin typeface="Arial" charset="0"/>
                  <a:ea typeface="DejaVu LGC Sans" charset="0"/>
                  <a:cs typeface="DejaVu LGC Sans" charset="0"/>
                </a:rPr>
                <a:t>Pruned</a:t>
              </a:r>
              <a:endParaRPr lang="en-GB" b="1" dirty="0">
                <a:solidFill>
                  <a:srgbClr val="FF0000"/>
                </a:solidFill>
                <a:latin typeface="Arial" charset="0"/>
                <a:ea typeface="DejaVu LGC Sans" charset="0"/>
                <a:cs typeface="DejaVu LGC Sans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21904" y="5614433"/>
            <a:ext cx="228780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Infrequent supersets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218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Frequent Pattern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Frequent </a:t>
            </a:r>
            <a:r>
              <a:rPr lang="en-US" dirty="0" smtClean="0"/>
              <a:t>pattern 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pattern (a set of items, subsequences, substructures, etc.) that occurs frequently in a data set </a:t>
            </a:r>
          </a:p>
          <a:p>
            <a:pPr>
              <a:lnSpc>
                <a:spcPct val="130000"/>
              </a:lnSpc>
            </a:pPr>
            <a:endParaRPr lang="en-US" sz="2000" dirty="0" smtClean="0"/>
          </a:p>
          <a:p>
            <a:pPr>
              <a:lnSpc>
                <a:spcPct val="130000"/>
              </a:lnSpc>
            </a:pPr>
            <a:r>
              <a:rPr lang="en-US" sz="2400" b="1" dirty="0" smtClean="0"/>
              <a:t>Motivation</a:t>
            </a:r>
            <a:r>
              <a:rPr lang="en-US" sz="2400" b="1" dirty="0"/>
              <a:t>: </a:t>
            </a:r>
            <a:r>
              <a:rPr lang="en-US" sz="2400" dirty="0"/>
              <a:t>Finding inherent regularities in data</a:t>
            </a:r>
          </a:p>
          <a:p>
            <a:pPr lvl="1">
              <a:lnSpc>
                <a:spcPct val="130000"/>
              </a:lnSpc>
            </a:pPr>
            <a:r>
              <a:rPr lang="en-US" sz="2000" dirty="0"/>
              <a:t>What products were often purchased </a:t>
            </a:r>
            <a:r>
              <a:rPr lang="en-US" sz="2000" dirty="0" smtClean="0"/>
              <a:t>together?</a:t>
            </a:r>
            <a:endParaRPr lang="en-US" sz="2000" dirty="0"/>
          </a:p>
          <a:p>
            <a:pPr lvl="1">
              <a:lnSpc>
                <a:spcPct val="130000"/>
              </a:lnSpc>
            </a:pPr>
            <a:r>
              <a:rPr lang="en-US" sz="2000" dirty="0"/>
              <a:t>What are the subsequent purchases after buying a PC?</a:t>
            </a:r>
          </a:p>
          <a:p>
            <a:pPr lvl="1">
              <a:lnSpc>
                <a:spcPct val="130000"/>
              </a:lnSpc>
            </a:pPr>
            <a:r>
              <a:rPr lang="en-US" sz="2000" dirty="0"/>
              <a:t>What kinds of DNA are sensitive to this new drug?</a:t>
            </a:r>
          </a:p>
          <a:p>
            <a:pPr lvl="1">
              <a:lnSpc>
                <a:spcPct val="130000"/>
              </a:lnSpc>
            </a:pPr>
            <a:r>
              <a:rPr lang="en-US" sz="2000" dirty="0"/>
              <a:t>Can we automatically classify web documents?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87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219200" y="4267200"/>
            <a:ext cx="7620000" cy="9906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1219200" y="3276600"/>
            <a:ext cx="7620000" cy="9906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152400" y="609600"/>
            <a:ext cx="8991600" cy="83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40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52400" y="5967186"/>
            <a:ext cx="8382000" cy="64705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2160" tIns="46080" rIns="92160" bIns="4608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R. Agrawal, R. </a:t>
            </a:r>
            <a:r>
              <a:rPr lang="en-GB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Srikant</a:t>
            </a:r>
            <a:r>
              <a:rPr lang="en-GB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: "Fast Algorithms for Mining Association Rules", </a:t>
            </a: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Proc. of the 20th Int'l Conference on Very Large Databases</a:t>
            </a:r>
            <a:r>
              <a:rPr lang="en-GB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, 1994.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+mn-lt"/>
              </a:rPr>
              <a:t>The </a:t>
            </a:r>
            <a:r>
              <a:rPr lang="en-US" dirty="0" err="1" smtClean="0">
                <a:latin typeface="+mn-lt"/>
              </a:rPr>
              <a:t>Apriori</a:t>
            </a:r>
            <a:r>
              <a:rPr lang="en-US" dirty="0" smtClean="0">
                <a:latin typeface="+mn-lt"/>
              </a:rPr>
              <a:t> algorithm</a:t>
            </a:r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4029" y="1535804"/>
            <a:ext cx="2700676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Level-wise approach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69993" y="1299083"/>
            <a:ext cx="43059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0070C0"/>
                </a:solidFill>
              </a:rPr>
              <a:t>C</a:t>
            </a:r>
            <a:r>
              <a:rPr lang="en-US" sz="2400" b="1" baseline="-25000" dirty="0" err="1" smtClean="0">
                <a:solidFill>
                  <a:srgbClr val="0070C0"/>
                </a:solidFill>
              </a:rPr>
              <a:t>k</a:t>
            </a:r>
            <a:r>
              <a:rPr lang="en-US" sz="2400" dirty="0" smtClean="0"/>
              <a:t> = </a:t>
            </a:r>
            <a:r>
              <a:rPr lang="en-US" sz="2400" dirty="0" smtClean="0">
                <a:solidFill>
                  <a:srgbClr val="0070C0"/>
                </a:solidFill>
              </a:rPr>
              <a:t>candidate </a:t>
            </a:r>
            <a:r>
              <a:rPr lang="en-US" sz="2400" dirty="0" err="1" smtClean="0"/>
              <a:t>itemsets</a:t>
            </a:r>
            <a:r>
              <a:rPr lang="en-US" sz="2400" dirty="0" smtClean="0"/>
              <a:t> of size </a:t>
            </a:r>
            <a:r>
              <a:rPr lang="en-US" sz="2400" dirty="0" smtClean="0">
                <a:solidFill>
                  <a:srgbClr val="00B050"/>
                </a:solidFill>
              </a:rPr>
              <a:t>k</a:t>
            </a:r>
          </a:p>
          <a:p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L</a:t>
            </a:r>
            <a:r>
              <a:rPr lang="en-US" sz="2400" b="1" baseline="-25000" dirty="0" err="1" smtClean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2400" dirty="0" smtClean="0"/>
              <a:t> =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frequent</a:t>
            </a:r>
            <a:r>
              <a:rPr lang="en-US" sz="2400" dirty="0" smtClean="0"/>
              <a:t> </a:t>
            </a:r>
            <a:r>
              <a:rPr lang="en-US" sz="2400" dirty="0" err="1" smtClean="0"/>
              <a:t>itemsets</a:t>
            </a:r>
            <a:r>
              <a:rPr lang="en-US" sz="2400" dirty="0" smtClean="0"/>
              <a:t> of size </a:t>
            </a:r>
            <a:r>
              <a:rPr lang="en-US" sz="2400" dirty="0" smtClean="0">
                <a:solidFill>
                  <a:srgbClr val="00B050"/>
                </a:solidFill>
              </a:rPr>
              <a:t>k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76200" y="4321629"/>
            <a:ext cx="1295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Candidate generation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-76200" y="3314700"/>
            <a:ext cx="1295400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Frequent </a:t>
            </a:r>
            <a:r>
              <a:rPr lang="en-US" dirty="0" err="1" smtClean="0"/>
              <a:t>itemset</a:t>
            </a:r>
            <a:r>
              <a:rPr lang="en-US" dirty="0" smtClean="0"/>
              <a:t> generation</a:t>
            </a:r>
            <a:endParaRPr lang="en-US" dirty="0"/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685800" y="2286000"/>
            <a:ext cx="8229600" cy="3505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+mj-lt"/>
              <a:buAutoNum type="arabicPeriod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GB" sz="2800" dirty="0" smtClean="0">
                <a:solidFill>
                  <a:srgbClr val="00B050"/>
                </a:solidFill>
                <a:ea typeface="DejaVu LGC Sans" charset="0"/>
                <a:cs typeface="DejaVu LGC Sans" charset="0"/>
              </a:rPr>
              <a:t>k = 1</a:t>
            </a:r>
            <a:r>
              <a:rPr lang="en-GB" sz="2800" b="1" dirty="0" smtClean="0">
                <a:ea typeface="DejaVu LGC Sans" charset="0"/>
                <a:cs typeface="DejaVu LGC Sans" charset="0"/>
              </a:rPr>
              <a:t>,</a:t>
            </a:r>
            <a:r>
              <a:rPr lang="en-GB" sz="2800" b="1" dirty="0" smtClean="0">
                <a:solidFill>
                  <a:srgbClr val="0070C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800" b="1" dirty="0" err="1" smtClean="0">
                <a:solidFill>
                  <a:srgbClr val="0070C0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sz="2800" b="1" baseline="-25000" dirty="0" err="1" smtClean="0">
                <a:solidFill>
                  <a:srgbClr val="0070C0"/>
                </a:solidFill>
                <a:ea typeface="DejaVu LGC Sans" charset="0"/>
                <a:cs typeface="DejaVu LGC Sans" charset="0"/>
              </a:rPr>
              <a:t>1</a:t>
            </a:r>
            <a:r>
              <a:rPr lang="en-GB" sz="28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= all items</a:t>
            </a:r>
          </a:p>
          <a:p>
            <a:pPr marL="514350" indent="-514350">
              <a:lnSpc>
                <a:spcPct val="100000"/>
              </a:lnSpc>
              <a:spcBef>
                <a:spcPts val="600"/>
              </a:spcBef>
              <a:buSzPct val="100000"/>
              <a:buFont typeface="+mj-lt"/>
              <a:buAutoNum type="arabicPeriod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GB" sz="28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While </a:t>
            </a:r>
            <a:r>
              <a:rPr lang="en-GB" sz="2800" b="1" dirty="0" err="1" smtClean="0">
                <a:solidFill>
                  <a:srgbClr val="0070C0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sz="2800" b="1" baseline="-25000" dirty="0" err="1" smtClean="0">
                <a:solidFill>
                  <a:srgbClr val="0070C0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28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not empty</a:t>
            </a:r>
          </a:p>
          <a:p>
            <a:pPr marL="971550" lvl="1" indent="-514350">
              <a:spcBef>
                <a:spcPts val="600"/>
              </a:spcBef>
              <a:buSzPct val="100000"/>
              <a:buFont typeface="+mj-lt"/>
              <a:buAutoNum type="arabicPeriod" startAt="3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GB" sz="28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Scan </a:t>
            </a: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the database to find which </a:t>
            </a:r>
            <a:r>
              <a:rPr lang="en-GB" sz="28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itemsets</a:t>
            </a: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in </a:t>
            </a:r>
            <a:r>
              <a:rPr lang="en-GB" sz="2800" b="1" dirty="0" err="1" smtClean="0">
                <a:solidFill>
                  <a:srgbClr val="0070C0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sz="2800" b="1" baseline="-25000" dirty="0" err="1" smtClean="0">
                <a:solidFill>
                  <a:srgbClr val="0070C0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28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are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frequent </a:t>
            </a: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and put them into </a:t>
            </a:r>
            <a:r>
              <a:rPr lang="en-GB" sz="2800" b="1" dirty="0" err="1" smtClean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800" b="1" baseline="-25000" dirty="0" err="1" smtClean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k</a:t>
            </a:r>
            <a:endParaRPr lang="en-GB" sz="2800" b="1" baseline="-25000" dirty="0">
              <a:solidFill>
                <a:schemeClr val="accent6">
                  <a:lumMod val="75000"/>
                </a:schemeClr>
              </a:solidFill>
              <a:ea typeface="DejaVu LGC Sans" charset="0"/>
              <a:cs typeface="DejaVu LGC Sans" charset="0"/>
            </a:endParaRPr>
          </a:p>
          <a:p>
            <a:pPr marL="989013" lvl="1" indent="-531813">
              <a:spcBef>
                <a:spcPts val="600"/>
              </a:spcBef>
              <a:buSzPct val="100000"/>
              <a:buFont typeface="+mj-lt"/>
              <a:buAutoNum type="arabicPeriod" startAt="3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GB" sz="28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Use </a:t>
            </a:r>
            <a:r>
              <a:rPr lang="en-GB" sz="2800" b="1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800" b="1" baseline="-250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2800" b="1" dirty="0">
                <a:solidFill>
                  <a:srgbClr val="0070C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to generate a collection of </a:t>
            </a:r>
            <a:r>
              <a:rPr lang="en-GB" sz="2800" dirty="0">
                <a:solidFill>
                  <a:srgbClr val="0070C0"/>
                </a:solidFill>
                <a:ea typeface="DejaVu LGC Sans" charset="0"/>
                <a:cs typeface="DejaVu LGC Sans" charset="0"/>
              </a:rPr>
              <a:t>candidate</a:t>
            </a:r>
            <a:r>
              <a:rPr lang="en-GB" sz="2800" i="1" dirty="0">
                <a:solidFill>
                  <a:srgbClr val="0070C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800" dirty="0" err="1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itemsets</a:t>
            </a: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800" b="1" dirty="0" err="1">
                <a:solidFill>
                  <a:srgbClr val="0070C0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sz="2800" b="1" baseline="-25000" dirty="0" err="1">
                <a:solidFill>
                  <a:srgbClr val="0070C0"/>
                </a:solidFill>
                <a:ea typeface="DejaVu LGC Sans" charset="0"/>
                <a:cs typeface="DejaVu LGC Sans" charset="0"/>
              </a:rPr>
              <a:t>k+1</a:t>
            </a: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8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of size </a:t>
            </a:r>
            <a:r>
              <a:rPr lang="en-GB" sz="2800" dirty="0" err="1" smtClean="0">
                <a:solidFill>
                  <a:srgbClr val="00B050"/>
                </a:solidFill>
                <a:ea typeface="DejaVu LGC Sans" charset="0"/>
                <a:cs typeface="DejaVu LGC Sans" charset="0"/>
              </a:rPr>
              <a:t>k+1</a:t>
            </a:r>
            <a:r>
              <a:rPr lang="en-GB" sz="28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‏</a:t>
            </a:r>
          </a:p>
          <a:p>
            <a:pPr marL="989013" lvl="1" indent="-531813">
              <a:spcBef>
                <a:spcPts val="600"/>
              </a:spcBef>
              <a:buClr>
                <a:schemeClr val="tx1"/>
              </a:buClr>
              <a:buSzPct val="100000"/>
              <a:buFont typeface="+mj-lt"/>
              <a:buAutoNum type="arabicPeriod" startAt="3"/>
              <a:tabLst>
                <a:tab pos="1101725" algn="l"/>
                <a:tab pos="2016125" algn="l"/>
                <a:tab pos="2930525" algn="l"/>
                <a:tab pos="3844925" algn="l"/>
                <a:tab pos="4759325" algn="l"/>
                <a:tab pos="5673725" algn="l"/>
                <a:tab pos="6588125" algn="l"/>
                <a:tab pos="7502525" algn="l"/>
                <a:tab pos="8416925" algn="l"/>
                <a:tab pos="9331325" algn="l"/>
                <a:tab pos="10245725" algn="l"/>
              </a:tabLst>
            </a:pPr>
            <a:r>
              <a:rPr lang="en-GB" sz="2800" dirty="0" smtClean="0">
                <a:solidFill>
                  <a:srgbClr val="00B050"/>
                </a:solidFill>
                <a:ea typeface="DejaVu LGC Sans" charset="0"/>
                <a:cs typeface="DejaVu LGC Sans" charset="0"/>
              </a:rPr>
              <a:t>k = </a:t>
            </a:r>
            <a:r>
              <a:rPr lang="en-GB" sz="2800" dirty="0" err="1" smtClean="0">
                <a:solidFill>
                  <a:srgbClr val="00B050"/>
                </a:solidFill>
                <a:ea typeface="DejaVu LGC Sans" charset="0"/>
                <a:cs typeface="DejaVu LGC Sans" charset="0"/>
              </a:rPr>
              <a:t>k+1</a:t>
            </a:r>
            <a:endParaRPr lang="en-GB" sz="2800" dirty="0">
              <a:solidFill>
                <a:srgbClr val="00B050"/>
              </a:solidFill>
              <a:ea typeface="DejaVu LGC Sans" charset="0"/>
              <a:cs typeface="DejaVu LGC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03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1902434"/>
              </p:ext>
            </p:extLst>
          </p:nvPr>
        </p:nvGraphicFramePr>
        <p:xfrm>
          <a:off x="304800" y="1900238"/>
          <a:ext cx="228917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53" name="Document" r:id="rId3" imgW="2290909" imgH="2491596" progId="Word.Document.8">
                  <p:embed/>
                </p:oleObj>
              </mc:Choice>
              <mc:Fallback>
                <p:oleObj name="Document" r:id="rId3" imgW="2290909" imgH="24915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900238"/>
                        <a:ext cx="2289175" cy="2498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5627215"/>
              </p:ext>
            </p:extLst>
          </p:nvPr>
        </p:nvGraphicFramePr>
        <p:xfrm>
          <a:off x="3208338" y="2698750"/>
          <a:ext cx="3327400" cy="212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54" name="Document" r:id="rId5" imgW="3329940" imgH="2005642" progId="Word.Document.8">
                  <p:embed/>
                </p:oleObj>
              </mc:Choice>
              <mc:Fallback>
                <p:oleObj name="Document" r:id="rId5" imgW="3329940" imgH="200564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8338" y="2698750"/>
                        <a:ext cx="3327400" cy="2128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079033"/>
              </p:ext>
            </p:extLst>
          </p:nvPr>
        </p:nvGraphicFramePr>
        <p:xfrm>
          <a:off x="4876800" y="5100638"/>
          <a:ext cx="3800475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55" name="Document" r:id="rId7" imgW="3130620" imgH="841113" progId="Word.Document.8">
                  <p:embed/>
                </p:oleObj>
              </mc:Choice>
              <mc:Fallback>
                <p:oleObj name="Document" r:id="rId7" imgW="3130620" imgH="84111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100638"/>
                        <a:ext cx="3800475" cy="8429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420938" y="1824038"/>
            <a:ext cx="224472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Items (1-itemsets)‏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027738" y="2551113"/>
            <a:ext cx="3127375" cy="14652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Pairs (2-itemsets)‏</a:t>
            </a:r>
          </a:p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>
              <a:solidFill>
                <a:srgbClr val="000000"/>
              </a:solidFill>
              <a:latin typeface="Tahoma" pitchFamily="32" charset="0"/>
              <a:ea typeface="DejaVu LGC Sans" charset="0"/>
              <a:cs typeface="DejaVu LGC Sans" charset="0"/>
            </a:endParaRPr>
          </a:p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(No need to generate</a:t>
            </a:r>
            <a:br>
              <a:rPr lang="en-GB" dirty="0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</a:br>
            <a:r>
              <a:rPr lang="en-GB" dirty="0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candidates involving Coke</a:t>
            </a:r>
            <a:br>
              <a:rPr lang="en-GB" dirty="0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</a:br>
            <a:r>
              <a:rPr lang="en-GB" dirty="0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or Eggs)‏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665913" y="4567238"/>
            <a:ext cx="245745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Triplets (3-</a:t>
            </a:r>
            <a:r>
              <a:rPr lang="en-GB" dirty="0" err="1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itemsets</a:t>
            </a:r>
            <a:r>
              <a:rPr lang="en-GB" dirty="0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)‏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5410200" y="4567238"/>
            <a:ext cx="304800" cy="304800"/>
          </a:xfrm>
          <a:prstGeom prst="line">
            <a:avLst/>
          </a:prstGeom>
          <a:noFill/>
          <a:ln w="73080">
            <a:solidFill>
              <a:srgbClr val="CC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2819400" y="2509838"/>
            <a:ext cx="304800" cy="304800"/>
          </a:xfrm>
          <a:prstGeom prst="line">
            <a:avLst/>
          </a:prstGeom>
          <a:noFill/>
          <a:ln w="73080">
            <a:solidFill>
              <a:srgbClr val="CC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732621" y="1524000"/>
            <a:ext cx="1355156" cy="371513"/>
          </a:xfrm>
          <a:prstGeom prst="rect">
            <a:avLst/>
          </a:prstGeom>
          <a:solidFill>
            <a:srgbClr val="FFFF99"/>
          </a:solidFill>
          <a:ln w="158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100000"/>
              </a:lnSpc>
              <a:buFont typeface="Tahom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 smtClean="0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minsup</a:t>
            </a:r>
            <a:r>
              <a:rPr lang="en-GB" dirty="0" smtClean="0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= </a:t>
            </a:r>
            <a:r>
              <a:rPr lang="en-GB" dirty="0" smtClean="0">
                <a:solidFill>
                  <a:srgbClr val="000000"/>
                </a:solidFill>
                <a:latin typeface="Tahoma" pitchFamily="32" charset="0"/>
                <a:ea typeface="DejaVu LGC Sans" charset="0"/>
                <a:cs typeface="DejaVu LGC Sans" charset="0"/>
              </a:rPr>
              <a:t>3</a:t>
            </a:r>
            <a:endParaRPr lang="en-GB" dirty="0">
              <a:solidFill>
                <a:srgbClr val="000000"/>
              </a:solidFill>
              <a:latin typeface="Tahoma" pitchFamily="32" charset="0"/>
              <a:ea typeface="DejaVu LGC Sans" charset="0"/>
              <a:cs typeface="DejaVu LGC San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12"/>
              <p:cNvSpPr txBox="1">
                <a:spLocks noChangeArrowheads="1"/>
              </p:cNvSpPr>
              <p:nvPr/>
            </p:nvSpPr>
            <p:spPr bwMode="auto">
              <a:xfrm>
                <a:off x="150813" y="4851120"/>
                <a:ext cx="3987287" cy="1594412"/>
              </a:xfrm>
              <a:prstGeom prst="rect">
                <a:avLst/>
              </a:prstGeom>
              <a:solidFill>
                <a:srgbClr val="CCFFFF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pPr>
                  <a:lnSpc>
                    <a:spcPct val="100000"/>
                  </a:lnSpc>
                  <a:buFont typeface="Tahoma" pitchFamily="32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dirty="0" smtClean="0">
                    <a:solidFill>
                      <a:srgbClr val="000000"/>
                    </a:solidFill>
                    <a:latin typeface="Tahoma" pitchFamily="32" charset="0"/>
                    <a:ea typeface="DejaVu LGC Sans" charset="0"/>
                    <a:cs typeface="DejaVu LGC Sans" charset="0"/>
                  </a:rPr>
                  <a:t>If every subset is considered, </a:t>
                </a:r>
              </a:p>
              <a:p>
                <a:pPr>
                  <a:lnSpc>
                    <a:spcPct val="100000"/>
                  </a:lnSpc>
                  <a:buFont typeface="Tahoma" pitchFamily="32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dirty="0">
                    <a:solidFill>
                      <a:srgbClr val="000000"/>
                    </a:solidFill>
                    <a:latin typeface="Tahoma" pitchFamily="32" charset="0"/>
                    <a:ea typeface="DejaVu LGC Sans" charset="0"/>
                    <a:cs typeface="DejaVu LGC Sans" charset="0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 smtClean="0">
                    <a:solidFill>
                      <a:srgbClr val="000000"/>
                    </a:solidFill>
                    <a:latin typeface="Tahoma" pitchFamily="32" charset="0"/>
                    <a:ea typeface="DejaVu LGC Sans" charset="0"/>
                    <a:cs typeface="DejaVu LGC Sans" charset="0"/>
                  </a:rPr>
                  <a:t>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 smtClean="0">
                    <a:solidFill>
                      <a:srgbClr val="000000"/>
                    </a:solidFill>
                    <a:latin typeface="Tahoma" pitchFamily="32" charset="0"/>
                    <a:ea typeface="DejaVu LGC Sans" charset="0"/>
                    <a:cs typeface="DejaVu LGC Sans" charset="0"/>
                  </a:rPr>
                  <a:t>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solidFill>
                          <a:srgbClr val="0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GB" dirty="0" smtClean="0">
                    <a:solidFill>
                      <a:srgbClr val="000000"/>
                    </a:solidFill>
                    <a:latin typeface="Tahoma" pitchFamily="32" charset="0"/>
                    <a:ea typeface="DejaVu LGC Sans" charset="0"/>
                    <a:cs typeface="DejaVu LGC Sans" charset="0"/>
                  </a:rPr>
                  <a:t>= 6 + 15 + 20 = </a:t>
                </a:r>
                <a:r>
                  <a:rPr lang="en-GB" dirty="0">
                    <a:solidFill>
                      <a:srgbClr val="000000"/>
                    </a:solidFill>
                    <a:latin typeface="Tahoma" pitchFamily="32" charset="0"/>
                    <a:ea typeface="DejaVu LGC Sans" charset="0"/>
                    <a:cs typeface="DejaVu LGC Sans" charset="0"/>
                  </a:rPr>
                  <a:t>41</a:t>
                </a:r>
              </a:p>
              <a:p>
                <a:pPr>
                  <a:lnSpc>
                    <a:spcPct val="100000"/>
                  </a:lnSpc>
                  <a:buFont typeface="Tahoma" pitchFamily="32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dirty="0">
                    <a:solidFill>
                      <a:srgbClr val="000000"/>
                    </a:solidFill>
                    <a:latin typeface="Tahoma" pitchFamily="32" charset="0"/>
                    <a:ea typeface="DejaVu LGC Sans" charset="0"/>
                    <a:cs typeface="DejaVu LGC Sans" charset="0"/>
                  </a:rPr>
                  <a:t>With support-based pruning,</a:t>
                </a:r>
              </a:p>
              <a:p>
                <a:pPr>
                  <a:lnSpc>
                    <a:spcPct val="100000"/>
                  </a:lnSpc>
                  <a:buFont typeface="Tahoma" pitchFamily="32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dirty="0">
                    <a:solidFill>
                      <a:srgbClr val="000000"/>
                    </a:solidFill>
                    <a:latin typeface="Tahoma" pitchFamily="32" charset="0"/>
                    <a:ea typeface="DejaVu LGC Sans" charset="0"/>
                    <a:cs typeface="DejaVu LGC Sans" charset="0"/>
                  </a:rPr>
                  <a:t>	</a:t>
                </a:r>
                <a:r>
                  <a:rPr lang="en-GB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>
                    <a:solidFill>
                      <a:srgbClr val="000000"/>
                    </a:solidFill>
                    <a:latin typeface="Tahoma" pitchFamily="32" charset="0"/>
                    <a:ea typeface="DejaVu LGC Sans" charset="0"/>
                    <a:cs typeface="DejaVu LGC Sans" charset="0"/>
                  </a:rPr>
                  <a:t>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>
                    <a:solidFill>
                      <a:srgbClr val="000000"/>
                    </a:solidFill>
                    <a:latin typeface="Tahoma" pitchFamily="32" charset="0"/>
                    <a:ea typeface="DejaVu LGC Sans" charset="0"/>
                    <a:cs typeface="DejaVu LGC Sans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/>
                      </a:rPr>
                      <m:t>1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GB" dirty="0" smtClean="0">
                    <a:solidFill>
                      <a:srgbClr val="000000"/>
                    </a:solidFill>
                    <a:latin typeface="Tahoma" pitchFamily="32" charset="0"/>
                    <a:ea typeface="DejaVu LGC Sans" charset="0"/>
                    <a:cs typeface="DejaVu LGC Sans" charset="0"/>
                  </a:rPr>
                  <a:t> = 6 </a:t>
                </a:r>
                <a:r>
                  <a:rPr lang="en-GB" dirty="0">
                    <a:solidFill>
                      <a:srgbClr val="000000"/>
                    </a:solidFill>
                    <a:latin typeface="Tahoma" pitchFamily="32" charset="0"/>
                    <a:ea typeface="DejaVu LGC Sans" charset="0"/>
                    <a:cs typeface="DejaVu LGC Sans" charset="0"/>
                  </a:rPr>
                  <a:t>+ 6 + 1 = 13</a:t>
                </a:r>
              </a:p>
            </p:txBody>
          </p:sp>
        </mc:Choice>
        <mc:Fallback xmlns="">
          <p:sp>
            <p:nvSpPr>
              <p:cNvPr id="11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0813" y="4851120"/>
                <a:ext cx="3987287" cy="1594412"/>
              </a:xfrm>
              <a:prstGeom prst="rect">
                <a:avLst/>
              </a:prstGeom>
              <a:blipFill rotWithShape="1">
                <a:blip r:embed="rId12"/>
                <a:stretch>
                  <a:fillRect l="-1220" t="-380" r="-457"/>
                </a:stretch>
              </a:blipFill>
              <a:ln w="936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/>
          <p:cNvSpPr txBox="1">
            <a:spLocks/>
          </p:cNvSpPr>
          <p:nvPr/>
        </p:nvSpPr>
        <p:spPr>
          <a:xfrm>
            <a:off x="156868" y="381000"/>
            <a:ext cx="82296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Illustration of the </a:t>
            </a:r>
            <a:r>
              <a:rPr lang="en-US" dirty="0" err="1" smtClean="0"/>
              <a:t>Apriori</a:t>
            </a:r>
            <a:r>
              <a:rPr lang="en-US" dirty="0" smtClean="0"/>
              <a:t> principle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74331" y="5867400"/>
            <a:ext cx="4788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Only this triplet has all subsets to be frequent</a:t>
            </a:r>
          </a:p>
          <a:p>
            <a:r>
              <a:rPr lang="en-US" dirty="0" smtClean="0"/>
              <a:t>But it is below the </a:t>
            </a:r>
            <a:r>
              <a:rPr lang="en-US" dirty="0" err="1" smtClean="0"/>
              <a:t>minsup</a:t>
            </a:r>
            <a:r>
              <a:rPr lang="en-US" dirty="0" smtClean="0"/>
              <a:t> threshold</a:t>
            </a:r>
            <a:endParaRPr 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568306"/>
              </p:ext>
            </p:extLst>
          </p:nvPr>
        </p:nvGraphicFramePr>
        <p:xfrm>
          <a:off x="6593637" y="990600"/>
          <a:ext cx="2444750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56" name="Document" r:id="rId13" imgW="3359338" imgH="2015504" progId="Word.Document.8">
                  <p:embed/>
                </p:oleObj>
              </mc:Choice>
              <mc:Fallback>
                <p:oleObj name="Document" r:id="rId13" imgW="3359338" imgH="20155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3637" y="990600"/>
                        <a:ext cx="2444750" cy="146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4247578"/>
              </p:ext>
            </p:extLst>
          </p:nvPr>
        </p:nvGraphicFramePr>
        <p:xfrm>
          <a:off x="6324600" y="883444"/>
          <a:ext cx="2945606" cy="165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57" name="Document" r:id="rId15" imgW="3570160" imgH="1995937" progId="Word.Document.8">
                  <p:embed/>
                </p:oleObj>
              </mc:Choice>
              <mc:Fallback>
                <p:oleObj name="Document" r:id="rId15" imgW="3570160" imgH="1995937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883444"/>
                        <a:ext cx="2945606" cy="165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796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Candidate Generation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Basic principle (</a:t>
            </a:r>
            <a:r>
              <a:rPr lang="en-US" dirty="0" err="1" smtClean="0"/>
              <a:t>Apriori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An </a:t>
            </a:r>
            <a:r>
              <a:rPr lang="en-US" dirty="0" err="1" smtClean="0"/>
              <a:t>itemset</a:t>
            </a:r>
            <a:r>
              <a:rPr lang="en-US" dirty="0" smtClean="0"/>
              <a:t> of size </a:t>
            </a:r>
            <a:r>
              <a:rPr lang="en-US" dirty="0" smtClean="0">
                <a:solidFill>
                  <a:srgbClr val="00B050"/>
                </a:solidFill>
              </a:rPr>
              <a:t>k+1</a:t>
            </a:r>
            <a:r>
              <a:rPr lang="en-US" dirty="0" smtClean="0"/>
              <a:t> is candidate to be frequent only if </a:t>
            </a:r>
            <a:r>
              <a:rPr lang="en-US" dirty="0" smtClean="0">
                <a:solidFill>
                  <a:srgbClr val="FF0000"/>
                </a:solidFill>
              </a:rPr>
              <a:t>all</a:t>
            </a:r>
            <a:r>
              <a:rPr lang="en-US" dirty="0" smtClean="0"/>
              <a:t> of its subsets of size </a:t>
            </a:r>
            <a:r>
              <a:rPr lang="en-US" dirty="0" smtClean="0">
                <a:solidFill>
                  <a:srgbClr val="00B050"/>
                </a:solidFill>
              </a:rPr>
              <a:t>k</a:t>
            </a:r>
            <a:r>
              <a:rPr lang="en-US" dirty="0" smtClean="0"/>
              <a:t> are known to be frequent</a:t>
            </a:r>
          </a:p>
          <a:p>
            <a:r>
              <a:rPr lang="en-US" dirty="0" smtClean="0"/>
              <a:t>Main idea:</a:t>
            </a:r>
          </a:p>
          <a:p>
            <a:pPr lvl="1"/>
            <a:r>
              <a:rPr lang="en-US" dirty="0" smtClean="0"/>
              <a:t>Construct a </a:t>
            </a:r>
            <a:r>
              <a:rPr lang="en-US" dirty="0" smtClean="0">
                <a:solidFill>
                  <a:srgbClr val="0070C0"/>
                </a:solidFill>
              </a:rPr>
              <a:t>candidate</a:t>
            </a:r>
            <a:r>
              <a:rPr lang="en-US" dirty="0" smtClean="0"/>
              <a:t> of size </a:t>
            </a:r>
            <a:r>
              <a:rPr lang="en-US" dirty="0" smtClean="0">
                <a:solidFill>
                  <a:srgbClr val="00B050"/>
                </a:solidFill>
              </a:rPr>
              <a:t>k+1</a:t>
            </a:r>
            <a:r>
              <a:rPr lang="en-US" dirty="0" smtClean="0"/>
              <a:t> by </a:t>
            </a:r>
            <a:r>
              <a:rPr lang="en-US" dirty="0" smtClean="0">
                <a:solidFill>
                  <a:srgbClr val="FF0000"/>
                </a:solidFill>
              </a:rPr>
              <a:t>combining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frequent</a:t>
            </a:r>
            <a:r>
              <a:rPr lang="en-US" dirty="0" smtClean="0"/>
              <a:t> </a:t>
            </a:r>
            <a:r>
              <a:rPr lang="en-US" dirty="0" err="1" smtClean="0"/>
              <a:t>itemsets</a:t>
            </a:r>
            <a:r>
              <a:rPr lang="en-US" dirty="0" smtClean="0"/>
              <a:t> of size </a:t>
            </a:r>
            <a:r>
              <a:rPr lang="en-US" dirty="0" smtClean="0">
                <a:solidFill>
                  <a:srgbClr val="00B050"/>
                </a:solidFill>
              </a:rPr>
              <a:t>k</a:t>
            </a:r>
          </a:p>
          <a:p>
            <a:pPr lvl="2"/>
            <a:r>
              <a:rPr lang="en-US" dirty="0" smtClean="0"/>
              <a:t>If </a:t>
            </a:r>
            <a:r>
              <a:rPr lang="en-US" dirty="0" smtClean="0">
                <a:solidFill>
                  <a:srgbClr val="00B050"/>
                </a:solidFill>
              </a:rPr>
              <a:t>k = 1</a:t>
            </a:r>
            <a:r>
              <a:rPr lang="en-US" dirty="0" smtClean="0"/>
              <a:t>, take the all pairs of frequent items</a:t>
            </a:r>
          </a:p>
          <a:p>
            <a:pPr lvl="2"/>
            <a:r>
              <a:rPr lang="en-US" dirty="0" smtClean="0"/>
              <a:t>If </a:t>
            </a:r>
            <a:r>
              <a:rPr lang="en-US" dirty="0" smtClean="0">
                <a:solidFill>
                  <a:srgbClr val="00B050"/>
                </a:solidFill>
              </a:rPr>
              <a:t>k &gt; 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join</a:t>
            </a:r>
            <a:r>
              <a:rPr lang="en-US" dirty="0" smtClean="0"/>
              <a:t> pairs of </a:t>
            </a:r>
            <a:r>
              <a:rPr lang="en-US" dirty="0" err="1" smtClean="0"/>
              <a:t>itemsets</a:t>
            </a:r>
            <a:r>
              <a:rPr lang="en-US" dirty="0" smtClean="0"/>
              <a:t> that differ by just one item</a:t>
            </a:r>
          </a:p>
          <a:p>
            <a:pPr lvl="2"/>
            <a:r>
              <a:rPr lang="en-US" dirty="0" smtClean="0"/>
              <a:t>For each generated </a:t>
            </a:r>
            <a:r>
              <a:rPr lang="en-US" dirty="0" smtClean="0">
                <a:solidFill>
                  <a:srgbClr val="0070C0"/>
                </a:solidFill>
              </a:rPr>
              <a:t>candidate</a:t>
            </a:r>
            <a:r>
              <a:rPr lang="en-US" dirty="0" smtClean="0"/>
              <a:t> </a:t>
            </a:r>
            <a:r>
              <a:rPr lang="en-US" dirty="0" err="1" smtClean="0"/>
              <a:t>itemset</a:t>
            </a:r>
            <a:r>
              <a:rPr lang="en-US" dirty="0" smtClean="0"/>
              <a:t> ensure that </a:t>
            </a:r>
            <a:r>
              <a:rPr lang="en-US" dirty="0" smtClean="0">
                <a:solidFill>
                  <a:srgbClr val="FF0000"/>
                </a:solidFill>
              </a:rPr>
              <a:t>all subsets of size </a:t>
            </a:r>
            <a:r>
              <a:rPr lang="en-US" dirty="0" smtClean="0">
                <a:solidFill>
                  <a:srgbClr val="00B050"/>
                </a:solidFill>
              </a:rPr>
              <a:t>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are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frequent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16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Box 170"/>
          <p:cNvSpPr txBox="1">
            <a:spLocks noChangeArrowheads="1"/>
          </p:cNvSpPr>
          <p:nvPr/>
        </p:nvSpPr>
        <p:spPr bwMode="auto">
          <a:xfrm>
            <a:off x="2819400" y="3352800"/>
            <a:ext cx="6081713" cy="2514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endParaRPr lang="en-US" sz="2800">
              <a:cs typeface="Arial" charset="0"/>
            </a:endParaRPr>
          </a:p>
        </p:txBody>
      </p:sp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94130AD1-9B4A-4314-BA9E-D8F48100EB5E}" type="slidenum">
              <a:rPr lang="en-US"/>
              <a:pPr/>
              <a:t>23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29431" y="274638"/>
            <a:ext cx="8157369" cy="868362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The </a:t>
            </a:r>
            <a:r>
              <a:rPr lang="en-US" dirty="0" err="1" smtClean="0"/>
              <a:t>Apriori</a:t>
            </a:r>
            <a:r>
              <a:rPr lang="en-US" dirty="0" smtClean="0"/>
              <a:t> Algorithm—An Example</a:t>
            </a:r>
            <a:endParaRPr lang="en-US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1913" y="1389063"/>
            <a:ext cx="1985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Database TDB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176463" y="2273300"/>
            <a:ext cx="1090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1</a:t>
            </a:r>
            <a:r>
              <a:rPr lang="en-US" sz="2400" baseline="30000">
                <a:latin typeface="Times New Roman" pitchFamily="18" charset="0"/>
              </a:rPr>
              <a:t>st</a:t>
            </a:r>
            <a:r>
              <a:rPr lang="en-US" sz="2400">
                <a:latin typeface="Times New Roman" pitchFamily="18" charset="0"/>
              </a:rPr>
              <a:t> scan</a:t>
            </a:r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2297113" y="2719388"/>
            <a:ext cx="8318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2759075" y="172085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 i="1">
                <a:latin typeface="Times New Roman" pitchFamily="18" charset="0"/>
              </a:rPr>
              <a:t>C</a:t>
            </a:r>
            <a:r>
              <a:rPr lang="en-US" sz="2400" i="1" baseline="-25000">
                <a:latin typeface="Times New Roman" pitchFamily="18" charset="0"/>
              </a:rPr>
              <a:t>1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5346700" y="1563688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 i="1">
                <a:latin typeface="Times New Roman" pitchFamily="18" charset="0"/>
              </a:rPr>
              <a:t>L</a:t>
            </a:r>
            <a:r>
              <a:rPr lang="en-US" sz="2400" i="1" baseline="-25000">
                <a:latin typeface="Times New Roman" pitchFamily="18" charset="0"/>
              </a:rPr>
              <a:t>1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301625" y="3729038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 i="1">
                <a:latin typeface="Times New Roman" pitchFamily="18" charset="0"/>
              </a:rPr>
              <a:t>L</a:t>
            </a:r>
            <a:r>
              <a:rPr lang="en-US" sz="2400" i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2728913" y="333216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 i="1">
                <a:latin typeface="Times New Roman" pitchFamily="18" charset="0"/>
              </a:rPr>
              <a:t>C</a:t>
            </a:r>
            <a:r>
              <a:rPr lang="en-US" sz="2400" i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6016625" y="338296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 i="1">
                <a:latin typeface="Times New Roman" pitchFamily="18" charset="0"/>
              </a:rPr>
              <a:t>C</a:t>
            </a:r>
            <a:r>
              <a:rPr lang="en-US" sz="2400" i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5127625" y="4252913"/>
            <a:ext cx="1120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5108575" y="3751263"/>
            <a:ext cx="1157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2</a:t>
            </a:r>
            <a:r>
              <a:rPr lang="en-US" sz="2400" baseline="30000">
                <a:latin typeface="Times New Roman" pitchFamily="18" charset="0"/>
              </a:rPr>
              <a:t>nd</a:t>
            </a:r>
            <a:r>
              <a:rPr lang="en-US" sz="2400">
                <a:latin typeface="Times New Roman" pitchFamily="18" charset="0"/>
              </a:rPr>
              <a:t> scan</a:t>
            </a:r>
          </a:p>
        </p:txBody>
      </p:sp>
      <p:sp>
        <p:nvSpPr>
          <p:cNvPr id="17" name="AutoShape 13"/>
          <p:cNvSpPr>
            <a:spLocks noChangeArrowheads="1"/>
          </p:cNvSpPr>
          <p:nvPr/>
        </p:nvSpPr>
        <p:spPr bwMode="auto">
          <a:xfrm>
            <a:off x="7861300" y="3070225"/>
            <a:ext cx="627063" cy="855663"/>
          </a:xfrm>
          <a:prstGeom prst="curvedLeftArrow">
            <a:avLst>
              <a:gd name="adj1" fmla="val 27291"/>
              <a:gd name="adj2" fmla="val 5458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2535238" y="6299200"/>
            <a:ext cx="1692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698500" y="580231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 i="1">
                <a:latin typeface="Times New Roman" pitchFamily="18" charset="0"/>
              </a:rPr>
              <a:t>C</a:t>
            </a:r>
            <a:r>
              <a:rPr lang="en-US" sz="2400" i="1" baseline="-25000">
                <a:latin typeface="Times New Roman" pitchFamily="18" charset="0"/>
              </a:rPr>
              <a:t>3</a:t>
            </a:r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4114800" y="5791200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 i="1">
                <a:latin typeface="Times New Roman" pitchFamily="18" charset="0"/>
              </a:rPr>
              <a:t>L</a:t>
            </a:r>
            <a:r>
              <a:rPr lang="en-US" sz="2400" i="1" baseline="-25000">
                <a:latin typeface="Times New Roman" pitchFamily="18" charset="0"/>
              </a:rPr>
              <a:t>3</a:t>
            </a:r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2708275" y="5881688"/>
            <a:ext cx="1123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3</a:t>
            </a:r>
            <a:r>
              <a:rPr lang="en-US" sz="2400" baseline="30000">
                <a:latin typeface="Times New Roman" pitchFamily="18" charset="0"/>
              </a:rPr>
              <a:t>rd</a:t>
            </a:r>
            <a:r>
              <a:rPr lang="en-US" sz="2400">
                <a:latin typeface="Times New Roman" pitchFamily="18" charset="0"/>
              </a:rPr>
              <a:t> scan</a:t>
            </a:r>
          </a:p>
        </p:txBody>
      </p:sp>
      <p:sp>
        <p:nvSpPr>
          <p:cNvPr id="22" name="AutoShape 18"/>
          <p:cNvSpPr>
            <a:spLocks noChangeArrowheads="1"/>
          </p:cNvSpPr>
          <p:nvPr/>
        </p:nvSpPr>
        <p:spPr bwMode="auto">
          <a:xfrm>
            <a:off x="201613" y="4846638"/>
            <a:ext cx="441325" cy="1249362"/>
          </a:xfrm>
          <a:prstGeom prst="curvedRightArrow">
            <a:avLst>
              <a:gd name="adj1" fmla="val 56619"/>
              <a:gd name="adj2" fmla="val 113237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5334000" y="2438400"/>
            <a:ext cx="5270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 flipH="1">
            <a:off x="2667000" y="4648200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25" name="Group 2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0833"/>
              </p:ext>
            </p:extLst>
          </p:nvPr>
        </p:nvGraphicFramePr>
        <p:xfrm>
          <a:off x="152400" y="1828800"/>
          <a:ext cx="1905000" cy="16916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Tid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Items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A, C, 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B, C, 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A, B, C, 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B, 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Group 3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613689"/>
              </p:ext>
            </p:extLst>
          </p:nvPr>
        </p:nvGraphicFramePr>
        <p:xfrm>
          <a:off x="3429000" y="1219200"/>
          <a:ext cx="1752600" cy="2029968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Itemset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{B}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{C}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{D}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7" name="Group 4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258657"/>
              </p:ext>
            </p:extLst>
          </p:nvPr>
        </p:nvGraphicFramePr>
        <p:xfrm>
          <a:off x="5943600" y="1371600"/>
          <a:ext cx="1752600" cy="169164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Itemset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{B}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{C}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8" name="Group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318530"/>
              </p:ext>
            </p:extLst>
          </p:nvPr>
        </p:nvGraphicFramePr>
        <p:xfrm>
          <a:off x="6553200" y="3581400"/>
          <a:ext cx="1143000" cy="2368296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Itemset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{A, B}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{A, C}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{B, C}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{B,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{C,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9" name="Group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222103"/>
              </p:ext>
            </p:extLst>
          </p:nvPr>
        </p:nvGraphicFramePr>
        <p:xfrm>
          <a:off x="3200400" y="3429000"/>
          <a:ext cx="1752600" cy="2176272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Itemset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{A, B}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{A, C}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{B, C}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{B,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{C,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0" name="Group 5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647159"/>
              </p:ext>
            </p:extLst>
          </p:nvPr>
        </p:nvGraphicFramePr>
        <p:xfrm>
          <a:off x="762000" y="3862388"/>
          <a:ext cx="1752600" cy="155448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Itemset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{A, C}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{B, C}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{B,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{C,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1" name="Group 6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915158"/>
              </p:ext>
            </p:extLst>
          </p:nvPr>
        </p:nvGraphicFramePr>
        <p:xfrm>
          <a:off x="1143000" y="5867400"/>
          <a:ext cx="1143000" cy="685991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Itemset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{B, C,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Group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615612"/>
              </p:ext>
            </p:extLst>
          </p:nvPr>
        </p:nvGraphicFramePr>
        <p:xfrm>
          <a:off x="4572000" y="6019800"/>
          <a:ext cx="1752600" cy="621792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Itemset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{B, C,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113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6" presetID="22" presetClass="exit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7" dur="5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7" grpId="0"/>
      <p:bldP spid="8" grpId="0"/>
      <p:bldP spid="8" grpId="1"/>
      <p:bldP spid="9" grpId="0" animBg="1"/>
      <p:bldP spid="9" grpId="1" animBg="1"/>
      <p:bldP spid="10" grpId="0"/>
      <p:bldP spid="10" grpId="1"/>
      <p:bldP spid="11" grpId="0"/>
      <p:bldP spid="12" grpId="0"/>
      <p:bldP spid="13" grpId="0"/>
      <p:bldP spid="13" grpId="1"/>
      <p:bldP spid="14" grpId="0"/>
      <p:bldP spid="14" grpId="1"/>
      <p:bldP spid="15" grpId="0" animBg="1"/>
      <p:bldP spid="15" grpId="1" animBg="1"/>
      <p:bldP spid="16" grpId="0"/>
      <p:bldP spid="16" grpId="1"/>
      <p:bldP spid="17" grpId="0" animBg="1"/>
      <p:bldP spid="17" grpId="1" animBg="1"/>
      <p:bldP spid="18" grpId="0" animBg="1"/>
      <p:bldP spid="18" grpId="1" animBg="1"/>
      <p:bldP spid="19" grpId="0"/>
      <p:bldP spid="19" grpId="1"/>
      <p:bldP spid="20" grpId="0"/>
      <p:bldP spid="21" grpId="0"/>
      <p:bldP spid="21" grpId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67"/>
          <p:cNvSpPr txBox="1">
            <a:spLocks noChangeArrowheads="1"/>
          </p:cNvSpPr>
          <p:nvPr/>
        </p:nvSpPr>
        <p:spPr bwMode="auto">
          <a:xfrm>
            <a:off x="4382673" y="3302000"/>
            <a:ext cx="314958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Frequency </a:t>
            </a:r>
            <a:r>
              <a:rPr lang="en-US" sz="2800" b="1" dirty="0">
                <a:cs typeface="Arial" charset="0"/>
              </a:rPr>
              <a:t>≥ 50%, </a:t>
            </a:r>
            <a:endParaRPr lang="en-US" sz="2800" b="1" dirty="0" smtClean="0">
              <a:cs typeface="Arial" charset="0"/>
            </a:endParaRPr>
          </a:p>
          <a:p>
            <a:pPr algn="ctr"/>
            <a:r>
              <a:rPr lang="en-US" sz="2800" b="1" dirty="0" smtClean="0">
                <a:cs typeface="Arial" charset="0"/>
              </a:rPr>
              <a:t>Confidence </a:t>
            </a:r>
            <a:r>
              <a:rPr lang="en-US" sz="2800" b="1" dirty="0">
                <a:cs typeface="Arial" charset="0"/>
              </a:rPr>
              <a:t>100%:</a:t>
            </a:r>
          </a:p>
          <a:p>
            <a:pPr algn="ctr"/>
            <a:r>
              <a:rPr lang="en-US" sz="2800" dirty="0">
                <a:cs typeface="Arial" charset="0"/>
                <a:sym typeface="Wingdings" pitchFamily="2" charset="2"/>
              </a:rPr>
              <a:t>A  C</a:t>
            </a:r>
          </a:p>
          <a:p>
            <a:pPr algn="ctr"/>
            <a:r>
              <a:rPr lang="en-US" sz="2800" dirty="0">
                <a:cs typeface="Arial" charset="0"/>
                <a:sym typeface="Wingdings" pitchFamily="2" charset="2"/>
              </a:rPr>
              <a:t>B  </a:t>
            </a:r>
            <a:r>
              <a:rPr lang="en-US" sz="2800" dirty="0" smtClean="0">
                <a:cs typeface="Arial" charset="0"/>
                <a:sym typeface="Wingdings" pitchFamily="2" charset="2"/>
              </a:rPr>
              <a:t>E, E </a:t>
            </a:r>
            <a:r>
              <a:rPr lang="en-US" sz="2800" dirty="0">
                <a:cs typeface="Arial" charset="0"/>
                <a:sym typeface="Wingdings" pitchFamily="2" charset="2"/>
              </a:rPr>
              <a:t> </a:t>
            </a:r>
            <a:r>
              <a:rPr lang="en-US" sz="2800" dirty="0" smtClean="0">
                <a:cs typeface="Arial" charset="0"/>
                <a:sym typeface="Wingdings" pitchFamily="2" charset="2"/>
              </a:rPr>
              <a:t>B</a:t>
            </a:r>
          </a:p>
          <a:p>
            <a:pPr algn="ctr"/>
            <a:r>
              <a:rPr lang="en-US" sz="2800" dirty="0" smtClean="0">
                <a:cs typeface="Arial" charset="0"/>
                <a:sym typeface="Wingdings" pitchFamily="2" charset="2"/>
              </a:rPr>
              <a:t>BC </a:t>
            </a:r>
            <a:r>
              <a:rPr lang="en-US" sz="2800" dirty="0">
                <a:cs typeface="Arial" charset="0"/>
                <a:sym typeface="Wingdings" pitchFamily="2" charset="2"/>
              </a:rPr>
              <a:t> E</a:t>
            </a:r>
          </a:p>
          <a:p>
            <a:pPr algn="ctr"/>
            <a:r>
              <a:rPr lang="en-US" sz="2800" dirty="0">
                <a:cs typeface="Arial" charset="0"/>
                <a:sym typeface="Wingdings" pitchFamily="2" charset="2"/>
              </a:rPr>
              <a:t>CE  </a:t>
            </a:r>
            <a:r>
              <a:rPr lang="en-US" sz="2800" dirty="0" smtClean="0">
                <a:cs typeface="Arial" charset="0"/>
                <a:sym typeface="Wingdings" pitchFamily="2" charset="2"/>
              </a:rPr>
              <a:t>B</a:t>
            </a:r>
            <a:endParaRPr lang="en-US" sz="2800" dirty="0">
              <a:cs typeface="Arial" charset="0"/>
              <a:sym typeface="Wingdings" pitchFamily="2" charset="2"/>
            </a:endParaRPr>
          </a:p>
        </p:txBody>
      </p:sp>
      <p:graphicFrame>
        <p:nvGraphicFramePr>
          <p:cNvPr id="3" name="Group 4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581046"/>
              </p:ext>
            </p:extLst>
          </p:nvPr>
        </p:nvGraphicFramePr>
        <p:xfrm>
          <a:off x="457200" y="1280160"/>
          <a:ext cx="1752600" cy="169164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Itemset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{B}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{C}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Group 5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268843"/>
              </p:ext>
            </p:extLst>
          </p:nvPr>
        </p:nvGraphicFramePr>
        <p:xfrm>
          <a:off x="3352800" y="1295400"/>
          <a:ext cx="1752600" cy="155448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Itemset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{A, C}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{B, C}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{B,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{C,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Group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163651"/>
              </p:ext>
            </p:extLst>
          </p:nvPr>
        </p:nvGraphicFramePr>
        <p:xfrm>
          <a:off x="6400800" y="1686052"/>
          <a:ext cx="1752600" cy="621792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Itemset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{B, C,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66800" y="762000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3962400" y="946666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6858000" y="1136690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3</a:t>
            </a:r>
            <a:endParaRPr lang="en-US" baseline="-25000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529431" y="274638"/>
            <a:ext cx="8157369" cy="868362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The </a:t>
            </a:r>
            <a:r>
              <a:rPr lang="en-US" dirty="0" err="1" smtClean="0"/>
              <a:t>Apriori</a:t>
            </a:r>
            <a:r>
              <a:rPr lang="en-US" dirty="0" smtClean="0"/>
              <a:t> Algorithm—An Example</a:t>
            </a:r>
            <a:endParaRPr lang="en-US" dirty="0"/>
          </a:p>
        </p:txBody>
      </p:sp>
      <p:sp>
        <p:nvSpPr>
          <p:cNvPr id="10" name="Text Box 167"/>
          <p:cNvSpPr txBox="1">
            <a:spLocks noChangeArrowheads="1"/>
          </p:cNvSpPr>
          <p:nvPr/>
        </p:nvSpPr>
        <p:spPr bwMode="auto">
          <a:xfrm>
            <a:off x="865305" y="3200400"/>
            <a:ext cx="2477153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 smtClean="0"/>
              <a:t>All Rules</a:t>
            </a:r>
            <a:endParaRPr lang="en-US" sz="2800" dirty="0">
              <a:cs typeface="Arial" charset="0"/>
            </a:endParaRPr>
          </a:p>
          <a:p>
            <a:pPr algn="ctr"/>
            <a:r>
              <a:rPr lang="en-US" sz="2800" dirty="0">
                <a:cs typeface="Arial" charset="0"/>
                <a:sym typeface="Wingdings" pitchFamily="2" charset="2"/>
              </a:rPr>
              <a:t>A  </a:t>
            </a:r>
            <a:r>
              <a:rPr lang="en-US" sz="2800" dirty="0" smtClean="0">
                <a:cs typeface="Arial" charset="0"/>
                <a:sym typeface="Wingdings" pitchFamily="2" charset="2"/>
              </a:rPr>
              <a:t>C </a:t>
            </a:r>
            <a:r>
              <a:rPr lang="en-US" sz="2800" dirty="0">
                <a:cs typeface="Arial" charset="0"/>
                <a:sym typeface="Wingdings" pitchFamily="2" charset="2"/>
              </a:rPr>
              <a:t>, C </a:t>
            </a:r>
            <a:r>
              <a:rPr lang="en-US" sz="2800" dirty="0" smtClean="0">
                <a:cs typeface="Arial" charset="0"/>
                <a:sym typeface="Wingdings" pitchFamily="2" charset="2"/>
              </a:rPr>
              <a:t> A</a:t>
            </a:r>
          </a:p>
          <a:p>
            <a:pPr algn="ctr"/>
            <a:r>
              <a:rPr lang="en-US" sz="2800" dirty="0">
                <a:cs typeface="Arial" charset="0"/>
                <a:sym typeface="Wingdings" pitchFamily="2" charset="2"/>
              </a:rPr>
              <a:t>B </a:t>
            </a:r>
            <a:r>
              <a:rPr lang="en-US" sz="2800" dirty="0" smtClean="0">
                <a:cs typeface="Arial" charset="0"/>
                <a:sym typeface="Wingdings" pitchFamily="2" charset="2"/>
              </a:rPr>
              <a:t>C, C  B</a:t>
            </a:r>
            <a:endParaRPr lang="en-US" sz="2800" dirty="0">
              <a:cs typeface="Arial" charset="0"/>
              <a:sym typeface="Wingdings" pitchFamily="2" charset="2"/>
            </a:endParaRPr>
          </a:p>
          <a:p>
            <a:pPr algn="ctr"/>
            <a:r>
              <a:rPr lang="en-US" sz="2800" dirty="0">
                <a:cs typeface="Arial" charset="0"/>
                <a:sym typeface="Wingdings" pitchFamily="2" charset="2"/>
              </a:rPr>
              <a:t>B  E, </a:t>
            </a:r>
            <a:r>
              <a:rPr lang="en-US" sz="2800" dirty="0" smtClean="0">
                <a:cs typeface="Arial" charset="0"/>
                <a:sym typeface="Wingdings" pitchFamily="2" charset="2"/>
              </a:rPr>
              <a:t>E </a:t>
            </a:r>
            <a:r>
              <a:rPr lang="en-US" sz="2800" dirty="0">
                <a:cs typeface="Arial" charset="0"/>
                <a:sym typeface="Wingdings" pitchFamily="2" charset="2"/>
              </a:rPr>
              <a:t> </a:t>
            </a:r>
            <a:r>
              <a:rPr lang="en-US" sz="2800" dirty="0" smtClean="0">
                <a:cs typeface="Arial" charset="0"/>
                <a:sym typeface="Wingdings" pitchFamily="2" charset="2"/>
              </a:rPr>
              <a:t>B</a:t>
            </a:r>
          </a:p>
          <a:p>
            <a:pPr algn="ctr"/>
            <a:r>
              <a:rPr lang="en-US" sz="2800" dirty="0" smtClean="0">
                <a:cs typeface="Arial" charset="0"/>
                <a:sym typeface="Wingdings" pitchFamily="2" charset="2"/>
              </a:rPr>
              <a:t>BC </a:t>
            </a:r>
            <a:r>
              <a:rPr lang="en-US" sz="2800" dirty="0">
                <a:cs typeface="Arial" charset="0"/>
                <a:sym typeface="Wingdings" pitchFamily="2" charset="2"/>
              </a:rPr>
              <a:t> E</a:t>
            </a:r>
          </a:p>
          <a:p>
            <a:pPr algn="ctr"/>
            <a:r>
              <a:rPr lang="en-US" sz="2800" dirty="0">
                <a:cs typeface="Arial" charset="0"/>
                <a:sym typeface="Wingdings" pitchFamily="2" charset="2"/>
              </a:rPr>
              <a:t>CE  </a:t>
            </a:r>
            <a:r>
              <a:rPr lang="en-US" sz="2800" dirty="0" smtClean="0">
                <a:cs typeface="Arial" charset="0"/>
                <a:sym typeface="Wingdings" pitchFamily="2" charset="2"/>
              </a:rPr>
              <a:t>B</a:t>
            </a:r>
          </a:p>
          <a:p>
            <a:pPr algn="ctr"/>
            <a:r>
              <a:rPr lang="en-US" sz="2800" dirty="0" smtClean="0">
                <a:cs typeface="Arial" charset="0"/>
                <a:sym typeface="Wingdings" pitchFamily="2" charset="2"/>
              </a:rPr>
              <a:t>BE  C</a:t>
            </a:r>
            <a:endParaRPr lang="en-US" sz="2800" dirty="0">
              <a:cs typeface="Arial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7196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Apriori</a:t>
            </a:r>
            <a:r>
              <a:rPr lang="en-US" dirty="0"/>
              <a:t> Algorithm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71600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u="sng" dirty="0" smtClean="0"/>
              <a:t>Pseudo-code</a:t>
            </a:r>
            <a:r>
              <a:rPr lang="en-US" sz="2800" dirty="0" smtClean="0"/>
              <a:t>: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i="1" dirty="0" err="1" smtClean="0"/>
              <a:t>C</a:t>
            </a:r>
            <a:r>
              <a:rPr lang="en-US" i="1" baseline="-25000" dirty="0" err="1" smtClean="0"/>
              <a:t>k</a:t>
            </a:r>
            <a:r>
              <a:rPr lang="en-US" dirty="0" smtClean="0"/>
              <a:t>: Candidate </a:t>
            </a:r>
            <a:r>
              <a:rPr lang="en-US" dirty="0" err="1" smtClean="0"/>
              <a:t>itemset</a:t>
            </a:r>
            <a:r>
              <a:rPr lang="en-US" dirty="0" smtClean="0"/>
              <a:t> of size k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i="1" dirty="0" err="1" smtClean="0"/>
              <a:t>L</a:t>
            </a:r>
            <a:r>
              <a:rPr lang="en-US" i="1" baseline="-25000" dirty="0" err="1" smtClean="0"/>
              <a:t>k</a:t>
            </a:r>
            <a:r>
              <a:rPr lang="en-US" dirty="0" smtClean="0"/>
              <a:t> : frequent </a:t>
            </a:r>
            <a:r>
              <a:rPr lang="en-US" dirty="0" err="1" smtClean="0"/>
              <a:t>itemset</a:t>
            </a:r>
            <a:r>
              <a:rPr lang="en-US" dirty="0" smtClean="0"/>
              <a:t> of size k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800" dirty="0" smtClean="0"/>
          </a:p>
          <a:p>
            <a:pPr lvl="2">
              <a:spcBef>
                <a:spcPct val="0"/>
              </a:spcBef>
              <a:buFontTx/>
              <a:buNone/>
            </a:pPr>
            <a:r>
              <a:rPr lang="en-US" i="1" dirty="0" smtClean="0"/>
              <a:t>L</a:t>
            </a:r>
            <a:r>
              <a:rPr lang="en-US" i="1" baseline="-25000" dirty="0" smtClean="0"/>
              <a:t>1</a:t>
            </a:r>
            <a:r>
              <a:rPr lang="en-US" dirty="0" smtClean="0"/>
              <a:t> = {frequent items};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b="1" dirty="0" smtClean="0">
                <a:solidFill>
                  <a:srgbClr val="F83F24"/>
                </a:solidFill>
              </a:rPr>
              <a:t>for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i="1" dirty="0" smtClean="0"/>
              <a:t>k</a:t>
            </a:r>
            <a:r>
              <a:rPr lang="en-US" dirty="0" smtClean="0"/>
              <a:t> = 1;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k</a:t>
            </a:r>
            <a:r>
              <a:rPr lang="en-US" dirty="0" smtClean="0"/>
              <a:t> !=</a:t>
            </a:r>
            <a:r>
              <a:rPr lang="en-US" dirty="0" smtClean="0">
                <a:sym typeface="Symbol" pitchFamily="18" charset="2"/>
              </a:rPr>
              <a:t></a:t>
            </a:r>
            <a:r>
              <a:rPr lang="en-US" dirty="0" smtClean="0"/>
              <a:t>; </a:t>
            </a:r>
            <a:r>
              <a:rPr lang="en-US" i="1" dirty="0" smtClean="0"/>
              <a:t>k</a:t>
            </a:r>
            <a:r>
              <a:rPr lang="en-US" dirty="0" smtClean="0"/>
              <a:t>++) </a:t>
            </a:r>
            <a:r>
              <a:rPr lang="en-US" b="1" dirty="0" smtClean="0">
                <a:solidFill>
                  <a:srgbClr val="F83F24"/>
                </a:solidFill>
              </a:rPr>
              <a:t>do begin</a:t>
            </a:r>
            <a:endParaRPr lang="en-US" dirty="0" smtClean="0"/>
          </a:p>
          <a:p>
            <a:pPr lvl="2">
              <a:spcBef>
                <a:spcPct val="0"/>
              </a:spcBef>
              <a:buFontTx/>
              <a:buNone/>
            </a:pPr>
            <a:r>
              <a:rPr lang="en-US" dirty="0" smtClean="0"/>
              <a:t>     </a:t>
            </a:r>
            <a:r>
              <a:rPr lang="en-US" i="1" dirty="0" smtClean="0"/>
              <a:t>C</a:t>
            </a:r>
            <a:r>
              <a:rPr lang="en-US" i="1" baseline="-25000" dirty="0" smtClean="0"/>
              <a:t>k+1</a:t>
            </a:r>
            <a:r>
              <a:rPr lang="en-US" dirty="0" smtClean="0"/>
              <a:t> = candidates generated from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k</a:t>
            </a:r>
            <a:r>
              <a:rPr lang="en-US" dirty="0" smtClean="0"/>
              <a:t>;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dirty="0" smtClean="0"/>
              <a:t>    </a:t>
            </a:r>
            <a:r>
              <a:rPr lang="en-US" b="1" dirty="0" smtClean="0">
                <a:solidFill>
                  <a:srgbClr val="F83F24"/>
                </a:solidFill>
              </a:rPr>
              <a:t>for each</a:t>
            </a:r>
            <a:r>
              <a:rPr lang="en-US" dirty="0" smtClean="0"/>
              <a:t> transaction </a:t>
            </a:r>
            <a:r>
              <a:rPr lang="en-US" i="1" dirty="0" smtClean="0"/>
              <a:t>t</a:t>
            </a:r>
            <a:r>
              <a:rPr lang="en-US" dirty="0" smtClean="0"/>
              <a:t> in database do</a:t>
            </a:r>
          </a:p>
          <a:p>
            <a:pPr lvl="3">
              <a:spcBef>
                <a:spcPct val="0"/>
              </a:spcBef>
              <a:buFontTx/>
              <a:buNone/>
            </a:pPr>
            <a:r>
              <a:rPr lang="en-US" sz="3200" dirty="0" smtClean="0"/>
              <a:t>       </a:t>
            </a:r>
            <a:r>
              <a:rPr lang="en-US" sz="2000" dirty="0" smtClean="0"/>
              <a:t>increment the count of all candidates in </a:t>
            </a:r>
            <a:r>
              <a:rPr lang="en-US" sz="2000" i="1" dirty="0" smtClean="0"/>
              <a:t>C</a:t>
            </a:r>
            <a:r>
              <a:rPr lang="en-US" sz="2000" i="1" baseline="-25000" dirty="0" smtClean="0"/>
              <a:t>k+1</a:t>
            </a:r>
            <a:r>
              <a:rPr lang="en-US" sz="2000" dirty="0" smtClean="0"/>
              <a:t> that are      </a:t>
            </a:r>
          </a:p>
          <a:p>
            <a:pPr lvl="3">
              <a:spcBef>
                <a:spcPct val="0"/>
              </a:spcBef>
              <a:buFontTx/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contained in </a:t>
            </a:r>
            <a:r>
              <a:rPr lang="en-US" sz="2000" i="1" dirty="0" smtClean="0"/>
              <a:t>t</a:t>
            </a:r>
            <a:endParaRPr lang="en-US" sz="2000" dirty="0" smtClean="0"/>
          </a:p>
          <a:p>
            <a:pPr lvl="2">
              <a:spcBef>
                <a:spcPct val="0"/>
              </a:spcBef>
              <a:buFontTx/>
              <a:buNone/>
            </a:pPr>
            <a:r>
              <a:rPr lang="en-US" dirty="0" smtClean="0"/>
              <a:t>    </a:t>
            </a:r>
            <a:r>
              <a:rPr lang="en-US" i="1" dirty="0" smtClean="0"/>
              <a:t>L</a:t>
            </a:r>
            <a:r>
              <a:rPr lang="en-US" i="1" baseline="-25000" dirty="0" smtClean="0"/>
              <a:t>k+1</a:t>
            </a:r>
            <a:r>
              <a:rPr lang="en-US" dirty="0" smtClean="0"/>
              <a:t>  = candidates in </a:t>
            </a:r>
            <a:r>
              <a:rPr lang="en-US" i="1" dirty="0" smtClean="0"/>
              <a:t>C</a:t>
            </a:r>
            <a:r>
              <a:rPr lang="en-US" i="1" baseline="-25000" dirty="0" smtClean="0"/>
              <a:t>k+1</a:t>
            </a:r>
            <a:r>
              <a:rPr lang="en-US" dirty="0" smtClean="0"/>
              <a:t> with </a:t>
            </a:r>
            <a:r>
              <a:rPr lang="en-US" dirty="0" err="1" smtClean="0"/>
              <a:t>min_support</a:t>
            </a:r>
            <a:endParaRPr lang="en-US" dirty="0" smtClean="0"/>
          </a:p>
          <a:p>
            <a:pPr lvl="2">
              <a:spcBef>
                <a:spcPct val="0"/>
              </a:spcBef>
              <a:buFontTx/>
              <a:buNone/>
            </a:pPr>
            <a:r>
              <a:rPr lang="en-US" dirty="0" smtClean="0"/>
              <a:t>   </a:t>
            </a:r>
            <a:r>
              <a:rPr lang="en-US" b="1" dirty="0" smtClean="0">
                <a:solidFill>
                  <a:srgbClr val="F83F24"/>
                </a:solidFill>
              </a:rPr>
              <a:t> end</a:t>
            </a:r>
            <a:endParaRPr lang="en-US" dirty="0" smtClean="0"/>
          </a:p>
          <a:p>
            <a:pPr lvl="2">
              <a:spcBef>
                <a:spcPct val="0"/>
              </a:spcBef>
              <a:buFontTx/>
              <a:buNone/>
            </a:pPr>
            <a:r>
              <a:rPr lang="en-US" b="1" dirty="0" smtClean="0">
                <a:solidFill>
                  <a:srgbClr val="F83F24"/>
                </a:solidFill>
              </a:rPr>
              <a:t>return</a:t>
            </a:r>
            <a:r>
              <a:rPr lang="en-US" dirty="0" smtClean="0"/>
              <a:t> L = </a:t>
            </a:r>
            <a:r>
              <a:rPr lang="en-US" dirty="0" smtClean="0">
                <a:sym typeface="Symbol" pitchFamily="18" charset="2"/>
              </a:rPr>
              <a:t></a:t>
            </a:r>
            <a:r>
              <a:rPr lang="en-US" i="1" baseline="-25000" dirty="0" smtClean="0"/>
              <a:t>k</a:t>
            </a:r>
            <a:r>
              <a:rPr lang="en-US" dirty="0" smtClean="0"/>
              <a:t>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k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381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419100" y="1524000"/>
            <a:ext cx="8572500" cy="2438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>
              <a:lnSpc>
                <a:spcPct val="12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Assumption: The items in an </a:t>
            </a:r>
            <a:r>
              <a:rPr lang="en-GB" sz="2400" dirty="0" err="1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</a:t>
            </a:r>
            <a:r>
              <a:rPr lang="en-GB" sz="24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are </a:t>
            </a:r>
            <a:r>
              <a:rPr lang="en-GB" sz="2400" dirty="0" smtClean="0">
                <a:solidFill>
                  <a:srgbClr val="FF0000"/>
                </a:solidFill>
                <a:ea typeface="DejaVu LGC Sans" charset="0"/>
                <a:cs typeface="DejaVu LGC Sans" charset="0"/>
              </a:rPr>
              <a:t>ordered</a:t>
            </a:r>
          </a:p>
          <a:p>
            <a:pPr marL="798513" lvl="1" indent="-341313">
              <a:lnSpc>
                <a:spcPct val="12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E.g., if integers ordered in increasing order, if strings ordered in lexicographic order</a:t>
            </a:r>
          </a:p>
          <a:p>
            <a:pPr marL="798513" lvl="1" indent="-341313">
              <a:lnSpc>
                <a:spcPct val="12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The order ensures that if item y &gt; x appears before x, then x is not in the </a:t>
            </a:r>
            <a:r>
              <a:rPr lang="en-GB" dirty="0" err="1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</a:t>
            </a:r>
            <a:endParaRPr lang="en-GB" dirty="0" smtClean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341313" indent="-341313">
              <a:lnSpc>
                <a:spcPct val="12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The items in </a:t>
            </a:r>
            <a:r>
              <a:rPr lang="en-GB" sz="2400" dirty="0" err="1" smtClean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400" baseline="-25000" dirty="0" err="1" smtClean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24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are also listed in an order</a:t>
            </a:r>
            <a:endParaRPr lang="en-GB" sz="24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16" name="Title 4"/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Generate Candidates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k+1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110752" y="3886200"/>
            <a:ext cx="7271248" cy="83099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Create a candidate </a:t>
            </a:r>
            <a:r>
              <a:rPr lang="en-US" sz="2400" dirty="0" err="1" smtClean="0"/>
              <a:t>itemset</a:t>
            </a:r>
            <a:r>
              <a:rPr lang="en-US" sz="2400" dirty="0" smtClean="0"/>
              <a:t> of size </a:t>
            </a:r>
            <a:r>
              <a:rPr lang="en-US" sz="2400" dirty="0" err="1" smtClean="0"/>
              <a:t>k+1</a:t>
            </a:r>
            <a:r>
              <a:rPr lang="en-US" sz="2400" dirty="0" smtClean="0"/>
              <a:t>, by joining two </a:t>
            </a:r>
            <a:r>
              <a:rPr lang="en-US" sz="2400" dirty="0" err="1" smtClean="0"/>
              <a:t>itemsets</a:t>
            </a:r>
            <a:r>
              <a:rPr lang="en-US" sz="2400" dirty="0" smtClean="0"/>
              <a:t> of size k, that share the first k-1 items</a:t>
            </a:r>
            <a:endParaRPr lang="en-US" sz="2400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245331"/>
              </p:ext>
            </p:extLst>
          </p:nvPr>
        </p:nvGraphicFramePr>
        <p:xfrm>
          <a:off x="1295400" y="4901585"/>
          <a:ext cx="2590800" cy="1752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763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19100" y="1524000"/>
            <a:ext cx="8572500" cy="2438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>
              <a:lnSpc>
                <a:spcPct val="12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Assumption: The items in an </a:t>
            </a:r>
            <a:r>
              <a:rPr lang="en-GB" sz="2000" dirty="0" err="1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</a:t>
            </a:r>
            <a:r>
              <a:rPr lang="en-GB" sz="20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are </a:t>
            </a:r>
            <a:r>
              <a:rPr lang="en-GB" sz="2000" dirty="0" smtClean="0">
                <a:solidFill>
                  <a:srgbClr val="FF0000"/>
                </a:solidFill>
                <a:ea typeface="DejaVu LGC Sans" charset="0"/>
                <a:cs typeface="DejaVu LGC Sans" charset="0"/>
              </a:rPr>
              <a:t>ordered</a:t>
            </a:r>
          </a:p>
          <a:p>
            <a:pPr marL="798513" lvl="1" indent="-341313">
              <a:lnSpc>
                <a:spcPct val="12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E.g., if integers ordered in increasing order, if strings ordered in lexicographic order</a:t>
            </a:r>
          </a:p>
          <a:p>
            <a:pPr marL="1255713" lvl="2" indent="-341313">
              <a:lnSpc>
                <a:spcPct val="12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The order ensures that if item y &gt; x appears before x, then x is not in the </a:t>
            </a:r>
            <a:r>
              <a:rPr lang="en-GB" sz="1600" dirty="0" err="1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</a:t>
            </a:r>
            <a:endParaRPr lang="en-GB" sz="1600" dirty="0" smtClean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341313" indent="-341313">
              <a:lnSpc>
                <a:spcPct val="12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The items in </a:t>
            </a:r>
            <a:r>
              <a:rPr lang="en-GB" sz="2000" dirty="0" err="1" smtClean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000" baseline="-25000" dirty="0" err="1" smtClean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20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are also listed in an order</a:t>
            </a:r>
            <a:endParaRPr lang="en-GB" sz="20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3" name="Title 4"/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Generate Candidates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k+1</a:t>
            </a:r>
            <a:endParaRPr lang="en-US" baseline="-25000" dirty="0"/>
          </a:p>
        </p:txBody>
      </p:sp>
      <p:sp>
        <p:nvSpPr>
          <p:cNvPr id="4" name="TextBox 3"/>
          <p:cNvSpPr txBox="1"/>
          <p:nvPr/>
        </p:nvSpPr>
        <p:spPr>
          <a:xfrm>
            <a:off x="1110752" y="3886200"/>
            <a:ext cx="7271248" cy="83099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Create a candidate </a:t>
            </a:r>
            <a:r>
              <a:rPr lang="en-US" sz="2400" dirty="0" err="1" smtClean="0"/>
              <a:t>itemset</a:t>
            </a:r>
            <a:r>
              <a:rPr lang="en-US" sz="2400" dirty="0" smtClean="0"/>
              <a:t> of size </a:t>
            </a:r>
            <a:r>
              <a:rPr lang="en-US" sz="2400" dirty="0" err="1" smtClean="0"/>
              <a:t>k+1</a:t>
            </a:r>
            <a:r>
              <a:rPr lang="en-US" sz="2400" dirty="0" smtClean="0"/>
              <a:t>, by joining two </a:t>
            </a:r>
            <a:r>
              <a:rPr lang="en-US" sz="2400" dirty="0" err="1" smtClean="0"/>
              <a:t>itemsets</a:t>
            </a:r>
            <a:r>
              <a:rPr lang="en-US" sz="2400" dirty="0" smtClean="0"/>
              <a:t> of size k, that share the first k-1 items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675836"/>
              </p:ext>
            </p:extLst>
          </p:nvPr>
        </p:nvGraphicFramePr>
        <p:xfrm>
          <a:off x="1295400" y="4901585"/>
          <a:ext cx="2590800" cy="1752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ight Brace 5"/>
          <p:cNvSpPr/>
          <p:nvPr/>
        </p:nvSpPr>
        <p:spPr>
          <a:xfrm>
            <a:off x="4038600" y="5334000"/>
            <a:ext cx="228600" cy="5334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864046"/>
              </p:ext>
            </p:extLst>
          </p:nvPr>
        </p:nvGraphicFramePr>
        <p:xfrm>
          <a:off x="4419600" y="5415280"/>
          <a:ext cx="21717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4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156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19100" y="1524000"/>
            <a:ext cx="8572500" cy="2438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>
              <a:lnSpc>
                <a:spcPct val="12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Assumption: The items in an </a:t>
            </a:r>
            <a:r>
              <a:rPr lang="en-GB" sz="2000" dirty="0" err="1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</a:t>
            </a:r>
            <a:r>
              <a:rPr lang="en-GB" sz="20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are </a:t>
            </a:r>
            <a:r>
              <a:rPr lang="en-GB" sz="2000" dirty="0" smtClean="0">
                <a:solidFill>
                  <a:srgbClr val="FF0000"/>
                </a:solidFill>
                <a:ea typeface="DejaVu LGC Sans" charset="0"/>
                <a:cs typeface="DejaVu LGC Sans" charset="0"/>
              </a:rPr>
              <a:t>ordered</a:t>
            </a:r>
          </a:p>
          <a:p>
            <a:pPr marL="798513" lvl="1" indent="-341313">
              <a:lnSpc>
                <a:spcPct val="12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E.g., if integers ordered in increasing order, if strings ordered in lexicographic order</a:t>
            </a:r>
          </a:p>
          <a:p>
            <a:pPr marL="1255713" lvl="2" indent="-341313">
              <a:lnSpc>
                <a:spcPct val="12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16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The order ensures that if item y &gt; x appears before x, then x is not in the </a:t>
            </a:r>
            <a:r>
              <a:rPr lang="en-GB" sz="1600" dirty="0" err="1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</a:t>
            </a:r>
            <a:endParaRPr lang="en-GB" sz="1600" dirty="0" smtClean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341313" indent="-341313">
              <a:lnSpc>
                <a:spcPct val="12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The items in </a:t>
            </a:r>
            <a:r>
              <a:rPr lang="en-GB" sz="2000" dirty="0" err="1" smtClean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000" baseline="-25000" dirty="0" err="1" smtClean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20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are also listed in an order</a:t>
            </a:r>
            <a:endParaRPr lang="en-GB" sz="20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3" name="Title 4"/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Generate Candidates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k+1</a:t>
            </a:r>
            <a:endParaRPr lang="en-US" baseline="-25000" dirty="0"/>
          </a:p>
        </p:txBody>
      </p:sp>
      <p:sp>
        <p:nvSpPr>
          <p:cNvPr id="4" name="TextBox 3"/>
          <p:cNvSpPr txBox="1"/>
          <p:nvPr/>
        </p:nvSpPr>
        <p:spPr>
          <a:xfrm>
            <a:off x="1110752" y="3886200"/>
            <a:ext cx="7271248" cy="83099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Create a candidate </a:t>
            </a:r>
            <a:r>
              <a:rPr lang="en-US" sz="2400" dirty="0" err="1" smtClean="0"/>
              <a:t>itemset</a:t>
            </a:r>
            <a:r>
              <a:rPr lang="en-US" sz="2400" dirty="0" smtClean="0"/>
              <a:t> of size </a:t>
            </a:r>
            <a:r>
              <a:rPr lang="en-US" sz="2400" dirty="0" err="1" smtClean="0"/>
              <a:t>k+1</a:t>
            </a:r>
            <a:r>
              <a:rPr lang="en-US" sz="2400" dirty="0" smtClean="0"/>
              <a:t>, by joining two </a:t>
            </a:r>
            <a:r>
              <a:rPr lang="en-US" sz="2400" dirty="0" err="1" smtClean="0"/>
              <a:t>itemsets</a:t>
            </a:r>
            <a:r>
              <a:rPr lang="en-US" sz="2400" dirty="0" smtClean="0"/>
              <a:t> of size k, that share the first k-1 items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114326"/>
              </p:ext>
            </p:extLst>
          </p:nvPr>
        </p:nvGraphicFramePr>
        <p:xfrm>
          <a:off x="1295400" y="4901585"/>
          <a:ext cx="2590800" cy="1752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ight Brace 5"/>
          <p:cNvSpPr/>
          <p:nvPr/>
        </p:nvSpPr>
        <p:spPr>
          <a:xfrm>
            <a:off x="4041321" y="5786120"/>
            <a:ext cx="228600" cy="5334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848306"/>
              </p:ext>
            </p:extLst>
          </p:nvPr>
        </p:nvGraphicFramePr>
        <p:xfrm>
          <a:off x="4422321" y="5867400"/>
          <a:ext cx="21717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4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105400" y="5122139"/>
            <a:ext cx="3005951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Are we missing something?</a:t>
            </a:r>
          </a:p>
          <a:p>
            <a:r>
              <a:rPr lang="en-US" dirty="0" smtClean="0"/>
              <a:t>What about this candidate?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5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Generating Candidates C</a:t>
            </a:r>
            <a:r>
              <a:rPr lang="en-US" baseline="-25000" smtClean="0"/>
              <a:t>k+1</a:t>
            </a:r>
            <a:r>
              <a:rPr lang="en-US" smtClean="0"/>
              <a:t> in SQL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indent="-341313">
              <a:lnSpc>
                <a:spcPct val="120000"/>
              </a:lnSpc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 b="1" i="1" smtClean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  <a:p>
            <a:pPr marL="341313" indent="-341313">
              <a:lnSpc>
                <a:spcPct val="120000"/>
              </a:lnSpc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1" i="1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self-join</a:t>
            </a:r>
            <a:r>
              <a:rPr lang="en-GB" sz="240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400" b="1" smtClean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400" b="1" baseline="-25000" smtClean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2400" i="1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400" i="1" smtClean="0">
                <a:solidFill>
                  <a:srgbClr val="008000"/>
                </a:solidFill>
                <a:ea typeface="DejaVu LGC Sans" charset="0"/>
                <a:cs typeface="DejaVu LGC Sans" charset="0"/>
              </a:rPr>
              <a:t>‏</a:t>
            </a:r>
          </a:p>
          <a:p>
            <a:pPr marL="741363" lvl="1" indent="-284163">
              <a:lnSpc>
                <a:spcPct val="120000"/>
              </a:lnSpc>
              <a:spcBef>
                <a:spcPts val="450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insert into</a:t>
            </a:r>
            <a:r>
              <a:rPr lang="en-GB" sz="2000" b="1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000" b="1" i="1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sz="2000" b="1" i="1" baseline="-2500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k+1</a:t>
            </a:r>
          </a:p>
          <a:p>
            <a:pPr marL="741363" lvl="1" indent="-284163">
              <a:lnSpc>
                <a:spcPct val="120000"/>
              </a:lnSpc>
              <a:spcBef>
                <a:spcPts val="450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select </a:t>
            </a:r>
            <a:r>
              <a:rPr lang="en-GB" sz="2000" b="1" i="1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p.item</a:t>
            </a:r>
            <a:r>
              <a:rPr lang="en-GB" sz="2000" b="1" i="1" baseline="-2500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1</a:t>
            </a:r>
            <a:r>
              <a:rPr lang="en-GB" sz="2000" b="1" i="1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, p.item</a:t>
            </a:r>
            <a:r>
              <a:rPr lang="en-GB" sz="2000" b="1" i="1" baseline="-2500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2</a:t>
            </a:r>
            <a:r>
              <a:rPr lang="en-GB" sz="2000" b="1" i="1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, …, p.item</a:t>
            </a:r>
            <a:r>
              <a:rPr lang="en-GB" sz="2000" b="1" i="1" baseline="-2500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2000" b="1" i="1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, </a:t>
            </a:r>
            <a:r>
              <a:rPr lang="en-GB" sz="2000" b="1" i="1" smtClean="0">
                <a:solidFill>
                  <a:srgbClr val="0070C0"/>
                </a:solidFill>
                <a:ea typeface="DejaVu LGC Sans" charset="0"/>
                <a:cs typeface="DejaVu LGC Sans" charset="0"/>
              </a:rPr>
              <a:t>q</a:t>
            </a:r>
            <a:r>
              <a:rPr lang="en-GB" sz="2000" b="1" i="1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.item</a:t>
            </a:r>
            <a:r>
              <a:rPr lang="en-GB" sz="2000" b="1" i="1" baseline="-2500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k</a:t>
            </a:r>
          </a:p>
          <a:p>
            <a:pPr marL="741363" lvl="1" indent="-284163">
              <a:lnSpc>
                <a:spcPct val="120000"/>
              </a:lnSpc>
              <a:spcBef>
                <a:spcPts val="450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from </a:t>
            </a:r>
            <a:r>
              <a:rPr lang="en-GB" sz="2000" b="1" i="1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000" b="1" i="1" baseline="-2500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2000" b="1" i="1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p, L</a:t>
            </a:r>
            <a:r>
              <a:rPr lang="en-GB" sz="2000" b="1" i="1" baseline="-2500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k </a:t>
            </a:r>
            <a:r>
              <a:rPr lang="en-GB" sz="2000" b="1" i="1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q</a:t>
            </a:r>
          </a:p>
          <a:p>
            <a:pPr marL="741363" lvl="1" indent="-284163">
              <a:lnSpc>
                <a:spcPct val="120000"/>
              </a:lnSpc>
              <a:spcBef>
                <a:spcPts val="450"/>
              </a:spcBef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where </a:t>
            </a:r>
            <a:r>
              <a:rPr lang="en-GB" sz="2000" b="1" i="1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p.item</a:t>
            </a:r>
            <a:r>
              <a:rPr lang="en-GB" sz="2000" b="1" i="1" baseline="-2500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1</a:t>
            </a:r>
            <a:r>
              <a:rPr lang="en-GB" sz="2000" b="1" i="1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=q.item</a:t>
            </a:r>
            <a:r>
              <a:rPr lang="en-GB" sz="2000" b="1" i="1" baseline="-2500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1</a:t>
            </a:r>
            <a:r>
              <a:rPr lang="en-GB" sz="2000" b="1" i="1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, …, p.item</a:t>
            </a:r>
            <a:r>
              <a:rPr lang="en-GB" sz="2000" b="1" i="1" baseline="-2500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k-1</a:t>
            </a:r>
            <a:r>
              <a:rPr lang="en-GB" sz="2000" b="1" i="1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=q.item</a:t>
            </a:r>
            <a:r>
              <a:rPr lang="en-GB" sz="2000" b="1" i="1" baseline="-2500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k-1</a:t>
            </a:r>
            <a:r>
              <a:rPr lang="en-GB" sz="2000" b="1" i="1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, </a:t>
            </a:r>
            <a:r>
              <a:rPr lang="en-GB" sz="2000" b="1" i="1" smtClean="0">
                <a:solidFill>
                  <a:srgbClr val="0000FF"/>
                </a:solidFill>
                <a:ea typeface="DejaVu LGC Sans" charset="0"/>
                <a:cs typeface="DejaVu LGC Sans" charset="0"/>
              </a:rPr>
              <a:t>p.item</a:t>
            </a:r>
            <a:r>
              <a:rPr lang="en-GB" sz="2000" b="1" i="1" baseline="-25000" smtClean="0">
                <a:solidFill>
                  <a:srgbClr val="0000FF"/>
                </a:solidFill>
                <a:ea typeface="DejaVu LGC Sans" charset="0"/>
                <a:cs typeface="DejaVu LGC Sans" charset="0"/>
              </a:rPr>
              <a:t>k </a:t>
            </a:r>
            <a:r>
              <a:rPr lang="en-GB" sz="2000" b="1" i="1" smtClean="0">
                <a:solidFill>
                  <a:srgbClr val="0000FF"/>
                </a:solidFill>
                <a:ea typeface="DejaVu LGC Sans" charset="0"/>
                <a:cs typeface="DejaVu LGC Sans" charset="0"/>
              </a:rPr>
              <a:t>&lt; q.item</a:t>
            </a:r>
            <a:r>
              <a:rPr lang="en-GB" sz="2000" b="1" i="1" baseline="-25000" smtClean="0">
                <a:solidFill>
                  <a:srgbClr val="0000FF"/>
                </a:solidFill>
                <a:ea typeface="DejaVu LGC Sans" charset="0"/>
                <a:cs typeface="DejaVu LGC Sans" charset="0"/>
              </a:rPr>
              <a:t>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343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</a:t>
            </a:r>
            <a:r>
              <a:rPr lang="en-US" dirty="0" smtClean="0"/>
              <a:t>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  <a:buSzPct val="80000"/>
            </a:pPr>
            <a:r>
              <a:rPr lang="en-US" dirty="0"/>
              <a:t>Association rule </a:t>
            </a:r>
            <a:r>
              <a:rPr lang="en-US" dirty="0" smtClean="0"/>
              <a:t>mining</a:t>
            </a:r>
            <a:endParaRPr lang="en-US" dirty="0"/>
          </a:p>
          <a:p>
            <a:pPr lvl="1">
              <a:lnSpc>
                <a:spcPct val="90000"/>
              </a:lnSpc>
              <a:buSzPct val="80000"/>
            </a:pPr>
            <a:r>
              <a:rPr lang="en-US" sz="2400" dirty="0"/>
              <a:t>Finding frequent patterns, associations, correlations, or causal structures among sets of items </a:t>
            </a:r>
            <a:r>
              <a:rPr lang="en-US" sz="2400" dirty="0" smtClean="0"/>
              <a:t>in data</a:t>
            </a:r>
          </a:p>
          <a:p>
            <a:pPr>
              <a:lnSpc>
                <a:spcPct val="90000"/>
              </a:lnSpc>
              <a:buSzPct val="80000"/>
            </a:pPr>
            <a:endParaRPr lang="en-US" sz="27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2895600"/>
            <a:ext cx="5319793" cy="296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204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948496" y="1295400"/>
            <a:ext cx="6705600" cy="5029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>
              <a:lnSpc>
                <a:spcPct val="130000"/>
              </a:lnSpc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800" baseline="-250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3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={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abc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,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abd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,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acd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, ace,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bcd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}</a:t>
            </a:r>
          </a:p>
          <a:p>
            <a:pPr marL="341313" indent="-341313">
              <a:lnSpc>
                <a:spcPct val="130000"/>
              </a:lnSpc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b="1" i="1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Self-join</a:t>
            </a:r>
            <a:r>
              <a:rPr lang="en-GB" sz="28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: </a:t>
            </a:r>
            <a:r>
              <a:rPr lang="en-GB" sz="28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800" baseline="-25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3</a:t>
            </a:r>
            <a:r>
              <a:rPr lang="en-GB" sz="28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*L</a:t>
            </a:r>
            <a:r>
              <a:rPr lang="en-GB" sz="2800" baseline="-25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3</a:t>
            </a:r>
          </a:p>
          <a:p>
            <a:pPr marL="741363" lvl="1" indent="-284163">
              <a:lnSpc>
                <a:spcPct val="130000"/>
              </a:lnSpc>
              <a:spcBef>
                <a:spcPts val="7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 err="1">
                <a:solidFill>
                  <a:srgbClr val="0070C0"/>
                </a:solidFill>
                <a:ea typeface="DejaVu LGC Sans" charset="0"/>
                <a:cs typeface="DejaVu LGC Sans" charset="0"/>
              </a:rPr>
              <a:t>abcd</a:t>
            </a:r>
            <a:r>
              <a:rPr lang="en-GB" sz="2200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 </a:t>
            </a: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from </a:t>
            </a:r>
            <a:r>
              <a:rPr lang="en-GB" sz="22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abc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and </a:t>
            </a:r>
            <a:r>
              <a:rPr lang="en-GB" sz="22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abd</a:t>
            </a:r>
            <a:endParaRPr lang="en-GB" sz="2200" dirty="0">
              <a:solidFill>
                <a:schemeClr val="accent6">
                  <a:lumMod val="75000"/>
                </a:schemeClr>
              </a:solidFill>
              <a:ea typeface="DejaVu LGC Sans" charset="0"/>
              <a:cs typeface="DejaVu LGC Sans" charset="0"/>
            </a:endParaRPr>
          </a:p>
          <a:p>
            <a:pPr marL="741363" lvl="1" indent="-284163">
              <a:lnSpc>
                <a:spcPct val="130000"/>
              </a:lnSpc>
              <a:spcBef>
                <a:spcPts val="7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 err="1">
                <a:solidFill>
                  <a:srgbClr val="0070C0"/>
                </a:solidFill>
                <a:ea typeface="DejaVu LGC Sans" charset="0"/>
                <a:cs typeface="DejaVu LGC Sans" charset="0"/>
              </a:rPr>
              <a:t>acde</a:t>
            </a:r>
            <a:r>
              <a:rPr lang="en-GB" sz="2200" b="1" dirty="0">
                <a:solidFill>
                  <a:srgbClr val="0070C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200" dirty="0">
                <a:solidFill>
                  <a:srgbClr val="0070C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from </a:t>
            </a:r>
            <a:r>
              <a:rPr lang="en-GB" sz="22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acd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and </a:t>
            </a:r>
            <a:r>
              <a:rPr lang="en-GB" sz="2200" dirty="0" smtClean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ace</a:t>
            </a:r>
            <a:endParaRPr lang="en-GB" sz="2200" dirty="0">
              <a:solidFill>
                <a:schemeClr val="accent6">
                  <a:lumMod val="75000"/>
                </a:schemeClr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3" name="Title 4"/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Example I</a:t>
            </a:r>
            <a:endParaRPr lang="en-US" baseline="-25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59605"/>
              </p:ext>
            </p:extLst>
          </p:nvPr>
        </p:nvGraphicFramePr>
        <p:xfrm>
          <a:off x="457200" y="3810000"/>
          <a:ext cx="2362200" cy="2494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item1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item2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item3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596584"/>
              </p:ext>
            </p:extLst>
          </p:nvPr>
        </p:nvGraphicFramePr>
        <p:xfrm>
          <a:off x="3124200" y="3810000"/>
          <a:ext cx="2362200" cy="2494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item1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item3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76269" y="6309602"/>
            <a:ext cx="6050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GB" sz="2000" b="1" i="1" dirty="0" err="1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p.item</a:t>
            </a:r>
            <a:r>
              <a:rPr lang="en-GB" sz="2000" b="1" i="1" baseline="-25000" dirty="0" err="1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1</a:t>
            </a:r>
            <a:r>
              <a:rPr lang="en-GB" sz="2000" b="1" i="1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=</a:t>
            </a:r>
            <a:r>
              <a:rPr lang="en-GB" sz="2000" b="1" i="1" dirty="0" err="1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q.item</a:t>
            </a:r>
            <a:r>
              <a:rPr lang="en-GB" sz="2000" b="1" i="1" baseline="-25000" dirty="0" err="1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1</a:t>
            </a:r>
            <a:r>
              <a:rPr lang="en-GB" sz="2000" b="1" i="1" dirty="0" err="1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,p.item</a:t>
            </a:r>
            <a:r>
              <a:rPr lang="en-GB" sz="2000" b="1" i="1" baseline="-25000" dirty="0" err="1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2</a:t>
            </a:r>
            <a:r>
              <a:rPr lang="en-GB" sz="2000" b="1" i="1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=</a:t>
            </a:r>
            <a:r>
              <a:rPr lang="en-GB" sz="2000" b="1" i="1" dirty="0" err="1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q.item</a:t>
            </a:r>
            <a:r>
              <a:rPr lang="en-GB" sz="2000" b="1" i="1" baseline="-25000" dirty="0" err="1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2</a:t>
            </a:r>
            <a:r>
              <a:rPr lang="en-GB" sz="2000" b="1" i="1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, </a:t>
            </a:r>
            <a:r>
              <a:rPr lang="en-GB" sz="2000" b="1" i="1" dirty="0" err="1" smtClean="0">
                <a:solidFill>
                  <a:srgbClr val="0000FF"/>
                </a:solidFill>
                <a:ea typeface="DejaVu LGC Sans" charset="0"/>
                <a:cs typeface="DejaVu LGC Sans" charset="0"/>
              </a:rPr>
              <a:t>p.item</a:t>
            </a:r>
            <a:r>
              <a:rPr lang="en-GB" sz="2000" b="1" i="1" baseline="-25000" dirty="0" err="1" smtClean="0">
                <a:solidFill>
                  <a:srgbClr val="0000FF"/>
                </a:solidFill>
                <a:ea typeface="DejaVu LGC Sans" charset="0"/>
                <a:cs typeface="DejaVu LGC Sans" charset="0"/>
              </a:rPr>
              <a:t>3</a:t>
            </a:r>
            <a:r>
              <a:rPr lang="en-GB" sz="2000" b="1" i="1" dirty="0" smtClean="0">
                <a:solidFill>
                  <a:srgbClr val="0000FF"/>
                </a:solidFill>
                <a:ea typeface="DejaVu LGC Sans" charset="0"/>
                <a:cs typeface="DejaVu LGC Sans" charset="0"/>
              </a:rPr>
              <a:t>&lt; </a:t>
            </a:r>
            <a:r>
              <a:rPr lang="en-GB" sz="2000" b="1" i="1" dirty="0" err="1" smtClean="0">
                <a:solidFill>
                  <a:srgbClr val="0000FF"/>
                </a:solidFill>
                <a:ea typeface="DejaVu LGC Sans" charset="0"/>
                <a:cs typeface="DejaVu LGC Sans" charset="0"/>
              </a:rPr>
              <a:t>q.item</a:t>
            </a:r>
            <a:r>
              <a:rPr lang="en-GB" sz="2000" b="1" i="1" baseline="-25000" dirty="0" err="1">
                <a:solidFill>
                  <a:srgbClr val="0000FF"/>
                </a:solidFill>
                <a:ea typeface="DejaVu LGC Sans" charset="0"/>
                <a:cs typeface="DejaVu LGC Sans" charset="0"/>
              </a:rPr>
              <a:t>3</a:t>
            </a:r>
            <a:endParaRPr lang="en-GB" sz="2000" b="1" i="1" baseline="-25000" dirty="0">
              <a:solidFill>
                <a:srgbClr val="0000FF"/>
              </a:solidFill>
              <a:ea typeface="DejaVu LGC Sans" charset="0"/>
              <a:cs typeface="DejaVu LGC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2797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948496" y="1371600"/>
            <a:ext cx="6705600" cy="5029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>
              <a:lnSpc>
                <a:spcPct val="130000"/>
              </a:lnSpc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800" baseline="-250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3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={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abc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,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abd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,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acd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, ace,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bcd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}</a:t>
            </a:r>
          </a:p>
          <a:p>
            <a:pPr marL="341313" indent="-341313">
              <a:lnSpc>
                <a:spcPct val="130000"/>
              </a:lnSpc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Self-joining</a:t>
            </a: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: </a:t>
            </a:r>
            <a:r>
              <a:rPr lang="en-GB" sz="28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800" baseline="-25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3</a:t>
            </a:r>
            <a:r>
              <a:rPr lang="en-GB" sz="28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*L</a:t>
            </a:r>
            <a:r>
              <a:rPr lang="en-GB" sz="2800" baseline="-25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3</a:t>
            </a:r>
          </a:p>
          <a:p>
            <a:pPr marL="741363" lvl="1" indent="-284163">
              <a:lnSpc>
                <a:spcPct val="130000"/>
              </a:lnSpc>
              <a:spcBef>
                <a:spcPts val="7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 err="1">
                <a:solidFill>
                  <a:srgbClr val="0070C0"/>
                </a:solidFill>
                <a:ea typeface="DejaVu LGC Sans" charset="0"/>
                <a:cs typeface="DejaVu LGC Sans" charset="0"/>
              </a:rPr>
              <a:t>abcd</a:t>
            </a:r>
            <a:r>
              <a:rPr lang="en-GB" sz="2200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 </a:t>
            </a: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from </a:t>
            </a:r>
            <a:r>
              <a:rPr lang="en-GB" sz="22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abc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and </a:t>
            </a:r>
            <a:r>
              <a:rPr lang="en-GB" sz="22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abd</a:t>
            </a:r>
            <a:endParaRPr lang="en-GB" sz="2200" dirty="0">
              <a:solidFill>
                <a:schemeClr val="accent6">
                  <a:lumMod val="75000"/>
                </a:schemeClr>
              </a:solidFill>
              <a:ea typeface="DejaVu LGC Sans" charset="0"/>
              <a:cs typeface="DejaVu LGC Sans" charset="0"/>
            </a:endParaRPr>
          </a:p>
          <a:p>
            <a:pPr marL="741363" lvl="1" indent="-284163">
              <a:lnSpc>
                <a:spcPct val="130000"/>
              </a:lnSpc>
              <a:spcBef>
                <a:spcPts val="7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 err="1">
                <a:solidFill>
                  <a:srgbClr val="0070C0"/>
                </a:solidFill>
                <a:ea typeface="DejaVu LGC Sans" charset="0"/>
                <a:cs typeface="DejaVu LGC Sans" charset="0"/>
              </a:rPr>
              <a:t>acde</a:t>
            </a:r>
            <a:r>
              <a:rPr lang="en-GB" sz="2200" b="1" dirty="0">
                <a:solidFill>
                  <a:srgbClr val="0070C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200" dirty="0">
                <a:solidFill>
                  <a:srgbClr val="0070C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from </a:t>
            </a:r>
            <a:r>
              <a:rPr lang="en-GB" sz="22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acd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and </a:t>
            </a:r>
            <a:r>
              <a:rPr lang="en-GB" sz="2200" dirty="0" smtClean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ace</a:t>
            </a:r>
            <a:endParaRPr lang="en-GB" sz="2200" dirty="0">
              <a:solidFill>
                <a:schemeClr val="accent6">
                  <a:lumMod val="75000"/>
                </a:schemeClr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19" name="Title 4"/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Example I</a:t>
            </a:r>
            <a:endParaRPr lang="en-US" baseline="-25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886901"/>
              </p:ext>
            </p:extLst>
          </p:nvPr>
        </p:nvGraphicFramePr>
        <p:xfrm>
          <a:off x="457200" y="3810000"/>
          <a:ext cx="2362200" cy="2494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item1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item2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item3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328189"/>
              </p:ext>
            </p:extLst>
          </p:nvPr>
        </p:nvGraphicFramePr>
        <p:xfrm>
          <a:off x="3120196" y="3810000"/>
          <a:ext cx="2362200" cy="2494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item1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item2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item3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76269" y="6309602"/>
            <a:ext cx="6050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GB" sz="2000" b="1" i="1" dirty="0" err="1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p.item</a:t>
            </a:r>
            <a:r>
              <a:rPr lang="en-GB" sz="2000" b="1" i="1" baseline="-25000" dirty="0" err="1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1</a:t>
            </a:r>
            <a:r>
              <a:rPr lang="en-GB" sz="2000" b="1" i="1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=</a:t>
            </a:r>
            <a:r>
              <a:rPr lang="en-GB" sz="2000" b="1" i="1" dirty="0" err="1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q.item</a:t>
            </a:r>
            <a:r>
              <a:rPr lang="en-GB" sz="2000" b="1" i="1" baseline="-25000" dirty="0" err="1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1</a:t>
            </a:r>
            <a:r>
              <a:rPr lang="en-GB" sz="2000" b="1" i="1" dirty="0" err="1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,p.item</a:t>
            </a:r>
            <a:r>
              <a:rPr lang="en-GB" sz="2000" b="1" i="1" baseline="-25000" dirty="0" err="1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2</a:t>
            </a:r>
            <a:r>
              <a:rPr lang="en-GB" sz="2000" b="1" i="1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=</a:t>
            </a:r>
            <a:r>
              <a:rPr lang="en-GB" sz="2000" b="1" i="1" dirty="0" err="1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q.item</a:t>
            </a:r>
            <a:r>
              <a:rPr lang="en-GB" sz="2000" b="1" i="1" baseline="-25000" dirty="0" err="1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2</a:t>
            </a:r>
            <a:r>
              <a:rPr lang="en-GB" sz="2000" b="1" i="1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, </a:t>
            </a:r>
            <a:r>
              <a:rPr lang="en-GB" sz="2000" b="1" i="1" dirty="0" err="1" smtClean="0">
                <a:solidFill>
                  <a:srgbClr val="0000FF"/>
                </a:solidFill>
                <a:ea typeface="DejaVu LGC Sans" charset="0"/>
                <a:cs typeface="DejaVu LGC Sans" charset="0"/>
              </a:rPr>
              <a:t>p.item</a:t>
            </a:r>
            <a:r>
              <a:rPr lang="en-GB" sz="2000" b="1" i="1" baseline="-25000" dirty="0" err="1" smtClean="0">
                <a:solidFill>
                  <a:srgbClr val="0000FF"/>
                </a:solidFill>
                <a:ea typeface="DejaVu LGC Sans" charset="0"/>
                <a:cs typeface="DejaVu LGC Sans" charset="0"/>
              </a:rPr>
              <a:t>3</a:t>
            </a:r>
            <a:r>
              <a:rPr lang="en-GB" sz="2000" b="1" i="1" dirty="0" smtClean="0">
                <a:solidFill>
                  <a:srgbClr val="0000FF"/>
                </a:solidFill>
                <a:ea typeface="DejaVu LGC Sans" charset="0"/>
                <a:cs typeface="DejaVu LGC Sans" charset="0"/>
              </a:rPr>
              <a:t>&lt; </a:t>
            </a:r>
            <a:r>
              <a:rPr lang="en-GB" sz="2000" b="1" i="1" dirty="0" err="1" smtClean="0">
                <a:solidFill>
                  <a:srgbClr val="0000FF"/>
                </a:solidFill>
                <a:ea typeface="DejaVu LGC Sans" charset="0"/>
                <a:cs typeface="DejaVu LGC Sans" charset="0"/>
              </a:rPr>
              <a:t>q.item</a:t>
            </a:r>
            <a:r>
              <a:rPr lang="en-GB" sz="2000" b="1" i="1" baseline="-25000" dirty="0" err="1">
                <a:solidFill>
                  <a:srgbClr val="0000FF"/>
                </a:solidFill>
                <a:ea typeface="DejaVu LGC Sans" charset="0"/>
                <a:cs typeface="DejaVu LGC Sans" charset="0"/>
              </a:rPr>
              <a:t>3</a:t>
            </a:r>
            <a:endParaRPr lang="en-GB" sz="2000" b="1" i="1" baseline="-25000" dirty="0">
              <a:solidFill>
                <a:srgbClr val="0000FF"/>
              </a:solidFill>
              <a:ea typeface="DejaVu LGC Sans" charset="0"/>
              <a:cs typeface="DejaVu LGC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52038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948496" y="1480457"/>
            <a:ext cx="6705600" cy="5029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>
              <a:lnSpc>
                <a:spcPct val="130000"/>
              </a:lnSpc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800" baseline="-250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3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={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abc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,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abd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,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acd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, ace,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bcd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}</a:t>
            </a:r>
          </a:p>
          <a:p>
            <a:pPr marL="341313" indent="-341313">
              <a:lnSpc>
                <a:spcPct val="130000"/>
              </a:lnSpc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Self-joining</a:t>
            </a: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: </a:t>
            </a:r>
            <a:r>
              <a:rPr lang="en-GB" sz="28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800" baseline="-25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3</a:t>
            </a:r>
            <a:r>
              <a:rPr lang="en-GB" sz="28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*L</a:t>
            </a:r>
            <a:r>
              <a:rPr lang="en-GB" sz="2800" baseline="-25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3</a:t>
            </a:r>
          </a:p>
          <a:p>
            <a:pPr marL="741363" lvl="1" indent="-284163">
              <a:lnSpc>
                <a:spcPct val="130000"/>
              </a:lnSpc>
              <a:spcBef>
                <a:spcPts val="7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 err="1">
                <a:solidFill>
                  <a:srgbClr val="0070C0"/>
                </a:solidFill>
                <a:ea typeface="DejaVu LGC Sans" charset="0"/>
                <a:cs typeface="DejaVu LGC Sans" charset="0"/>
              </a:rPr>
              <a:t>abcd</a:t>
            </a:r>
            <a:r>
              <a:rPr lang="en-GB" sz="2200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 </a:t>
            </a: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from </a:t>
            </a:r>
            <a:r>
              <a:rPr lang="en-GB" sz="22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abc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and </a:t>
            </a:r>
            <a:r>
              <a:rPr lang="en-GB" sz="22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abd</a:t>
            </a:r>
            <a:endParaRPr lang="en-GB" sz="2200" dirty="0">
              <a:solidFill>
                <a:schemeClr val="accent6">
                  <a:lumMod val="75000"/>
                </a:schemeClr>
              </a:solidFill>
              <a:ea typeface="DejaVu LGC Sans" charset="0"/>
              <a:cs typeface="DejaVu LGC Sans" charset="0"/>
            </a:endParaRPr>
          </a:p>
          <a:p>
            <a:pPr marL="741363" lvl="1" indent="-284163">
              <a:lnSpc>
                <a:spcPct val="130000"/>
              </a:lnSpc>
              <a:spcBef>
                <a:spcPts val="7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 err="1">
                <a:solidFill>
                  <a:srgbClr val="0070C0"/>
                </a:solidFill>
                <a:ea typeface="DejaVu LGC Sans" charset="0"/>
                <a:cs typeface="DejaVu LGC Sans" charset="0"/>
              </a:rPr>
              <a:t>acde</a:t>
            </a:r>
            <a:r>
              <a:rPr lang="en-GB" sz="2200" b="1" dirty="0">
                <a:solidFill>
                  <a:srgbClr val="0070C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200" dirty="0">
                <a:solidFill>
                  <a:srgbClr val="0070C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from </a:t>
            </a:r>
            <a:r>
              <a:rPr lang="en-GB" sz="22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acd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and </a:t>
            </a:r>
            <a:r>
              <a:rPr lang="en-GB" sz="2200" dirty="0" smtClean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ace</a:t>
            </a:r>
            <a:endParaRPr lang="en-GB" sz="2200" dirty="0">
              <a:solidFill>
                <a:schemeClr val="accent6">
                  <a:lumMod val="75000"/>
                </a:schemeClr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19" name="Title 4"/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Example I</a:t>
            </a:r>
            <a:endParaRPr lang="en-US" baseline="-25000" dirty="0"/>
          </a:p>
        </p:txBody>
      </p:sp>
      <p:grpSp>
        <p:nvGrpSpPr>
          <p:cNvPr id="20" name="Group 3"/>
          <p:cNvGrpSpPr>
            <a:grpSpLocks/>
          </p:cNvGrpSpPr>
          <p:nvPr/>
        </p:nvGrpSpPr>
        <p:grpSpPr bwMode="auto">
          <a:xfrm>
            <a:off x="6016965" y="4953000"/>
            <a:ext cx="2457450" cy="1071563"/>
            <a:chOff x="3908" y="1533"/>
            <a:chExt cx="1548" cy="675"/>
          </a:xfrm>
        </p:grpSpPr>
        <p:sp>
          <p:nvSpPr>
            <p:cNvPr id="21" name="Text Box 4"/>
            <p:cNvSpPr txBox="1">
              <a:spLocks noChangeArrowheads="1"/>
            </p:cNvSpPr>
            <p:nvPr/>
          </p:nvSpPr>
          <p:spPr bwMode="auto">
            <a:xfrm>
              <a:off x="3908" y="1533"/>
              <a:ext cx="658" cy="234"/>
            </a:xfrm>
            <a:prstGeom prst="rect">
              <a:avLst/>
            </a:prstGeom>
            <a:noFill/>
            <a:ln w="9360">
              <a:solidFill>
                <a:srgbClr val="F8400E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F8400E"/>
                </a:buClr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{</a:t>
              </a:r>
              <a:r>
                <a:rPr lang="en-GB" b="1" dirty="0" err="1" smtClean="0">
                  <a:solidFill>
                    <a:srgbClr val="000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a,b,</a:t>
              </a:r>
              <a:r>
                <a:rPr lang="en-GB" b="1" dirty="0" err="1" smtClean="0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c</a:t>
              </a:r>
              <a:r>
                <a:rPr lang="en-GB" b="1" dirty="0" smtClean="0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}</a:t>
              </a:r>
              <a:endParaRPr lang="en-GB" b="1" dirty="0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endParaRPr>
            </a:p>
          </p:txBody>
        </p:sp>
        <p:sp>
          <p:nvSpPr>
            <p:cNvPr id="22" name="Text Box 5"/>
            <p:cNvSpPr txBox="1">
              <a:spLocks noChangeArrowheads="1"/>
            </p:cNvSpPr>
            <p:nvPr/>
          </p:nvSpPr>
          <p:spPr bwMode="auto">
            <a:xfrm>
              <a:off x="4803" y="1533"/>
              <a:ext cx="653" cy="234"/>
            </a:xfrm>
            <a:prstGeom prst="rect">
              <a:avLst/>
            </a:prstGeom>
            <a:noFill/>
            <a:ln w="9360">
              <a:solidFill>
                <a:srgbClr val="F8400E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F8400E"/>
                </a:buClr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{</a:t>
              </a:r>
              <a:r>
                <a:rPr lang="en-GB" b="1" dirty="0" err="1" smtClean="0">
                  <a:solidFill>
                    <a:srgbClr val="000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a,b,</a:t>
              </a:r>
              <a:r>
                <a:rPr lang="en-GB" b="1" dirty="0" err="1" smtClean="0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d</a:t>
              </a:r>
              <a:r>
                <a:rPr lang="en-GB" b="1" dirty="0" smtClean="0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}</a:t>
              </a:r>
              <a:endParaRPr lang="en-GB" b="1" dirty="0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endParaRPr>
            </a:p>
          </p:txBody>
        </p:sp>
        <p:sp>
          <p:nvSpPr>
            <p:cNvPr id="23" name="Line 6"/>
            <p:cNvSpPr>
              <a:spLocks noChangeShapeType="1"/>
            </p:cNvSpPr>
            <p:nvPr/>
          </p:nvSpPr>
          <p:spPr bwMode="auto">
            <a:xfrm>
              <a:off x="4368" y="1764"/>
              <a:ext cx="240" cy="210"/>
            </a:xfrm>
            <a:prstGeom prst="line">
              <a:avLst/>
            </a:prstGeom>
            <a:noFill/>
            <a:ln w="9360">
              <a:solidFill>
                <a:srgbClr val="F8400E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7"/>
            <p:cNvSpPr>
              <a:spLocks noChangeShapeType="1"/>
            </p:cNvSpPr>
            <p:nvPr/>
          </p:nvSpPr>
          <p:spPr bwMode="auto">
            <a:xfrm flipH="1">
              <a:off x="4734" y="1764"/>
              <a:ext cx="259" cy="210"/>
            </a:xfrm>
            <a:prstGeom prst="line">
              <a:avLst/>
            </a:prstGeom>
            <a:noFill/>
            <a:ln w="9360">
              <a:solidFill>
                <a:srgbClr val="F8400E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 Box 8"/>
            <p:cNvSpPr txBox="1">
              <a:spLocks noChangeArrowheads="1"/>
            </p:cNvSpPr>
            <p:nvPr/>
          </p:nvSpPr>
          <p:spPr bwMode="auto">
            <a:xfrm>
              <a:off x="4307" y="1974"/>
              <a:ext cx="780" cy="234"/>
            </a:xfrm>
            <a:prstGeom prst="rect">
              <a:avLst/>
            </a:prstGeom>
            <a:noFill/>
            <a:ln w="936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F8400E"/>
                </a:buClr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0070C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{</a:t>
              </a:r>
              <a:r>
                <a:rPr lang="en-GB" b="1" dirty="0" err="1" smtClean="0">
                  <a:solidFill>
                    <a:srgbClr val="0070C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a,b,c,d</a:t>
              </a:r>
              <a:r>
                <a:rPr lang="en-GB" b="1" dirty="0" smtClean="0">
                  <a:solidFill>
                    <a:srgbClr val="0070C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}</a:t>
              </a:r>
              <a:endParaRPr lang="en-GB" b="1" dirty="0">
                <a:solidFill>
                  <a:srgbClr val="0070C0"/>
                </a:solidFill>
                <a:latin typeface="Tahoma" pitchFamily="32" charset="0"/>
                <a:ea typeface="DejaVu LGC Sans" charset="0"/>
                <a:cs typeface="DejaVu LGC Sans" charset="0"/>
              </a:endParaRPr>
            </a:p>
          </p:txBody>
        </p:sp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537039"/>
              </p:ext>
            </p:extLst>
          </p:nvPr>
        </p:nvGraphicFramePr>
        <p:xfrm>
          <a:off x="228600" y="3962400"/>
          <a:ext cx="2590800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item1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item2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item3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954042"/>
              </p:ext>
            </p:extLst>
          </p:nvPr>
        </p:nvGraphicFramePr>
        <p:xfrm>
          <a:off x="3048000" y="3962400"/>
          <a:ext cx="2743200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item1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item2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item3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276269" y="6309602"/>
            <a:ext cx="6050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GB" sz="2000" b="1" i="1" dirty="0" err="1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p.item</a:t>
            </a:r>
            <a:r>
              <a:rPr lang="en-GB" sz="2000" b="1" i="1" baseline="-25000" dirty="0" err="1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1</a:t>
            </a:r>
            <a:r>
              <a:rPr lang="en-GB" sz="2000" b="1" i="1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=</a:t>
            </a:r>
            <a:r>
              <a:rPr lang="en-GB" sz="2000" b="1" i="1" dirty="0" err="1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q.item</a:t>
            </a:r>
            <a:r>
              <a:rPr lang="en-GB" sz="2000" b="1" i="1" baseline="-25000" dirty="0" err="1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1</a:t>
            </a:r>
            <a:r>
              <a:rPr lang="en-GB" sz="2000" b="1" i="1" dirty="0" err="1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,p.item</a:t>
            </a:r>
            <a:r>
              <a:rPr lang="en-GB" sz="2000" b="1" i="1" baseline="-25000" dirty="0" err="1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2</a:t>
            </a:r>
            <a:r>
              <a:rPr lang="en-GB" sz="2000" b="1" i="1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=</a:t>
            </a:r>
            <a:r>
              <a:rPr lang="en-GB" sz="2000" b="1" i="1" dirty="0" err="1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q.item</a:t>
            </a:r>
            <a:r>
              <a:rPr lang="en-GB" sz="2000" b="1" i="1" baseline="-25000" dirty="0" err="1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2</a:t>
            </a:r>
            <a:r>
              <a:rPr lang="en-GB" sz="2000" b="1" i="1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, </a:t>
            </a:r>
            <a:r>
              <a:rPr lang="en-GB" sz="2000" b="1" i="1" dirty="0" err="1" smtClean="0">
                <a:solidFill>
                  <a:srgbClr val="0000FF"/>
                </a:solidFill>
                <a:ea typeface="DejaVu LGC Sans" charset="0"/>
                <a:cs typeface="DejaVu LGC Sans" charset="0"/>
              </a:rPr>
              <a:t>p.item</a:t>
            </a:r>
            <a:r>
              <a:rPr lang="en-GB" sz="2000" b="1" i="1" baseline="-25000" dirty="0" err="1" smtClean="0">
                <a:solidFill>
                  <a:srgbClr val="0000FF"/>
                </a:solidFill>
                <a:ea typeface="DejaVu LGC Sans" charset="0"/>
                <a:cs typeface="DejaVu LGC Sans" charset="0"/>
              </a:rPr>
              <a:t>3</a:t>
            </a:r>
            <a:r>
              <a:rPr lang="en-GB" sz="2000" b="1" i="1" dirty="0" smtClean="0">
                <a:solidFill>
                  <a:srgbClr val="0000FF"/>
                </a:solidFill>
                <a:ea typeface="DejaVu LGC Sans" charset="0"/>
                <a:cs typeface="DejaVu LGC Sans" charset="0"/>
              </a:rPr>
              <a:t>&lt; </a:t>
            </a:r>
            <a:r>
              <a:rPr lang="en-GB" sz="2000" b="1" i="1" dirty="0" err="1" smtClean="0">
                <a:solidFill>
                  <a:srgbClr val="0000FF"/>
                </a:solidFill>
                <a:ea typeface="DejaVu LGC Sans" charset="0"/>
                <a:cs typeface="DejaVu LGC Sans" charset="0"/>
              </a:rPr>
              <a:t>q.item</a:t>
            </a:r>
            <a:r>
              <a:rPr lang="en-GB" sz="2000" b="1" i="1" baseline="-25000" dirty="0" err="1">
                <a:solidFill>
                  <a:srgbClr val="0000FF"/>
                </a:solidFill>
                <a:ea typeface="DejaVu LGC Sans" charset="0"/>
                <a:cs typeface="DejaVu LGC Sans" charset="0"/>
              </a:rPr>
              <a:t>3</a:t>
            </a:r>
            <a:endParaRPr lang="en-GB" sz="2000" b="1" i="1" baseline="-25000" dirty="0">
              <a:solidFill>
                <a:srgbClr val="0000FF"/>
              </a:solidFill>
              <a:ea typeface="DejaVu LGC Sans" charset="0"/>
              <a:cs typeface="DejaVu LGC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5524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948496" y="1480457"/>
            <a:ext cx="6705600" cy="5029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>
              <a:lnSpc>
                <a:spcPct val="130000"/>
              </a:lnSpc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800" baseline="-250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3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={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abc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,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abd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,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acd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, ace, </a:t>
            </a:r>
            <a:r>
              <a:rPr lang="en-GB" sz="28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bcd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}</a:t>
            </a:r>
          </a:p>
          <a:p>
            <a:pPr marL="341313" indent="-341313">
              <a:lnSpc>
                <a:spcPct val="130000"/>
              </a:lnSpc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800" b="1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Self-joining</a:t>
            </a:r>
            <a:r>
              <a:rPr lang="en-GB" sz="28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: </a:t>
            </a:r>
            <a:r>
              <a:rPr lang="en-GB" sz="28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800" baseline="-25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3</a:t>
            </a:r>
            <a:r>
              <a:rPr lang="en-GB" sz="28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*L</a:t>
            </a:r>
            <a:r>
              <a:rPr lang="en-GB" sz="2800" baseline="-25000" dirty="0">
                <a:solidFill>
                  <a:schemeClr val="accent2"/>
                </a:solidFill>
                <a:ea typeface="DejaVu LGC Sans" charset="0"/>
                <a:cs typeface="DejaVu LGC Sans" charset="0"/>
              </a:rPr>
              <a:t>3</a:t>
            </a:r>
          </a:p>
          <a:p>
            <a:pPr marL="741363" lvl="1" indent="-284163">
              <a:lnSpc>
                <a:spcPct val="130000"/>
              </a:lnSpc>
              <a:spcBef>
                <a:spcPts val="7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 err="1">
                <a:solidFill>
                  <a:srgbClr val="0070C0"/>
                </a:solidFill>
                <a:ea typeface="DejaVu LGC Sans" charset="0"/>
                <a:cs typeface="DejaVu LGC Sans" charset="0"/>
              </a:rPr>
              <a:t>abcd</a:t>
            </a:r>
            <a:r>
              <a:rPr lang="en-GB" sz="2200" i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 </a:t>
            </a: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from </a:t>
            </a:r>
            <a:r>
              <a:rPr lang="en-GB" sz="22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abc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and </a:t>
            </a:r>
            <a:r>
              <a:rPr lang="en-GB" sz="22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abd</a:t>
            </a:r>
            <a:endParaRPr lang="en-GB" sz="2200" dirty="0">
              <a:solidFill>
                <a:schemeClr val="accent6">
                  <a:lumMod val="75000"/>
                </a:schemeClr>
              </a:solidFill>
              <a:ea typeface="DejaVu LGC Sans" charset="0"/>
              <a:cs typeface="DejaVu LGC Sans" charset="0"/>
            </a:endParaRPr>
          </a:p>
          <a:p>
            <a:pPr marL="741363" lvl="1" indent="-284163">
              <a:lnSpc>
                <a:spcPct val="130000"/>
              </a:lnSpc>
              <a:spcBef>
                <a:spcPts val="7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 dirty="0" err="1">
                <a:solidFill>
                  <a:srgbClr val="0070C0"/>
                </a:solidFill>
                <a:ea typeface="DejaVu LGC Sans" charset="0"/>
                <a:cs typeface="DejaVu LGC Sans" charset="0"/>
              </a:rPr>
              <a:t>acde</a:t>
            </a:r>
            <a:r>
              <a:rPr lang="en-GB" sz="2200" b="1" dirty="0">
                <a:solidFill>
                  <a:srgbClr val="0070C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200" dirty="0">
                <a:solidFill>
                  <a:srgbClr val="0070C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from </a:t>
            </a:r>
            <a:r>
              <a:rPr lang="en-GB" sz="2200" dirty="0" err="1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acd</a:t>
            </a:r>
            <a:r>
              <a:rPr lang="en-GB" sz="2200" dirty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200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and </a:t>
            </a:r>
            <a:r>
              <a:rPr lang="en-GB" sz="2200" dirty="0" smtClean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ace</a:t>
            </a:r>
            <a:endParaRPr lang="en-GB" sz="2200" dirty="0">
              <a:solidFill>
                <a:schemeClr val="accent6">
                  <a:lumMod val="75000"/>
                </a:schemeClr>
              </a:solidFill>
              <a:ea typeface="DejaVu LGC Sans" charset="0"/>
              <a:cs typeface="DejaVu LGC Sans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201115" y="4723606"/>
            <a:ext cx="2527300" cy="1071563"/>
            <a:chOff x="3908" y="1533"/>
            <a:chExt cx="1592" cy="675"/>
          </a:xfrm>
        </p:grpSpPr>
        <p:sp>
          <p:nvSpPr>
            <p:cNvPr id="24580" name="Text Box 4"/>
            <p:cNvSpPr txBox="1">
              <a:spLocks noChangeArrowheads="1"/>
            </p:cNvSpPr>
            <p:nvPr/>
          </p:nvSpPr>
          <p:spPr bwMode="auto">
            <a:xfrm>
              <a:off x="3908" y="1533"/>
              <a:ext cx="701" cy="232"/>
            </a:xfrm>
            <a:prstGeom prst="rect">
              <a:avLst/>
            </a:prstGeom>
            <a:noFill/>
            <a:ln w="9360">
              <a:solidFill>
                <a:srgbClr val="F8400E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F8400E"/>
                </a:buClr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{</a:t>
              </a:r>
              <a:r>
                <a:rPr lang="en-GB" b="1">
                  <a:solidFill>
                    <a:srgbClr val="000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a,c,</a:t>
              </a:r>
              <a:r>
                <a:rPr lang="en-GB" b="1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d}</a:t>
              </a:r>
            </a:p>
          </p:txBody>
        </p:sp>
        <p:sp>
          <p:nvSpPr>
            <p:cNvPr id="24581" name="Text Box 5"/>
            <p:cNvSpPr txBox="1">
              <a:spLocks noChangeArrowheads="1"/>
            </p:cNvSpPr>
            <p:nvPr/>
          </p:nvSpPr>
          <p:spPr bwMode="auto">
            <a:xfrm>
              <a:off x="4803" y="1533"/>
              <a:ext cx="697" cy="232"/>
            </a:xfrm>
            <a:prstGeom prst="rect">
              <a:avLst/>
            </a:prstGeom>
            <a:noFill/>
            <a:ln w="9360">
              <a:solidFill>
                <a:srgbClr val="F8400E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F8400E"/>
                </a:buClr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{</a:t>
              </a:r>
              <a:r>
                <a:rPr lang="en-GB" b="1">
                  <a:solidFill>
                    <a:srgbClr val="000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a,c,</a:t>
              </a:r>
              <a:r>
                <a:rPr lang="en-GB" b="1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e}</a:t>
              </a:r>
            </a:p>
          </p:txBody>
        </p:sp>
        <p:sp>
          <p:nvSpPr>
            <p:cNvPr id="24582" name="Line 6"/>
            <p:cNvSpPr>
              <a:spLocks noChangeShapeType="1"/>
            </p:cNvSpPr>
            <p:nvPr/>
          </p:nvSpPr>
          <p:spPr bwMode="auto">
            <a:xfrm>
              <a:off x="4368" y="1764"/>
              <a:ext cx="240" cy="210"/>
            </a:xfrm>
            <a:prstGeom prst="line">
              <a:avLst/>
            </a:prstGeom>
            <a:noFill/>
            <a:ln w="9360">
              <a:solidFill>
                <a:srgbClr val="F8400E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83" name="Line 7"/>
            <p:cNvSpPr>
              <a:spLocks noChangeShapeType="1"/>
            </p:cNvSpPr>
            <p:nvPr/>
          </p:nvSpPr>
          <p:spPr bwMode="auto">
            <a:xfrm flipH="1">
              <a:off x="4734" y="1764"/>
              <a:ext cx="259" cy="210"/>
            </a:xfrm>
            <a:prstGeom prst="line">
              <a:avLst/>
            </a:prstGeom>
            <a:noFill/>
            <a:ln w="9360">
              <a:solidFill>
                <a:srgbClr val="F8400E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84" name="Text Box 8"/>
            <p:cNvSpPr txBox="1">
              <a:spLocks noChangeArrowheads="1"/>
            </p:cNvSpPr>
            <p:nvPr/>
          </p:nvSpPr>
          <p:spPr bwMode="auto">
            <a:xfrm>
              <a:off x="4307" y="1974"/>
              <a:ext cx="775" cy="234"/>
            </a:xfrm>
            <a:prstGeom prst="rect">
              <a:avLst/>
            </a:prstGeom>
            <a:noFill/>
            <a:ln w="936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F8400E"/>
                </a:buClr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0070C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{</a:t>
              </a:r>
              <a:r>
                <a:rPr lang="en-GB" b="1" dirty="0" err="1">
                  <a:solidFill>
                    <a:srgbClr val="0070C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a,c,d,e</a:t>
              </a:r>
              <a:r>
                <a:rPr lang="en-GB" b="1" dirty="0">
                  <a:solidFill>
                    <a:srgbClr val="0070C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}</a:t>
              </a:r>
            </a:p>
          </p:txBody>
        </p:sp>
      </p:grpSp>
      <p:sp>
        <p:nvSpPr>
          <p:cNvPr id="19" name="Title 4"/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Example I</a:t>
            </a:r>
            <a:endParaRPr lang="en-US" baseline="-25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158874"/>
              </p:ext>
            </p:extLst>
          </p:nvPr>
        </p:nvGraphicFramePr>
        <p:xfrm>
          <a:off x="228600" y="3906520"/>
          <a:ext cx="2438400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item1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item2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item3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a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b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/>
                        <a:t>c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10807"/>
              </p:ext>
            </p:extLst>
          </p:nvPr>
        </p:nvGraphicFramePr>
        <p:xfrm>
          <a:off x="2971800" y="3886200"/>
          <a:ext cx="2438400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item1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item2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item3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276269" y="6309602"/>
            <a:ext cx="6050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GB" sz="2000" b="1" i="1" dirty="0" err="1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p.item</a:t>
            </a:r>
            <a:r>
              <a:rPr lang="en-GB" sz="2000" b="1" i="1" baseline="-25000" dirty="0" err="1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1</a:t>
            </a:r>
            <a:r>
              <a:rPr lang="en-GB" sz="2000" b="1" i="1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=</a:t>
            </a:r>
            <a:r>
              <a:rPr lang="en-GB" sz="2000" b="1" i="1" dirty="0" err="1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q.item</a:t>
            </a:r>
            <a:r>
              <a:rPr lang="en-GB" sz="2000" b="1" i="1" baseline="-25000" dirty="0" err="1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1</a:t>
            </a:r>
            <a:r>
              <a:rPr lang="en-GB" sz="2000" b="1" i="1" dirty="0" err="1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,p.item</a:t>
            </a:r>
            <a:r>
              <a:rPr lang="en-GB" sz="2000" b="1" i="1" baseline="-25000" dirty="0" err="1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2</a:t>
            </a:r>
            <a:r>
              <a:rPr lang="en-GB" sz="2000" b="1" i="1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=</a:t>
            </a:r>
            <a:r>
              <a:rPr lang="en-GB" sz="2000" b="1" i="1" dirty="0" err="1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q.item</a:t>
            </a:r>
            <a:r>
              <a:rPr lang="en-GB" sz="2000" b="1" i="1" baseline="-25000" dirty="0" err="1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2</a:t>
            </a:r>
            <a:r>
              <a:rPr lang="en-GB" sz="2000" b="1" i="1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, </a:t>
            </a:r>
            <a:r>
              <a:rPr lang="en-GB" sz="2000" b="1" i="1" dirty="0" err="1" smtClean="0">
                <a:solidFill>
                  <a:srgbClr val="0000FF"/>
                </a:solidFill>
                <a:ea typeface="DejaVu LGC Sans" charset="0"/>
                <a:cs typeface="DejaVu LGC Sans" charset="0"/>
              </a:rPr>
              <a:t>p.item</a:t>
            </a:r>
            <a:r>
              <a:rPr lang="en-GB" sz="2000" b="1" i="1" baseline="-25000" dirty="0" err="1" smtClean="0">
                <a:solidFill>
                  <a:srgbClr val="0000FF"/>
                </a:solidFill>
                <a:ea typeface="DejaVu LGC Sans" charset="0"/>
                <a:cs typeface="DejaVu LGC Sans" charset="0"/>
              </a:rPr>
              <a:t>3</a:t>
            </a:r>
            <a:r>
              <a:rPr lang="en-GB" sz="2000" b="1" i="1" dirty="0" smtClean="0">
                <a:solidFill>
                  <a:srgbClr val="0000FF"/>
                </a:solidFill>
                <a:ea typeface="DejaVu LGC Sans" charset="0"/>
                <a:cs typeface="DejaVu LGC Sans" charset="0"/>
              </a:rPr>
              <a:t>&lt; </a:t>
            </a:r>
            <a:r>
              <a:rPr lang="en-GB" sz="2000" b="1" i="1" dirty="0" err="1" smtClean="0">
                <a:solidFill>
                  <a:srgbClr val="0000FF"/>
                </a:solidFill>
                <a:ea typeface="DejaVu LGC Sans" charset="0"/>
                <a:cs typeface="DejaVu LGC Sans" charset="0"/>
              </a:rPr>
              <a:t>q.item</a:t>
            </a:r>
            <a:r>
              <a:rPr lang="en-GB" sz="2000" b="1" i="1" baseline="-25000" dirty="0" err="1">
                <a:solidFill>
                  <a:srgbClr val="0000FF"/>
                </a:solidFill>
                <a:ea typeface="DejaVu LGC Sans" charset="0"/>
                <a:cs typeface="DejaVu LGC Sans" charset="0"/>
              </a:rPr>
              <a:t>3</a:t>
            </a:r>
            <a:endParaRPr lang="en-GB" sz="2000" b="1" i="1" baseline="-25000" dirty="0">
              <a:solidFill>
                <a:srgbClr val="0000FF"/>
              </a:solidFill>
              <a:ea typeface="DejaVu LGC Sans" charset="0"/>
              <a:cs typeface="DejaVu LGC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9375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Generate Candidates C</a:t>
            </a:r>
            <a:r>
              <a:rPr lang="en-US" baseline="-25000" smtClean="0"/>
              <a:t>k+1</a:t>
            </a:r>
            <a:endParaRPr lang="en-US" baseline="-25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9530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Are we done? Are all the candidates valid?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Pruning step: </a:t>
            </a:r>
          </a:p>
          <a:p>
            <a:pPr lvl="1"/>
            <a:r>
              <a:rPr lang="en-US" smtClean="0"/>
              <a:t>For each candidate (k+1)-itemset create all subset k-itemsets </a:t>
            </a:r>
          </a:p>
          <a:p>
            <a:pPr lvl="1"/>
            <a:r>
              <a:rPr lang="en-US" smtClean="0"/>
              <a:t>Remove a candidate if it contains a subset k-itemset that is not frequent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756939"/>
              </p:ext>
            </p:extLst>
          </p:nvPr>
        </p:nvGraphicFramePr>
        <p:xfrm>
          <a:off x="1447800" y="2286000"/>
          <a:ext cx="2590800" cy="1752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r>
                        <a:rPr lang="en-US" baseline="0" dirty="0" smtClean="0"/>
                        <a:t> 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ight Brace 6"/>
          <p:cNvSpPr/>
          <p:nvPr/>
        </p:nvSpPr>
        <p:spPr>
          <a:xfrm>
            <a:off x="4191000" y="2718415"/>
            <a:ext cx="228600" cy="5334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076409"/>
              </p:ext>
            </p:extLst>
          </p:nvPr>
        </p:nvGraphicFramePr>
        <p:xfrm>
          <a:off x="4572000" y="2799695"/>
          <a:ext cx="21717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4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24400" y="3576935"/>
            <a:ext cx="2991525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Is this a valid candidate?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371600" y="4267200"/>
            <a:ext cx="6433171" cy="40011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No. Subsets (1,3,5) and (2,3,5) should also be frequent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6828502" y="4857710"/>
            <a:ext cx="177484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Apriori</a:t>
            </a:r>
            <a:r>
              <a:rPr lang="en-US" dirty="0" smtClean="0">
                <a:solidFill>
                  <a:srgbClr val="0070C0"/>
                </a:solidFill>
              </a:rPr>
              <a:t> principle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28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10673" y="1666875"/>
            <a:ext cx="5756727" cy="5114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>
              <a:lnSpc>
                <a:spcPct val="130000"/>
              </a:lnSpc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i="1" dirty="0">
                <a:ea typeface="DejaVu LGC Sans" charset="0"/>
                <a:cs typeface="DejaVu LGC Sans" charset="0"/>
              </a:rPr>
              <a:t>L</a:t>
            </a:r>
            <a:r>
              <a:rPr lang="en-GB" sz="2400" i="1" baseline="-25000" dirty="0">
                <a:ea typeface="DejaVu LGC Sans" charset="0"/>
                <a:cs typeface="DejaVu LGC Sans" charset="0"/>
              </a:rPr>
              <a:t>3</a:t>
            </a:r>
            <a:r>
              <a:rPr lang="en-GB" sz="2400" i="1" dirty="0">
                <a:ea typeface="DejaVu LGC Sans" charset="0"/>
                <a:cs typeface="DejaVu LGC Sans" charset="0"/>
              </a:rPr>
              <a:t>=</a:t>
            </a:r>
            <a:r>
              <a:rPr lang="en-GB" sz="2400" dirty="0">
                <a:ea typeface="DejaVu LGC Sans" charset="0"/>
                <a:cs typeface="DejaVu LGC Sans" charset="0"/>
              </a:rPr>
              <a:t>{</a:t>
            </a:r>
            <a:r>
              <a:rPr lang="en-GB" sz="2400" i="1" dirty="0" err="1">
                <a:ea typeface="DejaVu LGC Sans" charset="0"/>
                <a:cs typeface="DejaVu LGC Sans" charset="0"/>
              </a:rPr>
              <a:t>abc</a:t>
            </a:r>
            <a:r>
              <a:rPr lang="en-GB" sz="2400" i="1" dirty="0">
                <a:ea typeface="DejaVu LGC Sans" charset="0"/>
                <a:cs typeface="DejaVu LGC Sans" charset="0"/>
              </a:rPr>
              <a:t>, </a:t>
            </a:r>
            <a:r>
              <a:rPr lang="en-GB" sz="2400" i="1" dirty="0" err="1">
                <a:ea typeface="DejaVu LGC Sans" charset="0"/>
                <a:cs typeface="DejaVu LGC Sans" charset="0"/>
              </a:rPr>
              <a:t>abd</a:t>
            </a:r>
            <a:r>
              <a:rPr lang="en-GB" sz="2400" i="1" dirty="0">
                <a:ea typeface="DejaVu LGC Sans" charset="0"/>
                <a:cs typeface="DejaVu LGC Sans" charset="0"/>
              </a:rPr>
              <a:t>, </a:t>
            </a:r>
            <a:r>
              <a:rPr lang="en-GB" sz="2400" i="1" dirty="0" err="1">
                <a:ea typeface="DejaVu LGC Sans" charset="0"/>
                <a:cs typeface="DejaVu LGC Sans" charset="0"/>
              </a:rPr>
              <a:t>acd</a:t>
            </a:r>
            <a:r>
              <a:rPr lang="en-GB" sz="2400" i="1" dirty="0">
                <a:ea typeface="DejaVu LGC Sans" charset="0"/>
                <a:cs typeface="DejaVu LGC Sans" charset="0"/>
              </a:rPr>
              <a:t>, ace, </a:t>
            </a:r>
            <a:r>
              <a:rPr lang="en-GB" sz="2400" i="1" dirty="0" err="1">
                <a:ea typeface="DejaVu LGC Sans" charset="0"/>
                <a:cs typeface="DejaVu LGC Sans" charset="0"/>
              </a:rPr>
              <a:t>bcd</a:t>
            </a:r>
            <a:r>
              <a:rPr lang="en-GB" sz="2400" dirty="0">
                <a:ea typeface="DejaVu LGC Sans" charset="0"/>
                <a:cs typeface="DejaVu LGC Sans" charset="0"/>
              </a:rPr>
              <a:t>}</a:t>
            </a:r>
          </a:p>
          <a:p>
            <a:pPr marL="341313" indent="-341313">
              <a:lnSpc>
                <a:spcPct val="130000"/>
              </a:lnSpc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1" i="1" dirty="0">
                <a:ea typeface="DejaVu LGC Sans" charset="0"/>
                <a:cs typeface="DejaVu LGC Sans" charset="0"/>
              </a:rPr>
              <a:t>Self-joining</a:t>
            </a:r>
            <a:r>
              <a:rPr lang="en-GB" sz="2400" dirty="0">
                <a:ea typeface="DejaVu LGC Sans" charset="0"/>
                <a:cs typeface="DejaVu LGC Sans" charset="0"/>
              </a:rPr>
              <a:t>: </a:t>
            </a:r>
            <a:r>
              <a:rPr lang="en-GB" sz="2400" i="1" dirty="0">
                <a:ea typeface="DejaVu LGC Sans" charset="0"/>
                <a:cs typeface="DejaVu LGC Sans" charset="0"/>
              </a:rPr>
              <a:t>L</a:t>
            </a:r>
            <a:r>
              <a:rPr lang="en-GB" sz="2400" i="1" baseline="-25000" dirty="0">
                <a:ea typeface="DejaVu LGC Sans" charset="0"/>
                <a:cs typeface="DejaVu LGC Sans" charset="0"/>
              </a:rPr>
              <a:t>3</a:t>
            </a:r>
            <a:r>
              <a:rPr lang="en-GB" sz="2400" i="1" dirty="0">
                <a:ea typeface="DejaVu LGC Sans" charset="0"/>
                <a:cs typeface="DejaVu LGC Sans" charset="0"/>
              </a:rPr>
              <a:t>*L</a:t>
            </a:r>
            <a:r>
              <a:rPr lang="en-GB" sz="2400" i="1" baseline="-25000" dirty="0">
                <a:ea typeface="DejaVu LGC Sans" charset="0"/>
                <a:cs typeface="DejaVu LGC Sans" charset="0"/>
              </a:rPr>
              <a:t>3</a:t>
            </a:r>
          </a:p>
          <a:p>
            <a:pPr marL="741363" lvl="1" indent="-284163">
              <a:lnSpc>
                <a:spcPct val="130000"/>
              </a:lnSpc>
              <a:spcBef>
                <a:spcPts val="7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i="1" dirty="0" err="1">
                <a:ea typeface="DejaVu LGC Sans" charset="0"/>
                <a:cs typeface="DejaVu LGC Sans" charset="0"/>
              </a:rPr>
              <a:t>abcd</a:t>
            </a:r>
            <a:r>
              <a:rPr lang="en-GB" sz="2000" i="1" dirty="0">
                <a:ea typeface="DejaVu LGC Sans" charset="0"/>
                <a:cs typeface="DejaVu LGC Sans" charset="0"/>
              </a:rPr>
              <a:t>  </a:t>
            </a:r>
            <a:r>
              <a:rPr lang="en-GB" sz="2000" dirty="0">
                <a:ea typeface="DejaVu LGC Sans" charset="0"/>
                <a:cs typeface="DejaVu LGC Sans" charset="0"/>
              </a:rPr>
              <a:t>from </a:t>
            </a:r>
            <a:r>
              <a:rPr lang="en-GB" sz="2000" b="1" i="1" dirty="0" err="1">
                <a:ea typeface="DejaVu LGC Sans" charset="0"/>
                <a:cs typeface="DejaVu LGC Sans" charset="0"/>
              </a:rPr>
              <a:t>abc</a:t>
            </a:r>
            <a:r>
              <a:rPr lang="en-GB" sz="2000" b="1" dirty="0">
                <a:ea typeface="DejaVu LGC Sans" charset="0"/>
                <a:cs typeface="DejaVu LGC Sans" charset="0"/>
              </a:rPr>
              <a:t> </a:t>
            </a:r>
            <a:r>
              <a:rPr lang="en-GB" sz="2000" dirty="0">
                <a:ea typeface="DejaVu LGC Sans" charset="0"/>
                <a:cs typeface="DejaVu LGC Sans" charset="0"/>
              </a:rPr>
              <a:t>and </a:t>
            </a:r>
            <a:r>
              <a:rPr lang="en-GB" sz="2000" b="1" i="1" dirty="0" err="1">
                <a:ea typeface="DejaVu LGC Sans" charset="0"/>
                <a:cs typeface="DejaVu LGC Sans" charset="0"/>
              </a:rPr>
              <a:t>abd</a:t>
            </a:r>
            <a:endParaRPr lang="en-GB" sz="2000" b="1" i="1" dirty="0">
              <a:ea typeface="DejaVu LGC Sans" charset="0"/>
              <a:cs typeface="DejaVu LGC Sans" charset="0"/>
            </a:endParaRPr>
          </a:p>
          <a:p>
            <a:pPr marL="741363" lvl="1" indent="-284163">
              <a:lnSpc>
                <a:spcPct val="130000"/>
              </a:lnSpc>
              <a:spcBef>
                <a:spcPts val="7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i="1" dirty="0" err="1">
                <a:ea typeface="DejaVu LGC Sans" charset="0"/>
                <a:cs typeface="DejaVu LGC Sans" charset="0"/>
              </a:rPr>
              <a:t>acde</a:t>
            </a:r>
            <a:r>
              <a:rPr lang="en-GB" sz="2000" dirty="0">
                <a:ea typeface="DejaVu LGC Sans" charset="0"/>
                <a:cs typeface="DejaVu LGC Sans" charset="0"/>
              </a:rPr>
              <a:t>  from </a:t>
            </a:r>
            <a:r>
              <a:rPr lang="en-GB" sz="2000" b="1" i="1" dirty="0" err="1">
                <a:ea typeface="DejaVu LGC Sans" charset="0"/>
                <a:cs typeface="DejaVu LGC Sans" charset="0"/>
              </a:rPr>
              <a:t>acd</a:t>
            </a:r>
            <a:r>
              <a:rPr lang="en-GB" sz="2000" dirty="0">
                <a:ea typeface="DejaVu LGC Sans" charset="0"/>
                <a:cs typeface="DejaVu LGC Sans" charset="0"/>
              </a:rPr>
              <a:t> and </a:t>
            </a:r>
            <a:r>
              <a:rPr lang="en-GB" sz="2000" b="1" i="1" dirty="0">
                <a:ea typeface="DejaVu LGC Sans" charset="0"/>
                <a:cs typeface="DejaVu LGC Sans" charset="0"/>
              </a:rPr>
              <a:t>ace</a:t>
            </a:r>
          </a:p>
          <a:p>
            <a:pPr marL="341313" indent="-341313">
              <a:lnSpc>
                <a:spcPct val="130000"/>
              </a:lnSpc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1" i="1" dirty="0">
                <a:ea typeface="DejaVu LGC Sans" charset="0"/>
                <a:cs typeface="DejaVu LGC Sans" charset="0"/>
              </a:rPr>
              <a:t>Pruning:</a:t>
            </a:r>
          </a:p>
          <a:p>
            <a:pPr marL="741363" lvl="1" indent="-284163">
              <a:lnSpc>
                <a:spcPct val="130000"/>
              </a:lnSpc>
              <a:spcBef>
                <a:spcPts val="7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i="1" dirty="0" err="1" smtClean="0">
                <a:ea typeface="DejaVu LGC Sans" charset="0"/>
                <a:cs typeface="DejaVu LGC Sans" charset="0"/>
              </a:rPr>
              <a:t>abcd</a:t>
            </a:r>
            <a:r>
              <a:rPr lang="en-GB" sz="2000" b="1" i="1" dirty="0" smtClean="0">
                <a:ea typeface="DejaVu LGC Sans" charset="0"/>
                <a:cs typeface="DejaVu LGC Sans" charset="0"/>
              </a:rPr>
              <a:t> </a:t>
            </a:r>
            <a:r>
              <a:rPr lang="en-GB" sz="2000" dirty="0">
                <a:ea typeface="DejaVu LGC Sans" charset="0"/>
                <a:cs typeface="DejaVu LGC Sans" charset="0"/>
              </a:rPr>
              <a:t>is </a:t>
            </a:r>
            <a:r>
              <a:rPr lang="en-GB" sz="2000" dirty="0" smtClean="0">
                <a:ea typeface="DejaVu LGC Sans" charset="0"/>
                <a:cs typeface="DejaVu LGC Sans" charset="0"/>
              </a:rPr>
              <a:t>kept since all subset </a:t>
            </a:r>
            <a:r>
              <a:rPr lang="en-GB" sz="2000" dirty="0" err="1" smtClean="0">
                <a:ea typeface="DejaVu LGC Sans" charset="0"/>
                <a:cs typeface="DejaVu LGC Sans" charset="0"/>
              </a:rPr>
              <a:t>itemsets</a:t>
            </a:r>
            <a:r>
              <a:rPr lang="en-GB" sz="2000" dirty="0" smtClean="0">
                <a:ea typeface="DejaVu LGC Sans" charset="0"/>
                <a:cs typeface="DejaVu LGC Sans" charset="0"/>
              </a:rPr>
              <a:t> are in </a:t>
            </a:r>
            <a:r>
              <a:rPr lang="en-GB" sz="2000" b="1" i="1" dirty="0" err="1" smtClean="0">
                <a:ea typeface="DejaVu LGC Sans" charset="0"/>
                <a:cs typeface="DejaVu LGC Sans" charset="0"/>
              </a:rPr>
              <a:t>L</a:t>
            </a:r>
            <a:r>
              <a:rPr lang="en-GB" sz="2000" b="1" i="1" baseline="-25000" dirty="0" err="1" smtClean="0">
                <a:ea typeface="DejaVu LGC Sans" charset="0"/>
                <a:cs typeface="DejaVu LGC Sans" charset="0"/>
              </a:rPr>
              <a:t>3</a:t>
            </a:r>
            <a:r>
              <a:rPr lang="en-GB" sz="2000" dirty="0" smtClean="0">
                <a:ea typeface="DejaVu LGC Sans" charset="0"/>
                <a:cs typeface="DejaVu LGC Sans" charset="0"/>
              </a:rPr>
              <a:t> </a:t>
            </a:r>
            <a:endParaRPr lang="en-GB" sz="2000" b="1" i="1" dirty="0" smtClean="0">
              <a:ea typeface="DejaVu LGC Sans" charset="0"/>
              <a:cs typeface="DejaVu LGC Sans" charset="0"/>
            </a:endParaRPr>
          </a:p>
          <a:p>
            <a:pPr marL="741363" lvl="1" indent="-284163">
              <a:lnSpc>
                <a:spcPct val="130000"/>
              </a:lnSpc>
              <a:spcBef>
                <a:spcPts val="700"/>
              </a:spcBef>
              <a:buFont typeface="Arial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i="1" dirty="0" err="1" smtClean="0">
                <a:ea typeface="DejaVu LGC Sans" charset="0"/>
                <a:cs typeface="DejaVu LGC Sans" charset="0"/>
              </a:rPr>
              <a:t>acde</a:t>
            </a:r>
            <a:r>
              <a:rPr lang="en-GB" sz="2000" dirty="0" smtClean="0">
                <a:ea typeface="DejaVu LGC Sans" charset="0"/>
                <a:cs typeface="DejaVu LGC Sans" charset="0"/>
              </a:rPr>
              <a:t> </a:t>
            </a:r>
            <a:r>
              <a:rPr lang="en-GB" sz="2000" dirty="0">
                <a:ea typeface="DejaVu LGC Sans" charset="0"/>
                <a:cs typeface="DejaVu LGC Sans" charset="0"/>
              </a:rPr>
              <a:t>is removed because </a:t>
            </a:r>
            <a:r>
              <a:rPr lang="en-GB" sz="2000" b="1" i="1" dirty="0" err="1">
                <a:ea typeface="DejaVu LGC Sans" charset="0"/>
                <a:cs typeface="DejaVu LGC Sans" charset="0"/>
              </a:rPr>
              <a:t>ade</a:t>
            </a:r>
            <a:r>
              <a:rPr lang="en-GB" sz="2000" dirty="0">
                <a:ea typeface="DejaVu LGC Sans" charset="0"/>
                <a:cs typeface="DejaVu LGC Sans" charset="0"/>
              </a:rPr>
              <a:t> is not in </a:t>
            </a:r>
            <a:r>
              <a:rPr lang="en-GB" sz="2000" b="1" i="1" dirty="0">
                <a:ea typeface="DejaVu LGC Sans" charset="0"/>
                <a:cs typeface="DejaVu LGC Sans" charset="0"/>
              </a:rPr>
              <a:t>L</a:t>
            </a:r>
            <a:r>
              <a:rPr lang="en-GB" sz="2000" b="1" i="1" baseline="-25000" dirty="0">
                <a:ea typeface="DejaVu LGC Sans" charset="0"/>
                <a:cs typeface="DejaVu LGC Sans" charset="0"/>
              </a:rPr>
              <a:t>3</a:t>
            </a:r>
          </a:p>
          <a:p>
            <a:pPr marL="341313" indent="-341313">
              <a:lnSpc>
                <a:spcPct val="130000"/>
              </a:lnSpc>
              <a:spcBef>
                <a:spcPts val="8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i="1" dirty="0">
                <a:ea typeface="DejaVu LGC Sans" charset="0"/>
                <a:cs typeface="DejaVu LGC Sans" charset="0"/>
              </a:rPr>
              <a:t>C</a:t>
            </a:r>
            <a:r>
              <a:rPr lang="en-GB" sz="2400" i="1" baseline="-25000" dirty="0">
                <a:ea typeface="DejaVu LGC Sans" charset="0"/>
                <a:cs typeface="DejaVu LGC Sans" charset="0"/>
              </a:rPr>
              <a:t>4</a:t>
            </a:r>
            <a:r>
              <a:rPr lang="en-GB" sz="2400" dirty="0">
                <a:ea typeface="DejaVu LGC Sans" charset="0"/>
                <a:cs typeface="DejaVu LGC Sans" charset="0"/>
              </a:rPr>
              <a:t>={</a:t>
            </a:r>
            <a:r>
              <a:rPr lang="en-GB" sz="2400" i="1" dirty="0" err="1">
                <a:ea typeface="DejaVu LGC Sans" charset="0"/>
                <a:cs typeface="DejaVu LGC Sans" charset="0"/>
              </a:rPr>
              <a:t>abcd</a:t>
            </a:r>
            <a:r>
              <a:rPr lang="en-GB" sz="2400" dirty="0">
                <a:ea typeface="DejaVu LGC Sans" charset="0"/>
                <a:cs typeface="DejaVu LGC Sans" charset="0"/>
              </a:rPr>
              <a:t>}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6176169" y="4115707"/>
            <a:ext cx="2527300" cy="1068388"/>
            <a:chOff x="3908" y="1533"/>
            <a:chExt cx="1592" cy="673"/>
          </a:xfrm>
        </p:grpSpPr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>
              <a:off x="3908" y="1533"/>
              <a:ext cx="701" cy="232"/>
            </a:xfrm>
            <a:prstGeom prst="rect">
              <a:avLst/>
            </a:prstGeom>
            <a:noFill/>
            <a:ln w="9360">
              <a:solidFill>
                <a:srgbClr val="F8400E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F8400E"/>
                </a:buClr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{</a:t>
              </a:r>
              <a:r>
                <a:rPr lang="en-GB" b="1">
                  <a:solidFill>
                    <a:srgbClr val="000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a,c,</a:t>
              </a:r>
              <a:r>
                <a:rPr lang="en-GB" b="1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d}</a:t>
              </a:r>
            </a:p>
          </p:txBody>
        </p:sp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4803" y="1533"/>
              <a:ext cx="697" cy="232"/>
            </a:xfrm>
            <a:prstGeom prst="rect">
              <a:avLst/>
            </a:prstGeom>
            <a:noFill/>
            <a:ln w="9360">
              <a:solidFill>
                <a:srgbClr val="F8400E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F8400E"/>
                </a:buClr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{</a:t>
              </a:r>
              <a:r>
                <a:rPr lang="en-GB" b="1">
                  <a:solidFill>
                    <a:srgbClr val="000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a,c,</a:t>
              </a:r>
              <a:r>
                <a:rPr lang="en-GB" b="1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e}</a:t>
              </a: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4368" y="1764"/>
              <a:ext cx="240" cy="210"/>
            </a:xfrm>
            <a:prstGeom prst="line">
              <a:avLst/>
            </a:prstGeom>
            <a:noFill/>
            <a:ln w="9360">
              <a:solidFill>
                <a:srgbClr val="F8400E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H="1">
              <a:off x="4734" y="1764"/>
              <a:ext cx="259" cy="210"/>
            </a:xfrm>
            <a:prstGeom prst="line">
              <a:avLst/>
            </a:prstGeom>
            <a:noFill/>
            <a:ln w="9360">
              <a:solidFill>
                <a:srgbClr val="F8400E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4307" y="1974"/>
              <a:ext cx="851" cy="232"/>
            </a:xfrm>
            <a:prstGeom prst="rect">
              <a:avLst/>
            </a:prstGeom>
            <a:noFill/>
            <a:ln w="9360">
              <a:solidFill>
                <a:srgbClr val="F8400E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F8400E"/>
                </a:buClr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{</a:t>
              </a:r>
              <a:r>
                <a:rPr lang="en-GB" b="1" dirty="0" err="1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a,c,d,e</a:t>
              </a:r>
              <a:r>
                <a:rPr lang="en-GB" b="1" dirty="0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}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146007" y="5226956"/>
            <a:ext cx="2814637" cy="825500"/>
            <a:chOff x="6146007" y="5226956"/>
            <a:chExt cx="2814637" cy="825500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6469857" y="5226956"/>
              <a:ext cx="584200" cy="452437"/>
            </a:xfrm>
            <a:prstGeom prst="line">
              <a:avLst/>
            </a:prstGeom>
            <a:noFill/>
            <a:ln w="9360">
              <a:solidFill>
                <a:srgbClr val="008000"/>
              </a:solidFill>
              <a:prstDash val="dash"/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H="1">
              <a:off x="7050882" y="5231718"/>
              <a:ext cx="204787" cy="447675"/>
            </a:xfrm>
            <a:prstGeom prst="line">
              <a:avLst/>
            </a:prstGeom>
            <a:noFill/>
            <a:ln w="9360">
              <a:solidFill>
                <a:srgbClr val="008000"/>
              </a:solidFill>
              <a:prstDash val="dash"/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7655719" y="5231718"/>
              <a:ext cx="669925" cy="452437"/>
            </a:xfrm>
            <a:prstGeom prst="line">
              <a:avLst/>
            </a:prstGeom>
            <a:noFill/>
            <a:ln w="9360">
              <a:solidFill>
                <a:srgbClr val="008000"/>
              </a:solidFill>
              <a:prstDash val="dash"/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6146007" y="5684156"/>
              <a:ext cx="679450" cy="3683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008000"/>
                </a:buClr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008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acd</a:t>
              </a: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6833394" y="5684156"/>
              <a:ext cx="638175" cy="3683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008000"/>
                </a:buClr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008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ace</a:t>
              </a: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7508082" y="5684156"/>
              <a:ext cx="817562" cy="3683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008000"/>
                </a:buClr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008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ade</a:t>
              </a: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8143082" y="5679393"/>
              <a:ext cx="817562" cy="3683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008000"/>
                </a:buClr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008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cde</a:t>
              </a: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7520782" y="5231718"/>
              <a:ext cx="166687" cy="452437"/>
            </a:xfrm>
            <a:prstGeom prst="line">
              <a:avLst/>
            </a:prstGeom>
            <a:noFill/>
            <a:ln w="9360">
              <a:solidFill>
                <a:srgbClr val="008000"/>
              </a:solidFill>
              <a:prstDash val="dash"/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8"/>
          <p:cNvGrpSpPr>
            <a:grpSpLocks/>
          </p:cNvGrpSpPr>
          <p:nvPr/>
        </p:nvGrpSpPr>
        <p:grpSpPr bwMode="auto">
          <a:xfrm>
            <a:off x="6361907" y="5933393"/>
            <a:ext cx="1597025" cy="373063"/>
            <a:chOff x="4025" y="2678"/>
            <a:chExt cx="1006" cy="235"/>
          </a:xfrm>
        </p:grpSpPr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4025" y="2682"/>
              <a:ext cx="205" cy="2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Symbol" pitchFamily="16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000000"/>
                  </a:solidFill>
                  <a:latin typeface="Symbol" pitchFamily="16" charset="2"/>
                  <a:ea typeface="DejaVu LGC Sans" charset="0"/>
                  <a:cs typeface="DejaVu LGC Sans" charset="0"/>
                </a:rPr>
                <a:t>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4408" y="2682"/>
              <a:ext cx="205" cy="2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Symbol" pitchFamily="16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>
                  <a:solidFill>
                    <a:srgbClr val="000000"/>
                  </a:solidFill>
                  <a:latin typeface="Symbol" pitchFamily="16" charset="2"/>
                  <a:ea typeface="DejaVu LGC Sans" charset="0"/>
                  <a:cs typeface="DejaVu LGC Sans" charset="0"/>
                </a:rPr>
                <a:t></a:t>
              </a: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4809" y="2678"/>
              <a:ext cx="222" cy="2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000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X</a:t>
              </a:r>
            </a:p>
          </p:txBody>
        </p:sp>
      </p:grpSp>
      <p:sp>
        <p:nvSpPr>
          <p:cNvPr id="22" name="Title 4"/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Example I</a:t>
            </a:r>
            <a:endParaRPr lang="en-US" baseline="-25000" dirty="0"/>
          </a:p>
        </p:txBody>
      </p:sp>
      <p:grpSp>
        <p:nvGrpSpPr>
          <p:cNvPr id="23" name="Group 3"/>
          <p:cNvGrpSpPr>
            <a:grpSpLocks/>
          </p:cNvGrpSpPr>
          <p:nvPr/>
        </p:nvGrpSpPr>
        <p:grpSpPr bwMode="auto">
          <a:xfrm>
            <a:off x="6292057" y="1371600"/>
            <a:ext cx="2457450" cy="1071563"/>
            <a:chOff x="3908" y="1533"/>
            <a:chExt cx="1548" cy="675"/>
          </a:xfrm>
        </p:grpSpPr>
        <p:sp>
          <p:nvSpPr>
            <p:cNvPr id="24" name="Text Box 4"/>
            <p:cNvSpPr txBox="1">
              <a:spLocks noChangeArrowheads="1"/>
            </p:cNvSpPr>
            <p:nvPr/>
          </p:nvSpPr>
          <p:spPr bwMode="auto">
            <a:xfrm>
              <a:off x="3908" y="1533"/>
              <a:ext cx="658" cy="234"/>
            </a:xfrm>
            <a:prstGeom prst="rect">
              <a:avLst/>
            </a:prstGeom>
            <a:noFill/>
            <a:ln w="9360">
              <a:solidFill>
                <a:srgbClr val="F8400E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F8400E"/>
                </a:buClr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{</a:t>
              </a:r>
              <a:r>
                <a:rPr lang="en-GB" b="1" dirty="0" err="1" smtClean="0">
                  <a:solidFill>
                    <a:srgbClr val="000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a,b,</a:t>
              </a:r>
              <a:r>
                <a:rPr lang="en-GB" b="1" dirty="0" err="1" smtClean="0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c</a:t>
              </a:r>
              <a:r>
                <a:rPr lang="en-GB" b="1" dirty="0" smtClean="0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}</a:t>
              </a:r>
              <a:endParaRPr lang="en-GB" b="1" dirty="0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endParaRPr>
            </a:p>
          </p:txBody>
        </p:sp>
        <p:sp>
          <p:nvSpPr>
            <p:cNvPr id="25" name="Text Box 5"/>
            <p:cNvSpPr txBox="1">
              <a:spLocks noChangeArrowheads="1"/>
            </p:cNvSpPr>
            <p:nvPr/>
          </p:nvSpPr>
          <p:spPr bwMode="auto">
            <a:xfrm>
              <a:off x="4803" y="1533"/>
              <a:ext cx="653" cy="234"/>
            </a:xfrm>
            <a:prstGeom prst="rect">
              <a:avLst/>
            </a:prstGeom>
            <a:noFill/>
            <a:ln w="9360">
              <a:solidFill>
                <a:srgbClr val="F8400E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F8400E"/>
                </a:buClr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{</a:t>
              </a:r>
              <a:r>
                <a:rPr lang="en-GB" b="1" dirty="0" err="1" smtClean="0">
                  <a:solidFill>
                    <a:srgbClr val="000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a,b,</a:t>
              </a:r>
              <a:r>
                <a:rPr lang="en-GB" b="1" dirty="0" err="1" smtClean="0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d</a:t>
              </a:r>
              <a:r>
                <a:rPr lang="en-GB" b="1" dirty="0" smtClean="0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}</a:t>
              </a:r>
              <a:endParaRPr lang="en-GB" b="1" dirty="0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endParaRPr>
            </a:p>
          </p:txBody>
        </p:sp>
        <p:sp>
          <p:nvSpPr>
            <p:cNvPr id="26" name="Line 6"/>
            <p:cNvSpPr>
              <a:spLocks noChangeShapeType="1"/>
            </p:cNvSpPr>
            <p:nvPr/>
          </p:nvSpPr>
          <p:spPr bwMode="auto">
            <a:xfrm>
              <a:off x="4368" y="1764"/>
              <a:ext cx="240" cy="210"/>
            </a:xfrm>
            <a:prstGeom prst="line">
              <a:avLst/>
            </a:prstGeom>
            <a:noFill/>
            <a:ln w="9360">
              <a:solidFill>
                <a:srgbClr val="F8400E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7"/>
            <p:cNvSpPr>
              <a:spLocks noChangeShapeType="1"/>
            </p:cNvSpPr>
            <p:nvPr/>
          </p:nvSpPr>
          <p:spPr bwMode="auto">
            <a:xfrm flipH="1">
              <a:off x="4734" y="1764"/>
              <a:ext cx="259" cy="210"/>
            </a:xfrm>
            <a:prstGeom prst="line">
              <a:avLst/>
            </a:prstGeom>
            <a:noFill/>
            <a:ln w="9360">
              <a:solidFill>
                <a:srgbClr val="F8400E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 Box 8"/>
            <p:cNvSpPr txBox="1">
              <a:spLocks noChangeArrowheads="1"/>
            </p:cNvSpPr>
            <p:nvPr/>
          </p:nvSpPr>
          <p:spPr bwMode="auto">
            <a:xfrm>
              <a:off x="4307" y="1974"/>
              <a:ext cx="780" cy="234"/>
            </a:xfrm>
            <a:prstGeom prst="rect">
              <a:avLst/>
            </a:prstGeom>
            <a:noFill/>
            <a:ln w="9360">
              <a:solidFill>
                <a:srgbClr val="F8400E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F8400E"/>
                </a:buClr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{</a:t>
              </a:r>
              <a:r>
                <a:rPr lang="en-GB" b="1" dirty="0" err="1" smtClean="0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a,b,c,d</a:t>
              </a:r>
              <a:r>
                <a:rPr lang="en-GB" b="1" dirty="0" smtClean="0">
                  <a:solidFill>
                    <a:srgbClr val="F8400E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}</a:t>
              </a:r>
              <a:endParaRPr lang="en-GB" b="1" dirty="0">
                <a:solidFill>
                  <a:srgbClr val="F8400E"/>
                </a:solidFill>
                <a:latin typeface="Tahoma" pitchFamily="32" charset="0"/>
                <a:ea typeface="DejaVu LGC Sans" charset="0"/>
                <a:cs typeface="DejaVu LGC Sans" charset="0"/>
              </a:endParaRPr>
            </a:p>
          </p:txBody>
        </p:sp>
      </p:grpSp>
      <p:grpSp>
        <p:nvGrpSpPr>
          <p:cNvPr id="29" name="Group 9"/>
          <p:cNvGrpSpPr>
            <a:grpSpLocks/>
          </p:cNvGrpSpPr>
          <p:nvPr/>
        </p:nvGrpSpPr>
        <p:grpSpPr bwMode="auto">
          <a:xfrm>
            <a:off x="6298407" y="2501898"/>
            <a:ext cx="2814637" cy="828674"/>
            <a:chOff x="3889" y="2233"/>
            <a:chExt cx="1773" cy="522"/>
          </a:xfrm>
        </p:grpSpPr>
        <p:sp>
          <p:nvSpPr>
            <p:cNvPr id="30" name="Line 10"/>
            <p:cNvSpPr>
              <a:spLocks noChangeShapeType="1"/>
            </p:cNvSpPr>
            <p:nvPr/>
          </p:nvSpPr>
          <p:spPr bwMode="auto">
            <a:xfrm flipH="1">
              <a:off x="4093" y="2233"/>
              <a:ext cx="368" cy="285"/>
            </a:xfrm>
            <a:prstGeom prst="line">
              <a:avLst/>
            </a:prstGeom>
            <a:noFill/>
            <a:ln w="9360">
              <a:solidFill>
                <a:srgbClr val="008000"/>
              </a:solidFill>
              <a:prstDash val="dash"/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1"/>
            <p:cNvSpPr>
              <a:spLocks noChangeShapeType="1"/>
            </p:cNvSpPr>
            <p:nvPr/>
          </p:nvSpPr>
          <p:spPr bwMode="auto">
            <a:xfrm flipH="1">
              <a:off x="4459" y="2236"/>
              <a:ext cx="129" cy="282"/>
            </a:xfrm>
            <a:prstGeom prst="line">
              <a:avLst/>
            </a:prstGeom>
            <a:noFill/>
            <a:ln w="9360">
              <a:solidFill>
                <a:srgbClr val="008000"/>
              </a:solidFill>
              <a:prstDash val="dash"/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12"/>
            <p:cNvSpPr>
              <a:spLocks noChangeShapeType="1"/>
            </p:cNvSpPr>
            <p:nvPr/>
          </p:nvSpPr>
          <p:spPr bwMode="auto">
            <a:xfrm>
              <a:off x="4840" y="2236"/>
              <a:ext cx="422" cy="285"/>
            </a:xfrm>
            <a:prstGeom prst="line">
              <a:avLst/>
            </a:prstGeom>
            <a:noFill/>
            <a:ln w="9360">
              <a:solidFill>
                <a:srgbClr val="008000"/>
              </a:solidFill>
              <a:prstDash val="dash"/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Rectangle 13"/>
            <p:cNvSpPr>
              <a:spLocks noChangeArrowheads="1"/>
            </p:cNvSpPr>
            <p:nvPr/>
          </p:nvSpPr>
          <p:spPr bwMode="auto">
            <a:xfrm>
              <a:off x="3889" y="2521"/>
              <a:ext cx="370" cy="23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008000"/>
                </a:buClr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 err="1" smtClean="0">
                  <a:solidFill>
                    <a:srgbClr val="008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abc</a:t>
              </a:r>
              <a:endParaRPr lang="en-GB" b="1" dirty="0">
                <a:solidFill>
                  <a:srgbClr val="008000"/>
                </a:solidFill>
                <a:latin typeface="Tahoma" pitchFamily="32" charset="0"/>
                <a:ea typeface="DejaVu LGC Sans" charset="0"/>
                <a:cs typeface="DejaVu LGC Sans" charset="0"/>
              </a:endParaRPr>
            </a:p>
          </p:txBody>
        </p:sp>
        <p:sp>
          <p:nvSpPr>
            <p:cNvPr id="34" name="Rectangle 14"/>
            <p:cNvSpPr>
              <a:spLocks noChangeArrowheads="1"/>
            </p:cNvSpPr>
            <p:nvPr/>
          </p:nvSpPr>
          <p:spPr bwMode="auto">
            <a:xfrm>
              <a:off x="4322" y="2521"/>
              <a:ext cx="402" cy="2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008000"/>
                </a:buClr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 err="1" smtClean="0">
                  <a:solidFill>
                    <a:srgbClr val="008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abd</a:t>
              </a:r>
              <a:endParaRPr lang="en-GB" b="1" dirty="0">
                <a:solidFill>
                  <a:srgbClr val="008000"/>
                </a:solidFill>
                <a:latin typeface="Tahoma" pitchFamily="32" charset="0"/>
                <a:ea typeface="DejaVu LGC Sans" charset="0"/>
                <a:cs typeface="DejaVu LGC Sans" charset="0"/>
              </a:endParaRPr>
            </a:p>
          </p:txBody>
        </p:sp>
        <p:sp>
          <p:nvSpPr>
            <p:cNvPr id="35" name="Rectangle 15"/>
            <p:cNvSpPr>
              <a:spLocks noChangeArrowheads="1"/>
            </p:cNvSpPr>
            <p:nvPr/>
          </p:nvSpPr>
          <p:spPr bwMode="auto">
            <a:xfrm>
              <a:off x="4747" y="2521"/>
              <a:ext cx="515" cy="2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008000"/>
                </a:buClr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 err="1">
                  <a:solidFill>
                    <a:srgbClr val="008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a</a:t>
              </a:r>
              <a:r>
                <a:rPr lang="en-GB" b="1" dirty="0" err="1" smtClean="0">
                  <a:solidFill>
                    <a:srgbClr val="008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cd</a:t>
              </a:r>
              <a:endParaRPr lang="en-GB" b="1" dirty="0">
                <a:solidFill>
                  <a:srgbClr val="008000"/>
                </a:solidFill>
                <a:latin typeface="Tahoma" pitchFamily="32" charset="0"/>
                <a:ea typeface="DejaVu LGC Sans" charset="0"/>
                <a:cs typeface="DejaVu LGC Sans" charset="0"/>
              </a:endParaRPr>
            </a:p>
          </p:txBody>
        </p:sp>
        <p:sp>
          <p:nvSpPr>
            <p:cNvPr id="36" name="Rectangle 16"/>
            <p:cNvSpPr>
              <a:spLocks noChangeArrowheads="1"/>
            </p:cNvSpPr>
            <p:nvPr/>
          </p:nvSpPr>
          <p:spPr bwMode="auto">
            <a:xfrm>
              <a:off x="5147" y="2518"/>
              <a:ext cx="515" cy="2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Clr>
                  <a:srgbClr val="008000"/>
                </a:buClr>
                <a:buFont typeface="Tahoma" pitchFamily="3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 err="1" smtClean="0">
                  <a:solidFill>
                    <a:srgbClr val="008000"/>
                  </a:solidFill>
                  <a:latin typeface="Tahoma" pitchFamily="32" charset="0"/>
                  <a:ea typeface="DejaVu LGC Sans" charset="0"/>
                  <a:cs typeface="DejaVu LGC Sans" charset="0"/>
                </a:rPr>
                <a:t>bcd</a:t>
              </a:r>
              <a:endParaRPr lang="en-GB" b="1" dirty="0">
                <a:solidFill>
                  <a:srgbClr val="008000"/>
                </a:solidFill>
                <a:latin typeface="Tahoma" pitchFamily="32" charset="0"/>
                <a:ea typeface="DejaVu LGC Sans" charset="0"/>
                <a:cs typeface="DejaVu LGC Sans" charset="0"/>
              </a:endParaRPr>
            </a:p>
          </p:txBody>
        </p:sp>
        <p:sp>
          <p:nvSpPr>
            <p:cNvPr id="37" name="Line 17"/>
            <p:cNvSpPr>
              <a:spLocks noChangeShapeType="1"/>
            </p:cNvSpPr>
            <p:nvPr/>
          </p:nvSpPr>
          <p:spPr bwMode="auto">
            <a:xfrm>
              <a:off x="4755" y="2236"/>
              <a:ext cx="105" cy="285"/>
            </a:xfrm>
            <a:prstGeom prst="line">
              <a:avLst/>
            </a:prstGeom>
            <a:noFill/>
            <a:ln w="9360">
              <a:solidFill>
                <a:srgbClr val="008000"/>
              </a:solidFill>
              <a:prstDash val="dash"/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485732" y="3311749"/>
            <a:ext cx="2250963" cy="380767"/>
            <a:chOff x="6485732" y="3311749"/>
            <a:chExt cx="2250963" cy="380767"/>
          </a:xfrm>
        </p:grpSpPr>
        <p:sp>
          <p:nvSpPr>
            <p:cNvPr id="39" name="Text Box 19"/>
            <p:cNvSpPr txBox="1">
              <a:spLocks noChangeArrowheads="1"/>
            </p:cNvSpPr>
            <p:nvPr/>
          </p:nvSpPr>
          <p:spPr bwMode="auto">
            <a:xfrm>
              <a:off x="6485732" y="3311749"/>
              <a:ext cx="325438" cy="3683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Symbol" pitchFamily="16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000000"/>
                  </a:solidFill>
                  <a:latin typeface="Symbol" pitchFamily="16" charset="2"/>
                  <a:ea typeface="DejaVu LGC Sans" charset="0"/>
                  <a:cs typeface="DejaVu LGC Sans" charset="0"/>
                </a:rPr>
                <a:t></a:t>
              </a:r>
            </a:p>
          </p:txBody>
        </p:sp>
        <p:sp>
          <p:nvSpPr>
            <p:cNvPr id="40" name="Text Box 20"/>
            <p:cNvSpPr txBox="1">
              <a:spLocks noChangeArrowheads="1"/>
            </p:cNvSpPr>
            <p:nvPr/>
          </p:nvSpPr>
          <p:spPr bwMode="auto">
            <a:xfrm>
              <a:off x="7150100" y="3311749"/>
              <a:ext cx="325438" cy="3683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Symbol" pitchFamily="16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000000"/>
                  </a:solidFill>
                  <a:latin typeface="Symbol" pitchFamily="16" charset="2"/>
                  <a:ea typeface="DejaVu LGC Sans" charset="0"/>
                  <a:cs typeface="DejaVu LGC Sans" charset="0"/>
                </a:rPr>
                <a:t></a:t>
              </a:r>
            </a:p>
          </p:txBody>
        </p:sp>
        <p:sp>
          <p:nvSpPr>
            <p:cNvPr id="41" name="Text Box 20"/>
            <p:cNvSpPr txBox="1">
              <a:spLocks noChangeArrowheads="1"/>
            </p:cNvSpPr>
            <p:nvPr/>
          </p:nvSpPr>
          <p:spPr bwMode="auto">
            <a:xfrm>
              <a:off x="7782719" y="3311749"/>
              <a:ext cx="325438" cy="3683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Symbol" pitchFamily="16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000000"/>
                  </a:solidFill>
                  <a:latin typeface="Symbol" pitchFamily="16" charset="2"/>
                  <a:ea typeface="DejaVu LGC Sans" charset="0"/>
                  <a:cs typeface="DejaVu LGC Sans" charset="0"/>
                </a:rPr>
                <a:t></a:t>
              </a:r>
            </a:p>
          </p:txBody>
        </p:sp>
        <p:sp>
          <p:nvSpPr>
            <p:cNvPr id="42" name="Text Box 20"/>
            <p:cNvSpPr txBox="1">
              <a:spLocks noChangeArrowheads="1"/>
            </p:cNvSpPr>
            <p:nvPr/>
          </p:nvSpPr>
          <p:spPr bwMode="auto">
            <a:xfrm>
              <a:off x="8411257" y="3324216"/>
              <a:ext cx="325438" cy="3683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buFont typeface="Symbol" pitchFamily="16" charset="2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000000"/>
                  </a:solidFill>
                  <a:latin typeface="Symbol" pitchFamily="16" charset="2"/>
                  <a:ea typeface="DejaVu LGC Sans" charset="0"/>
                  <a:cs typeface="DejaVu LGC Sans" charset="0"/>
                </a:rPr>
                <a:t>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095105" y="4747191"/>
            <a:ext cx="647700" cy="505507"/>
            <a:chOff x="3619500" y="6047693"/>
            <a:chExt cx="647700" cy="505507"/>
          </a:xfrm>
        </p:grpSpPr>
        <p:cxnSp>
          <p:nvCxnSpPr>
            <p:cNvPr id="44" name="Straight Connector 43"/>
            <p:cNvCxnSpPr/>
            <p:nvPr/>
          </p:nvCxnSpPr>
          <p:spPr>
            <a:xfrm flipV="1">
              <a:off x="3619500" y="6047693"/>
              <a:ext cx="647700" cy="47103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657600" y="6052456"/>
              <a:ext cx="609600" cy="50074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160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09600" y="1524000"/>
            <a:ext cx="8305800" cy="426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marL="341313" indent="-341313">
              <a:lnSpc>
                <a:spcPct val="12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We have all frequent k-</a:t>
            </a:r>
            <a:r>
              <a:rPr lang="en-GB" sz="2400" dirty="0" err="1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itemsets</a:t>
            </a:r>
            <a:r>
              <a:rPr lang="en-GB" sz="24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400" dirty="0" err="1" smtClean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400" baseline="-25000" dirty="0" err="1" smtClean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k</a:t>
            </a:r>
            <a:endParaRPr lang="en-GB" sz="2400" dirty="0" smtClean="0">
              <a:solidFill>
                <a:schemeClr val="accent6">
                  <a:lumMod val="75000"/>
                </a:schemeClr>
              </a:solidFill>
              <a:ea typeface="DejaVu LGC Sans" charset="0"/>
              <a:cs typeface="DejaVu LGC Sans" charset="0"/>
            </a:endParaRPr>
          </a:p>
          <a:p>
            <a:pPr marL="341313" indent="-341313">
              <a:lnSpc>
                <a:spcPct val="12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1" dirty="0" smtClean="0">
                <a:solidFill>
                  <a:srgbClr val="FF0000"/>
                </a:solidFill>
                <a:ea typeface="DejaVu LGC Sans" charset="0"/>
                <a:cs typeface="DejaVu LGC Sans" charset="0"/>
              </a:rPr>
              <a:t>Step </a:t>
            </a:r>
            <a:r>
              <a:rPr lang="en-GB" sz="2400" b="1" dirty="0">
                <a:solidFill>
                  <a:srgbClr val="FF0000"/>
                </a:solidFill>
                <a:ea typeface="DejaVu LGC Sans" charset="0"/>
                <a:cs typeface="DejaVu LGC Sans" charset="0"/>
              </a:rPr>
              <a:t>1: </a:t>
            </a:r>
            <a:r>
              <a:rPr lang="en-GB" sz="2400" b="1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self-join</a:t>
            </a:r>
            <a:r>
              <a:rPr lang="en-GB" sz="24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400" dirty="0" err="1" smtClean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L</a:t>
            </a:r>
            <a:r>
              <a:rPr lang="en-GB" sz="2400" baseline="-25000" dirty="0" err="1" smtClean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k</a:t>
            </a:r>
            <a:r>
              <a:rPr lang="en-GB" sz="2400" dirty="0" smtClean="0">
                <a:solidFill>
                  <a:schemeClr val="accent6">
                    <a:lumMod val="75000"/>
                  </a:schemeClr>
                </a:solidFill>
                <a:ea typeface="DejaVu LGC Sans" charset="0"/>
                <a:cs typeface="DejaVu LGC Sans" charset="0"/>
              </a:rPr>
              <a:t>‏</a:t>
            </a:r>
            <a:endParaRPr lang="en-GB" sz="2400" dirty="0">
              <a:solidFill>
                <a:schemeClr val="accent6">
                  <a:lumMod val="75000"/>
                </a:schemeClr>
              </a:solidFill>
              <a:ea typeface="DejaVu LGC Sans" charset="0"/>
              <a:cs typeface="DejaVu LGC Sans" charset="0"/>
            </a:endParaRPr>
          </a:p>
          <a:p>
            <a:pPr marL="798513" lvl="1" indent="-341313">
              <a:lnSpc>
                <a:spcPct val="12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>
                <a:ea typeface="DejaVu LGC Sans" charset="0"/>
                <a:cs typeface="DejaVu LGC Sans" charset="0"/>
              </a:rPr>
              <a:t>Create set </a:t>
            </a:r>
            <a:r>
              <a:rPr lang="en-GB" sz="2400" dirty="0" err="1" smtClean="0">
                <a:solidFill>
                  <a:srgbClr val="0070C0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sz="2400" baseline="-25000" dirty="0" err="1" smtClean="0">
                <a:solidFill>
                  <a:srgbClr val="0070C0"/>
                </a:solidFill>
                <a:ea typeface="DejaVu LGC Sans" charset="0"/>
                <a:cs typeface="DejaVu LGC Sans" charset="0"/>
              </a:rPr>
              <a:t>k+1</a:t>
            </a:r>
            <a:r>
              <a:rPr lang="en-GB" sz="2400" dirty="0" smtClean="0">
                <a:ea typeface="DejaVu LGC Sans" charset="0"/>
                <a:cs typeface="DejaVu LGC Sans" charset="0"/>
              </a:rPr>
              <a:t> by joining frequent k-</a:t>
            </a:r>
            <a:r>
              <a:rPr lang="en-GB" sz="2400" dirty="0" err="1" smtClean="0">
                <a:ea typeface="DejaVu LGC Sans" charset="0"/>
                <a:cs typeface="DejaVu LGC Sans" charset="0"/>
              </a:rPr>
              <a:t>itemsets</a:t>
            </a:r>
            <a:r>
              <a:rPr lang="en-GB" sz="2400" dirty="0" smtClean="0">
                <a:ea typeface="DejaVu LGC Sans" charset="0"/>
                <a:cs typeface="DejaVu LGC Sans" charset="0"/>
              </a:rPr>
              <a:t> that share the first k-1 items</a:t>
            </a:r>
          </a:p>
          <a:p>
            <a:pPr marL="341313" indent="-341313">
              <a:lnSpc>
                <a:spcPct val="12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1" dirty="0" smtClean="0">
                <a:solidFill>
                  <a:srgbClr val="FF0000"/>
                </a:solidFill>
                <a:ea typeface="DejaVu LGC Sans" charset="0"/>
                <a:cs typeface="DejaVu LGC Sans" charset="0"/>
              </a:rPr>
              <a:t>Step </a:t>
            </a:r>
            <a:r>
              <a:rPr lang="en-GB" sz="2400" b="1" dirty="0">
                <a:solidFill>
                  <a:srgbClr val="FF0000"/>
                </a:solidFill>
                <a:ea typeface="DejaVu LGC Sans" charset="0"/>
                <a:cs typeface="DejaVu LGC Sans" charset="0"/>
              </a:rPr>
              <a:t>2:</a:t>
            </a:r>
            <a:r>
              <a:rPr lang="en-GB" sz="2400" b="1" dirty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</a:t>
            </a:r>
            <a:r>
              <a:rPr lang="en-GB" sz="2400" b="1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prune</a:t>
            </a:r>
          </a:p>
          <a:p>
            <a:pPr marL="798513" lvl="1" indent="-341313">
              <a:lnSpc>
                <a:spcPct val="120000"/>
              </a:lnSpc>
              <a:spcBef>
                <a:spcPts val="6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Remove from </a:t>
            </a:r>
            <a:r>
              <a:rPr lang="en-GB" sz="2400" dirty="0" err="1">
                <a:solidFill>
                  <a:srgbClr val="0070C0"/>
                </a:solidFill>
                <a:ea typeface="DejaVu LGC Sans" charset="0"/>
                <a:cs typeface="DejaVu LGC Sans" charset="0"/>
              </a:rPr>
              <a:t>C</a:t>
            </a:r>
            <a:r>
              <a:rPr lang="en-GB" sz="2400" baseline="-25000" dirty="0" err="1">
                <a:solidFill>
                  <a:srgbClr val="0070C0"/>
                </a:solidFill>
                <a:ea typeface="DejaVu LGC Sans" charset="0"/>
                <a:cs typeface="DejaVu LGC Sans" charset="0"/>
              </a:rPr>
              <a:t>k+1</a:t>
            </a:r>
            <a:r>
              <a:rPr lang="en-GB" sz="24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the </a:t>
            </a:r>
            <a:r>
              <a:rPr lang="en-GB" sz="2400" dirty="0" err="1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itemsets</a:t>
            </a:r>
            <a:r>
              <a:rPr lang="en-GB" sz="24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that contain a subset  k-</a:t>
            </a:r>
            <a:r>
              <a:rPr lang="en-GB" sz="2400" dirty="0" err="1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itemset</a:t>
            </a:r>
            <a:r>
              <a:rPr lang="en-GB" sz="2400" dirty="0" smtClean="0">
                <a:solidFill>
                  <a:srgbClr val="000000"/>
                </a:solidFill>
                <a:ea typeface="DejaVu LGC Sans" charset="0"/>
                <a:cs typeface="DejaVu LGC Sans" charset="0"/>
              </a:rPr>
              <a:t> that is not frequent</a:t>
            </a:r>
            <a:endParaRPr lang="en-GB" sz="2400" dirty="0">
              <a:solidFill>
                <a:srgbClr val="000000"/>
              </a:solidFill>
              <a:ea typeface="DejaVu LGC Sans" charset="0"/>
              <a:cs typeface="DejaVu LGC Sans" charset="0"/>
            </a:endParaRPr>
          </a:p>
        </p:txBody>
      </p:sp>
      <p:sp>
        <p:nvSpPr>
          <p:cNvPr id="3" name="Title 4"/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Generate Candidates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k+1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1219616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Apriori</a:t>
            </a:r>
            <a:r>
              <a:rPr lang="en-US" dirty="0" smtClean="0"/>
              <a:t> Example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Minimum </a:t>
            </a:r>
            <a:r>
              <a:rPr lang="en-US" dirty="0"/>
              <a:t>support count is 2.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145246"/>
            <a:ext cx="4878914" cy="40879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084492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Apriori</a:t>
            </a:r>
            <a:r>
              <a:rPr lang="en-US" dirty="0" smtClean="0"/>
              <a:t> Example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56" y="1219199"/>
            <a:ext cx="8542044" cy="24294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64" y="3489960"/>
            <a:ext cx="8133427" cy="27432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811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Apriori</a:t>
            </a:r>
            <a:r>
              <a:rPr lang="en-US" dirty="0" smtClean="0"/>
              <a:t> Example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9447"/>
          <a:stretch/>
        </p:blipFill>
        <p:spPr>
          <a:xfrm>
            <a:off x="554707" y="1752600"/>
            <a:ext cx="8034585" cy="1504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83955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Items = products; </a:t>
            </a:r>
            <a:r>
              <a:rPr lang="en-US" dirty="0" smtClean="0"/>
              <a:t> </a:t>
            </a:r>
          </a:p>
          <a:p>
            <a:r>
              <a:rPr lang="en-US" dirty="0"/>
              <a:t>B</a:t>
            </a:r>
            <a:r>
              <a:rPr lang="en-US" dirty="0" smtClean="0"/>
              <a:t>askets </a:t>
            </a:r>
            <a:r>
              <a:rPr lang="en-US" dirty="0"/>
              <a:t>= sets of </a:t>
            </a:r>
            <a:r>
              <a:rPr lang="en-US" dirty="0" smtClean="0"/>
              <a:t>products someone </a:t>
            </a:r>
            <a:r>
              <a:rPr lang="en-US" dirty="0"/>
              <a:t>bought in one trip to the store</a:t>
            </a:r>
          </a:p>
          <a:p>
            <a:endParaRPr lang="en-US" sz="800" dirty="0" smtClean="0"/>
          </a:p>
          <a:p>
            <a:r>
              <a:rPr lang="en-US" dirty="0" smtClean="0"/>
              <a:t>Suppose </a:t>
            </a:r>
            <a:r>
              <a:rPr lang="en-US" dirty="0"/>
              <a:t>many people buy c</a:t>
            </a:r>
            <a:r>
              <a:rPr lang="en-US" dirty="0" smtClean="0"/>
              <a:t>oke </a:t>
            </a:r>
            <a:r>
              <a:rPr lang="en-US" dirty="0"/>
              <a:t>and </a:t>
            </a:r>
            <a:r>
              <a:rPr lang="en-US" dirty="0" smtClean="0"/>
              <a:t>diapers together</a:t>
            </a:r>
            <a:endParaRPr lang="en-US" dirty="0"/>
          </a:p>
          <a:p>
            <a:pPr lvl="1"/>
            <a:r>
              <a:rPr lang="en-US" dirty="0" smtClean="0"/>
              <a:t>Run </a:t>
            </a:r>
            <a:r>
              <a:rPr lang="en-US" dirty="0"/>
              <a:t>a sale on </a:t>
            </a:r>
            <a:r>
              <a:rPr lang="en-US" dirty="0" smtClean="0"/>
              <a:t>diapers; </a:t>
            </a:r>
            <a:r>
              <a:rPr lang="en-US" dirty="0"/>
              <a:t>raise price of </a:t>
            </a:r>
            <a:r>
              <a:rPr lang="en-US" dirty="0" smtClean="0"/>
              <a:t>coke</a:t>
            </a:r>
            <a:endParaRPr lang="en-US" dirty="0"/>
          </a:p>
          <a:p>
            <a:r>
              <a:rPr lang="en-US" dirty="0" smtClean="0"/>
              <a:t>Only </a:t>
            </a:r>
            <a:r>
              <a:rPr lang="en-US" dirty="0"/>
              <a:t>useful if many buy diapers </a:t>
            </a:r>
            <a:r>
              <a:rPr lang="en-US" dirty="0" smtClean="0"/>
              <a:t>&amp; coke</a:t>
            </a:r>
          </a:p>
          <a:p>
            <a:endParaRPr lang="en-US" dirty="0"/>
          </a:p>
          <a:p>
            <a:r>
              <a:rPr lang="en-US" dirty="0"/>
              <a:t>Baskets = patients; </a:t>
            </a:r>
            <a:r>
              <a:rPr lang="en-US" dirty="0" smtClean="0"/>
              <a:t> items </a:t>
            </a:r>
            <a:r>
              <a:rPr lang="en-US" dirty="0"/>
              <a:t>= drugs and </a:t>
            </a:r>
            <a:r>
              <a:rPr lang="en-US" dirty="0" smtClean="0"/>
              <a:t>side effects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33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Count Supports of Candidates?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2400" dirty="0"/>
              <a:t>Why counting supports of candidates a problem?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The total number of candidates can be very huge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 One transaction may contain many candidates</a:t>
            </a:r>
          </a:p>
          <a:p>
            <a:pPr>
              <a:lnSpc>
                <a:spcPct val="110000"/>
              </a:lnSpc>
            </a:pPr>
            <a:endParaRPr lang="en-US" sz="2400" dirty="0" smtClean="0"/>
          </a:p>
          <a:p>
            <a:pPr>
              <a:lnSpc>
                <a:spcPct val="110000"/>
              </a:lnSpc>
            </a:pPr>
            <a:r>
              <a:rPr lang="en-US" sz="2400" dirty="0" smtClean="0"/>
              <a:t>Method</a:t>
            </a:r>
            <a:r>
              <a:rPr lang="en-US" sz="2400" dirty="0"/>
              <a:t>: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solidFill>
                  <a:schemeClr val="tx1"/>
                </a:solidFill>
              </a:rPr>
              <a:t>Candidate </a:t>
            </a:r>
            <a:r>
              <a:rPr lang="en-US" sz="2000" dirty="0" err="1">
                <a:solidFill>
                  <a:schemeClr val="tx1"/>
                </a:solidFill>
              </a:rPr>
              <a:t>itemsets</a:t>
            </a:r>
            <a:r>
              <a:rPr lang="en-US" sz="2000" dirty="0">
                <a:solidFill>
                  <a:schemeClr val="tx1"/>
                </a:solidFill>
              </a:rPr>
              <a:t> are stored in a </a:t>
            </a:r>
            <a:r>
              <a:rPr lang="en-US" sz="2000" b="1" i="1" dirty="0">
                <a:solidFill>
                  <a:schemeClr val="tx1"/>
                </a:solidFill>
              </a:rPr>
              <a:t>hash-tree</a:t>
            </a:r>
          </a:p>
          <a:p>
            <a:pPr lvl="1">
              <a:lnSpc>
                <a:spcPct val="110000"/>
              </a:lnSpc>
            </a:pPr>
            <a:r>
              <a:rPr lang="en-US" sz="2000" b="1" i="1" dirty="0">
                <a:solidFill>
                  <a:schemeClr val="tx1"/>
                </a:solidFill>
              </a:rPr>
              <a:t>Leaf </a:t>
            </a:r>
            <a:r>
              <a:rPr lang="en-US" sz="2000" b="1" dirty="0">
                <a:solidFill>
                  <a:schemeClr val="tx1"/>
                </a:solidFill>
              </a:rPr>
              <a:t>node </a:t>
            </a:r>
            <a:r>
              <a:rPr lang="en-US" sz="2000" dirty="0">
                <a:solidFill>
                  <a:schemeClr val="tx1"/>
                </a:solidFill>
              </a:rPr>
              <a:t>of hash-tree contains a list of </a:t>
            </a:r>
            <a:r>
              <a:rPr lang="en-US" sz="2000" dirty="0" err="1">
                <a:solidFill>
                  <a:schemeClr val="tx1"/>
                </a:solidFill>
              </a:rPr>
              <a:t>itemsets</a:t>
            </a:r>
            <a:r>
              <a:rPr lang="en-US" sz="2000" dirty="0">
                <a:solidFill>
                  <a:schemeClr val="tx1"/>
                </a:solidFill>
              </a:rPr>
              <a:t> and counts</a:t>
            </a:r>
          </a:p>
          <a:p>
            <a:pPr lvl="1">
              <a:lnSpc>
                <a:spcPct val="110000"/>
              </a:lnSpc>
            </a:pPr>
            <a:r>
              <a:rPr lang="en-US" sz="2000" b="1" i="1" dirty="0">
                <a:solidFill>
                  <a:schemeClr val="tx1"/>
                </a:solidFill>
              </a:rPr>
              <a:t>Interior </a:t>
            </a:r>
            <a:r>
              <a:rPr lang="en-US" sz="2000" b="1" dirty="0">
                <a:solidFill>
                  <a:schemeClr val="tx1"/>
                </a:solidFill>
              </a:rPr>
              <a:t>node </a:t>
            </a:r>
            <a:r>
              <a:rPr lang="en-US" sz="2000" dirty="0">
                <a:solidFill>
                  <a:schemeClr val="tx1"/>
                </a:solidFill>
              </a:rPr>
              <a:t>contains a hash table</a:t>
            </a:r>
          </a:p>
          <a:p>
            <a:pPr lvl="1">
              <a:lnSpc>
                <a:spcPct val="110000"/>
              </a:lnSpc>
            </a:pPr>
            <a:r>
              <a:rPr lang="en-US" sz="2000" b="1" i="1" dirty="0">
                <a:solidFill>
                  <a:schemeClr val="tx1"/>
                </a:solidFill>
              </a:rPr>
              <a:t>Subset function</a:t>
            </a:r>
            <a:r>
              <a:rPr lang="en-US" sz="2000" b="1" dirty="0">
                <a:solidFill>
                  <a:schemeClr val="tx1"/>
                </a:solidFill>
              </a:rPr>
              <a:t>: </a:t>
            </a:r>
            <a:r>
              <a:rPr lang="en-US" sz="2000" dirty="0">
                <a:solidFill>
                  <a:schemeClr val="tx1"/>
                </a:solidFill>
              </a:rPr>
              <a:t>finds all the candidates contained in a transaction</a:t>
            </a:r>
            <a:endParaRPr lang="en-US" sz="2000" i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60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Computing Frequent Itemsets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458200" cy="48768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smtClean="0"/>
              <a:t>Given the set of </a:t>
            </a:r>
            <a:r>
              <a:rPr lang="en-US" sz="2400" smtClean="0">
                <a:solidFill>
                  <a:srgbClr val="0070C0"/>
                </a:solidFill>
              </a:rPr>
              <a:t>candidate</a:t>
            </a:r>
            <a:r>
              <a:rPr lang="en-US" sz="2400" smtClean="0"/>
              <a:t> itemsets </a:t>
            </a:r>
            <a:r>
              <a:rPr lang="en-US" sz="2400" smtClean="0">
                <a:solidFill>
                  <a:srgbClr val="0070C0"/>
                </a:solidFill>
              </a:rPr>
              <a:t>C</a:t>
            </a:r>
            <a:r>
              <a:rPr lang="en-US" sz="2400" baseline="-25000" smtClean="0">
                <a:solidFill>
                  <a:srgbClr val="0070C0"/>
                </a:solidFill>
              </a:rPr>
              <a:t>k</a:t>
            </a:r>
            <a:r>
              <a:rPr lang="en-US" sz="2400" smtClean="0"/>
              <a:t>, we need to compute the support and find the </a:t>
            </a:r>
            <a:r>
              <a:rPr lang="en-US" sz="2400" smtClean="0">
                <a:solidFill>
                  <a:schemeClr val="accent6">
                    <a:lumMod val="75000"/>
                  </a:schemeClr>
                </a:solidFill>
              </a:rPr>
              <a:t>frequent</a:t>
            </a:r>
            <a:r>
              <a:rPr lang="en-US" sz="2400" smtClean="0"/>
              <a:t> itemsets </a:t>
            </a:r>
            <a:r>
              <a:rPr lang="en-US" sz="2400" smtClean="0">
                <a:solidFill>
                  <a:schemeClr val="accent6">
                    <a:lumMod val="75000"/>
                  </a:schemeClr>
                </a:solidFill>
              </a:rPr>
              <a:t>L</a:t>
            </a:r>
            <a:r>
              <a:rPr lang="en-US" sz="2400" baseline="-25000" smtClean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2400" smtClean="0"/>
              <a:t>. </a:t>
            </a:r>
          </a:p>
          <a:p>
            <a:r>
              <a:rPr lang="en-US" sz="2400" smtClean="0"/>
              <a:t>Scan the data, and use a </a:t>
            </a:r>
            <a:r>
              <a:rPr lang="en-US" sz="2400" smtClean="0">
                <a:solidFill>
                  <a:srgbClr val="FF0000"/>
                </a:solidFill>
              </a:rPr>
              <a:t>hash structure </a:t>
            </a:r>
            <a:r>
              <a:rPr lang="en-US" sz="2400" smtClean="0"/>
              <a:t>to keep a counter for each candidate itemset that appears in the data</a:t>
            </a:r>
            <a:endParaRPr lang="en-US" sz="24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7472170"/>
              </p:ext>
            </p:extLst>
          </p:nvPr>
        </p:nvGraphicFramePr>
        <p:xfrm>
          <a:off x="1295400" y="3581400"/>
          <a:ext cx="6824663" cy="291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5" name="Visio" r:id="rId3" imgW="7643978" imgH="3191008" progId="Visio.Drawing.11">
                  <p:embed/>
                </p:oleObj>
              </mc:Choice>
              <mc:Fallback>
                <p:oleObj name="Visio" r:id="rId3" imgW="7643978" imgH="319100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581400"/>
                        <a:ext cx="6824663" cy="291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29400" y="39624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C</a:t>
            </a:r>
            <a:r>
              <a:rPr lang="en-US" baseline="-25000" dirty="0" err="1">
                <a:solidFill>
                  <a:srgbClr val="0070C0"/>
                </a:solidFill>
              </a:rPr>
              <a:t>k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773127"/>
              </p:ext>
            </p:extLst>
          </p:nvPr>
        </p:nvGraphicFramePr>
        <p:xfrm>
          <a:off x="1824037" y="4147065"/>
          <a:ext cx="3586163" cy="2009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6" name="Document" r:id="rId5" imgW="3570160" imgH="1995937" progId="Word.Document.8">
                  <p:embed/>
                </p:oleObj>
              </mc:Choice>
              <mc:Fallback>
                <p:oleObj name="Document" r:id="rId5" imgW="3570160" imgH="1995937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037" y="4147065"/>
                        <a:ext cx="3586163" cy="20092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580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A simple hash structure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Create a dictionary (hash table) that stores the candidate </a:t>
            </a:r>
            <a:r>
              <a:rPr lang="en-US" dirty="0" err="1" smtClean="0"/>
              <a:t>itemsets</a:t>
            </a:r>
            <a:r>
              <a:rPr lang="en-US" dirty="0" smtClean="0"/>
              <a:t> as keys, and the number of appearances as the value.</a:t>
            </a:r>
          </a:p>
          <a:p>
            <a:r>
              <a:rPr lang="en-US" dirty="0" smtClean="0"/>
              <a:t>Increment the counter for each </a:t>
            </a:r>
            <a:r>
              <a:rPr lang="en-US" dirty="0" err="1" smtClean="0"/>
              <a:t>itemset</a:t>
            </a:r>
            <a:r>
              <a:rPr lang="en-US" dirty="0" smtClean="0"/>
              <a:t> that you see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221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Example</a:t>
            </a:r>
            <a:endParaRPr lang="en-US" dirty="0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467917" y="1828800"/>
            <a:ext cx="4132385" cy="3277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Suppose you have </a:t>
            </a:r>
            <a:r>
              <a:rPr lang="en-US" sz="1800" dirty="0" smtClean="0"/>
              <a:t>15 </a:t>
            </a:r>
            <a:r>
              <a:rPr lang="en-US" sz="1800" dirty="0"/>
              <a:t>candidate </a:t>
            </a:r>
            <a:r>
              <a:rPr lang="en-US" sz="1800" dirty="0" err="1"/>
              <a:t>itemsets</a:t>
            </a:r>
            <a:r>
              <a:rPr lang="en-US" sz="1800" dirty="0"/>
              <a:t> of length 3: 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70C0"/>
                </a:solidFill>
              </a:rPr>
              <a:t>{1 4 5}, {1 2 4}, {4 5 7}, {1 2 5}, {4 5 8}, </a:t>
            </a:r>
            <a:endParaRPr lang="en-US" sz="1800" dirty="0" smtClean="0">
              <a:solidFill>
                <a:srgbClr val="0070C0"/>
              </a:solidFill>
            </a:endParaRPr>
          </a:p>
          <a:p>
            <a:pPr>
              <a:spcBef>
                <a:spcPct val="50000"/>
              </a:spcBef>
            </a:pPr>
            <a:r>
              <a:rPr lang="en-US" sz="1800" dirty="0" smtClean="0">
                <a:solidFill>
                  <a:srgbClr val="0070C0"/>
                </a:solidFill>
              </a:rPr>
              <a:t>{</a:t>
            </a:r>
            <a:r>
              <a:rPr lang="en-US" sz="1800" dirty="0">
                <a:solidFill>
                  <a:srgbClr val="0070C0"/>
                </a:solidFill>
              </a:rPr>
              <a:t>1 5 9}, {1 3 6}, {2 3 4}, </a:t>
            </a:r>
            <a:r>
              <a:rPr lang="en-US" sz="1800" dirty="0" smtClean="0">
                <a:solidFill>
                  <a:srgbClr val="0070C0"/>
                </a:solidFill>
              </a:rPr>
              <a:t>{</a:t>
            </a:r>
            <a:r>
              <a:rPr lang="en-US" sz="1800" dirty="0">
                <a:solidFill>
                  <a:srgbClr val="0070C0"/>
                </a:solidFill>
              </a:rPr>
              <a:t>5 6 7}, {3 4 5}, </a:t>
            </a:r>
            <a:endParaRPr lang="en-US" sz="1800" dirty="0" smtClean="0">
              <a:solidFill>
                <a:srgbClr val="0070C0"/>
              </a:solidFill>
            </a:endParaRPr>
          </a:p>
          <a:p>
            <a:pPr>
              <a:spcBef>
                <a:spcPct val="50000"/>
              </a:spcBef>
            </a:pPr>
            <a:r>
              <a:rPr lang="en-US" sz="1800" dirty="0" smtClean="0">
                <a:solidFill>
                  <a:srgbClr val="0070C0"/>
                </a:solidFill>
              </a:rPr>
              <a:t>{</a:t>
            </a:r>
            <a:r>
              <a:rPr lang="en-US" sz="1800" dirty="0">
                <a:solidFill>
                  <a:srgbClr val="0070C0"/>
                </a:solidFill>
              </a:rPr>
              <a:t>3 5 6}, {3 5 7}, {6 8 9}, {3 6 7}, {3 6 8</a:t>
            </a:r>
            <a:r>
              <a:rPr lang="en-US" sz="1800" dirty="0" smtClean="0">
                <a:solidFill>
                  <a:srgbClr val="0070C0"/>
                </a:solidFill>
              </a:rPr>
              <a:t>}</a:t>
            </a:r>
            <a:endParaRPr lang="en-US" dirty="0">
              <a:solidFill>
                <a:srgbClr val="0070C0"/>
              </a:solidFill>
            </a:endParaRPr>
          </a:p>
          <a:p>
            <a:pPr>
              <a:spcBef>
                <a:spcPct val="50000"/>
              </a:spcBef>
            </a:pPr>
            <a:endParaRPr lang="en-US" sz="1800" dirty="0" smtClean="0">
              <a:solidFill>
                <a:srgbClr val="0070C0"/>
              </a:solidFill>
            </a:endParaRPr>
          </a:p>
          <a:p>
            <a:pPr>
              <a:spcBef>
                <a:spcPct val="50000"/>
              </a:spcBef>
            </a:pPr>
            <a:r>
              <a:rPr lang="en-US" dirty="0" smtClean="0"/>
              <a:t>Hash table stores the counts of the candidate </a:t>
            </a:r>
            <a:r>
              <a:rPr lang="en-US" dirty="0" err="1" smtClean="0"/>
              <a:t>itemsets</a:t>
            </a:r>
            <a:r>
              <a:rPr lang="en-US" dirty="0" smtClean="0"/>
              <a:t> as they have been computed so far</a:t>
            </a:r>
            <a:endParaRPr lang="en-US" sz="18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885450"/>
              </p:ext>
            </p:extLst>
          </p:nvPr>
        </p:nvGraphicFramePr>
        <p:xfrm>
          <a:off x="5791200" y="609600"/>
          <a:ext cx="213360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70C0"/>
                          </a:solidFill>
                        </a:rPr>
                        <a:t>{3 6 7}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70C0"/>
                          </a:solidFill>
                        </a:rPr>
                        <a:t>{3 4 5}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70C0"/>
                          </a:solidFill>
                        </a:rPr>
                        <a:t>{1 3 6}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70C0"/>
                          </a:solidFill>
                        </a:rPr>
                        <a:t>{1 4 5}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70C0"/>
                          </a:solidFill>
                        </a:rPr>
                        <a:t>{2 3 4}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70C0"/>
                          </a:solidFill>
                        </a:rPr>
                        <a:t>{1 5 9}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70C0"/>
                          </a:solidFill>
                        </a:rPr>
                        <a:t>{3 6 8}</a:t>
                      </a:r>
                      <a:endParaRPr lang="en-US" sz="800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70C0"/>
                          </a:solidFill>
                        </a:rPr>
                        <a:t>{4 5 7}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70C0"/>
                          </a:solidFill>
                        </a:rPr>
                        <a:t>{6 8 9}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70C0"/>
                          </a:solidFill>
                        </a:rPr>
                        <a:t>{5 6 7}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70C0"/>
                          </a:solidFill>
                        </a:rPr>
                        <a:t>{1 2 4}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70C0"/>
                          </a:solidFill>
                        </a:rPr>
                        <a:t>{3 5 7}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70C0"/>
                          </a:solidFill>
                        </a:rPr>
                        <a:t>{1 2 5}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70C0"/>
                          </a:solidFill>
                        </a:rPr>
                        <a:t>{3 5 6}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70C0"/>
                          </a:solidFill>
                        </a:rPr>
                        <a:t>{4 5 8}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9993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533400"/>
            <a:ext cx="8585200" cy="533400"/>
          </a:xfrm>
        </p:spPr>
        <p:txBody>
          <a:bodyPr>
            <a:normAutofit fontScale="90000"/>
          </a:bodyPr>
          <a:lstStyle/>
          <a:p>
            <a:r>
              <a:rPr lang="en-US" altLang="en-US" sz="3600"/>
              <a:t>Apriori: Implementation Using Hash Tree</a:t>
            </a:r>
          </a:p>
        </p:txBody>
      </p:sp>
      <p:grpSp>
        <p:nvGrpSpPr>
          <p:cNvPr id="21507" name="Group 3"/>
          <p:cNvGrpSpPr>
            <a:grpSpLocks/>
          </p:cNvGrpSpPr>
          <p:nvPr/>
        </p:nvGrpSpPr>
        <p:grpSpPr bwMode="auto">
          <a:xfrm>
            <a:off x="1066800" y="4724400"/>
            <a:ext cx="2286000" cy="1249363"/>
            <a:chOff x="144" y="912"/>
            <a:chExt cx="1440" cy="787"/>
          </a:xfrm>
        </p:grpSpPr>
        <p:sp>
          <p:nvSpPr>
            <p:cNvPr id="21508" name="Line 4"/>
            <p:cNvSpPr>
              <a:spLocks noChangeShapeType="1"/>
            </p:cNvSpPr>
            <p:nvPr/>
          </p:nvSpPr>
          <p:spPr bwMode="auto">
            <a:xfrm flipH="1">
              <a:off x="480" y="1200"/>
              <a:ext cx="38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09" name="Line 5"/>
            <p:cNvSpPr>
              <a:spLocks noChangeShapeType="1"/>
            </p:cNvSpPr>
            <p:nvPr/>
          </p:nvSpPr>
          <p:spPr bwMode="auto">
            <a:xfrm>
              <a:off x="864" y="12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0" name="Text Box 6"/>
            <p:cNvSpPr txBox="1">
              <a:spLocks noChangeArrowheads="1"/>
            </p:cNvSpPr>
            <p:nvPr/>
          </p:nvSpPr>
          <p:spPr bwMode="auto">
            <a:xfrm>
              <a:off x="240" y="1200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anose="02020603050405020304" pitchFamily="18" charset="0"/>
                </a:rPr>
                <a:t>1,4,7</a:t>
              </a:r>
            </a:p>
          </p:txBody>
        </p:sp>
        <p:sp>
          <p:nvSpPr>
            <p:cNvPr id="21511" name="Text Box 7"/>
            <p:cNvSpPr txBox="1">
              <a:spLocks noChangeArrowheads="1"/>
            </p:cNvSpPr>
            <p:nvPr/>
          </p:nvSpPr>
          <p:spPr bwMode="auto">
            <a:xfrm>
              <a:off x="662" y="1449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anose="02020603050405020304" pitchFamily="18" charset="0"/>
                </a:rPr>
                <a:t>2,5,8</a:t>
              </a:r>
            </a:p>
          </p:txBody>
        </p:sp>
        <p:sp>
          <p:nvSpPr>
            <p:cNvPr id="21512" name="Line 8"/>
            <p:cNvSpPr>
              <a:spLocks noChangeShapeType="1"/>
            </p:cNvSpPr>
            <p:nvPr/>
          </p:nvSpPr>
          <p:spPr bwMode="auto">
            <a:xfrm>
              <a:off x="864" y="1200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3" name="Text Box 9"/>
            <p:cNvSpPr txBox="1">
              <a:spLocks noChangeArrowheads="1"/>
            </p:cNvSpPr>
            <p:nvPr/>
          </p:nvSpPr>
          <p:spPr bwMode="auto">
            <a:xfrm>
              <a:off x="998" y="1113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latin typeface="Times New Roman" panose="02020603050405020304" pitchFamily="18" charset="0"/>
                </a:rPr>
                <a:t>3,6,9</a:t>
              </a:r>
            </a:p>
          </p:txBody>
        </p:sp>
        <p:sp>
          <p:nvSpPr>
            <p:cNvPr id="21514" name="Text Box 10"/>
            <p:cNvSpPr txBox="1">
              <a:spLocks noChangeArrowheads="1"/>
            </p:cNvSpPr>
            <p:nvPr/>
          </p:nvSpPr>
          <p:spPr bwMode="auto">
            <a:xfrm>
              <a:off x="336" y="912"/>
              <a:ext cx="10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>
                  <a:solidFill>
                    <a:schemeClr val="hlink"/>
                  </a:solidFill>
                  <a:latin typeface="Times New Roman" panose="02020603050405020304" pitchFamily="18" charset="0"/>
                </a:rPr>
                <a:t>Hash function</a:t>
              </a:r>
            </a:p>
          </p:txBody>
        </p:sp>
        <p:sp>
          <p:nvSpPr>
            <p:cNvPr id="21515" name="Rectangle 11"/>
            <p:cNvSpPr>
              <a:spLocks noChangeArrowheads="1"/>
            </p:cNvSpPr>
            <p:nvPr/>
          </p:nvSpPr>
          <p:spPr bwMode="auto">
            <a:xfrm>
              <a:off x="144" y="912"/>
              <a:ext cx="1440" cy="768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457200" y="1371600"/>
            <a:ext cx="8305800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/>
              <a:t>Suppose you have 15 candidate itemsets of length 3: 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en-US"/>
              <a:t>{1 4 5}, {1 2 4}, {4 5 7}, {1 2 5}, {4 5 8}, {1 5 9}, {1 3 6}, {2 3 4}, {5 6 7}, {3 4 5}, {3 5 6}, {3 5 7}, {6 8 9}, {3 6 7}, {3 6 8}</a:t>
            </a:r>
            <a:endParaRPr lang="en-US" altLang="en-US" sz="800"/>
          </a:p>
          <a:p>
            <a:pPr eaLnBrk="0" hangingPunct="0">
              <a:spcBef>
                <a:spcPct val="50000"/>
              </a:spcBef>
            </a:pPr>
            <a:r>
              <a:rPr lang="en-US" altLang="en-US"/>
              <a:t>You need:</a:t>
            </a:r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altLang="en-US"/>
              <a:t> Hash function </a:t>
            </a:r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altLang="en-US"/>
              <a:t> Max leaf size: max number of itemsets stored in a leaf node </a:t>
            </a:r>
          </a:p>
          <a:p>
            <a:pPr lvl="1" eaLnBrk="0" hangingPunct="0">
              <a:spcBef>
                <a:spcPct val="50000"/>
              </a:spcBef>
            </a:pPr>
            <a:r>
              <a:rPr lang="en-US" altLang="en-US"/>
              <a:t>(if number of candidate itemsets exceeds max leaf size, split the node)</a:t>
            </a:r>
          </a:p>
        </p:txBody>
      </p:sp>
      <p:pic>
        <p:nvPicPr>
          <p:cNvPr id="21517" name="Picture 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038600"/>
            <a:ext cx="4191000" cy="269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98970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457200"/>
            <a:ext cx="8229600" cy="9906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Subset Generation</a:t>
            </a:r>
            <a:endParaRPr lang="en-US" dirty="0"/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8300684"/>
              </p:ext>
            </p:extLst>
          </p:nvPr>
        </p:nvGraphicFramePr>
        <p:xfrm>
          <a:off x="1905000" y="1433513"/>
          <a:ext cx="6781800" cy="5119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6" name="Visio" r:id="rId3" imgW="9765132" imgH="7372400" progId="Visio.Drawing.6">
                  <p:embed/>
                </p:oleObj>
              </mc:Choice>
              <mc:Fallback>
                <p:oleObj name="Visio" r:id="rId3" imgW="9765132" imgH="73724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433513"/>
                        <a:ext cx="6781800" cy="5119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72143" y="1447800"/>
            <a:ext cx="32766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0" dirty="0"/>
              <a:t>Given a transaction t, what are the possible subsets of size 3?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334000"/>
            <a:ext cx="1657826" cy="46166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Recursion!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02017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Text Box 34"/>
          <p:cNvSpPr txBox="1">
            <a:spLocks noChangeArrowheads="1"/>
          </p:cNvSpPr>
          <p:nvPr/>
        </p:nvSpPr>
        <p:spPr bwMode="auto">
          <a:xfrm>
            <a:off x="480981" y="1828800"/>
            <a:ext cx="4256482" cy="3000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 smtClean="0"/>
              <a:t>Tuple {1,2,3,5,6} generates the following </a:t>
            </a:r>
            <a:r>
              <a:rPr lang="en-US" sz="1800" dirty="0" err="1" smtClean="0"/>
              <a:t>itemsets</a:t>
            </a:r>
            <a:r>
              <a:rPr lang="en-US" sz="1800" dirty="0" smtClean="0"/>
              <a:t> </a:t>
            </a:r>
            <a:r>
              <a:rPr lang="en-US" sz="1800" dirty="0"/>
              <a:t>of length 3: </a:t>
            </a:r>
          </a:p>
          <a:p>
            <a:pPr>
              <a:spcBef>
                <a:spcPct val="50000"/>
              </a:spcBef>
            </a:pPr>
            <a:endParaRPr lang="en-US" sz="1800" dirty="0" smtClean="0">
              <a:solidFill>
                <a:srgbClr val="0070C0"/>
              </a:solidFill>
            </a:endParaRPr>
          </a:p>
          <a:p>
            <a:pPr>
              <a:spcBef>
                <a:spcPct val="50000"/>
              </a:spcBef>
            </a:pPr>
            <a:r>
              <a:rPr lang="en-US" sz="1800" dirty="0" smtClean="0">
                <a:solidFill>
                  <a:srgbClr val="0070C0"/>
                </a:solidFill>
              </a:rPr>
              <a:t>{</a:t>
            </a:r>
            <a:r>
              <a:rPr lang="en-US" sz="1800" dirty="0">
                <a:solidFill>
                  <a:srgbClr val="0070C0"/>
                </a:solidFill>
              </a:rPr>
              <a:t>1 </a:t>
            </a:r>
            <a:r>
              <a:rPr lang="en-US" dirty="0" smtClean="0">
                <a:solidFill>
                  <a:srgbClr val="0070C0"/>
                </a:solidFill>
              </a:rPr>
              <a:t>2 3</a:t>
            </a:r>
            <a:r>
              <a:rPr lang="en-US" sz="1800" dirty="0" smtClean="0">
                <a:solidFill>
                  <a:srgbClr val="0070C0"/>
                </a:solidFill>
              </a:rPr>
              <a:t>}, </a:t>
            </a:r>
            <a:r>
              <a:rPr lang="en-US" sz="1800" dirty="0">
                <a:solidFill>
                  <a:srgbClr val="0070C0"/>
                </a:solidFill>
              </a:rPr>
              <a:t>{1 2 </a:t>
            </a:r>
            <a:r>
              <a:rPr lang="en-US" sz="1800" dirty="0" smtClean="0">
                <a:solidFill>
                  <a:srgbClr val="0070C0"/>
                </a:solidFill>
              </a:rPr>
              <a:t>5}, {1 2 6}, {1 3 5}, {1 3 6}, </a:t>
            </a:r>
          </a:p>
          <a:p>
            <a:pPr>
              <a:spcBef>
                <a:spcPct val="50000"/>
              </a:spcBef>
            </a:pPr>
            <a:r>
              <a:rPr lang="en-US" sz="1800" dirty="0" smtClean="0">
                <a:solidFill>
                  <a:srgbClr val="0070C0"/>
                </a:solidFill>
              </a:rPr>
              <a:t>{</a:t>
            </a:r>
            <a:r>
              <a:rPr lang="en-US" sz="1800" dirty="0">
                <a:solidFill>
                  <a:srgbClr val="0070C0"/>
                </a:solidFill>
              </a:rPr>
              <a:t>1 5 </a:t>
            </a:r>
            <a:r>
              <a:rPr lang="en-US" sz="1800" dirty="0" smtClean="0">
                <a:solidFill>
                  <a:srgbClr val="0070C0"/>
                </a:solidFill>
              </a:rPr>
              <a:t>6}, {2 </a:t>
            </a:r>
            <a:r>
              <a:rPr lang="en-US" sz="1800" dirty="0">
                <a:solidFill>
                  <a:srgbClr val="0070C0"/>
                </a:solidFill>
              </a:rPr>
              <a:t>3 </a:t>
            </a:r>
            <a:r>
              <a:rPr lang="en-US" sz="1800" dirty="0" smtClean="0">
                <a:solidFill>
                  <a:srgbClr val="0070C0"/>
                </a:solidFill>
              </a:rPr>
              <a:t>5}, </a:t>
            </a:r>
            <a:r>
              <a:rPr lang="en-US" sz="1800" dirty="0">
                <a:solidFill>
                  <a:srgbClr val="0070C0"/>
                </a:solidFill>
              </a:rPr>
              <a:t>{2 3 </a:t>
            </a:r>
            <a:r>
              <a:rPr lang="en-US" sz="1800" dirty="0" smtClean="0">
                <a:solidFill>
                  <a:srgbClr val="0070C0"/>
                </a:solidFill>
              </a:rPr>
              <a:t>6}, {3 5 6}, </a:t>
            </a:r>
          </a:p>
          <a:p>
            <a:pPr>
              <a:spcBef>
                <a:spcPct val="50000"/>
              </a:spcBef>
            </a:pPr>
            <a:endParaRPr lang="en-US" dirty="0" smtClean="0"/>
          </a:p>
          <a:p>
            <a:pPr>
              <a:spcBef>
                <a:spcPct val="50000"/>
              </a:spcBef>
            </a:pPr>
            <a:r>
              <a:rPr lang="en-US" dirty="0" smtClean="0"/>
              <a:t>Increment the counters for the </a:t>
            </a:r>
            <a:r>
              <a:rPr lang="en-US" dirty="0" err="1" smtClean="0"/>
              <a:t>itemsets</a:t>
            </a:r>
            <a:r>
              <a:rPr lang="en-US" dirty="0" smtClean="0"/>
              <a:t> in the dictionary</a:t>
            </a:r>
            <a:endParaRPr lang="en-US" sz="18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953541"/>
              </p:ext>
            </p:extLst>
          </p:nvPr>
        </p:nvGraphicFramePr>
        <p:xfrm>
          <a:off x="5791200" y="609600"/>
          <a:ext cx="213360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70C0"/>
                          </a:solidFill>
                        </a:rPr>
                        <a:t>{3 6 7}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70C0"/>
                          </a:solidFill>
                        </a:rPr>
                        <a:t>{3 4 5}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70C0"/>
                          </a:solidFill>
                        </a:rPr>
                        <a:t>{1 3 6}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70C0"/>
                          </a:solidFill>
                        </a:rPr>
                        <a:t>{1 4 5}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70C0"/>
                          </a:solidFill>
                        </a:rPr>
                        <a:t>{2 3 4}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70C0"/>
                          </a:solidFill>
                        </a:rPr>
                        <a:t>{1 5 9}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70C0"/>
                          </a:solidFill>
                        </a:rPr>
                        <a:t>{3 6 8}</a:t>
                      </a:r>
                      <a:endParaRPr lang="en-US" sz="800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70C0"/>
                          </a:solidFill>
                        </a:rPr>
                        <a:t>{4 5 7}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70C0"/>
                          </a:solidFill>
                        </a:rPr>
                        <a:t>{6 8 9}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70C0"/>
                          </a:solidFill>
                        </a:rPr>
                        <a:t>{5 6 7}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70C0"/>
                          </a:solidFill>
                        </a:rPr>
                        <a:t>{1 2 4}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70C0"/>
                          </a:solidFill>
                        </a:rPr>
                        <a:t>{3 5 7}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70C0"/>
                          </a:solidFill>
                        </a:rPr>
                        <a:t>{1 2 5}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70C0"/>
                          </a:solidFill>
                        </a:rPr>
                        <a:t>{3 5 6}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70C0"/>
                          </a:solidFill>
                        </a:rPr>
                        <a:t>{4 5 8}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059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Text Box 34"/>
          <p:cNvSpPr txBox="1">
            <a:spLocks noChangeArrowheads="1"/>
          </p:cNvSpPr>
          <p:nvPr/>
        </p:nvSpPr>
        <p:spPr bwMode="auto">
          <a:xfrm>
            <a:off x="480981" y="1828800"/>
            <a:ext cx="4256482" cy="3000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 smtClean="0"/>
              <a:t>Tuple {1,2,3,5,6} generates the following </a:t>
            </a:r>
            <a:r>
              <a:rPr lang="en-US" sz="1800" dirty="0" err="1" smtClean="0"/>
              <a:t>itemsets</a:t>
            </a:r>
            <a:r>
              <a:rPr lang="en-US" sz="1800" dirty="0" smtClean="0"/>
              <a:t> </a:t>
            </a:r>
            <a:r>
              <a:rPr lang="en-US" sz="1800" dirty="0"/>
              <a:t>of length 3: </a:t>
            </a:r>
          </a:p>
          <a:p>
            <a:pPr>
              <a:spcBef>
                <a:spcPct val="50000"/>
              </a:spcBef>
            </a:pPr>
            <a:endParaRPr lang="en-US" sz="1800" dirty="0" smtClean="0">
              <a:solidFill>
                <a:srgbClr val="0070C0"/>
              </a:solidFill>
            </a:endParaRPr>
          </a:p>
          <a:p>
            <a:pPr>
              <a:spcBef>
                <a:spcPct val="50000"/>
              </a:spcBef>
            </a:pPr>
            <a:r>
              <a:rPr lang="en-US" sz="1800" dirty="0" smtClean="0">
                <a:solidFill>
                  <a:srgbClr val="0070C0"/>
                </a:solidFill>
              </a:rPr>
              <a:t>{</a:t>
            </a:r>
            <a:r>
              <a:rPr lang="en-US" sz="1800" dirty="0">
                <a:solidFill>
                  <a:srgbClr val="0070C0"/>
                </a:solidFill>
              </a:rPr>
              <a:t>1 </a:t>
            </a:r>
            <a:r>
              <a:rPr lang="en-US" dirty="0" smtClean="0">
                <a:solidFill>
                  <a:srgbClr val="0070C0"/>
                </a:solidFill>
              </a:rPr>
              <a:t>2 3</a:t>
            </a:r>
            <a:r>
              <a:rPr lang="en-US" sz="1800" dirty="0" smtClean="0">
                <a:solidFill>
                  <a:srgbClr val="0070C0"/>
                </a:solidFill>
              </a:rPr>
              <a:t>}, </a:t>
            </a:r>
            <a:r>
              <a:rPr lang="en-US" sz="1800" dirty="0">
                <a:solidFill>
                  <a:srgbClr val="0070C0"/>
                </a:solidFill>
              </a:rPr>
              <a:t>{1 2 </a:t>
            </a:r>
            <a:r>
              <a:rPr lang="en-US" sz="1800" dirty="0" smtClean="0">
                <a:solidFill>
                  <a:srgbClr val="0070C0"/>
                </a:solidFill>
              </a:rPr>
              <a:t>5}, {1 2 6}, {1 3 5}, {1 3 6}, </a:t>
            </a:r>
          </a:p>
          <a:p>
            <a:pPr>
              <a:spcBef>
                <a:spcPct val="50000"/>
              </a:spcBef>
            </a:pPr>
            <a:r>
              <a:rPr lang="en-US" sz="1800" dirty="0" smtClean="0">
                <a:solidFill>
                  <a:srgbClr val="0070C0"/>
                </a:solidFill>
              </a:rPr>
              <a:t>{</a:t>
            </a:r>
            <a:r>
              <a:rPr lang="en-US" sz="1800" dirty="0">
                <a:solidFill>
                  <a:srgbClr val="0070C0"/>
                </a:solidFill>
              </a:rPr>
              <a:t>1 5 </a:t>
            </a:r>
            <a:r>
              <a:rPr lang="en-US" sz="1800" dirty="0" smtClean="0">
                <a:solidFill>
                  <a:srgbClr val="0070C0"/>
                </a:solidFill>
              </a:rPr>
              <a:t>6}, {2 </a:t>
            </a:r>
            <a:r>
              <a:rPr lang="en-US" sz="1800" dirty="0">
                <a:solidFill>
                  <a:srgbClr val="0070C0"/>
                </a:solidFill>
              </a:rPr>
              <a:t>3 </a:t>
            </a:r>
            <a:r>
              <a:rPr lang="en-US" sz="1800" dirty="0" smtClean="0">
                <a:solidFill>
                  <a:srgbClr val="0070C0"/>
                </a:solidFill>
              </a:rPr>
              <a:t>5}, </a:t>
            </a:r>
            <a:r>
              <a:rPr lang="en-US" sz="1800" dirty="0">
                <a:solidFill>
                  <a:srgbClr val="0070C0"/>
                </a:solidFill>
              </a:rPr>
              <a:t>{2 3 </a:t>
            </a:r>
            <a:r>
              <a:rPr lang="en-US" sz="1800" dirty="0" smtClean="0">
                <a:solidFill>
                  <a:srgbClr val="0070C0"/>
                </a:solidFill>
              </a:rPr>
              <a:t>6}, {3 5 6}, </a:t>
            </a:r>
          </a:p>
          <a:p>
            <a:pPr>
              <a:spcBef>
                <a:spcPct val="50000"/>
              </a:spcBef>
            </a:pPr>
            <a:endParaRPr lang="en-US" dirty="0" smtClean="0"/>
          </a:p>
          <a:p>
            <a:pPr>
              <a:spcBef>
                <a:spcPct val="50000"/>
              </a:spcBef>
            </a:pPr>
            <a:r>
              <a:rPr lang="en-US" dirty="0" smtClean="0"/>
              <a:t>Increment the counters for the </a:t>
            </a:r>
            <a:r>
              <a:rPr lang="en-US" dirty="0" err="1" smtClean="0"/>
              <a:t>itemsets</a:t>
            </a:r>
            <a:r>
              <a:rPr lang="en-US" dirty="0" smtClean="0"/>
              <a:t> in the dictionary</a:t>
            </a:r>
            <a:endParaRPr lang="en-US" sz="18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391678"/>
              </p:ext>
            </p:extLst>
          </p:nvPr>
        </p:nvGraphicFramePr>
        <p:xfrm>
          <a:off x="5791200" y="609600"/>
          <a:ext cx="213360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70C0"/>
                          </a:solidFill>
                        </a:rPr>
                        <a:t>{3 6 7}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70C0"/>
                          </a:solidFill>
                        </a:rPr>
                        <a:t>{3 4 5}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70C0"/>
                          </a:solidFill>
                        </a:rPr>
                        <a:t>{1 3 6} 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70C0"/>
                          </a:solidFill>
                        </a:rPr>
                        <a:t>{1 4 5}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70C0"/>
                          </a:solidFill>
                        </a:rPr>
                        <a:t>{2 3 4}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70C0"/>
                          </a:solidFill>
                        </a:rPr>
                        <a:t>{1 5 9}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70C0"/>
                          </a:solidFill>
                        </a:rPr>
                        <a:t>{3 6 8}</a:t>
                      </a:r>
                      <a:endParaRPr lang="en-US" sz="800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70C0"/>
                          </a:solidFill>
                        </a:rPr>
                        <a:t>{4 5 7}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70C0"/>
                          </a:solidFill>
                        </a:rPr>
                        <a:t>{6 8 9}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70C0"/>
                          </a:solidFill>
                        </a:rPr>
                        <a:t>{5 6 7}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70C0"/>
                          </a:solidFill>
                        </a:rPr>
                        <a:t>{1 2 4}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70C0"/>
                          </a:solidFill>
                        </a:rPr>
                        <a:t>{3 5 7}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70C0"/>
                          </a:solidFill>
                        </a:rPr>
                        <a:t>{1 2 5}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70C0"/>
                          </a:solidFill>
                        </a:rPr>
                        <a:t>{3 5 6}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70C0"/>
                          </a:solidFill>
                        </a:rPr>
                        <a:t>{4 5 8}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27155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842" name="Rectangle 1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Subset Operation Using Hash Tree</a:t>
            </a:r>
          </a:p>
        </p:txBody>
      </p:sp>
      <p:grpSp>
        <p:nvGrpSpPr>
          <p:cNvPr id="1225731" name="Group 3"/>
          <p:cNvGrpSpPr>
            <a:grpSpLocks/>
          </p:cNvGrpSpPr>
          <p:nvPr/>
        </p:nvGrpSpPr>
        <p:grpSpPr bwMode="auto">
          <a:xfrm>
            <a:off x="914400" y="2286000"/>
            <a:ext cx="5457825" cy="3744913"/>
            <a:chOff x="1248" y="1392"/>
            <a:chExt cx="4134" cy="2678"/>
          </a:xfrm>
        </p:grpSpPr>
        <p:sp>
          <p:nvSpPr>
            <p:cNvPr id="1225732" name="Line 4"/>
            <p:cNvSpPr>
              <a:spLocks noChangeShapeType="1"/>
            </p:cNvSpPr>
            <p:nvPr/>
          </p:nvSpPr>
          <p:spPr bwMode="auto">
            <a:xfrm flipH="1">
              <a:off x="2112" y="1680"/>
              <a:ext cx="1080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5733" name="Line 5"/>
            <p:cNvSpPr>
              <a:spLocks noChangeShapeType="1"/>
            </p:cNvSpPr>
            <p:nvPr/>
          </p:nvSpPr>
          <p:spPr bwMode="auto">
            <a:xfrm>
              <a:off x="3192" y="168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5734" name="Line 6"/>
            <p:cNvSpPr>
              <a:spLocks noChangeShapeType="1"/>
            </p:cNvSpPr>
            <p:nvPr/>
          </p:nvSpPr>
          <p:spPr bwMode="auto">
            <a:xfrm>
              <a:off x="3192" y="1680"/>
              <a:ext cx="1080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5735" name="Line 7"/>
            <p:cNvSpPr>
              <a:spLocks noChangeShapeType="1"/>
            </p:cNvSpPr>
            <p:nvPr/>
          </p:nvSpPr>
          <p:spPr bwMode="auto">
            <a:xfrm flipH="1">
              <a:off x="1488" y="2448"/>
              <a:ext cx="613" cy="3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5736" name="Line 8"/>
            <p:cNvSpPr>
              <a:spLocks noChangeShapeType="1"/>
            </p:cNvSpPr>
            <p:nvPr/>
          </p:nvSpPr>
          <p:spPr bwMode="auto">
            <a:xfrm>
              <a:off x="2101" y="244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5737" name="Line 9"/>
            <p:cNvSpPr>
              <a:spLocks noChangeShapeType="1"/>
            </p:cNvSpPr>
            <p:nvPr/>
          </p:nvSpPr>
          <p:spPr bwMode="auto">
            <a:xfrm>
              <a:off x="2101" y="2448"/>
              <a:ext cx="491" cy="3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5738" name="Line 10"/>
            <p:cNvSpPr>
              <a:spLocks noChangeShapeType="1"/>
            </p:cNvSpPr>
            <p:nvPr/>
          </p:nvSpPr>
          <p:spPr bwMode="auto">
            <a:xfrm flipH="1">
              <a:off x="3504" y="2448"/>
              <a:ext cx="76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5739" name="Line 11"/>
            <p:cNvSpPr>
              <a:spLocks noChangeShapeType="1"/>
            </p:cNvSpPr>
            <p:nvPr/>
          </p:nvSpPr>
          <p:spPr bwMode="auto">
            <a:xfrm>
              <a:off x="4272" y="244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5740" name="Line 12"/>
            <p:cNvSpPr>
              <a:spLocks noChangeShapeType="1"/>
            </p:cNvSpPr>
            <p:nvPr/>
          </p:nvSpPr>
          <p:spPr bwMode="auto">
            <a:xfrm>
              <a:off x="4272" y="2448"/>
              <a:ext cx="86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5741" name="Line 13"/>
            <p:cNvSpPr>
              <a:spLocks noChangeShapeType="1"/>
            </p:cNvSpPr>
            <p:nvPr/>
          </p:nvSpPr>
          <p:spPr bwMode="auto">
            <a:xfrm flipH="1">
              <a:off x="1536" y="3120"/>
              <a:ext cx="57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5742" name="Line 14"/>
            <p:cNvSpPr>
              <a:spLocks noChangeShapeType="1"/>
            </p:cNvSpPr>
            <p:nvPr/>
          </p:nvSpPr>
          <p:spPr bwMode="auto">
            <a:xfrm>
              <a:off x="2112" y="312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5743" name="Line 15"/>
            <p:cNvSpPr>
              <a:spLocks noChangeShapeType="1"/>
            </p:cNvSpPr>
            <p:nvPr/>
          </p:nvSpPr>
          <p:spPr bwMode="auto">
            <a:xfrm>
              <a:off x="2112" y="3120"/>
              <a:ext cx="52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5744" name="Rectangle 16"/>
            <p:cNvSpPr>
              <a:spLocks noChangeArrowheads="1"/>
            </p:cNvSpPr>
            <p:nvPr/>
          </p:nvSpPr>
          <p:spPr bwMode="auto">
            <a:xfrm>
              <a:off x="2016" y="2160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5745" name="Line 17"/>
            <p:cNvSpPr>
              <a:spLocks noChangeShapeType="1"/>
            </p:cNvSpPr>
            <p:nvPr/>
          </p:nvSpPr>
          <p:spPr bwMode="auto">
            <a:xfrm>
              <a:off x="2016" y="225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5746" name="Line 18"/>
            <p:cNvSpPr>
              <a:spLocks noChangeShapeType="1"/>
            </p:cNvSpPr>
            <p:nvPr/>
          </p:nvSpPr>
          <p:spPr bwMode="auto">
            <a:xfrm>
              <a:off x="2016" y="235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5747" name="Rectangle 19"/>
            <p:cNvSpPr>
              <a:spLocks noChangeArrowheads="1"/>
            </p:cNvSpPr>
            <p:nvPr/>
          </p:nvSpPr>
          <p:spPr bwMode="auto">
            <a:xfrm>
              <a:off x="4176" y="2160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5748" name="Line 20"/>
            <p:cNvSpPr>
              <a:spLocks noChangeShapeType="1"/>
            </p:cNvSpPr>
            <p:nvPr/>
          </p:nvSpPr>
          <p:spPr bwMode="auto">
            <a:xfrm>
              <a:off x="4176" y="225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5749" name="Line 21"/>
            <p:cNvSpPr>
              <a:spLocks noChangeShapeType="1"/>
            </p:cNvSpPr>
            <p:nvPr/>
          </p:nvSpPr>
          <p:spPr bwMode="auto">
            <a:xfrm>
              <a:off x="4176" y="235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5750" name="Rectangle 22"/>
            <p:cNvSpPr>
              <a:spLocks noChangeArrowheads="1"/>
            </p:cNvSpPr>
            <p:nvPr/>
          </p:nvSpPr>
          <p:spPr bwMode="auto">
            <a:xfrm>
              <a:off x="2016" y="2832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5751" name="Line 23"/>
            <p:cNvSpPr>
              <a:spLocks noChangeShapeType="1"/>
            </p:cNvSpPr>
            <p:nvPr/>
          </p:nvSpPr>
          <p:spPr bwMode="auto">
            <a:xfrm>
              <a:off x="2016" y="30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5752" name="Line 24"/>
            <p:cNvSpPr>
              <a:spLocks noChangeShapeType="1"/>
            </p:cNvSpPr>
            <p:nvPr/>
          </p:nvSpPr>
          <p:spPr bwMode="auto">
            <a:xfrm>
              <a:off x="2016" y="292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5753" name="Rectangle 25"/>
            <p:cNvSpPr>
              <a:spLocks noChangeArrowheads="1"/>
            </p:cNvSpPr>
            <p:nvPr/>
          </p:nvSpPr>
          <p:spPr bwMode="auto">
            <a:xfrm>
              <a:off x="2496" y="3504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5754" name="Text Box 26"/>
            <p:cNvSpPr txBox="1">
              <a:spLocks noChangeArrowheads="1"/>
            </p:cNvSpPr>
            <p:nvPr/>
          </p:nvSpPr>
          <p:spPr bwMode="auto">
            <a:xfrm>
              <a:off x="2496" y="3521"/>
              <a:ext cx="48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0">
                  <a:latin typeface="Times New Roman" pitchFamily="18" charset="0"/>
                </a:rPr>
                <a:t>1 5 9</a:t>
              </a:r>
              <a:endParaRPr lang="en-US" sz="2000" b="0">
                <a:latin typeface="Times New Roman" pitchFamily="18" charset="0"/>
              </a:endParaRPr>
            </a:p>
          </p:txBody>
        </p:sp>
        <p:grpSp>
          <p:nvGrpSpPr>
            <p:cNvPr id="1225755" name="Group 27"/>
            <p:cNvGrpSpPr>
              <a:grpSpLocks/>
            </p:cNvGrpSpPr>
            <p:nvPr/>
          </p:nvGrpSpPr>
          <p:grpSpPr bwMode="auto">
            <a:xfrm>
              <a:off x="1248" y="2784"/>
              <a:ext cx="486" cy="279"/>
              <a:chOff x="1248" y="2784"/>
              <a:chExt cx="486" cy="279"/>
            </a:xfrm>
          </p:grpSpPr>
          <p:sp>
            <p:nvSpPr>
              <p:cNvPr id="1225756" name="Rectangle 28"/>
              <p:cNvSpPr>
                <a:spLocks noChangeArrowheads="1"/>
              </p:cNvSpPr>
              <p:nvPr/>
            </p:nvSpPr>
            <p:spPr bwMode="auto">
              <a:xfrm>
                <a:off x="1248" y="2784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5757" name="Text Box 29"/>
              <p:cNvSpPr txBox="1">
                <a:spLocks noChangeArrowheads="1"/>
              </p:cNvSpPr>
              <p:nvPr/>
            </p:nvSpPr>
            <p:spPr bwMode="auto">
              <a:xfrm>
                <a:off x="1248" y="2801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0">
                    <a:latin typeface="Times New Roman" pitchFamily="18" charset="0"/>
                  </a:rPr>
                  <a:t>1 4 5</a:t>
                </a:r>
                <a:endParaRPr lang="en-US" sz="2000" b="0">
                  <a:latin typeface="Times New Roman" pitchFamily="18" charset="0"/>
                </a:endParaRPr>
              </a:p>
            </p:txBody>
          </p:sp>
        </p:grpSp>
        <p:sp>
          <p:nvSpPr>
            <p:cNvPr id="1225758" name="Rectangle 30"/>
            <p:cNvSpPr>
              <a:spLocks noChangeArrowheads="1"/>
            </p:cNvSpPr>
            <p:nvPr/>
          </p:nvSpPr>
          <p:spPr bwMode="auto">
            <a:xfrm>
              <a:off x="2400" y="2784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5759" name="Text Box 31"/>
            <p:cNvSpPr txBox="1">
              <a:spLocks noChangeArrowheads="1"/>
            </p:cNvSpPr>
            <p:nvPr/>
          </p:nvSpPr>
          <p:spPr bwMode="auto">
            <a:xfrm>
              <a:off x="2400" y="2801"/>
              <a:ext cx="48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0">
                  <a:latin typeface="Times New Roman" pitchFamily="18" charset="0"/>
                </a:rPr>
                <a:t>1 3 6</a:t>
              </a:r>
              <a:endParaRPr lang="en-US" sz="2000" b="0">
                <a:latin typeface="Times New Roman" pitchFamily="18" charset="0"/>
              </a:endParaRPr>
            </a:p>
          </p:txBody>
        </p:sp>
        <p:sp>
          <p:nvSpPr>
            <p:cNvPr id="1225760" name="Rectangle 32"/>
            <p:cNvSpPr>
              <a:spLocks noChangeArrowheads="1"/>
            </p:cNvSpPr>
            <p:nvPr/>
          </p:nvSpPr>
          <p:spPr bwMode="auto">
            <a:xfrm>
              <a:off x="3264" y="2976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5761" name="Text Box 33"/>
            <p:cNvSpPr txBox="1">
              <a:spLocks noChangeArrowheads="1"/>
            </p:cNvSpPr>
            <p:nvPr/>
          </p:nvSpPr>
          <p:spPr bwMode="auto">
            <a:xfrm>
              <a:off x="3264" y="2993"/>
              <a:ext cx="48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0">
                  <a:latin typeface="Times New Roman" pitchFamily="18" charset="0"/>
                </a:rPr>
                <a:t>3 4 5</a:t>
              </a:r>
              <a:endParaRPr lang="en-US" sz="2000" b="0">
                <a:latin typeface="Times New Roman" pitchFamily="18" charset="0"/>
              </a:endParaRPr>
            </a:p>
          </p:txBody>
        </p:sp>
        <p:grpSp>
          <p:nvGrpSpPr>
            <p:cNvPr id="1225762" name="Group 34"/>
            <p:cNvGrpSpPr>
              <a:grpSpLocks/>
            </p:cNvGrpSpPr>
            <p:nvPr/>
          </p:nvGrpSpPr>
          <p:grpSpPr bwMode="auto">
            <a:xfrm>
              <a:off x="4896" y="2976"/>
              <a:ext cx="486" cy="279"/>
              <a:chOff x="432" y="3408"/>
              <a:chExt cx="486" cy="279"/>
            </a:xfrm>
          </p:grpSpPr>
          <p:sp>
            <p:nvSpPr>
              <p:cNvPr id="1225763" name="Rectangle 35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5764" name="Text Box 36"/>
              <p:cNvSpPr txBox="1">
                <a:spLocks noChangeArrowheads="1"/>
              </p:cNvSpPr>
              <p:nvPr/>
            </p:nvSpPr>
            <p:spPr bwMode="auto">
              <a:xfrm>
                <a:off x="432" y="3425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0">
                    <a:latin typeface="Times New Roman" pitchFamily="18" charset="0"/>
                  </a:rPr>
                  <a:t>3 6 7</a:t>
                </a:r>
                <a:endParaRPr lang="en-US" sz="2000" b="0">
                  <a:latin typeface="Times New Roman" pitchFamily="18" charset="0"/>
                </a:endParaRPr>
              </a:p>
            </p:txBody>
          </p:sp>
        </p:grpSp>
        <p:grpSp>
          <p:nvGrpSpPr>
            <p:cNvPr id="1225765" name="Group 37"/>
            <p:cNvGrpSpPr>
              <a:grpSpLocks/>
            </p:cNvGrpSpPr>
            <p:nvPr/>
          </p:nvGrpSpPr>
          <p:grpSpPr bwMode="auto">
            <a:xfrm>
              <a:off x="4896" y="3216"/>
              <a:ext cx="486" cy="280"/>
              <a:chOff x="432" y="3408"/>
              <a:chExt cx="486" cy="280"/>
            </a:xfrm>
          </p:grpSpPr>
          <p:sp>
            <p:nvSpPr>
              <p:cNvPr id="1225766" name="Rectangle 38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5767" name="Text Box 39"/>
              <p:cNvSpPr txBox="1">
                <a:spLocks noChangeArrowheads="1"/>
              </p:cNvSpPr>
              <p:nvPr/>
            </p:nvSpPr>
            <p:spPr bwMode="auto">
              <a:xfrm>
                <a:off x="432" y="3425"/>
                <a:ext cx="486" cy="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0">
                    <a:latin typeface="Times New Roman" pitchFamily="18" charset="0"/>
                  </a:rPr>
                  <a:t>3 6 8</a:t>
                </a:r>
                <a:endParaRPr lang="en-US" sz="2000" b="0">
                  <a:latin typeface="Times New Roman" pitchFamily="18" charset="0"/>
                </a:endParaRPr>
              </a:p>
            </p:txBody>
          </p:sp>
        </p:grpSp>
        <p:grpSp>
          <p:nvGrpSpPr>
            <p:cNvPr id="1225768" name="Group 40"/>
            <p:cNvGrpSpPr>
              <a:grpSpLocks/>
            </p:cNvGrpSpPr>
            <p:nvPr/>
          </p:nvGrpSpPr>
          <p:grpSpPr bwMode="auto">
            <a:xfrm>
              <a:off x="4032" y="2976"/>
              <a:ext cx="488" cy="519"/>
              <a:chOff x="3792" y="3312"/>
              <a:chExt cx="488" cy="519"/>
            </a:xfrm>
          </p:grpSpPr>
          <p:grpSp>
            <p:nvGrpSpPr>
              <p:cNvPr id="1225769" name="Group 41"/>
              <p:cNvGrpSpPr>
                <a:grpSpLocks/>
              </p:cNvGrpSpPr>
              <p:nvPr/>
            </p:nvGrpSpPr>
            <p:grpSpPr bwMode="auto">
              <a:xfrm>
                <a:off x="3792" y="3312"/>
                <a:ext cx="488" cy="279"/>
                <a:chOff x="432" y="3408"/>
                <a:chExt cx="488" cy="279"/>
              </a:xfrm>
            </p:grpSpPr>
            <p:sp>
              <p:nvSpPr>
                <p:cNvPr id="1225770" name="Rectangle 42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5771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434" y="3425"/>
                  <a:ext cx="486" cy="2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0">
                      <a:latin typeface="Times New Roman" pitchFamily="18" charset="0"/>
                    </a:rPr>
                    <a:t>3 5 6</a:t>
                  </a:r>
                  <a:endParaRPr lang="en-US" sz="2000" b="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1225772" name="Group 44"/>
              <p:cNvGrpSpPr>
                <a:grpSpLocks/>
              </p:cNvGrpSpPr>
              <p:nvPr/>
            </p:nvGrpSpPr>
            <p:grpSpPr bwMode="auto">
              <a:xfrm>
                <a:off x="3792" y="3552"/>
                <a:ext cx="488" cy="279"/>
                <a:chOff x="432" y="3408"/>
                <a:chExt cx="488" cy="279"/>
              </a:xfrm>
            </p:grpSpPr>
            <p:sp>
              <p:nvSpPr>
                <p:cNvPr id="1225773" name="Rectangle 45"/>
                <p:cNvSpPr>
                  <a:spLocks noChangeArrowheads="1"/>
                </p:cNvSpPr>
                <p:nvPr/>
              </p:nvSpPr>
              <p:spPr bwMode="auto">
                <a:xfrm>
                  <a:off x="432" y="3408"/>
                  <a:ext cx="480" cy="240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5774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434" y="3425"/>
                  <a:ext cx="486" cy="2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 b="0">
                      <a:latin typeface="Times New Roman" pitchFamily="18" charset="0"/>
                    </a:rPr>
                    <a:t>3 5 7</a:t>
                  </a:r>
                  <a:endParaRPr lang="en-US" sz="2000" b="0"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1225775" name="Group 47"/>
            <p:cNvGrpSpPr>
              <a:grpSpLocks/>
            </p:cNvGrpSpPr>
            <p:nvPr/>
          </p:nvGrpSpPr>
          <p:grpSpPr bwMode="auto">
            <a:xfrm>
              <a:off x="4032" y="3456"/>
              <a:ext cx="488" cy="279"/>
              <a:chOff x="432" y="3408"/>
              <a:chExt cx="488" cy="279"/>
            </a:xfrm>
          </p:grpSpPr>
          <p:sp>
            <p:nvSpPr>
              <p:cNvPr id="1225776" name="Rectangle 48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5777" name="Text Box 49"/>
              <p:cNvSpPr txBox="1">
                <a:spLocks noChangeArrowheads="1"/>
              </p:cNvSpPr>
              <p:nvPr/>
            </p:nvSpPr>
            <p:spPr bwMode="auto">
              <a:xfrm>
                <a:off x="434" y="3425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0">
                    <a:latin typeface="Times New Roman" pitchFamily="18" charset="0"/>
                  </a:rPr>
                  <a:t>6 8 9</a:t>
                </a:r>
                <a:endParaRPr lang="en-US" sz="2000" b="0">
                  <a:latin typeface="Times New Roman" pitchFamily="18" charset="0"/>
                </a:endParaRPr>
              </a:p>
            </p:txBody>
          </p:sp>
        </p:grpSp>
        <p:grpSp>
          <p:nvGrpSpPr>
            <p:cNvPr id="1225778" name="Group 50"/>
            <p:cNvGrpSpPr>
              <a:grpSpLocks/>
            </p:cNvGrpSpPr>
            <p:nvPr/>
          </p:nvGrpSpPr>
          <p:grpSpPr bwMode="auto">
            <a:xfrm>
              <a:off x="2976" y="2208"/>
              <a:ext cx="486" cy="279"/>
              <a:chOff x="432" y="3408"/>
              <a:chExt cx="486" cy="279"/>
            </a:xfrm>
          </p:grpSpPr>
          <p:sp>
            <p:nvSpPr>
              <p:cNvPr id="1225779" name="Rectangle 51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5780" name="Text Box 52"/>
              <p:cNvSpPr txBox="1">
                <a:spLocks noChangeArrowheads="1"/>
              </p:cNvSpPr>
              <p:nvPr/>
            </p:nvSpPr>
            <p:spPr bwMode="auto">
              <a:xfrm>
                <a:off x="432" y="3425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0">
                    <a:latin typeface="Times New Roman" pitchFamily="18" charset="0"/>
                  </a:rPr>
                  <a:t>2 3 4</a:t>
                </a:r>
              </a:p>
            </p:txBody>
          </p:sp>
        </p:grpSp>
        <p:grpSp>
          <p:nvGrpSpPr>
            <p:cNvPr id="1225781" name="Group 53"/>
            <p:cNvGrpSpPr>
              <a:grpSpLocks/>
            </p:cNvGrpSpPr>
            <p:nvPr/>
          </p:nvGrpSpPr>
          <p:grpSpPr bwMode="auto">
            <a:xfrm>
              <a:off x="2976" y="2448"/>
              <a:ext cx="486" cy="280"/>
              <a:chOff x="432" y="3408"/>
              <a:chExt cx="486" cy="280"/>
            </a:xfrm>
          </p:grpSpPr>
          <p:sp>
            <p:nvSpPr>
              <p:cNvPr id="1225782" name="Rectangle 54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5783" name="Text Box 55"/>
              <p:cNvSpPr txBox="1">
                <a:spLocks noChangeArrowheads="1"/>
              </p:cNvSpPr>
              <p:nvPr/>
            </p:nvSpPr>
            <p:spPr bwMode="auto">
              <a:xfrm>
                <a:off x="432" y="3426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0">
                    <a:latin typeface="Times New Roman" pitchFamily="18" charset="0"/>
                  </a:rPr>
                  <a:t>5 6 7</a:t>
                </a:r>
                <a:endParaRPr lang="en-US" sz="2000" b="0">
                  <a:latin typeface="Times New Roman" pitchFamily="18" charset="0"/>
                </a:endParaRPr>
              </a:p>
            </p:txBody>
          </p:sp>
        </p:grpSp>
        <p:grpSp>
          <p:nvGrpSpPr>
            <p:cNvPr id="1225784" name="Group 56"/>
            <p:cNvGrpSpPr>
              <a:grpSpLocks/>
            </p:cNvGrpSpPr>
            <p:nvPr/>
          </p:nvGrpSpPr>
          <p:grpSpPr bwMode="auto">
            <a:xfrm>
              <a:off x="1296" y="3504"/>
              <a:ext cx="486" cy="279"/>
              <a:chOff x="432" y="3408"/>
              <a:chExt cx="486" cy="279"/>
            </a:xfrm>
          </p:grpSpPr>
          <p:sp>
            <p:nvSpPr>
              <p:cNvPr id="1225785" name="Rectangle 57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5786" name="Text Box 58"/>
              <p:cNvSpPr txBox="1">
                <a:spLocks noChangeArrowheads="1"/>
              </p:cNvSpPr>
              <p:nvPr/>
            </p:nvSpPr>
            <p:spPr bwMode="auto">
              <a:xfrm>
                <a:off x="432" y="3425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0">
                    <a:latin typeface="Times New Roman" pitchFamily="18" charset="0"/>
                  </a:rPr>
                  <a:t>1 2 4</a:t>
                </a:r>
                <a:endParaRPr lang="en-US" sz="2000" b="0">
                  <a:latin typeface="Times New Roman" pitchFamily="18" charset="0"/>
                </a:endParaRPr>
              </a:p>
            </p:txBody>
          </p:sp>
        </p:grpSp>
        <p:grpSp>
          <p:nvGrpSpPr>
            <p:cNvPr id="1225787" name="Group 59"/>
            <p:cNvGrpSpPr>
              <a:grpSpLocks/>
            </p:cNvGrpSpPr>
            <p:nvPr/>
          </p:nvGrpSpPr>
          <p:grpSpPr bwMode="auto">
            <a:xfrm>
              <a:off x="1296" y="3744"/>
              <a:ext cx="486" cy="281"/>
              <a:chOff x="432" y="3408"/>
              <a:chExt cx="486" cy="281"/>
            </a:xfrm>
          </p:grpSpPr>
          <p:sp>
            <p:nvSpPr>
              <p:cNvPr id="1225788" name="Rectangle 60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5789" name="Text Box 61"/>
              <p:cNvSpPr txBox="1">
                <a:spLocks noChangeArrowheads="1"/>
              </p:cNvSpPr>
              <p:nvPr/>
            </p:nvSpPr>
            <p:spPr bwMode="auto">
              <a:xfrm>
                <a:off x="432" y="3426"/>
                <a:ext cx="486" cy="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0">
                    <a:latin typeface="Times New Roman" pitchFamily="18" charset="0"/>
                  </a:rPr>
                  <a:t>4 5 7</a:t>
                </a:r>
                <a:endParaRPr lang="en-US" sz="2000" b="0">
                  <a:latin typeface="Times New Roman" pitchFamily="18" charset="0"/>
                </a:endParaRPr>
              </a:p>
            </p:txBody>
          </p:sp>
        </p:grpSp>
        <p:grpSp>
          <p:nvGrpSpPr>
            <p:cNvPr id="1225790" name="Group 62"/>
            <p:cNvGrpSpPr>
              <a:grpSpLocks/>
            </p:cNvGrpSpPr>
            <p:nvPr/>
          </p:nvGrpSpPr>
          <p:grpSpPr bwMode="auto">
            <a:xfrm>
              <a:off x="1872" y="3552"/>
              <a:ext cx="486" cy="280"/>
              <a:chOff x="432" y="3408"/>
              <a:chExt cx="486" cy="280"/>
            </a:xfrm>
          </p:grpSpPr>
          <p:sp>
            <p:nvSpPr>
              <p:cNvPr id="1225791" name="Rectangle 63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5792" name="Text Box 64"/>
              <p:cNvSpPr txBox="1">
                <a:spLocks noChangeArrowheads="1"/>
              </p:cNvSpPr>
              <p:nvPr/>
            </p:nvSpPr>
            <p:spPr bwMode="auto">
              <a:xfrm>
                <a:off x="432" y="3425"/>
                <a:ext cx="486" cy="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0">
                    <a:latin typeface="Times New Roman" pitchFamily="18" charset="0"/>
                  </a:rPr>
                  <a:t>1 2 5</a:t>
                </a:r>
                <a:endParaRPr lang="en-US" sz="2000" b="0">
                  <a:latin typeface="Times New Roman" pitchFamily="18" charset="0"/>
                </a:endParaRPr>
              </a:p>
            </p:txBody>
          </p:sp>
        </p:grpSp>
        <p:grpSp>
          <p:nvGrpSpPr>
            <p:cNvPr id="1225793" name="Group 65"/>
            <p:cNvGrpSpPr>
              <a:grpSpLocks/>
            </p:cNvGrpSpPr>
            <p:nvPr/>
          </p:nvGrpSpPr>
          <p:grpSpPr bwMode="auto">
            <a:xfrm>
              <a:off x="1872" y="3792"/>
              <a:ext cx="486" cy="278"/>
              <a:chOff x="432" y="3408"/>
              <a:chExt cx="486" cy="278"/>
            </a:xfrm>
          </p:grpSpPr>
          <p:sp>
            <p:nvSpPr>
              <p:cNvPr id="1225794" name="Rectangle 66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5795" name="Text Box 67"/>
              <p:cNvSpPr txBox="1">
                <a:spLocks noChangeArrowheads="1"/>
              </p:cNvSpPr>
              <p:nvPr/>
            </p:nvSpPr>
            <p:spPr bwMode="auto">
              <a:xfrm>
                <a:off x="432" y="3424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0">
                    <a:latin typeface="Times New Roman" pitchFamily="18" charset="0"/>
                  </a:rPr>
                  <a:t>4 5 8</a:t>
                </a:r>
                <a:endParaRPr lang="en-US" sz="2000" b="0">
                  <a:latin typeface="Times New Roman" pitchFamily="18" charset="0"/>
                </a:endParaRPr>
              </a:p>
            </p:txBody>
          </p:sp>
        </p:grpSp>
        <p:sp>
          <p:nvSpPr>
            <p:cNvPr id="1225796" name="Rectangle 68"/>
            <p:cNvSpPr>
              <a:spLocks noChangeArrowheads="1"/>
            </p:cNvSpPr>
            <p:nvPr/>
          </p:nvSpPr>
          <p:spPr bwMode="auto">
            <a:xfrm>
              <a:off x="3072" y="1392"/>
              <a:ext cx="19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5797" name="Line 69"/>
            <p:cNvSpPr>
              <a:spLocks noChangeShapeType="1"/>
            </p:cNvSpPr>
            <p:nvPr/>
          </p:nvSpPr>
          <p:spPr bwMode="auto">
            <a:xfrm>
              <a:off x="3072" y="148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5798" name="Line 70"/>
            <p:cNvSpPr>
              <a:spLocks noChangeShapeType="1"/>
            </p:cNvSpPr>
            <p:nvPr/>
          </p:nvSpPr>
          <p:spPr bwMode="auto">
            <a:xfrm>
              <a:off x="3072" y="158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25799" name="Group 71"/>
          <p:cNvGrpSpPr>
            <a:grpSpLocks/>
          </p:cNvGrpSpPr>
          <p:nvPr/>
        </p:nvGrpSpPr>
        <p:grpSpPr bwMode="auto">
          <a:xfrm>
            <a:off x="2895600" y="1371600"/>
            <a:ext cx="1073150" cy="396875"/>
            <a:chOff x="4416" y="1440"/>
            <a:chExt cx="676" cy="250"/>
          </a:xfrm>
        </p:grpSpPr>
        <p:sp>
          <p:nvSpPr>
            <p:cNvPr id="1225800" name="Rectangle 72"/>
            <p:cNvSpPr>
              <a:spLocks noChangeArrowheads="1"/>
            </p:cNvSpPr>
            <p:nvPr/>
          </p:nvSpPr>
          <p:spPr bwMode="auto">
            <a:xfrm>
              <a:off x="4416" y="1440"/>
              <a:ext cx="672" cy="21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800">
                <a:latin typeface="Wingdings" pitchFamily="2" charset="2"/>
              </a:endParaRPr>
            </a:p>
          </p:txBody>
        </p:sp>
        <p:sp>
          <p:nvSpPr>
            <p:cNvPr id="1225801" name="Text Box 73"/>
            <p:cNvSpPr txBox="1">
              <a:spLocks noChangeArrowheads="1"/>
            </p:cNvSpPr>
            <p:nvPr/>
          </p:nvSpPr>
          <p:spPr bwMode="auto">
            <a:xfrm>
              <a:off x="4416" y="1440"/>
              <a:ext cx="6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latin typeface="Times New Roman" pitchFamily="18" charset="0"/>
                </a:rPr>
                <a:t>1 2 3 5 6</a:t>
              </a:r>
            </a:p>
          </p:txBody>
        </p:sp>
      </p:grpSp>
      <p:sp>
        <p:nvSpPr>
          <p:cNvPr id="1225802" name="Line 74"/>
          <p:cNvSpPr>
            <a:spLocks noChangeShapeType="1"/>
          </p:cNvSpPr>
          <p:nvPr/>
        </p:nvSpPr>
        <p:spPr bwMode="auto">
          <a:xfrm>
            <a:off x="3429000" y="1752600"/>
            <a:ext cx="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5803" name="Line 75"/>
          <p:cNvSpPr>
            <a:spLocks noChangeShapeType="1"/>
          </p:cNvSpPr>
          <p:nvPr/>
        </p:nvSpPr>
        <p:spPr bwMode="auto">
          <a:xfrm>
            <a:off x="1981200" y="2514600"/>
            <a:ext cx="76200" cy="762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5804" name="Line 76"/>
          <p:cNvSpPr>
            <a:spLocks noChangeShapeType="1"/>
          </p:cNvSpPr>
          <p:nvPr/>
        </p:nvSpPr>
        <p:spPr bwMode="auto">
          <a:xfrm flipH="1">
            <a:off x="3505200" y="2590800"/>
            <a:ext cx="990600" cy="762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5805" name="Line 77"/>
          <p:cNvSpPr>
            <a:spLocks noChangeShapeType="1"/>
          </p:cNvSpPr>
          <p:nvPr/>
        </p:nvSpPr>
        <p:spPr bwMode="auto">
          <a:xfrm flipH="1">
            <a:off x="4876800" y="3124200"/>
            <a:ext cx="762000" cy="152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25806" name="Group 78"/>
          <p:cNvGrpSpPr>
            <a:grpSpLocks/>
          </p:cNvGrpSpPr>
          <p:nvPr/>
        </p:nvGrpSpPr>
        <p:grpSpPr bwMode="auto">
          <a:xfrm>
            <a:off x="1295400" y="2057400"/>
            <a:ext cx="1371600" cy="396875"/>
            <a:chOff x="1344" y="1536"/>
            <a:chExt cx="863" cy="226"/>
          </a:xfrm>
        </p:grpSpPr>
        <p:grpSp>
          <p:nvGrpSpPr>
            <p:cNvPr id="1225807" name="Group 79"/>
            <p:cNvGrpSpPr>
              <a:grpSpLocks/>
            </p:cNvGrpSpPr>
            <p:nvPr/>
          </p:nvGrpSpPr>
          <p:grpSpPr bwMode="auto">
            <a:xfrm>
              <a:off x="1344" y="1536"/>
              <a:ext cx="432" cy="226"/>
              <a:chOff x="336" y="1440"/>
              <a:chExt cx="432" cy="226"/>
            </a:xfrm>
          </p:grpSpPr>
          <p:sp>
            <p:nvSpPr>
              <p:cNvPr id="1225808" name="Rectangle 80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800">
                  <a:latin typeface="Wingdings" pitchFamily="2" charset="2"/>
                </a:endParaRPr>
              </a:p>
            </p:txBody>
          </p:sp>
          <p:sp>
            <p:nvSpPr>
              <p:cNvPr id="1225809" name="Text Box 81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326" cy="2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b="0">
                    <a:latin typeface="Times New Roman" pitchFamily="18" charset="0"/>
                  </a:rPr>
                  <a:t>1 +</a:t>
                </a:r>
              </a:p>
            </p:txBody>
          </p:sp>
        </p:grpSp>
        <p:grpSp>
          <p:nvGrpSpPr>
            <p:cNvPr id="1225810" name="Group 82"/>
            <p:cNvGrpSpPr>
              <a:grpSpLocks/>
            </p:cNvGrpSpPr>
            <p:nvPr/>
          </p:nvGrpSpPr>
          <p:grpSpPr bwMode="auto">
            <a:xfrm>
              <a:off x="1632" y="1536"/>
              <a:ext cx="575" cy="226"/>
              <a:chOff x="432" y="1728"/>
              <a:chExt cx="432" cy="226"/>
            </a:xfrm>
          </p:grpSpPr>
          <p:sp>
            <p:nvSpPr>
              <p:cNvPr id="1225811" name="Rectangle 83"/>
              <p:cNvSpPr>
                <a:spLocks noChangeArrowheads="1"/>
              </p:cNvSpPr>
              <p:nvPr/>
            </p:nvSpPr>
            <p:spPr bwMode="auto">
              <a:xfrm>
                <a:off x="432" y="1728"/>
                <a:ext cx="432" cy="205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800">
                  <a:latin typeface="Wingdings" pitchFamily="2" charset="2"/>
                </a:endParaRPr>
              </a:p>
            </p:txBody>
          </p:sp>
          <p:sp>
            <p:nvSpPr>
              <p:cNvPr id="1225812" name="Text Box 84"/>
              <p:cNvSpPr txBox="1">
                <a:spLocks noChangeArrowheads="1"/>
              </p:cNvSpPr>
              <p:nvPr/>
            </p:nvSpPr>
            <p:spPr bwMode="auto">
              <a:xfrm>
                <a:off x="432" y="1728"/>
                <a:ext cx="417" cy="2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b="0">
                    <a:latin typeface="Times New Roman" pitchFamily="18" charset="0"/>
                  </a:rPr>
                  <a:t>2 3 5 6</a:t>
                </a:r>
              </a:p>
            </p:txBody>
          </p:sp>
        </p:grpSp>
      </p:grpSp>
      <p:grpSp>
        <p:nvGrpSpPr>
          <p:cNvPr id="1225813" name="Group 85"/>
          <p:cNvGrpSpPr>
            <a:grpSpLocks/>
          </p:cNvGrpSpPr>
          <p:nvPr/>
        </p:nvGrpSpPr>
        <p:grpSpPr bwMode="auto">
          <a:xfrm>
            <a:off x="4038600" y="2209800"/>
            <a:ext cx="1149350" cy="396875"/>
            <a:chOff x="2880" y="1632"/>
            <a:chExt cx="724" cy="250"/>
          </a:xfrm>
        </p:grpSpPr>
        <p:grpSp>
          <p:nvGrpSpPr>
            <p:cNvPr id="1225814" name="Group 86"/>
            <p:cNvGrpSpPr>
              <a:grpSpLocks/>
            </p:cNvGrpSpPr>
            <p:nvPr/>
          </p:nvGrpSpPr>
          <p:grpSpPr bwMode="auto">
            <a:xfrm>
              <a:off x="3168" y="1632"/>
              <a:ext cx="436" cy="250"/>
              <a:chOff x="4416" y="1440"/>
              <a:chExt cx="678" cy="260"/>
            </a:xfrm>
          </p:grpSpPr>
          <p:sp>
            <p:nvSpPr>
              <p:cNvPr id="1225815" name="Rectangle 87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800">
                  <a:latin typeface="Wingdings" pitchFamily="2" charset="2"/>
                </a:endParaRPr>
              </a:p>
            </p:txBody>
          </p:sp>
          <p:sp>
            <p:nvSpPr>
              <p:cNvPr id="1225816" name="Text Box 88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678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b="0">
                    <a:latin typeface="Times New Roman" pitchFamily="18" charset="0"/>
                  </a:rPr>
                  <a:t>3 5 6</a:t>
                </a:r>
              </a:p>
            </p:txBody>
          </p:sp>
        </p:grpSp>
        <p:grpSp>
          <p:nvGrpSpPr>
            <p:cNvPr id="1225817" name="Group 89"/>
            <p:cNvGrpSpPr>
              <a:grpSpLocks/>
            </p:cNvGrpSpPr>
            <p:nvPr/>
          </p:nvGrpSpPr>
          <p:grpSpPr bwMode="auto">
            <a:xfrm>
              <a:off x="2880" y="1632"/>
              <a:ext cx="326" cy="250"/>
              <a:chOff x="336" y="1440"/>
              <a:chExt cx="489" cy="250"/>
            </a:xfrm>
          </p:grpSpPr>
          <p:sp>
            <p:nvSpPr>
              <p:cNvPr id="1225818" name="Rectangle 90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800">
                  <a:latin typeface="Wingdings" pitchFamily="2" charset="2"/>
                </a:endParaRPr>
              </a:p>
            </p:txBody>
          </p:sp>
          <p:sp>
            <p:nvSpPr>
              <p:cNvPr id="1225819" name="Text Box 91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8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b="0">
                    <a:latin typeface="Times New Roman" pitchFamily="18" charset="0"/>
                  </a:rPr>
                  <a:t>2 +</a:t>
                </a:r>
              </a:p>
            </p:txBody>
          </p:sp>
        </p:grpSp>
      </p:grpSp>
      <p:grpSp>
        <p:nvGrpSpPr>
          <p:cNvPr id="1225820" name="Group 92"/>
          <p:cNvGrpSpPr>
            <a:grpSpLocks/>
          </p:cNvGrpSpPr>
          <p:nvPr/>
        </p:nvGrpSpPr>
        <p:grpSpPr bwMode="auto">
          <a:xfrm>
            <a:off x="5334000" y="2743200"/>
            <a:ext cx="958850" cy="396875"/>
            <a:chOff x="3792" y="2064"/>
            <a:chExt cx="604" cy="250"/>
          </a:xfrm>
        </p:grpSpPr>
        <p:grpSp>
          <p:nvGrpSpPr>
            <p:cNvPr id="1225821" name="Group 93"/>
            <p:cNvGrpSpPr>
              <a:grpSpLocks/>
            </p:cNvGrpSpPr>
            <p:nvPr/>
          </p:nvGrpSpPr>
          <p:grpSpPr bwMode="auto">
            <a:xfrm>
              <a:off x="4080" y="2064"/>
              <a:ext cx="316" cy="250"/>
              <a:chOff x="4416" y="1440"/>
              <a:chExt cx="737" cy="260"/>
            </a:xfrm>
          </p:grpSpPr>
          <p:sp>
            <p:nvSpPr>
              <p:cNvPr id="1225822" name="Rectangle 94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800">
                  <a:latin typeface="Wingdings" pitchFamily="2" charset="2"/>
                </a:endParaRPr>
              </a:p>
            </p:txBody>
          </p:sp>
          <p:sp>
            <p:nvSpPr>
              <p:cNvPr id="1225823" name="Text Box 95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737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b="0">
                    <a:latin typeface="Times New Roman" pitchFamily="18" charset="0"/>
                  </a:rPr>
                  <a:t>5 6</a:t>
                </a:r>
              </a:p>
            </p:txBody>
          </p:sp>
        </p:grpSp>
        <p:grpSp>
          <p:nvGrpSpPr>
            <p:cNvPr id="1225824" name="Group 96"/>
            <p:cNvGrpSpPr>
              <a:grpSpLocks/>
            </p:cNvGrpSpPr>
            <p:nvPr/>
          </p:nvGrpSpPr>
          <p:grpSpPr bwMode="auto">
            <a:xfrm>
              <a:off x="3792" y="2064"/>
              <a:ext cx="326" cy="250"/>
              <a:chOff x="336" y="1440"/>
              <a:chExt cx="489" cy="250"/>
            </a:xfrm>
          </p:grpSpPr>
          <p:sp>
            <p:nvSpPr>
              <p:cNvPr id="1225825" name="Rectangle 97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800">
                  <a:latin typeface="Wingdings" pitchFamily="2" charset="2"/>
                </a:endParaRPr>
              </a:p>
            </p:txBody>
          </p:sp>
          <p:sp>
            <p:nvSpPr>
              <p:cNvPr id="1225826" name="Text Box 98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8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b="0">
                    <a:latin typeface="Times New Roman" pitchFamily="18" charset="0"/>
                  </a:rPr>
                  <a:t>3 +</a:t>
                </a:r>
              </a:p>
            </p:txBody>
          </p:sp>
        </p:grpSp>
      </p:grpSp>
      <p:grpSp>
        <p:nvGrpSpPr>
          <p:cNvPr id="1225827" name="Group 99"/>
          <p:cNvGrpSpPr>
            <a:grpSpLocks/>
          </p:cNvGrpSpPr>
          <p:nvPr/>
        </p:nvGrpSpPr>
        <p:grpSpPr bwMode="auto">
          <a:xfrm>
            <a:off x="6692393" y="1294673"/>
            <a:ext cx="1765807" cy="1829527"/>
            <a:chOff x="24" y="1097"/>
            <a:chExt cx="1218" cy="1213"/>
          </a:xfrm>
        </p:grpSpPr>
        <p:sp>
          <p:nvSpPr>
            <p:cNvPr id="1225828" name="Text Box 100"/>
            <p:cNvSpPr txBox="1">
              <a:spLocks noChangeArrowheads="1"/>
            </p:cNvSpPr>
            <p:nvPr/>
          </p:nvSpPr>
          <p:spPr bwMode="auto">
            <a:xfrm>
              <a:off x="24" y="2107"/>
              <a:ext cx="372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itchFamily="18" charset="0"/>
                </a:rPr>
                <a:t>1,4,7</a:t>
              </a:r>
              <a:endParaRPr lang="en-US" b="0" dirty="0">
                <a:latin typeface="Times New Roman" pitchFamily="18" charset="0"/>
              </a:endParaRPr>
            </a:p>
          </p:txBody>
        </p:sp>
        <p:grpSp>
          <p:nvGrpSpPr>
            <p:cNvPr id="1225829" name="Group 101"/>
            <p:cNvGrpSpPr>
              <a:grpSpLocks/>
            </p:cNvGrpSpPr>
            <p:nvPr/>
          </p:nvGrpSpPr>
          <p:grpSpPr bwMode="auto">
            <a:xfrm>
              <a:off x="144" y="1097"/>
              <a:ext cx="1098" cy="1213"/>
              <a:chOff x="144" y="1097"/>
              <a:chExt cx="1098" cy="1213"/>
            </a:xfrm>
          </p:grpSpPr>
          <p:sp>
            <p:nvSpPr>
              <p:cNvPr id="1225830" name="Text Box 102"/>
              <p:cNvSpPr txBox="1">
                <a:spLocks noChangeArrowheads="1"/>
              </p:cNvSpPr>
              <p:nvPr/>
            </p:nvSpPr>
            <p:spPr bwMode="auto">
              <a:xfrm>
                <a:off x="369" y="1097"/>
                <a:ext cx="127" cy="3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 sz="2800" b="0">
                  <a:latin typeface="Wingdings" pitchFamily="2" charset="2"/>
                </a:endParaRPr>
              </a:p>
            </p:txBody>
          </p:sp>
          <p:grpSp>
            <p:nvGrpSpPr>
              <p:cNvPr id="1225831" name="Group 103"/>
              <p:cNvGrpSpPr>
                <a:grpSpLocks/>
              </p:cNvGrpSpPr>
              <p:nvPr/>
            </p:nvGrpSpPr>
            <p:grpSpPr bwMode="auto">
              <a:xfrm>
                <a:off x="528" y="1392"/>
                <a:ext cx="240" cy="384"/>
                <a:chOff x="2064" y="1872"/>
                <a:chExt cx="192" cy="288"/>
              </a:xfrm>
            </p:grpSpPr>
            <p:sp>
              <p:nvSpPr>
                <p:cNvPr id="1225832" name="Rectangle 104"/>
                <p:cNvSpPr>
                  <a:spLocks noChangeArrowheads="1"/>
                </p:cNvSpPr>
                <p:nvPr/>
              </p:nvSpPr>
              <p:spPr bwMode="auto">
                <a:xfrm>
                  <a:off x="2064" y="1872"/>
                  <a:ext cx="192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5833" name="Line 105"/>
                <p:cNvSpPr>
                  <a:spLocks noChangeShapeType="1"/>
                </p:cNvSpPr>
                <p:nvPr/>
              </p:nvSpPr>
              <p:spPr bwMode="auto">
                <a:xfrm>
                  <a:off x="2064" y="196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5834" name="Line 106"/>
                <p:cNvSpPr>
                  <a:spLocks noChangeShapeType="1"/>
                </p:cNvSpPr>
                <p:nvPr/>
              </p:nvSpPr>
              <p:spPr bwMode="auto">
                <a:xfrm>
                  <a:off x="2064" y="2064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25835" name="Line 107"/>
              <p:cNvSpPr>
                <a:spLocks noChangeShapeType="1"/>
              </p:cNvSpPr>
              <p:nvPr/>
            </p:nvSpPr>
            <p:spPr bwMode="auto">
              <a:xfrm flipH="1">
                <a:off x="144" y="1776"/>
                <a:ext cx="485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5836" name="Line 108"/>
              <p:cNvSpPr>
                <a:spLocks noChangeShapeType="1"/>
              </p:cNvSpPr>
              <p:nvPr/>
            </p:nvSpPr>
            <p:spPr bwMode="auto">
              <a:xfrm>
                <a:off x="624" y="1776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5837" name="Line 109"/>
              <p:cNvSpPr>
                <a:spLocks noChangeShapeType="1"/>
              </p:cNvSpPr>
              <p:nvPr/>
            </p:nvSpPr>
            <p:spPr bwMode="auto">
              <a:xfrm>
                <a:off x="629" y="1776"/>
                <a:ext cx="427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5838" name="Text Box 110"/>
              <p:cNvSpPr txBox="1">
                <a:spLocks noChangeArrowheads="1"/>
              </p:cNvSpPr>
              <p:nvPr/>
            </p:nvSpPr>
            <p:spPr bwMode="auto">
              <a:xfrm>
                <a:off x="460" y="2108"/>
                <a:ext cx="372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Times New Roman" pitchFamily="18" charset="0"/>
                  </a:rPr>
                  <a:t>2,5,8</a:t>
                </a:r>
                <a:endParaRPr lang="en-US" b="0" dirty="0">
                  <a:latin typeface="Times New Roman" pitchFamily="18" charset="0"/>
                </a:endParaRPr>
              </a:p>
            </p:txBody>
          </p:sp>
          <p:sp>
            <p:nvSpPr>
              <p:cNvPr id="1225839" name="Text Box 111"/>
              <p:cNvSpPr txBox="1">
                <a:spLocks noChangeArrowheads="1"/>
              </p:cNvSpPr>
              <p:nvPr/>
            </p:nvSpPr>
            <p:spPr bwMode="auto">
              <a:xfrm>
                <a:off x="870" y="2071"/>
                <a:ext cx="372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Times New Roman" pitchFamily="18" charset="0"/>
                  </a:rPr>
                  <a:t>3,6,9</a:t>
                </a:r>
              </a:p>
            </p:txBody>
          </p:sp>
          <p:sp>
            <p:nvSpPr>
              <p:cNvPr id="1225840" name="Text Box 112"/>
              <p:cNvSpPr txBox="1">
                <a:spLocks noChangeArrowheads="1"/>
              </p:cNvSpPr>
              <p:nvPr/>
            </p:nvSpPr>
            <p:spPr bwMode="auto">
              <a:xfrm>
                <a:off x="192" y="1152"/>
                <a:ext cx="950" cy="2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b="0">
                    <a:latin typeface="Times New Roman" pitchFamily="18" charset="0"/>
                  </a:rPr>
                  <a:t>Hash Function</a:t>
                </a:r>
                <a:endParaRPr lang="en-US" sz="2800" b="0">
                  <a:latin typeface="Times New Roman" pitchFamily="18" charset="0"/>
                </a:endParaRPr>
              </a:p>
            </p:txBody>
          </p:sp>
        </p:grpSp>
      </p:grpSp>
      <p:sp>
        <p:nvSpPr>
          <p:cNvPr id="1225841" name="Text Box 113"/>
          <p:cNvSpPr txBox="1">
            <a:spLocks noChangeArrowheads="1"/>
          </p:cNvSpPr>
          <p:nvPr/>
        </p:nvSpPr>
        <p:spPr bwMode="auto">
          <a:xfrm>
            <a:off x="3962400" y="1371600"/>
            <a:ext cx="1187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>
                <a:latin typeface="Times New Roman" pitchFamily="18" charset="0"/>
              </a:rPr>
              <a:t>transaction</a:t>
            </a:r>
          </a:p>
        </p:txBody>
      </p:sp>
    </p:spTree>
    <p:extLst>
      <p:ext uri="{BB962C8B-B14F-4D97-AF65-F5344CB8AC3E}">
        <p14:creationId xmlns:p14="http://schemas.microsoft.com/office/powerpoint/2010/main" val="5475544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Subset Operation Using Hash Tree</a:t>
            </a:r>
          </a:p>
        </p:txBody>
      </p:sp>
      <p:sp>
        <p:nvSpPr>
          <p:cNvPr id="1226755" name="Line 3"/>
          <p:cNvSpPr>
            <a:spLocks noChangeShapeType="1"/>
          </p:cNvSpPr>
          <p:nvPr/>
        </p:nvSpPr>
        <p:spPr bwMode="auto">
          <a:xfrm flipH="1">
            <a:off x="2763838" y="2765425"/>
            <a:ext cx="1425575" cy="676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6756" name="Line 4"/>
          <p:cNvSpPr>
            <a:spLocks noChangeShapeType="1"/>
          </p:cNvSpPr>
          <p:nvPr/>
        </p:nvSpPr>
        <p:spPr bwMode="auto">
          <a:xfrm>
            <a:off x="4189413" y="2765425"/>
            <a:ext cx="0" cy="738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6757" name="Line 5"/>
          <p:cNvSpPr>
            <a:spLocks noChangeShapeType="1"/>
          </p:cNvSpPr>
          <p:nvPr/>
        </p:nvSpPr>
        <p:spPr bwMode="auto">
          <a:xfrm>
            <a:off x="4189413" y="2765425"/>
            <a:ext cx="1425575" cy="676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6758" name="Line 6"/>
          <p:cNvSpPr>
            <a:spLocks noChangeShapeType="1"/>
          </p:cNvSpPr>
          <p:nvPr/>
        </p:nvSpPr>
        <p:spPr bwMode="auto">
          <a:xfrm flipH="1">
            <a:off x="1939925" y="3838575"/>
            <a:ext cx="808038" cy="477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6759" name="Line 7"/>
          <p:cNvSpPr>
            <a:spLocks noChangeShapeType="1"/>
          </p:cNvSpPr>
          <p:nvPr/>
        </p:nvSpPr>
        <p:spPr bwMode="auto">
          <a:xfrm>
            <a:off x="2747963" y="3838575"/>
            <a:ext cx="0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6760" name="Line 8"/>
          <p:cNvSpPr>
            <a:spLocks noChangeShapeType="1"/>
          </p:cNvSpPr>
          <p:nvPr/>
        </p:nvSpPr>
        <p:spPr bwMode="auto">
          <a:xfrm>
            <a:off x="2747963" y="3838575"/>
            <a:ext cx="649287" cy="477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6761" name="Line 9"/>
          <p:cNvSpPr>
            <a:spLocks noChangeShapeType="1"/>
          </p:cNvSpPr>
          <p:nvPr/>
        </p:nvSpPr>
        <p:spPr bwMode="auto">
          <a:xfrm flipH="1">
            <a:off x="4600575" y="3838575"/>
            <a:ext cx="1014413" cy="738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6762" name="Line 10"/>
          <p:cNvSpPr>
            <a:spLocks noChangeShapeType="1"/>
          </p:cNvSpPr>
          <p:nvPr/>
        </p:nvSpPr>
        <p:spPr bwMode="auto">
          <a:xfrm>
            <a:off x="5614988" y="3838575"/>
            <a:ext cx="0" cy="738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6763" name="Line 11"/>
          <p:cNvSpPr>
            <a:spLocks noChangeShapeType="1"/>
          </p:cNvSpPr>
          <p:nvPr/>
        </p:nvSpPr>
        <p:spPr bwMode="auto">
          <a:xfrm>
            <a:off x="5614988" y="3838575"/>
            <a:ext cx="1139825" cy="738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6764" name="Line 12"/>
          <p:cNvSpPr>
            <a:spLocks noChangeShapeType="1"/>
          </p:cNvSpPr>
          <p:nvPr/>
        </p:nvSpPr>
        <p:spPr bwMode="auto">
          <a:xfrm flipH="1">
            <a:off x="2003425" y="4778375"/>
            <a:ext cx="760413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6765" name="Line 13"/>
          <p:cNvSpPr>
            <a:spLocks noChangeShapeType="1"/>
          </p:cNvSpPr>
          <p:nvPr/>
        </p:nvSpPr>
        <p:spPr bwMode="auto">
          <a:xfrm>
            <a:off x="2763838" y="4778375"/>
            <a:ext cx="0" cy="604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6766" name="Line 14"/>
          <p:cNvSpPr>
            <a:spLocks noChangeShapeType="1"/>
          </p:cNvSpPr>
          <p:nvPr/>
        </p:nvSpPr>
        <p:spPr bwMode="auto">
          <a:xfrm>
            <a:off x="2763838" y="4778375"/>
            <a:ext cx="696912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6767" name="Rectangle 15"/>
          <p:cNvSpPr>
            <a:spLocks noChangeArrowheads="1"/>
          </p:cNvSpPr>
          <p:nvPr/>
        </p:nvSpPr>
        <p:spPr bwMode="auto">
          <a:xfrm>
            <a:off x="2636838" y="3436938"/>
            <a:ext cx="252412" cy="401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6768" name="Line 16"/>
          <p:cNvSpPr>
            <a:spLocks noChangeShapeType="1"/>
          </p:cNvSpPr>
          <p:nvPr/>
        </p:nvSpPr>
        <p:spPr bwMode="auto">
          <a:xfrm>
            <a:off x="2636838" y="3570288"/>
            <a:ext cx="252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6769" name="Line 17"/>
          <p:cNvSpPr>
            <a:spLocks noChangeShapeType="1"/>
          </p:cNvSpPr>
          <p:nvPr/>
        </p:nvSpPr>
        <p:spPr bwMode="auto">
          <a:xfrm>
            <a:off x="2636838" y="3705225"/>
            <a:ext cx="252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6770" name="Rectangle 18"/>
          <p:cNvSpPr>
            <a:spLocks noChangeArrowheads="1"/>
          </p:cNvSpPr>
          <p:nvPr/>
        </p:nvSpPr>
        <p:spPr bwMode="auto">
          <a:xfrm>
            <a:off x="5487988" y="3436938"/>
            <a:ext cx="254000" cy="401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6771" name="Line 19"/>
          <p:cNvSpPr>
            <a:spLocks noChangeShapeType="1"/>
          </p:cNvSpPr>
          <p:nvPr/>
        </p:nvSpPr>
        <p:spPr bwMode="auto">
          <a:xfrm>
            <a:off x="5487988" y="3570288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6772" name="Line 20"/>
          <p:cNvSpPr>
            <a:spLocks noChangeShapeType="1"/>
          </p:cNvSpPr>
          <p:nvPr/>
        </p:nvSpPr>
        <p:spPr bwMode="auto">
          <a:xfrm>
            <a:off x="5487988" y="3705225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6773" name="Rectangle 21"/>
          <p:cNvSpPr>
            <a:spLocks noChangeArrowheads="1"/>
          </p:cNvSpPr>
          <p:nvPr/>
        </p:nvSpPr>
        <p:spPr bwMode="auto">
          <a:xfrm>
            <a:off x="2636838" y="4375150"/>
            <a:ext cx="252412" cy="403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6774" name="Line 22"/>
          <p:cNvSpPr>
            <a:spLocks noChangeShapeType="1"/>
          </p:cNvSpPr>
          <p:nvPr/>
        </p:nvSpPr>
        <p:spPr bwMode="auto">
          <a:xfrm>
            <a:off x="2636838" y="4645025"/>
            <a:ext cx="252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6775" name="Line 23"/>
          <p:cNvSpPr>
            <a:spLocks noChangeShapeType="1"/>
          </p:cNvSpPr>
          <p:nvPr/>
        </p:nvSpPr>
        <p:spPr bwMode="auto">
          <a:xfrm>
            <a:off x="2636838" y="4510088"/>
            <a:ext cx="252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6776" name="Rectangle 24"/>
          <p:cNvSpPr>
            <a:spLocks noChangeArrowheads="1"/>
          </p:cNvSpPr>
          <p:nvPr/>
        </p:nvSpPr>
        <p:spPr bwMode="auto">
          <a:xfrm>
            <a:off x="3270250" y="5314950"/>
            <a:ext cx="633413" cy="336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6777" name="Text Box 25"/>
          <p:cNvSpPr txBox="1">
            <a:spLocks noChangeArrowheads="1"/>
          </p:cNvSpPr>
          <p:nvPr/>
        </p:nvSpPr>
        <p:spPr bwMode="auto">
          <a:xfrm>
            <a:off x="3270250" y="5338763"/>
            <a:ext cx="64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>
                <a:latin typeface="Times New Roman" pitchFamily="18" charset="0"/>
              </a:rPr>
              <a:t>1 5 9</a:t>
            </a:r>
            <a:endParaRPr lang="en-US" sz="2000" b="0">
              <a:latin typeface="Times New Roman" pitchFamily="18" charset="0"/>
            </a:endParaRPr>
          </a:p>
        </p:txBody>
      </p:sp>
      <p:grpSp>
        <p:nvGrpSpPr>
          <p:cNvPr id="1226778" name="Group 26"/>
          <p:cNvGrpSpPr>
            <a:grpSpLocks/>
          </p:cNvGrpSpPr>
          <p:nvPr/>
        </p:nvGrpSpPr>
        <p:grpSpPr bwMode="auto">
          <a:xfrm>
            <a:off x="1622425" y="4308475"/>
            <a:ext cx="641350" cy="390525"/>
            <a:chOff x="1248" y="2784"/>
            <a:chExt cx="486" cy="279"/>
          </a:xfrm>
        </p:grpSpPr>
        <p:sp>
          <p:nvSpPr>
            <p:cNvPr id="1226779" name="Rectangle 27"/>
            <p:cNvSpPr>
              <a:spLocks noChangeArrowheads="1"/>
            </p:cNvSpPr>
            <p:nvPr/>
          </p:nvSpPr>
          <p:spPr bwMode="auto">
            <a:xfrm>
              <a:off x="1248" y="2784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6780" name="Text Box 28"/>
            <p:cNvSpPr txBox="1">
              <a:spLocks noChangeArrowheads="1"/>
            </p:cNvSpPr>
            <p:nvPr/>
          </p:nvSpPr>
          <p:spPr bwMode="auto">
            <a:xfrm>
              <a:off x="1248" y="2801"/>
              <a:ext cx="48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0">
                  <a:latin typeface="Times New Roman" pitchFamily="18" charset="0"/>
                </a:rPr>
                <a:t>1 4 5</a:t>
              </a:r>
              <a:endParaRPr lang="en-US" sz="2000" b="0">
                <a:latin typeface="Times New Roman" pitchFamily="18" charset="0"/>
              </a:endParaRPr>
            </a:p>
          </p:txBody>
        </p:sp>
      </p:grpSp>
      <p:sp>
        <p:nvSpPr>
          <p:cNvPr id="1226781" name="Rectangle 29"/>
          <p:cNvSpPr>
            <a:spLocks noChangeArrowheads="1"/>
          </p:cNvSpPr>
          <p:nvPr/>
        </p:nvSpPr>
        <p:spPr bwMode="auto">
          <a:xfrm>
            <a:off x="3143250" y="4308475"/>
            <a:ext cx="633413" cy="336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6782" name="Text Box 30"/>
          <p:cNvSpPr txBox="1">
            <a:spLocks noChangeArrowheads="1"/>
          </p:cNvSpPr>
          <p:nvPr/>
        </p:nvSpPr>
        <p:spPr bwMode="auto">
          <a:xfrm>
            <a:off x="3143250" y="4332288"/>
            <a:ext cx="64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>
                <a:latin typeface="Times New Roman" pitchFamily="18" charset="0"/>
              </a:rPr>
              <a:t>1 3 6</a:t>
            </a:r>
            <a:endParaRPr lang="en-US" sz="2000" b="0">
              <a:latin typeface="Times New Roman" pitchFamily="18" charset="0"/>
            </a:endParaRPr>
          </a:p>
        </p:txBody>
      </p:sp>
      <p:sp>
        <p:nvSpPr>
          <p:cNvPr id="1226783" name="Rectangle 31"/>
          <p:cNvSpPr>
            <a:spLocks noChangeArrowheads="1"/>
          </p:cNvSpPr>
          <p:nvPr/>
        </p:nvSpPr>
        <p:spPr bwMode="auto">
          <a:xfrm>
            <a:off x="4284663" y="4576763"/>
            <a:ext cx="633412" cy="336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6784" name="Text Box 32"/>
          <p:cNvSpPr txBox="1">
            <a:spLocks noChangeArrowheads="1"/>
          </p:cNvSpPr>
          <p:nvPr/>
        </p:nvSpPr>
        <p:spPr bwMode="auto">
          <a:xfrm>
            <a:off x="4284663" y="4600575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>
                <a:latin typeface="Times New Roman" pitchFamily="18" charset="0"/>
              </a:rPr>
              <a:t>3 4 5</a:t>
            </a:r>
            <a:endParaRPr lang="en-US" sz="2000" b="0">
              <a:latin typeface="Times New Roman" pitchFamily="18" charset="0"/>
            </a:endParaRPr>
          </a:p>
        </p:txBody>
      </p:sp>
      <p:grpSp>
        <p:nvGrpSpPr>
          <p:cNvPr id="1226785" name="Group 33"/>
          <p:cNvGrpSpPr>
            <a:grpSpLocks/>
          </p:cNvGrpSpPr>
          <p:nvPr/>
        </p:nvGrpSpPr>
        <p:grpSpPr bwMode="auto">
          <a:xfrm>
            <a:off x="6438900" y="4576763"/>
            <a:ext cx="641350" cy="390525"/>
            <a:chOff x="432" y="3408"/>
            <a:chExt cx="486" cy="279"/>
          </a:xfrm>
        </p:grpSpPr>
        <p:sp>
          <p:nvSpPr>
            <p:cNvPr id="1226786" name="Rectangle 34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6787" name="Text Box 35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0">
                  <a:latin typeface="Times New Roman" pitchFamily="18" charset="0"/>
                </a:rPr>
                <a:t>3 6 7</a:t>
              </a:r>
              <a:endParaRPr lang="en-US" sz="2000" b="0">
                <a:latin typeface="Times New Roman" pitchFamily="18" charset="0"/>
              </a:endParaRPr>
            </a:p>
          </p:txBody>
        </p:sp>
      </p:grpSp>
      <p:grpSp>
        <p:nvGrpSpPr>
          <p:cNvPr id="1226788" name="Group 36"/>
          <p:cNvGrpSpPr>
            <a:grpSpLocks/>
          </p:cNvGrpSpPr>
          <p:nvPr/>
        </p:nvGrpSpPr>
        <p:grpSpPr bwMode="auto">
          <a:xfrm>
            <a:off x="6438900" y="4913313"/>
            <a:ext cx="641350" cy="390525"/>
            <a:chOff x="432" y="3408"/>
            <a:chExt cx="486" cy="280"/>
          </a:xfrm>
        </p:grpSpPr>
        <p:sp>
          <p:nvSpPr>
            <p:cNvPr id="1226789" name="Rectangle 37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6790" name="Text Box 38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0">
                  <a:latin typeface="Times New Roman" pitchFamily="18" charset="0"/>
                </a:rPr>
                <a:t>3 6 8</a:t>
              </a:r>
              <a:endParaRPr lang="en-US" sz="2000" b="0">
                <a:latin typeface="Times New Roman" pitchFamily="18" charset="0"/>
              </a:endParaRPr>
            </a:p>
          </p:txBody>
        </p:sp>
      </p:grpSp>
      <p:grpSp>
        <p:nvGrpSpPr>
          <p:cNvPr id="1226791" name="Group 39"/>
          <p:cNvGrpSpPr>
            <a:grpSpLocks/>
          </p:cNvGrpSpPr>
          <p:nvPr/>
        </p:nvGrpSpPr>
        <p:grpSpPr bwMode="auto">
          <a:xfrm>
            <a:off x="5297488" y="4576763"/>
            <a:ext cx="644525" cy="725487"/>
            <a:chOff x="3792" y="3312"/>
            <a:chExt cx="488" cy="519"/>
          </a:xfrm>
        </p:grpSpPr>
        <p:grpSp>
          <p:nvGrpSpPr>
            <p:cNvPr id="1226792" name="Group 40"/>
            <p:cNvGrpSpPr>
              <a:grpSpLocks/>
            </p:cNvGrpSpPr>
            <p:nvPr/>
          </p:nvGrpSpPr>
          <p:grpSpPr bwMode="auto">
            <a:xfrm>
              <a:off x="3792" y="3312"/>
              <a:ext cx="488" cy="279"/>
              <a:chOff x="432" y="3408"/>
              <a:chExt cx="488" cy="279"/>
            </a:xfrm>
          </p:grpSpPr>
          <p:sp>
            <p:nvSpPr>
              <p:cNvPr id="1226793" name="Rectangle 41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6794" name="Text Box 42"/>
              <p:cNvSpPr txBox="1">
                <a:spLocks noChangeArrowheads="1"/>
              </p:cNvSpPr>
              <p:nvPr/>
            </p:nvSpPr>
            <p:spPr bwMode="auto">
              <a:xfrm>
                <a:off x="434" y="3425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0">
                    <a:latin typeface="Times New Roman" pitchFamily="18" charset="0"/>
                  </a:rPr>
                  <a:t>3 5 6</a:t>
                </a:r>
                <a:endParaRPr lang="en-US" sz="2000" b="0">
                  <a:latin typeface="Times New Roman" pitchFamily="18" charset="0"/>
                </a:endParaRPr>
              </a:p>
            </p:txBody>
          </p:sp>
        </p:grpSp>
        <p:grpSp>
          <p:nvGrpSpPr>
            <p:cNvPr id="1226795" name="Group 43"/>
            <p:cNvGrpSpPr>
              <a:grpSpLocks/>
            </p:cNvGrpSpPr>
            <p:nvPr/>
          </p:nvGrpSpPr>
          <p:grpSpPr bwMode="auto">
            <a:xfrm>
              <a:off x="3792" y="3552"/>
              <a:ext cx="488" cy="279"/>
              <a:chOff x="432" y="3408"/>
              <a:chExt cx="488" cy="279"/>
            </a:xfrm>
          </p:grpSpPr>
          <p:sp>
            <p:nvSpPr>
              <p:cNvPr id="1226796" name="Rectangle 44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6797" name="Text Box 45"/>
              <p:cNvSpPr txBox="1">
                <a:spLocks noChangeArrowheads="1"/>
              </p:cNvSpPr>
              <p:nvPr/>
            </p:nvSpPr>
            <p:spPr bwMode="auto">
              <a:xfrm>
                <a:off x="434" y="3425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0">
                    <a:latin typeface="Times New Roman" pitchFamily="18" charset="0"/>
                  </a:rPr>
                  <a:t>3 5 7</a:t>
                </a:r>
                <a:endParaRPr lang="en-US" sz="2000" b="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226798" name="Group 46"/>
          <p:cNvGrpSpPr>
            <a:grpSpLocks/>
          </p:cNvGrpSpPr>
          <p:nvPr/>
        </p:nvGrpSpPr>
        <p:grpSpPr bwMode="auto">
          <a:xfrm>
            <a:off x="5297488" y="5248275"/>
            <a:ext cx="644525" cy="390525"/>
            <a:chOff x="432" y="3408"/>
            <a:chExt cx="488" cy="279"/>
          </a:xfrm>
        </p:grpSpPr>
        <p:sp>
          <p:nvSpPr>
            <p:cNvPr id="1226799" name="Rectangle 47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6800" name="Text Box 48"/>
            <p:cNvSpPr txBox="1">
              <a:spLocks noChangeArrowheads="1"/>
            </p:cNvSpPr>
            <p:nvPr/>
          </p:nvSpPr>
          <p:spPr bwMode="auto">
            <a:xfrm>
              <a:off x="434" y="3425"/>
              <a:ext cx="48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0">
                  <a:latin typeface="Times New Roman" pitchFamily="18" charset="0"/>
                </a:rPr>
                <a:t>6 8 9</a:t>
              </a:r>
              <a:endParaRPr lang="en-US" sz="2000" b="0">
                <a:latin typeface="Times New Roman" pitchFamily="18" charset="0"/>
              </a:endParaRPr>
            </a:p>
          </p:txBody>
        </p:sp>
      </p:grpSp>
      <p:grpSp>
        <p:nvGrpSpPr>
          <p:cNvPr id="1226801" name="Group 49"/>
          <p:cNvGrpSpPr>
            <a:grpSpLocks/>
          </p:cNvGrpSpPr>
          <p:nvPr/>
        </p:nvGrpSpPr>
        <p:grpSpPr bwMode="auto">
          <a:xfrm>
            <a:off x="3903663" y="3503613"/>
            <a:ext cx="641350" cy="390525"/>
            <a:chOff x="432" y="3408"/>
            <a:chExt cx="486" cy="279"/>
          </a:xfrm>
        </p:grpSpPr>
        <p:sp>
          <p:nvSpPr>
            <p:cNvPr id="1226802" name="Rectangle 50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6803" name="Text Box 51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0">
                  <a:latin typeface="Times New Roman" pitchFamily="18" charset="0"/>
                </a:rPr>
                <a:t>2 3 4</a:t>
              </a:r>
            </a:p>
          </p:txBody>
        </p:sp>
      </p:grpSp>
      <p:grpSp>
        <p:nvGrpSpPr>
          <p:cNvPr id="1226804" name="Group 52"/>
          <p:cNvGrpSpPr>
            <a:grpSpLocks/>
          </p:cNvGrpSpPr>
          <p:nvPr/>
        </p:nvGrpSpPr>
        <p:grpSpPr bwMode="auto">
          <a:xfrm>
            <a:off x="3903663" y="3838575"/>
            <a:ext cx="641350" cy="392113"/>
            <a:chOff x="432" y="3408"/>
            <a:chExt cx="486" cy="280"/>
          </a:xfrm>
        </p:grpSpPr>
        <p:sp>
          <p:nvSpPr>
            <p:cNvPr id="1226805" name="Rectangle 53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6806" name="Text Box 54"/>
            <p:cNvSpPr txBox="1">
              <a:spLocks noChangeArrowheads="1"/>
            </p:cNvSpPr>
            <p:nvPr/>
          </p:nvSpPr>
          <p:spPr bwMode="auto">
            <a:xfrm>
              <a:off x="432" y="3426"/>
              <a:ext cx="48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0">
                  <a:latin typeface="Times New Roman" pitchFamily="18" charset="0"/>
                </a:rPr>
                <a:t>5 6 7</a:t>
              </a:r>
              <a:endParaRPr lang="en-US" sz="2000" b="0">
                <a:latin typeface="Times New Roman" pitchFamily="18" charset="0"/>
              </a:endParaRPr>
            </a:p>
          </p:txBody>
        </p:sp>
      </p:grpSp>
      <p:grpSp>
        <p:nvGrpSpPr>
          <p:cNvPr id="1226807" name="Group 55"/>
          <p:cNvGrpSpPr>
            <a:grpSpLocks/>
          </p:cNvGrpSpPr>
          <p:nvPr/>
        </p:nvGrpSpPr>
        <p:grpSpPr bwMode="auto">
          <a:xfrm>
            <a:off x="1685925" y="5314950"/>
            <a:ext cx="641350" cy="390525"/>
            <a:chOff x="432" y="3408"/>
            <a:chExt cx="486" cy="279"/>
          </a:xfrm>
        </p:grpSpPr>
        <p:sp>
          <p:nvSpPr>
            <p:cNvPr id="1226808" name="Rectangle 56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6809" name="Text Box 57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0">
                  <a:latin typeface="Times New Roman" pitchFamily="18" charset="0"/>
                </a:rPr>
                <a:t>1 2 4</a:t>
              </a:r>
              <a:endParaRPr lang="en-US" sz="2000" b="0">
                <a:latin typeface="Times New Roman" pitchFamily="18" charset="0"/>
              </a:endParaRPr>
            </a:p>
          </p:txBody>
        </p:sp>
      </p:grpSp>
      <p:grpSp>
        <p:nvGrpSpPr>
          <p:cNvPr id="1226810" name="Group 58"/>
          <p:cNvGrpSpPr>
            <a:grpSpLocks/>
          </p:cNvGrpSpPr>
          <p:nvPr/>
        </p:nvGrpSpPr>
        <p:grpSpPr bwMode="auto">
          <a:xfrm>
            <a:off x="1685925" y="5651500"/>
            <a:ext cx="641350" cy="392113"/>
            <a:chOff x="432" y="3408"/>
            <a:chExt cx="486" cy="281"/>
          </a:xfrm>
        </p:grpSpPr>
        <p:sp>
          <p:nvSpPr>
            <p:cNvPr id="1226811" name="Rectangle 59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6812" name="Text Box 60"/>
            <p:cNvSpPr txBox="1">
              <a:spLocks noChangeArrowheads="1"/>
            </p:cNvSpPr>
            <p:nvPr/>
          </p:nvSpPr>
          <p:spPr bwMode="auto">
            <a:xfrm>
              <a:off x="432" y="3426"/>
              <a:ext cx="486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0">
                  <a:latin typeface="Times New Roman" pitchFamily="18" charset="0"/>
                </a:rPr>
                <a:t>4 5 7</a:t>
              </a:r>
              <a:endParaRPr lang="en-US" sz="2000" b="0">
                <a:latin typeface="Times New Roman" pitchFamily="18" charset="0"/>
              </a:endParaRPr>
            </a:p>
          </p:txBody>
        </p:sp>
      </p:grpSp>
      <p:grpSp>
        <p:nvGrpSpPr>
          <p:cNvPr id="1226813" name="Group 61"/>
          <p:cNvGrpSpPr>
            <a:grpSpLocks/>
          </p:cNvGrpSpPr>
          <p:nvPr/>
        </p:nvGrpSpPr>
        <p:grpSpPr bwMode="auto">
          <a:xfrm>
            <a:off x="2446338" y="5383213"/>
            <a:ext cx="641350" cy="390525"/>
            <a:chOff x="432" y="3408"/>
            <a:chExt cx="486" cy="280"/>
          </a:xfrm>
        </p:grpSpPr>
        <p:sp>
          <p:nvSpPr>
            <p:cNvPr id="1226814" name="Rectangle 62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6815" name="Text Box 63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0">
                  <a:latin typeface="Times New Roman" pitchFamily="18" charset="0"/>
                </a:rPr>
                <a:t>1 2 5</a:t>
              </a:r>
              <a:endParaRPr lang="en-US" sz="2000" b="0">
                <a:latin typeface="Times New Roman" pitchFamily="18" charset="0"/>
              </a:endParaRPr>
            </a:p>
          </p:txBody>
        </p:sp>
      </p:grpSp>
      <p:grpSp>
        <p:nvGrpSpPr>
          <p:cNvPr id="1226816" name="Group 64"/>
          <p:cNvGrpSpPr>
            <a:grpSpLocks/>
          </p:cNvGrpSpPr>
          <p:nvPr/>
        </p:nvGrpSpPr>
        <p:grpSpPr bwMode="auto">
          <a:xfrm>
            <a:off x="2446338" y="5718175"/>
            <a:ext cx="641350" cy="388938"/>
            <a:chOff x="432" y="3408"/>
            <a:chExt cx="486" cy="278"/>
          </a:xfrm>
        </p:grpSpPr>
        <p:sp>
          <p:nvSpPr>
            <p:cNvPr id="1226817" name="Rectangle 65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6818" name="Text Box 66"/>
            <p:cNvSpPr txBox="1">
              <a:spLocks noChangeArrowheads="1"/>
            </p:cNvSpPr>
            <p:nvPr/>
          </p:nvSpPr>
          <p:spPr bwMode="auto">
            <a:xfrm>
              <a:off x="432" y="3424"/>
              <a:ext cx="48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0">
                  <a:latin typeface="Times New Roman" pitchFamily="18" charset="0"/>
                </a:rPr>
                <a:t>4 5 8</a:t>
              </a:r>
              <a:endParaRPr lang="en-US" sz="2000" b="0">
                <a:latin typeface="Times New Roman" pitchFamily="18" charset="0"/>
              </a:endParaRPr>
            </a:p>
          </p:txBody>
        </p:sp>
      </p:grpSp>
      <p:sp>
        <p:nvSpPr>
          <p:cNvPr id="1226819" name="Rectangle 67"/>
          <p:cNvSpPr>
            <a:spLocks noChangeArrowheads="1"/>
          </p:cNvSpPr>
          <p:nvPr/>
        </p:nvSpPr>
        <p:spPr bwMode="auto">
          <a:xfrm>
            <a:off x="4030663" y="2362200"/>
            <a:ext cx="254000" cy="403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6820" name="Line 68"/>
          <p:cNvSpPr>
            <a:spLocks noChangeShapeType="1"/>
          </p:cNvSpPr>
          <p:nvPr/>
        </p:nvSpPr>
        <p:spPr bwMode="auto">
          <a:xfrm>
            <a:off x="4030663" y="2497138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6821" name="Line 69"/>
          <p:cNvSpPr>
            <a:spLocks noChangeShapeType="1"/>
          </p:cNvSpPr>
          <p:nvPr/>
        </p:nvSpPr>
        <p:spPr bwMode="auto">
          <a:xfrm>
            <a:off x="4030663" y="2630488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26836" name="Group 84"/>
          <p:cNvGrpSpPr>
            <a:grpSpLocks/>
          </p:cNvGrpSpPr>
          <p:nvPr/>
        </p:nvGrpSpPr>
        <p:grpSpPr bwMode="auto">
          <a:xfrm>
            <a:off x="3603625" y="1447800"/>
            <a:ext cx="1073150" cy="396875"/>
            <a:chOff x="4416" y="1440"/>
            <a:chExt cx="676" cy="250"/>
          </a:xfrm>
        </p:grpSpPr>
        <p:sp>
          <p:nvSpPr>
            <p:cNvPr id="1226837" name="Rectangle 85"/>
            <p:cNvSpPr>
              <a:spLocks noChangeArrowheads="1"/>
            </p:cNvSpPr>
            <p:nvPr/>
          </p:nvSpPr>
          <p:spPr bwMode="auto">
            <a:xfrm>
              <a:off x="4416" y="1440"/>
              <a:ext cx="672" cy="21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800">
                <a:latin typeface="Wingdings" pitchFamily="2" charset="2"/>
              </a:endParaRPr>
            </a:p>
          </p:txBody>
        </p:sp>
        <p:sp>
          <p:nvSpPr>
            <p:cNvPr id="1226838" name="Text Box 86"/>
            <p:cNvSpPr txBox="1">
              <a:spLocks noChangeArrowheads="1"/>
            </p:cNvSpPr>
            <p:nvPr/>
          </p:nvSpPr>
          <p:spPr bwMode="auto">
            <a:xfrm>
              <a:off x="4416" y="1440"/>
              <a:ext cx="6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latin typeface="Times New Roman" pitchFamily="18" charset="0"/>
                </a:rPr>
                <a:t>1 2 3 5 6</a:t>
              </a:r>
            </a:p>
          </p:txBody>
        </p:sp>
      </p:grpSp>
      <p:sp>
        <p:nvSpPr>
          <p:cNvPr id="1226839" name="Line 87"/>
          <p:cNvSpPr>
            <a:spLocks noChangeShapeType="1"/>
          </p:cNvSpPr>
          <p:nvPr/>
        </p:nvSpPr>
        <p:spPr bwMode="auto">
          <a:xfrm>
            <a:off x="4137025" y="1828800"/>
            <a:ext cx="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6840" name="Line 88"/>
          <p:cNvSpPr>
            <a:spLocks noChangeShapeType="1"/>
          </p:cNvSpPr>
          <p:nvPr/>
        </p:nvSpPr>
        <p:spPr bwMode="auto">
          <a:xfrm>
            <a:off x="2689225" y="2590800"/>
            <a:ext cx="76200" cy="762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6841" name="Line 89"/>
          <p:cNvSpPr>
            <a:spLocks noChangeShapeType="1"/>
          </p:cNvSpPr>
          <p:nvPr/>
        </p:nvSpPr>
        <p:spPr bwMode="auto">
          <a:xfrm flipH="1">
            <a:off x="4213225" y="2667000"/>
            <a:ext cx="990600" cy="762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6842" name="Line 90"/>
          <p:cNvSpPr>
            <a:spLocks noChangeShapeType="1"/>
          </p:cNvSpPr>
          <p:nvPr/>
        </p:nvSpPr>
        <p:spPr bwMode="auto">
          <a:xfrm flipH="1">
            <a:off x="5584825" y="3200400"/>
            <a:ext cx="762000" cy="152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26843" name="Group 91"/>
          <p:cNvGrpSpPr>
            <a:grpSpLocks/>
          </p:cNvGrpSpPr>
          <p:nvPr/>
        </p:nvGrpSpPr>
        <p:grpSpPr bwMode="auto">
          <a:xfrm>
            <a:off x="250825" y="2514600"/>
            <a:ext cx="1377950" cy="396875"/>
            <a:chOff x="0" y="1728"/>
            <a:chExt cx="868" cy="250"/>
          </a:xfrm>
        </p:grpSpPr>
        <p:grpSp>
          <p:nvGrpSpPr>
            <p:cNvPr id="1226844" name="Group 92"/>
            <p:cNvGrpSpPr>
              <a:grpSpLocks/>
            </p:cNvGrpSpPr>
            <p:nvPr/>
          </p:nvGrpSpPr>
          <p:grpSpPr bwMode="auto">
            <a:xfrm>
              <a:off x="432" y="1728"/>
              <a:ext cx="436" cy="250"/>
              <a:chOff x="432" y="1728"/>
              <a:chExt cx="436" cy="250"/>
            </a:xfrm>
          </p:grpSpPr>
          <p:sp>
            <p:nvSpPr>
              <p:cNvPr id="1226845" name="Rectangle 93"/>
              <p:cNvSpPr>
                <a:spLocks noChangeArrowheads="1"/>
              </p:cNvSpPr>
              <p:nvPr/>
            </p:nvSpPr>
            <p:spPr bwMode="auto">
              <a:xfrm>
                <a:off x="432" y="1728"/>
                <a:ext cx="432" cy="205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800">
                  <a:latin typeface="Wingdings" pitchFamily="2" charset="2"/>
                </a:endParaRPr>
              </a:p>
            </p:txBody>
          </p:sp>
          <p:sp>
            <p:nvSpPr>
              <p:cNvPr id="1226846" name="Text Box 94"/>
              <p:cNvSpPr txBox="1">
                <a:spLocks noChangeArrowheads="1"/>
              </p:cNvSpPr>
              <p:nvPr/>
            </p:nvSpPr>
            <p:spPr bwMode="auto">
              <a:xfrm>
                <a:off x="432" y="172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b="0">
                    <a:latin typeface="Times New Roman" pitchFamily="18" charset="0"/>
                  </a:rPr>
                  <a:t>3 5 6</a:t>
                </a:r>
              </a:p>
            </p:txBody>
          </p:sp>
        </p:grpSp>
        <p:grpSp>
          <p:nvGrpSpPr>
            <p:cNvPr id="1226847" name="Group 95"/>
            <p:cNvGrpSpPr>
              <a:grpSpLocks/>
            </p:cNvGrpSpPr>
            <p:nvPr/>
          </p:nvGrpSpPr>
          <p:grpSpPr bwMode="auto">
            <a:xfrm>
              <a:off x="0" y="1728"/>
              <a:ext cx="446" cy="250"/>
              <a:chOff x="336" y="1440"/>
              <a:chExt cx="446" cy="250"/>
            </a:xfrm>
          </p:grpSpPr>
          <p:sp>
            <p:nvSpPr>
              <p:cNvPr id="1226848" name="Rectangle 96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800">
                  <a:latin typeface="Wingdings" pitchFamily="2" charset="2"/>
                </a:endParaRPr>
              </a:p>
            </p:txBody>
          </p:sp>
          <p:sp>
            <p:nvSpPr>
              <p:cNvPr id="1226849" name="Text Box 97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4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b="0">
                    <a:latin typeface="Times New Roman" pitchFamily="18" charset="0"/>
                  </a:rPr>
                  <a:t>1 2 +</a:t>
                </a:r>
              </a:p>
            </p:txBody>
          </p:sp>
        </p:grpSp>
      </p:grpSp>
      <p:grpSp>
        <p:nvGrpSpPr>
          <p:cNvPr id="1226850" name="Group 98"/>
          <p:cNvGrpSpPr>
            <a:grpSpLocks/>
          </p:cNvGrpSpPr>
          <p:nvPr/>
        </p:nvGrpSpPr>
        <p:grpSpPr bwMode="auto">
          <a:xfrm>
            <a:off x="250825" y="3124200"/>
            <a:ext cx="1187450" cy="396875"/>
            <a:chOff x="0" y="2160"/>
            <a:chExt cx="748" cy="250"/>
          </a:xfrm>
        </p:grpSpPr>
        <p:grpSp>
          <p:nvGrpSpPr>
            <p:cNvPr id="1226851" name="Group 99"/>
            <p:cNvGrpSpPr>
              <a:grpSpLocks/>
            </p:cNvGrpSpPr>
            <p:nvPr/>
          </p:nvGrpSpPr>
          <p:grpSpPr bwMode="auto">
            <a:xfrm>
              <a:off x="432" y="2160"/>
              <a:ext cx="316" cy="250"/>
              <a:chOff x="4416" y="1440"/>
              <a:chExt cx="685" cy="260"/>
            </a:xfrm>
          </p:grpSpPr>
          <p:sp>
            <p:nvSpPr>
              <p:cNvPr id="1226852" name="Rectangle 100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800">
                  <a:latin typeface="Wingdings" pitchFamily="2" charset="2"/>
                </a:endParaRPr>
              </a:p>
            </p:txBody>
          </p:sp>
          <p:sp>
            <p:nvSpPr>
              <p:cNvPr id="1226853" name="Text Box 101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685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b="0">
                    <a:latin typeface="Times New Roman" pitchFamily="18" charset="0"/>
                  </a:rPr>
                  <a:t>5 6</a:t>
                </a:r>
              </a:p>
            </p:txBody>
          </p:sp>
        </p:grpSp>
        <p:grpSp>
          <p:nvGrpSpPr>
            <p:cNvPr id="1226854" name="Group 102"/>
            <p:cNvGrpSpPr>
              <a:grpSpLocks/>
            </p:cNvGrpSpPr>
            <p:nvPr/>
          </p:nvGrpSpPr>
          <p:grpSpPr bwMode="auto">
            <a:xfrm>
              <a:off x="0" y="2160"/>
              <a:ext cx="446" cy="250"/>
              <a:chOff x="336" y="1440"/>
              <a:chExt cx="446" cy="250"/>
            </a:xfrm>
          </p:grpSpPr>
          <p:sp>
            <p:nvSpPr>
              <p:cNvPr id="1226855" name="Rectangle 103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800">
                  <a:latin typeface="Wingdings" pitchFamily="2" charset="2"/>
                </a:endParaRPr>
              </a:p>
            </p:txBody>
          </p:sp>
          <p:sp>
            <p:nvSpPr>
              <p:cNvPr id="1226856" name="Text Box 104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4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b="0">
                    <a:latin typeface="Times New Roman" pitchFamily="18" charset="0"/>
                  </a:rPr>
                  <a:t>1 3 +</a:t>
                </a:r>
              </a:p>
            </p:txBody>
          </p:sp>
        </p:grpSp>
      </p:grpSp>
      <p:grpSp>
        <p:nvGrpSpPr>
          <p:cNvPr id="1226857" name="Group 105"/>
          <p:cNvGrpSpPr>
            <a:grpSpLocks/>
          </p:cNvGrpSpPr>
          <p:nvPr/>
        </p:nvGrpSpPr>
        <p:grpSpPr bwMode="auto">
          <a:xfrm>
            <a:off x="250825" y="3733800"/>
            <a:ext cx="990600" cy="396875"/>
            <a:chOff x="0" y="2544"/>
            <a:chExt cx="624" cy="250"/>
          </a:xfrm>
        </p:grpSpPr>
        <p:grpSp>
          <p:nvGrpSpPr>
            <p:cNvPr id="1226858" name="Group 106"/>
            <p:cNvGrpSpPr>
              <a:grpSpLocks/>
            </p:cNvGrpSpPr>
            <p:nvPr/>
          </p:nvGrpSpPr>
          <p:grpSpPr bwMode="auto">
            <a:xfrm>
              <a:off x="417" y="2544"/>
              <a:ext cx="207" cy="250"/>
              <a:chOff x="4363" y="1440"/>
              <a:chExt cx="725" cy="260"/>
            </a:xfrm>
          </p:grpSpPr>
          <p:sp>
            <p:nvSpPr>
              <p:cNvPr id="1226859" name="Rectangle 107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800">
                  <a:latin typeface="Wingdings" pitchFamily="2" charset="2"/>
                </a:endParaRPr>
              </a:p>
            </p:txBody>
          </p:sp>
          <p:sp>
            <p:nvSpPr>
              <p:cNvPr id="1226860" name="Text Box 108"/>
              <p:cNvSpPr txBox="1">
                <a:spLocks noChangeArrowheads="1"/>
              </p:cNvSpPr>
              <p:nvPr/>
            </p:nvSpPr>
            <p:spPr bwMode="auto">
              <a:xfrm>
                <a:off x="4363" y="1440"/>
                <a:ext cx="687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b="0">
                    <a:latin typeface="Times New Roman" pitchFamily="18" charset="0"/>
                  </a:rPr>
                  <a:t>6</a:t>
                </a:r>
              </a:p>
            </p:txBody>
          </p:sp>
        </p:grpSp>
        <p:grpSp>
          <p:nvGrpSpPr>
            <p:cNvPr id="1226861" name="Group 109"/>
            <p:cNvGrpSpPr>
              <a:grpSpLocks/>
            </p:cNvGrpSpPr>
            <p:nvPr/>
          </p:nvGrpSpPr>
          <p:grpSpPr bwMode="auto">
            <a:xfrm>
              <a:off x="0" y="2544"/>
              <a:ext cx="446" cy="250"/>
              <a:chOff x="336" y="1440"/>
              <a:chExt cx="446" cy="250"/>
            </a:xfrm>
          </p:grpSpPr>
          <p:sp>
            <p:nvSpPr>
              <p:cNvPr id="1226862" name="Rectangle 110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800">
                  <a:latin typeface="Wingdings" pitchFamily="2" charset="2"/>
                </a:endParaRPr>
              </a:p>
            </p:txBody>
          </p:sp>
          <p:sp>
            <p:nvSpPr>
              <p:cNvPr id="1226863" name="Text Box 111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4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b="0">
                    <a:latin typeface="Times New Roman" pitchFamily="18" charset="0"/>
                  </a:rPr>
                  <a:t>1 5 +</a:t>
                </a:r>
              </a:p>
            </p:txBody>
          </p:sp>
        </p:grpSp>
      </p:grpSp>
      <p:sp>
        <p:nvSpPr>
          <p:cNvPr id="1226864" name="Line 112"/>
          <p:cNvSpPr>
            <a:spLocks noChangeShapeType="1"/>
          </p:cNvSpPr>
          <p:nvPr/>
        </p:nvSpPr>
        <p:spPr bwMode="auto">
          <a:xfrm>
            <a:off x="1622425" y="2819400"/>
            <a:ext cx="1066800" cy="14478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6865" name="Line 113"/>
          <p:cNvSpPr>
            <a:spLocks noChangeShapeType="1"/>
          </p:cNvSpPr>
          <p:nvPr/>
        </p:nvSpPr>
        <p:spPr bwMode="auto">
          <a:xfrm>
            <a:off x="1219200" y="3886200"/>
            <a:ext cx="1295400" cy="4572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6866" name="Line 114"/>
          <p:cNvSpPr>
            <a:spLocks noChangeShapeType="1"/>
          </p:cNvSpPr>
          <p:nvPr/>
        </p:nvSpPr>
        <p:spPr bwMode="auto">
          <a:xfrm>
            <a:off x="1470025" y="3429000"/>
            <a:ext cx="1676400" cy="8382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26867" name="Group 115"/>
          <p:cNvGrpSpPr>
            <a:grpSpLocks/>
          </p:cNvGrpSpPr>
          <p:nvPr/>
        </p:nvGrpSpPr>
        <p:grpSpPr bwMode="auto">
          <a:xfrm>
            <a:off x="4746625" y="2286000"/>
            <a:ext cx="1149350" cy="396875"/>
            <a:chOff x="2880" y="1632"/>
            <a:chExt cx="724" cy="250"/>
          </a:xfrm>
        </p:grpSpPr>
        <p:grpSp>
          <p:nvGrpSpPr>
            <p:cNvPr id="1226868" name="Group 116"/>
            <p:cNvGrpSpPr>
              <a:grpSpLocks/>
            </p:cNvGrpSpPr>
            <p:nvPr/>
          </p:nvGrpSpPr>
          <p:grpSpPr bwMode="auto">
            <a:xfrm>
              <a:off x="3168" y="1632"/>
              <a:ext cx="436" cy="250"/>
              <a:chOff x="4416" y="1440"/>
              <a:chExt cx="678" cy="260"/>
            </a:xfrm>
          </p:grpSpPr>
          <p:sp>
            <p:nvSpPr>
              <p:cNvPr id="1226869" name="Rectangle 117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800">
                  <a:latin typeface="Wingdings" pitchFamily="2" charset="2"/>
                </a:endParaRPr>
              </a:p>
            </p:txBody>
          </p:sp>
          <p:sp>
            <p:nvSpPr>
              <p:cNvPr id="1226870" name="Text Box 118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678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b="0">
                    <a:latin typeface="Times New Roman" pitchFamily="18" charset="0"/>
                  </a:rPr>
                  <a:t>3 5 6</a:t>
                </a:r>
              </a:p>
            </p:txBody>
          </p:sp>
        </p:grpSp>
        <p:grpSp>
          <p:nvGrpSpPr>
            <p:cNvPr id="1226871" name="Group 119"/>
            <p:cNvGrpSpPr>
              <a:grpSpLocks/>
            </p:cNvGrpSpPr>
            <p:nvPr/>
          </p:nvGrpSpPr>
          <p:grpSpPr bwMode="auto">
            <a:xfrm>
              <a:off x="2880" y="1632"/>
              <a:ext cx="326" cy="250"/>
              <a:chOff x="336" y="1440"/>
              <a:chExt cx="489" cy="250"/>
            </a:xfrm>
          </p:grpSpPr>
          <p:sp>
            <p:nvSpPr>
              <p:cNvPr id="1226872" name="Rectangle 120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800">
                  <a:latin typeface="Wingdings" pitchFamily="2" charset="2"/>
                </a:endParaRPr>
              </a:p>
            </p:txBody>
          </p:sp>
          <p:sp>
            <p:nvSpPr>
              <p:cNvPr id="1226873" name="Text Box 121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8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b="0">
                    <a:latin typeface="Times New Roman" pitchFamily="18" charset="0"/>
                  </a:rPr>
                  <a:t>2 +</a:t>
                </a:r>
              </a:p>
            </p:txBody>
          </p:sp>
        </p:grpSp>
      </p:grpSp>
      <p:grpSp>
        <p:nvGrpSpPr>
          <p:cNvPr id="1226874" name="Group 122"/>
          <p:cNvGrpSpPr>
            <a:grpSpLocks/>
          </p:cNvGrpSpPr>
          <p:nvPr/>
        </p:nvGrpSpPr>
        <p:grpSpPr bwMode="auto">
          <a:xfrm>
            <a:off x="6042025" y="2819400"/>
            <a:ext cx="958850" cy="396875"/>
            <a:chOff x="3792" y="2064"/>
            <a:chExt cx="604" cy="250"/>
          </a:xfrm>
        </p:grpSpPr>
        <p:grpSp>
          <p:nvGrpSpPr>
            <p:cNvPr id="1226875" name="Group 123"/>
            <p:cNvGrpSpPr>
              <a:grpSpLocks/>
            </p:cNvGrpSpPr>
            <p:nvPr/>
          </p:nvGrpSpPr>
          <p:grpSpPr bwMode="auto">
            <a:xfrm>
              <a:off x="4080" y="2064"/>
              <a:ext cx="316" cy="250"/>
              <a:chOff x="4416" y="1440"/>
              <a:chExt cx="737" cy="260"/>
            </a:xfrm>
          </p:grpSpPr>
          <p:sp>
            <p:nvSpPr>
              <p:cNvPr id="1226876" name="Rectangle 124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800">
                  <a:latin typeface="Wingdings" pitchFamily="2" charset="2"/>
                </a:endParaRPr>
              </a:p>
            </p:txBody>
          </p:sp>
          <p:sp>
            <p:nvSpPr>
              <p:cNvPr id="1226877" name="Text Box 125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737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b="0">
                    <a:latin typeface="Times New Roman" pitchFamily="18" charset="0"/>
                  </a:rPr>
                  <a:t>5 6</a:t>
                </a:r>
              </a:p>
            </p:txBody>
          </p:sp>
        </p:grpSp>
        <p:grpSp>
          <p:nvGrpSpPr>
            <p:cNvPr id="1226878" name="Group 126"/>
            <p:cNvGrpSpPr>
              <a:grpSpLocks/>
            </p:cNvGrpSpPr>
            <p:nvPr/>
          </p:nvGrpSpPr>
          <p:grpSpPr bwMode="auto">
            <a:xfrm>
              <a:off x="3792" y="2064"/>
              <a:ext cx="326" cy="250"/>
              <a:chOff x="336" y="1440"/>
              <a:chExt cx="489" cy="250"/>
            </a:xfrm>
          </p:grpSpPr>
          <p:sp>
            <p:nvSpPr>
              <p:cNvPr id="1226879" name="Rectangle 127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800">
                  <a:latin typeface="Wingdings" pitchFamily="2" charset="2"/>
                </a:endParaRPr>
              </a:p>
            </p:txBody>
          </p:sp>
          <p:sp>
            <p:nvSpPr>
              <p:cNvPr id="1226880" name="Text Box 128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8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b="0">
                    <a:latin typeface="Times New Roman" pitchFamily="18" charset="0"/>
                  </a:rPr>
                  <a:t>3 +</a:t>
                </a:r>
              </a:p>
            </p:txBody>
          </p:sp>
        </p:grpSp>
      </p:grpSp>
      <p:grpSp>
        <p:nvGrpSpPr>
          <p:cNvPr id="1226881" name="Group 129"/>
          <p:cNvGrpSpPr>
            <a:grpSpLocks/>
          </p:cNvGrpSpPr>
          <p:nvPr/>
        </p:nvGrpSpPr>
        <p:grpSpPr bwMode="auto">
          <a:xfrm>
            <a:off x="2003425" y="2133600"/>
            <a:ext cx="1371600" cy="396875"/>
            <a:chOff x="1344" y="1536"/>
            <a:chExt cx="863" cy="226"/>
          </a:xfrm>
        </p:grpSpPr>
        <p:grpSp>
          <p:nvGrpSpPr>
            <p:cNvPr id="1226882" name="Group 130"/>
            <p:cNvGrpSpPr>
              <a:grpSpLocks/>
            </p:cNvGrpSpPr>
            <p:nvPr/>
          </p:nvGrpSpPr>
          <p:grpSpPr bwMode="auto">
            <a:xfrm>
              <a:off x="1344" y="1536"/>
              <a:ext cx="432" cy="226"/>
              <a:chOff x="336" y="1440"/>
              <a:chExt cx="432" cy="226"/>
            </a:xfrm>
          </p:grpSpPr>
          <p:sp>
            <p:nvSpPr>
              <p:cNvPr id="1226883" name="Rectangle 131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800">
                  <a:latin typeface="Wingdings" pitchFamily="2" charset="2"/>
                </a:endParaRPr>
              </a:p>
            </p:txBody>
          </p:sp>
          <p:sp>
            <p:nvSpPr>
              <p:cNvPr id="1226884" name="Text Box 132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326" cy="2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b="0">
                    <a:latin typeface="Times New Roman" pitchFamily="18" charset="0"/>
                  </a:rPr>
                  <a:t>1 +</a:t>
                </a:r>
              </a:p>
            </p:txBody>
          </p:sp>
        </p:grpSp>
        <p:grpSp>
          <p:nvGrpSpPr>
            <p:cNvPr id="1226885" name="Group 133"/>
            <p:cNvGrpSpPr>
              <a:grpSpLocks/>
            </p:cNvGrpSpPr>
            <p:nvPr/>
          </p:nvGrpSpPr>
          <p:grpSpPr bwMode="auto">
            <a:xfrm>
              <a:off x="1632" y="1536"/>
              <a:ext cx="575" cy="226"/>
              <a:chOff x="432" y="1728"/>
              <a:chExt cx="432" cy="226"/>
            </a:xfrm>
          </p:grpSpPr>
          <p:sp>
            <p:nvSpPr>
              <p:cNvPr id="1226886" name="Rectangle 134"/>
              <p:cNvSpPr>
                <a:spLocks noChangeArrowheads="1"/>
              </p:cNvSpPr>
              <p:nvPr/>
            </p:nvSpPr>
            <p:spPr bwMode="auto">
              <a:xfrm>
                <a:off x="432" y="1728"/>
                <a:ext cx="432" cy="205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800">
                  <a:latin typeface="Wingdings" pitchFamily="2" charset="2"/>
                </a:endParaRPr>
              </a:p>
            </p:txBody>
          </p:sp>
          <p:sp>
            <p:nvSpPr>
              <p:cNvPr id="1226887" name="Text Box 135"/>
              <p:cNvSpPr txBox="1">
                <a:spLocks noChangeArrowheads="1"/>
              </p:cNvSpPr>
              <p:nvPr/>
            </p:nvSpPr>
            <p:spPr bwMode="auto">
              <a:xfrm>
                <a:off x="432" y="1728"/>
                <a:ext cx="417" cy="2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b="0">
                    <a:latin typeface="Times New Roman" pitchFamily="18" charset="0"/>
                  </a:rPr>
                  <a:t>2 3 5 6</a:t>
                </a:r>
              </a:p>
            </p:txBody>
          </p:sp>
        </p:grpSp>
      </p:grpSp>
      <p:sp>
        <p:nvSpPr>
          <p:cNvPr id="1226888" name="Text Box 136"/>
          <p:cNvSpPr txBox="1">
            <a:spLocks noChangeArrowheads="1"/>
          </p:cNvSpPr>
          <p:nvPr/>
        </p:nvSpPr>
        <p:spPr bwMode="auto">
          <a:xfrm>
            <a:off x="4670425" y="1447800"/>
            <a:ext cx="1187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>
                <a:latin typeface="Times New Roman" pitchFamily="18" charset="0"/>
              </a:rPr>
              <a:t>transaction</a:t>
            </a:r>
          </a:p>
        </p:txBody>
      </p:sp>
      <p:grpSp>
        <p:nvGrpSpPr>
          <p:cNvPr id="137" name="Group 99"/>
          <p:cNvGrpSpPr>
            <a:grpSpLocks/>
          </p:cNvGrpSpPr>
          <p:nvPr/>
        </p:nvGrpSpPr>
        <p:grpSpPr bwMode="auto">
          <a:xfrm>
            <a:off x="7225793" y="1294673"/>
            <a:ext cx="1765807" cy="1829527"/>
            <a:chOff x="24" y="1097"/>
            <a:chExt cx="1218" cy="1213"/>
          </a:xfrm>
        </p:grpSpPr>
        <p:sp>
          <p:nvSpPr>
            <p:cNvPr id="138" name="Text Box 100"/>
            <p:cNvSpPr txBox="1">
              <a:spLocks noChangeArrowheads="1"/>
            </p:cNvSpPr>
            <p:nvPr/>
          </p:nvSpPr>
          <p:spPr bwMode="auto">
            <a:xfrm>
              <a:off x="24" y="2107"/>
              <a:ext cx="372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itchFamily="18" charset="0"/>
                </a:rPr>
                <a:t>1,4,7</a:t>
              </a:r>
              <a:endParaRPr lang="en-US" b="0" dirty="0">
                <a:latin typeface="Times New Roman" pitchFamily="18" charset="0"/>
              </a:endParaRPr>
            </a:p>
          </p:txBody>
        </p:sp>
        <p:grpSp>
          <p:nvGrpSpPr>
            <p:cNvPr id="139" name="Group 101"/>
            <p:cNvGrpSpPr>
              <a:grpSpLocks/>
            </p:cNvGrpSpPr>
            <p:nvPr/>
          </p:nvGrpSpPr>
          <p:grpSpPr bwMode="auto">
            <a:xfrm>
              <a:off x="144" y="1097"/>
              <a:ext cx="1098" cy="1213"/>
              <a:chOff x="144" y="1097"/>
              <a:chExt cx="1098" cy="1213"/>
            </a:xfrm>
          </p:grpSpPr>
          <p:sp>
            <p:nvSpPr>
              <p:cNvPr id="140" name="Text Box 102"/>
              <p:cNvSpPr txBox="1">
                <a:spLocks noChangeArrowheads="1"/>
              </p:cNvSpPr>
              <p:nvPr/>
            </p:nvSpPr>
            <p:spPr bwMode="auto">
              <a:xfrm>
                <a:off x="369" y="1097"/>
                <a:ext cx="127" cy="3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 sz="2800" b="0">
                  <a:latin typeface="Wingdings" pitchFamily="2" charset="2"/>
                </a:endParaRPr>
              </a:p>
            </p:txBody>
          </p:sp>
          <p:grpSp>
            <p:nvGrpSpPr>
              <p:cNvPr id="141" name="Group 103"/>
              <p:cNvGrpSpPr>
                <a:grpSpLocks/>
              </p:cNvGrpSpPr>
              <p:nvPr/>
            </p:nvGrpSpPr>
            <p:grpSpPr bwMode="auto">
              <a:xfrm>
                <a:off x="528" y="1392"/>
                <a:ext cx="240" cy="384"/>
                <a:chOff x="2064" y="1872"/>
                <a:chExt cx="192" cy="288"/>
              </a:xfrm>
            </p:grpSpPr>
            <p:sp>
              <p:nvSpPr>
                <p:cNvPr id="148" name="Rectangle 104"/>
                <p:cNvSpPr>
                  <a:spLocks noChangeArrowheads="1"/>
                </p:cNvSpPr>
                <p:nvPr/>
              </p:nvSpPr>
              <p:spPr bwMode="auto">
                <a:xfrm>
                  <a:off x="2064" y="1872"/>
                  <a:ext cx="192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9" name="Line 105"/>
                <p:cNvSpPr>
                  <a:spLocks noChangeShapeType="1"/>
                </p:cNvSpPr>
                <p:nvPr/>
              </p:nvSpPr>
              <p:spPr bwMode="auto">
                <a:xfrm>
                  <a:off x="2064" y="196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0" name="Line 106"/>
                <p:cNvSpPr>
                  <a:spLocks noChangeShapeType="1"/>
                </p:cNvSpPr>
                <p:nvPr/>
              </p:nvSpPr>
              <p:spPr bwMode="auto">
                <a:xfrm>
                  <a:off x="2064" y="2064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42" name="Line 107"/>
              <p:cNvSpPr>
                <a:spLocks noChangeShapeType="1"/>
              </p:cNvSpPr>
              <p:nvPr/>
            </p:nvSpPr>
            <p:spPr bwMode="auto">
              <a:xfrm flipH="1">
                <a:off x="144" y="1776"/>
                <a:ext cx="485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" name="Line 108"/>
              <p:cNvSpPr>
                <a:spLocks noChangeShapeType="1"/>
              </p:cNvSpPr>
              <p:nvPr/>
            </p:nvSpPr>
            <p:spPr bwMode="auto">
              <a:xfrm>
                <a:off x="624" y="1776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" name="Line 109"/>
              <p:cNvSpPr>
                <a:spLocks noChangeShapeType="1"/>
              </p:cNvSpPr>
              <p:nvPr/>
            </p:nvSpPr>
            <p:spPr bwMode="auto">
              <a:xfrm>
                <a:off x="629" y="1776"/>
                <a:ext cx="427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" name="Text Box 110"/>
              <p:cNvSpPr txBox="1">
                <a:spLocks noChangeArrowheads="1"/>
              </p:cNvSpPr>
              <p:nvPr/>
            </p:nvSpPr>
            <p:spPr bwMode="auto">
              <a:xfrm>
                <a:off x="460" y="2108"/>
                <a:ext cx="372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Times New Roman" pitchFamily="18" charset="0"/>
                  </a:rPr>
                  <a:t>2,5,8</a:t>
                </a:r>
                <a:endParaRPr lang="en-US" b="0" dirty="0">
                  <a:latin typeface="Times New Roman" pitchFamily="18" charset="0"/>
                </a:endParaRPr>
              </a:p>
            </p:txBody>
          </p:sp>
          <p:sp>
            <p:nvSpPr>
              <p:cNvPr id="146" name="Text Box 111"/>
              <p:cNvSpPr txBox="1">
                <a:spLocks noChangeArrowheads="1"/>
              </p:cNvSpPr>
              <p:nvPr/>
            </p:nvSpPr>
            <p:spPr bwMode="auto">
              <a:xfrm>
                <a:off x="870" y="2071"/>
                <a:ext cx="372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Times New Roman" pitchFamily="18" charset="0"/>
                  </a:rPr>
                  <a:t>3,6,9</a:t>
                </a:r>
              </a:p>
            </p:txBody>
          </p:sp>
          <p:sp>
            <p:nvSpPr>
              <p:cNvPr id="147" name="Text Box 112"/>
              <p:cNvSpPr txBox="1">
                <a:spLocks noChangeArrowheads="1"/>
              </p:cNvSpPr>
              <p:nvPr/>
            </p:nvSpPr>
            <p:spPr bwMode="auto">
              <a:xfrm>
                <a:off x="192" y="1152"/>
                <a:ext cx="950" cy="2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b="0">
                    <a:latin typeface="Times New Roman" pitchFamily="18" charset="0"/>
                  </a:rPr>
                  <a:t>Hash Function</a:t>
                </a:r>
                <a:endParaRPr lang="en-US" sz="2800" b="0">
                  <a:latin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40907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Baskets = sentences; items = </a:t>
            </a:r>
            <a:r>
              <a:rPr lang="en-US" dirty="0" smtClean="0"/>
              <a:t>documents containing </a:t>
            </a:r>
            <a:r>
              <a:rPr lang="en-US" dirty="0"/>
              <a:t>those sentences</a:t>
            </a:r>
          </a:p>
          <a:p>
            <a:pPr lvl="1"/>
            <a:r>
              <a:rPr lang="en-US" dirty="0" smtClean="0"/>
              <a:t>Items </a:t>
            </a:r>
            <a:r>
              <a:rPr lang="en-US" dirty="0"/>
              <a:t>that appear together too often </a:t>
            </a:r>
            <a:r>
              <a:rPr lang="en-US" dirty="0" smtClean="0"/>
              <a:t>could represent </a:t>
            </a:r>
            <a:r>
              <a:rPr lang="en-US" dirty="0"/>
              <a:t>plagiarism</a:t>
            </a:r>
          </a:p>
          <a:p>
            <a:r>
              <a:rPr lang="en-US" dirty="0" smtClean="0"/>
              <a:t>Notice </a:t>
            </a:r>
            <a:r>
              <a:rPr lang="en-US" dirty="0"/>
              <a:t>items do not have to be “in” baskets</a:t>
            </a:r>
          </a:p>
          <a:p>
            <a:endParaRPr lang="en-US" dirty="0"/>
          </a:p>
          <a:p>
            <a:r>
              <a:rPr lang="en-US" dirty="0" smtClean="0"/>
              <a:t>Baskets </a:t>
            </a:r>
            <a:r>
              <a:rPr lang="en-US" dirty="0"/>
              <a:t>= Web pages; items = words.</a:t>
            </a:r>
          </a:p>
          <a:p>
            <a:pPr lvl="1"/>
            <a:r>
              <a:rPr lang="en-US" dirty="0" smtClean="0"/>
              <a:t>Co‐occurrence </a:t>
            </a:r>
            <a:r>
              <a:rPr lang="en-US" dirty="0"/>
              <a:t>of relatively rare words, e.g., </a:t>
            </a:r>
            <a:r>
              <a:rPr lang="en-US" dirty="0" smtClean="0"/>
              <a:t>“Allan” and “</a:t>
            </a:r>
            <a:r>
              <a:rPr lang="en-US" dirty="0" err="1" smtClean="0"/>
              <a:t>Nanha</a:t>
            </a:r>
            <a:r>
              <a:rPr lang="en-US" dirty="0" smtClean="0"/>
              <a:t>” </a:t>
            </a:r>
            <a:r>
              <a:rPr lang="en-US" dirty="0"/>
              <a:t>may indicate an </a:t>
            </a:r>
            <a:r>
              <a:rPr lang="en-US" dirty="0" smtClean="0"/>
              <a:t>interesting relationship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24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090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Subset Operation Using Hash Tree</a:t>
            </a:r>
          </a:p>
        </p:txBody>
      </p:sp>
      <p:sp>
        <p:nvSpPr>
          <p:cNvPr id="1241091" name="Line 3075"/>
          <p:cNvSpPr>
            <a:spLocks noChangeShapeType="1"/>
          </p:cNvSpPr>
          <p:nvPr/>
        </p:nvSpPr>
        <p:spPr bwMode="auto">
          <a:xfrm flipH="1">
            <a:off x="2763838" y="2765425"/>
            <a:ext cx="1425575" cy="676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1092" name="Line 3076"/>
          <p:cNvSpPr>
            <a:spLocks noChangeShapeType="1"/>
          </p:cNvSpPr>
          <p:nvPr/>
        </p:nvSpPr>
        <p:spPr bwMode="auto">
          <a:xfrm>
            <a:off x="4189413" y="2765425"/>
            <a:ext cx="0" cy="738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1093" name="Line 3077"/>
          <p:cNvSpPr>
            <a:spLocks noChangeShapeType="1"/>
          </p:cNvSpPr>
          <p:nvPr/>
        </p:nvSpPr>
        <p:spPr bwMode="auto">
          <a:xfrm>
            <a:off x="4189413" y="2765425"/>
            <a:ext cx="1425575" cy="676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1094" name="Line 3078"/>
          <p:cNvSpPr>
            <a:spLocks noChangeShapeType="1"/>
          </p:cNvSpPr>
          <p:nvPr/>
        </p:nvSpPr>
        <p:spPr bwMode="auto">
          <a:xfrm flipH="1">
            <a:off x="1939925" y="3838575"/>
            <a:ext cx="808038" cy="477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1095" name="Line 3079"/>
          <p:cNvSpPr>
            <a:spLocks noChangeShapeType="1"/>
          </p:cNvSpPr>
          <p:nvPr/>
        </p:nvSpPr>
        <p:spPr bwMode="auto">
          <a:xfrm>
            <a:off x="2747963" y="3838575"/>
            <a:ext cx="0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1096" name="Line 3080"/>
          <p:cNvSpPr>
            <a:spLocks noChangeShapeType="1"/>
          </p:cNvSpPr>
          <p:nvPr/>
        </p:nvSpPr>
        <p:spPr bwMode="auto">
          <a:xfrm>
            <a:off x="2747963" y="3838575"/>
            <a:ext cx="649287" cy="477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1097" name="Line 3081"/>
          <p:cNvSpPr>
            <a:spLocks noChangeShapeType="1"/>
          </p:cNvSpPr>
          <p:nvPr/>
        </p:nvSpPr>
        <p:spPr bwMode="auto">
          <a:xfrm flipH="1">
            <a:off x="4600575" y="3838575"/>
            <a:ext cx="1014413" cy="738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1098" name="Line 3082"/>
          <p:cNvSpPr>
            <a:spLocks noChangeShapeType="1"/>
          </p:cNvSpPr>
          <p:nvPr/>
        </p:nvSpPr>
        <p:spPr bwMode="auto">
          <a:xfrm>
            <a:off x="5614988" y="3838575"/>
            <a:ext cx="0" cy="738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1099" name="Line 3083"/>
          <p:cNvSpPr>
            <a:spLocks noChangeShapeType="1"/>
          </p:cNvSpPr>
          <p:nvPr/>
        </p:nvSpPr>
        <p:spPr bwMode="auto">
          <a:xfrm>
            <a:off x="5614988" y="3838575"/>
            <a:ext cx="1166812" cy="733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1100" name="Line 3084"/>
          <p:cNvSpPr>
            <a:spLocks noChangeShapeType="1"/>
          </p:cNvSpPr>
          <p:nvPr/>
        </p:nvSpPr>
        <p:spPr bwMode="auto">
          <a:xfrm flipH="1">
            <a:off x="2003425" y="4778375"/>
            <a:ext cx="760413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1101" name="Line 3085"/>
          <p:cNvSpPr>
            <a:spLocks noChangeShapeType="1"/>
          </p:cNvSpPr>
          <p:nvPr/>
        </p:nvSpPr>
        <p:spPr bwMode="auto">
          <a:xfrm>
            <a:off x="2763838" y="4778375"/>
            <a:ext cx="0" cy="604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1102" name="Line 3086"/>
          <p:cNvSpPr>
            <a:spLocks noChangeShapeType="1"/>
          </p:cNvSpPr>
          <p:nvPr/>
        </p:nvSpPr>
        <p:spPr bwMode="auto">
          <a:xfrm>
            <a:off x="2763838" y="4778375"/>
            <a:ext cx="696912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1103" name="Rectangle 3087"/>
          <p:cNvSpPr>
            <a:spLocks noChangeArrowheads="1"/>
          </p:cNvSpPr>
          <p:nvPr/>
        </p:nvSpPr>
        <p:spPr bwMode="auto">
          <a:xfrm>
            <a:off x="2636838" y="3436938"/>
            <a:ext cx="252412" cy="401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1104" name="Line 3088"/>
          <p:cNvSpPr>
            <a:spLocks noChangeShapeType="1"/>
          </p:cNvSpPr>
          <p:nvPr/>
        </p:nvSpPr>
        <p:spPr bwMode="auto">
          <a:xfrm>
            <a:off x="2636838" y="3570288"/>
            <a:ext cx="252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1105" name="Line 3089"/>
          <p:cNvSpPr>
            <a:spLocks noChangeShapeType="1"/>
          </p:cNvSpPr>
          <p:nvPr/>
        </p:nvSpPr>
        <p:spPr bwMode="auto">
          <a:xfrm>
            <a:off x="2636838" y="3705225"/>
            <a:ext cx="252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1106" name="Rectangle 3090"/>
          <p:cNvSpPr>
            <a:spLocks noChangeArrowheads="1"/>
          </p:cNvSpPr>
          <p:nvPr/>
        </p:nvSpPr>
        <p:spPr bwMode="auto">
          <a:xfrm>
            <a:off x="5487988" y="3436938"/>
            <a:ext cx="254000" cy="4016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1107" name="Line 3091"/>
          <p:cNvSpPr>
            <a:spLocks noChangeShapeType="1"/>
          </p:cNvSpPr>
          <p:nvPr/>
        </p:nvSpPr>
        <p:spPr bwMode="auto">
          <a:xfrm>
            <a:off x="5487988" y="3570288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1108" name="Line 3092"/>
          <p:cNvSpPr>
            <a:spLocks noChangeShapeType="1"/>
          </p:cNvSpPr>
          <p:nvPr/>
        </p:nvSpPr>
        <p:spPr bwMode="auto">
          <a:xfrm>
            <a:off x="5487988" y="3705225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1109" name="Rectangle 3093"/>
          <p:cNvSpPr>
            <a:spLocks noChangeArrowheads="1"/>
          </p:cNvSpPr>
          <p:nvPr/>
        </p:nvSpPr>
        <p:spPr bwMode="auto">
          <a:xfrm>
            <a:off x="2636838" y="4375150"/>
            <a:ext cx="252412" cy="403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1110" name="Line 3094"/>
          <p:cNvSpPr>
            <a:spLocks noChangeShapeType="1"/>
          </p:cNvSpPr>
          <p:nvPr/>
        </p:nvSpPr>
        <p:spPr bwMode="auto">
          <a:xfrm>
            <a:off x="2636838" y="4645025"/>
            <a:ext cx="252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1111" name="Line 3095"/>
          <p:cNvSpPr>
            <a:spLocks noChangeShapeType="1"/>
          </p:cNvSpPr>
          <p:nvPr/>
        </p:nvSpPr>
        <p:spPr bwMode="auto">
          <a:xfrm>
            <a:off x="2636838" y="4510088"/>
            <a:ext cx="252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1112" name="Rectangle 3096"/>
          <p:cNvSpPr>
            <a:spLocks noChangeArrowheads="1"/>
          </p:cNvSpPr>
          <p:nvPr/>
        </p:nvSpPr>
        <p:spPr bwMode="auto">
          <a:xfrm>
            <a:off x="3270250" y="5314950"/>
            <a:ext cx="633413" cy="336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1113" name="Text Box 3097"/>
          <p:cNvSpPr txBox="1">
            <a:spLocks noChangeArrowheads="1"/>
          </p:cNvSpPr>
          <p:nvPr/>
        </p:nvSpPr>
        <p:spPr bwMode="auto">
          <a:xfrm>
            <a:off x="3270250" y="5338763"/>
            <a:ext cx="64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>
                <a:latin typeface="Times New Roman" pitchFamily="18" charset="0"/>
              </a:rPr>
              <a:t>1 5 9</a:t>
            </a:r>
            <a:endParaRPr lang="en-US" sz="2000" b="0">
              <a:latin typeface="Times New Roman" pitchFamily="18" charset="0"/>
            </a:endParaRPr>
          </a:p>
        </p:txBody>
      </p:sp>
      <p:grpSp>
        <p:nvGrpSpPr>
          <p:cNvPr id="1241114" name="Group 3098"/>
          <p:cNvGrpSpPr>
            <a:grpSpLocks/>
          </p:cNvGrpSpPr>
          <p:nvPr/>
        </p:nvGrpSpPr>
        <p:grpSpPr bwMode="auto">
          <a:xfrm>
            <a:off x="1622425" y="4308475"/>
            <a:ext cx="641350" cy="390525"/>
            <a:chOff x="1248" y="2784"/>
            <a:chExt cx="486" cy="279"/>
          </a:xfrm>
        </p:grpSpPr>
        <p:sp>
          <p:nvSpPr>
            <p:cNvPr id="1241115" name="Rectangle 3099"/>
            <p:cNvSpPr>
              <a:spLocks noChangeArrowheads="1"/>
            </p:cNvSpPr>
            <p:nvPr/>
          </p:nvSpPr>
          <p:spPr bwMode="auto">
            <a:xfrm>
              <a:off x="1248" y="2784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116" name="Text Box 3100"/>
            <p:cNvSpPr txBox="1">
              <a:spLocks noChangeArrowheads="1"/>
            </p:cNvSpPr>
            <p:nvPr/>
          </p:nvSpPr>
          <p:spPr bwMode="auto">
            <a:xfrm>
              <a:off x="1248" y="2801"/>
              <a:ext cx="48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0">
                  <a:latin typeface="Times New Roman" pitchFamily="18" charset="0"/>
                </a:rPr>
                <a:t>1 4 5</a:t>
              </a:r>
              <a:endParaRPr lang="en-US" sz="2000" b="0">
                <a:latin typeface="Times New Roman" pitchFamily="18" charset="0"/>
              </a:endParaRPr>
            </a:p>
          </p:txBody>
        </p:sp>
      </p:grpSp>
      <p:sp>
        <p:nvSpPr>
          <p:cNvPr id="1241117" name="Rectangle 3101"/>
          <p:cNvSpPr>
            <a:spLocks noChangeArrowheads="1"/>
          </p:cNvSpPr>
          <p:nvPr/>
        </p:nvSpPr>
        <p:spPr bwMode="auto">
          <a:xfrm>
            <a:off x="3143250" y="4308475"/>
            <a:ext cx="633413" cy="336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1118" name="Text Box 3102"/>
          <p:cNvSpPr txBox="1">
            <a:spLocks noChangeArrowheads="1"/>
          </p:cNvSpPr>
          <p:nvPr/>
        </p:nvSpPr>
        <p:spPr bwMode="auto">
          <a:xfrm>
            <a:off x="3143250" y="4332288"/>
            <a:ext cx="641350" cy="36671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r>
              <a:rPr lang="en-US" sz="1800" b="0" dirty="0">
                <a:latin typeface="Times New Roman" pitchFamily="18" charset="0"/>
              </a:rPr>
              <a:t>1 3 6</a:t>
            </a:r>
            <a:endParaRPr lang="en-US" sz="2000" b="0" dirty="0">
              <a:latin typeface="Times New Roman" pitchFamily="18" charset="0"/>
            </a:endParaRPr>
          </a:p>
        </p:txBody>
      </p:sp>
      <p:sp>
        <p:nvSpPr>
          <p:cNvPr id="1241119" name="Rectangle 3103"/>
          <p:cNvSpPr>
            <a:spLocks noChangeArrowheads="1"/>
          </p:cNvSpPr>
          <p:nvPr/>
        </p:nvSpPr>
        <p:spPr bwMode="auto">
          <a:xfrm>
            <a:off x="4284663" y="4576763"/>
            <a:ext cx="633412" cy="3365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1120" name="Text Box 3104"/>
          <p:cNvSpPr txBox="1">
            <a:spLocks noChangeArrowheads="1"/>
          </p:cNvSpPr>
          <p:nvPr/>
        </p:nvSpPr>
        <p:spPr bwMode="auto">
          <a:xfrm>
            <a:off x="4284663" y="4600575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>
                <a:latin typeface="Times New Roman" pitchFamily="18" charset="0"/>
              </a:rPr>
              <a:t>3 4 5</a:t>
            </a:r>
            <a:endParaRPr lang="en-US" sz="2000" b="0">
              <a:latin typeface="Times New Roman" pitchFamily="18" charset="0"/>
            </a:endParaRPr>
          </a:p>
        </p:txBody>
      </p:sp>
      <p:grpSp>
        <p:nvGrpSpPr>
          <p:cNvPr id="1241121" name="Group 3105"/>
          <p:cNvGrpSpPr>
            <a:grpSpLocks/>
          </p:cNvGrpSpPr>
          <p:nvPr/>
        </p:nvGrpSpPr>
        <p:grpSpPr bwMode="auto">
          <a:xfrm>
            <a:off x="6438900" y="4576763"/>
            <a:ext cx="641350" cy="390525"/>
            <a:chOff x="432" y="3408"/>
            <a:chExt cx="486" cy="279"/>
          </a:xfrm>
        </p:grpSpPr>
        <p:sp>
          <p:nvSpPr>
            <p:cNvPr id="1241122" name="Rectangle 3106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123" name="Text Box 3107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0">
                  <a:latin typeface="Times New Roman" pitchFamily="18" charset="0"/>
                </a:rPr>
                <a:t>3 6 7</a:t>
              </a:r>
              <a:endParaRPr lang="en-US" sz="2000" b="0">
                <a:latin typeface="Times New Roman" pitchFamily="18" charset="0"/>
              </a:endParaRPr>
            </a:p>
          </p:txBody>
        </p:sp>
      </p:grpSp>
      <p:grpSp>
        <p:nvGrpSpPr>
          <p:cNvPr id="1241124" name="Group 3108"/>
          <p:cNvGrpSpPr>
            <a:grpSpLocks/>
          </p:cNvGrpSpPr>
          <p:nvPr/>
        </p:nvGrpSpPr>
        <p:grpSpPr bwMode="auto">
          <a:xfrm>
            <a:off x="6438900" y="4913313"/>
            <a:ext cx="641350" cy="390525"/>
            <a:chOff x="432" y="3408"/>
            <a:chExt cx="486" cy="280"/>
          </a:xfrm>
        </p:grpSpPr>
        <p:sp>
          <p:nvSpPr>
            <p:cNvPr id="1241125" name="Rectangle 3109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126" name="Text Box 3110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0">
                  <a:latin typeface="Times New Roman" pitchFamily="18" charset="0"/>
                </a:rPr>
                <a:t>3 6 8</a:t>
              </a:r>
              <a:endParaRPr lang="en-US" sz="2000" b="0">
                <a:latin typeface="Times New Roman" pitchFamily="18" charset="0"/>
              </a:endParaRPr>
            </a:p>
          </p:txBody>
        </p:sp>
      </p:grpSp>
      <p:grpSp>
        <p:nvGrpSpPr>
          <p:cNvPr id="1241127" name="Group 3111"/>
          <p:cNvGrpSpPr>
            <a:grpSpLocks/>
          </p:cNvGrpSpPr>
          <p:nvPr/>
        </p:nvGrpSpPr>
        <p:grpSpPr bwMode="auto">
          <a:xfrm>
            <a:off x="5297488" y="4576763"/>
            <a:ext cx="644525" cy="725487"/>
            <a:chOff x="3792" y="3312"/>
            <a:chExt cx="488" cy="519"/>
          </a:xfrm>
        </p:grpSpPr>
        <p:grpSp>
          <p:nvGrpSpPr>
            <p:cNvPr id="1241128" name="Group 3112"/>
            <p:cNvGrpSpPr>
              <a:grpSpLocks/>
            </p:cNvGrpSpPr>
            <p:nvPr/>
          </p:nvGrpSpPr>
          <p:grpSpPr bwMode="auto">
            <a:xfrm>
              <a:off x="3792" y="3312"/>
              <a:ext cx="488" cy="279"/>
              <a:chOff x="432" y="3408"/>
              <a:chExt cx="488" cy="279"/>
            </a:xfrm>
          </p:grpSpPr>
          <p:sp>
            <p:nvSpPr>
              <p:cNvPr id="1241129" name="Rectangle 3113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130" name="Text Box 3114"/>
              <p:cNvSpPr txBox="1">
                <a:spLocks noChangeArrowheads="1"/>
              </p:cNvSpPr>
              <p:nvPr/>
            </p:nvSpPr>
            <p:spPr bwMode="auto">
              <a:xfrm>
                <a:off x="434" y="3425"/>
                <a:ext cx="486" cy="26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0" dirty="0">
                    <a:latin typeface="Times New Roman" pitchFamily="18" charset="0"/>
                  </a:rPr>
                  <a:t>3 5 6</a:t>
                </a:r>
                <a:endParaRPr lang="en-US" sz="2000" b="0" dirty="0">
                  <a:latin typeface="Times New Roman" pitchFamily="18" charset="0"/>
                </a:endParaRPr>
              </a:p>
            </p:txBody>
          </p:sp>
        </p:grpSp>
        <p:grpSp>
          <p:nvGrpSpPr>
            <p:cNvPr id="1241131" name="Group 3115"/>
            <p:cNvGrpSpPr>
              <a:grpSpLocks/>
            </p:cNvGrpSpPr>
            <p:nvPr/>
          </p:nvGrpSpPr>
          <p:grpSpPr bwMode="auto">
            <a:xfrm>
              <a:off x="3792" y="3552"/>
              <a:ext cx="488" cy="279"/>
              <a:chOff x="432" y="3408"/>
              <a:chExt cx="488" cy="279"/>
            </a:xfrm>
          </p:grpSpPr>
          <p:sp>
            <p:nvSpPr>
              <p:cNvPr id="1241132" name="Rectangle 3116"/>
              <p:cNvSpPr>
                <a:spLocks noChangeArrowheads="1"/>
              </p:cNvSpPr>
              <p:nvPr/>
            </p:nvSpPr>
            <p:spPr bwMode="auto">
              <a:xfrm>
                <a:off x="432" y="3408"/>
                <a:ext cx="480" cy="2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1133" name="Text Box 3117"/>
              <p:cNvSpPr txBox="1">
                <a:spLocks noChangeArrowheads="1"/>
              </p:cNvSpPr>
              <p:nvPr/>
            </p:nvSpPr>
            <p:spPr bwMode="auto">
              <a:xfrm>
                <a:off x="434" y="3425"/>
                <a:ext cx="486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 b="0">
                    <a:latin typeface="Times New Roman" pitchFamily="18" charset="0"/>
                  </a:rPr>
                  <a:t>3 5 7</a:t>
                </a:r>
                <a:endParaRPr lang="en-US" sz="2000" b="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241134" name="Group 3118"/>
          <p:cNvGrpSpPr>
            <a:grpSpLocks/>
          </p:cNvGrpSpPr>
          <p:nvPr/>
        </p:nvGrpSpPr>
        <p:grpSpPr bwMode="auto">
          <a:xfrm>
            <a:off x="5297488" y="5248275"/>
            <a:ext cx="644525" cy="390525"/>
            <a:chOff x="432" y="3408"/>
            <a:chExt cx="488" cy="279"/>
          </a:xfrm>
        </p:grpSpPr>
        <p:sp>
          <p:nvSpPr>
            <p:cNvPr id="1241135" name="Rectangle 3119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136" name="Text Box 3120"/>
            <p:cNvSpPr txBox="1">
              <a:spLocks noChangeArrowheads="1"/>
            </p:cNvSpPr>
            <p:nvPr/>
          </p:nvSpPr>
          <p:spPr bwMode="auto">
            <a:xfrm>
              <a:off x="434" y="3425"/>
              <a:ext cx="48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0">
                  <a:latin typeface="Times New Roman" pitchFamily="18" charset="0"/>
                </a:rPr>
                <a:t>6 8 9</a:t>
              </a:r>
              <a:endParaRPr lang="en-US" sz="2000" b="0">
                <a:latin typeface="Times New Roman" pitchFamily="18" charset="0"/>
              </a:endParaRPr>
            </a:p>
          </p:txBody>
        </p:sp>
      </p:grpSp>
      <p:grpSp>
        <p:nvGrpSpPr>
          <p:cNvPr id="1241137" name="Group 3121"/>
          <p:cNvGrpSpPr>
            <a:grpSpLocks/>
          </p:cNvGrpSpPr>
          <p:nvPr/>
        </p:nvGrpSpPr>
        <p:grpSpPr bwMode="auto">
          <a:xfrm>
            <a:off x="3903663" y="3503613"/>
            <a:ext cx="641350" cy="390525"/>
            <a:chOff x="432" y="3408"/>
            <a:chExt cx="486" cy="279"/>
          </a:xfrm>
        </p:grpSpPr>
        <p:sp>
          <p:nvSpPr>
            <p:cNvPr id="1241138" name="Rectangle 3122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139" name="Text Box 3123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0">
                  <a:latin typeface="Times New Roman" pitchFamily="18" charset="0"/>
                </a:rPr>
                <a:t>2 3 4</a:t>
              </a:r>
            </a:p>
          </p:txBody>
        </p:sp>
      </p:grpSp>
      <p:grpSp>
        <p:nvGrpSpPr>
          <p:cNvPr id="1241140" name="Group 3124"/>
          <p:cNvGrpSpPr>
            <a:grpSpLocks/>
          </p:cNvGrpSpPr>
          <p:nvPr/>
        </p:nvGrpSpPr>
        <p:grpSpPr bwMode="auto">
          <a:xfrm>
            <a:off x="3903663" y="3838575"/>
            <a:ext cx="641350" cy="392113"/>
            <a:chOff x="432" y="3408"/>
            <a:chExt cx="486" cy="280"/>
          </a:xfrm>
        </p:grpSpPr>
        <p:sp>
          <p:nvSpPr>
            <p:cNvPr id="1241141" name="Rectangle 3125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142" name="Text Box 3126"/>
            <p:cNvSpPr txBox="1">
              <a:spLocks noChangeArrowheads="1"/>
            </p:cNvSpPr>
            <p:nvPr/>
          </p:nvSpPr>
          <p:spPr bwMode="auto">
            <a:xfrm>
              <a:off x="432" y="3426"/>
              <a:ext cx="48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0">
                  <a:latin typeface="Times New Roman" pitchFamily="18" charset="0"/>
                </a:rPr>
                <a:t>5 6 7</a:t>
              </a:r>
              <a:endParaRPr lang="en-US" sz="2000" b="0">
                <a:latin typeface="Times New Roman" pitchFamily="18" charset="0"/>
              </a:endParaRPr>
            </a:p>
          </p:txBody>
        </p:sp>
      </p:grpSp>
      <p:grpSp>
        <p:nvGrpSpPr>
          <p:cNvPr id="1241143" name="Group 3127"/>
          <p:cNvGrpSpPr>
            <a:grpSpLocks/>
          </p:cNvGrpSpPr>
          <p:nvPr/>
        </p:nvGrpSpPr>
        <p:grpSpPr bwMode="auto">
          <a:xfrm>
            <a:off x="1685925" y="5314950"/>
            <a:ext cx="641350" cy="390525"/>
            <a:chOff x="432" y="3408"/>
            <a:chExt cx="486" cy="279"/>
          </a:xfrm>
        </p:grpSpPr>
        <p:sp>
          <p:nvSpPr>
            <p:cNvPr id="1241144" name="Rectangle 3128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145" name="Text Box 3129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0">
                  <a:latin typeface="Times New Roman" pitchFamily="18" charset="0"/>
                </a:rPr>
                <a:t>1 2 4</a:t>
              </a:r>
              <a:endParaRPr lang="en-US" sz="2000" b="0">
                <a:latin typeface="Times New Roman" pitchFamily="18" charset="0"/>
              </a:endParaRPr>
            </a:p>
          </p:txBody>
        </p:sp>
      </p:grpSp>
      <p:grpSp>
        <p:nvGrpSpPr>
          <p:cNvPr id="1241146" name="Group 3130"/>
          <p:cNvGrpSpPr>
            <a:grpSpLocks/>
          </p:cNvGrpSpPr>
          <p:nvPr/>
        </p:nvGrpSpPr>
        <p:grpSpPr bwMode="auto">
          <a:xfrm>
            <a:off x="1685925" y="5651500"/>
            <a:ext cx="641350" cy="392113"/>
            <a:chOff x="432" y="3408"/>
            <a:chExt cx="486" cy="281"/>
          </a:xfrm>
        </p:grpSpPr>
        <p:sp>
          <p:nvSpPr>
            <p:cNvPr id="1241147" name="Rectangle 3131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148" name="Text Box 3132"/>
            <p:cNvSpPr txBox="1">
              <a:spLocks noChangeArrowheads="1"/>
            </p:cNvSpPr>
            <p:nvPr/>
          </p:nvSpPr>
          <p:spPr bwMode="auto">
            <a:xfrm>
              <a:off x="432" y="3426"/>
              <a:ext cx="486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0">
                  <a:latin typeface="Times New Roman" pitchFamily="18" charset="0"/>
                </a:rPr>
                <a:t>4 5 7</a:t>
              </a:r>
              <a:endParaRPr lang="en-US" sz="2000" b="0">
                <a:latin typeface="Times New Roman" pitchFamily="18" charset="0"/>
              </a:endParaRPr>
            </a:p>
          </p:txBody>
        </p:sp>
      </p:grpSp>
      <p:grpSp>
        <p:nvGrpSpPr>
          <p:cNvPr id="1241149" name="Group 3133"/>
          <p:cNvGrpSpPr>
            <a:grpSpLocks/>
          </p:cNvGrpSpPr>
          <p:nvPr/>
        </p:nvGrpSpPr>
        <p:grpSpPr bwMode="auto">
          <a:xfrm>
            <a:off x="2446338" y="5383213"/>
            <a:ext cx="641350" cy="390525"/>
            <a:chOff x="432" y="3408"/>
            <a:chExt cx="486" cy="280"/>
          </a:xfrm>
        </p:grpSpPr>
        <p:sp>
          <p:nvSpPr>
            <p:cNvPr id="1241150" name="Rectangle 3134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151" name="Text Box 3135"/>
            <p:cNvSpPr txBox="1">
              <a:spLocks noChangeArrowheads="1"/>
            </p:cNvSpPr>
            <p:nvPr/>
          </p:nvSpPr>
          <p:spPr bwMode="auto">
            <a:xfrm>
              <a:off x="432" y="3425"/>
              <a:ext cx="486" cy="26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0" dirty="0">
                  <a:latin typeface="Times New Roman" pitchFamily="18" charset="0"/>
                </a:rPr>
                <a:t>1 2 5</a:t>
              </a:r>
              <a:endParaRPr lang="en-US" sz="2000" b="0" dirty="0">
                <a:latin typeface="Times New Roman" pitchFamily="18" charset="0"/>
              </a:endParaRPr>
            </a:p>
          </p:txBody>
        </p:sp>
      </p:grpSp>
      <p:grpSp>
        <p:nvGrpSpPr>
          <p:cNvPr id="1241152" name="Group 3136"/>
          <p:cNvGrpSpPr>
            <a:grpSpLocks/>
          </p:cNvGrpSpPr>
          <p:nvPr/>
        </p:nvGrpSpPr>
        <p:grpSpPr bwMode="auto">
          <a:xfrm>
            <a:off x="2446338" y="5718175"/>
            <a:ext cx="641350" cy="388938"/>
            <a:chOff x="432" y="3408"/>
            <a:chExt cx="486" cy="278"/>
          </a:xfrm>
        </p:grpSpPr>
        <p:sp>
          <p:nvSpPr>
            <p:cNvPr id="1241153" name="Rectangle 3137"/>
            <p:cNvSpPr>
              <a:spLocks noChangeArrowheads="1"/>
            </p:cNvSpPr>
            <p:nvPr/>
          </p:nvSpPr>
          <p:spPr bwMode="auto">
            <a:xfrm>
              <a:off x="432" y="3408"/>
              <a:ext cx="480" cy="2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1154" name="Text Box 3138"/>
            <p:cNvSpPr txBox="1">
              <a:spLocks noChangeArrowheads="1"/>
            </p:cNvSpPr>
            <p:nvPr/>
          </p:nvSpPr>
          <p:spPr bwMode="auto">
            <a:xfrm>
              <a:off x="432" y="3424"/>
              <a:ext cx="486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b="0">
                  <a:latin typeface="Times New Roman" pitchFamily="18" charset="0"/>
                </a:rPr>
                <a:t>4 5 8</a:t>
              </a:r>
              <a:endParaRPr lang="en-US" sz="2000" b="0">
                <a:latin typeface="Times New Roman" pitchFamily="18" charset="0"/>
              </a:endParaRPr>
            </a:p>
          </p:txBody>
        </p:sp>
      </p:grpSp>
      <p:sp>
        <p:nvSpPr>
          <p:cNvPr id="1241155" name="Rectangle 3139"/>
          <p:cNvSpPr>
            <a:spLocks noChangeArrowheads="1"/>
          </p:cNvSpPr>
          <p:nvPr/>
        </p:nvSpPr>
        <p:spPr bwMode="auto">
          <a:xfrm>
            <a:off x="4030663" y="2362200"/>
            <a:ext cx="254000" cy="403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1156" name="Line 3140"/>
          <p:cNvSpPr>
            <a:spLocks noChangeShapeType="1"/>
          </p:cNvSpPr>
          <p:nvPr/>
        </p:nvSpPr>
        <p:spPr bwMode="auto">
          <a:xfrm>
            <a:off x="4030663" y="2497138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1157" name="Line 3141"/>
          <p:cNvSpPr>
            <a:spLocks noChangeShapeType="1"/>
          </p:cNvSpPr>
          <p:nvPr/>
        </p:nvSpPr>
        <p:spPr bwMode="auto">
          <a:xfrm>
            <a:off x="4030663" y="2630488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41172" name="Group 3156"/>
          <p:cNvGrpSpPr>
            <a:grpSpLocks/>
          </p:cNvGrpSpPr>
          <p:nvPr/>
        </p:nvGrpSpPr>
        <p:grpSpPr bwMode="auto">
          <a:xfrm>
            <a:off x="3603625" y="1447800"/>
            <a:ext cx="1073150" cy="396875"/>
            <a:chOff x="4416" y="1440"/>
            <a:chExt cx="676" cy="250"/>
          </a:xfrm>
        </p:grpSpPr>
        <p:sp>
          <p:nvSpPr>
            <p:cNvPr id="1241173" name="Rectangle 3157"/>
            <p:cNvSpPr>
              <a:spLocks noChangeArrowheads="1"/>
            </p:cNvSpPr>
            <p:nvPr/>
          </p:nvSpPr>
          <p:spPr bwMode="auto">
            <a:xfrm>
              <a:off x="4416" y="1440"/>
              <a:ext cx="672" cy="213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800">
                <a:latin typeface="Wingdings" pitchFamily="2" charset="2"/>
              </a:endParaRPr>
            </a:p>
          </p:txBody>
        </p:sp>
        <p:sp>
          <p:nvSpPr>
            <p:cNvPr id="1241174" name="Text Box 3158"/>
            <p:cNvSpPr txBox="1">
              <a:spLocks noChangeArrowheads="1"/>
            </p:cNvSpPr>
            <p:nvPr/>
          </p:nvSpPr>
          <p:spPr bwMode="auto">
            <a:xfrm>
              <a:off x="4416" y="1440"/>
              <a:ext cx="6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latin typeface="Times New Roman" pitchFamily="18" charset="0"/>
                </a:rPr>
                <a:t>1 2 3 5 6</a:t>
              </a:r>
            </a:p>
          </p:txBody>
        </p:sp>
      </p:grpSp>
      <p:sp>
        <p:nvSpPr>
          <p:cNvPr id="1241175" name="Line 3159"/>
          <p:cNvSpPr>
            <a:spLocks noChangeShapeType="1"/>
          </p:cNvSpPr>
          <p:nvPr/>
        </p:nvSpPr>
        <p:spPr bwMode="auto">
          <a:xfrm>
            <a:off x="4137025" y="1828800"/>
            <a:ext cx="0" cy="45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1176" name="Line 3160"/>
          <p:cNvSpPr>
            <a:spLocks noChangeShapeType="1"/>
          </p:cNvSpPr>
          <p:nvPr/>
        </p:nvSpPr>
        <p:spPr bwMode="auto">
          <a:xfrm>
            <a:off x="2689225" y="2590800"/>
            <a:ext cx="76200" cy="762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1177" name="Line 3161"/>
          <p:cNvSpPr>
            <a:spLocks noChangeShapeType="1"/>
          </p:cNvSpPr>
          <p:nvPr/>
        </p:nvSpPr>
        <p:spPr bwMode="auto">
          <a:xfrm flipH="1">
            <a:off x="4213225" y="2667000"/>
            <a:ext cx="990600" cy="762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1178" name="Line 3162"/>
          <p:cNvSpPr>
            <a:spLocks noChangeShapeType="1"/>
          </p:cNvSpPr>
          <p:nvPr/>
        </p:nvSpPr>
        <p:spPr bwMode="auto">
          <a:xfrm flipH="1">
            <a:off x="5584825" y="3200400"/>
            <a:ext cx="762000" cy="152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41179" name="Group 3163"/>
          <p:cNvGrpSpPr>
            <a:grpSpLocks/>
          </p:cNvGrpSpPr>
          <p:nvPr/>
        </p:nvGrpSpPr>
        <p:grpSpPr bwMode="auto">
          <a:xfrm>
            <a:off x="250825" y="2514600"/>
            <a:ext cx="1377950" cy="396875"/>
            <a:chOff x="0" y="1728"/>
            <a:chExt cx="868" cy="250"/>
          </a:xfrm>
        </p:grpSpPr>
        <p:grpSp>
          <p:nvGrpSpPr>
            <p:cNvPr id="1241180" name="Group 3164"/>
            <p:cNvGrpSpPr>
              <a:grpSpLocks/>
            </p:cNvGrpSpPr>
            <p:nvPr/>
          </p:nvGrpSpPr>
          <p:grpSpPr bwMode="auto">
            <a:xfrm>
              <a:off x="432" y="1728"/>
              <a:ext cx="436" cy="250"/>
              <a:chOff x="432" y="1728"/>
              <a:chExt cx="436" cy="250"/>
            </a:xfrm>
          </p:grpSpPr>
          <p:sp>
            <p:nvSpPr>
              <p:cNvPr id="1241181" name="Rectangle 3165"/>
              <p:cNvSpPr>
                <a:spLocks noChangeArrowheads="1"/>
              </p:cNvSpPr>
              <p:nvPr/>
            </p:nvSpPr>
            <p:spPr bwMode="auto">
              <a:xfrm>
                <a:off x="432" y="1728"/>
                <a:ext cx="432" cy="205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800">
                  <a:latin typeface="Wingdings" pitchFamily="2" charset="2"/>
                </a:endParaRPr>
              </a:p>
            </p:txBody>
          </p:sp>
          <p:sp>
            <p:nvSpPr>
              <p:cNvPr id="1241182" name="Text Box 3166"/>
              <p:cNvSpPr txBox="1">
                <a:spLocks noChangeArrowheads="1"/>
              </p:cNvSpPr>
              <p:nvPr/>
            </p:nvSpPr>
            <p:spPr bwMode="auto">
              <a:xfrm>
                <a:off x="432" y="172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b="0">
                    <a:latin typeface="Times New Roman" pitchFamily="18" charset="0"/>
                  </a:rPr>
                  <a:t>3 5 6</a:t>
                </a:r>
              </a:p>
            </p:txBody>
          </p:sp>
        </p:grpSp>
        <p:grpSp>
          <p:nvGrpSpPr>
            <p:cNvPr id="1241183" name="Group 3167"/>
            <p:cNvGrpSpPr>
              <a:grpSpLocks/>
            </p:cNvGrpSpPr>
            <p:nvPr/>
          </p:nvGrpSpPr>
          <p:grpSpPr bwMode="auto">
            <a:xfrm>
              <a:off x="0" y="1728"/>
              <a:ext cx="446" cy="250"/>
              <a:chOff x="336" y="1440"/>
              <a:chExt cx="446" cy="250"/>
            </a:xfrm>
          </p:grpSpPr>
          <p:sp>
            <p:nvSpPr>
              <p:cNvPr id="1241184" name="Rectangle 3168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800">
                  <a:latin typeface="Wingdings" pitchFamily="2" charset="2"/>
                </a:endParaRPr>
              </a:p>
            </p:txBody>
          </p:sp>
          <p:sp>
            <p:nvSpPr>
              <p:cNvPr id="1241185" name="Text Box 3169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4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b="0">
                    <a:latin typeface="Times New Roman" pitchFamily="18" charset="0"/>
                  </a:rPr>
                  <a:t>1 2 +</a:t>
                </a:r>
              </a:p>
            </p:txBody>
          </p:sp>
        </p:grpSp>
      </p:grpSp>
      <p:grpSp>
        <p:nvGrpSpPr>
          <p:cNvPr id="1241186" name="Group 3170"/>
          <p:cNvGrpSpPr>
            <a:grpSpLocks/>
          </p:cNvGrpSpPr>
          <p:nvPr/>
        </p:nvGrpSpPr>
        <p:grpSpPr bwMode="auto">
          <a:xfrm>
            <a:off x="250825" y="3124200"/>
            <a:ext cx="1187450" cy="396875"/>
            <a:chOff x="0" y="2160"/>
            <a:chExt cx="748" cy="250"/>
          </a:xfrm>
        </p:grpSpPr>
        <p:grpSp>
          <p:nvGrpSpPr>
            <p:cNvPr id="1241187" name="Group 3171"/>
            <p:cNvGrpSpPr>
              <a:grpSpLocks/>
            </p:cNvGrpSpPr>
            <p:nvPr/>
          </p:nvGrpSpPr>
          <p:grpSpPr bwMode="auto">
            <a:xfrm>
              <a:off x="432" y="2160"/>
              <a:ext cx="316" cy="250"/>
              <a:chOff x="4416" y="1440"/>
              <a:chExt cx="685" cy="260"/>
            </a:xfrm>
          </p:grpSpPr>
          <p:sp>
            <p:nvSpPr>
              <p:cNvPr id="1241188" name="Rectangle 3172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800">
                  <a:latin typeface="Wingdings" pitchFamily="2" charset="2"/>
                </a:endParaRPr>
              </a:p>
            </p:txBody>
          </p:sp>
          <p:sp>
            <p:nvSpPr>
              <p:cNvPr id="1241189" name="Text Box 3173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685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b="0">
                    <a:latin typeface="Times New Roman" pitchFamily="18" charset="0"/>
                  </a:rPr>
                  <a:t>5 6</a:t>
                </a:r>
              </a:p>
            </p:txBody>
          </p:sp>
        </p:grpSp>
        <p:grpSp>
          <p:nvGrpSpPr>
            <p:cNvPr id="1241190" name="Group 3174"/>
            <p:cNvGrpSpPr>
              <a:grpSpLocks/>
            </p:cNvGrpSpPr>
            <p:nvPr/>
          </p:nvGrpSpPr>
          <p:grpSpPr bwMode="auto">
            <a:xfrm>
              <a:off x="0" y="2160"/>
              <a:ext cx="446" cy="250"/>
              <a:chOff x="336" y="1440"/>
              <a:chExt cx="446" cy="250"/>
            </a:xfrm>
          </p:grpSpPr>
          <p:sp>
            <p:nvSpPr>
              <p:cNvPr id="1241191" name="Rectangle 3175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800">
                  <a:latin typeface="Wingdings" pitchFamily="2" charset="2"/>
                </a:endParaRPr>
              </a:p>
            </p:txBody>
          </p:sp>
          <p:sp>
            <p:nvSpPr>
              <p:cNvPr id="1241192" name="Text Box 3176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4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b="0">
                    <a:latin typeface="Times New Roman" pitchFamily="18" charset="0"/>
                  </a:rPr>
                  <a:t>1 3 +</a:t>
                </a:r>
              </a:p>
            </p:txBody>
          </p:sp>
        </p:grpSp>
      </p:grpSp>
      <p:grpSp>
        <p:nvGrpSpPr>
          <p:cNvPr id="1241193" name="Group 3177"/>
          <p:cNvGrpSpPr>
            <a:grpSpLocks/>
          </p:cNvGrpSpPr>
          <p:nvPr/>
        </p:nvGrpSpPr>
        <p:grpSpPr bwMode="auto">
          <a:xfrm>
            <a:off x="250825" y="3733800"/>
            <a:ext cx="990600" cy="396875"/>
            <a:chOff x="0" y="2544"/>
            <a:chExt cx="624" cy="250"/>
          </a:xfrm>
        </p:grpSpPr>
        <p:grpSp>
          <p:nvGrpSpPr>
            <p:cNvPr id="1241194" name="Group 3178"/>
            <p:cNvGrpSpPr>
              <a:grpSpLocks/>
            </p:cNvGrpSpPr>
            <p:nvPr/>
          </p:nvGrpSpPr>
          <p:grpSpPr bwMode="auto">
            <a:xfrm>
              <a:off x="417" y="2544"/>
              <a:ext cx="207" cy="250"/>
              <a:chOff x="4363" y="1440"/>
              <a:chExt cx="725" cy="260"/>
            </a:xfrm>
          </p:grpSpPr>
          <p:sp>
            <p:nvSpPr>
              <p:cNvPr id="1241195" name="Rectangle 3179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800">
                  <a:latin typeface="Wingdings" pitchFamily="2" charset="2"/>
                </a:endParaRPr>
              </a:p>
            </p:txBody>
          </p:sp>
          <p:sp>
            <p:nvSpPr>
              <p:cNvPr id="1241196" name="Text Box 3180"/>
              <p:cNvSpPr txBox="1">
                <a:spLocks noChangeArrowheads="1"/>
              </p:cNvSpPr>
              <p:nvPr/>
            </p:nvSpPr>
            <p:spPr bwMode="auto">
              <a:xfrm>
                <a:off x="4363" y="1440"/>
                <a:ext cx="687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b="0">
                    <a:latin typeface="Times New Roman" pitchFamily="18" charset="0"/>
                  </a:rPr>
                  <a:t>6</a:t>
                </a:r>
              </a:p>
            </p:txBody>
          </p:sp>
        </p:grpSp>
        <p:grpSp>
          <p:nvGrpSpPr>
            <p:cNvPr id="1241197" name="Group 3181"/>
            <p:cNvGrpSpPr>
              <a:grpSpLocks/>
            </p:cNvGrpSpPr>
            <p:nvPr/>
          </p:nvGrpSpPr>
          <p:grpSpPr bwMode="auto">
            <a:xfrm>
              <a:off x="0" y="2544"/>
              <a:ext cx="446" cy="250"/>
              <a:chOff x="336" y="1440"/>
              <a:chExt cx="446" cy="250"/>
            </a:xfrm>
          </p:grpSpPr>
          <p:sp>
            <p:nvSpPr>
              <p:cNvPr id="1241198" name="Rectangle 3182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800">
                  <a:latin typeface="Wingdings" pitchFamily="2" charset="2"/>
                </a:endParaRPr>
              </a:p>
            </p:txBody>
          </p:sp>
          <p:sp>
            <p:nvSpPr>
              <p:cNvPr id="1241199" name="Text Box 3183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4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b="0">
                    <a:latin typeface="Times New Roman" pitchFamily="18" charset="0"/>
                  </a:rPr>
                  <a:t>1 5 +</a:t>
                </a:r>
              </a:p>
            </p:txBody>
          </p:sp>
        </p:grpSp>
      </p:grpSp>
      <p:sp>
        <p:nvSpPr>
          <p:cNvPr id="1241200" name="Line 3184"/>
          <p:cNvSpPr>
            <a:spLocks noChangeShapeType="1"/>
          </p:cNvSpPr>
          <p:nvPr/>
        </p:nvSpPr>
        <p:spPr bwMode="auto">
          <a:xfrm>
            <a:off x="1622425" y="2819400"/>
            <a:ext cx="1066800" cy="14478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1201" name="Line 3185"/>
          <p:cNvSpPr>
            <a:spLocks noChangeShapeType="1"/>
          </p:cNvSpPr>
          <p:nvPr/>
        </p:nvSpPr>
        <p:spPr bwMode="auto">
          <a:xfrm>
            <a:off x="1219200" y="3886200"/>
            <a:ext cx="1295400" cy="4572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1202" name="Line 3186"/>
          <p:cNvSpPr>
            <a:spLocks noChangeShapeType="1"/>
          </p:cNvSpPr>
          <p:nvPr/>
        </p:nvSpPr>
        <p:spPr bwMode="auto">
          <a:xfrm>
            <a:off x="1470025" y="3429000"/>
            <a:ext cx="1676400" cy="8382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41203" name="Group 3187"/>
          <p:cNvGrpSpPr>
            <a:grpSpLocks/>
          </p:cNvGrpSpPr>
          <p:nvPr/>
        </p:nvGrpSpPr>
        <p:grpSpPr bwMode="auto">
          <a:xfrm>
            <a:off x="4746625" y="2286000"/>
            <a:ext cx="1149350" cy="396875"/>
            <a:chOff x="2880" y="1632"/>
            <a:chExt cx="724" cy="250"/>
          </a:xfrm>
        </p:grpSpPr>
        <p:grpSp>
          <p:nvGrpSpPr>
            <p:cNvPr id="1241204" name="Group 3188"/>
            <p:cNvGrpSpPr>
              <a:grpSpLocks/>
            </p:cNvGrpSpPr>
            <p:nvPr/>
          </p:nvGrpSpPr>
          <p:grpSpPr bwMode="auto">
            <a:xfrm>
              <a:off x="3168" y="1632"/>
              <a:ext cx="436" cy="250"/>
              <a:chOff x="4416" y="1440"/>
              <a:chExt cx="678" cy="260"/>
            </a:xfrm>
          </p:grpSpPr>
          <p:sp>
            <p:nvSpPr>
              <p:cNvPr id="1241205" name="Rectangle 3189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800">
                  <a:latin typeface="Wingdings" pitchFamily="2" charset="2"/>
                </a:endParaRPr>
              </a:p>
            </p:txBody>
          </p:sp>
          <p:sp>
            <p:nvSpPr>
              <p:cNvPr id="1241206" name="Text Box 3190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678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b="0">
                    <a:latin typeface="Times New Roman" pitchFamily="18" charset="0"/>
                  </a:rPr>
                  <a:t>3 5 6</a:t>
                </a:r>
              </a:p>
            </p:txBody>
          </p:sp>
        </p:grpSp>
        <p:grpSp>
          <p:nvGrpSpPr>
            <p:cNvPr id="1241207" name="Group 3191"/>
            <p:cNvGrpSpPr>
              <a:grpSpLocks/>
            </p:cNvGrpSpPr>
            <p:nvPr/>
          </p:nvGrpSpPr>
          <p:grpSpPr bwMode="auto">
            <a:xfrm>
              <a:off x="2880" y="1632"/>
              <a:ext cx="326" cy="250"/>
              <a:chOff x="336" y="1440"/>
              <a:chExt cx="489" cy="250"/>
            </a:xfrm>
          </p:grpSpPr>
          <p:sp>
            <p:nvSpPr>
              <p:cNvPr id="1241208" name="Rectangle 3192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800">
                  <a:latin typeface="Wingdings" pitchFamily="2" charset="2"/>
                </a:endParaRPr>
              </a:p>
            </p:txBody>
          </p:sp>
          <p:sp>
            <p:nvSpPr>
              <p:cNvPr id="1241209" name="Text Box 3193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8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b="0">
                    <a:latin typeface="Times New Roman" pitchFamily="18" charset="0"/>
                  </a:rPr>
                  <a:t>2 +</a:t>
                </a:r>
              </a:p>
            </p:txBody>
          </p:sp>
        </p:grpSp>
      </p:grpSp>
      <p:grpSp>
        <p:nvGrpSpPr>
          <p:cNvPr id="1241210" name="Group 3194"/>
          <p:cNvGrpSpPr>
            <a:grpSpLocks/>
          </p:cNvGrpSpPr>
          <p:nvPr/>
        </p:nvGrpSpPr>
        <p:grpSpPr bwMode="auto">
          <a:xfrm>
            <a:off x="6042025" y="2819400"/>
            <a:ext cx="958850" cy="396875"/>
            <a:chOff x="3792" y="2064"/>
            <a:chExt cx="604" cy="250"/>
          </a:xfrm>
        </p:grpSpPr>
        <p:grpSp>
          <p:nvGrpSpPr>
            <p:cNvPr id="1241211" name="Group 3195"/>
            <p:cNvGrpSpPr>
              <a:grpSpLocks/>
            </p:cNvGrpSpPr>
            <p:nvPr/>
          </p:nvGrpSpPr>
          <p:grpSpPr bwMode="auto">
            <a:xfrm>
              <a:off x="4080" y="2064"/>
              <a:ext cx="316" cy="250"/>
              <a:chOff x="4416" y="1440"/>
              <a:chExt cx="737" cy="260"/>
            </a:xfrm>
          </p:grpSpPr>
          <p:sp>
            <p:nvSpPr>
              <p:cNvPr id="1241212" name="Rectangle 3196"/>
              <p:cNvSpPr>
                <a:spLocks noChangeArrowheads="1"/>
              </p:cNvSpPr>
              <p:nvPr/>
            </p:nvSpPr>
            <p:spPr bwMode="auto">
              <a:xfrm>
                <a:off x="4416" y="1440"/>
                <a:ext cx="672" cy="213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800">
                  <a:latin typeface="Wingdings" pitchFamily="2" charset="2"/>
                </a:endParaRPr>
              </a:p>
            </p:txBody>
          </p:sp>
          <p:sp>
            <p:nvSpPr>
              <p:cNvPr id="1241213" name="Text Box 3197"/>
              <p:cNvSpPr txBox="1">
                <a:spLocks noChangeArrowheads="1"/>
              </p:cNvSpPr>
              <p:nvPr/>
            </p:nvSpPr>
            <p:spPr bwMode="auto">
              <a:xfrm>
                <a:off x="4416" y="1440"/>
                <a:ext cx="737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b="0">
                    <a:latin typeface="Times New Roman" pitchFamily="18" charset="0"/>
                  </a:rPr>
                  <a:t>5 6</a:t>
                </a:r>
              </a:p>
            </p:txBody>
          </p:sp>
        </p:grpSp>
        <p:grpSp>
          <p:nvGrpSpPr>
            <p:cNvPr id="1241214" name="Group 3198"/>
            <p:cNvGrpSpPr>
              <a:grpSpLocks/>
            </p:cNvGrpSpPr>
            <p:nvPr/>
          </p:nvGrpSpPr>
          <p:grpSpPr bwMode="auto">
            <a:xfrm>
              <a:off x="3792" y="2064"/>
              <a:ext cx="326" cy="250"/>
              <a:chOff x="336" y="1440"/>
              <a:chExt cx="489" cy="250"/>
            </a:xfrm>
          </p:grpSpPr>
          <p:sp>
            <p:nvSpPr>
              <p:cNvPr id="1241215" name="Rectangle 3199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800">
                  <a:latin typeface="Wingdings" pitchFamily="2" charset="2"/>
                </a:endParaRPr>
              </a:p>
            </p:txBody>
          </p:sp>
          <p:sp>
            <p:nvSpPr>
              <p:cNvPr id="1241216" name="Text Box 3200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48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b="0">
                    <a:latin typeface="Times New Roman" pitchFamily="18" charset="0"/>
                  </a:rPr>
                  <a:t>3 +</a:t>
                </a:r>
              </a:p>
            </p:txBody>
          </p:sp>
        </p:grpSp>
      </p:grpSp>
      <p:grpSp>
        <p:nvGrpSpPr>
          <p:cNvPr id="1241217" name="Group 3201"/>
          <p:cNvGrpSpPr>
            <a:grpSpLocks/>
          </p:cNvGrpSpPr>
          <p:nvPr/>
        </p:nvGrpSpPr>
        <p:grpSpPr bwMode="auto">
          <a:xfrm>
            <a:off x="2003425" y="2133600"/>
            <a:ext cx="1371600" cy="396875"/>
            <a:chOff x="1344" y="1536"/>
            <a:chExt cx="863" cy="226"/>
          </a:xfrm>
        </p:grpSpPr>
        <p:grpSp>
          <p:nvGrpSpPr>
            <p:cNvPr id="1241218" name="Group 3202"/>
            <p:cNvGrpSpPr>
              <a:grpSpLocks/>
            </p:cNvGrpSpPr>
            <p:nvPr/>
          </p:nvGrpSpPr>
          <p:grpSpPr bwMode="auto">
            <a:xfrm>
              <a:off x="1344" y="1536"/>
              <a:ext cx="432" cy="226"/>
              <a:chOff x="336" y="1440"/>
              <a:chExt cx="432" cy="226"/>
            </a:xfrm>
          </p:grpSpPr>
          <p:sp>
            <p:nvSpPr>
              <p:cNvPr id="1241219" name="Rectangle 3203"/>
              <p:cNvSpPr>
                <a:spLocks noChangeArrowheads="1"/>
              </p:cNvSpPr>
              <p:nvPr/>
            </p:nvSpPr>
            <p:spPr bwMode="auto">
              <a:xfrm>
                <a:off x="336" y="1440"/>
                <a:ext cx="432" cy="205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800">
                  <a:latin typeface="Wingdings" pitchFamily="2" charset="2"/>
                </a:endParaRPr>
              </a:p>
            </p:txBody>
          </p:sp>
          <p:sp>
            <p:nvSpPr>
              <p:cNvPr id="1241220" name="Text Box 3204"/>
              <p:cNvSpPr txBox="1">
                <a:spLocks noChangeArrowheads="1"/>
              </p:cNvSpPr>
              <p:nvPr/>
            </p:nvSpPr>
            <p:spPr bwMode="auto">
              <a:xfrm>
                <a:off x="336" y="1440"/>
                <a:ext cx="326" cy="2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b="0">
                    <a:latin typeface="Times New Roman" pitchFamily="18" charset="0"/>
                  </a:rPr>
                  <a:t>1 +</a:t>
                </a:r>
              </a:p>
            </p:txBody>
          </p:sp>
        </p:grpSp>
        <p:grpSp>
          <p:nvGrpSpPr>
            <p:cNvPr id="1241221" name="Group 3205"/>
            <p:cNvGrpSpPr>
              <a:grpSpLocks/>
            </p:cNvGrpSpPr>
            <p:nvPr/>
          </p:nvGrpSpPr>
          <p:grpSpPr bwMode="auto">
            <a:xfrm>
              <a:off x="1632" y="1536"/>
              <a:ext cx="575" cy="226"/>
              <a:chOff x="432" y="1728"/>
              <a:chExt cx="432" cy="226"/>
            </a:xfrm>
          </p:grpSpPr>
          <p:sp>
            <p:nvSpPr>
              <p:cNvPr id="1241222" name="Rectangle 3206"/>
              <p:cNvSpPr>
                <a:spLocks noChangeArrowheads="1"/>
              </p:cNvSpPr>
              <p:nvPr/>
            </p:nvSpPr>
            <p:spPr bwMode="auto">
              <a:xfrm>
                <a:off x="432" y="1728"/>
                <a:ext cx="432" cy="205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800">
                  <a:latin typeface="Wingdings" pitchFamily="2" charset="2"/>
                </a:endParaRPr>
              </a:p>
            </p:txBody>
          </p:sp>
          <p:sp>
            <p:nvSpPr>
              <p:cNvPr id="1241223" name="Text Box 3207"/>
              <p:cNvSpPr txBox="1">
                <a:spLocks noChangeArrowheads="1"/>
              </p:cNvSpPr>
              <p:nvPr/>
            </p:nvSpPr>
            <p:spPr bwMode="auto">
              <a:xfrm>
                <a:off x="432" y="1728"/>
                <a:ext cx="417" cy="2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b="0">
                    <a:latin typeface="Times New Roman" pitchFamily="18" charset="0"/>
                  </a:rPr>
                  <a:t>2 3 5 6</a:t>
                </a:r>
              </a:p>
            </p:txBody>
          </p:sp>
        </p:grpSp>
      </p:grpSp>
      <p:sp>
        <p:nvSpPr>
          <p:cNvPr id="1241224" name="Text Box 3208"/>
          <p:cNvSpPr txBox="1">
            <a:spLocks noChangeArrowheads="1"/>
          </p:cNvSpPr>
          <p:nvPr/>
        </p:nvSpPr>
        <p:spPr bwMode="auto">
          <a:xfrm>
            <a:off x="4670425" y="1447800"/>
            <a:ext cx="13131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 dirty="0"/>
              <a:t>transaction</a:t>
            </a:r>
          </a:p>
        </p:txBody>
      </p:sp>
      <p:sp>
        <p:nvSpPr>
          <p:cNvPr id="1241225" name="Rectangle 3209"/>
          <p:cNvSpPr>
            <a:spLocks noChangeArrowheads="1"/>
          </p:cNvSpPr>
          <p:nvPr/>
        </p:nvSpPr>
        <p:spPr bwMode="auto">
          <a:xfrm>
            <a:off x="2362200" y="5257800"/>
            <a:ext cx="762000" cy="9144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1226" name="Line 3210"/>
          <p:cNvSpPr>
            <a:spLocks noChangeShapeType="1"/>
          </p:cNvSpPr>
          <p:nvPr/>
        </p:nvSpPr>
        <p:spPr bwMode="auto">
          <a:xfrm flipH="1">
            <a:off x="2743200" y="4800600"/>
            <a:ext cx="0" cy="457200"/>
          </a:xfrm>
          <a:prstGeom prst="line">
            <a:avLst/>
          </a:prstGeom>
          <a:noFill/>
          <a:ln w="44450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1227" name="Line 3211"/>
          <p:cNvSpPr>
            <a:spLocks noChangeShapeType="1"/>
          </p:cNvSpPr>
          <p:nvPr/>
        </p:nvSpPr>
        <p:spPr bwMode="auto">
          <a:xfrm>
            <a:off x="2743200" y="4800600"/>
            <a:ext cx="685800" cy="457200"/>
          </a:xfrm>
          <a:prstGeom prst="line">
            <a:avLst/>
          </a:prstGeom>
          <a:noFill/>
          <a:ln w="44450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1228" name="Rectangle 3212"/>
          <p:cNvSpPr>
            <a:spLocks noChangeArrowheads="1"/>
          </p:cNvSpPr>
          <p:nvPr/>
        </p:nvSpPr>
        <p:spPr bwMode="auto">
          <a:xfrm>
            <a:off x="3200400" y="5257800"/>
            <a:ext cx="762000" cy="5334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1229" name="Rectangle 3213"/>
          <p:cNvSpPr>
            <a:spLocks noChangeArrowheads="1"/>
          </p:cNvSpPr>
          <p:nvPr/>
        </p:nvSpPr>
        <p:spPr bwMode="auto">
          <a:xfrm>
            <a:off x="3886200" y="3429000"/>
            <a:ext cx="685800" cy="8382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1230" name="Rectangle 3214"/>
          <p:cNvSpPr>
            <a:spLocks noChangeArrowheads="1"/>
          </p:cNvSpPr>
          <p:nvPr/>
        </p:nvSpPr>
        <p:spPr bwMode="auto">
          <a:xfrm>
            <a:off x="3124200" y="4267200"/>
            <a:ext cx="685800" cy="4572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1231" name="Line 3215"/>
          <p:cNvSpPr>
            <a:spLocks noChangeShapeType="1"/>
          </p:cNvSpPr>
          <p:nvPr/>
        </p:nvSpPr>
        <p:spPr bwMode="auto">
          <a:xfrm>
            <a:off x="5638800" y="3886200"/>
            <a:ext cx="0" cy="609600"/>
          </a:xfrm>
          <a:prstGeom prst="line">
            <a:avLst/>
          </a:prstGeom>
          <a:noFill/>
          <a:ln w="44450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1233" name="Rectangle 3217"/>
          <p:cNvSpPr>
            <a:spLocks noChangeArrowheads="1"/>
          </p:cNvSpPr>
          <p:nvPr/>
        </p:nvSpPr>
        <p:spPr bwMode="auto">
          <a:xfrm>
            <a:off x="5181600" y="4495800"/>
            <a:ext cx="838200" cy="11430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1235" name="Text Box 3219"/>
          <p:cNvSpPr txBox="1">
            <a:spLocks noChangeArrowheads="1"/>
          </p:cNvSpPr>
          <p:nvPr/>
        </p:nvSpPr>
        <p:spPr bwMode="auto">
          <a:xfrm>
            <a:off x="3962401" y="5740400"/>
            <a:ext cx="51512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b="0" dirty="0"/>
              <a:t>Match transaction against </a:t>
            </a:r>
            <a:r>
              <a:rPr lang="en-US" dirty="0"/>
              <a:t>9</a:t>
            </a:r>
            <a:r>
              <a:rPr lang="en-US" sz="1800" b="0" dirty="0" smtClean="0"/>
              <a:t> </a:t>
            </a:r>
            <a:r>
              <a:rPr lang="en-US" sz="1800" b="0" dirty="0"/>
              <a:t>out of 15 candidates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96683" y="6199562"/>
            <a:ext cx="5917004" cy="646331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Hash-tree enables to enumerate </a:t>
            </a:r>
            <a:r>
              <a:rPr lang="en-US" dirty="0" err="1" smtClean="0"/>
              <a:t>itemsets</a:t>
            </a:r>
            <a:r>
              <a:rPr lang="en-US" dirty="0" smtClean="0"/>
              <a:t> in transaction </a:t>
            </a:r>
          </a:p>
          <a:p>
            <a:r>
              <a:rPr lang="en-US" dirty="0" smtClean="0"/>
              <a:t>and match them against candidates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99714" y="3821957"/>
            <a:ext cx="2544286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Increment the counters</a:t>
            </a:r>
            <a:endParaRPr lang="en-US" dirty="0"/>
          </a:p>
        </p:txBody>
      </p:sp>
      <p:grpSp>
        <p:nvGrpSpPr>
          <p:cNvPr id="148" name="Group 99"/>
          <p:cNvGrpSpPr>
            <a:grpSpLocks/>
          </p:cNvGrpSpPr>
          <p:nvPr/>
        </p:nvGrpSpPr>
        <p:grpSpPr bwMode="auto">
          <a:xfrm>
            <a:off x="7225793" y="1447073"/>
            <a:ext cx="1765807" cy="1829527"/>
            <a:chOff x="24" y="1097"/>
            <a:chExt cx="1218" cy="1213"/>
          </a:xfrm>
        </p:grpSpPr>
        <p:sp>
          <p:nvSpPr>
            <p:cNvPr id="149" name="Text Box 100"/>
            <p:cNvSpPr txBox="1">
              <a:spLocks noChangeArrowheads="1"/>
            </p:cNvSpPr>
            <p:nvPr/>
          </p:nvSpPr>
          <p:spPr bwMode="auto">
            <a:xfrm>
              <a:off x="24" y="2107"/>
              <a:ext cx="372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itchFamily="18" charset="0"/>
                </a:rPr>
                <a:t>1,4,7</a:t>
              </a:r>
              <a:endParaRPr lang="en-US" b="0" dirty="0">
                <a:latin typeface="Times New Roman" pitchFamily="18" charset="0"/>
              </a:endParaRPr>
            </a:p>
          </p:txBody>
        </p:sp>
        <p:grpSp>
          <p:nvGrpSpPr>
            <p:cNvPr id="150" name="Group 101"/>
            <p:cNvGrpSpPr>
              <a:grpSpLocks/>
            </p:cNvGrpSpPr>
            <p:nvPr/>
          </p:nvGrpSpPr>
          <p:grpSpPr bwMode="auto">
            <a:xfrm>
              <a:off x="144" y="1097"/>
              <a:ext cx="1098" cy="1213"/>
              <a:chOff x="144" y="1097"/>
              <a:chExt cx="1098" cy="1213"/>
            </a:xfrm>
          </p:grpSpPr>
          <p:sp>
            <p:nvSpPr>
              <p:cNvPr id="151" name="Text Box 102"/>
              <p:cNvSpPr txBox="1">
                <a:spLocks noChangeArrowheads="1"/>
              </p:cNvSpPr>
              <p:nvPr/>
            </p:nvSpPr>
            <p:spPr bwMode="auto">
              <a:xfrm>
                <a:off x="369" y="1097"/>
                <a:ext cx="127" cy="3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 sz="2800" b="0">
                  <a:latin typeface="Wingdings" pitchFamily="2" charset="2"/>
                </a:endParaRPr>
              </a:p>
            </p:txBody>
          </p:sp>
          <p:grpSp>
            <p:nvGrpSpPr>
              <p:cNvPr id="152" name="Group 103"/>
              <p:cNvGrpSpPr>
                <a:grpSpLocks/>
              </p:cNvGrpSpPr>
              <p:nvPr/>
            </p:nvGrpSpPr>
            <p:grpSpPr bwMode="auto">
              <a:xfrm>
                <a:off x="528" y="1392"/>
                <a:ext cx="240" cy="384"/>
                <a:chOff x="2064" y="1872"/>
                <a:chExt cx="192" cy="288"/>
              </a:xfrm>
            </p:grpSpPr>
            <p:sp>
              <p:nvSpPr>
                <p:cNvPr id="159" name="Rectangle 104"/>
                <p:cNvSpPr>
                  <a:spLocks noChangeArrowheads="1"/>
                </p:cNvSpPr>
                <p:nvPr/>
              </p:nvSpPr>
              <p:spPr bwMode="auto">
                <a:xfrm>
                  <a:off x="2064" y="1872"/>
                  <a:ext cx="192" cy="28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0" name="Line 105"/>
                <p:cNvSpPr>
                  <a:spLocks noChangeShapeType="1"/>
                </p:cNvSpPr>
                <p:nvPr/>
              </p:nvSpPr>
              <p:spPr bwMode="auto">
                <a:xfrm>
                  <a:off x="2064" y="196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1" name="Line 106"/>
                <p:cNvSpPr>
                  <a:spLocks noChangeShapeType="1"/>
                </p:cNvSpPr>
                <p:nvPr/>
              </p:nvSpPr>
              <p:spPr bwMode="auto">
                <a:xfrm>
                  <a:off x="2064" y="2064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53" name="Line 107"/>
              <p:cNvSpPr>
                <a:spLocks noChangeShapeType="1"/>
              </p:cNvSpPr>
              <p:nvPr/>
            </p:nvSpPr>
            <p:spPr bwMode="auto">
              <a:xfrm flipH="1">
                <a:off x="144" y="1776"/>
                <a:ext cx="485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" name="Line 108"/>
              <p:cNvSpPr>
                <a:spLocks noChangeShapeType="1"/>
              </p:cNvSpPr>
              <p:nvPr/>
            </p:nvSpPr>
            <p:spPr bwMode="auto">
              <a:xfrm>
                <a:off x="624" y="1776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" name="Line 109"/>
              <p:cNvSpPr>
                <a:spLocks noChangeShapeType="1"/>
              </p:cNvSpPr>
              <p:nvPr/>
            </p:nvSpPr>
            <p:spPr bwMode="auto">
              <a:xfrm>
                <a:off x="629" y="1776"/>
                <a:ext cx="427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" name="Text Box 110"/>
              <p:cNvSpPr txBox="1">
                <a:spLocks noChangeArrowheads="1"/>
              </p:cNvSpPr>
              <p:nvPr/>
            </p:nvSpPr>
            <p:spPr bwMode="auto">
              <a:xfrm>
                <a:off x="460" y="2108"/>
                <a:ext cx="372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Times New Roman" pitchFamily="18" charset="0"/>
                  </a:rPr>
                  <a:t>2,5,8</a:t>
                </a:r>
                <a:endParaRPr lang="en-US" b="0" dirty="0">
                  <a:latin typeface="Times New Roman" pitchFamily="18" charset="0"/>
                </a:endParaRPr>
              </a:p>
            </p:txBody>
          </p:sp>
          <p:sp>
            <p:nvSpPr>
              <p:cNvPr id="157" name="Text Box 111"/>
              <p:cNvSpPr txBox="1">
                <a:spLocks noChangeArrowheads="1"/>
              </p:cNvSpPr>
              <p:nvPr/>
            </p:nvSpPr>
            <p:spPr bwMode="auto">
              <a:xfrm>
                <a:off x="870" y="2071"/>
                <a:ext cx="372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Times New Roman" pitchFamily="18" charset="0"/>
                  </a:rPr>
                  <a:t>3,6,9</a:t>
                </a:r>
              </a:p>
            </p:txBody>
          </p:sp>
          <p:sp>
            <p:nvSpPr>
              <p:cNvPr id="158" name="Text Box 112"/>
              <p:cNvSpPr txBox="1">
                <a:spLocks noChangeArrowheads="1"/>
              </p:cNvSpPr>
              <p:nvPr/>
            </p:nvSpPr>
            <p:spPr bwMode="auto">
              <a:xfrm>
                <a:off x="192" y="1152"/>
                <a:ext cx="950" cy="2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b="0">
                    <a:latin typeface="Times New Roman" pitchFamily="18" charset="0"/>
                  </a:rPr>
                  <a:t>Hash Function</a:t>
                </a:r>
                <a:endParaRPr lang="en-US" sz="2800" b="0">
                  <a:latin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48915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838200" y="2832100"/>
            <a:ext cx="403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C</a:t>
            </a:r>
            <a:r>
              <a:rPr lang="en-US" sz="1800" baseline="-25000"/>
              <a:t>1</a:t>
            </a: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2514600" y="28321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L</a:t>
            </a:r>
            <a:r>
              <a:rPr lang="en-US" sz="1800" baseline="-25000"/>
              <a:t>1</a:t>
            </a:r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4419600" y="2832100"/>
            <a:ext cx="403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C</a:t>
            </a:r>
            <a:r>
              <a:rPr lang="en-US" sz="1800" baseline="-25000"/>
              <a:t>2</a:t>
            </a: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6019800" y="28321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L</a:t>
            </a:r>
            <a:r>
              <a:rPr lang="en-US" sz="1800" baseline="-25000"/>
              <a:t>2</a:t>
            </a:r>
          </a:p>
        </p:txBody>
      </p:sp>
      <p:sp>
        <p:nvSpPr>
          <p:cNvPr id="86022" name="Text Box 6"/>
          <p:cNvSpPr txBox="1">
            <a:spLocks noChangeArrowheads="1"/>
          </p:cNvSpPr>
          <p:nvPr/>
        </p:nvSpPr>
        <p:spPr bwMode="auto">
          <a:xfrm>
            <a:off x="8001000" y="2832100"/>
            <a:ext cx="403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C</a:t>
            </a:r>
            <a:r>
              <a:rPr lang="en-US" sz="1800" baseline="-25000"/>
              <a:t>3</a:t>
            </a:r>
          </a:p>
        </p:txBody>
      </p:sp>
      <p:sp>
        <p:nvSpPr>
          <p:cNvPr id="86023" name="AutoShape 7"/>
          <p:cNvSpPr>
            <a:spLocks noChangeArrowheads="1"/>
          </p:cNvSpPr>
          <p:nvPr/>
        </p:nvSpPr>
        <p:spPr bwMode="auto">
          <a:xfrm rot="16200000">
            <a:off x="1448593" y="2602707"/>
            <a:ext cx="912813" cy="762000"/>
          </a:xfrm>
          <a:custGeom>
            <a:avLst/>
            <a:gdLst>
              <a:gd name="G0" fmla="+- 7312 0 0"/>
              <a:gd name="G1" fmla="+- 21600 0 7312"/>
              <a:gd name="G2" fmla="*/ 7312 1 2"/>
              <a:gd name="G3" fmla="+- 21600 0 G2"/>
              <a:gd name="G4" fmla="+/ 7312 21600 2"/>
              <a:gd name="G5" fmla="+/ G1 0 2"/>
              <a:gd name="G6" fmla="*/ 21600 21600 7312"/>
              <a:gd name="G7" fmla="*/ G6 1 2"/>
              <a:gd name="G8" fmla="+- 21600 0 G7"/>
              <a:gd name="G9" fmla="*/ 21600 1 2"/>
              <a:gd name="G10" fmla="+- 7312 0 G9"/>
              <a:gd name="G11" fmla="?: G10 G8 0"/>
              <a:gd name="G12" fmla="?: G10 G7 21600"/>
              <a:gd name="T0" fmla="*/ 17944 w 21600"/>
              <a:gd name="T1" fmla="*/ 10800 h 21600"/>
              <a:gd name="T2" fmla="*/ 10800 w 21600"/>
              <a:gd name="T3" fmla="*/ 21600 h 21600"/>
              <a:gd name="T4" fmla="*/ 3656 w 21600"/>
              <a:gd name="T5" fmla="*/ 10800 h 21600"/>
              <a:gd name="T6" fmla="*/ 10800 w 21600"/>
              <a:gd name="T7" fmla="*/ 0 h 21600"/>
              <a:gd name="T8" fmla="*/ 5456 w 21600"/>
              <a:gd name="T9" fmla="*/ 5456 h 21600"/>
              <a:gd name="T10" fmla="*/ 16144 w 21600"/>
              <a:gd name="T11" fmla="*/ 1614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312" y="21600"/>
                </a:lnTo>
                <a:lnTo>
                  <a:pt x="14288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CC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sz="1800"/>
              <a:t>Filter</a:t>
            </a:r>
          </a:p>
        </p:txBody>
      </p:sp>
      <p:sp>
        <p:nvSpPr>
          <p:cNvPr id="86024" name="AutoShape 8"/>
          <p:cNvSpPr>
            <a:spLocks noChangeArrowheads="1"/>
          </p:cNvSpPr>
          <p:nvPr/>
        </p:nvSpPr>
        <p:spPr bwMode="auto">
          <a:xfrm rot="16200000">
            <a:off x="4953793" y="2602707"/>
            <a:ext cx="912813" cy="762000"/>
          </a:xfrm>
          <a:custGeom>
            <a:avLst/>
            <a:gdLst>
              <a:gd name="G0" fmla="+- 7312 0 0"/>
              <a:gd name="G1" fmla="+- 21600 0 7312"/>
              <a:gd name="G2" fmla="*/ 7312 1 2"/>
              <a:gd name="G3" fmla="+- 21600 0 G2"/>
              <a:gd name="G4" fmla="+/ 7312 21600 2"/>
              <a:gd name="G5" fmla="+/ G1 0 2"/>
              <a:gd name="G6" fmla="*/ 21600 21600 7312"/>
              <a:gd name="G7" fmla="*/ G6 1 2"/>
              <a:gd name="G8" fmla="+- 21600 0 G7"/>
              <a:gd name="G9" fmla="*/ 21600 1 2"/>
              <a:gd name="G10" fmla="+- 7312 0 G9"/>
              <a:gd name="G11" fmla="?: G10 G8 0"/>
              <a:gd name="G12" fmla="?: G10 G7 21600"/>
              <a:gd name="T0" fmla="*/ 17944 w 21600"/>
              <a:gd name="T1" fmla="*/ 10800 h 21600"/>
              <a:gd name="T2" fmla="*/ 10800 w 21600"/>
              <a:gd name="T3" fmla="*/ 21600 h 21600"/>
              <a:gd name="T4" fmla="*/ 3656 w 21600"/>
              <a:gd name="T5" fmla="*/ 10800 h 21600"/>
              <a:gd name="T6" fmla="*/ 10800 w 21600"/>
              <a:gd name="T7" fmla="*/ 0 h 21600"/>
              <a:gd name="T8" fmla="*/ 5456 w 21600"/>
              <a:gd name="T9" fmla="*/ 5456 h 21600"/>
              <a:gd name="T10" fmla="*/ 16144 w 21600"/>
              <a:gd name="T11" fmla="*/ 1614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7312" y="21600"/>
                </a:lnTo>
                <a:lnTo>
                  <a:pt x="14288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CC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sz="1800"/>
              <a:t>Filter</a:t>
            </a: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6629400" y="2679700"/>
            <a:ext cx="1143000" cy="609600"/>
          </a:xfrm>
          <a:prstGeom prst="rect">
            <a:avLst/>
          </a:prstGeom>
          <a:solidFill>
            <a:srgbClr val="99CC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Construct</a:t>
            </a:r>
          </a:p>
        </p:txBody>
      </p:sp>
      <p:sp>
        <p:nvSpPr>
          <p:cNvPr id="86026" name="Rectangle 10"/>
          <p:cNvSpPr>
            <a:spLocks noChangeArrowheads="1"/>
          </p:cNvSpPr>
          <p:nvPr/>
        </p:nvSpPr>
        <p:spPr bwMode="auto">
          <a:xfrm>
            <a:off x="3048000" y="2679700"/>
            <a:ext cx="1143000" cy="609600"/>
          </a:xfrm>
          <a:prstGeom prst="rect">
            <a:avLst/>
          </a:prstGeom>
          <a:solidFill>
            <a:srgbClr val="99CC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Construct</a:t>
            </a:r>
          </a:p>
        </p:txBody>
      </p:sp>
      <p:sp>
        <p:nvSpPr>
          <p:cNvPr id="86028" name="Text Box 12"/>
          <p:cNvSpPr txBox="1">
            <a:spLocks noChangeArrowheads="1"/>
          </p:cNvSpPr>
          <p:nvPr/>
        </p:nvSpPr>
        <p:spPr bwMode="auto">
          <a:xfrm>
            <a:off x="1447800" y="4356100"/>
            <a:ext cx="635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First</a:t>
            </a:r>
          </a:p>
          <a:p>
            <a:r>
              <a:rPr lang="en-US" sz="1800"/>
              <a:t>pass</a:t>
            </a:r>
          </a:p>
        </p:txBody>
      </p:sp>
      <p:sp>
        <p:nvSpPr>
          <p:cNvPr id="86029" name="Text Box 13"/>
          <p:cNvSpPr txBox="1">
            <a:spLocks noChangeArrowheads="1"/>
          </p:cNvSpPr>
          <p:nvPr/>
        </p:nvSpPr>
        <p:spPr bwMode="auto">
          <a:xfrm>
            <a:off x="5105400" y="4356100"/>
            <a:ext cx="914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Second</a:t>
            </a:r>
          </a:p>
          <a:p>
            <a:r>
              <a:rPr lang="en-US" sz="1800"/>
              <a:t>pass</a:t>
            </a:r>
          </a:p>
        </p:txBody>
      </p:sp>
      <p:sp>
        <p:nvSpPr>
          <p:cNvPr id="86030" name="Line 14"/>
          <p:cNvSpPr>
            <a:spLocks noChangeShapeType="1"/>
          </p:cNvSpPr>
          <p:nvPr/>
        </p:nvSpPr>
        <p:spPr bwMode="auto">
          <a:xfrm flipV="1">
            <a:off x="1752600" y="35941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1" name="Line 15"/>
          <p:cNvSpPr>
            <a:spLocks noChangeShapeType="1"/>
          </p:cNvSpPr>
          <p:nvPr/>
        </p:nvSpPr>
        <p:spPr bwMode="auto">
          <a:xfrm flipV="1">
            <a:off x="5257800" y="35941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2" name="Line 16"/>
          <p:cNvSpPr>
            <a:spLocks noChangeShapeType="1"/>
          </p:cNvSpPr>
          <p:nvPr/>
        </p:nvSpPr>
        <p:spPr bwMode="auto">
          <a:xfrm>
            <a:off x="1295400" y="29845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3" name="Line 17"/>
          <p:cNvSpPr>
            <a:spLocks noChangeShapeType="1"/>
          </p:cNvSpPr>
          <p:nvPr/>
        </p:nvSpPr>
        <p:spPr bwMode="auto">
          <a:xfrm>
            <a:off x="2286000" y="29845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4" name="Line 18"/>
          <p:cNvSpPr>
            <a:spLocks noChangeShapeType="1"/>
          </p:cNvSpPr>
          <p:nvPr/>
        </p:nvSpPr>
        <p:spPr bwMode="auto">
          <a:xfrm>
            <a:off x="2819400" y="29845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5" name="Line 19"/>
          <p:cNvSpPr>
            <a:spLocks noChangeShapeType="1"/>
          </p:cNvSpPr>
          <p:nvPr/>
        </p:nvSpPr>
        <p:spPr bwMode="auto">
          <a:xfrm>
            <a:off x="5791200" y="29845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6" name="Line 20"/>
          <p:cNvSpPr>
            <a:spLocks noChangeShapeType="1"/>
          </p:cNvSpPr>
          <p:nvPr/>
        </p:nvSpPr>
        <p:spPr bwMode="auto">
          <a:xfrm>
            <a:off x="4800600" y="29845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7" name="Line 21"/>
          <p:cNvSpPr>
            <a:spLocks noChangeShapeType="1"/>
          </p:cNvSpPr>
          <p:nvPr/>
        </p:nvSpPr>
        <p:spPr bwMode="auto">
          <a:xfrm>
            <a:off x="4191000" y="29845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8" name="Line 22"/>
          <p:cNvSpPr>
            <a:spLocks noChangeShapeType="1"/>
          </p:cNvSpPr>
          <p:nvPr/>
        </p:nvSpPr>
        <p:spPr bwMode="auto">
          <a:xfrm>
            <a:off x="7772400" y="29845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39" name="Line 23"/>
          <p:cNvSpPr>
            <a:spLocks noChangeShapeType="1"/>
          </p:cNvSpPr>
          <p:nvPr/>
        </p:nvSpPr>
        <p:spPr bwMode="auto">
          <a:xfrm>
            <a:off x="6400800" y="29845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040" name="Line 24"/>
          <p:cNvSpPr>
            <a:spLocks noChangeShapeType="1"/>
          </p:cNvSpPr>
          <p:nvPr/>
        </p:nvSpPr>
        <p:spPr bwMode="auto">
          <a:xfrm>
            <a:off x="8458200" y="29845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6050" name="Group 34"/>
          <p:cNvGrpSpPr>
            <a:grpSpLocks/>
          </p:cNvGrpSpPr>
          <p:nvPr/>
        </p:nvGrpSpPr>
        <p:grpSpPr bwMode="auto">
          <a:xfrm>
            <a:off x="746125" y="1492250"/>
            <a:ext cx="727075" cy="1339850"/>
            <a:chOff x="326" y="260"/>
            <a:chExt cx="458" cy="844"/>
          </a:xfrm>
        </p:grpSpPr>
        <p:sp>
          <p:nvSpPr>
            <p:cNvPr id="86041" name="Text Box 25"/>
            <p:cNvSpPr txBox="1">
              <a:spLocks noChangeArrowheads="1"/>
            </p:cNvSpPr>
            <p:nvPr/>
          </p:nvSpPr>
          <p:spPr bwMode="auto">
            <a:xfrm>
              <a:off x="326" y="260"/>
              <a:ext cx="45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All</a:t>
              </a:r>
            </a:p>
            <a:p>
              <a:r>
                <a:rPr lang="en-US" sz="1800"/>
                <a:t>items</a:t>
              </a:r>
            </a:p>
          </p:txBody>
        </p:sp>
        <p:sp>
          <p:nvSpPr>
            <p:cNvPr id="86042" name="Line 26"/>
            <p:cNvSpPr>
              <a:spLocks noChangeShapeType="1"/>
            </p:cNvSpPr>
            <p:nvPr/>
          </p:nvSpPr>
          <p:spPr bwMode="auto">
            <a:xfrm flipH="1">
              <a:off x="480" y="720"/>
              <a:ext cx="4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6051" name="Group 35"/>
          <p:cNvGrpSpPr>
            <a:grpSpLocks/>
          </p:cNvGrpSpPr>
          <p:nvPr/>
        </p:nvGrpSpPr>
        <p:grpSpPr bwMode="auto">
          <a:xfrm>
            <a:off x="3124200" y="1231900"/>
            <a:ext cx="995363" cy="1447800"/>
            <a:chOff x="1824" y="96"/>
            <a:chExt cx="627" cy="912"/>
          </a:xfrm>
        </p:grpSpPr>
        <p:sp>
          <p:nvSpPr>
            <p:cNvPr id="86043" name="Text Box 27"/>
            <p:cNvSpPr txBox="1">
              <a:spLocks noChangeArrowheads="1"/>
            </p:cNvSpPr>
            <p:nvPr/>
          </p:nvSpPr>
          <p:spPr bwMode="auto">
            <a:xfrm>
              <a:off x="1824" y="96"/>
              <a:ext cx="627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All pairs</a:t>
              </a:r>
            </a:p>
            <a:p>
              <a:r>
                <a:rPr lang="en-US" sz="1800"/>
                <a:t>of items</a:t>
              </a:r>
            </a:p>
            <a:p>
              <a:r>
                <a:rPr lang="en-US" sz="1800"/>
                <a:t>from L</a:t>
              </a:r>
              <a:r>
                <a:rPr lang="en-US" sz="1800" baseline="-25000"/>
                <a:t>1</a:t>
              </a:r>
            </a:p>
          </p:txBody>
        </p:sp>
        <p:sp>
          <p:nvSpPr>
            <p:cNvPr id="86044" name="Line 28"/>
            <p:cNvSpPr>
              <a:spLocks noChangeShapeType="1"/>
            </p:cNvSpPr>
            <p:nvPr/>
          </p:nvSpPr>
          <p:spPr bwMode="auto">
            <a:xfrm flipH="1">
              <a:off x="2112" y="672"/>
              <a:ext cx="4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6052" name="Group 36"/>
          <p:cNvGrpSpPr>
            <a:grpSpLocks/>
          </p:cNvGrpSpPr>
          <p:nvPr/>
        </p:nvGrpSpPr>
        <p:grpSpPr bwMode="auto">
          <a:xfrm>
            <a:off x="4860925" y="1339850"/>
            <a:ext cx="1063625" cy="1263650"/>
            <a:chOff x="2918" y="164"/>
            <a:chExt cx="670" cy="796"/>
          </a:xfrm>
        </p:grpSpPr>
        <p:sp>
          <p:nvSpPr>
            <p:cNvPr id="86046" name="Text Box 30"/>
            <p:cNvSpPr txBox="1">
              <a:spLocks noChangeArrowheads="1"/>
            </p:cNvSpPr>
            <p:nvPr/>
          </p:nvSpPr>
          <p:spPr bwMode="auto">
            <a:xfrm>
              <a:off x="2918" y="164"/>
              <a:ext cx="67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  Count</a:t>
              </a:r>
            </a:p>
            <a:p>
              <a:r>
                <a:rPr lang="en-US" sz="1800"/>
                <a:t>the pairs</a:t>
              </a:r>
            </a:p>
          </p:txBody>
        </p:sp>
        <p:sp>
          <p:nvSpPr>
            <p:cNvPr id="86047" name="Line 31"/>
            <p:cNvSpPr>
              <a:spLocks noChangeShapeType="1"/>
            </p:cNvSpPr>
            <p:nvPr/>
          </p:nvSpPr>
          <p:spPr bwMode="auto">
            <a:xfrm flipH="1">
              <a:off x="3168" y="624"/>
              <a:ext cx="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6056" name="Group 40"/>
          <p:cNvGrpSpPr>
            <a:grpSpLocks/>
          </p:cNvGrpSpPr>
          <p:nvPr/>
        </p:nvGrpSpPr>
        <p:grpSpPr bwMode="auto">
          <a:xfrm>
            <a:off x="1600200" y="1308100"/>
            <a:ext cx="1122363" cy="1371600"/>
            <a:chOff x="864" y="144"/>
            <a:chExt cx="707" cy="864"/>
          </a:xfrm>
        </p:grpSpPr>
        <p:sp>
          <p:nvSpPr>
            <p:cNvPr id="86054" name="Text Box 38"/>
            <p:cNvSpPr txBox="1">
              <a:spLocks noChangeArrowheads="1"/>
            </p:cNvSpPr>
            <p:nvPr/>
          </p:nvSpPr>
          <p:spPr bwMode="auto">
            <a:xfrm>
              <a:off x="864" y="144"/>
              <a:ext cx="70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  Count</a:t>
              </a:r>
            </a:p>
            <a:p>
              <a:r>
                <a:rPr lang="en-US" sz="1800"/>
                <a:t>the items</a:t>
              </a:r>
            </a:p>
          </p:txBody>
        </p:sp>
        <p:sp>
          <p:nvSpPr>
            <p:cNvPr id="86055" name="Line 39"/>
            <p:cNvSpPr>
              <a:spLocks noChangeShapeType="1"/>
            </p:cNvSpPr>
            <p:nvPr/>
          </p:nvSpPr>
          <p:spPr bwMode="auto">
            <a:xfrm flipH="1">
              <a:off x="1056" y="528"/>
              <a:ext cx="9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6062" name="Group 46"/>
          <p:cNvGrpSpPr>
            <a:grpSpLocks/>
          </p:cNvGrpSpPr>
          <p:nvPr/>
        </p:nvGrpSpPr>
        <p:grpSpPr bwMode="auto">
          <a:xfrm>
            <a:off x="2346325" y="3289300"/>
            <a:ext cx="1084263" cy="2806700"/>
            <a:chOff x="1334" y="1392"/>
            <a:chExt cx="683" cy="1768"/>
          </a:xfrm>
        </p:grpSpPr>
        <p:sp>
          <p:nvSpPr>
            <p:cNvPr id="86057" name="Text Box 41"/>
            <p:cNvSpPr txBox="1">
              <a:spLocks noChangeArrowheads="1"/>
            </p:cNvSpPr>
            <p:nvPr/>
          </p:nvSpPr>
          <p:spPr bwMode="auto">
            <a:xfrm>
              <a:off x="1334" y="2756"/>
              <a:ext cx="68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Frequent</a:t>
              </a:r>
            </a:p>
            <a:p>
              <a:r>
                <a:rPr lang="en-US" sz="1800"/>
                <a:t>items</a:t>
              </a:r>
            </a:p>
          </p:txBody>
        </p:sp>
        <p:sp>
          <p:nvSpPr>
            <p:cNvPr id="86059" name="Line 43"/>
            <p:cNvSpPr>
              <a:spLocks noChangeShapeType="1"/>
            </p:cNvSpPr>
            <p:nvPr/>
          </p:nvSpPr>
          <p:spPr bwMode="auto">
            <a:xfrm flipH="1" flipV="1">
              <a:off x="1536" y="1392"/>
              <a:ext cx="48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6063" name="Group 47"/>
          <p:cNvGrpSpPr>
            <a:grpSpLocks/>
          </p:cNvGrpSpPr>
          <p:nvPr/>
        </p:nvGrpSpPr>
        <p:grpSpPr bwMode="auto">
          <a:xfrm>
            <a:off x="5867400" y="3365500"/>
            <a:ext cx="1084263" cy="2698750"/>
            <a:chOff x="3552" y="1440"/>
            <a:chExt cx="683" cy="1700"/>
          </a:xfrm>
        </p:grpSpPr>
        <p:sp>
          <p:nvSpPr>
            <p:cNvPr id="86058" name="Text Box 42"/>
            <p:cNvSpPr txBox="1">
              <a:spLocks noChangeArrowheads="1"/>
            </p:cNvSpPr>
            <p:nvPr/>
          </p:nvSpPr>
          <p:spPr bwMode="auto">
            <a:xfrm>
              <a:off x="3552" y="2736"/>
              <a:ext cx="68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Frequent</a:t>
              </a:r>
            </a:p>
            <a:p>
              <a:r>
                <a:rPr lang="en-US" sz="1800"/>
                <a:t>pairs</a:t>
              </a:r>
            </a:p>
          </p:txBody>
        </p:sp>
        <p:sp>
          <p:nvSpPr>
            <p:cNvPr id="86061" name="Line 45"/>
            <p:cNvSpPr>
              <a:spLocks noChangeShapeType="1"/>
            </p:cNvSpPr>
            <p:nvPr/>
          </p:nvSpPr>
          <p:spPr bwMode="auto">
            <a:xfrm flipH="1" flipV="1">
              <a:off x="3744" y="1440"/>
              <a:ext cx="144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966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Association Rule Mining Task</a:t>
            </a:r>
          </a:p>
        </p:txBody>
      </p:sp>
      <p:sp>
        <p:nvSpPr>
          <p:cNvPr id="123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Input</a:t>
            </a:r>
            <a:r>
              <a:rPr lang="en-US" dirty="0" smtClean="0"/>
              <a:t>: A </a:t>
            </a:r>
            <a:r>
              <a:rPr lang="en-US" dirty="0"/>
              <a:t>set of transactions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dirty="0"/>
              <a:t>, </a:t>
            </a:r>
            <a:r>
              <a:rPr lang="en-US" dirty="0" smtClean="0"/>
              <a:t>over a set of items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dirty="0" smtClean="0"/>
              <a:t>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Output</a:t>
            </a:r>
            <a:r>
              <a:rPr lang="en-US" dirty="0" smtClean="0"/>
              <a:t>: All </a:t>
            </a:r>
            <a:r>
              <a:rPr lang="en-US" dirty="0"/>
              <a:t>rules </a:t>
            </a:r>
            <a:r>
              <a:rPr lang="en-US" dirty="0" smtClean="0"/>
              <a:t>with items in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dirty="0" smtClean="0"/>
              <a:t> having </a:t>
            </a:r>
            <a:endParaRPr lang="en-US" dirty="0"/>
          </a:p>
          <a:p>
            <a:pPr lvl="1"/>
            <a:r>
              <a:rPr lang="en-US" dirty="0">
                <a:solidFill>
                  <a:srgbClr val="0070C0"/>
                </a:solidFill>
              </a:rPr>
              <a:t>support </a:t>
            </a:r>
            <a:r>
              <a:rPr lang="en-US" dirty="0">
                <a:solidFill>
                  <a:srgbClr val="0070C0"/>
                </a:solidFill>
                <a:cs typeface="Arial" pitchFamily="34" charset="0"/>
              </a:rPr>
              <a:t>≥ </a:t>
            </a:r>
            <a:r>
              <a:rPr lang="en-US" i="1" dirty="0" err="1">
                <a:solidFill>
                  <a:srgbClr val="0070C0"/>
                </a:solidFill>
                <a:cs typeface="Arial" pitchFamily="34" charset="0"/>
              </a:rPr>
              <a:t>minsup</a:t>
            </a:r>
            <a:r>
              <a:rPr lang="en-US" i="1" dirty="0">
                <a:solidFill>
                  <a:srgbClr val="0070C0"/>
                </a:solidFill>
                <a:cs typeface="Arial" pitchFamily="34" charset="0"/>
              </a:rPr>
              <a:t> </a:t>
            </a:r>
            <a:r>
              <a:rPr lang="en-US" dirty="0">
                <a:cs typeface="Arial" pitchFamily="34" charset="0"/>
              </a:rPr>
              <a:t>threshold</a:t>
            </a:r>
          </a:p>
          <a:p>
            <a:pPr lvl="1"/>
            <a:r>
              <a:rPr lang="en-US" dirty="0">
                <a:solidFill>
                  <a:srgbClr val="0070C0"/>
                </a:solidFill>
                <a:cs typeface="Arial" pitchFamily="34" charset="0"/>
              </a:rPr>
              <a:t>confidence ≥ </a:t>
            </a:r>
            <a:r>
              <a:rPr lang="en-US" i="1" dirty="0" err="1">
                <a:solidFill>
                  <a:srgbClr val="0070C0"/>
                </a:solidFill>
                <a:cs typeface="Arial" pitchFamily="34" charset="0"/>
              </a:rPr>
              <a:t>minconf</a:t>
            </a:r>
            <a:r>
              <a:rPr lang="en-US" i="1" dirty="0">
                <a:solidFill>
                  <a:srgbClr val="0070C0"/>
                </a:solidFill>
                <a:cs typeface="Arial" pitchFamily="34" charset="0"/>
              </a:rPr>
              <a:t> </a:t>
            </a:r>
            <a:r>
              <a:rPr lang="en-US" dirty="0" smtClean="0">
                <a:cs typeface="Arial" pitchFamily="34" charset="0"/>
              </a:rPr>
              <a:t>threshold</a:t>
            </a:r>
          </a:p>
          <a:p>
            <a:pPr lvl="1"/>
            <a:endParaRPr lang="en-US" dirty="0">
              <a:cs typeface="Arial" pitchFamily="34" charset="0"/>
            </a:endParaRPr>
          </a:p>
          <a:p>
            <a:pPr lvl="1"/>
            <a:endParaRPr lang="en-US" dirty="0" smtClean="0">
              <a:cs typeface="Arial" pitchFamily="34" charset="0"/>
            </a:endParaRPr>
          </a:p>
          <a:p>
            <a:pPr lvl="1"/>
            <a:r>
              <a:rPr lang="en-US" b="1" dirty="0"/>
              <a:t>From </a:t>
            </a:r>
            <a:r>
              <a:rPr lang="en-US" b="1" dirty="0" smtClean="0"/>
              <a:t>Book ‘Introduction </a:t>
            </a:r>
            <a:r>
              <a:rPr lang="en-US" b="1" dirty="0"/>
              <a:t>to Data </a:t>
            </a:r>
            <a:r>
              <a:rPr lang="en-US" b="1" dirty="0" smtClean="0"/>
              <a:t>Mining’ </a:t>
            </a:r>
            <a:endParaRPr lang="en-US" b="1" dirty="0"/>
          </a:p>
          <a:p>
            <a:pPr lvl="1"/>
            <a:endParaRPr lang="en-US" dirty="0">
              <a:cs typeface="Arial" pitchFamily="34" charset="0"/>
            </a:endParaRPr>
          </a:p>
          <a:p>
            <a:pPr lvl="1"/>
            <a:endParaRPr lang="en-US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07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6995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Mining Association Rules</a:t>
            </a:r>
          </a:p>
        </p:txBody>
      </p:sp>
      <p:sp>
        <p:nvSpPr>
          <p:cNvPr id="121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dirty="0"/>
              <a:t>Two-step approach: </a:t>
            </a:r>
          </a:p>
          <a:p>
            <a:pPr marL="914400" lvl="1" indent="-457200">
              <a:buFont typeface="Arial" pitchFamily="34" charset="0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Frequent </a:t>
            </a:r>
            <a:r>
              <a:rPr lang="en-US" dirty="0" err="1">
                <a:solidFill>
                  <a:srgbClr val="FF0000"/>
                </a:solidFill>
              </a:rPr>
              <a:t>Itemset</a:t>
            </a:r>
            <a:r>
              <a:rPr lang="en-US" dirty="0">
                <a:solidFill>
                  <a:srgbClr val="FF0000"/>
                </a:solidFill>
              </a:rPr>
              <a:t> Generation</a:t>
            </a:r>
            <a:endParaRPr lang="en-US" dirty="0"/>
          </a:p>
          <a:p>
            <a:pPr marL="1295400" lvl="2" indent="-381000">
              <a:buFont typeface="Arial" pitchFamily="34" charset="0"/>
              <a:buChar char="–"/>
            </a:pPr>
            <a:r>
              <a:rPr lang="en-US" dirty="0"/>
              <a:t>Generate all </a:t>
            </a:r>
            <a:r>
              <a:rPr lang="en-US" dirty="0" err="1"/>
              <a:t>itemsets</a:t>
            </a:r>
            <a:r>
              <a:rPr lang="en-US" dirty="0"/>
              <a:t> whose support </a:t>
            </a:r>
            <a:r>
              <a:rPr lang="en-US" dirty="0">
                <a:sym typeface="Symbol" pitchFamily="18" charset="2"/>
              </a:rPr>
              <a:t> </a:t>
            </a:r>
            <a:r>
              <a:rPr lang="en-US" dirty="0" err="1"/>
              <a:t>minsup</a:t>
            </a:r>
            <a:endParaRPr lang="en-US" dirty="0"/>
          </a:p>
          <a:p>
            <a:pPr marL="1295400" lvl="2" indent="-381000">
              <a:buFont typeface="Arial" pitchFamily="34" charset="0"/>
              <a:buNone/>
            </a:pPr>
            <a:endParaRPr lang="en-US" dirty="0"/>
          </a:p>
          <a:p>
            <a:pPr marL="914400" lvl="1" indent="-457200">
              <a:buFont typeface="Arial" pitchFamily="34" charset="0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Rule Generation</a:t>
            </a:r>
            <a:endParaRPr lang="en-US" dirty="0"/>
          </a:p>
          <a:p>
            <a:pPr marL="1295400" lvl="2" indent="-381000">
              <a:buFont typeface="Arial" pitchFamily="34" charset="0"/>
              <a:buChar char="–"/>
            </a:pPr>
            <a:r>
              <a:rPr lang="en-US" dirty="0"/>
              <a:t>Generate high confidence rules from each frequent </a:t>
            </a:r>
            <a:r>
              <a:rPr lang="en-US" dirty="0" err="1"/>
              <a:t>itemset</a:t>
            </a:r>
            <a:r>
              <a:rPr lang="en-US" dirty="0"/>
              <a:t>, where each rule is a </a:t>
            </a:r>
            <a:r>
              <a:rPr lang="en-US" dirty="0" smtClean="0"/>
              <a:t>partitioning </a:t>
            </a:r>
            <a:r>
              <a:rPr lang="en-US" dirty="0"/>
              <a:t>of a frequent </a:t>
            </a:r>
            <a:r>
              <a:rPr lang="en-US" dirty="0" err="1" smtClean="0"/>
              <a:t>itemset</a:t>
            </a:r>
            <a:r>
              <a:rPr lang="en-US" dirty="0" smtClean="0"/>
              <a:t> into Left-Hand-Side (</a:t>
            </a:r>
            <a:r>
              <a:rPr lang="en-US" dirty="0" smtClean="0">
                <a:solidFill>
                  <a:srgbClr val="92D050"/>
                </a:solidFill>
              </a:rPr>
              <a:t>LHS</a:t>
            </a:r>
            <a:r>
              <a:rPr lang="en-US" dirty="0" smtClean="0"/>
              <a:t>) and Right-Hand-Side (</a:t>
            </a:r>
            <a:r>
              <a:rPr lang="en-US" dirty="0" smtClean="0">
                <a:solidFill>
                  <a:srgbClr val="FF0000"/>
                </a:solidFill>
              </a:rPr>
              <a:t>RHS</a:t>
            </a:r>
            <a:r>
              <a:rPr lang="en-US" dirty="0" smtClean="0"/>
              <a:t>)</a:t>
            </a:r>
            <a:endParaRPr lang="en-US" dirty="0"/>
          </a:p>
          <a:p>
            <a:pPr marL="533400" indent="-533400"/>
            <a:endParaRPr lang="en-US" dirty="0"/>
          </a:p>
          <a:p>
            <a:pPr marL="533400" indent="-533400">
              <a:buFont typeface="Monotype Sorts" pitchFamily="2" charset="2"/>
              <a:buNone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743200" y="4419600"/>
            <a:ext cx="39805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Frequent </a:t>
            </a:r>
            <a:r>
              <a:rPr lang="en-US" sz="2400" dirty="0" err="1" smtClean="0"/>
              <a:t>itemset</a:t>
            </a:r>
            <a:r>
              <a:rPr lang="en-US" sz="2400" dirty="0" smtClean="0">
                <a:solidFill>
                  <a:srgbClr val="0070C0"/>
                </a:solidFill>
              </a:rPr>
              <a:t>: {A,B,C,D}</a:t>
            </a:r>
          </a:p>
          <a:p>
            <a:r>
              <a:rPr lang="en-US" sz="2400" dirty="0"/>
              <a:t>Rule:</a:t>
            </a:r>
            <a:r>
              <a:rPr lang="en-US" sz="2400" dirty="0" smtClean="0">
                <a:solidFill>
                  <a:srgbClr val="0070C0"/>
                </a:solidFill>
              </a:rPr>
              <a:t> 		        </a:t>
            </a:r>
            <a:r>
              <a:rPr lang="en-US" sz="2400" dirty="0" smtClean="0">
                <a:solidFill>
                  <a:srgbClr val="92D050"/>
                </a:solidFill>
              </a:rPr>
              <a:t>AB</a:t>
            </a:r>
            <a:r>
              <a:rPr lang="en-US" sz="2400" dirty="0" smtClean="0">
                <a:solidFill>
                  <a:srgbClr val="0070C0"/>
                </a:solidFill>
                <a:sym typeface="Symbol"/>
              </a:rPr>
              <a:t>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CD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97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 Generation</a:t>
            </a:r>
          </a:p>
        </p:txBody>
      </p:sp>
      <p:sp>
        <p:nvSpPr>
          <p:cNvPr id="1276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82000" cy="4937760"/>
          </a:xfrm>
        </p:spPr>
        <p:txBody>
          <a:bodyPr>
            <a:normAutofit/>
          </a:bodyPr>
          <a:lstStyle/>
          <a:p>
            <a:r>
              <a:rPr lang="en-US" dirty="0" smtClean="0"/>
              <a:t>We have all frequent </a:t>
            </a:r>
            <a:r>
              <a:rPr lang="en-US" dirty="0" err="1" smtClean="0"/>
              <a:t>itemsets</a:t>
            </a:r>
            <a:r>
              <a:rPr lang="en-US" dirty="0" smtClean="0"/>
              <a:t>, how do we get the rules?</a:t>
            </a:r>
          </a:p>
          <a:p>
            <a:pPr lvl="1"/>
            <a:r>
              <a:rPr lang="en-US" dirty="0" smtClean="0"/>
              <a:t>For every </a:t>
            </a:r>
            <a:r>
              <a:rPr lang="en-US" dirty="0"/>
              <a:t>frequent </a:t>
            </a:r>
            <a:r>
              <a:rPr lang="en-US" dirty="0" err="1"/>
              <a:t>itemset</a:t>
            </a:r>
            <a:r>
              <a:rPr lang="en-US" dirty="0"/>
              <a:t> </a:t>
            </a:r>
            <a:r>
              <a:rPr lang="en-US" dirty="0" smtClean="0">
                <a:solidFill>
                  <a:srgbClr val="0070C0"/>
                </a:solidFill>
              </a:rPr>
              <a:t>S</a:t>
            </a:r>
            <a:r>
              <a:rPr lang="en-US" dirty="0" smtClean="0"/>
              <a:t>, we find rules of the form </a:t>
            </a:r>
            <a:r>
              <a:rPr lang="en-US" dirty="0" smtClean="0">
                <a:solidFill>
                  <a:srgbClr val="0070C0"/>
                </a:solidFill>
              </a:rPr>
              <a:t>L</a:t>
            </a:r>
            <a:r>
              <a:rPr lang="en-US" dirty="0" smtClean="0">
                <a:solidFill>
                  <a:srgbClr val="0070C0"/>
                </a:solidFill>
                <a:sym typeface="Symbol" pitchFamily="18" charset="2"/>
              </a:rPr>
              <a:t>S </a:t>
            </a:r>
            <a:r>
              <a:rPr lang="en-US" dirty="0">
                <a:solidFill>
                  <a:srgbClr val="0070C0"/>
                </a:solidFill>
                <a:sym typeface="Symbol" pitchFamily="18" charset="2"/>
              </a:rPr>
              <a:t>– </a:t>
            </a:r>
            <a:r>
              <a:rPr lang="en-US" dirty="0" smtClean="0">
                <a:solidFill>
                  <a:srgbClr val="0070C0"/>
                </a:solidFill>
                <a:sym typeface="Symbol" pitchFamily="18" charset="2"/>
              </a:rPr>
              <a:t>L</a:t>
            </a:r>
            <a:r>
              <a:rPr lang="en-US" dirty="0" smtClean="0">
                <a:sym typeface="Symbol" pitchFamily="18" charset="2"/>
              </a:rPr>
              <a:t>, where </a:t>
            </a:r>
            <a:r>
              <a:rPr lang="en-US" dirty="0" smtClean="0">
                <a:solidFill>
                  <a:srgbClr val="0070C0"/>
                </a:solidFill>
                <a:sym typeface="Symbol" pitchFamily="18" charset="2"/>
              </a:rPr>
              <a:t>L </a:t>
            </a:r>
            <a:r>
              <a:rPr lang="en-US" dirty="0" smtClean="0">
                <a:solidFill>
                  <a:srgbClr val="0070C0"/>
                </a:solidFill>
                <a:sym typeface="Symbol"/>
              </a:rPr>
              <a:t> S, </a:t>
            </a:r>
            <a:r>
              <a:rPr lang="en-US" dirty="0" smtClean="0">
                <a:sym typeface="Symbol"/>
              </a:rPr>
              <a:t>that</a:t>
            </a:r>
            <a:r>
              <a:rPr lang="en-US" dirty="0" smtClean="0">
                <a:solidFill>
                  <a:srgbClr val="0070C0"/>
                </a:solidFill>
                <a:sym typeface="Symbol"/>
              </a:rPr>
              <a:t> </a:t>
            </a:r>
            <a:r>
              <a:rPr lang="en-US" dirty="0" smtClean="0">
                <a:sym typeface="Symbol" pitchFamily="18" charset="2"/>
              </a:rPr>
              <a:t>satisfy </a:t>
            </a:r>
            <a:r>
              <a:rPr lang="en-US" dirty="0">
                <a:sym typeface="Symbol" pitchFamily="18" charset="2"/>
              </a:rPr>
              <a:t>the minimum confidence requirement</a:t>
            </a:r>
          </a:p>
          <a:p>
            <a:pPr lvl="1"/>
            <a:r>
              <a:rPr lang="en-US" dirty="0" smtClean="0">
                <a:sym typeface="Symbol" pitchFamily="18" charset="2"/>
              </a:rPr>
              <a:t>Example: </a:t>
            </a:r>
            <a:r>
              <a:rPr lang="en-US" dirty="0" smtClean="0">
                <a:solidFill>
                  <a:srgbClr val="0070C0"/>
                </a:solidFill>
                <a:sym typeface="Symbol" pitchFamily="18" charset="2"/>
              </a:rPr>
              <a:t>L = {</a:t>
            </a:r>
            <a:r>
              <a:rPr lang="en-US" dirty="0">
                <a:solidFill>
                  <a:srgbClr val="0070C0"/>
                </a:solidFill>
                <a:sym typeface="Symbol" pitchFamily="18" charset="2"/>
              </a:rPr>
              <a:t>A,B,C,D} </a:t>
            </a:r>
            <a:endParaRPr lang="en-US" dirty="0" smtClean="0">
              <a:solidFill>
                <a:srgbClr val="0070C0"/>
              </a:solidFill>
              <a:sym typeface="Symbol" pitchFamily="18" charset="2"/>
            </a:endParaRPr>
          </a:p>
          <a:p>
            <a:pPr lvl="1"/>
            <a:r>
              <a:rPr lang="en-US" dirty="0">
                <a:sym typeface="Symbol" pitchFamily="18" charset="2"/>
              </a:rPr>
              <a:t>C</a:t>
            </a:r>
            <a:r>
              <a:rPr lang="en-US" dirty="0" smtClean="0">
                <a:sym typeface="Symbol" pitchFamily="18" charset="2"/>
              </a:rPr>
              <a:t>andidate rules:</a:t>
            </a:r>
          </a:p>
          <a:p>
            <a:pPr marL="274320" lvl="1" indent="0">
              <a:buNone/>
            </a:pPr>
            <a:r>
              <a:rPr lang="en-US" dirty="0" smtClean="0">
                <a:sym typeface="Symbol" pitchFamily="18" charset="2"/>
              </a:rPr>
              <a:t>	</a:t>
            </a:r>
            <a:r>
              <a:rPr lang="en-US" dirty="0" smtClean="0">
                <a:solidFill>
                  <a:srgbClr val="0070C0"/>
                </a:solidFill>
                <a:sym typeface="Symbol" pitchFamily="18" charset="2"/>
              </a:rPr>
              <a:t>A </a:t>
            </a:r>
            <a:r>
              <a:rPr lang="en-US" dirty="0">
                <a:solidFill>
                  <a:srgbClr val="0070C0"/>
                </a:solidFill>
                <a:sym typeface="Symbol" pitchFamily="18" charset="2"/>
              </a:rPr>
              <a:t></a:t>
            </a:r>
            <a:r>
              <a:rPr lang="en-US" dirty="0" smtClean="0">
                <a:solidFill>
                  <a:srgbClr val="0070C0"/>
                </a:solidFill>
                <a:sym typeface="Symbol" pitchFamily="18" charset="2"/>
              </a:rPr>
              <a:t>BCD,   B </a:t>
            </a:r>
            <a:r>
              <a:rPr lang="en-US" dirty="0">
                <a:solidFill>
                  <a:srgbClr val="0070C0"/>
                </a:solidFill>
                <a:sym typeface="Symbol" pitchFamily="18" charset="2"/>
              </a:rPr>
              <a:t></a:t>
            </a:r>
            <a:r>
              <a:rPr lang="en-US" dirty="0" smtClean="0">
                <a:solidFill>
                  <a:srgbClr val="0070C0"/>
                </a:solidFill>
                <a:sym typeface="Symbol" pitchFamily="18" charset="2"/>
              </a:rPr>
              <a:t>ACD,   C </a:t>
            </a:r>
            <a:r>
              <a:rPr lang="en-US" dirty="0">
                <a:solidFill>
                  <a:srgbClr val="0070C0"/>
                </a:solidFill>
                <a:sym typeface="Symbol" pitchFamily="18" charset="2"/>
              </a:rPr>
              <a:t>ABD, </a:t>
            </a:r>
            <a:r>
              <a:rPr lang="en-US" dirty="0" smtClean="0">
                <a:solidFill>
                  <a:srgbClr val="0070C0"/>
                </a:solidFill>
                <a:sym typeface="Symbol" pitchFamily="18" charset="2"/>
              </a:rPr>
              <a:t>   D </a:t>
            </a:r>
            <a:r>
              <a:rPr lang="en-US" dirty="0">
                <a:solidFill>
                  <a:srgbClr val="0070C0"/>
                </a:solidFill>
                <a:sym typeface="Symbol" pitchFamily="18" charset="2"/>
              </a:rPr>
              <a:t>ABC</a:t>
            </a:r>
            <a:br>
              <a:rPr lang="en-US" dirty="0">
                <a:solidFill>
                  <a:srgbClr val="0070C0"/>
                </a:solidFill>
                <a:sym typeface="Symbol" pitchFamily="18" charset="2"/>
              </a:rPr>
            </a:br>
            <a:r>
              <a:rPr lang="en-US" dirty="0" smtClean="0">
                <a:solidFill>
                  <a:srgbClr val="0070C0"/>
                </a:solidFill>
                <a:sym typeface="Symbol" pitchFamily="18" charset="2"/>
              </a:rPr>
              <a:t>	AB </a:t>
            </a:r>
            <a:r>
              <a:rPr lang="en-US" dirty="0">
                <a:solidFill>
                  <a:srgbClr val="0070C0"/>
                </a:solidFill>
                <a:sym typeface="Symbol" pitchFamily="18" charset="2"/>
              </a:rPr>
              <a:t></a:t>
            </a:r>
            <a:r>
              <a:rPr lang="en-US" dirty="0" smtClean="0">
                <a:solidFill>
                  <a:srgbClr val="0070C0"/>
                </a:solidFill>
                <a:sym typeface="Symbol" pitchFamily="18" charset="2"/>
              </a:rPr>
              <a:t>CD,   AC </a:t>
            </a:r>
            <a:r>
              <a:rPr lang="en-US" dirty="0">
                <a:solidFill>
                  <a:srgbClr val="0070C0"/>
                </a:solidFill>
                <a:sym typeface="Symbol" pitchFamily="18" charset="2"/>
              </a:rPr>
              <a:t> BD, </a:t>
            </a:r>
            <a:r>
              <a:rPr lang="en-US" dirty="0" smtClean="0">
                <a:solidFill>
                  <a:srgbClr val="0070C0"/>
                </a:solidFill>
                <a:sym typeface="Symbol" pitchFamily="18" charset="2"/>
              </a:rPr>
              <a:t>  AD </a:t>
            </a:r>
            <a:r>
              <a:rPr lang="en-US" dirty="0">
                <a:solidFill>
                  <a:srgbClr val="0070C0"/>
                </a:solidFill>
                <a:sym typeface="Symbol" pitchFamily="18" charset="2"/>
              </a:rPr>
              <a:t> BC, </a:t>
            </a:r>
            <a:r>
              <a:rPr lang="en-US" dirty="0" smtClean="0">
                <a:solidFill>
                  <a:srgbClr val="0070C0"/>
                </a:solidFill>
                <a:sym typeface="Symbol" pitchFamily="18" charset="2"/>
              </a:rPr>
              <a:t>BD </a:t>
            </a:r>
            <a:r>
              <a:rPr lang="en-US" dirty="0">
                <a:solidFill>
                  <a:srgbClr val="0070C0"/>
                </a:solidFill>
                <a:sym typeface="Symbol" pitchFamily="18" charset="2"/>
              </a:rPr>
              <a:t>AC, </a:t>
            </a:r>
            <a:r>
              <a:rPr lang="en-US" dirty="0" smtClean="0">
                <a:solidFill>
                  <a:srgbClr val="0070C0"/>
                </a:solidFill>
                <a:sym typeface="Symbol" pitchFamily="18" charset="2"/>
              </a:rPr>
              <a:t> CD </a:t>
            </a:r>
            <a:r>
              <a:rPr lang="en-US" dirty="0">
                <a:solidFill>
                  <a:srgbClr val="0070C0"/>
                </a:solidFill>
                <a:sym typeface="Symbol" pitchFamily="18" charset="2"/>
              </a:rPr>
              <a:t>AB,	</a:t>
            </a:r>
            <a:r>
              <a:rPr lang="en-US" dirty="0" smtClean="0">
                <a:solidFill>
                  <a:srgbClr val="0070C0"/>
                </a:solidFill>
                <a:sym typeface="Symbol" pitchFamily="18" charset="2"/>
              </a:rPr>
              <a:t> ABC </a:t>
            </a:r>
            <a:r>
              <a:rPr lang="en-US" dirty="0">
                <a:solidFill>
                  <a:srgbClr val="0070C0"/>
                </a:solidFill>
                <a:sym typeface="Symbol" pitchFamily="18" charset="2"/>
              </a:rPr>
              <a:t>D, 	</a:t>
            </a:r>
            <a:r>
              <a:rPr lang="en-US" dirty="0" smtClean="0">
                <a:solidFill>
                  <a:srgbClr val="0070C0"/>
                </a:solidFill>
                <a:sym typeface="Symbol" pitchFamily="18" charset="2"/>
              </a:rPr>
              <a:t>BCD </a:t>
            </a:r>
            <a:r>
              <a:rPr lang="en-US" dirty="0">
                <a:solidFill>
                  <a:srgbClr val="0070C0"/>
                </a:solidFill>
                <a:sym typeface="Symbol" pitchFamily="18" charset="2"/>
              </a:rPr>
              <a:t>A, 	</a:t>
            </a:r>
            <a:r>
              <a:rPr lang="en-US" dirty="0" smtClean="0">
                <a:solidFill>
                  <a:srgbClr val="0070C0"/>
                </a:solidFill>
                <a:sym typeface="Symbol" pitchFamily="18" charset="2"/>
              </a:rPr>
              <a:t>    BC </a:t>
            </a:r>
            <a:r>
              <a:rPr lang="en-US" dirty="0">
                <a:solidFill>
                  <a:srgbClr val="0070C0"/>
                </a:solidFill>
                <a:sym typeface="Symbol" pitchFamily="18" charset="2"/>
              </a:rPr>
              <a:t>AD, </a:t>
            </a:r>
            <a:r>
              <a:rPr lang="en-US" dirty="0" smtClean="0">
                <a:sym typeface="Symbol" pitchFamily="18" charset="2"/>
              </a:rPr>
              <a:t>	</a:t>
            </a:r>
          </a:p>
          <a:p>
            <a:r>
              <a:rPr lang="en-US" dirty="0" smtClean="0"/>
              <a:t>If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|L| = k</a:t>
            </a:r>
            <a:r>
              <a:rPr lang="en-US" dirty="0"/>
              <a:t>, then there are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baseline="30000" dirty="0" err="1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– 2 </a:t>
            </a:r>
            <a:r>
              <a:rPr lang="en-US" dirty="0"/>
              <a:t>candidate association rules (ignoring </a:t>
            </a:r>
            <a:r>
              <a:rPr lang="en-US" dirty="0">
                <a:solidFill>
                  <a:srgbClr val="0070C0"/>
                </a:solidFill>
              </a:rPr>
              <a:t>L </a:t>
            </a:r>
            <a:r>
              <a:rPr lang="en-US" dirty="0">
                <a:solidFill>
                  <a:srgbClr val="0070C0"/>
                </a:solidFill>
                <a:sym typeface="Symbol" pitchFamily="18" charset="2"/>
              </a:rPr>
              <a:t>  </a:t>
            </a:r>
            <a:r>
              <a:rPr lang="en-US" dirty="0">
                <a:sym typeface="Symbol" pitchFamily="18" charset="2"/>
              </a:rPr>
              <a:t>and </a:t>
            </a:r>
            <a:r>
              <a:rPr lang="en-US" dirty="0">
                <a:solidFill>
                  <a:srgbClr val="0070C0"/>
                </a:solidFill>
                <a:sym typeface="Symbol" pitchFamily="18" charset="2"/>
              </a:rPr>
              <a:t>  L</a:t>
            </a:r>
            <a:r>
              <a:rPr lang="en-US" dirty="0">
                <a:sym typeface="Symbol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34154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 Generation</a:t>
            </a:r>
          </a:p>
        </p:txBody>
      </p:sp>
      <p:sp>
        <p:nvSpPr>
          <p:cNvPr id="127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How to efficiently generate rules from frequent </a:t>
            </a:r>
            <a:r>
              <a:rPr lang="en-US" dirty="0" err="1">
                <a:sym typeface="Symbol" pitchFamily="18" charset="2"/>
              </a:rPr>
              <a:t>itemsets</a:t>
            </a:r>
            <a:r>
              <a:rPr lang="en-US" dirty="0">
                <a:sym typeface="Symbol" pitchFamily="18" charset="2"/>
              </a:rPr>
              <a:t>?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In general, confidence does not have an anti-monotone property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sym typeface="Symbol" pitchFamily="18" charset="2"/>
              </a:rPr>
              <a:t>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c(ABC D) </a:t>
            </a:r>
            <a:r>
              <a:rPr lang="en-US" dirty="0">
                <a:sym typeface="Symbol" pitchFamily="18" charset="2"/>
              </a:rPr>
              <a:t>can be larger or smaller than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c(AB D)</a:t>
            </a:r>
          </a:p>
          <a:p>
            <a:pPr lvl="4">
              <a:lnSpc>
                <a:spcPct val="90000"/>
              </a:lnSpc>
            </a:pPr>
            <a:endParaRPr lang="en-US" dirty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But confidence of rules generated from the same </a:t>
            </a:r>
            <a:r>
              <a:rPr lang="en-US" dirty="0" err="1">
                <a:sym typeface="Symbol" pitchFamily="18" charset="2"/>
              </a:rPr>
              <a:t>itemset</a:t>
            </a:r>
            <a:r>
              <a:rPr lang="en-US" dirty="0">
                <a:sym typeface="Symbol" pitchFamily="18" charset="2"/>
              </a:rPr>
              <a:t> has an anti-monotone property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e.g., </a:t>
            </a:r>
            <a:r>
              <a:rPr lang="en-US" dirty="0">
                <a:solidFill>
                  <a:srgbClr val="0070C0"/>
                </a:solidFill>
                <a:sym typeface="Symbol" pitchFamily="18" charset="2"/>
              </a:rPr>
              <a:t>L = {A,B,C,D}:</a:t>
            </a:r>
            <a:r>
              <a:rPr lang="en-US" dirty="0">
                <a:sym typeface="Symbol" pitchFamily="18" charset="2"/>
              </a:rPr>
              <a:t/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 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		c(ABC  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D</a:t>
            </a:r>
            <a:r>
              <a:rPr lang="en-US" dirty="0">
                <a:sym typeface="Symbol" pitchFamily="18" charset="2"/>
              </a:rPr>
              <a:t>)  c(AB  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CD</a:t>
            </a:r>
            <a:r>
              <a:rPr lang="en-US" dirty="0">
                <a:sym typeface="Symbol" pitchFamily="18" charset="2"/>
              </a:rPr>
              <a:t>)  c(A  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BCD</a:t>
            </a:r>
            <a:r>
              <a:rPr lang="en-US" dirty="0">
                <a:sym typeface="Symbol" pitchFamily="18" charset="2"/>
              </a:rPr>
              <a:t>)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sym typeface="Symbol" pitchFamily="18" charset="2"/>
              </a:rPr>
              <a:t> 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 Confidence is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anti-monotone</a:t>
            </a:r>
            <a:r>
              <a:rPr lang="en-US" dirty="0">
                <a:sym typeface="Symbol" pitchFamily="18" charset="2"/>
              </a:rPr>
              <a:t> w.r.t. number of items on the 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RHS</a:t>
            </a:r>
            <a:r>
              <a:rPr lang="en-US" dirty="0">
                <a:sym typeface="Symbol" pitchFamily="18" charset="2"/>
              </a:rPr>
              <a:t> of the rule</a:t>
            </a:r>
          </a:p>
        </p:txBody>
      </p:sp>
    </p:spTree>
    <p:extLst>
      <p:ext uri="{BB962C8B-B14F-4D97-AF65-F5344CB8AC3E}">
        <p14:creationId xmlns:p14="http://schemas.microsoft.com/office/powerpoint/2010/main" val="236294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 Generation for Apriori Algorithm</a:t>
            </a:r>
          </a:p>
        </p:txBody>
      </p:sp>
      <p:graphicFrame>
        <p:nvGraphicFramePr>
          <p:cNvPr id="1278979" name="Object 3"/>
          <p:cNvGraphicFramePr>
            <a:graphicFrameLocks noChangeAspect="1"/>
          </p:cNvGraphicFramePr>
          <p:nvPr/>
        </p:nvGraphicFramePr>
        <p:xfrm>
          <a:off x="914400" y="1419225"/>
          <a:ext cx="7620000" cy="429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8" name="Visio" r:id="rId4" imgW="8671306" imgH="4782859" progId="Visio.Drawing.6">
                  <p:embed/>
                </p:oleObj>
              </mc:Choice>
              <mc:Fallback>
                <p:oleObj name="Visio" r:id="rId4" imgW="8671306" imgH="4782859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19225"/>
                        <a:ext cx="7620000" cy="429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8980" name="Text Box 4"/>
          <p:cNvSpPr txBox="1">
            <a:spLocks noChangeArrowheads="1"/>
          </p:cNvSpPr>
          <p:nvPr/>
        </p:nvSpPr>
        <p:spPr bwMode="auto">
          <a:xfrm>
            <a:off x="3581400" y="6203950"/>
            <a:ext cx="49584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0" dirty="0">
                <a:solidFill>
                  <a:srgbClr val="CC3300"/>
                </a:solidFill>
                <a:latin typeface="+mj-lt"/>
              </a:rPr>
              <a:t>Lattice of </a:t>
            </a:r>
            <a:r>
              <a:rPr lang="en-US" sz="2400" b="0" dirty="0" smtClean="0">
                <a:solidFill>
                  <a:srgbClr val="CC3300"/>
                </a:solidFill>
                <a:latin typeface="+mj-lt"/>
              </a:rPr>
              <a:t>rules created by the </a:t>
            </a:r>
            <a:r>
              <a:rPr lang="en-US" sz="2400" b="0" dirty="0" smtClean="0">
                <a:solidFill>
                  <a:srgbClr val="FF0000"/>
                </a:solidFill>
                <a:latin typeface="+mj-lt"/>
              </a:rPr>
              <a:t>RHS</a:t>
            </a:r>
            <a:endParaRPr lang="en-US" sz="2400" b="0" dirty="0">
              <a:solidFill>
                <a:srgbClr val="FF0000"/>
              </a:solidFill>
              <a:latin typeface="+mj-lt"/>
            </a:endParaRPr>
          </a:p>
        </p:txBody>
      </p:sp>
      <p:grpSp>
        <p:nvGrpSpPr>
          <p:cNvPr id="1278981" name="Group 5"/>
          <p:cNvGrpSpPr>
            <a:grpSpLocks/>
          </p:cNvGrpSpPr>
          <p:nvPr/>
        </p:nvGrpSpPr>
        <p:grpSpPr bwMode="auto">
          <a:xfrm>
            <a:off x="381000" y="1495425"/>
            <a:ext cx="8153400" cy="4752975"/>
            <a:chOff x="96" y="914"/>
            <a:chExt cx="5136" cy="2994"/>
          </a:xfrm>
        </p:grpSpPr>
        <p:graphicFrame>
          <p:nvGraphicFramePr>
            <p:cNvPr id="1278982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23611740"/>
                </p:ext>
              </p:extLst>
            </p:nvPr>
          </p:nvGraphicFramePr>
          <p:xfrm>
            <a:off x="432" y="914"/>
            <a:ext cx="4800" cy="27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39" name="Visio" r:id="rId6" imgW="8778510" imgH="4949675" progId="Visio.Drawing.11">
                    <p:embed/>
                  </p:oleObj>
                </mc:Choice>
                <mc:Fallback>
                  <p:oleObj name="Visio" r:id="rId6" imgW="8778510" imgH="4949675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914"/>
                          <a:ext cx="4800" cy="27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78983" name="Freeform 7"/>
            <p:cNvSpPr>
              <a:spLocks/>
            </p:cNvSpPr>
            <p:nvPr/>
          </p:nvSpPr>
          <p:spPr bwMode="auto">
            <a:xfrm>
              <a:off x="320" y="1064"/>
              <a:ext cx="3712" cy="2808"/>
            </a:xfrm>
            <a:custGeom>
              <a:avLst/>
              <a:gdLst>
                <a:gd name="T0" fmla="*/ 256 w 3712"/>
                <a:gd name="T1" fmla="*/ 376 h 2808"/>
                <a:gd name="T2" fmla="*/ 736 w 3712"/>
                <a:gd name="T3" fmla="*/ 88 h 2808"/>
                <a:gd name="T4" fmla="*/ 2176 w 3712"/>
                <a:gd name="T5" fmla="*/ 904 h 2808"/>
                <a:gd name="T6" fmla="*/ 2656 w 3712"/>
                <a:gd name="T7" fmla="*/ 1768 h 2808"/>
                <a:gd name="T8" fmla="*/ 3520 w 3712"/>
                <a:gd name="T9" fmla="*/ 2296 h 2808"/>
                <a:gd name="T10" fmla="*/ 3376 w 3712"/>
                <a:gd name="T11" fmla="*/ 2584 h 2808"/>
                <a:gd name="T12" fmla="*/ 1504 w 3712"/>
                <a:gd name="T13" fmla="*/ 2776 h 2808"/>
                <a:gd name="T14" fmla="*/ 352 w 3712"/>
                <a:gd name="T15" fmla="*/ 2392 h 2808"/>
                <a:gd name="T16" fmla="*/ 16 w 3712"/>
                <a:gd name="T17" fmla="*/ 1288 h 2808"/>
                <a:gd name="T18" fmla="*/ 256 w 3712"/>
                <a:gd name="T19" fmla="*/ 376 h 2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12" h="2808">
                  <a:moveTo>
                    <a:pt x="256" y="376"/>
                  </a:moveTo>
                  <a:cubicBezTo>
                    <a:pt x="376" y="176"/>
                    <a:pt x="416" y="0"/>
                    <a:pt x="736" y="88"/>
                  </a:cubicBezTo>
                  <a:cubicBezTo>
                    <a:pt x="1056" y="176"/>
                    <a:pt x="1856" y="624"/>
                    <a:pt x="2176" y="904"/>
                  </a:cubicBezTo>
                  <a:cubicBezTo>
                    <a:pt x="2496" y="1184"/>
                    <a:pt x="2432" y="1536"/>
                    <a:pt x="2656" y="1768"/>
                  </a:cubicBezTo>
                  <a:cubicBezTo>
                    <a:pt x="2880" y="2000"/>
                    <a:pt x="3400" y="2160"/>
                    <a:pt x="3520" y="2296"/>
                  </a:cubicBezTo>
                  <a:cubicBezTo>
                    <a:pt x="3640" y="2432"/>
                    <a:pt x="3712" y="2504"/>
                    <a:pt x="3376" y="2584"/>
                  </a:cubicBezTo>
                  <a:cubicBezTo>
                    <a:pt x="3040" y="2664"/>
                    <a:pt x="2008" y="2808"/>
                    <a:pt x="1504" y="2776"/>
                  </a:cubicBezTo>
                  <a:cubicBezTo>
                    <a:pt x="1000" y="2744"/>
                    <a:pt x="600" y="2640"/>
                    <a:pt x="352" y="2392"/>
                  </a:cubicBezTo>
                  <a:cubicBezTo>
                    <a:pt x="104" y="2144"/>
                    <a:pt x="32" y="1624"/>
                    <a:pt x="16" y="1288"/>
                  </a:cubicBezTo>
                  <a:cubicBezTo>
                    <a:pt x="0" y="952"/>
                    <a:pt x="136" y="576"/>
                    <a:pt x="256" y="376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8984" name="Text Box 8"/>
            <p:cNvSpPr txBox="1">
              <a:spLocks noChangeArrowheads="1"/>
            </p:cNvSpPr>
            <p:nvPr/>
          </p:nvSpPr>
          <p:spPr bwMode="auto">
            <a:xfrm>
              <a:off x="96" y="3504"/>
              <a:ext cx="72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Pruned Rules</a:t>
              </a:r>
            </a:p>
          </p:txBody>
        </p:sp>
      </p:grpSp>
      <p:sp>
        <p:nvSpPr>
          <p:cNvPr id="1278985" name="Line 9"/>
          <p:cNvSpPr>
            <a:spLocks noChangeShapeType="1"/>
          </p:cNvSpPr>
          <p:nvPr/>
        </p:nvSpPr>
        <p:spPr bwMode="auto">
          <a:xfrm>
            <a:off x="1066800" y="2286000"/>
            <a:ext cx="914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8986" name="Text Box 10"/>
          <p:cNvSpPr txBox="1">
            <a:spLocks noChangeArrowheads="1"/>
          </p:cNvSpPr>
          <p:nvPr/>
        </p:nvSpPr>
        <p:spPr bwMode="auto">
          <a:xfrm>
            <a:off x="304800" y="1600200"/>
            <a:ext cx="13716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0"/>
              <a:t>Low Confidence Rule</a:t>
            </a:r>
          </a:p>
        </p:txBody>
      </p:sp>
    </p:spTree>
    <p:extLst>
      <p:ext uri="{BB962C8B-B14F-4D97-AF65-F5344CB8AC3E}">
        <p14:creationId xmlns:p14="http://schemas.microsoft.com/office/powerpoint/2010/main" val="416843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Generation for </a:t>
            </a:r>
            <a:r>
              <a:rPr lang="en-US" dirty="0" err="1" smtClean="0"/>
              <a:t>Apriori</a:t>
            </a:r>
            <a:r>
              <a:rPr lang="en-US" dirty="0" smtClean="0"/>
              <a:t> </a:t>
            </a:r>
            <a:r>
              <a:rPr lang="en-US" dirty="0"/>
              <a:t>Algorithm</a:t>
            </a:r>
          </a:p>
        </p:txBody>
      </p:sp>
      <p:sp>
        <p:nvSpPr>
          <p:cNvPr id="1280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Candidate rule is generated by merging two rules that share the same </a:t>
            </a:r>
            <a:r>
              <a:rPr lang="en-US" dirty="0" smtClean="0"/>
              <a:t>prefix in </a:t>
            </a:r>
            <a:r>
              <a:rPr lang="en-US" dirty="0"/>
              <a:t>the </a:t>
            </a:r>
            <a:r>
              <a:rPr lang="en-US" dirty="0" smtClean="0">
                <a:solidFill>
                  <a:srgbClr val="FF0000"/>
                </a:solidFill>
              </a:rPr>
              <a:t>RHS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 smtClean="0"/>
              <a:t>join(</a:t>
            </a:r>
            <a:r>
              <a:rPr lang="en-US" dirty="0" smtClean="0">
                <a:solidFill>
                  <a:srgbClr val="0070C0"/>
                </a:solidFill>
              </a:rPr>
              <a:t>AD</a:t>
            </a:r>
            <a:r>
              <a:rPr lang="en-US" dirty="0" smtClean="0">
                <a:solidFill>
                  <a:srgbClr val="0070C0"/>
                </a:solidFill>
                <a:sym typeface="Symbol"/>
              </a:rPr>
              <a:t>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>
                <a:solidFill>
                  <a:srgbClr val="0070C0"/>
                </a:solidFill>
              </a:rPr>
              <a:t>C,AC</a:t>
            </a:r>
            <a:r>
              <a:rPr lang="en-US" dirty="0" smtClean="0">
                <a:solidFill>
                  <a:srgbClr val="0070C0"/>
                </a:solidFill>
                <a:sym typeface="Symbol"/>
              </a:rPr>
              <a:t>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>
                <a:solidFill>
                  <a:srgbClr val="0070C0"/>
                </a:solidFill>
              </a:rPr>
              <a:t>D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would produce the candidate</a:t>
            </a:r>
            <a:br>
              <a:rPr lang="en-US" dirty="0"/>
            </a:br>
            <a:r>
              <a:rPr lang="en-US" dirty="0"/>
              <a:t>rule </a:t>
            </a:r>
            <a:r>
              <a:rPr lang="en-US" dirty="0" smtClean="0">
                <a:solidFill>
                  <a:srgbClr val="0070C0"/>
                </a:solidFill>
              </a:rPr>
              <a:t>A </a:t>
            </a:r>
            <a:r>
              <a:rPr lang="en-US" dirty="0" smtClean="0">
                <a:solidFill>
                  <a:srgbClr val="0070C0"/>
                </a:solidFill>
                <a:sym typeface="Symbol"/>
              </a:rPr>
              <a:t></a:t>
            </a:r>
            <a:r>
              <a:rPr lang="en-US" dirty="0" smtClean="0">
                <a:solidFill>
                  <a:srgbClr val="0070C0"/>
                </a:solidFill>
              </a:rPr>
              <a:t> BCD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  <a:p>
            <a:r>
              <a:rPr lang="en-US" dirty="0"/>
              <a:t>Prune rule </a:t>
            </a:r>
            <a:r>
              <a:rPr lang="en-US" dirty="0">
                <a:solidFill>
                  <a:srgbClr val="0070C0"/>
                </a:solidFill>
              </a:rPr>
              <a:t>A </a:t>
            </a:r>
            <a:r>
              <a:rPr lang="en-US" dirty="0">
                <a:solidFill>
                  <a:srgbClr val="0070C0"/>
                </a:solidFill>
                <a:sym typeface="Symbol"/>
              </a:rPr>
              <a:t></a:t>
            </a:r>
            <a:r>
              <a:rPr lang="en-US" dirty="0">
                <a:solidFill>
                  <a:srgbClr val="0070C0"/>
                </a:solidFill>
              </a:rPr>
              <a:t> BCD </a:t>
            </a:r>
            <a:r>
              <a:rPr lang="en-US" dirty="0" smtClean="0"/>
              <a:t>if </a:t>
            </a:r>
            <a:r>
              <a:rPr lang="en-US" dirty="0"/>
              <a:t>its</a:t>
            </a:r>
            <a:br>
              <a:rPr lang="en-US" dirty="0"/>
            </a:br>
            <a:r>
              <a:rPr lang="en-US" dirty="0"/>
              <a:t>subset </a:t>
            </a:r>
            <a:r>
              <a:rPr lang="en-US" dirty="0" smtClean="0">
                <a:solidFill>
                  <a:srgbClr val="0070C0"/>
                </a:solidFill>
              </a:rPr>
              <a:t>AB</a:t>
            </a:r>
            <a:r>
              <a:rPr lang="en-US" dirty="0" smtClean="0">
                <a:solidFill>
                  <a:srgbClr val="0070C0"/>
                </a:solidFill>
                <a:sym typeface="Symbol"/>
              </a:rPr>
              <a:t></a:t>
            </a:r>
            <a:r>
              <a:rPr lang="en-US" dirty="0" smtClean="0">
                <a:solidFill>
                  <a:srgbClr val="FF0000"/>
                </a:solidFill>
              </a:rPr>
              <a:t>CD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/>
              <a:t>does not have</a:t>
            </a:r>
            <a:br>
              <a:rPr lang="en-US" dirty="0"/>
            </a:br>
            <a:r>
              <a:rPr lang="en-US" dirty="0"/>
              <a:t>high </a:t>
            </a:r>
            <a:r>
              <a:rPr lang="en-US" dirty="0" smtClean="0"/>
              <a:t>confidence</a:t>
            </a:r>
          </a:p>
          <a:p>
            <a:endParaRPr lang="en-US" dirty="0"/>
          </a:p>
          <a:p>
            <a:r>
              <a:rPr lang="en-US" dirty="0" smtClean="0"/>
              <a:t>Essentially we are doing  </a:t>
            </a:r>
            <a:r>
              <a:rPr lang="en-US" b="1" dirty="0" err="1" smtClean="0"/>
              <a:t>Apriori</a:t>
            </a:r>
            <a:r>
              <a:rPr lang="en-US" b="1" dirty="0" smtClean="0"/>
              <a:t> </a:t>
            </a:r>
            <a:r>
              <a:rPr lang="en-US" dirty="0" smtClean="0"/>
              <a:t>on the RHS 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5334000" y="2590800"/>
            <a:ext cx="3124200" cy="2209800"/>
            <a:chOff x="5334000" y="2590800"/>
            <a:chExt cx="3124200" cy="2209800"/>
          </a:xfrm>
        </p:grpSpPr>
        <p:sp>
          <p:nvSpPr>
            <p:cNvPr id="2" name="Oval 1"/>
            <p:cNvSpPr/>
            <p:nvPr/>
          </p:nvSpPr>
          <p:spPr>
            <a:xfrm>
              <a:off x="5334000" y="2590800"/>
              <a:ext cx="1295400" cy="609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7239000" y="2590800"/>
              <a:ext cx="1219200" cy="609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172200" y="4191000"/>
              <a:ext cx="1219200" cy="609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465372" y="2710934"/>
              <a:ext cx="10326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AD</a:t>
              </a:r>
              <a:r>
                <a:rPr lang="en-US" dirty="0">
                  <a:solidFill>
                    <a:srgbClr val="0070C0"/>
                  </a:solidFill>
                  <a:sym typeface="Symbol"/>
                </a:rPr>
                <a:t></a:t>
              </a:r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>
                  <a:solidFill>
                    <a:srgbClr val="0070C0"/>
                  </a:solidFill>
                </a:rPr>
                <a:t>C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336889" y="2714228"/>
              <a:ext cx="10234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AC</a:t>
              </a:r>
              <a:r>
                <a:rPr lang="en-US" dirty="0">
                  <a:solidFill>
                    <a:srgbClr val="0070C0"/>
                  </a:solidFill>
                  <a:sym typeface="Symbol"/>
                </a:rPr>
                <a:t></a:t>
              </a:r>
              <a:r>
                <a:rPr lang="en-US" dirty="0">
                  <a:solidFill>
                    <a:srgbClr val="FF0000"/>
                  </a:solidFill>
                </a:rPr>
                <a:t>B</a:t>
              </a:r>
              <a:r>
                <a:rPr lang="en-US" dirty="0">
                  <a:solidFill>
                    <a:srgbClr val="0070C0"/>
                  </a:solidFill>
                </a:rPr>
                <a:t>D</a:t>
              </a:r>
              <a:endParaRPr lang="en-US" dirty="0"/>
            </a:p>
          </p:txBody>
        </p:sp>
        <p:cxnSp>
          <p:nvCxnSpPr>
            <p:cNvPr id="8" name="Straight Connector 7"/>
            <p:cNvCxnSpPr>
              <a:stCxn id="2" idx="4"/>
              <a:endCxn id="7" idx="0"/>
            </p:cNvCxnSpPr>
            <p:nvPr/>
          </p:nvCxnSpPr>
          <p:spPr>
            <a:xfrm>
              <a:off x="5981700" y="3200400"/>
              <a:ext cx="800100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3" idx="4"/>
              <a:endCxn id="7" idx="0"/>
            </p:cNvCxnSpPr>
            <p:nvPr/>
          </p:nvCxnSpPr>
          <p:spPr>
            <a:xfrm flipH="1">
              <a:off x="6781800" y="3200400"/>
              <a:ext cx="1066800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6172200" y="4311134"/>
              <a:ext cx="12250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 </a:t>
              </a:r>
              <a:r>
                <a:rPr lang="en-US" dirty="0">
                  <a:solidFill>
                    <a:srgbClr val="0070C0"/>
                  </a:solidFill>
                  <a:sym typeface="Symbol"/>
                </a:rPr>
                <a:t></a:t>
              </a:r>
              <a:r>
                <a:rPr lang="en-US" dirty="0">
                  <a:solidFill>
                    <a:srgbClr val="0070C0"/>
                  </a:solidFill>
                </a:rPr>
                <a:t> BCD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1237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Frequent Pattern Mining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sz="2400" dirty="0"/>
              <a:t>Challenges</a:t>
            </a:r>
          </a:p>
          <a:p>
            <a:pPr lvl="1">
              <a:lnSpc>
                <a:spcPct val="130000"/>
              </a:lnSpc>
            </a:pPr>
            <a:r>
              <a:rPr lang="en-US" sz="2400" dirty="0"/>
              <a:t>Multiple scans of transaction database</a:t>
            </a:r>
          </a:p>
          <a:p>
            <a:pPr lvl="1">
              <a:lnSpc>
                <a:spcPct val="130000"/>
              </a:lnSpc>
            </a:pPr>
            <a:r>
              <a:rPr lang="en-US" sz="2400" dirty="0"/>
              <a:t>Huge number of candidates</a:t>
            </a:r>
          </a:p>
          <a:p>
            <a:pPr lvl="1">
              <a:lnSpc>
                <a:spcPct val="130000"/>
              </a:lnSpc>
            </a:pPr>
            <a:r>
              <a:rPr lang="en-US" sz="2400" dirty="0"/>
              <a:t>Tedious workload of support counting for candidates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6998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dirty="0"/>
              <a:t>Improving </a:t>
            </a:r>
            <a:r>
              <a:rPr lang="en-US" dirty="0" err="1"/>
              <a:t>Apriori</a:t>
            </a:r>
            <a:r>
              <a:rPr lang="en-US" dirty="0"/>
              <a:t>: general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lvl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sz="2600" dirty="0">
                <a:solidFill>
                  <a:schemeClr val="tx1"/>
                </a:solidFill>
              </a:rPr>
              <a:t>Reduce passes of transaction database scans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Reduce </a:t>
            </a:r>
            <a:r>
              <a:rPr lang="en-US" dirty="0"/>
              <a:t>the number of candidates (M)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Complete search: M=2</a:t>
            </a:r>
            <a:r>
              <a:rPr lang="en-US" baseline="30000" dirty="0">
                <a:solidFill>
                  <a:schemeClr val="tx1"/>
                </a:solidFill>
              </a:rPr>
              <a:t>d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Use pruning techniques to reduce M</a:t>
            </a:r>
          </a:p>
          <a:p>
            <a:pPr lvl="4">
              <a:lnSpc>
                <a:spcPct val="90000"/>
              </a:lnSpc>
            </a:pPr>
            <a:endParaRPr lang="en-US" sz="1200" dirty="0"/>
          </a:p>
          <a:p>
            <a:pPr>
              <a:lnSpc>
                <a:spcPct val="90000"/>
              </a:lnSpc>
            </a:pPr>
            <a:r>
              <a:rPr lang="en-US" dirty="0"/>
              <a:t>Reduce the number of transactions (N)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Reduce size of N as the size of </a:t>
            </a:r>
            <a:r>
              <a:rPr lang="en-US" dirty="0" err="1">
                <a:solidFill>
                  <a:schemeClr val="tx1"/>
                </a:solidFill>
              </a:rPr>
              <a:t>itemset</a:t>
            </a:r>
            <a:r>
              <a:rPr lang="en-US" dirty="0">
                <a:solidFill>
                  <a:schemeClr val="tx1"/>
                </a:solidFill>
              </a:rPr>
              <a:t> increases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Used by DHP and vertical-based mining algorithms</a:t>
            </a:r>
          </a:p>
          <a:p>
            <a:pPr lvl="4">
              <a:lnSpc>
                <a:spcPct val="90000"/>
              </a:lnSpc>
            </a:pPr>
            <a:endParaRPr lang="en-US" sz="1000" dirty="0"/>
          </a:p>
          <a:p>
            <a:pPr>
              <a:lnSpc>
                <a:spcPct val="90000"/>
              </a:lnSpc>
            </a:pPr>
            <a:r>
              <a:rPr lang="en-US" dirty="0"/>
              <a:t>Reduce the number of comparisons (NM)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Use </a:t>
            </a:r>
            <a:r>
              <a:rPr lang="en-US" dirty="0" smtClean="0">
                <a:solidFill>
                  <a:schemeClr val="tx1"/>
                </a:solidFill>
              </a:rPr>
              <a:t>efficient </a:t>
            </a:r>
            <a:r>
              <a:rPr lang="en-US" dirty="0">
                <a:solidFill>
                  <a:schemeClr val="tx1"/>
                </a:solidFill>
              </a:rPr>
              <a:t>data structures to store the candidates or transactions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No need to match every candidate against every transaction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9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Rule Mining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Given a set of transactions, find rules that will predict the occurrence of an item based on the occurrences of other items in the transaction</a:t>
            </a:r>
          </a:p>
          <a:p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04800" y="3182937"/>
            <a:ext cx="419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sz="2000" b="1">
                <a:solidFill>
                  <a:srgbClr val="0C6D9C"/>
                </a:solidFill>
              </a:rPr>
              <a:t>Market-Basket transactions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876800" y="3411537"/>
            <a:ext cx="381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sz="2000" b="1" dirty="0"/>
              <a:t>Example of Association Rules</a:t>
            </a:r>
          </a:p>
        </p:txBody>
      </p:sp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2190739"/>
              </p:ext>
            </p:extLst>
          </p:nvPr>
        </p:nvGraphicFramePr>
        <p:xfrm>
          <a:off x="152400" y="3725862"/>
          <a:ext cx="4500563" cy="252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4" name="Document" r:id="rId3" imgW="3570160" imgH="1995937" progId="Word.Document.8">
                  <p:embed/>
                </p:oleObj>
              </mc:Choice>
              <mc:Fallback>
                <p:oleObj name="Document" r:id="rId3" imgW="3570160" imgH="199593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725862"/>
                        <a:ext cx="4500563" cy="2522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5334000" y="3960812"/>
            <a:ext cx="32766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dirty="0"/>
              <a:t>{Diaper} </a:t>
            </a:r>
            <a:r>
              <a:rPr lang="en-US" dirty="0">
                <a:sym typeface="Symbol" pitchFamily="18" charset="2"/>
              </a:rPr>
              <a:t> </a:t>
            </a:r>
            <a:r>
              <a:rPr lang="en-US" dirty="0" smtClean="0">
                <a:sym typeface="Symbol" pitchFamily="18" charset="2"/>
              </a:rPr>
              <a:t>{Cereal},</a:t>
            </a:r>
            <a:r>
              <a:rPr lang="en-US" dirty="0">
                <a:sym typeface="Symbol" pitchFamily="18" charset="2"/>
              </a:rPr>
              <a:t/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{Milk, Bread}  {</a:t>
            </a:r>
            <a:r>
              <a:rPr lang="en-US" dirty="0" err="1">
                <a:sym typeface="Symbol" pitchFamily="18" charset="2"/>
              </a:rPr>
              <a:t>Eggs,Coke</a:t>
            </a:r>
            <a:r>
              <a:rPr lang="en-US" dirty="0">
                <a:sym typeface="Symbol" pitchFamily="18" charset="2"/>
              </a:rPr>
              <a:t>},</a:t>
            </a:r>
            <a:br>
              <a:rPr lang="en-US" dirty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{Cereal, </a:t>
            </a:r>
            <a:r>
              <a:rPr lang="en-US" dirty="0">
                <a:sym typeface="Symbol" pitchFamily="18" charset="2"/>
              </a:rPr>
              <a:t>Bread}  {Milk},</a:t>
            </a:r>
          </a:p>
        </p:txBody>
      </p:sp>
    </p:spTree>
    <p:extLst>
      <p:ext uri="{BB962C8B-B14F-4D97-AF65-F5344CB8AC3E}">
        <p14:creationId xmlns:p14="http://schemas.microsoft.com/office/powerpoint/2010/main" val="29087999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04800" y="274638"/>
            <a:ext cx="83820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DIC: Reduce Number of Scans</a:t>
            </a:r>
            <a:endParaRPr lang="en-US" sz="4000" dirty="0"/>
          </a:p>
        </p:txBody>
      </p:sp>
      <p:sp>
        <p:nvSpPr>
          <p:cNvPr id="4" name="Rectangle 53"/>
          <p:cNvSpPr txBox="1">
            <a:spLocks noChangeArrowheads="1"/>
          </p:cNvSpPr>
          <p:nvPr/>
        </p:nvSpPr>
        <p:spPr>
          <a:xfrm>
            <a:off x="4343400" y="1600200"/>
            <a:ext cx="4343400" cy="4525963"/>
          </a:xfrm>
          <a:prstGeom prst="rect">
            <a:avLst/>
          </a:prstGeom>
          <a:noFill/>
          <a:ln/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dirty="0" smtClean="0"/>
              <a:t>Once both A and D are determined frequent, the counting of AD begins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Once all length-2 subsets of BCD are determined frequent, the counting of BCD begins</a:t>
            </a:r>
            <a:endParaRPr lang="en-US" sz="2000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524000" y="1524000"/>
            <a:ext cx="892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ABCD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57200" y="2286000"/>
            <a:ext cx="71755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ABC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19200" y="2286000"/>
            <a:ext cx="7223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ABD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981200" y="2286000"/>
            <a:ext cx="7223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ACD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667000" y="2286000"/>
            <a:ext cx="736600" cy="425450"/>
          </a:xfrm>
          <a:prstGeom prst="rect">
            <a:avLst/>
          </a:prstGeom>
          <a:noFill/>
          <a:ln w="28575">
            <a:solidFill>
              <a:schemeClr val="hlink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BCD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04800" y="3048000"/>
            <a:ext cx="547688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AB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914400" y="3048000"/>
            <a:ext cx="547688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AC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524000" y="3048000"/>
            <a:ext cx="533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BC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133600" y="3048000"/>
            <a:ext cx="581025" cy="425450"/>
          </a:xfrm>
          <a:prstGeom prst="rect">
            <a:avLst/>
          </a:prstGeom>
          <a:noFill/>
          <a:ln w="28575">
            <a:solidFill>
              <a:schemeClr val="hlink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AD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2819400" y="3048000"/>
            <a:ext cx="547688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BD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3505200" y="3048000"/>
            <a:ext cx="547688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CD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822325" y="3900488"/>
            <a:ext cx="377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A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1371600" y="3886200"/>
            <a:ext cx="363538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B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1905000" y="3886200"/>
            <a:ext cx="363538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C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2438400" y="3886200"/>
            <a:ext cx="37782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D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1736725" y="4586288"/>
            <a:ext cx="43815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{}</a:t>
            </a:r>
          </a:p>
        </p:txBody>
      </p:sp>
      <p:cxnSp>
        <p:nvCxnSpPr>
          <p:cNvPr id="21" name="AutoShape 19"/>
          <p:cNvCxnSpPr>
            <a:cxnSpLocks noChangeShapeType="1"/>
            <a:stCxn id="20" idx="0"/>
            <a:endCxn id="16" idx="2"/>
          </p:cNvCxnSpPr>
          <p:nvPr/>
        </p:nvCxnSpPr>
        <p:spPr bwMode="auto">
          <a:xfrm flipH="1" flipV="1">
            <a:off x="1011238" y="4306888"/>
            <a:ext cx="944562" cy="279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20"/>
          <p:cNvCxnSpPr>
            <a:cxnSpLocks noChangeShapeType="1"/>
            <a:stCxn id="20" idx="0"/>
            <a:endCxn id="17" idx="2"/>
          </p:cNvCxnSpPr>
          <p:nvPr/>
        </p:nvCxnSpPr>
        <p:spPr bwMode="auto">
          <a:xfrm flipH="1" flipV="1">
            <a:off x="1554163" y="4292600"/>
            <a:ext cx="401637" cy="293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21"/>
          <p:cNvCxnSpPr>
            <a:cxnSpLocks noChangeShapeType="1"/>
            <a:stCxn id="20" idx="0"/>
            <a:endCxn id="18" idx="2"/>
          </p:cNvCxnSpPr>
          <p:nvPr/>
        </p:nvCxnSpPr>
        <p:spPr bwMode="auto">
          <a:xfrm flipV="1">
            <a:off x="1955800" y="4292600"/>
            <a:ext cx="131763" cy="293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22"/>
          <p:cNvCxnSpPr>
            <a:cxnSpLocks noChangeShapeType="1"/>
            <a:stCxn id="20" idx="0"/>
            <a:endCxn id="19" idx="2"/>
          </p:cNvCxnSpPr>
          <p:nvPr/>
        </p:nvCxnSpPr>
        <p:spPr bwMode="auto">
          <a:xfrm flipV="1">
            <a:off x="1955800" y="4292600"/>
            <a:ext cx="671513" cy="293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23"/>
          <p:cNvCxnSpPr>
            <a:cxnSpLocks noChangeShapeType="1"/>
            <a:stCxn id="16" idx="0"/>
            <a:endCxn id="10" idx="2"/>
          </p:cNvCxnSpPr>
          <p:nvPr/>
        </p:nvCxnSpPr>
        <p:spPr bwMode="auto">
          <a:xfrm flipH="1" flipV="1">
            <a:off x="579438" y="3454400"/>
            <a:ext cx="431800" cy="446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24"/>
          <p:cNvCxnSpPr>
            <a:cxnSpLocks noChangeShapeType="1"/>
            <a:stCxn id="16" idx="0"/>
            <a:endCxn id="11" idx="2"/>
          </p:cNvCxnSpPr>
          <p:nvPr/>
        </p:nvCxnSpPr>
        <p:spPr bwMode="auto">
          <a:xfrm flipV="1">
            <a:off x="1011238" y="3454400"/>
            <a:ext cx="177800" cy="446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25"/>
          <p:cNvCxnSpPr>
            <a:cxnSpLocks noChangeShapeType="1"/>
            <a:stCxn id="16" idx="0"/>
            <a:endCxn id="13" idx="2"/>
          </p:cNvCxnSpPr>
          <p:nvPr/>
        </p:nvCxnSpPr>
        <p:spPr bwMode="auto">
          <a:xfrm flipV="1">
            <a:off x="1011238" y="3487738"/>
            <a:ext cx="1412875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26"/>
          <p:cNvCxnSpPr>
            <a:cxnSpLocks noChangeShapeType="1"/>
            <a:stCxn id="17" idx="0"/>
            <a:endCxn id="12" idx="2"/>
          </p:cNvCxnSpPr>
          <p:nvPr/>
        </p:nvCxnSpPr>
        <p:spPr bwMode="auto">
          <a:xfrm flipV="1">
            <a:off x="1554163" y="3454400"/>
            <a:ext cx="236537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AutoShape 27"/>
          <p:cNvCxnSpPr>
            <a:cxnSpLocks noChangeShapeType="1"/>
            <a:stCxn id="17" idx="0"/>
            <a:endCxn id="10" idx="2"/>
          </p:cNvCxnSpPr>
          <p:nvPr/>
        </p:nvCxnSpPr>
        <p:spPr bwMode="auto">
          <a:xfrm flipH="1" flipV="1">
            <a:off x="579438" y="3454400"/>
            <a:ext cx="974725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28"/>
          <p:cNvCxnSpPr>
            <a:cxnSpLocks noChangeShapeType="1"/>
            <a:stCxn id="17" idx="0"/>
            <a:endCxn id="14" idx="2"/>
          </p:cNvCxnSpPr>
          <p:nvPr/>
        </p:nvCxnSpPr>
        <p:spPr bwMode="auto">
          <a:xfrm flipV="1">
            <a:off x="1554163" y="3454400"/>
            <a:ext cx="1539875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29"/>
          <p:cNvCxnSpPr>
            <a:cxnSpLocks noChangeShapeType="1"/>
            <a:stCxn id="18" idx="0"/>
            <a:endCxn id="11" idx="2"/>
          </p:cNvCxnSpPr>
          <p:nvPr/>
        </p:nvCxnSpPr>
        <p:spPr bwMode="auto">
          <a:xfrm flipH="1" flipV="1">
            <a:off x="1189038" y="3454400"/>
            <a:ext cx="898525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AutoShape 30"/>
          <p:cNvCxnSpPr>
            <a:cxnSpLocks noChangeShapeType="1"/>
            <a:stCxn id="18" idx="0"/>
            <a:endCxn id="12" idx="2"/>
          </p:cNvCxnSpPr>
          <p:nvPr/>
        </p:nvCxnSpPr>
        <p:spPr bwMode="auto">
          <a:xfrm flipH="1" flipV="1">
            <a:off x="1790700" y="3454400"/>
            <a:ext cx="296863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AutoShape 31"/>
          <p:cNvCxnSpPr>
            <a:cxnSpLocks noChangeShapeType="1"/>
            <a:stCxn id="18" idx="0"/>
            <a:endCxn id="15" idx="2"/>
          </p:cNvCxnSpPr>
          <p:nvPr/>
        </p:nvCxnSpPr>
        <p:spPr bwMode="auto">
          <a:xfrm flipV="1">
            <a:off x="2087563" y="3454400"/>
            <a:ext cx="1692275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AutoShape 32"/>
          <p:cNvCxnSpPr>
            <a:cxnSpLocks noChangeShapeType="1"/>
            <a:stCxn id="19" idx="0"/>
            <a:endCxn id="13" idx="2"/>
          </p:cNvCxnSpPr>
          <p:nvPr/>
        </p:nvCxnSpPr>
        <p:spPr bwMode="auto">
          <a:xfrm flipH="1" flipV="1">
            <a:off x="2424113" y="3487738"/>
            <a:ext cx="203200" cy="398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AutoShape 33"/>
          <p:cNvCxnSpPr>
            <a:cxnSpLocks noChangeShapeType="1"/>
            <a:stCxn id="19" idx="0"/>
            <a:endCxn id="14" idx="2"/>
          </p:cNvCxnSpPr>
          <p:nvPr/>
        </p:nvCxnSpPr>
        <p:spPr bwMode="auto">
          <a:xfrm flipV="1">
            <a:off x="2627313" y="3454400"/>
            <a:ext cx="466725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AutoShape 34"/>
          <p:cNvCxnSpPr>
            <a:cxnSpLocks noChangeShapeType="1"/>
            <a:stCxn id="19" idx="0"/>
            <a:endCxn id="15" idx="2"/>
          </p:cNvCxnSpPr>
          <p:nvPr/>
        </p:nvCxnSpPr>
        <p:spPr bwMode="auto">
          <a:xfrm flipV="1">
            <a:off x="2627313" y="3454400"/>
            <a:ext cx="1152525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AutoShape 35"/>
          <p:cNvCxnSpPr>
            <a:cxnSpLocks noChangeShapeType="1"/>
            <a:stCxn id="10" idx="0"/>
            <a:endCxn id="6" idx="2"/>
          </p:cNvCxnSpPr>
          <p:nvPr/>
        </p:nvCxnSpPr>
        <p:spPr bwMode="auto">
          <a:xfrm flipV="1">
            <a:off x="579438" y="2692400"/>
            <a:ext cx="236537" cy="35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AutoShape 36"/>
          <p:cNvCxnSpPr>
            <a:cxnSpLocks noChangeShapeType="1"/>
            <a:stCxn id="10" idx="0"/>
            <a:endCxn id="7" idx="2"/>
          </p:cNvCxnSpPr>
          <p:nvPr/>
        </p:nvCxnSpPr>
        <p:spPr bwMode="auto">
          <a:xfrm flipV="1">
            <a:off x="579438" y="2682875"/>
            <a:ext cx="1001712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AutoShape 37"/>
          <p:cNvCxnSpPr>
            <a:cxnSpLocks noChangeShapeType="1"/>
            <a:stCxn id="11" idx="0"/>
            <a:endCxn id="6" idx="2"/>
          </p:cNvCxnSpPr>
          <p:nvPr/>
        </p:nvCxnSpPr>
        <p:spPr bwMode="auto">
          <a:xfrm flipH="1" flipV="1">
            <a:off x="815975" y="2692400"/>
            <a:ext cx="373063" cy="35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AutoShape 38"/>
          <p:cNvCxnSpPr>
            <a:cxnSpLocks noChangeShapeType="1"/>
            <a:stCxn id="11" idx="0"/>
            <a:endCxn id="8" idx="2"/>
          </p:cNvCxnSpPr>
          <p:nvPr/>
        </p:nvCxnSpPr>
        <p:spPr bwMode="auto">
          <a:xfrm flipV="1">
            <a:off x="1189038" y="2682875"/>
            <a:ext cx="1154112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AutoShape 39"/>
          <p:cNvCxnSpPr>
            <a:cxnSpLocks noChangeShapeType="1"/>
            <a:stCxn id="12" idx="0"/>
            <a:endCxn id="6" idx="2"/>
          </p:cNvCxnSpPr>
          <p:nvPr/>
        </p:nvCxnSpPr>
        <p:spPr bwMode="auto">
          <a:xfrm flipH="1" flipV="1">
            <a:off x="815975" y="2692400"/>
            <a:ext cx="974725" cy="35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AutoShape 40"/>
          <p:cNvCxnSpPr>
            <a:cxnSpLocks noChangeShapeType="1"/>
            <a:stCxn id="12" idx="0"/>
            <a:endCxn id="9" idx="2"/>
          </p:cNvCxnSpPr>
          <p:nvPr/>
        </p:nvCxnSpPr>
        <p:spPr bwMode="auto">
          <a:xfrm flipV="1">
            <a:off x="1790700" y="2725738"/>
            <a:ext cx="1244600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AutoShape 41"/>
          <p:cNvCxnSpPr>
            <a:cxnSpLocks noChangeShapeType="1"/>
            <a:stCxn id="14" idx="0"/>
            <a:endCxn id="7" idx="2"/>
          </p:cNvCxnSpPr>
          <p:nvPr/>
        </p:nvCxnSpPr>
        <p:spPr bwMode="auto">
          <a:xfrm flipH="1" flipV="1">
            <a:off x="1581150" y="2682875"/>
            <a:ext cx="1512888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42"/>
          <p:cNvCxnSpPr>
            <a:cxnSpLocks noChangeShapeType="1"/>
            <a:stCxn id="12" idx="0"/>
            <a:endCxn id="9" idx="2"/>
          </p:cNvCxnSpPr>
          <p:nvPr/>
        </p:nvCxnSpPr>
        <p:spPr bwMode="auto">
          <a:xfrm flipV="1">
            <a:off x="1790700" y="2725738"/>
            <a:ext cx="1244600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AutoShape 43"/>
          <p:cNvCxnSpPr>
            <a:cxnSpLocks noChangeShapeType="1"/>
            <a:stCxn id="14" idx="0"/>
            <a:endCxn id="9" idx="2"/>
          </p:cNvCxnSpPr>
          <p:nvPr/>
        </p:nvCxnSpPr>
        <p:spPr bwMode="auto">
          <a:xfrm flipH="1" flipV="1">
            <a:off x="3035300" y="2725738"/>
            <a:ext cx="58738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AutoShape 44"/>
          <p:cNvCxnSpPr>
            <a:cxnSpLocks noChangeShapeType="1"/>
            <a:stCxn id="15" idx="0"/>
            <a:endCxn id="8" idx="2"/>
          </p:cNvCxnSpPr>
          <p:nvPr/>
        </p:nvCxnSpPr>
        <p:spPr bwMode="auto">
          <a:xfrm flipH="1" flipV="1">
            <a:off x="2343150" y="2682875"/>
            <a:ext cx="1436688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AutoShape 45"/>
          <p:cNvCxnSpPr>
            <a:cxnSpLocks noChangeShapeType="1"/>
            <a:stCxn id="15" idx="0"/>
            <a:endCxn id="9" idx="2"/>
          </p:cNvCxnSpPr>
          <p:nvPr/>
        </p:nvCxnSpPr>
        <p:spPr bwMode="auto">
          <a:xfrm flipH="1" flipV="1">
            <a:off x="3035300" y="2725738"/>
            <a:ext cx="744538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AutoShape 46"/>
          <p:cNvCxnSpPr>
            <a:cxnSpLocks noChangeShapeType="1"/>
            <a:stCxn id="6" idx="0"/>
            <a:endCxn id="5" idx="2"/>
          </p:cNvCxnSpPr>
          <p:nvPr/>
        </p:nvCxnSpPr>
        <p:spPr bwMode="auto">
          <a:xfrm flipV="1">
            <a:off x="815975" y="1920875"/>
            <a:ext cx="1154113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47"/>
          <p:cNvCxnSpPr>
            <a:cxnSpLocks noChangeShapeType="1"/>
            <a:stCxn id="7" idx="0"/>
            <a:endCxn id="5" idx="2"/>
          </p:cNvCxnSpPr>
          <p:nvPr/>
        </p:nvCxnSpPr>
        <p:spPr bwMode="auto">
          <a:xfrm flipV="1">
            <a:off x="1581150" y="1920875"/>
            <a:ext cx="388938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AutoShape 48"/>
          <p:cNvCxnSpPr>
            <a:cxnSpLocks noChangeShapeType="1"/>
            <a:stCxn id="8" idx="0"/>
            <a:endCxn id="5" idx="2"/>
          </p:cNvCxnSpPr>
          <p:nvPr/>
        </p:nvCxnSpPr>
        <p:spPr bwMode="auto">
          <a:xfrm flipH="1" flipV="1">
            <a:off x="1970088" y="1920875"/>
            <a:ext cx="373062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AutoShape 49"/>
          <p:cNvCxnSpPr>
            <a:cxnSpLocks noChangeShapeType="1"/>
            <a:stCxn id="9" idx="0"/>
            <a:endCxn id="5" idx="2"/>
          </p:cNvCxnSpPr>
          <p:nvPr/>
        </p:nvCxnSpPr>
        <p:spPr bwMode="auto">
          <a:xfrm flipH="1" flipV="1">
            <a:off x="1970088" y="1920875"/>
            <a:ext cx="1065212" cy="350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AutoShape 50"/>
          <p:cNvCxnSpPr>
            <a:cxnSpLocks noChangeShapeType="1"/>
            <a:stCxn id="13" idx="0"/>
            <a:endCxn id="8" idx="2"/>
          </p:cNvCxnSpPr>
          <p:nvPr/>
        </p:nvCxnSpPr>
        <p:spPr bwMode="auto">
          <a:xfrm flipH="1" flipV="1">
            <a:off x="2343150" y="2682875"/>
            <a:ext cx="80963" cy="350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AutoShape 51"/>
          <p:cNvCxnSpPr>
            <a:cxnSpLocks noChangeShapeType="1"/>
            <a:stCxn id="13" idx="0"/>
            <a:endCxn id="7" idx="2"/>
          </p:cNvCxnSpPr>
          <p:nvPr/>
        </p:nvCxnSpPr>
        <p:spPr bwMode="auto">
          <a:xfrm flipH="1" flipV="1">
            <a:off x="1581150" y="2682875"/>
            <a:ext cx="842963" cy="350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Text Box 52"/>
          <p:cNvSpPr txBox="1">
            <a:spLocks noChangeArrowheads="1"/>
          </p:cNvSpPr>
          <p:nvPr/>
        </p:nvSpPr>
        <p:spPr bwMode="auto">
          <a:xfrm>
            <a:off x="1143000" y="4953000"/>
            <a:ext cx="160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chemeClr val="hlink"/>
                </a:solidFill>
                <a:latin typeface="Times New Roman" pitchFamily="18" charset="0"/>
              </a:rPr>
              <a:t>Itemset lattice</a:t>
            </a: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4343400" y="3352800"/>
            <a:ext cx="4495800" cy="381000"/>
          </a:xfrm>
          <a:prstGeom prst="rect">
            <a:avLst/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sz="2000">
                <a:solidFill>
                  <a:schemeClr val="bg1"/>
                </a:solidFill>
                <a:latin typeface="Times New Roman" pitchFamily="18" charset="0"/>
              </a:rPr>
              <a:t>Transactions</a:t>
            </a:r>
          </a:p>
        </p:txBody>
      </p:sp>
      <p:sp>
        <p:nvSpPr>
          <p:cNvPr id="56" name="Line 55"/>
          <p:cNvSpPr>
            <a:spLocks noChangeShapeType="1"/>
          </p:cNvSpPr>
          <p:nvPr/>
        </p:nvSpPr>
        <p:spPr bwMode="auto">
          <a:xfrm>
            <a:off x="4343400" y="4113213"/>
            <a:ext cx="4414838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Text Box 56"/>
          <p:cNvSpPr txBox="1">
            <a:spLocks noChangeArrowheads="1"/>
          </p:cNvSpPr>
          <p:nvPr/>
        </p:nvSpPr>
        <p:spPr bwMode="auto">
          <a:xfrm>
            <a:off x="5713413" y="3733800"/>
            <a:ext cx="12239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1-itemsets</a:t>
            </a:r>
          </a:p>
        </p:txBody>
      </p:sp>
      <p:sp>
        <p:nvSpPr>
          <p:cNvPr id="58" name="Line 57"/>
          <p:cNvSpPr>
            <a:spLocks noChangeShapeType="1"/>
          </p:cNvSpPr>
          <p:nvPr/>
        </p:nvSpPr>
        <p:spPr bwMode="auto">
          <a:xfrm>
            <a:off x="4343400" y="4418013"/>
            <a:ext cx="4414838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Text Box 58"/>
          <p:cNvSpPr txBox="1">
            <a:spLocks noChangeArrowheads="1"/>
          </p:cNvSpPr>
          <p:nvPr/>
        </p:nvSpPr>
        <p:spPr bwMode="auto">
          <a:xfrm>
            <a:off x="5713413" y="4038600"/>
            <a:ext cx="12239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2-itemsets</a:t>
            </a:r>
          </a:p>
        </p:txBody>
      </p:sp>
      <p:sp>
        <p:nvSpPr>
          <p:cNvPr id="60" name="Line 59"/>
          <p:cNvSpPr>
            <a:spLocks noChangeShapeType="1"/>
          </p:cNvSpPr>
          <p:nvPr/>
        </p:nvSpPr>
        <p:spPr bwMode="auto">
          <a:xfrm>
            <a:off x="4343400" y="4722813"/>
            <a:ext cx="4414838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Text Box 60"/>
          <p:cNvSpPr txBox="1">
            <a:spLocks noChangeArrowheads="1"/>
          </p:cNvSpPr>
          <p:nvPr/>
        </p:nvSpPr>
        <p:spPr bwMode="auto">
          <a:xfrm>
            <a:off x="6170613" y="4343400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…</a:t>
            </a:r>
          </a:p>
        </p:txBody>
      </p:sp>
      <p:sp>
        <p:nvSpPr>
          <p:cNvPr id="62" name="Text Box 61"/>
          <p:cNvSpPr txBox="1">
            <a:spLocks noChangeArrowheads="1"/>
          </p:cNvSpPr>
          <p:nvPr/>
        </p:nvSpPr>
        <p:spPr bwMode="auto">
          <a:xfrm>
            <a:off x="3276600" y="4114800"/>
            <a:ext cx="930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chemeClr val="folHlink"/>
                </a:solidFill>
                <a:latin typeface="Times New Roman" pitchFamily="18" charset="0"/>
              </a:rPr>
              <a:t>Apriori</a:t>
            </a:r>
          </a:p>
        </p:txBody>
      </p:sp>
      <p:sp>
        <p:nvSpPr>
          <p:cNvPr id="63" name="Line 62"/>
          <p:cNvSpPr>
            <a:spLocks noChangeShapeType="1"/>
          </p:cNvSpPr>
          <p:nvPr/>
        </p:nvSpPr>
        <p:spPr bwMode="auto">
          <a:xfrm>
            <a:off x="4343400" y="5332413"/>
            <a:ext cx="4414838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Text Box 63"/>
          <p:cNvSpPr txBox="1">
            <a:spLocks noChangeArrowheads="1"/>
          </p:cNvSpPr>
          <p:nvPr/>
        </p:nvSpPr>
        <p:spPr bwMode="auto">
          <a:xfrm>
            <a:off x="5713413" y="4953000"/>
            <a:ext cx="12239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chemeClr val="hlink"/>
                </a:solidFill>
                <a:latin typeface="Times New Roman" pitchFamily="18" charset="0"/>
              </a:rPr>
              <a:t>1-itemsets</a:t>
            </a:r>
          </a:p>
        </p:txBody>
      </p:sp>
      <p:sp>
        <p:nvSpPr>
          <p:cNvPr id="65" name="Line 64"/>
          <p:cNvSpPr>
            <a:spLocks noChangeShapeType="1"/>
          </p:cNvSpPr>
          <p:nvPr/>
        </p:nvSpPr>
        <p:spPr bwMode="auto">
          <a:xfrm>
            <a:off x="5181600" y="5638800"/>
            <a:ext cx="35814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Line 65"/>
          <p:cNvSpPr>
            <a:spLocks noChangeShapeType="1"/>
          </p:cNvSpPr>
          <p:nvPr/>
        </p:nvSpPr>
        <p:spPr bwMode="auto">
          <a:xfrm>
            <a:off x="4343400" y="6172200"/>
            <a:ext cx="8382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67" name="AutoShape 66"/>
          <p:cNvCxnSpPr>
            <a:cxnSpLocks noChangeShapeType="1"/>
            <a:stCxn id="65" idx="1"/>
            <a:endCxn id="66" idx="0"/>
          </p:cNvCxnSpPr>
          <p:nvPr/>
        </p:nvCxnSpPr>
        <p:spPr bwMode="auto">
          <a:xfrm flipH="1">
            <a:off x="4343400" y="5638800"/>
            <a:ext cx="4419600" cy="533400"/>
          </a:xfrm>
          <a:prstGeom prst="straightConnector1">
            <a:avLst/>
          </a:prstGeom>
          <a:noFill/>
          <a:ln w="9525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Text Box 67"/>
          <p:cNvSpPr txBox="1">
            <a:spLocks noChangeArrowheads="1"/>
          </p:cNvSpPr>
          <p:nvPr/>
        </p:nvSpPr>
        <p:spPr bwMode="auto">
          <a:xfrm>
            <a:off x="5867400" y="5257800"/>
            <a:ext cx="942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chemeClr val="hlink"/>
                </a:solidFill>
                <a:latin typeface="Times New Roman" pitchFamily="18" charset="0"/>
              </a:rPr>
              <a:t>2-items</a:t>
            </a:r>
          </a:p>
        </p:txBody>
      </p:sp>
      <p:sp>
        <p:nvSpPr>
          <p:cNvPr id="69" name="Line 68"/>
          <p:cNvSpPr>
            <a:spLocks noChangeShapeType="1"/>
          </p:cNvSpPr>
          <p:nvPr/>
        </p:nvSpPr>
        <p:spPr bwMode="auto">
          <a:xfrm>
            <a:off x="7086600" y="5943600"/>
            <a:ext cx="16764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Line 69"/>
          <p:cNvSpPr>
            <a:spLocks noChangeShapeType="1"/>
          </p:cNvSpPr>
          <p:nvPr/>
        </p:nvSpPr>
        <p:spPr bwMode="auto">
          <a:xfrm>
            <a:off x="4343400" y="6477000"/>
            <a:ext cx="27432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Text Box 70"/>
          <p:cNvSpPr txBox="1">
            <a:spLocks noChangeArrowheads="1"/>
          </p:cNvSpPr>
          <p:nvPr/>
        </p:nvSpPr>
        <p:spPr bwMode="auto">
          <a:xfrm>
            <a:off x="7527925" y="5576888"/>
            <a:ext cx="942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chemeClr val="hlink"/>
                </a:solidFill>
                <a:latin typeface="Times New Roman" pitchFamily="18" charset="0"/>
              </a:rPr>
              <a:t>3-items</a:t>
            </a:r>
          </a:p>
        </p:txBody>
      </p:sp>
      <p:cxnSp>
        <p:nvCxnSpPr>
          <p:cNvPr id="72" name="AutoShape 71"/>
          <p:cNvCxnSpPr>
            <a:cxnSpLocks noChangeShapeType="1"/>
            <a:stCxn id="69" idx="1"/>
            <a:endCxn id="70" idx="0"/>
          </p:cNvCxnSpPr>
          <p:nvPr/>
        </p:nvCxnSpPr>
        <p:spPr bwMode="auto">
          <a:xfrm flipH="1">
            <a:off x="4343400" y="5943600"/>
            <a:ext cx="4419600" cy="533400"/>
          </a:xfrm>
          <a:prstGeom prst="straightConnector1">
            <a:avLst/>
          </a:prstGeom>
          <a:noFill/>
          <a:ln w="9525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" name="Text Box 72"/>
          <p:cNvSpPr txBox="1">
            <a:spLocks noChangeArrowheads="1"/>
          </p:cNvSpPr>
          <p:nvPr/>
        </p:nvSpPr>
        <p:spPr bwMode="auto">
          <a:xfrm>
            <a:off x="3641725" y="5576888"/>
            <a:ext cx="622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chemeClr val="hlink"/>
                </a:solidFill>
                <a:latin typeface="Times New Roman" pitchFamily="18" charset="0"/>
              </a:rPr>
              <a:t>DIC</a:t>
            </a: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51594" y="5695146"/>
            <a:ext cx="3429000" cy="95410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txBody>
          <a:bodyPr>
            <a:spAutoFit/>
          </a:bodyPr>
          <a:lstStyle/>
          <a:p>
            <a:r>
              <a:rPr lang="en-US" sz="1400" dirty="0">
                <a:latin typeface="Tahoma" pitchFamily="34" charset="0"/>
              </a:rPr>
              <a:t>S. </a:t>
            </a:r>
            <a:r>
              <a:rPr lang="en-US" sz="1400" dirty="0" err="1">
                <a:latin typeface="Tahoma" pitchFamily="34" charset="0"/>
              </a:rPr>
              <a:t>Brin</a:t>
            </a:r>
            <a:r>
              <a:rPr lang="en-US" sz="1400" dirty="0">
                <a:latin typeface="Tahoma" pitchFamily="34" charset="0"/>
              </a:rPr>
              <a:t> R. </a:t>
            </a:r>
            <a:r>
              <a:rPr lang="en-US" sz="1400" dirty="0" err="1">
                <a:latin typeface="Tahoma" pitchFamily="34" charset="0"/>
              </a:rPr>
              <a:t>Motwani</a:t>
            </a:r>
            <a:r>
              <a:rPr lang="en-US" sz="1400" dirty="0">
                <a:latin typeface="Tahoma" pitchFamily="34" charset="0"/>
              </a:rPr>
              <a:t>, J. Ullman, and S. </a:t>
            </a:r>
            <a:r>
              <a:rPr lang="en-US" sz="1400" dirty="0" err="1">
                <a:latin typeface="Tahoma" pitchFamily="34" charset="0"/>
              </a:rPr>
              <a:t>Tsur</a:t>
            </a:r>
            <a:r>
              <a:rPr lang="en-US" sz="1400" dirty="0">
                <a:latin typeface="Tahoma" pitchFamily="34" charset="0"/>
              </a:rPr>
              <a:t>. </a:t>
            </a:r>
            <a:r>
              <a:rPr lang="en-US" sz="1400" dirty="0">
                <a:solidFill>
                  <a:schemeClr val="tx2"/>
                </a:solidFill>
                <a:latin typeface="Tahoma" pitchFamily="34" charset="0"/>
              </a:rPr>
              <a:t>Dynamic </a:t>
            </a:r>
            <a:r>
              <a:rPr lang="en-US" sz="1400" dirty="0" err="1">
                <a:solidFill>
                  <a:schemeClr val="tx2"/>
                </a:solidFill>
                <a:latin typeface="Tahoma" pitchFamily="34" charset="0"/>
              </a:rPr>
              <a:t>itemset</a:t>
            </a:r>
            <a:r>
              <a:rPr lang="en-US" sz="1400" dirty="0">
                <a:solidFill>
                  <a:schemeClr val="tx2"/>
                </a:solidFill>
                <a:latin typeface="Tahoma" pitchFamily="34" charset="0"/>
              </a:rPr>
              <a:t> counting and implication rules for market basket data</a:t>
            </a:r>
            <a:r>
              <a:rPr lang="en-US" sz="1400" dirty="0">
                <a:latin typeface="Tahoma" pitchFamily="34" charset="0"/>
              </a:rPr>
              <a:t>. In </a:t>
            </a:r>
            <a:r>
              <a:rPr lang="en-US" sz="1400" i="1" dirty="0">
                <a:solidFill>
                  <a:schemeClr val="tx2"/>
                </a:solidFill>
                <a:latin typeface="Tahoma" pitchFamily="34" charset="0"/>
              </a:rPr>
              <a:t>SIGMOD’97</a:t>
            </a:r>
          </a:p>
        </p:txBody>
      </p:sp>
    </p:spTree>
    <p:extLst>
      <p:ext uri="{BB962C8B-B14F-4D97-AF65-F5344CB8AC3E}">
        <p14:creationId xmlns:p14="http://schemas.microsoft.com/office/powerpoint/2010/main" val="155687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Apriori vs. DIC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Apriori</a:t>
            </a:r>
          </a:p>
          <a:p>
            <a:pPr lvl="1"/>
            <a:r>
              <a:rPr lang="en-US" altLang="ko-KR"/>
              <a:t>level-wise</a:t>
            </a:r>
          </a:p>
          <a:p>
            <a:pPr lvl="1"/>
            <a:r>
              <a:rPr lang="en-US" altLang="ko-KR"/>
              <a:t>many passes</a:t>
            </a:r>
          </a:p>
          <a:p>
            <a:r>
              <a:rPr lang="en-US" altLang="ko-KR"/>
              <a:t>DIC</a:t>
            </a:r>
          </a:p>
          <a:p>
            <a:pPr lvl="1"/>
            <a:r>
              <a:rPr lang="en-US" altLang="ko-KR"/>
              <a:t>reduce the number of passes</a:t>
            </a:r>
          </a:p>
          <a:p>
            <a:pPr lvl="1"/>
            <a:r>
              <a:rPr lang="en-US" altLang="ko-KR"/>
              <a:t>fewer candidate itemsets than sampling</a:t>
            </a:r>
          </a:p>
          <a:p>
            <a:r>
              <a:rPr lang="en-US" altLang="ko-KR"/>
              <a:t>example : 40,000 transaction, M = 10,000</a:t>
            </a:r>
          </a:p>
        </p:txBody>
      </p:sp>
    </p:spTree>
    <p:extLst>
      <p:ext uri="{BB962C8B-B14F-4D97-AF65-F5344CB8AC3E}">
        <p14:creationId xmlns:p14="http://schemas.microsoft.com/office/powerpoint/2010/main" val="177843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DIC - Counting </a:t>
            </a:r>
            <a:r>
              <a:rPr lang="en-US" altLang="ko-KR" dirty="0"/>
              <a:t>large </a:t>
            </a:r>
            <a:r>
              <a:rPr lang="en-US" altLang="ko-KR" dirty="0" err="1"/>
              <a:t>itemsets</a:t>
            </a:r>
            <a:endParaRPr lang="en-US" altLang="ko-KR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724400"/>
          </a:xfrm>
        </p:spPr>
        <p:txBody>
          <a:bodyPr/>
          <a:lstStyle/>
          <a:p>
            <a:r>
              <a:rPr lang="en-US" altLang="ko-KR" dirty="0" err="1"/>
              <a:t>Itemsets</a:t>
            </a:r>
            <a:r>
              <a:rPr lang="en-US" altLang="ko-KR" dirty="0"/>
              <a:t> : a large lattice</a:t>
            </a:r>
          </a:p>
          <a:p>
            <a:r>
              <a:rPr lang="en-US" altLang="ko-KR" dirty="0"/>
              <a:t>count just the minimal small </a:t>
            </a:r>
            <a:r>
              <a:rPr lang="en-US" altLang="ko-KR" dirty="0" err="1"/>
              <a:t>itemsets</a:t>
            </a:r>
            <a:endParaRPr lang="en-US" altLang="ko-KR" dirty="0"/>
          </a:p>
          <a:p>
            <a:pPr lvl="1"/>
            <a:r>
              <a:rPr lang="en-US" altLang="ko-KR" dirty="0"/>
              <a:t>the </a:t>
            </a:r>
            <a:r>
              <a:rPr lang="en-US" altLang="ko-KR" dirty="0" err="1"/>
              <a:t>itemsets</a:t>
            </a:r>
            <a:r>
              <a:rPr lang="en-US" altLang="ko-KR" dirty="0"/>
              <a:t> that do not include any other small </a:t>
            </a:r>
            <a:r>
              <a:rPr lang="en-US" altLang="ko-KR" dirty="0" err="1"/>
              <a:t>itemsets</a:t>
            </a:r>
            <a:endParaRPr lang="en-US" altLang="ko-KR" dirty="0"/>
          </a:p>
          <a:p>
            <a:r>
              <a:rPr lang="en-US" altLang="ko-KR" dirty="0"/>
              <a:t>mark </a:t>
            </a:r>
            <a:r>
              <a:rPr lang="en-US" altLang="ko-KR" dirty="0" err="1"/>
              <a:t>itemset</a:t>
            </a:r>
            <a:endParaRPr lang="en-US" altLang="ko-KR" dirty="0"/>
          </a:p>
          <a:p>
            <a:pPr lvl="1">
              <a:lnSpc>
                <a:spcPct val="90000"/>
              </a:lnSpc>
            </a:pPr>
            <a:r>
              <a:rPr lang="en-US" altLang="ko-KR" dirty="0"/>
              <a:t>Solid box - confirmed large </a:t>
            </a:r>
            <a:r>
              <a:rPr lang="en-US" altLang="ko-KR" dirty="0" err="1"/>
              <a:t>itemset</a:t>
            </a:r>
            <a:endParaRPr lang="en-US" altLang="ko-KR" dirty="0"/>
          </a:p>
          <a:p>
            <a:pPr lvl="1">
              <a:lnSpc>
                <a:spcPct val="90000"/>
              </a:lnSpc>
            </a:pPr>
            <a:r>
              <a:rPr lang="en-US" altLang="ko-KR" dirty="0"/>
              <a:t>Solid circle - confirmed small </a:t>
            </a:r>
            <a:r>
              <a:rPr lang="en-US" altLang="ko-KR" dirty="0" err="1"/>
              <a:t>itemset</a:t>
            </a:r>
            <a:r>
              <a:rPr lang="en-US" altLang="ko-KR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ko-KR" dirty="0"/>
              <a:t>Dashed box - suspected large </a:t>
            </a:r>
            <a:r>
              <a:rPr lang="en-US" altLang="ko-KR" dirty="0" err="1"/>
              <a:t>itemset</a:t>
            </a:r>
            <a:endParaRPr lang="en-US" altLang="ko-KR" dirty="0"/>
          </a:p>
          <a:p>
            <a:pPr lvl="1">
              <a:lnSpc>
                <a:spcPct val="90000"/>
              </a:lnSpc>
            </a:pPr>
            <a:r>
              <a:rPr lang="en-US" altLang="ko-KR" dirty="0"/>
              <a:t>Dashed circle - suspected small </a:t>
            </a:r>
            <a:r>
              <a:rPr lang="en-US" altLang="ko-KR" dirty="0" err="1"/>
              <a:t>itemset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9979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User\mrha\이미지\DIC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25"/>
          <a:stretch>
            <a:fillRect/>
          </a:stretch>
        </p:blipFill>
        <p:spPr bwMode="auto">
          <a:xfrm>
            <a:off x="1371600" y="0"/>
            <a:ext cx="6324600" cy="567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524000" y="5867400"/>
            <a:ext cx="6172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3600" b="1"/>
              <a:t>Fig 2. An itemsets lattice</a:t>
            </a:r>
          </a:p>
        </p:txBody>
      </p:sp>
    </p:spTree>
    <p:extLst>
      <p:ext uri="{BB962C8B-B14F-4D97-AF65-F5344CB8AC3E}">
        <p14:creationId xmlns:p14="http://schemas.microsoft.com/office/powerpoint/2010/main" val="319784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altLang="ko-KR"/>
              <a:t>DIC algorithm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5257800"/>
          </a:xfrm>
        </p:spPr>
        <p:txBody>
          <a:bodyPr>
            <a:noAutofit/>
          </a:bodyPr>
          <a:lstStyle/>
          <a:p>
            <a:pPr>
              <a:buFont typeface="Symbol" panose="05050102010706020507" pitchFamily="18" charset="2"/>
              <a:buChar char="1"/>
            </a:pPr>
            <a:r>
              <a:rPr lang="en-US" altLang="ko-KR" sz="2000" dirty="0"/>
              <a:t>The empty </a:t>
            </a:r>
            <a:r>
              <a:rPr lang="en-US" altLang="ko-KR" sz="2000" dirty="0" err="1"/>
              <a:t>itemset</a:t>
            </a:r>
            <a:r>
              <a:rPr lang="en-US" altLang="ko-KR" sz="2000" dirty="0"/>
              <a:t> is marked with a </a:t>
            </a:r>
            <a:r>
              <a:rPr lang="en-US" altLang="ko-KR" sz="2000" dirty="0" err="1"/>
              <a:t>soild</a:t>
            </a:r>
            <a:r>
              <a:rPr lang="en-US" altLang="ko-KR" sz="2000" dirty="0"/>
              <a:t> box. All the 1-itemsets are marked with dashed circles. All other </a:t>
            </a:r>
            <a:r>
              <a:rPr lang="en-US" altLang="ko-KR" sz="2000" dirty="0" err="1"/>
              <a:t>itemsets</a:t>
            </a:r>
            <a:r>
              <a:rPr lang="en-US" altLang="ko-KR" sz="2000" dirty="0"/>
              <a:t> are unmarked.</a:t>
            </a:r>
          </a:p>
          <a:p>
            <a:pPr>
              <a:buFont typeface="Symbol" panose="05050102010706020507" pitchFamily="18" charset="2"/>
              <a:buChar char="2"/>
            </a:pPr>
            <a:r>
              <a:rPr lang="en-US" altLang="ko-KR" sz="2000" dirty="0"/>
              <a:t>Read M transactions. For each transaction, increment the respective counters for the </a:t>
            </a:r>
            <a:r>
              <a:rPr lang="en-US" altLang="ko-KR" sz="2000" dirty="0" err="1"/>
              <a:t>itemsets</a:t>
            </a:r>
            <a:r>
              <a:rPr lang="en-US" altLang="ko-KR" sz="2000" dirty="0"/>
              <a:t> marked with dashes.</a:t>
            </a:r>
          </a:p>
          <a:p>
            <a:pPr>
              <a:buFont typeface="Symbol" panose="05050102010706020507" pitchFamily="18" charset="2"/>
              <a:buChar char="3"/>
            </a:pPr>
            <a:r>
              <a:rPr lang="en-US" altLang="ko-KR" sz="2000" dirty="0"/>
              <a:t>If a dashed circle has a count that exceeds the support threshold, turn it into a dashed square. If any immediate superset of it has all of its subsets as solid or dashed squares, add new counter for it and make it dashed circle.</a:t>
            </a:r>
          </a:p>
          <a:p>
            <a:pPr>
              <a:buFont typeface="Symbol" panose="05050102010706020507" pitchFamily="18" charset="2"/>
              <a:buChar char="4"/>
            </a:pPr>
            <a:r>
              <a:rPr lang="en-US" altLang="ko-KR" sz="2000" dirty="0"/>
              <a:t>If a dashed </a:t>
            </a:r>
            <a:r>
              <a:rPr lang="en-US" altLang="ko-KR" sz="2000" dirty="0" err="1"/>
              <a:t>itemset</a:t>
            </a:r>
            <a:r>
              <a:rPr lang="en-US" altLang="ko-KR" sz="2000" dirty="0"/>
              <a:t> has </a:t>
            </a:r>
            <a:r>
              <a:rPr lang="en-US" altLang="ko-KR" sz="2000" dirty="0" smtClean="0"/>
              <a:t>been </a:t>
            </a:r>
            <a:r>
              <a:rPr lang="en-US" altLang="ko-KR" sz="2000" dirty="0"/>
              <a:t>counted through all the transactions, make it solid and stop counting it.</a:t>
            </a:r>
          </a:p>
          <a:p>
            <a:pPr>
              <a:buFont typeface="Symbol" panose="05050102010706020507" pitchFamily="18" charset="2"/>
              <a:buChar char="5"/>
            </a:pPr>
            <a:r>
              <a:rPr lang="en-US" altLang="ko-KR" sz="2000" dirty="0"/>
              <a:t>If we are at the end of the transaction file, rewind to the beginning</a:t>
            </a:r>
          </a:p>
          <a:p>
            <a:pPr>
              <a:buFont typeface="Symbol" panose="05050102010706020507" pitchFamily="18" charset="2"/>
              <a:buChar char="6"/>
            </a:pPr>
            <a:r>
              <a:rPr lang="en-US" altLang="ko-KR" sz="2000" dirty="0"/>
              <a:t>If any dashed </a:t>
            </a:r>
            <a:r>
              <a:rPr lang="en-US" altLang="ko-KR" sz="2000" dirty="0" err="1"/>
              <a:t>itemsets</a:t>
            </a:r>
            <a:r>
              <a:rPr lang="en-US" altLang="ko-KR" sz="2000" dirty="0"/>
              <a:t> remain, go to step 2.</a:t>
            </a:r>
          </a:p>
        </p:txBody>
      </p:sp>
    </p:spTree>
    <p:extLst>
      <p:ext uri="{BB962C8B-B14F-4D97-AF65-F5344CB8AC3E}">
        <p14:creationId xmlns:p14="http://schemas.microsoft.com/office/powerpoint/2010/main" val="235149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User\mrha\이미지\DIC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69"/>
          <a:stretch>
            <a:fillRect/>
          </a:stretch>
        </p:blipFill>
        <p:spPr bwMode="auto">
          <a:xfrm>
            <a:off x="1752600" y="304800"/>
            <a:ext cx="5708650" cy="51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219200" y="5715000"/>
            <a:ext cx="6705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3600" b="1"/>
              <a:t>Fig 3. Start of DIC algorithm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83318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:\User\mrha\이미지\DIC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747"/>
          <a:stretch>
            <a:fillRect/>
          </a:stretch>
        </p:blipFill>
        <p:spPr bwMode="auto">
          <a:xfrm>
            <a:off x="1600200" y="381000"/>
            <a:ext cx="5910263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524000" y="5759450"/>
            <a:ext cx="6096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3600" b="1"/>
              <a:t>Fig 4. After M transactions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086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User\mrha\이미지\DIC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33"/>
          <a:stretch>
            <a:fillRect/>
          </a:stretch>
        </p:blipFill>
        <p:spPr bwMode="auto">
          <a:xfrm>
            <a:off x="1524000" y="381000"/>
            <a:ext cx="6096000" cy="528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990600" y="5759450"/>
            <a:ext cx="7086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3600" b="1"/>
              <a:t>Fig 5. After 2M transactions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574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D:\User\mrha\이미지\DIC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66"/>
          <a:stretch>
            <a:fillRect/>
          </a:stretch>
        </p:blipFill>
        <p:spPr bwMode="auto">
          <a:xfrm>
            <a:off x="1524000" y="457200"/>
            <a:ext cx="6096000" cy="53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143000" y="5791200"/>
            <a:ext cx="6858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3600" b="1"/>
              <a:t>Fig 6. After one pass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812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DIC- Data </a:t>
            </a:r>
            <a:r>
              <a:rPr lang="en-US" altLang="ko-KR" dirty="0"/>
              <a:t>structure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like the hash tree used in Apriori with a little extra information</a:t>
            </a:r>
          </a:p>
          <a:p>
            <a:r>
              <a:rPr lang="en-US" altLang="ko-KR"/>
              <a:t>Every node stores</a:t>
            </a:r>
          </a:p>
          <a:p>
            <a:pPr lvl="1"/>
            <a:r>
              <a:rPr lang="en-US" altLang="ko-KR"/>
              <a:t>the last item in the itemset</a:t>
            </a:r>
          </a:p>
          <a:p>
            <a:pPr lvl="1"/>
            <a:r>
              <a:rPr lang="en-US" altLang="ko-KR"/>
              <a:t>counter, marker, its state</a:t>
            </a:r>
          </a:p>
          <a:p>
            <a:pPr lvl="1"/>
            <a:r>
              <a:rPr lang="en-US" altLang="ko-KR"/>
              <a:t>its branches if it is an interior node  </a:t>
            </a:r>
          </a:p>
        </p:txBody>
      </p:sp>
    </p:spTree>
    <p:extLst>
      <p:ext uri="{BB962C8B-B14F-4D97-AF65-F5344CB8AC3E}">
        <p14:creationId xmlns:p14="http://schemas.microsoft.com/office/powerpoint/2010/main" val="415373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Definition: Frequent </a:t>
            </a:r>
            <a:r>
              <a:rPr lang="en-US" dirty="0" err="1"/>
              <a:t>Itemset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 err="1"/>
              <a:t>Itemset</a:t>
            </a:r>
            <a:endParaRPr lang="en-US" sz="2400" b="1" dirty="0"/>
          </a:p>
          <a:p>
            <a:pPr lvl="1"/>
            <a:r>
              <a:rPr lang="en-US" sz="2000" dirty="0"/>
              <a:t>A collection of one or more items</a:t>
            </a:r>
          </a:p>
          <a:p>
            <a:pPr lvl="2"/>
            <a:r>
              <a:rPr lang="en-US" sz="1800" dirty="0" smtClean="0"/>
              <a:t>E.g.  </a:t>
            </a:r>
            <a:r>
              <a:rPr lang="en-US" sz="1800" dirty="0"/>
              <a:t>{Milk, Bread, Diaper}</a:t>
            </a:r>
          </a:p>
          <a:p>
            <a:pPr lvl="1"/>
            <a:r>
              <a:rPr lang="en-US" sz="2000" dirty="0"/>
              <a:t>k-</a:t>
            </a:r>
            <a:r>
              <a:rPr lang="en-US" sz="2000" dirty="0" err="1"/>
              <a:t>itemset</a:t>
            </a:r>
            <a:endParaRPr lang="en-US" sz="2000" dirty="0"/>
          </a:p>
          <a:p>
            <a:pPr lvl="2"/>
            <a:r>
              <a:rPr lang="en-US" sz="1800" dirty="0"/>
              <a:t>An </a:t>
            </a:r>
            <a:r>
              <a:rPr lang="en-US" sz="1800" dirty="0" err="1"/>
              <a:t>itemset</a:t>
            </a:r>
            <a:r>
              <a:rPr lang="en-US" sz="1800" dirty="0"/>
              <a:t> that contains k items</a:t>
            </a:r>
            <a:endParaRPr lang="en-US" sz="1800" b="1" dirty="0"/>
          </a:p>
          <a:p>
            <a:r>
              <a:rPr lang="en-US" sz="2400" b="1" dirty="0"/>
              <a:t>Support count (</a:t>
            </a:r>
            <a:r>
              <a:rPr lang="en-US" sz="2400" b="1" dirty="0">
                <a:sym typeface="Symbol" pitchFamily="18" charset="2"/>
              </a:rPr>
              <a:t>)</a:t>
            </a:r>
          </a:p>
          <a:p>
            <a:pPr lvl="1"/>
            <a:r>
              <a:rPr lang="en-US" sz="2000" dirty="0"/>
              <a:t>Frequency of occurrence of an </a:t>
            </a:r>
            <a:r>
              <a:rPr lang="en-US" sz="2000" dirty="0" err="1"/>
              <a:t>itemset</a:t>
            </a:r>
            <a:endParaRPr lang="en-US" sz="2000" dirty="0"/>
          </a:p>
          <a:p>
            <a:pPr lvl="1"/>
            <a:r>
              <a:rPr lang="en-US" sz="2000" dirty="0"/>
              <a:t>E.g.   </a:t>
            </a:r>
            <a:r>
              <a:rPr lang="en-US" sz="2000" dirty="0">
                <a:sym typeface="Symbol" pitchFamily="18" charset="2"/>
              </a:rPr>
              <a:t>({Milk, </a:t>
            </a:r>
            <a:r>
              <a:rPr lang="en-US" sz="2000" dirty="0" err="1">
                <a:sym typeface="Symbol" pitchFamily="18" charset="2"/>
              </a:rPr>
              <a:t>Bread,Diaper</a:t>
            </a:r>
            <a:r>
              <a:rPr lang="en-US" sz="2000" dirty="0">
                <a:sym typeface="Symbol" pitchFamily="18" charset="2"/>
              </a:rPr>
              <a:t>}) = 2 </a:t>
            </a:r>
            <a:endParaRPr lang="en-US" sz="2000" dirty="0"/>
          </a:p>
          <a:p>
            <a:r>
              <a:rPr lang="en-US" sz="2400" b="1" dirty="0"/>
              <a:t>Support</a:t>
            </a:r>
          </a:p>
          <a:p>
            <a:pPr lvl="1"/>
            <a:r>
              <a:rPr lang="en-US" sz="2000" dirty="0"/>
              <a:t>Fraction of transactions that contain an </a:t>
            </a:r>
            <a:r>
              <a:rPr lang="en-US" sz="2000" dirty="0" err="1"/>
              <a:t>itemset</a:t>
            </a:r>
            <a:endParaRPr lang="en-US" sz="2000" dirty="0"/>
          </a:p>
          <a:p>
            <a:pPr lvl="1"/>
            <a:r>
              <a:rPr lang="en-US" sz="2000" dirty="0"/>
              <a:t>E.g.   s({Milk, Bread, Diaper}) = 2/5</a:t>
            </a:r>
          </a:p>
          <a:p>
            <a:r>
              <a:rPr lang="en-US" sz="2400" b="1" dirty="0"/>
              <a:t>Frequent </a:t>
            </a:r>
            <a:r>
              <a:rPr lang="en-US" sz="2400" b="1" dirty="0" err="1"/>
              <a:t>Itemset</a:t>
            </a:r>
            <a:endParaRPr lang="en-US" sz="2400" b="1" dirty="0"/>
          </a:p>
          <a:p>
            <a:pPr lvl="1"/>
            <a:r>
              <a:rPr lang="en-US" sz="2000" dirty="0"/>
              <a:t>An </a:t>
            </a:r>
            <a:r>
              <a:rPr lang="en-US" sz="2000" dirty="0" err="1"/>
              <a:t>itemset</a:t>
            </a:r>
            <a:r>
              <a:rPr lang="en-US" sz="2000" dirty="0"/>
              <a:t> whose support is greater than or equal to a </a:t>
            </a:r>
            <a:r>
              <a:rPr lang="en-US" sz="2000" i="1" dirty="0" smtClean="0"/>
              <a:t>min support</a:t>
            </a:r>
            <a:r>
              <a:rPr lang="en-US" sz="2000" dirty="0" smtClean="0"/>
              <a:t> </a:t>
            </a:r>
            <a:r>
              <a:rPr lang="en-US" sz="2000" dirty="0"/>
              <a:t>threshold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03566"/>
              </p:ext>
            </p:extLst>
          </p:nvPr>
        </p:nvGraphicFramePr>
        <p:xfrm>
          <a:off x="5257800" y="1524000"/>
          <a:ext cx="3357563" cy="1881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7" name="Document" r:id="rId3" imgW="3570160" imgH="1995937" progId="Word.Document.8">
                  <p:embed/>
                </p:oleObj>
              </mc:Choice>
              <mc:Fallback>
                <p:oleObj name="Document" r:id="rId3" imgW="3570160" imgH="1995937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524000"/>
                        <a:ext cx="3357563" cy="18818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183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DIC- Implication </a:t>
            </a:r>
            <a:r>
              <a:rPr lang="en-US" altLang="ko-KR" dirty="0"/>
              <a:t>rules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conviction</a:t>
            </a:r>
          </a:p>
          <a:p>
            <a:pPr lvl="1"/>
            <a:r>
              <a:rPr lang="en-US" altLang="ko-KR" dirty="0"/>
              <a:t>more useful and intuitive measure</a:t>
            </a:r>
          </a:p>
          <a:p>
            <a:pPr lvl="1"/>
            <a:r>
              <a:rPr lang="en-US" altLang="ko-KR" dirty="0"/>
              <a:t>unlike confidence,</a:t>
            </a:r>
          </a:p>
          <a:p>
            <a:pPr lvl="2"/>
            <a:r>
              <a:rPr lang="en-US" altLang="ko-KR" dirty="0"/>
              <a:t>normalized based on both the antecedent and the consequent</a:t>
            </a:r>
          </a:p>
          <a:p>
            <a:pPr lvl="1"/>
            <a:r>
              <a:rPr lang="en-US" altLang="ko-KR" dirty="0"/>
              <a:t>unlike interest,</a:t>
            </a:r>
          </a:p>
          <a:p>
            <a:pPr lvl="2"/>
            <a:r>
              <a:rPr lang="en-US" altLang="ko-KR" dirty="0"/>
              <a:t>directional</a:t>
            </a:r>
          </a:p>
          <a:p>
            <a:pPr lvl="2"/>
            <a:r>
              <a:rPr lang="en-US" altLang="ko-KR" dirty="0"/>
              <a:t>actual implication as opposed to co-occurrence 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r>
              <a:rPr lang="en-US" altLang="ko-KR" dirty="0"/>
              <a:t>support : P(A, B)</a:t>
            </a:r>
          </a:p>
          <a:p>
            <a:r>
              <a:rPr lang="en-US" altLang="ko-KR" dirty="0"/>
              <a:t>confidence : P(B|A) = P(A, B)/P(A)</a:t>
            </a:r>
          </a:p>
          <a:p>
            <a:r>
              <a:rPr lang="en-US" altLang="ko-KR" dirty="0"/>
              <a:t>interest : P(A, B)/P(A)P(B)</a:t>
            </a:r>
          </a:p>
          <a:p>
            <a:r>
              <a:rPr lang="en-US" altLang="ko-KR" dirty="0"/>
              <a:t>conviction : P(A)P(</a:t>
            </a:r>
            <a:r>
              <a:rPr lang="en-US" altLang="ko-KR" dirty="0">
                <a:sym typeface="Symbol" panose="05050102010706020507" pitchFamily="18" charset="2"/>
              </a:rPr>
              <a:t>B)/P(A, B)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3795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Number of Candidates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/>
              <a:t>Apriori</a:t>
            </a:r>
            <a:r>
              <a:rPr lang="en-US" b="1" dirty="0"/>
              <a:t> principle:</a:t>
            </a:r>
          </a:p>
          <a:p>
            <a:pPr lvl="1"/>
            <a:r>
              <a:rPr lang="en-US" dirty="0"/>
              <a:t>If an </a:t>
            </a:r>
            <a:r>
              <a:rPr lang="en-US" dirty="0" err="1"/>
              <a:t>itemset</a:t>
            </a:r>
            <a:r>
              <a:rPr lang="en-US" dirty="0"/>
              <a:t> is frequent, then all of its subsets must also be frequent</a:t>
            </a:r>
          </a:p>
          <a:p>
            <a:pPr lvl="4"/>
            <a:endParaRPr lang="en-US" dirty="0"/>
          </a:p>
          <a:p>
            <a:r>
              <a:rPr lang="en-US" dirty="0" err="1"/>
              <a:t>Apriori</a:t>
            </a:r>
            <a:r>
              <a:rPr lang="en-US" dirty="0"/>
              <a:t> principle holds due to the following property of the support measure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Support </a:t>
            </a:r>
            <a:r>
              <a:rPr lang="en-US" dirty="0"/>
              <a:t>of an </a:t>
            </a:r>
            <a:r>
              <a:rPr lang="en-US" dirty="0" err="1"/>
              <a:t>itemset</a:t>
            </a:r>
            <a:r>
              <a:rPr lang="en-US" dirty="0"/>
              <a:t> never exceeds the support of its subsets</a:t>
            </a:r>
          </a:p>
          <a:p>
            <a:pPr lvl="1"/>
            <a:r>
              <a:rPr lang="en-US" dirty="0"/>
              <a:t>This is known as the </a:t>
            </a:r>
            <a:r>
              <a:rPr lang="en-US" b="1" dirty="0" smtClean="0">
                <a:solidFill>
                  <a:schemeClr val="tx1"/>
                </a:solidFill>
              </a:rPr>
              <a:t>anti-monotone</a:t>
            </a:r>
            <a:r>
              <a:rPr lang="en-US" dirty="0" smtClean="0"/>
              <a:t> property of </a:t>
            </a:r>
            <a:r>
              <a:rPr lang="en-US" dirty="0"/>
              <a:t>support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4425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/>
        </p:nvSpPr>
        <p:spPr bwMode="auto">
          <a:xfrm>
            <a:off x="7068344" y="62865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endParaRPr lang="en-US" altLang="en-US" sz="1200" dirty="0" smtClean="0"/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210344" y="190500"/>
            <a:ext cx="830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erlin Sans FB Dem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erlin Sans FB Dem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erlin Sans FB Dem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erlin Sans FB Dem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erlin Sans FB Dem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erlin Sans FB Dem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erlin Sans FB Dem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erlin Sans FB Demi" pitchFamily="34" charset="0"/>
              </a:defRPr>
            </a:lvl9pPr>
          </a:lstStyle>
          <a:p>
            <a:pPr eaLnBrk="1" hangingPunct="1"/>
            <a:r>
              <a:rPr lang="en-US" altLang="en-US" sz="3200" smtClean="0"/>
              <a:t>DHP: Reduce the Number of Candidates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176012" y="957943"/>
            <a:ext cx="8497887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dirty="0"/>
              <a:t>A hash table technique is used to reduce the size of the candidate k-</a:t>
            </a:r>
            <a:r>
              <a:rPr lang="en-US" sz="2000" dirty="0" err="1"/>
              <a:t>itemsets</a:t>
            </a:r>
            <a:r>
              <a:rPr lang="en-US" sz="2000" dirty="0"/>
              <a:t>. </a:t>
            </a:r>
          </a:p>
          <a:p>
            <a:r>
              <a:rPr lang="en-US" sz="2000" dirty="0" smtClean="0"/>
              <a:t>When </a:t>
            </a:r>
            <a:r>
              <a:rPr lang="en-US" sz="2000" dirty="0"/>
              <a:t>scanning each transaction for 1-itemset in C1, </a:t>
            </a:r>
            <a:endParaRPr lang="en-US" sz="2000" dirty="0" smtClean="0"/>
          </a:p>
          <a:p>
            <a:pPr lvl="1"/>
            <a:r>
              <a:rPr lang="en-US" sz="2000" dirty="0" smtClean="0"/>
              <a:t>we </a:t>
            </a:r>
            <a:r>
              <a:rPr lang="en-US" sz="2000" dirty="0"/>
              <a:t>can generate all of the 2-itemset of each T and </a:t>
            </a:r>
            <a:endParaRPr lang="en-US" sz="2000" dirty="0" smtClean="0"/>
          </a:p>
          <a:p>
            <a:pPr lvl="1"/>
            <a:r>
              <a:rPr lang="en-US" sz="2000" dirty="0" smtClean="0"/>
              <a:t>hash </a:t>
            </a:r>
            <a:r>
              <a:rPr lang="en-US" sz="2000" dirty="0"/>
              <a:t>them into different buckets of a hash table and </a:t>
            </a:r>
            <a:r>
              <a:rPr lang="en-US" sz="2000" dirty="0" smtClean="0"/>
              <a:t>increase </a:t>
            </a:r>
            <a:r>
              <a:rPr lang="en-US" sz="2000" dirty="0"/>
              <a:t>the corresponding bucket count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 dirty="0" smtClean="0"/>
              <a:t>A </a:t>
            </a:r>
            <a:r>
              <a:rPr lang="en-US" altLang="en-US" sz="2000" i="1" dirty="0" smtClean="0"/>
              <a:t>k</a:t>
            </a:r>
            <a:r>
              <a:rPr lang="en-US" altLang="en-US" sz="2000" dirty="0" smtClean="0"/>
              <a:t>-</a:t>
            </a:r>
            <a:r>
              <a:rPr lang="en-US" altLang="en-US" sz="2000" dirty="0" err="1" smtClean="0"/>
              <a:t>itemset</a:t>
            </a:r>
            <a:r>
              <a:rPr lang="en-US" altLang="en-US" sz="2000" dirty="0" smtClean="0"/>
              <a:t> whose corresponding hashing bucket count is below the threshold cannot be frequent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 dirty="0" smtClean="0"/>
              <a:t>J. Park, M. Chen, and P. Yu. </a:t>
            </a:r>
            <a:r>
              <a:rPr lang="en-US" altLang="en-US" sz="2000" dirty="0" smtClean="0">
                <a:solidFill>
                  <a:schemeClr val="tx2"/>
                </a:solidFill>
              </a:rPr>
              <a:t>An effective hash-based algorithm for mining association rules</a:t>
            </a:r>
            <a:r>
              <a:rPr lang="en-US" altLang="en-US" sz="2000" dirty="0" smtClean="0"/>
              <a:t>. </a:t>
            </a:r>
            <a:r>
              <a:rPr lang="en-US" altLang="en-US" sz="2000" i="1" dirty="0" smtClean="0"/>
              <a:t>SIGMOD’95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t="8746"/>
          <a:stretch/>
        </p:blipFill>
        <p:spPr>
          <a:xfrm>
            <a:off x="939671" y="4419600"/>
            <a:ext cx="7085360" cy="15901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Rectangle 23"/>
          <p:cNvSpPr/>
          <p:nvPr/>
        </p:nvSpPr>
        <p:spPr>
          <a:xfrm>
            <a:off x="977352" y="6027449"/>
            <a:ext cx="78287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If the </a:t>
            </a:r>
            <a:r>
              <a:rPr lang="en-US" dirty="0"/>
              <a:t>minimum support count </a:t>
            </a:r>
            <a:r>
              <a:rPr lang="en-US" dirty="0" smtClean="0"/>
              <a:t>= 3</a:t>
            </a:r>
            <a:r>
              <a:rPr lang="en-US" dirty="0"/>
              <a:t>, then the </a:t>
            </a:r>
            <a:r>
              <a:rPr lang="en-US" dirty="0" err="1"/>
              <a:t>itemsets</a:t>
            </a:r>
            <a:r>
              <a:rPr lang="en-US" dirty="0"/>
              <a:t> in buckets 0, 1, 3, </a:t>
            </a:r>
            <a:r>
              <a:rPr lang="en-US" dirty="0" smtClean="0"/>
              <a:t>and 4 </a:t>
            </a:r>
            <a:r>
              <a:rPr lang="en-US" dirty="0"/>
              <a:t>cannot be frequent and so they should not be included in C2.</a:t>
            </a:r>
          </a:p>
        </p:txBody>
      </p:sp>
    </p:spTree>
    <p:extLst>
      <p:ext uri="{BB962C8B-B14F-4D97-AF65-F5344CB8AC3E}">
        <p14:creationId xmlns:p14="http://schemas.microsoft.com/office/powerpoint/2010/main" val="99190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ECLAT (vertical format)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 each item, store a list of transaction ids (</a:t>
            </a:r>
            <a:r>
              <a:rPr lang="en-US" dirty="0" err="1"/>
              <a:t>tids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133600"/>
            <a:ext cx="5458502" cy="318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99755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ECLAT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Determine support of any k-</a:t>
            </a:r>
            <a:r>
              <a:rPr lang="en-US" dirty="0" err="1"/>
              <a:t>itemset</a:t>
            </a:r>
            <a:r>
              <a:rPr lang="en-US" dirty="0"/>
              <a:t> by intersecting </a:t>
            </a:r>
            <a:r>
              <a:rPr lang="en-US" dirty="0" err="1" smtClean="0"/>
              <a:t>tid</a:t>
            </a:r>
            <a:r>
              <a:rPr lang="en-US" dirty="0" smtClean="0"/>
              <a:t>-lists of </a:t>
            </a:r>
            <a:r>
              <a:rPr lang="en-US" dirty="0"/>
              <a:t>two of its (k-1) subsets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Advantage</a:t>
            </a:r>
            <a:r>
              <a:rPr lang="en-US" dirty="0"/>
              <a:t>: very fast support counting</a:t>
            </a:r>
          </a:p>
          <a:p>
            <a:r>
              <a:rPr lang="en-US" dirty="0" smtClean="0"/>
              <a:t>Disadvantage</a:t>
            </a:r>
            <a:r>
              <a:rPr lang="en-US" dirty="0"/>
              <a:t>: intermediate </a:t>
            </a:r>
            <a:r>
              <a:rPr lang="en-US" dirty="0" err="1"/>
              <a:t>tid</a:t>
            </a:r>
            <a:r>
              <a:rPr lang="en-US" dirty="0"/>
              <a:t>-lists may become </a:t>
            </a:r>
            <a:r>
              <a:rPr lang="en-US" dirty="0" smtClean="0"/>
              <a:t>too large </a:t>
            </a:r>
            <a:r>
              <a:rPr lang="en-US" dirty="0"/>
              <a:t>for </a:t>
            </a:r>
            <a:r>
              <a:rPr lang="en-US" dirty="0" smtClean="0"/>
              <a:t>memory</a:t>
            </a:r>
          </a:p>
          <a:p>
            <a:pPr>
              <a:lnSpc>
                <a:spcPct val="120000"/>
              </a:lnSpc>
            </a:pPr>
            <a:r>
              <a:rPr lang="en-US" altLang="en-US" dirty="0">
                <a:sym typeface="Symbol" panose="05050102010706020507" pitchFamily="18" charset="2"/>
              </a:rPr>
              <a:t>Using </a:t>
            </a:r>
            <a:r>
              <a:rPr lang="en-US" altLang="en-US" dirty="0" err="1">
                <a:solidFill>
                  <a:schemeClr val="hlink"/>
                </a:solidFill>
                <a:sym typeface="Symbol" panose="05050102010706020507" pitchFamily="18" charset="2"/>
              </a:rPr>
              <a:t>diffset</a:t>
            </a:r>
            <a:r>
              <a:rPr lang="en-US" altLang="en-US" dirty="0">
                <a:sym typeface="Symbol" panose="05050102010706020507" pitchFamily="18" charset="2"/>
              </a:rPr>
              <a:t> to accelerate mining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Only keep track of differences of </a:t>
            </a:r>
            <a:r>
              <a:rPr lang="en-US" altLang="en-US" sz="2000" dirty="0" err="1">
                <a:sym typeface="Symbol" panose="05050102010706020507" pitchFamily="18" charset="2"/>
              </a:rPr>
              <a:t>tids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lvl="1">
              <a:lnSpc>
                <a:spcPct val="120000"/>
              </a:lnSpc>
            </a:pPr>
            <a:r>
              <a:rPr lang="en-US" altLang="en-US" sz="2000" dirty="0" smtClean="0">
                <a:sym typeface="Symbol" panose="05050102010706020507" pitchFamily="18" charset="2"/>
              </a:rPr>
              <a:t>T(B) </a:t>
            </a:r>
            <a:r>
              <a:rPr lang="en-US" altLang="en-US" sz="2000" dirty="0">
                <a:sym typeface="Symbol" panose="05050102010706020507" pitchFamily="18" charset="2"/>
              </a:rPr>
              <a:t>= </a:t>
            </a:r>
            <a:r>
              <a:rPr lang="en-US" altLang="en-US" sz="2000" dirty="0" smtClean="0">
                <a:sym typeface="Symbol" panose="05050102010706020507" pitchFamily="18" charset="2"/>
              </a:rPr>
              <a:t>{1,2,5,7,8,10},  T(AB) </a:t>
            </a:r>
            <a:r>
              <a:rPr lang="en-US" altLang="en-US" sz="2000" dirty="0">
                <a:sym typeface="Symbol" panose="05050102010706020507" pitchFamily="18" charset="2"/>
              </a:rPr>
              <a:t>= </a:t>
            </a:r>
            <a:r>
              <a:rPr lang="en-US" altLang="en-US" sz="2000" dirty="0" smtClean="0">
                <a:sym typeface="Symbol" panose="05050102010706020507" pitchFamily="18" charset="2"/>
              </a:rPr>
              <a:t>{1,5,7,8} , </a:t>
            </a:r>
            <a:r>
              <a:rPr lang="en-US" altLang="en-US" sz="2000" dirty="0" err="1" smtClean="0">
                <a:sym typeface="Symbol" panose="05050102010706020507" pitchFamily="18" charset="2"/>
              </a:rPr>
              <a:t>Diff_Set</a:t>
            </a:r>
            <a:r>
              <a:rPr lang="en-US" altLang="en-US" sz="2000" dirty="0" smtClean="0">
                <a:sym typeface="Symbol" panose="05050102010706020507" pitchFamily="18" charset="2"/>
              </a:rPr>
              <a:t> (AB, B) </a:t>
            </a:r>
            <a:r>
              <a:rPr lang="en-US" altLang="en-US" sz="2000" dirty="0">
                <a:sym typeface="Symbol" panose="05050102010706020507" pitchFamily="18" charset="2"/>
              </a:rPr>
              <a:t>= </a:t>
            </a:r>
            <a:r>
              <a:rPr lang="en-US" altLang="en-US" sz="2000" dirty="0" smtClean="0">
                <a:sym typeface="Symbol" panose="05050102010706020507" pitchFamily="18" charset="2"/>
              </a:rPr>
              <a:t>{2,10}</a:t>
            </a:r>
            <a:endParaRPr lang="en-US" altLang="en-US" sz="2000" dirty="0">
              <a:sym typeface="Symbol" panose="05050102010706020507" pitchFamily="18" charset="2"/>
            </a:endParaRPr>
          </a:p>
          <a:p>
            <a:endParaRPr lang="en-US" dirty="0" smtClean="0"/>
          </a:p>
          <a:p>
            <a:r>
              <a:rPr lang="en-US" altLang="en-US" dirty="0" smtClean="0"/>
              <a:t>M</a:t>
            </a:r>
            <a:r>
              <a:rPr lang="en-US" altLang="en-US" dirty="0"/>
              <a:t>. </a:t>
            </a:r>
            <a:r>
              <a:rPr lang="en-US" altLang="en-US" dirty="0" err="1"/>
              <a:t>Zaki</a:t>
            </a:r>
            <a:r>
              <a:rPr lang="en-US" altLang="en-US" dirty="0"/>
              <a:t> et al. </a:t>
            </a:r>
            <a:r>
              <a:rPr lang="en-US" altLang="en-US" dirty="0">
                <a:solidFill>
                  <a:schemeClr val="tx2"/>
                </a:solidFill>
              </a:rPr>
              <a:t>New algorithms for fast discovery of association rules</a:t>
            </a:r>
            <a:r>
              <a:rPr lang="en-US" altLang="en-US" dirty="0"/>
              <a:t>. </a:t>
            </a:r>
            <a:r>
              <a:rPr lang="en-US" altLang="en-US" dirty="0" smtClean="0"/>
              <a:t>in </a:t>
            </a:r>
            <a:r>
              <a:rPr lang="en-US" altLang="en-US" dirty="0">
                <a:solidFill>
                  <a:schemeClr val="tx2"/>
                </a:solidFill>
              </a:rPr>
              <a:t>KDD’97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905000"/>
            <a:ext cx="4112048" cy="176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59521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93038" cy="609600"/>
          </a:xfrm>
        </p:spPr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/>
              <a:t>Partitioning Algorithm</a:t>
            </a:r>
            <a:endParaRPr lang="en-US" altLang="en-US" b="1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27432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Divide database into </a:t>
            </a:r>
            <a:r>
              <a:rPr lang="en-US" sz="2400" i="1" dirty="0"/>
              <a:t>n </a:t>
            </a:r>
            <a:r>
              <a:rPr lang="en-US" sz="2400" dirty="0"/>
              <a:t>partitions</a:t>
            </a:r>
            <a:r>
              <a:rPr lang="en-US" sz="2400" dirty="0" smtClean="0"/>
              <a:t>.</a:t>
            </a:r>
          </a:p>
          <a:p>
            <a:pPr lvl="1"/>
            <a:r>
              <a:rPr lang="en-US" altLang="en-US" sz="2000" dirty="0"/>
              <a:t>so that each portion can fit into memory.</a:t>
            </a:r>
            <a:endParaRPr lang="en-US" sz="2100" dirty="0"/>
          </a:p>
          <a:p>
            <a:pPr eaLnBrk="1" hangingPunct="1"/>
            <a:r>
              <a:rPr lang="en-US" altLang="en-US" sz="2400" dirty="0" smtClean="0"/>
              <a:t>Any </a:t>
            </a:r>
            <a:r>
              <a:rPr lang="en-US" altLang="en-US" sz="2400" dirty="0" err="1" smtClean="0"/>
              <a:t>itemset</a:t>
            </a:r>
            <a:r>
              <a:rPr lang="en-US" altLang="en-US" sz="2400" dirty="0" smtClean="0"/>
              <a:t> that is frequent in DB must be frequent in at least one of the n partitions </a:t>
            </a:r>
            <a:r>
              <a:rPr lang="en-US" altLang="en-US" sz="2000" dirty="0" smtClean="0">
                <a:solidFill>
                  <a:schemeClr val="tx2"/>
                </a:solidFill>
              </a:rPr>
              <a:t>(pigeon </a:t>
            </a:r>
            <a:r>
              <a:rPr lang="en-US" altLang="en-US" sz="2000" dirty="0">
                <a:solidFill>
                  <a:schemeClr val="tx2"/>
                </a:solidFill>
              </a:rPr>
              <a:t>h</a:t>
            </a:r>
            <a:r>
              <a:rPr lang="en-US" altLang="en-US" sz="2000" dirty="0" smtClean="0">
                <a:solidFill>
                  <a:schemeClr val="tx2"/>
                </a:solidFill>
              </a:rPr>
              <a:t>ole principle)</a:t>
            </a:r>
          </a:p>
          <a:p>
            <a:pPr eaLnBrk="1" hangingPunct="1"/>
            <a:r>
              <a:rPr lang="en-US" altLang="en-US" sz="2400" dirty="0" smtClean="0"/>
              <a:t>Require 2 DB Scans</a:t>
            </a:r>
          </a:p>
          <a:p>
            <a:pPr lvl="1"/>
            <a:r>
              <a:rPr lang="en-US" altLang="en-US" sz="2000" dirty="0" smtClean="0"/>
              <a:t>Scan 1: partition database and find local frequent patterns</a:t>
            </a:r>
          </a:p>
          <a:p>
            <a:pPr lvl="1" eaLnBrk="1" hangingPunct="1"/>
            <a:r>
              <a:rPr lang="en-US" altLang="en-US" sz="2000" dirty="0" smtClean="0"/>
              <a:t>Scan 2: consolidate global frequent patterns</a:t>
            </a:r>
          </a:p>
        </p:txBody>
      </p:sp>
      <p:sp>
        <p:nvSpPr>
          <p:cNvPr id="24580" name="Rectangle 6"/>
          <p:cNvSpPr>
            <a:spLocks noChangeArrowheads="1"/>
          </p:cNvSpPr>
          <p:nvPr/>
        </p:nvSpPr>
        <p:spPr bwMode="auto">
          <a:xfrm>
            <a:off x="1066800" y="4495800"/>
            <a:ext cx="1066800" cy="1295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4581" name="Rectangle 7"/>
          <p:cNvSpPr>
            <a:spLocks noChangeArrowheads="1"/>
          </p:cNvSpPr>
          <p:nvPr/>
        </p:nvSpPr>
        <p:spPr bwMode="auto">
          <a:xfrm>
            <a:off x="2895600" y="4343400"/>
            <a:ext cx="1066800" cy="1447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4582" name="Rectangle 8"/>
          <p:cNvSpPr>
            <a:spLocks noChangeArrowheads="1"/>
          </p:cNvSpPr>
          <p:nvPr/>
        </p:nvSpPr>
        <p:spPr bwMode="auto">
          <a:xfrm>
            <a:off x="5943600" y="4495800"/>
            <a:ext cx="1066800" cy="1295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4583" name="Oval 9"/>
          <p:cNvSpPr>
            <a:spLocks noChangeArrowheads="1"/>
          </p:cNvSpPr>
          <p:nvPr/>
        </p:nvSpPr>
        <p:spPr bwMode="auto">
          <a:xfrm>
            <a:off x="4572000" y="5105400"/>
            <a:ext cx="46038" cy="460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4584" name="Oval 11"/>
          <p:cNvSpPr>
            <a:spLocks noChangeArrowheads="1"/>
          </p:cNvSpPr>
          <p:nvPr/>
        </p:nvSpPr>
        <p:spPr bwMode="auto">
          <a:xfrm>
            <a:off x="4906963" y="5105400"/>
            <a:ext cx="46037" cy="460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4585" name="Oval 12"/>
          <p:cNvSpPr>
            <a:spLocks noChangeArrowheads="1"/>
          </p:cNvSpPr>
          <p:nvPr/>
        </p:nvSpPr>
        <p:spPr bwMode="auto">
          <a:xfrm>
            <a:off x="5257800" y="5105400"/>
            <a:ext cx="46038" cy="460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4586" name="TextBox 13"/>
          <p:cNvSpPr txBox="1">
            <a:spLocks noChangeArrowheads="1"/>
          </p:cNvSpPr>
          <p:nvPr/>
        </p:nvSpPr>
        <p:spPr bwMode="auto">
          <a:xfrm>
            <a:off x="1371600" y="5715000"/>
            <a:ext cx="609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DB</a:t>
            </a:r>
            <a:r>
              <a:rPr lang="en-US" altLang="en-US" sz="1800" baseline="-25000"/>
              <a:t>1</a:t>
            </a:r>
          </a:p>
        </p:txBody>
      </p:sp>
      <p:sp>
        <p:nvSpPr>
          <p:cNvPr id="24587" name="TextBox 14"/>
          <p:cNvSpPr txBox="1">
            <a:spLocks noChangeArrowheads="1"/>
          </p:cNvSpPr>
          <p:nvPr/>
        </p:nvSpPr>
        <p:spPr bwMode="auto">
          <a:xfrm>
            <a:off x="3200400" y="5715000"/>
            <a:ext cx="609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DB</a:t>
            </a:r>
            <a:r>
              <a:rPr lang="en-US" altLang="en-US" sz="1800" baseline="-25000"/>
              <a:t>2</a:t>
            </a:r>
          </a:p>
        </p:txBody>
      </p:sp>
      <p:sp>
        <p:nvSpPr>
          <p:cNvPr id="24588" name="TextBox 15"/>
          <p:cNvSpPr txBox="1">
            <a:spLocks noChangeArrowheads="1"/>
          </p:cNvSpPr>
          <p:nvPr/>
        </p:nvSpPr>
        <p:spPr bwMode="auto">
          <a:xfrm>
            <a:off x="6248400" y="5715000"/>
            <a:ext cx="609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DB</a:t>
            </a:r>
            <a:r>
              <a:rPr lang="en-US" altLang="en-US" sz="1800" baseline="-25000"/>
              <a:t>k</a:t>
            </a:r>
          </a:p>
        </p:txBody>
      </p:sp>
      <p:sp>
        <p:nvSpPr>
          <p:cNvPr id="24589" name="TextBox 16"/>
          <p:cNvSpPr txBox="1">
            <a:spLocks noChangeArrowheads="1"/>
          </p:cNvSpPr>
          <p:nvPr/>
        </p:nvSpPr>
        <p:spPr bwMode="auto">
          <a:xfrm>
            <a:off x="2362200" y="5715000"/>
            <a:ext cx="228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+</a:t>
            </a:r>
          </a:p>
        </p:txBody>
      </p:sp>
      <p:sp>
        <p:nvSpPr>
          <p:cNvPr id="24590" name="TextBox 18"/>
          <p:cNvSpPr txBox="1">
            <a:spLocks noChangeArrowheads="1"/>
          </p:cNvSpPr>
          <p:nvPr/>
        </p:nvSpPr>
        <p:spPr bwMode="auto">
          <a:xfrm>
            <a:off x="7239000" y="5715000"/>
            <a:ext cx="137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=       DB</a:t>
            </a:r>
          </a:p>
        </p:txBody>
      </p:sp>
      <p:sp>
        <p:nvSpPr>
          <p:cNvPr id="24591" name="TextBox 19"/>
          <p:cNvSpPr txBox="1">
            <a:spLocks noChangeArrowheads="1"/>
          </p:cNvSpPr>
          <p:nvPr/>
        </p:nvSpPr>
        <p:spPr bwMode="auto">
          <a:xfrm>
            <a:off x="5638800" y="5715000"/>
            <a:ext cx="228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+</a:t>
            </a:r>
          </a:p>
        </p:txBody>
      </p:sp>
      <p:sp>
        <p:nvSpPr>
          <p:cNvPr id="24592" name="TextBox 20"/>
          <p:cNvSpPr txBox="1">
            <a:spLocks noChangeArrowheads="1"/>
          </p:cNvSpPr>
          <p:nvPr/>
        </p:nvSpPr>
        <p:spPr bwMode="auto">
          <a:xfrm>
            <a:off x="4114800" y="5715000"/>
            <a:ext cx="228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+</a:t>
            </a:r>
          </a:p>
        </p:txBody>
      </p:sp>
      <p:sp>
        <p:nvSpPr>
          <p:cNvPr id="24593" name="TextBox 21"/>
          <p:cNvSpPr txBox="1">
            <a:spLocks noChangeArrowheads="1"/>
          </p:cNvSpPr>
          <p:nvPr/>
        </p:nvSpPr>
        <p:spPr bwMode="auto">
          <a:xfrm>
            <a:off x="762000" y="6096000"/>
            <a:ext cx="1676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sup</a:t>
            </a:r>
            <a:r>
              <a:rPr lang="en-US" altLang="en-US" sz="1800" baseline="-25000"/>
              <a:t>1</a:t>
            </a:r>
            <a:r>
              <a:rPr lang="en-US" altLang="en-US" sz="1800"/>
              <a:t>(i) &lt; </a:t>
            </a:r>
            <a:r>
              <a:rPr lang="el-GR" altLang="en-US" sz="1800"/>
              <a:t>σ</a:t>
            </a:r>
            <a:r>
              <a:rPr lang="en-US" altLang="en-US" sz="1800"/>
              <a:t>DB</a:t>
            </a:r>
            <a:r>
              <a:rPr lang="en-US" altLang="en-US" sz="1800" baseline="-25000"/>
              <a:t>1</a:t>
            </a:r>
          </a:p>
        </p:txBody>
      </p:sp>
      <p:sp>
        <p:nvSpPr>
          <p:cNvPr id="24594" name="TextBox 22"/>
          <p:cNvSpPr txBox="1">
            <a:spLocks noChangeArrowheads="1"/>
          </p:cNvSpPr>
          <p:nvPr/>
        </p:nvSpPr>
        <p:spPr bwMode="auto">
          <a:xfrm>
            <a:off x="2590800" y="6096000"/>
            <a:ext cx="1676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sup</a:t>
            </a:r>
            <a:r>
              <a:rPr lang="en-US" altLang="en-US" sz="1800" baseline="-25000"/>
              <a:t>2</a:t>
            </a:r>
            <a:r>
              <a:rPr lang="en-US" altLang="en-US" sz="1800"/>
              <a:t>(i) &lt; </a:t>
            </a:r>
            <a:r>
              <a:rPr lang="el-GR" altLang="en-US" sz="1800"/>
              <a:t>σ</a:t>
            </a:r>
            <a:r>
              <a:rPr lang="en-US" altLang="en-US" sz="1800"/>
              <a:t>DB</a:t>
            </a:r>
            <a:r>
              <a:rPr lang="en-US" altLang="en-US" sz="1800" baseline="-25000"/>
              <a:t>2</a:t>
            </a:r>
          </a:p>
        </p:txBody>
      </p:sp>
      <p:sp>
        <p:nvSpPr>
          <p:cNvPr id="24595" name="TextBox 23"/>
          <p:cNvSpPr txBox="1">
            <a:spLocks noChangeArrowheads="1"/>
          </p:cNvSpPr>
          <p:nvPr/>
        </p:nvSpPr>
        <p:spPr bwMode="auto">
          <a:xfrm>
            <a:off x="5486400" y="6107113"/>
            <a:ext cx="1676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sup</a:t>
            </a:r>
            <a:r>
              <a:rPr lang="en-US" altLang="en-US" sz="1800" baseline="-25000"/>
              <a:t>k</a:t>
            </a:r>
            <a:r>
              <a:rPr lang="en-US" altLang="en-US" sz="1800"/>
              <a:t>(i) &lt; </a:t>
            </a:r>
            <a:r>
              <a:rPr lang="el-GR" altLang="en-US" sz="1800"/>
              <a:t>σ</a:t>
            </a:r>
            <a:r>
              <a:rPr lang="en-US" altLang="en-US" sz="1800"/>
              <a:t>DB</a:t>
            </a:r>
            <a:r>
              <a:rPr lang="en-US" altLang="en-US" sz="1800" baseline="-25000"/>
              <a:t>k</a:t>
            </a:r>
          </a:p>
        </p:txBody>
      </p:sp>
      <p:sp>
        <p:nvSpPr>
          <p:cNvPr id="24596" name="TextBox 24"/>
          <p:cNvSpPr txBox="1">
            <a:spLocks noChangeArrowheads="1"/>
          </p:cNvSpPr>
          <p:nvPr/>
        </p:nvSpPr>
        <p:spPr bwMode="auto">
          <a:xfrm>
            <a:off x="7391400" y="6107113"/>
            <a:ext cx="1676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sup(i) &lt; </a:t>
            </a:r>
            <a:r>
              <a:rPr lang="el-GR" altLang="en-US" sz="1800"/>
              <a:t>σ</a:t>
            </a:r>
            <a:r>
              <a:rPr lang="en-US" altLang="en-US" sz="1800"/>
              <a:t>DB</a:t>
            </a:r>
            <a:endParaRPr lang="en-US" altLang="en-US" sz="1800" baseline="-25000"/>
          </a:p>
        </p:txBody>
      </p:sp>
    </p:spTree>
    <p:extLst>
      <p:ext uri="{BB962C8B-B14F-4D97-AF65-F5344CB8AC3E}">
        <p14:creationId xmlns:p14="http://schemas.microsoft.com/office/powerpoint/2010/main" val="179103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/>
              <a:t>Partitioning </a:t>
            </a:r>
            <a:r>
              <a:rPr lang="en-US" b="1" dirty="0" smtClean="0"/>
              <a:t>Algorithm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58200" cy="493776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Process </a:t>
            </a:r>
            <a:r>
              <a:rPr lang="en-US" sz="2400" dirty="0"/>
              <a:t>one partition in main memory at a time:</a:t>
            </a:r>
          </a:p>
          <a:p>
            <a:pPr lvl="1"/>
            <a:r>
              <a:rPr lang="en-US" sz="2000" dirty="0" smtClean="0"/>
              <a:t>For </a:t>
            </a:r>
            <a:r>
              <a:rPr lang="en-US" sz="2000" dirty="0"/>
              <a:t>each partition, generate frequent </a:t>
            </a:r>
            <a:r>
              <a:rPr lang="en-US" sz="2000" dirty="0" err="1"/>
              <a:t>itemsets</a:t>
            </a:r>
            <a:r>
              <a:rPr lang="en-US" sz="2000" dirty="0"/>
              <a:t> using </a:t>
            </a:r>
            <a:r>
              <a:rPr lang="en-US" sz="2000" dirty="0" smtClean="0"/>
              <a:t>the </a:t>
            </a:r>
            <a:r>
              <a:rPr lang="en-US" sz="2000" dirty="0" err="1" smtClean="0"/>
              <a:t>Apriori</a:t>
            </a:r>
            <a:r>
              <a:rPr lang="en-US" sz="2000" dirty="0" smtClean="0"/>
              <a:t> algorithm</a:t>
            </a:r>
          </a:p>
          <a:p>
            <a:pPr lvl="2"/>
            <a:r>
              <a:rPr lang="en-US" sz="1700" dirty="0" err="1"/>
              <a:t>m</a:t>
            </a:r>
            <a:r>
              <a:rPr lang="en-US" sz="1700" dirty="0" err="1" smtClean="0"/>
              <a:t>in_support</a:t>
            </a:r>
            <a:r>
              <a:rPr lang="en-US" sz="1700" dirty="0" smtClean="0"/>
              <a:t> for a partition = </a:t>
            </a:r>
            <a:r>
              <a:rPr lang="en-US" sz="1700" dirty="0" err="1" smtClean="0"/>
              <a:t>min_support</a:t>
            </a:r>
            <a:r>
              <a:rPr lang="en-US" sz="1700" dirty="0" smtClean="0"/>
              <a:t> of DB  x  no of transactions in that partition (here </a:t>
            </a:r>
            <a:r>
              <a:rPr lang="en-US" sz="1700" dirty="0" err="1" smtClean="0"/>
              <a:t>min_support</a:t>
            </a:r>
            <a:r>
              <a:rPr lang="en-US" sz="1700" dirty="0" smtClean="0"/>
              <a:t> is in %)</a:t>
            </a:r>
          </a:p>
          <a:p>
            <a:pPr lvl="1"/>
            <a:r>
              <a:rPr lang="en-US" sz="2000" dirty="0" smtClean="0"/>
              <a:t>Form </a:t>
            </a:r>
            <a:r>
              <a:rPr lang="en-US" sz="2000" i="1" dirty="0" err="1"/>
              <a:t>T</a:t>
            </a:r>
            <a:r>
              <a:rPr lang="en-US" sz="2000" i="1" dirty="0" err="1" smtClean="0"/>
              <a:t>idlist</a:t>
            </a:r>
            <a:r>
              <a:rPr lang="en-US" sz="2000" i="1" dirty="0" smtClean="0"/>
              <a:t> </a:t>
            </a:r>
            <a:r>
              <a:rPr lang="en-US" sz="2000" dirty="0"/>
              <a:t>for all item sets to facilitate counting </a:t>
            </a:r>
            <a:r>
              <a:rPr lang="en-US" sz="2000" dirty="0" smtClean="0"/>
              <a:t>in the </a:t>
            </a:r>
            <a:r>
              <a:rPr lang="en-US" sz="2000" dirty="0"/>
              <a:t>merge phase</a:t>
            </a:r>
          </a:p>
          <a:p>
            <a:r>
              <a:rPr lang="en-US" sz="2400" dirty="0" smtClean="0"/>
              <a:t>After </a:t>
            </a:r>
            <a:r>
              <a:rPr lang="en-US" sz="2400" dirty="0"/>
              <a:t>all partitions are processed, the local frequent </a:t>
            </a:r>
            <a:r>
              <a:rPr lang="en-US" sz="2400" dirty="0" err="1" smtClean="0"/>
              <a:t>itemsets</a:t>
            </a:r>
            <a:r>
              <a:rPr lang="en-US" sz="2400" dirty="0"/>
              <a:t> </a:t>
            </a:r>
            <a:r>
              <a:rPr lang="en-US" sz="2400" dirty="0" smtClean="0"/>
              <a:t>are </a:t>
            </a:r>
            <a:r>
              <a:rPr lang="en-US" sz="2400" dirty="0"/>
              <a:t>merged into global frequent </a:t>
            </a:r>
            <a:r>
              <a:rPr lang="en-US" sz="2400" dirty="0" smtClean="0"/>
              <a:t>sets </a:t>
            </a:r>
          </a:p>
          <a:p>
            <a:pPr lvl="1"/>
            <a:r>
              <a:rPr lang="en-US" sz="2100" dirty="0" smtClean="0"/>
              <a:t>support </a:t>
            </a:r>
            <a:r>
              <a:rPr lang="en-US" sz="2100" dirty="0"/>
              <a:t>can </a:t>
            </a:r>
            <a:r>
              <a:rPr lang="en-US" sz="2100" dirty="0" smtClean="0"/>
              <a:t>be computed </a:t>
            </a:r>
            <a:r>
              <a:rPr lang="en-US" sz="2100" dirty="0"/>
              <a:t>from the </a:t>
            </a:r>
            <a:r>
              <a:rPr lang="en-US" sz="2100" i="1" dirty="0" err="1"/>
              <a:t>tidlists</a:t>
            </a:r>
            <a:r>
              <a:rPr lang="en-US" sz="2100" dirty="0" smtClean="0"/>
              <a:t>.</a:t>
            </a:r>
          </a:p>
          <a:p>
            <a:r>
              <a:rPr lang="en-US" sz="2400" dirty="0" smtClean="0"/>
              <a:t>Partition </a:t>
            </a:r>
            <a:r>
              <a:rPr lang="en-US" sz="2400" dirty="0"/>
              <a:t>(</a:t>
            </a:r>
            <a:r>
              <a:rPr lang="en-US" sz="2400" dirty="0" err="1"/>
              <a:t>Savasere</a:t>
            </a:r>
            <a:r>
              <a:rPr lang="en-US" sz="2400" dirty="0"/>
              <a:t>, </a:t>
            </a:r>
            <a:r>
              <a:rPr lang="en-US" sz="2400" dirty="0" err="1"/>
              <a:t>Omiecinski</a:t>
            </a:r>
            <a:r>
              <a:rPr lang="en-US" sz="2400" dirty="0"/>
              <a:t>, &amp; </a:t>
            </a:r>
            <a:r>
              <a:rPr lang="en-US" sz="2400" dirty="0" err="1"/>
              <a:t>Navathe</a:t>
            </a:r>
            <a:r>
              <a:rPr lang="en-US" sz="2400" dirty="0"/>
              <a:t>, VLDB’95).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4648200"/>
            <a:ext cx="4757100" cy="19329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4450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</p:spPr>
        <p:txBody>
          <a:bodyPr/>
          <a:lstStyle/>
          <a:p>
            <a:fld id="{736D3521-EDE5-47FA-8342-4A65008868F6}" type="slidenum">
              <a:rPr lang="en-US"/>
              <a:pPr/>
              <a:t>77</a:t>
            </a:fld>
            <a:endParaRPr 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81000" y="228600"/>
            <a:ext cx="86106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Is </a:t>
            </a:r>
            <a:r>
              <a:rPr lang="en-US" sz="2800" dirty="0" err="1" smtClean="0"/>
              <a:t>Apriori</a:t>
            </a:r>
            <a:r>
              <a:rPr lang="en-US" sz="2800" dirty="0" smtClean="0"/>
              <a:t> Fast Enough? — Performance Bottlenecks</a:t>
            </a:r>
            <a:endParaRPr lang="en-US" sz="28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752600"/>
            <a:ext cx="8382000" cy="487680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dirty="0" smtClean="0"/>
              <a:t>The bottleneck of </a:t>
            </a:r>
            <a:r>
              <a:rPr lang="en-US" sz="2400" i="1" dirty="0" err="1" smtClean="0"/>
              <a:t>Apriori</a:t>
            </a:r>
            <a:r>
              <a:rPr lang="en-US" sz="2400" dirty="0" smtClean="0"/>
              <a:t>: </a:t>
            </a:r>
            <a:r>
              <a:rPr lang="en-US" sz="2400" u="sng" dirty="0" smtClean="0"/>
              <a:t>candidate generation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Breadth-first </a:t>
            </a:r>
            <a:r>
              <a:rPr lang="en-US" altLang="en-US" sz="2000" dirty="0"/>
              <a:t>(i.e., level-wise) search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Huge candidate sets: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10</a:t>
            </a:r>
            <a:r>
              <a:rPr lang="en-US" sz="1800" baseline="30000" dirty="0" smtClean="0"/>
              <a:t>4</a:t>
            </a:r>
            <a:r>
              <a:rPr lang="en-US" sz="1800" dirty="0" smtClean="0"/>
              <a:t> frequent 1-itemset will generate 10</a:t>
            </a:r>
            <a:r>
              <a:rPr lang="en-US" sz="1800" baseline="30000" dirty="0" smtClean="0"/>
              <a:t>7</a:t>
            </a:r>
            <a:r>
              <a:rPr lang="en-US" sz="1800" dirty="0" smtClean="0"/>
              <a:t> candidate 2-itemsets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To discover a frequent pattern of size 100, e.g., {a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 a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, …, a</a:t>
            </a:r>
            <a:r>
              <a:rPr lang="en-US" sz="1800" baseline="-25000" dirty="0" smtClean="0"/>
              <a:t>100</a:t>
            </a:r>
            <a:r>
              <a:rPr lang="en-US" sz="1800" dirty="0" smtClean="0"/>
              <a:t>}, one needs to generate 2</a:t>
            </a:r>
            <a:r>
              <a:rPr lang="en-US" sz="1800" baseline="30000" dirty="0" smtClean="0"/>
              <a:t>100 </a:t>
            </a:r>
            <a:r>
              <a:rPr lang="en-US" sz="1800" dirty="0" smtClean="0">
                <a:sym typeface="Symbol" pitchFamily="18" charset="2"/>
              </a:rPr>
              <a:t></a:t>
            </a:r>
            <a:r>
              <a:rPr lang="en-US" sz="1800" dirty="0" smtClean="0"/>
              <a:t> 10</a:t>
            </a:r>
            <a:r>
              <a:rPr lang="en-US" sz="1800" baseline="30000" dirty="0" smtClean="0"/>
              <a:t>30</a:t>
            </a:r>
            <a:r>
              <a:rPr lang="en-US" sz="1800" dirty="0" smtClean="0"/>
              <a:t> candidates.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Multiple scans of database: 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Needs </a:t>
            </a:r>
            <a:r>
              <a:rPr lang="en-US" sz="1800" i="1" dirty="0" smtClean="0"/>
              <a:t>n</a:t>
            </a:r>
            <a:r>
              <a:rPr lang="en-US" sz="1800" dirty="0" smtClean="0"/>
              <a:t> or (</a:t>
            </a:r>
            <a:r>
              <a:rPr lang="en-US" sz="1800" i="1" dirty="0" smtClean="0"/>
              <a:t>n </a:t>
            </a:r>
            <a:r>
              <a:rPr lang="en-US" sz="1800" dirty="0" smtClean="0"/>
              <a:t>+</a:t>
            </a:r>
            <a:r>
              <a:rPr lang="en-US" sz="1800" i="1" dirty="0" smtClean="0"/>
              <a:t>1 </a:t>
            </a:r>
            <a:r>
              <a:rPr lang="en-US" sz="1800" dirty="0" smtClean="0"/>
              <a:t>) scans, </a:t>
            </a:r>
            <a:r>
              <a:rPr lang="en-US" sz="1800" i="1" dirty="0" smtClean="0"/>
              <a:t>n</a:t>
            </a:r>
            <a:r>
              <a:rPr lang="en-US" sz="1800" dirty="0" smtClean="0"/>
              <a:t>  is the length of the longest pattern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2316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Frequent Pattern </a:t>
            </a:r>
            <a:r>
              <a:rPr lang="en-US" dirty="0" smtClean="0"/>
              <a:t>Growth (FP)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First algorithm that allows frequent pattern </a:t>
            </a:r>
            <a:r>
              <a:rPr lang="en-US" sz="2400" dirty="0" smtClean="0"/>
              <a:t>mining </a:t>
            </a:r>
            <a:r>
              <a:rPr lang="en-US" sz="2400" dirty="0"/>
              <a:t>without generating candidate sets</a:t>
            </a:r>
          </a:p>
          <a:p>
            <a:r>
              <a:rPr lang="en-US" sz="2400" dirty="0"/>
              <a:t>Grow long patterns from short ones using </a:t>
            </a:r>
            <a:r>
              <a:rPr lang="en-US" sz="2400" dirty="0" smtClean="0"/>
              <a:t>local frequent </a:t>
            </a:r>
            <a:r>
              <a:rPr lang="en-US" sz="2400" dirty="0"/>
              <a:t>items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“</a:t>
            </a:r>
            <a:r>
              <a:rPr lang="en-US" dirty="0" smtClean="0"/>
              <a:t>ab” </a:t>
            </a:r>
            <a:r>
              <a:rPr lang="en-US" dirty="0"/>
              <a:t>is a frequent pattern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Get all transactions having “</a:t>
            </a:r>
            <a:r>
              <a:rPr lang="en-US" dirty="0" smtClean="0"/>
              <a:t>ab”: </a:t>
            </a:r>
            <a:r>
              <a:rPr lang="en-US" dirty="0" err="1" smtClean="0"/>
              <a:t>DB|ab</a:t>
            </a:r>
            <a:endParaRPr lang="en-US" dirty="0"/>
          </a:p>
          <a:p>
            <a:pPr lvl="1"/>
            <a:r>
              <a:rPr lang="en-US" dirty="0" smtClean="0"/>
              <a:t> </a:t>
            </a:r>
            <a:r>
              <a:rPr lang="en-US" dirty="0"/>
              <a:t>“d” is a local frequent item in </a:t>
            </a:r>
            <a:r>
              <a:rPr lang="en-US" dirty="0" err="1" smtClean="0"/>
              <a:t>DB|ab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err="1" smtClean="0"/>
              <a:t>abd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a frequent </a:t>
            </a:r>
            <a:r>
              <a:rPr lang="en-US" dirty="0"/>
              <a:t>pattern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114800"/>
            <a:ext cx="69342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193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63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200" dirty="0" smtClean="0"/>
              <a:t>Construct FP-tree from a Transaction Database</a:t>
            </a:r>
          </a:p>
        </p:txBody>
      </p:sp>
      <p:grpSp>
        <p:nvGrpSpPr>
          <p:cNvPr id="30724" name="Group 3"/>
          <p:cNvGrpSpPr>
            <a:grpSpLocks/>
          </p:cNvGrpSpPr>
          <p:nvPr/>
        </p:nvGrpSpPr>
        <p:grpSpPr bwMode="auto">
          <a:xfrm>
            <a:off x="4191000" y="2971800"/>
            <a:ext cx="4579938" cy="3624263"/>
            <a:chOff x="2496" y="1772"/>
            <a:chExt cx="2926" cy="2218"/>
          </a:xfrm>
        </p:grpSpPr>
        <p:sp>
          <p:nvSpPr>
            <p:cNvPr id="30729" name="Text Box 4"/>
            <p:cNvSpPr txBox="1">
              <a:spLocks noChangeArrowheads="1"/>
            </p:cNvSpPr>
            <p:nvPr/>
          </p:nvSpPr>
          <p:spPr bwMode="auto">
            <a:xfrm>
              <a:off x="4796" y="1772"/>
              <a:ext cx="282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0" hangingPunct="0"/>
              <a:r>
                <a:rPr lang="en-US" altLang="en-US" sz="2000">
                  <a:latin typeface="Times New Roman" pitchFamily="18" charset="0"/>
                </a:rPr>
                <a:t>{}</a:t>
              </a:r>
            </a:p>
          </p:txBody>
        </p:sp>
        <p:sp>
          <p:nvSpPr>
            <p:cNvPr id="30730" name="Text Box 5"/>
            <p:cNvSpPr txBox="1">
              <a:spLocks noChangeArrowheads="1"/>
            </p:cNvSpPr>
            <p:nvPr/>
          </p:nvSpPr>
          <p:spPr bwMode="auto">
            <a:xfrm>
              <a:off x="4508" y="2205"/>
              <a:ext cx="305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0" hangingPunct="0"/>
              <a:r>
                <a:rPr lang="en-US" altLang="en-US" sz="2000" i="1">
                  <a:latin typeface="Times New Roman" pitchFamily="18" charset="0"/>
                </a:rPr>
                <a:t>f:4</a:t>
              </a:r>
            </a:p>
          </p:txBody>
        </p:sp>
        <p:sp>
          <p:nvSpPr>
            <p:cNvPr id="30731" name="Text Box 6"/>
            <p:cNvSpPr txBox="1">
              <a:spLocks noChangeArrowheads="1"/>
            </p:cNvSpPr>
            <p:nvPr/>
          </p:nvSpPr>
          <p:spPr bwMode="auto">
            <a:xfrm>
              <a:off x="5084" y="2205"/>
              <a:ext cx="333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0" hangingPunct="0"/>
              <a:r>
                <a:rPr lang="en-US" altLang="en-US" sz="2000" i="1">
                  <a:latin typeface="Times New Roman" pitchFamily="18" charset="0"/>
                </a:rPr>
                <a:t>c:1</a:t>
              </a:r>
            </a:p>
          </p:txBody>
        </p:sp>
        <p:sp>
          <p:nvSpPr>
            <p:cNvPr id="30732" name="Text Box 7"/>
            <p:cNvSpPr txBox="1">
              <a:spLocks noChangeArrowheads="1"/>
            </p:cNvSpPr>
            <p:nvPr/>
          </p:nvSpPr>
          <p:spPr bwMode="auto">
            <a:xfrm>
              <a:off x="5080" y="2588"/>
              <a:ext cx="342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0" hangingPunct="0"/>
              <a:r>
                <a:rPr lang="en-US" altLang="en-US" sz="2000" i="1">
                  <a:latin typeface="Times New Roman" pitchFamily="18" charset="0"/>
                </a:rPr>
                <a:t>b:1</a:t>
              </a:r>
            </a:p>
          </p:txBody>
        </p:sp>
        <p:sp>
          <p:nvSpPr>
            <p:cNvPr id="30733" name="Text Box 8"/>
            <p:cNvSpPr txBox="1">
              <a:spLocks noChangeArrowheads="1"/>
            </p:cNvSpPr>
            <p:nvPr/>
          </p:nvSpPr>
          <p:spPr bwMode="auto">
            <a:xfrm>
              <a:off x="5080" y="2971"/>
              <a:ext cx="342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0" hangingPunct="0"/>
              <a:r>
                <a:rPr lang="en-US" altLang="en-US" sz="2000" i="1">
                  <a:latin typeface="Times New Roman" pitchFamily="18" charset="0"/>
                </a:rPr>
                <a:t>p:1</a:t>
              </a:r>
            </a:p>
          </p:txBody>
        </p:sp>
        <p:cxnSp>
          <p:nvCxnSpPr>
            <p:cNvPr id="30734" name="AutoShape 9"/>
            <p:cNvCxnSpPr>
              <a:cxnSpLocks noChangeShapeType="1"/>
              <a:stCxn id="30731" idx="2"/>
              <a:endCxn id="30732" idx="0"/>
            </p:cNvCxnSpPr>
            <p:nvPr/>
          </p:nvCxnSpPr>
          <p:spPr bwMode="auto">
            <a:xfrm>
              <a:off x="5248" y="2458"/>
              <a:ext cx="1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5" name="AutoShape 10"/>
            <p:cNvCxnSpPr>
              <a:cxnSpLocks noChangeShapeType="1"/>
              <a:stCxn id="30732" idx="2"/>
              <a:endCxn id="30733" idx="0"/>
            </p:cNvCxnSpPr>
            <p:nvPr/>
          </p:nvCxnSpPr>
          <p:spPr bwMode="auto">
            <a:xfrm>
              <a:off x="5249" y="2842"/>
              <a:ext cx="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6" name="AutoShape 11"/>
            <p:cNvCxnSpPr>
              <a:cxnSpLocks noChangeShapeType="1"/>
              <a:stCxn id="30729" idx="2"/>
              <a:endCxn id="30731" idx="0"/>
            </p:cNvCxnSpPr>
            <p:nvPr/>
          </p:nvCxnSpPr>
          <p:spPr bwMode="auto">
            <a:xfrm>
              <a:off x="4935" y="2026"/>
              <a:ext cx="313" cy="18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7" name="AutoShape 12"/>
            <p:cNvCxnSpPr>
              <a:cxnSpLocks noChangeShapeType="1"/>
              <a:stCxn id="30729" idx="2"/>
              <a:endCxn id="30730" idx="0"/>
            </p:cNvCxnSpPr>
            <p:nvPr/>
          </p:nvCxnSpPr>
          <p:spPr bwMode="auto">
            <a:xfrm flipH="1">
              <a:off x="4659" y="2026"/>
              <a:ext cx="276" cy="18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38" name="Text Box 13"/>
            <p:cNvSpPr txBox="1">
              <a:spLocks noChangeArrowheads="1"/>
            </p:cNvSpPr>
            <p:nvPr/>
          </p:nvSpPr>
          <p:spPr bwMode="auto">
            <a:xfrm>
              <a:off x="4700" y="2588"/>
              <a:ext cx="342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0" hangingPunct="0"/>
              <a:r>
                <a:rPr lang="en-US" altLang="en-US" sz="2000" i="1">
                  <a:latin typeface="Times New Roman" pitchFamily="18" charset="0"/>
                </a:rPr>
                <a:t>b:1</a:t>
              </a:r>
            </a:p>
          </p:txBody>
        </p:sp>
        <p:sp>
          <p:nvSpPr>
            <p:cNvPr id="30739" name="Text Box 14"/>
            <p:cNvSpPr txBox="1">
              <a:spLocks noChangeArrowheads="1"/>
            </p:cNvSpPr>
            <p:nvPr/>
          </p:nvSpPr>
          <p:spPr bwMode="auto">
            <a:xfrm>
              <a:off x="4321" y="2588"/>
              <a:ext cx="332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0" hangingPunct="0"/>
              <a:r>
                <a:rPr lang="en-US" altLang="en-US" sz="2000" i="1">
                  <a:latin typeface="Times New Roman" pitchFamily="18" charset="0"/>
                </a:rPr>
                <a:t>c:3</a:t>
              </a:r>
            </a:p>
          </p:txBody>
        </p:sp>
        <p:cxnSp>
          <p:nvCxnSpPr>
            <p:cNvPr id="30740" name="AutoShape 15"/>
            <p:cNvCxnSpPr>
              <a:cxnSpLocks noChangeShapeType="1"/>
              <a:stCxn id="30730" idx="2"/>
              <a:endCxn id="30739" idx="0"/>
            </p:cNvCxnSpPr>
            <p:nvPr/>
          </p:nvCxnSpPr>
          <p:spPr bwMode="auto">
            <a:xfrm flipH="1">
              <a:off x="4485" y="2458"/>
              <a:ext cx="174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1" name="AutoShape 16"/>
            <p:cNvCxnSpPr>
              <a:cxnSpLocks noChangeShapeType="1"/>
              <a:stCxn id="30730" idx="2"/>
              <a:endCxn id="30738" idx="0"/>
            </p:cNvCxnSpPr>
            <p:nvPr/>
          </p:nvCxnSpPr>
          <p:spPr bwMode="auto">
            <a:xfrm>
              <a:off x="4659" y="2458"/>
              <a:ext cx="21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42" name="Text Box 17"/>
            <p:cNvSpPr txBox="1">
              <a:spLocks noChangeArrowheads="1"/>
            </p:cNvSpPr>
            <p:nvPr/>
          </p:nvSpPr>
          <p:spPr bwMode="auto">
            <a:xfrm>
              <a:off x="4315" y="2971"/>
              <a:ext cx="342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0" hangingPunct="0"/>
              <a:r>
                <a:rPr lang="en-US" altLang="en-US" sz="2000" i="1">
                  <a:latin typeface="Times New Roman" pitchFamily="18" charset="0"/>
                </a:rPr>
                <a:t>a:3</a:t>
              </a:r>
            </a:p>
          </p:txBody>
        </p:sp>
        <p:sp>
          <p:nvSpPr>
            <p:cNvPr id="30743" name="Text Box 18"/>
            <p:cNvSpPr txBox="1">
              <a:spLocks noChangeArrowheads="1"/>
            </p:cNvSpPr>
            <p:nvPr/>
          </p:nvSpPr>
          <p:spPr bwMode="auto">
            <a:xfrm>
              <a:off x="4556" y="3356"/>
              <a:ext cx="342" cy="25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0" hangingPunct="0"/>
              <a:r>
                <a:rPr lang="en-US" altLang="en-US" sz="2000" i="1">
                  <a:latin typeface="Times New Roman" pitchFamily="18" charset="0"/>
                </a:rPr>
                <a:t>b:1</a:t>
              </a:r>
            </a:p>
          </p:txBody>
        </p:sp>
        <p:sp>
          <p:nvSpPr>
            <p:cNvPr id="30744" name="Text Box 19"/>
            <p:cNvSpPr txBox="1">
              <a:spLocks noChangeArrowheads="1"/>
            </p:cNvSpPr>
            <p:nvPr/>
          </p:nvSpPr>
          <p:spPr bwMode="auto">
            <a:xfrm>
              <a:off x="4130" y="3356"/>
              <a:ext cx="378" cy="25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0" hangingPunct="0"/>
              <a:r>
                <a:rPr lang="en-US" altLang="en-US" sz="2000" i="1">
                  <a:latin typeface="Times New Roman" pitchFamily="18" charset="0"/>
                </a:rPr>
                <a:t>m:2</a:t>
              </a:r>
            </a:p>
          </p:txBody>
        </p:sp>
        <p:sp>
          <p:nvSpPr>
            <p:cNvPr id="30745" name="Text Box 20"/>
            <p:cNvSpPr txBox="1">
              <a:spLocks noChangeArrowheads="1"/>
            </p:cNvSpPr>
            <p:nvPr/>
          </p:nvSpPr>
          <p:spPr bwMode="auto">
            <a:xfrm>
              <a:off x="4148" y="3739"/>
              <a:ext cx="342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0" hangingPunct="0"/>
              <a:r>
                <a:rPr lang="en-US" altLang="en-US" sz="2000" i="1">
                  <a:latin typeface="Times New Roman" pitchFamily="18" charset="0"/>
                </a:rPr>
                <a:t>p:2</a:t>
              </a:r>
            </a:p>
          </p:txBody>
        </p:sp>
        <p:cxnSp>
          <p:nvCxnSpPr>
            <p:cNvPr id="30746" name="AutoShape 21"/>
            <p:cNvCxnSpPr>
              <a:cxnSpLocks noChangeShapeType="1"/>
              <a:stCxn id="30739" idx="2"/>
              <a:endCxn id="30742" idx="0"/>
            </p:cNvCxnSpPr>
            <p:nvPr/>
          </p:nvCxnSpPr>
          <p:spPr bwMode="auto">
            <a:xfrm>
              <a:off x="4485" y="2842"/>
              <a:ext cx="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7" name="AutoShape 22"/>
            <p:cNvCxnSpPr>
              <a:cxnSpLocks noChangeShapeType="1"/>
              <a:stCxn id="30742" idx="2"/>
              <a:endCxn id="30744" idx="0"/>
            </p:cNvCxnSpPr>
            <p:nvPr/>
          </p:nvCxnSpPr>
          <p:spPr bwMode="auto">
            <a:xfrm flipH="1">
              <a:off x="4317" y="3226"/>
              <a:ext cx="168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8" name="AutoShape 23"/>
            <p:cNvCxnSpPr>
              <a:cxnSpLocks noChangeShapeType="1"/>
              <a:stCxn id="30742" idx="2"/>
              <a:endCxn id="30743" idx="0"/>
            </p:cNvCxnSpPr>
            <p:nvPr/>
          </p:nvCxnSpPr>
          <p:spPr bwMode="auto">
            <a:xfrm>
              <a:off x="4485" y="3226"/>
              <a:ext cx="24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9" name="AutoShape 24"/>
            <p:cNvCxnSpPr>
              <a:cxnSpLocks noChangeShapeType="1"/>
              <a:stCxn id="30744" idx="2"/>
              <a:endCxn id="30745" idx="0"/>
            </p:cNvCxnSpPr>
            <p:nvPr/>
          </p:nvCxnSpPr>
          <p:spPr bwMode="auto">
            <a:xfrm>
              <a:off x="4317" y="3610"/>
              <a:ext cx="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50" name="Text Box 25"/>
            <p:cNvSpPr txBox="1">
              <a:spLocks noChangeArrowheads="1"/>
            </p:cNvSpPr>
            <p:nvPr/>
          </p:nvSpPr>
          <p:spPr bwMode="auto">
            <a:xfrm>
              <a:off x="4538" y="3739"/>
              <a:ext cx="378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0" hangingPunct="0"/>
              <a:r>
                <a:rPr lang="en-US" altLang="en-US" sz="2000" i="1">
                  <a:latin typeface="Times New Roman" pitchFamily="18" charset="0"/>
                </a:rPr>
                <a:t>m:1</a:t>
              </a:r>
            </a:p>
          </p:txBody>
        </p:sp>
        <p:cxnSp>
          <p:nvCxnSpPr>
            <p:cNvPr id="30751" name="AutoShape 26"/>
            <p:cNvCxnSpPr>
              <a:cxnSpLocks noChangeShapeType="1"/>
              <a:stCxn id="30743" idx="2"/>
              <a:endCxn id="30750" idx="0"/>
            </p:cNvCxnSpPr>
            <p:nvPr/>
          </p:nvCxnSpPr>
          <p:spPr bwMode="auto">
            <a:xfrm>
              <a:off x="4725" y="3610"/>
              <a:ext cx="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52" name="Text Box 27"/>
            <p:cNvSpPr txBox="1">
              <a:spLocks noChangeArrowheads="1"/>
            </p:cNvSpPr>
            <p:nvPr/>
          </p:nvSpPr>
          <p:spPr bwMode="auto">
            <a:xfrm>
              <a:off x="2496" y="1935"/>
              <a:ext cx="1625" cy="1577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0" hangingPunct="0">
                <a:lnSpc>
                  <a:spcPct val="90000"/>
                </a:lnSpc>
              </a:pPr>
              <a:r>
                <a:rPr lang="en-US" altLang="en-US" sz="2000" b="1" dirty="0">
                  <a:latin typeface="Times New Roman" pitchFamily="18" charset="0"/>
                </a:rPr>
                <a:t>Header Table</a:t>
              </a:r>
            </a:p>
            <a:p>
              <a:pPr eaLnBrk="0" hangingPunct="0">
                <a:lnSpc>
                  <a:spcPct val="90000"/>
                </a:lnSpc>
              </a:pPr>
              <a:endParaRPr lang="en-US" altLang="en-US" sz="2000" b="1" dirty="0">
                <a:latin typeface="Times New Roman" pitchFamily="18" charset="0"/>
              </a:endParaRPr>
            </a:p>
            <a:p>
              <a:pPr eaLnBrk="0" hangingPunct="0">
                <a:lnSpc>
                  <a:spcPct val="90000"/>
                </a:lnSpc>
              </a:pPr>
              <a:r>
                <a:rPr lang="en-US" altLang="en-US" sz="2000" b="1" i="1" u="sng" dirty="0">
                  <a:latin typeface="Times New Roman" pitchFamily="18" charset="0"/>
                </a:rPr>
                <a:t>Item  frequency  head 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altLang="en-US" sz="2000" i="1" dirty="0">
                  <a:latin typeface="Times New Roman" pitchFamily="18" charset="0"/>
                </a:rPr>
                <a:t> f	4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altLang="en-US" sz="2000" i="1" dirty="0">
                  <a:latin typeface="Times New Roman" pitchFamily="18" charset="0"/>
                </a:rPr>
                <a:t>c	4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altLang="en-US" sz="2000" i="1" dirty="0">
                  <a:latin typeface="Times New Roman" pitchFamily="18" charset="0"/>
                </a:rPr>
                <a:t>a	3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altLang="en-US" sz="2000" i="1" dirty="0">
                  <a:latin typeface="Times New Roman" pitchFamily="18" charset="0"/>
                </a:rPr>
                <a:t>b	3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altLang="en-US" sz="2000" i="1" dirty="0">
                  <a:latin typeface="Times New Roman" pitchFamily="18" charset="0"/>
                </a:rPr>
                <a:t>m	3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altLang="en-US" sz="2000" i="1" dirty="0">
                  <a:latin typeface="Times New Roman" pitchFamily="18" charset="0"/>
                </a:rPr>
                <a:t>p	3</a:t>
              </a:r>
              <a:endParaRPr lang="en-US" altLang="en-US" sz="2000" dirty="0">
                <a:latin typeface="Times New Roman" pitchFamily="18" charset="0"/>
              </a:endParaRPr>
            </a:p>
          </p:txBody>
        </p:sp>
        <p:sp>
          <p:nvSpPr>
            <p:cNvPr id="30753" name="Freeform 28"/>
            <p:cNvSpPr>
              <a:spLocks/>
            </p:cNvSpPr>
            <p:nvPr/>
          </p:nvSpPr>
          <p:spPr bwMode="auto">
            <a:xfrm>
              <a:off x="3879" y="2341"/>
              <a:ext cx="672" cy="240"/>
            </a:xfrm>
            <a:custGeom>
              <a:avLst/>
              <a:gdLst>
                <a:gd name="T0" fmla="*/ 0 w 672"/>
                <a:gd name="T1" fmla="*/ 240 h 240"/>
                <a:gd name="T2" fmla="*/ 288 w 672"/>
                <a:gd name="T3" fmla="*/ 192 h 240"/>
                <a:gd name="T4" fmla="*/ 432 w 672"/>
                <a:gd name="T5" fmla="*/ 48 h 240"/>
                <a:gd name="T6" fmla="*/ 672 w 672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240"/>
                <a:gd name="T14" fmla="*/ 672 w 672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240">
                  <a:moveTo>
                    <a:pt x="0" y="240"/>
                  </a:moveTo>
                  <a:cubicBezTo>
                    <a:pt x="108" y="232"/>
                    <a:pt x="216" y="224"/>
                    <a:pt x="288" y="192"/>
                  </a:cubicBezTo>
                  <a:cubicBezTo>
                    <a:pt x="360" y="160"/>
                    <a:pt x="368" y="80"/>
                    <a:pt x="432" y="48"/>
                  </a:cubicBezTo>
                  <a:cubicBezTo>
                    <a:pt x="496" y="16"/>
                    <a:pt x="584" y="8"/>
                    <a:pt x="672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4" name="Freeform 29"/>
            <p:cNvSpPr>
              <a:spLocks/>
            </p:cNvSpPr>
            <p:nvPr/>
          </p:nvSpPr>
          <p:spPr bwMode="auto">
            <a:xfrm>
              <a:off x="3879" y="2725"/>
              <a:ext cx="432" cy="1"/>
            </a:xfrm>
            <a:custGeom>
              <a:avLst/>
              <a:gdLst>
                <a:gd name="T0" fmla="*/ 0 w 432"/>
                <a:gd name="T1" fmla="*/ 0 h 1"/>
                <a:gd name="T2" fmla="*/ 432 w 432"/>
                <a:gd name="T3" fmla="*/ 0 h 1"/>
                <a:gd name="T4" fmla="*/ 0 60000 65536"/>
                <a:gd name="T5" fmla="*/ 0 60000 65536"/>
                <a:gd name="T6" fmla="*/ 0 w 432"/>
                <a:gd name="T7" fmla="*/ 0 h 1"/>
                <a:gd name="T8" fmla="*/ 432 w 43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32" h="1">
                  <a:moveTo>
                    <a:pt x="0" y="0"/>
                  </a:moveTo>
                  <a:cubicBezTo>
                    <a:pt x="0" y="0"/>
                    <a:pt x="216" y="0"/>
                    <a:pt x="432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5" name="Freeform 30"/>
            <p:cNvSpPr>
              <a:spLocks/>
            </p:cNvSpPr>
            <p:nvPr/>
          </p:nvSpPr>
          <p:spPr bwMode="auto">
            <a:xfrm>
              <a:off x="4599" y="2341"/>
              <a:ext cx="480" cy="384"/>
            </a:xfrm>
            <a:custGeom>
              <a:avLst/>
              <a:gdLst>
                <a:gd name="T0" fmla="*/ 0 w 480"/>
                <a:gd name="T1" fmla="*/ 384 h 384"/>
                <a:gd name="T2" fmla="*/ 48 w 480"/>
                <a:gd name="T3" fmla="*/ 336 h 384"/>
                <a:gd name="T4" fmla="*/ 240 w 480"/>
                <a:gd name="T5" fmla="*/ 96 h 384"/>
                <a:gd name="T6" fmla="*/ 480 w 480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384"/>
                <a:gd name="T14" fmla="*/ 480 w 48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384">
                  <a:moveTo>
                    <a:pt x="0" y="384"/>
                  </a:moveTo>
                  <a:cubicBezTo>
                    <a:pt x="4" y="384"/>
                    <a:pt x="8" y="384"/>
                    <a:pt x="48" y="336"/>
                  </a:cubicBezTo>
                  <a:cubicBezTo>
                    <a:pt x="88" y="288"/>
                    <a:pt x="168" y="152"/>
                    <a:pt x="240" y="96"/>
                  </a:cubicBezTo>
                  <a:cubicBezTo>
                    <a:pt x="312" y="40"/>
                    <a:pt x="396" y="20"/>
                    <a:pt x="480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6" name="Freeform 31"/>
            <p:cNvSpPr>
              <a:spLocks/>
            </p:cNvSpPr>
            <p:nvPr/>
          </p:nvSpPr>
          <p:spPr bwMode="auto">
            <a:xfrm>
              <a:off x="3879" y="2928"/>
              <a:ext cx="432" cy="192"/>
            </a:xfrm>
            <a:custGeom>
              <a:avLst/>
              <a:gdLst>
                <a:gd name="T0" fmla="*/ 0 w 432"/>
                <a:gd name="T1" fmla="*/ 0 h 192"/>
                <a:gd name="T2" fmla="*/ 144 w 432"/>
                <a:gd name="T3" fmla="*/ 48 h 192"/>
                <a:gd name="T4" fmla="*/ 288 w 432"/>
                <a:gd name="T5" fmla="*/ 144 h 192"/>
                <a:gd name="T6" fmla="*/ 432 w 432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92"/>
                <a:gd name="T14" fmla="*/ 432 w 432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92">
                  <a:moveTo>
                    <a:pt x="0" y="0"/>
                  </a:moveTo>
                  <a:cubicBezTo>
                    <a:pt x="48" y="12"/>
                    <a:pt x="96" y="24"/>
                    <a:pt x="144" y="48"/>
                  </a:cubicBezTo>
                  <a:cubicBezTo>
                    <a:pt x="192" y="72"/>
                    <a:pt x="240" y="120"/>
                    <a:pt x="288" y="144"/>
                  </a:cubicBezTo>
                  <a:cubicBezTo>
                    <a:pt x="336" y="168"/>
                    <a:pt x="384" y="180"/>
                    <a:pt x="432" y="192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7" name="Freeform 32"/>
            <p:cNvSpPr>
              <a:spLocks/>
            </p:cNvSpPr>
            <p:nvPr/>
          </p:nvSpPr>
          <p:spPr bwMode="auto">
            <a:xfrm>
              <a:off x="3888" y="3072"/>
              <a:ext cx="720" cy="384"/>
            </a:xfrm>
            <a:custGeom>
              <a:avLst/>
              <a:gdLst>
                <a:gd name="T0" fmla="*/ 0 w 720"/>
                <a:gd name="T1" fmla="*/ 0 h 384"/>
                <a:gd name="T2" fmla="*/ 240 w 720"/>
                <a:gd name="T3" fmla="*/ 48 h 384"/>
                <a:gd name="T4" fmla="*/ 528 w 720"/>
                <a:gd name="T5" fmla="*/ 288 h 384"/>
                <a:gd name="T6" fmla="*/ 720 w 720"/>
                <a:gd name="T7" fmla="*/ 384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384"/>
                <a:gd name="T14" fmla="*/ 720 w 72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384">
                  <a:moveTo>
                    <a:pt x="0" y="0"/>
                  </a:moveTo>
                  <a:cubicBezTo>
                    <a:pt x="76" y="0"/>
                    <a:pt x="152" y="0"/>
                    <a:pt x="240" y="48"/>
                  </a:cubicBezTo>
                  <a:cubicBezTo>
                    <a:pt x="328" y="96"/>
                    <a:pt x="448" y="232"/>
                    <a:pt x="528" y="288"/>
                  </a:cubicBezTo>
                  <a:cubicBezTo>
                    <a:pt x="608" y="344"/>
                    <a:pt x="664" y="364"/>
                    <a:pt x="720" y="384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8" name="Freeform 33"/>
            <p:cNvSpPr>
              <a:spLocks/>
            </p:cNvSpPr>
            <p:nvPr/>
          </p:nvSpPr>
          <p:spPr bwMode="auto">
            <a:xfrm>
              <a:off x="4848" y="2832"/>
              <a:ext cx="56" cy="672"/>
            </a:xfrm>
            <a:custGeom>
              <a:avLst/>
              <a:gdLst>
                <a:gd name="T0" fmla="*/ 0 w 56"/>
                <a:gd name="T1" fmla="*/ 672 h 672"/>
                <a:gd name="T2" fmla="*/ 48 w 56"/>
                <a:gd name="T3" fmla="*/ 432 h 672"/>
                <a:gd name="T4" fmla="*/ 48 w 56"/>
                <a:gd name="T5" fmla="*/ 0 h 672"/>
                <a:gd name="T6" fmla="*/ 0 60000 65536"/>
                <a:gd name="T7" fmla="*/ 0 60000 65536"/>
                <a:gd name="T8" fmla="*/ 0 60000 65536"/>
                <a:gd name="T9" fmla="*/ 0 w 56"/>
                <a:gd name="T10" fmla="*/ 0 h 672"/>
                <a:gd name="T11" fmla="*/ 56 w 56"/>
                <a:gd name="T12" fmla="*/ 672 h 6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" h="672">
                  <a:moveTo>
                    <a:pt x="0" y="672"/>
                  </a:moveTo>
                  <a:cubicBezTo>
                    <a:pt x="20" y="608"/>
                    <a:pt x="40" y="544"/>
                    <a:pt x="48" y="432"/>
                  </a:cubicBezTo>
                  <a:cubicBezTo>
                    <a:pt x="56" y="320"/>
                    <a:pt x="52" y="160"/>
                    <a:pt x="48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9" name="Line 34"/>
            <p:cNvSpPr>
              <a:spLocks noChangeShapeType="1"/>
            </p:cNvSpPr>
            <p:nvPr/>
          </p:nvSpPr>
          <p:spPr bwMode="auto">
            <a:xfrm>
              <a:off x="4983" y="2725"/>
              <a:ext cx="9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0" name="Freeform 35"/>
            <p:cNvSpPr>
              <a:spLocks/>
            </p:cNvSpPr>
            <p:nvPr/>
          </p:nvSpPr>
          <p:spPr bwMode="auto">
            <a:xfrm>
              <a:off x="3888" y="3264"/>
              <a:ext cx="288" cy="240"/>
            </a:xfrm>
            <a:custGeom>
              <a:avLst/>
              <a:gdLst>
                <a:gd name="T0" fmla="*/ 0 w 288"/>
                <a:gd name="T1" fmla="*/ 0 h 240"/>
                <a:gd name="T2" fmla="*/ 144 w 288"/>
                <a:gd name="T3" fmla="*/ 48 h 240"/>
                <a:gd name="T4" fmla="*/ 192 w 288"/>
                <a:gd name="T5" fmla="*/ 192 h 240"/>
                <a:gd name="T6" fmla="*/ 288 w 288"/>
                <a:gd name="T7" fmla="*/ 24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0" y="0"/>
                  </a:moveTo>
                  <a:cubicBezTo>
                    <a:pt x="56" y="8"/>
                    <a:pt x="112" y="16"/>
                    <a:pt x="144" y="48"/>
                  </a:cubicBezTo>
                  <a:cubicBezTo>
                    <a:pt x="176" y="80"/>
                    <a:pt x="168" y="160"/>
                    <a:pt x="192" y="192"/>
                  </a:cubicBezTo>
                  <a:cubicBezTo>
                    <a:pt x="216" y="224"/>
                    <a:pt x="252" y="232"/>
                    <a:pt x="288" y="24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1" name="Freeform 36"/>
            <p:cNvSpPr>
              <a:spLocks/>
            </p:cNvSpPr>
            <p:nvPr/>
          </p:nvSpPr>
          <p:spPr bwMode="auto">
            <a:xfrm>
              <a:off x="4464" y="3504"/>
              <a:ext cx="96" cy="384"/>
            </a:xfrm>
            <a:custGeom>
              <a:avLst/>
              <a:gdLst>
                <a:gd name="T0" fmla="*/ 0 w 96"/>
                <a:gd name="T1" fmla="*/ 0 h 384"/>
                <a:gd name="T2" fmla="*/ 48 w 96"/>
                <a:gd name="T3" fmla="*/ 96 h 384"/>
                <a:gd name="T4" fmla="*/ 48 w 96"/>
                <a:gd name="T5" fmla="*/ 288 h 384"/>
                <a:gd name="T6" fmla="*/ 96 w 96"/>
                <a:gd name="T7" fmla="*/ 384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384"/>
                <a:gd name="T14" fmla="*/ 96 w 96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384">
                  <a:moveTo>
                    <a:pt x="0" y="0"/>
                  </a:moveTo>
                  <a:cubicBezTo>
                    <a:pt x="20" y="24"/>
                    <a:pt x="40" y="48"/>
                    <a:pt x="48" y="96"/>
                  </a:cubicBezTo>
                  <a:cubicBezTo>
                    <a:pt x="56" y="144"/>
                    <a:pt x="40" y="240"/>
                    <a:pt x="48" y="288"/>
                  </a:cubicBezTo>
                  <a:cubicBezTo>
                    <a:pt x="56" y="336"/>
                    <a:pt x="76" y="360"/>
                    <a:pt x="96" y="384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2" name="Freeform 37"/>
            <p:cNvSpPr>
              <a:spLocks/>
            </p:cNvSpPr>
            <p:nvPr/>
          </p:nvSpPr>
          <p:spPr bwMode="auto">
            <a:xfrm>
              <a:off x="3888" y="3456"/>
              <a:ext cx="288" cy="432"/>
            </a:xfrm>
            <a:custGeom>
              <a:avLst/>
              <a:gdLst>
                <a:gd name="T0" fmla="*/ 0 w 288"/>
                <a:gd name="T1" fmla="*/ 0 h 432"/>
                <a:gd name="T2" fmla="*/ 96 w 288"/>
                <a:gd name="T3" fmla="*/ 144 h 432"/>
                <a:gd name="T4" fmla="*/ 144 w 288"/>
                <a:gd name="T5" fmla="*/ 336 h 432"/>
                <a:gd name="T6" fmla="*/ 288 w 288"/>
                <a:gd name="T7" fmla="*/ 432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432"/>
                <a:gd name="T14" fmla="*/ 288 w 288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432">
                  <a:moveTo>
                    <a:pt x="0" y="0"/>
                  </a:moveTo>
                  <a:cubicBezTo>
                    <a:pt x="36" y="44"/>
                    <a:pt x="72" y="88"/>
                    <a:pt x="96" y="144"/>
                  </a:cubicBezTo>
                  <a:cubicBezTo>
                    <a:pt x="120" y="200"/>
                    <a:pt x="112" y="288"/>
                    <a:pt x="144" y="336"/>
                  </a:cubicBezTo>
                  <a:cubicBezTo>
                    <a:pt x="176" y="384"/>
                    <a:pt x="232" y="408"/>
                    <a:pt x="288" y="432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3" name="Freeform 38"/>
            <p:cNvSpPr>
              <a:spLocks/>
            </p:cNvSpPr>
            <p:nvPr/>
          </p:nvSpPr>
          <p:spPr bwMode="auto">
            <a:xfrm>
              <a:off x="4464" y="3216"/>
              <a:ext cx="768" cy="672"/>
            </a:xfrm>
            <a:custGeom>
              <a:avLst/>
              <a:gdLst>
                <a:gd name="T0" fmla="*/ 0 w 768"/>
                <a:gd name="T1" fmla="*/ 672 h 672"/>
                <a:gd name="T2" fmla="*/ 96 w 768"/>
                <a:gd name="T3" fmla="*/ 528 h 672"/>
                <a:gd name="T4" fmla="*/ 528 w 768"/>
                <a:gd name="T5" fmla="*/ 384 h 672"/>
                <a:gd name="T6" fmla="*/ 768 w 768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672"/>
                <a:gd name="T14" fmla="*/ 768 w 768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672">
                  <a:moveTo>
                    <a:pt x="0" y="672"/>
                  </a:moveTo>
                  <a:cubicBezTo>
                    <a:pt x="4" y="624"/>
                    <a:pt x="8" y="576"/>
                    <a:pt x="96" y="528"/>
                  </a:cubicBezTo>
                  <a:cubicBezTo>
                    <a:pt x="184" y="480"/>
                    <a:pt x="416" y="472"/>
                    <a:pt x="528" y="384"/>
                  </a:cubicBezTo>
                  <a:cubicBezTo>
                    <a:pt x="640" y="296"/>
                    <a:pt x="704" y="148"/>
                    <a:pt x="768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25" name="Text Box 39"/>
          <p:cNvSpPr txBox="1">
            <a:spLocks noChangeArrowheads="1"/>
          </p:cNvSpPr>
          <p:nvPr/>
        </p:nvSpPr>
        <p:spPr bwMode="auto">
          <a:xfrm>
            <a:off x="6705600" y="2362200"/>
            <a:ext cx="20970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en-US" sz="2000" b="1" i="1">
                <a:latin typeface="Times New Roman" pitchFamily="18" charset="0"/>
              </a:rPr>
              <a:t>min_support = 3</a:t>
            </a:r>
            <a:endParaRPr lang="en-US" altLang="en-US" sz="2400" b="1" u="sng">
              <a:latin typeface="Times New Roman" pitchFamily="18" charset="0"/>
            </a:endParaRPr>
          </a:p>
        </p:txBody>
      </p:sp>
      <p:sp>
        <p:nvSpPr>
          <p:cNvPr id="30726" name="Rectangle 40"/>
          <p:cNvSpPr>
            <a:spLocks noChangeArrowheads="1"/>
          </p:cNvSpPr>
          <p:nvPr/>
        </p:nvSpPr>
        <p:spPr bwMode="auto">
          <a:xfrm>
            <a:off x="609600" y="1219200"/>
            <a:ext cx="5638800" cy="187743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xtLst/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ct val="40000"/>
              </a:lnSpc>
              <a:spcBef>
                <a:spcPct val="50000"/>
              </a:spcBef>
            </a:pPr>
            <a:endParaRPr lang="en-US" altLang="en-US" sz="2000" b="1" i="1" u="sng" dirty="0" smtClean="0">
              <a:latin typeface="Times New Roman" pitchFamily="18" charset="0"/>
            </a:endParaRPr>
          </a:p>
          <a:p>
            <a:pPr marL="457200" indent="-457200"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altLang="en-US" sz="2000" b="1" i="1" u="sng" dirty="0" smtClean="0">
                <a:latin typeface="Times New Roman" pitchFamily="18" charset="0"/>
              </a:rPr>
              <a:t>TID</a:t>
            </a:r>
            <a:r>
              <a:rPr lang="en-US" altLang="en-US" sz="2000" b="1" i="1" u="sng" dirty="0">
                <a:latin typeface="Times New Roman" pitchFamily="18" charset="0"/>
              </a:rPr>
              <a:t>		Items bought	  (ordered) frequent items</a:t>
            </a:r>
          </a:p>
          <a:p>
            <a:pPr marL="457200" indent="-457200"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altLang="en-US" sz="2000" b="1" dirty="0">
                <a:latin typeface="Times New Roman" pitchFamily="18" charset="0"/>
              </a:rPr>
              <a:t>100		{</a:t>
            </a:r>
            <a:r>
              <a:rPr lang="en-US" altLang="en-US" sz="2000" b="1" i="1" dirty="0">
                <a:latin typeface="Times New Roman" pitchFamily="18" charset="0"/>
              </a:rPr>
              <a:t>f, a, c, d, g, </a:t>
            </a:r>
            <a:r>
              <a:rPr lang="en-US" altLang="en-US" sz="2000" b="1" i="1" dirty="0" err="1">
                <a:latin typeface="Times New Roman" pitchFamily="18" charset="0"/>
              </a:rPr>
              <a:t>i</a:t>
            </a:r>
            <a:r>
              <a:rPr lang="en-US" altLang="en-US" sz="2000" b="1" i="1" dirty="0">
                <a:latin typeface="Times New Roman" pitchFamily="18" charset="0"/>
              </a:rPr>
              <a:t>, m, p</a:t>
            </a:r>
            <a:r>
              <a:rPr lang="en-US" altLang="en-US" sz="2000" b="1" dirty="0">
                <a:latin typeface="Times New Roman" pitchFamily="18" charset="0"/>
              </a:rPr>
              <a:t>}</a:t>
            </a:r>
            <a:r>
              <a:rPr lang="en-US" altLang="en-US" sz="2000" b="1" i="1" dirty="0">
                <a:latin typeface="Times New Roman" pitchFamily="18" charset="0"/>
              </a:rPr>
              <a:t>	</a:t>
            </a:r>
            <a:r>
              <a:rPr lang="en-US" altLang="en-US" sz="2000" b="1" dirty="0">
                <a:latin typeface="Times New Roman" pitchFamily="18" charset="0"/>
              </a:rPr>
              <a:t>{</a:t>
            </a:r>
            <a:r>
              <a:rPr lang="en-US" altLang="en-US" sz="2000" b="1" i="1" dirty="0">
                <a:latin typeface="Times New Roman" pitchFamily="18" charset="0"/>
              </a:rPr>
              <a:t>f, c, a, m, p</a:t>
            </a:r>
            <a:r>
              <a:rPr lang="en-US" altLang="en-US" sz="2000" b="1" dirty="0">
                <a:latin typeface="Times New Roman" pitchFamily="18" charset="0"/>
              </a:rPr>
              <a:t>}</a:t>
            </a:r>
          </a:p>
          <a:p>
            <a:pPr marL="457200" indent="-457200"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altLang="en-US" sz="2000" b="1" dirty="0">
                <a:latin typeface="Times New Roman" pitchFamily="18" charset="0"/>
              </a:rPr>
              <a:t>200		{</a:t>
            </a:r>
            <a:r>
              <a:rPr lang="en-US" altLang="en-US" sz="2000" b="1" i="1" dirty="0">
                <a:latin typeface="Times New Roman" pitchFamily="18" charset="0"/>
              </a:rPr>
              <a:t>a, b, c, f, l, m, o</a:t>
            </a:r>
            <a:r>
              <a:rPr lang="en-US" altLang="en-US" sz="2000" b="1" dirty="0">
                <a:latin typeface="Times New Roman" pitchFamily="18" charset="0"/>
              </a:rPr>
              <a:t>}</a:t>
            </a:r>
            <a:r>
              <a:rPr lang="en-US" altLang="en-US" sz="2000" b="1" i="1" dirty="0">
                <a:latin typeface="Times New Roman" pitchFamily="18" charset="0"/>
              </a:rPr>
              <a:t>		</a:t>
            </a:r>
            <a:r>
              <a:rPr lang="en-US" altLang="en-US" sz="2000" b="1" dirty="0">
                <a:latin typeface="Times New Roman" pitchFamily="18" charset="0"/>
              </a:rPr>
              <a:t>{</a:t>
            </a:r>
            <a:r>
              <a:rPr lang="en-US" altLang="en-US" sz="2000" b="1" i="1" dirty="0">
                <a:latin typeface="Times New Roman" pitchFamily="18" charset="0"/>
              </a:rPr>
              <a:t>f, c, a, b, m</a:t>
            </a:r>
            <a:r>
              <a:rPr lang="en-US" altLang="en-US" sz="2000" b="1" dirty="0">
                <a:latin typeface="Times New Roman" pitchFamily="18" charset="0"/>
              </a:rPr>
              <a:t>}</a:t>
            </a:r>
          </a:p>
          <a:p>
            <a:pPr marL="457200" indent="-457200"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altLang="en-US" sz="2000" b="1" dirty="0">
                <a:latin typeface="Times New Roman" pitchFamily="18" charset="0"/>
              </a:rPr>
              <a:t>300	</a:t>
            </a:r>
            <a:r>
              <a:rPr lang="en-US" altLang="en-US" sz="2000" b="1" i="1" dirty="0">
                <a:latin typeface="Times New Roman" pitchFamily="18" charset="0"/>
              </a:rPr>
              <a:t> 	</a:t>
            </a:r>
            <a:r>
              <a:rPr lang="en-US" altLang="en-US" sz="2000" b="1" dirty="0">
                <a:latin typeface="Times New Roman" pitchFamily="18" charset="0"/>
              </a:rPr>
              <a:t>{</a:t>
            </a:r>
            <a:r>
              <a:rPr lang="en-US" altLang="en-US" sz="2000" b="1" i="1" dirty="0">
                <a:latin typeface="Times New Roman" pitchFamily="18" charset="0"/>
              </a:rPr>
              <a:t>b, f, h, j, o, w</a:t>
            </a:r>
            <a:r>
              <a:rPr lang="en-US" altLang="en-US" sz="2000" b="1" dirty="0">
                <a:latin typeface="Times New Roman" pitchFamily="18" charset="0"/>
              </a:rPr>
              <a:t>}</a:t>
            </a:r>
            <a:r>
              <a:rPr lang="en-US" altLang="en-US" sz="2000" b="1" i="1" dirty="0">
                <a:latin typeface="Times New Roman" pitchFamily="18" charset="0"/>
              </a:rPr>
              <a:t>		</a:t>
            </a:r>
            <a:r>
              <a:rPr lang="en-US" altLang="en-US" sz="2000" b="1" dirty="0">
                <a:latin typeface="Times New Roman" pitchFamily="18" charset="0"/>
              </a:rPr>
              <a:t>{</a:t>
            </a:r>
            <a:r>
              <a:rPr lang="en-US" altLang="en-US" sz="2000" b="1" i="1" dirty="0">
                <a:latin typeface="Times New Roman" pitchFamily="18" charset="0"/>
              </a:rPr>
              <a:t>f, b</a:t>
            </a:r>
            <a:r>
              <a:rPr lang="en-US" altLang="en-US" sz="2000" b="1" dirty="0">
                <a:latin typeface="Times New Roman" pitchFamily="18" charset="0"/>
              </a:rPr>
              <a:t>}</a:t>
            </a:r>
          </a:p>
          <a:p>
            <a:pPr marL="457200" indent="-457200"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altLang="en-US" sz="2000" b="1" dirty="0">
                <a:latin typeface="Times New Roman" pitchFamily="18" charset="0"/>
              </a:rPr>
              <a:t>400	</a:t>
            </a:r>
            <a:r>
              <a:rPr lang="en-US" altLang="en-US" sz="2000" b="1" i="1" dirty="0">
                <a:latin typeface="Times New Roman" pitchFamily="18" charset="0"/>
              </a:rPr>
              <a:t> 	</a:t>
            </a:r>
            <a:r>
              <a:rPr lang="en-US" altLang="en-US" sz="2000" b="1" dirty="0">
                <a:latin typeface="Times New Roman" pitchFamily="18" charset="0"/>
              </a:rPr>
              <a:t>{</a:t>
            </a:r>
            <a:r>
              <a:rPr lang="en-US" altLang="en-US" sz="2000" b="1" i="1" dirty="0">
                <a:latin typeface="Times New Roman" pitchFamily="18" charset="0"/>
              </a:rPr>
              <a:t>b, c, k, s, p</a:t>
            </a:r>
            <a:r>
              <a:rPr lang="en-US" altLang="en-US" sz="2000" b="1" dirty="0">
                <a:latin typeface="Times New Roman" pitchFamily="18" charset="0"/>
              </a:rPr>
              <a:t>}</a:t>
            </a:r>
            <a:r>
              <a:rPr lang="en-US" altLang="en-US" sz="2000" b="1" i="1" dirty="0">
                <a:latin typeface="Times New Roman" pitchFamily="18" charset="0"/>
              </a:rPr>
              <a:t>		</a:t>
            </a:r>
            <a:r>
              <a:rPr lang="en-US" altLang="en-US" sz="2000" b="1" dirty="0">
                <a:latin typeface="Times New Roman" pitchFamily="18" charset="0"/>
              </a:rPr>
              <a:t>{</a:t>
            </a:r>
            <a:r>
              <a:rPr lang="en-US" altLang="en-US" sz="2000" b="1" i="1" dirty="0">
                <a:latin typeface="Times New Roman" pitchFamily="18" charset="0"/>
              </a:rPr>
              <a:t>c, b, p</a:t>
            </a:r>
            <a:r>
              <a:rPr lang="en-US" altLang="en-US" sz="2000" b="1" dirty="0">
                <a:latin typeface="Times New Roman" pitchFamily="18" charset="0"/>
              </a:rPr>
              <a:t>}</a:t>
            </a:r>
          </a:p>
          <a:p>
            <a:pPr marL="457200" indent="-457200" eaLnBrk="0" hangingPunct="0">
              <a:lnSpc>
                <a:spcPct val="40000"/>
              </a:lnSpc>
              <a:spcBef>
                <a:spcPct val="50000"/>
              </a:spcBef>
            </a:pPr>
            <a:r>
              <a:rPr lang="en-US" altLang="en-US" sz="2000" b="1" dirty="0" smtClean="0">
                <a:latin typeface="Times New Roman" pitchFamily="18" charset="0"/>
              </a:rPr>
              <a:t>500</a:t>
            </a:r>
            <a:r>
              <a:rPr lang="en-US" altLang="en-US" sz="2000" b="1" i="1" dirty="0" smtClean="0">
                <a:latin typeface="Times New Roman" pitchFamily="18" charset="0"/>
              </a:rPr>
              <a:t>	 	</a:t>
            </a:r>
            <a:r>
              <a:rPr lang="en-US" altLang="en-US" sz="2000" b="1" dirty="0" smtClean="0">
                <a:latin typeface="Times New Roman" pitchFamily="18" charset="0"/>
              </a:rPr>
              <a:t>{</a:t>
            </a:r>
            <a:r>
              <a:rPr lang="en-US" altLang="en-US" sz="2000" b="1" i="1" dirty="0">
                <a:latin typeface="Times New Roman" pitchFamily="18" charset="0"/>
              </a:rPr>
              <a:t>a, f, c, e, l, p, m, n</a:t>
            </a:r>
            <a:r>
              <a:rPr lang="en-US" altLang="en-US" sz="2000" b="1" dirty="0">
                <a:latin typeface="Times New Roman" pitchFamily="18" charset="0"/>
              </a:rPr>
              <a:t>}</a:t>
            </a:r>
            <a:r>
              <a:rPr lang="en-US" altLang="en-US" sz="2000" b="1" i="1" dirty="0">
                <a:latin typeface="Times New Roman" pitchFamily="18" charset="0"/>
              </a:rPr>
              <a:t>	</a:t>
            </a:r>
            <a:r>
              <a:rPr lang="en-US" altLang="en-US" sz="2000" b="1" dirty="0">
                <a:latin typeface="Times New Roman" pitchFamily="18" charset="0"/>
              </a:rPr>
              <a:t>{</a:t>
            </a:r>
            <a:r>
              <a:rPr lang="en-US" altLang="en-US" sz="2000" b="1" i="1" dirty="0">
                <a:latin typeface="Times New Roman" pitchFamily="18" charset="0"/>
              </a:rPr>
              <a:t>f, c, a, m, p</a:t>
            </a:r>
            <a:r>
              <a:rPr lang="en-US" altLang="en-US" sz="2000" b="1" dirty="0" smtClean="0">
                <a:latin typeface="Times New Roman" pitchFamily="18" charset="0"/>
              </a:rPr>
              <a:t>}</a:t>
            </a:r>
            <a:endParaRPr lang="en-US" altLang="en-US" sz="2000" b="1" dirty="0">
              <a:latin typeface="Times New Roman" pitchFamily="18" charset="0"/>
            </a:endParaRPr>
          </a:p>
        </p:txBody>
      </p:sp>
      <p:sp>
        <p:nvSpPr>
          <p:cNvPr id="30727" name="Text Box 41"/>
          <p:cNvSpPr txBox="1">
            <a:spLocks noChangeArrowheads="1"/>
          </p:cNvSpPr>
          <p:nvPr/>
        </p:nvSpPr>
        <p:spPr bwMode="auto">
          <a:xfrm>
            <a:off x="228600" y="3489325"/>
            <a:ext cx="3581400" cy="18158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extLst/>
        </p:spPr>
        <p:txBody>
          <a:bodyPr>
            <a:spAutoFit/>
          </a:bodyPr>
          <a:lstStyle>
            <a:lvl1pPr marL="457200" indent="-457200"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1600" dirty="0"/>
              <a:t>Scan DB once, find frequent 1-itemset (single item pattern)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1600" dirty="0"/>
              <a:t>Sort frequent items in frequency descending order, f-list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1600" dirty="0"/>
              <a:t>Scan DB again, construct FP-tree</a:t>
            </a:r>
          </a:p>
        </p:txBody>
      </p:sp>
      <p:sp>
        <p:nvSpPr>
          <p:cNvPr id="30728" name="Text Box 42"/>
          <p:cNvSpPr txBox="1">
            <a:spLocks noChangeArrowheads="1"/>
          </p:cNvSpPr>
          <p:nvPr/>
        </p:nvSpPr>
        <p:spPr bwMode="auto">
          <a:xfrm>
            <a:off x="3493135" y="5951136"/>
            <a:ext cx="2790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 sz="2400" dirty="0"/>
              <a:t>F-list = f-c-a-b-m-p</a:t>
            </a:r>
          </a:p>
        </p:txBody>
      </p:sp>
    </p:spTree>
    <p:extLst>
      <p:ext uri="{BB962C8B-B14F-4D97-AF65-F5344CB8AC3E}">
        <p14:creationId xmlns:p14="http://schemas.microsoft.com/office/powerpoint/2010/main" val="307524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5029200" cy="2438402"/>
          </a:xfr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/>
              <a:t>Association Rule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/>
              <a:t>An implication </a:t>
            </a:r>
            <a:r>
              <a:rPr lang="en-US" sz="2000" dirty="0" smtClean="0"/>
              <a:t>X </a:t>
            </a:r>
            <a:r>
              <a:rPr lang="en-US" sz="2000" dirty="0">
                <a:sym typeface="Symbol" pitchFamily="18" charset="2"/>
              </a:rPr>
              <a:t> Y, where X and Y are </a:t>
            </a:r>
            <a:r>
              <a:rPr lang="en-US" sz="2000" dirty="0" err="1">
                <a:sym typeface="Symbol" pitchFamily="18" charset="2"/>
              </a:rPr>
              <a:t>itemsets</a:t>
            </a:r>
            <a:endParaRPr lang="en-US" sz="2000" dirty="0">
              <a:sym typeface="Symbol" pitchFamily="18" charset="2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/>
              <a:t>Example</a:t>
            </a:r>
            <a:r>
              <a:rPr lang="en-US" sz="2000" dirty="0" smtClean="0"/>
              <a:t>:  </a:t>
            </a:r>
            <a:r>
              <a:rPr lang="en-US" sz="2000" dirty="0"/>
              <a:t>{Milk, Diaper} </a:t>
            </a:r>
            <a:r>
              <a:rPr lang="en-US" sz="2000" dirty="0">
                <a:sym typeface="Symbol" pitchFamily="18" charset="2"/>
              </a:rPr>
              <a:t> </a:t>
            </a:r>
            <a:r>
              <a:rPr lang="en-US" sz="2000" dirty="0" smtClean="0">
                <a:sym typeface="Symbol" pitchFamily="18" charset="2"/>
              </a:rPr>
              <a:t>{Cereal}</a:t>
            </a:r>
            <a:r>
              <a:rPr lang="en-US" sz="2000" dirty="0" smtClean="0"/>
              <a:t> </a:t>
            </a:r>
            <a:endParaRPr lang="en-US" sz="20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 smtClean="0"/>
              <a:t>Rule </a:t>
            </a:r>
            <a:r>
              <a:rPr lang="en-US" sz="2400" b="1" dirty="0"/>
              <a:t>Evaluation Metrics</a:t>
            </a:r>
            <a:endParaRPr lang="en-US" sz="2400" b="1" dirty="0">
              <a:sym typeface="Symbol" pitchFamily="18" charset="2"/>
            </a:endParaRP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4110945"/>
              </p:ext>
            </p:extLst>
          </p:nvPr>
        </p:nvGraphicFramePr>
        <p:xfrm>
          <a:off x="5486400" y="1447800"/>
          <a:ext cx="3357563" cy="188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2" name="Document" r:id="rId4" imgW="3570160" imgH="1995937" progId="Word.Document.8">
                  <p:embed/>
                </p:oleObj>
              </mc:Choice>
              <mc:Fallback>
                <p:oleObj name="Document" r:id="rId4" imgW="3570160" imgH="1995937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447800"/>
                        <a:ext cx="3357563" cy="188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5224462" y="3657602"/>
            <a:ext cx="3538538" cy="2438401"/>
            <a:chOff x="3264" y="2304"/>
            <a:chExt cx="2229" cy="1536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3264" y="2304"/>
              <a:ext cx="7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>
                  <a:solidFill>
                    <a:srgbClr val="FF0000"/>
                  </a:solidFill>
                  <a:latin typeface="Times New Roman" pitchFamily="18" charset="0"/>
                </a:rPr>
                <a:t>Example:</a:t>
              </a:r>
              <a:endParaRPr lang="en-US" sz="280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7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27610117"/>
                </p:ext>
              </p:extLst>
            </p:nvPr>
          </p:nvGraphicFramePr>
          <p:xfrm>
            <a:off x="3360" y="2545"/>
            <a:ext cx="1877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3" name="Equation" r:id="rId6" imgW="1574640" imgH="203040" progId="Equation.3">
                    <p:embed/>
                  </p:oleObj>
                </mc:Choice>
                <mc:Fallback>
                  <p:oleObj name="Equation" r:id="rId6" imgW="157464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2545"/>
                          <a:ext cx="1877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13590700"/>
                </p:ext>
              </p:extLst>
            </p:nvPr>
          </p:nvGraphicFramePr>
          <p:xfrm>
            <a:off x="3408" y="3028"/>
            <a:ext cx="2085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4" name="Equation" r:id="rId8" imgW="2349360" imgH="431640" progId="Equation.3">
                    <p:embed/>
                  </p:oleObj>
                </mc:Choice>
                <mc:Fallback>
                  <p:oleObj name="Equation" r:id="rId8" imgW="234936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3028"/>
                          <a:ext cx="2085" cy="38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37433366"/>
                </p:ext>
              </p:extLst>
            </p:nvPr>
          </p:nvGraphicFramePr>
          <p:xfrm>
            <a:off x="3408" y="3504"/>
            <a:ext cx="192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75" name="Equation" r:id="rId10" imgW="2425680" imgH="419040" progId="Equation.3">
                    <p:embed/>
                  </p:oleObj>
                </mc:Choice>
                <mc:Fallback>
                  <p:oleObj name="Equation" r:id="rId10" imgW="242568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3504"/>
                          <a:ext cx="1920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Rectangle 9"/>
          <p:cNvSpPr/>
          <p:nvPr/>
        </p:nvSpPr>
        <p:spPr>
          <a:xfrm>
            <a:off x="-152400" y="3200400"/>
            <a:ext cx="5029200" cy="3576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 smtClean="0"/>
              <a:t>Support, s : </a:t>
            </a:r>
          </a:p>
          <a:p>
            <a:pPr marL="1200150" lvl="2" indent="-285750">
              <a:spcBef>
                <a:spcPct val="20000"/>
              </a:spcBef>
              <a:buFontTx/>
              <a:buChar char="–"/>
            </a:pPr>
            <a:r>
              <a:rPr lang="en-US" sz="2000" dirty="0" smtClean="0"/>
              <a:t>F</a:t>
            </a:r>
            <a:r>
              <a:rPr lang="en-US" dirty="0" smtClean="0"/>
              <a:t>raction </a:t>
            </a:r>
            <a:r>
              <a:rPr lang="en-US" dirty="0"/>
              <a:t>of transactions that contain both X and </a:t>
            </a:r>
            <a:r>
              <a:rPr lang="en-US" dirty="0" smtClean="0"/>
              <a:t>Y</a:t>
            </a:r>
          </a:p>
          <a:p>
            <a:pPr marL="1200150" lvl="2" indent="-285750">
              <a:spcBef>
                <a:spcPct val="20000"/>
              </a:spcBef>
              <a:buFontTx/>
              <a:buChar char="–"/>
            </a:pPr>
            <a:r>
              <a:rPr lang="en-US" dirty="0">
                <a:solidFill>
                  <a:schemeClr val="tx2"/>
                </a:solidFill>
                <a:sym typeface="Symbol" pitchFamily="18" charset="2"/>
              </a:rPr>
              <a:t>probability</a:t>
            </a:r>
            <a:r>
              <a:rPr lang="en-US" dirty="0">
                <a:sym typeface="Symbol" pitchFamily="18" charset="2"/>
              </a:rPr>
              <a:t> that a transaction contains X  Y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 smtClean="0"/>
              <a:t>Confidence, c</a:t>
            </a:r>
            <a:r>
              <a:rPr lang="en-US" sz="2000" dirty="0"/>
              <a:t> </a:t>
            </a:r>
            <a:r>
              <a:rPr lang="en-US" sz="2000" dirty="0" smtClean="0"/>
              <a:t>: </a:t>
            </a:r>
          </a:p>
          <a:p>
            <a:pPr marL="1200150" lvl="2" indent="-285750">
              <a:spcBef>
                <a:spcPct val="20000"/>
              </a:spcBef>
              <a:buFontTx/>
              <a:buChar char="–"/>
            </a:pPr>
            <a:r>
              <a:rPr lang="en-US" dirty="0" smtClean="0"/>
              <a:t>Measures </a:t>
            </a:r>
            <a:r>
              <a:rPr lang="en-US" dirty="0"/>
              <a:t>how often items in Y appear in transactions that contain </a:t>
            </a:r>
            <a:r>
              <a:rPr lang="en-US" dirty="0" smtClean="0"/>
              <a:t>X</a:t>
            </a:r>
          </a:p>
          <a:p>
            <a:pPr marL="1200150" lvl="2" indent="-285750">
              <a:spcBef>
                <a:spcPct val="20000"/>
              </a:spcBef>
              <a:buFontTx/>
              <a:buChar char="–"/>
            </a:pPr>
            <a:r>
              <a:rPr lang="en-US" dirty="0">
                <a:solidFill>
                  <a:schemeClr val="tx2"/>
                </a:solidFill>
                <a:sym typeface="Symbol" pitchFamily="18" charset="2"/>
              </a:rPr>
              <a:t>conditional probability</a:t>
            </a:r>
            <a:r>
              <a:rPr lang="en-US" dirty="0">
                <a:sym typeface="Symbol" pitchFamily="18" charset="2"/>
              </a:rPr>
              <a:t> that a transaction having X also contains </a:t>
            </a:r>
            <a:r>
              <a:rPr lang="en-US" i="1" dirty="0">
                <a:sym typeface="Symbol" pitchFamily="18" charset="2"/>
              </a:rPr>
              <a:t>Y</a:t>
            </a:r>
          </a:p>
          <a:p>
            <a:pPr marL="1200150" lvl="2" indent="-285750">
              <a:spcBef>
                <a:spcPct val="20000"/>
              </a:spcBef>
              <a:buFontTx/>
              <a:buChar char="–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8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85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 smtClean="0"/>
              <a:t>Step 1: </a:t>
            </a:r>
            <a:r>
              <a:rPr lang="en-US" sz="2800" dirty="0"/>
              <a:t>Construct Conditional Pattern Base</a:t>
            </a:r>
            <a:endParaRPr lang="en-US" altLang="en-US" sz="2800" dirty="0" smtClean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1524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100" dirty="0" smtClean="0"/>
              <a:t>Starting at the frequent item header table in the FP-tree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 smtClean="0"/>
              <a:t>Traverse the FP-tree by following the link of each frequent item</a:t>
            </a:r>
            <a:endParaRPr lang="en-US" altLang="en-US" sz="2100" i="1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 smtClean="0"/>
              <a:t>Accumulate all of </a:t>
            </a:r>
            <a:r>
              <a:rPr lang="en-US" altLang="en-US" sz="2100" i="1" dirty="0" smtClean="0"/>
              <a:t>transformed prefix paths</a:t>
            </a:r>
            <a:r>
              <a:rPr lang="en-US" altLang="en-US" sz="2100" dirty="0" smtClean="0"/>
              <a:t> of that item to form </a:t>
            </a:r>
            <a:r>
              <a:rPr lang="en-US" altLang="en-US" sz="2100" i="1" dirty="0" smtClean="0"/>
              <a:t>a</a:t>
            </a:r>
            <a:r>
              <a:rPr lang="en-US" altLang="en-US" sz="2100" dirty="0" smtClean="0"/>
              <a:t> conditional pattern base</a:t>
            </a: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5461000" y="3315706"/>
            <a:ext cx="3327400" cy="2778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x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b="1" i="1" dirty="0">
                <a:latin typeface="Times New Roman" pitchFamily="18" charset="0"/>
              </a:rPr>
              <a:t>Conditional </a:t>
            </a:r>
            <a:r>
              <a:rPr lang="en-US" altLang="en-US" sz="2000" b="1" dirty="0">
                <a:latin typeface="Times New Roman" pitchFamily="18" charset="0"/>
              </a:rPr>
              <a:t>pattern bases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en-US" sz="2000" b="1" i="1" u="sng" dirty="0">
                <a:latin typeface="Times New Roman" pitchFamily="18" charset="0"/>
              </a:rPr>
              <a:t>item	cond. pattern base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en-US" sz="2000" b="1" i="1" dirty="0">
                <a:latin typeface="Times New Roman" pitchFamily="18" charset="0"/>
              </a:rPr>
              <a:t>c	f:3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en-US" sz="2000" b="1" i="1" dirty="0">
                <a:latin typeface="Times New Roman" pitchFamily="18" charset="0"/>
              </a:rPr>
              <a:t>a	fc:3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en-US" sz="2000" b="1" i="1" dirty="0">
                <a:latin typeface="Times New Roman" pitchFamily="18" charset="0"/>
              </a:rPr>
              <a:t>b	fca:1, f:1, c:1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en-US" sz="2000" b="1" i="1" dirty="0">
                <a:latin typeface="Times New Roman" pitchFamily="18" charset="0"/>
              </a:rPr>
              <a:t>m	fca:2, fcab:1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en-US" sz="2000" b="1" i="1" dirty="0">
                <a:latin typeface="Times New Roman" pitchFamily="18" charset="0"/>
              </a:rPr>
              <a:t>p	fcam:2, cb:1</a:t>
            </a:r>
          </a:p>
        </p:txBody>
      </p:sp>
      <p:grpSp>
        <p:nvGrpSpPr>
          <p:cNvPr id="32774" name="Group 5"/>
          <p:cNvGrpSpPr>
            <a:grpSpLocks/>
          </p:cNvGrpSpPr>
          <p:nvPr/>
        </p:nvGrpSpPr>
        <p:grpSpPr bwMode="auto">
          <a:xfrm>
            <a:off x="304800" y="2819400"/>
            <a:ext cx="4637088" cy="3525838"/>
            <a:chOff x="2496" y="1772"/>
            <a:chExt cx="2921" cy="2226"/>
          </a:xfrm>
        </p:grpSpPr>
        <p:sp>
          <p:nvSpPr>
            <p:cNvPr id="32775" name="Text Box 6"/>
            <p:cNvSpPr txBox="1">
              <a:spLocks noChangeArrowheads="1"/>
            </p:cNvSpPr>
            <p:nvPr/>
          </p:nvSpPr>
          <p:spPr bwMode="auto">
            <a:xfrm>
              <a:off x="4796" y="1772"/>
              <a:ext cx="278" cy="259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0" hangingPunct="0"/>
              <a:r>
                <a:rPr lang="en-US" altLang="en-US" sz="2000">
                  <a:latin typeface="Times New Roman" pitchFamily="18" charset="0"/>
                </a:rPr>
                <a:t>{}</a:t>
              </a:r>
            </a:p>
          </p:txBody>
        </p:sp>
        <p:sp>
          <p:nvSpPr>
            <p:cNvPr id="32776" name="Text Box 7"/>
            <p:cNvSpPr txBox="1">
              <a:spLocks noChangeArrowheads="1"/>
            </p:cNvSpPr>
            <p:nvPr/>
          </p:nvSpPr>
          <p:spPr bwMode="auto">
            <a:xfrm>
              <a:off x="4508" y="2205"/>
              <a:ext cx="301" cy="259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0" hangingPunct="0"/>
              <a:r>
                <a:rPr lang="en-US" altLang="en-US" sz="2000" i="1">
                  <a:latin typeface="Times New Roman" pitchFamily="18" charset="0"/>
                </a:rPr>
                <a:t>f:4</a:t>
              </a:r>
            </a:p>
          </p:txBody>
        </p:sp>
        <p:sp>
          <p:nvSpPr>
            <p:cNvPr id="32777" name="Text Box 8"/>
            <p:cNvSpPr txBox="1">
              <a:spLocks noChangeArrowheads="1"/>
            </p:cNvSpPr>
            <p:nvPr/>
          </p:nvSpPr>
          <p:spPr bwMode="auto">
            <a:xfrm>
              <a:off x="5084" y="2205"/>
              <a:ext cx="328" cy="259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0" hangingPunct="0"/>
              <a:r>
                <a:rPr lang="en-US" altLang="en-US" sz="2000" i="1">
                  <a:latin typeface="Times New Roman" pitchFamily="18" charset="0"/>
                </a:rPr>
                <a:t>c:1</a:t>
              </a:r>
            </a:p>
          </p:txBody>
        </p:sp>
        <p:sp>
          <p:nvSpPr>
            <p:cNvPr id="32778" name="Text Box 9"/>
            <p:cNvSpPr txBox="1">
              <a:spLocks noChangeArrowheads="1"/>
            </p:cNvSpPr>
            <p:nvPr/>
          </p:nvSpPr>
          <p:spPr bwMode="auto">
            <a:xfrm>
              <a:off x="5080" y="2588"/>
              <a:ext cx="337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0" hangingPunct="0"/>
              <a:r>
                <a:rPr lang="en-US" altLang="en-US" sz="2000" i="1">
                  <a:latin typeface="Times New Roman" pitchFamily="18" charset="0"/>
                </a:rPr>
                <a:t>b:1</a:t>
              </a:r>
            </a:p>
          </p:txBody>
        </p:sp>
        <p:sp>
          <p:nvSpPr>
            <p:cNvPr id="32779" name="Text Box 10"/>
            <p:cNvSpPr txBox="1">
              <a:spLocks noChangeArrowheads="1"/>
            </p:cNvSpPr>
            <p:nvPr/>
          </p:nvSpPr>
          <p:spPr bwMode="auto">
            <a:xfrm>
              <a:off x="5080" y="2971"/>
              <a:ext cx="337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0" hangingPunct="0"/>
              <a:r>
                <a:rPr lang="en-US" altLang="en-US" sz="2000" i="1">
                  <a:latin typeface="Times New Roman" pitchFamily="18" charset="0"/>
                </a:rPr>
                <a:t>p:1</a:t>
              </a:r>
            </a:p>
          </p:txBody>
        </p:sp>
        <p:cxnSp>
          <p:nvCxnSpPr>
            <p:cNvPr id="32780" name="AutoShape 11"/>
            <p:cNvCxnSpPr>
              <a:cxnSpLocks noChangeShapeType="1"/>
              <a:stCxn id="32777" idx="2"/>
              <a:endCxn id="32778" idx="0"/>
            </p:cNvCxnSpPr>
            <p:nvPr/>
          </p:nvCxnSpPr>
          <p:spPr bwMode="auto">
            <a:xfrm>
              <a:off x="5248" y="2458"/>
              <a:ext cx="1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81" name="AutoShape 12"/>
            <p:cNvCxnSpPr>
              <a:cxnSpLocks noChangeShapeType="1"/>
              <a:stCxn id="32778" idx="2"/>
              <a:endCxn id="32779" idx="0"/>
            </p:cNvCxnSpPr>
            <p:nvPr/>
          </p:nvCxnSpPr>
          <p:spPr bwMode="auto">
            <a:xfrm>
              <a:off x="5249" y="2842"/>
              <a:ext cx="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82" name="AutoShape 13"/>
            <p:cNvCxnSpPr>
              <a:cxnSpLocks noChangeShapeType="1"/>
              <a:stCxn id="32775" idx="2"/>
              <a:endCxn id="32777" idx="0"/>
            </p:cNvCxnSpPr>
            <p:nvPr/>
          </p:nvCxnSpPr>
          <p:spPr bwMode="auto">
            <a:xfrm>
              <a:off x="4935" y="2026"/>
              <a:ext cx="313" cy="18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83" name="AutoShape 14"/>
            <p:cNvCxnSpPr>
              <a:cxnSpLocks noChangeShapeType="1"/>
              <a:stCxn id="32775" idx="2"/>
              <a:endCxn id="32776" idx="0"/>
            </p:cNvCxnSpPr>
            <p:nvPr/>
          </p:nvCxnSpPr>
          <p:spPr bwMode="auto">
            <a:xfrm flipH="1">
              <a:off x="4659" y="2026"/>
              <a:ext cx="276" cy="18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784" name="Text Box 15"/>
            <p:cNvSpPr txBox="1">
              <a:spLocks noChangeArrowheads="1"/>
            </p:cNvSpPr>
            <p:nvPr/>
          </p:nvSpPr>
          <p:spPr bwMode="auto">
            <a:xfrm>
              <a:off x="4700" y="2588"/>
              <a:ext cx="337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0" hangingPunct="0"/>
              <a:r>
                <a:rPr lang="en-US" altLang="en-US" sz="2000" i="1">
                  <a:latin typeface="Times New Roman" pitchFamily="18" charset="0"/>
                </a:rPr>
                <a:t>b:1</a:t>
              </a:r>
            </a:p>
          </p:txBody>
        </p:sp>
        <p:sp>
          <p:nvSpPr>
            <p:cNvPr id="32785" name="Text Box 16"/>
            <p:cNvSpPr txBox="1">
              <a:spLocks noChangeArrowheads="1"/>
            </p:cNvSpPr>
            <p:nvPr/>
          </p:nvSpPr>
          <p:spPr bwMode="auto">
            <a:xfrm>
              <a:off x="4321" y="2588"/>
              <a:ext cx="328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0" hangingPunct="0"/>
              <a:r>
                <a:rPr lang="en-US" altLang="en-US" sz="2000" i="1">
                  <a:latin typeface="Times New Roman" pitchFamily="18" charset="0"/>
                </a:rPr>
                <a:t>c:3</a:t>
              </a:r>
            </a:p>
          </p:txBody>
        </p:sp>
        <p:cxnSp>
          <p:nvCxnSpPr>
            <p:cNvPr id="32786" name="AutoShape 17"/>
            <p:cNvCxnSpPr>
              <a:cxnSpLocks noChangeShapeType="1"/>
              <a:stCxn id="32776" idx="2"/>
              <a:endCxn id="32785" idx="0"/>
            </p:cNvCxnSpPr>
            <p:nvPr/>
          </p:nvCxnSpPr>
          <p:spPr bwMode="auto">
            <a:xfrm flipH="1">
              <a:off x="4485" y="2458"/>
              <a:ext cx="174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87" name="AutoShape 18"/>
            <p:cNvCxnSpPr>
              <a:cxnSpLocks noChangeShapeType="1"/>
              <a:stCxn id="32776" idx="2"/>
              <a:endCxn id="32784" idx="0"/>
            </p:cNvCxnSpPr>
            <p:nvPr/>
          </p:nvCxnSpPr>
          <p:spPr bwMode="auto">
            <a:xfrm>
              <a:off x="4659" y="2458"/>
              <a:ext cx="21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788" name="Text Box 19"/>
            <p:cNvSpPr txBox="1">
              <a:spLocks noChangeArrowheads="1"/>
            </p:cNvSpPr>
            <p:nvPr/>
          </p:nvSpPr>
          <p:spPr bwMode="auto">
            <a:xfrm>
              <a:off x="4316" y="2971"/>
              <a:ext cx="337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0" hangingPunct="0"/>
              <a:r>
                <a:rPr lang="en-US" altLang="en-US" sz="2000" i="1">
                  <a:latin typeface="Times New Roman" pitchFamily="18" charset="0"/>
                </a:rPr>
                <a:t>a:3</a:t>
              </a:r>
            </a:p>
          </p:txBody>
        </p:sp>
        <p:sp>
          <p:nvSpPr>
            <p:cNvPr id="32789" name="Text Box 20"/>
            <p:cNvSpPr txBox="1">
              <a:spLocks noChangeArrowheads="1"/>
            </p:cNvSpPr>
            <p:nvPr/>
          </p:nvSpPr>
          <p:spPr bwMode="auto">
            <a:xfrm>
              <a:off x="4556" y="3356"/>
              <a:ext cx="337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0" hangingPunct="0"/>
              <a:r>
                <a:rPr lang="en-US" altLang="en-US" sz="2000" i="1">
                  <a:latin typeface="Times New Roman" pitchFamily="18" charset="0"/>
                </a:rPr>
                <a:t>b:1</a:t>
              </a:r>
            </a:p>
          </p:txBody>
        </p:sp>
        <p:sp>
          <p:nvSpPr>
            <p:cNvPr id="32790" name="Text Box 21"/>
            <p:cNvSpPr txBox="1">
              <a:spLocks noChangeArrowheads="1"/>
            </p:cNvSpPr>
            <p:nvPr/>
          </p:nvSpPr>
          <p:spPr bwMode="auto">
            <a:xfrm>
              <a:off x="4130" y="3356"/>
              <a:ext cx="373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0" hangingPunct="0"/>
              <a:r>
                <a:rPr lang="en-US" altLang="en-US" sz="2000" i="1">
                  <a:latin typeface="Times New Roman" pitchFamily="18" charset="0"/>
                </a:rPr>
                <a:t>m:2</a:t>
              </a:r>
            </a:p>
          </p:txBody>
        </p:sp>
        <p:sp>
          <p:nvSpPr>
            <p:cNvPr id="32791" name="Text Box 22"/>
            <p:cNvSpPr txBox="1">
              <a:spLocks noChangeArrowheads="1"/>
            </p:cNvSpPr>
            <p:nvPr/>
          </p:nvSpPr>
          <p:spPr bwMode="auto">
            <a:xfrm>
              <a:off x="4148" y="3739"/>
              <a:ext cx="337" cy="259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0" hangingPunct="0"/>
              <a:r>
                <a:rPr lang="en-US" altLang="en-US" sz="2000" i="1">
                  <a:latin typeface="Times New Roman" pitchFamily="18" charset="0"/>
                </a:rPr>
                <a:t>p:2</a:t>
              </a:r>
            </a:p>
          </p:txBody>
        </p:sp>
        <p:cxnSp>
          <p:nvCxnSpPr>
            <p:cNvPr id="32792" name="AutoShape 23"/>
            <p:cNvCxnSpPr>
              <a:cxnSpLocks noChangeShapeType="1"/>
              <a:stCxn id="32785" idx="2"/>
              <a:endCxn id="32788" idx="0"/>
            </p:cNvCxnSpPr>
            <p:nvPr/>
          </p:nvCxnSpPr>
          <p:spPr bwMode="auto">
            <a:xfrm>
              <a:off x="4485" y="2842"/>
              <a:ext cx="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93" name="AutoShape 24"/>
            <p:cNvCxnSpPr>
              <a:cxnSpLocks noChangeShapeType="1"/>
              <a:stCxn id="32788" idx="2"/>
              <a:endCxn id="32790" idx="0"/>
            </p:cNvCxnSpPr>
            <p:nvPr/>
          </p:nvCxnSpPr>
          <p:spPr bwMode="auto">
            <a:xfrm flipH="1">
              <a:off x="4317" y="3226"/>
              <a:ext cx="168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94" name="AutoShape 25"/>
            <p:cNvCxnSpPr>
              <a:cxnSpLocks noChangeShapeType="1"/>
              <a:stCxn id="32788" idx="2"/>
              <a:endCxn id="32789" idx="0"/>
            </p:cNvCxnSpPr>
            <p:nvPr/>
          </p:nvCxnSpPr>
          <p:spPr bwMode="auto">
            <a:xfrm>
              <a:off x="4485" y="3226"/>
              <a:ext cx="24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95" name="AutoShape 26"/>
            <p:cNvCxnSpPr>
              <a:cxnSpLocks noChangeShapeType="1"/>
              <a:stCxn id="32790" idx="2"/>
              <a:endCxn id="32791" idx="0"/>
            </p:cNvCxnSpPr>
            <p:nvPr/>
          </p:nvCxnSpPr>
          <p:spPr bwMode="auto">
            <a:xfrm>
              <a:off x="4317" y="3610"/>
              <a:ext cx="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796" name="Text Box 27"/>
            <p:cNvSpPr txBox="1">
              <a:spLocks noChangeArrowheads="1"/>
            </p:cNvSpPr>
            <p:nvPr/>
          </p:nvSpPr>
          <p:spPr bwMode="auto">
            <a:xfrm>
              <a:off x="4538" y="3739"/>
              <a:ext cx="373" cy="259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0" hangingPunct="0"/>
              <a:r>
                <a:rPr lang="en-US" altLang="en-US" sz="2000" i="1">
                  <a:latin typeface="Times New Roman" pitchFamily="18" charset="0"/>
                </a:rPr>
                <a:t>m:1</a:t>
              </a:r>
            </a:p>
          </p:txBody>
        </p:sp>
        <p:cxnSp>
          <p:nvCxnSpPr>
            <p:cNvPr id="32797" name="AutoShape 28"/>
            <p:cNvCxnSpPr>
              <a:cxnSpLocks noChangeShapeType="1"/>
              <a:stCxn id="32789" idx="2"/>
              <a:endCxn id="32796" idx="0"/>
            </p:cNvCxnSpPr>
            <p:nvPr/>
          </p:nvCxnSpPr>
          <p:spPr bwMode="auto">
            <a:xfrm>
              <a:off x="4725" y="3610"/>
              <a:ext cx="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798" name="Text Box 29"/>
            <p:cNvSpPr txBox="1">
              <a:spLocks noChangeArrowheads="1"/>
            </p:cNvSpPr>
            <p:nvPr/>
          </p:nvSpPr>
          <p:spPr bwMode="auto">
            <a:xfrm>
              <a:off x="2496" y="1935"/>
              <a:ext cx="1602" cy="162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/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0" hangingPunct="0">
                <a:lnSpc>
                  <a:spcPct val="90000"/>
                </a:lnSpc>
              </a:pPr>
              <a:r>
                <a:rPr lang="en-US" altLang="en-US" sz="2000" b="1" dirty="0">
                  <a:latin typeface="Times New Roman" pitchFamily="18" charset="0"/>
                </a:rPr>
                <a:t>Header Table</a:t>
              </a:r>
            </a:p>
            <a:p>
              <a:pPr eaLnBrk="0" hangingPunct="0">
                <a:lnSpc>
                  <a:spcPct val="90000"/>
                </a:lnSpc>
              </a:pPr>
              <a:endParaRPr lang="en-US" altLang="en-US" sz="2000" b="1" dirty="0">
                <a:latin typeface="Times New Roman" pitchFamily="18" charset="0"/>
              </a:endParaRPr>
            </a:p>
            <a:p>
              <a:pPr eaLnBrk="0" hangingPunct="0">
                <a:lnSpc>
                  <a:spcPct val="90000"/>
                </a:lnSpc>
              </a:pPr>
              <a:r>
                <a:rPr lang="en-US" altLang="en-US" sz="2000" b="1" i="1" u="sng" dirty="0">
                  <a:latin typeface="Times New Roman" pitchFamily="18" charset="0"/>
                </a:rPr>
                <a:t>Item  frequency  head 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altLang="en-US" sz="2000" i="1" dirty="0">
                  <a:latin typeface="Times New Roman" pitchFamily="18" charset="0"/>
                </a:rPr>
                <a:t> f	4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altLang="en-US" sz="2000" i="1" dirty="0">
                  <a:latin typeface="Times New Roman" pitchFamily="18" charset="0"/>
                </a:rPr>
                <a:t>c	4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altLang="en-US" sz="2000" i="1" dirty="0">
                  <a:latin typeface="Times New Roman" pitchFamily="18" charset="0"/>
                </a:rPr>
                <a:t>a	3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altLang="en-US" sz="2000" i="1" dirty="0">
                  <a:latin typeface="Times New Roman" pitchFamily="18" charset="0"/>
                </a:rPr>
                <a:t>b	3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altLang="en-US" sz="2000" i="1" dirty="0">
                  <a:latin typeface="Times New Roman" pitchFamily="18" charset="0"/>
                </a:rPr>
                <a:t>m	3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altLang="en-US" sz="2000" i="1" dirty="0">
                  <a:latin typeface="Times New Roman" pitchFamily="18" charset="0"/>
                </a:rPr>
                <a:t>p	3</a:t>
              </a:r>
              <a:endParaRPr lang="en-US" altLang="en-US" sz="2000" dirty="0">
                <a:latin typeface="Times New Roman" pitchFamily="18" charset="0"/>
              </a:endParaRPr>
            </a:p>
          </p:txBody>
        </p:sp>
        <p:sp>
          <p:nvSpPr>
            <p:cNvPr id="32799" name="Freeform 30"/>
            <p:cNvSpPr>
              <a:spLocks/>
            </p:cNvSpPr>
            <p:nvPr/>
          </p:nvSpPr>
          <p:spPr bwMode="auto">
            <a:xfrm>
              <a:off x="3879" y="2341"/>
              <a:ext cx="672" cy="240"/>
            </a:xfrm>
            <a:custGeom>
              <a:avLst/>
              <a:gdLst>
                <a:gd name="T0" fmla="*/ 0 w 672"/>
                <a:gd name="T1" fmla="*/ 240 h 240"/>
                <a:gd name="T2" fmla="*/ 288 w 672"/>
                <a:gd name="T3" fmla="*/ 192 h 240"/>
                <a:gd name="T4" fmla="*/ 432 w 672"/>
                <a:gd name="T5" fmla="*/ 48 h 240"/>
                <a:gd name="T6" fmla="*/ 672 w 672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240"/>
                <a:gd name="T14" fmla="*/ 672 w 672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240">
                  <a:moveTo>
                    <a:pt x="0" y="240"/>
                  </a:moveTo>
                  <a:cubicBezTo>
                    <a:pt x="108" y="232"/>
                    <a:pt x="216" y="224"/>
                    <a:pt x="288" y="192"/>
                  </a:cubicBezTo>
                  <a:cubicBezTo>
                    <a:pt x="360" y="160"/>
                    <a:pt x="368" y="80"/>
                    <a:pt x="432" y="48"/>
                  </a:cubicBezTo>
                  <a:cubicBezTo>
                    <a:pt x="496" y="16"/>
                    <a:pt x="584" y="8"/>
                    <a:pt x="672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0" name="Freeform 31"/>
            <p:cNvSpPr>
              <a:spLocks/>
            </p:cNvSpPr>
            <p:nvPr/>
          </p:nvSpPr>
          <p:spPr bwMode="auto">
            <a:xfrm>
              <a:off x="3879" y="2725"/>
              <a:ext cx="432" cy="1"/>
            </a:xfrm>
            <a:custGeom>
              <a:avLst/>
              <a:gdLst>
                <a:gd name="T0" fmla="*/ 0 w 432"/>
                <a:gd name="T1" fmla="*/ 0 h 1"/>
                <a:gd name="T2" fmla="*/ 432 w 432"/>
                <a:gd name="T3" fmla="*/ 0 h 1"/>
                <a:gd name="T4" fmla="*/ 0 60000 65536"/>
                <a:gd name="T5" fmla="*/ 0 60000 65536"/>
                <a:gd name="T6" fmla="*/ 0 w 432"/>
                <a:gd name="T7" fmla="*/ 0 h 1"/>
                <a:gd name="T8" fmla="*/ 432 w 43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32" h="1">
                  <a:moveTo>
                    <a:pt x="0" y="0"/>
                  </a:moveTo>
                  <a:cubicBezTo>
                    <a:pt x="0" y="0"/>
                    <a:pt x="216" y="0"/>
                    <a:pt x="432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1" name="Freeform 32"/>
            <p:cNvSpPr>
              <a:spLocks/>
            </p:cNvSpPr>
            <p:nvPr/>
          </p:nvSpPr>
          <p:spPr bwMode="auto">
            <a:xfrm>
              <a:off x="4599" y="2341"/>
              <a:ext cx="480" cy="384"/>
            </a:xfrm>
            <a:custGeom>
              <a:avLst/>
              <a:gdLst>
                <a:gd name="T0" fmla="*/ 0 w 480"/>
                <a:gd name="T1" fmla="*/ 384 h 384"/>
                <a:gd name="T2" fmla="*/ 48 w 480"/>
                <a:gd name="T3" fmla="*/ 336 h 384"/>
                <a:gd name="T4" fmla="*/ 240 w 480"/>
                <a:gd name="T5" fmla="*/ 96 h 384"/>
                <a:gd name="T6" fmla="*/ 480 w 480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384"/>
                <a:gd name="T14" fmla="*/ 480 w 48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384">
                  <a:moveTo>
                    <a:pt x="0" y="384"/>
                  </a:moveTo>
                  <a:cubicBezTo>
                    <a:pt x="4" y="384"/>
                    <a:pt x="8" y="384"/>
                    <a:pt x="48" y="336"/>
                  </a:cubicBezTo>
                  <a:cubicBezTo>
                    <a:pt x="88" y="288"/>
                    <a:pt x="168" y="152"/>
                    <a:pt x="240" y="96"/>
                  </a:cubicBezTo>
                  <a:cubicBezTo>
                    <a:pt x="312" y="40"/>
                    <a:pt x="396" y="20"/>
                    <a:pt x="480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2" name="Freeform 33"/>
            <p:cNvSpPr>
              <a:spLocks/>
            </p:cNvSpPr>
            <p:nvPr/>
          </p:nvSpPr>
          <p:spPr bwMode="auto">
            <a:xfrm>
              <a:off x="3879" y="2928"/>
              <a:ext cx="432" cy="192"/>
            </a:xfrm>
            <a:custGeom>
              <a:avLst/>
              <a:gdLst>
                <a:gd name="T0" fmla="*/ 0 w 432"/>
                <a:gd name="T1" fmla="*/ 0 h 192"/>
                <a:gd name="T2" fmla="*/ 144 w 432"/>
                <a:gd name="T3" fmla="*/ 48 h 192"/>
                <a:gd name="T4" fmla="*/ 288 w 432"/>
                <a:gd name="T5" fmla="*/ 144 h 192"/>
                <a:gd name="T6" fmla="*/ 432 w 432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92"/>
                <a:gd name="T14" fmla="*/ 432 w 432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92">
                  <a:moveTo>
                    <a:pt x="0" y="0"/>
                  </a:moveTo>
                  <a:cubicBezTo>
                    <a:pt x="48" y="12"/>
                    <a:pt x="96" y="24"/>
                    <a:pt x="144" y="48"/>
                  </a:cubicBezTo>
                  <a:cubicBezTo>
                    <a:pt x="192" y="72"/>
                    <a:pt x="240" y="120"/>
                    <a:pt x="288" y="144"/>
                  </a:cubicBezTo>
                  <a:cubicBezTo>
                    <a:pt x="336" y="168"/>
                    <a:pt x="384" y="180"/>
                    <a:pt x="432" y="192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3" name="Freeform 34"/>
            <p:cNvSpPr>
              <a:spLocks/>
            </p:cNvSpPr>
            <p:nvPr/>
          </p:nvSpPr>
          <p:spPr bwMode="auto">
            <a:xfrm>
              <a:off x="3888" y="3072"/>
              <a:ext cx="720" cy="384"/>
            </a:xfrm>
            <a:custGeom>
              <a:avLst/>
              <a:gdLst>
                <a:gd name="T0" fmla="*/ 0 w 720"/>
                <a:gd name="T1" fmla="*/ 0 h 384"/>
                <a:gd name="T2" fmla="*/ 240 w 720"/>
                <a:gd name="T3" fmla="*/ 48 h 384"/>
                <a:gd name="T4" fmla="*/ 528 w 720"/>
                <a:gd name="T5" fmla="*/ 288 h 384"/>
                <a:gd name="T6" fmla="*/ 720 w 720"/>
                <a:gd name="T7" fmla="*/ 384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384"/>
                <a:gd name="T14" fmla="*/ 720 w 72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384">
                  <a:moveTo>
                    <a:pt x="0" y="0"/>
                  </a:moveTo>
                  <a:cubicBezTo>
                    <a:pt x="76" y="0"/>
                    <a:pt x="152" y="0"/>
                    <a:pt x="240" y="48"/>
                  </a:cubicBezTo>
                  <a:cubicBezTo>
                    <a:pt x="328" y="96"/>
                    <a:pt x="448" y="232"/>
                    <a:pt x="528" y="288"/>
                  </a:cubicBezTo>
                  <a:cubicBezTo>
                    <a:pt x="608" y="344"/>
                    <a:pt x="664" y="364"/>
                    <a:pt x="720" y="384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4" name="Freeform 35"/>
            <p:cNvSpPr>
              <a:spLocks/>
            </p:cNvSpPr>
            <p:nvPr/>
          </p:nvSpPr>
          <p:spPr bwMode="auto">
            <a:xfrm>
              <a:off x="4848" y="2832"/>
              <a:ext cx="56" cy="672"/>
            </a:xfrm>
            <a:custGeom>
              <a:avLst/>
              <a:gdLst>
                <a:gd name="T0" fmla="*/ 0 w 56"/>
                <a:gd name="T1" fmla="*/ 672 h 672"/>
                <a:gd name="T2" fmla="*/ 48 w 56"/>
                <a:gd name="T3" fmla="*/ 432 h 672"/>
                <a:gd name="T4" fmla="*/ 48 w 56"/>
                <a:gd name="T5" fmla="*/ 0 h 672"/>
                <a:gd name="T6" fmla="*/ 0 60000 65536"/>
                <a:gd name="T7" fmla="*/ 0 60000 65536"/>
                <a:gd name="T8" fmla="*/ 0 60000 65536"/>
                <a:gd name="T9" fmla="*/ 0 w 56"/>
                <a:gd name="T10" fmla="*/ 0 h 672"/>
                <a:gd name="T11" fmla="*/ 56 w 56"/>
                <a:gd name="T12" fmla="*/ 672 h 6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" h="672">
                  <a:moveTo>
                    <a:pt x="0" y="672"/>
                  </a:moveTo>
                  <a:cubicBezTo>
                    <a:pt x="20" y="608"/>
                    <a:pt x="40" y="544"/>
                    <a:pt x="48" y="432"/>
                  </a:cubicBezTo>
                  <a:cubicBezTo>
                    <a:pt x="56" y="320"/>
                    <a:pt x="52" y="160"/>
                    <a:pt x="48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5" name="Line 36"/>
            <p:cNvSpPr>
              <a:spLocks noChangeShapeType="1"/>
            </p:cNvSpPr>
            <p:nvPr/>
          </p:nvSpPr>
          <p:spPr bwMode="auto">
            <a:xfrm>
              <a:off x="4983" y="2725"/>
              <a:ext cx="9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6" name="Freeform 37"/>
            <p:cNvSpPr>
              <a:spLocks/>
            </p:cNvSpPr>
            <p:nvPr/>
          </p:nvSpPr>
          <p:spPr bwMode="auto">
            <a:xfrm>
              <a:off x="3888" y="3264"/>
              <a:ext cx="288" cy="240"/>
            </a:xfrm>
            <a:custGeom>
              <a:avLst/>
              <a:gdLst>
                <a:gd name="T0" fmla="*/ 0 w 288"/>
                <a:gd name="T1" fmla="*/ 0 h 240"/>
                <a:gd name="T2" fmla="*/ 144 w 288"/>
                <a:gd name="T3" fmla="*/ 48 h 240"/>
                <a:gd name="T4" fmla="*/ 192 w 288"/>
                <a:gd name="T5" fmla="*/ 192 h 240"/>
                <a:gd name="T6" fmla="*/ 288 w 288"/>
                <a:gd name="T7" fmla="*/ 24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0" y="0"/>
                  </a:moveTo>
                  <a:cubicBezTo>
                    <a:pt x="56" y="8"/>
                    <a:pt x="112" y="16"/>
                    <a:pt x="144" y="48"/>
                  </a:cubicBezTo>
                  <a:cubicBezTo>
                    <a:pt x="176" y="80"/>
                    <a:pt x="168" y="160"/>
                    <a:pt x="192" y="192"/>
                  </a:cubicBezTo>
                  <a:cubicBezTo>
                    <a:pt x="216" y="224"/>
                    <a:pt x="252" y="232"/>
                    <a:pt x="288" y="24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7" name="Freeform 38"/>
            <p:cNvSpPr>
              <a:spLocks/>
            </p:cNvSpPr>
            <p:nvPr/>
          </p:nvSpPr>
          <p:spPr bwMode="auto">
            <a:xfrm>
              <a:off x="4464" y="3504"/>
              <a:ext cx="96" cy="384"/>
            </a:xfrm>
            <a:custGeom>
              <a:avLst/>
              <a:gdLst>
                <a:gd name="T0" fmla="*/ 0 w 96"/>
                <a:gd name="T1" fmla="*/ 0 h 384"/>
                <a:gd name="T2" fmla="*/ 48 w 96"/>
                <a:gd name="T3" fmla="*/ 96 h 384"/>
                <a:gd name="T4" fmla="*/ 48 w 96"/>
                <a:gd name="T5" fmla="*/ 288 h 384"/>
                <a:gd name="T6" fmla="*/ 96 w 96"/>
                <a:gd name="T7" fmla="*/ 384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384"/>
                <a:gd name="T14" fmla="*/ 96 w 96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384">
                  <a:moveTo>
                    <a:pt x="0" y="0"/>
                  </a:moveTo>
                  <a:cubicBezTo>
                    <a:pt x="20" y="24"/>
                    <a:pt x="40" y="48"/>
                    <a:pt x="48" y="96"/>
                  </a:cubicBezTo>
                  <a:cubicBezTo>
                    <a:pt x="56" y="144"/>
                    <a:pt x="40" y="240"/>
                    <a:pt x="48" y="288"/>
                  </a:cubicBezTo>
                  <a:cubicBezTo>
                    <a:pt x="56" y="336"/>
                    <a:pt x="76" y="360"/>
                    <a:pt x="96" y="384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8" name="Freeform 39"/>
            <p:cNvSpPr>
              <a:spLocks/>
            </p:cNvSpPr>
            <p:nvPr/>
          </p:nvSpPr>
          <p:spPr bwMode="auto">
            <a:xfrm>
              <a:off x="3888" y="3456"/>
              <a:ext cx="288" cy="432"/>
            </a:xfrm>
            <a:custGeom>
              <a:avLst/>
              <a:gdLst>
                <a:gd name="T0" fmla="*/ 0 w 288"/>
                <a:gd name="T1" fmla="*/ 0 h 432"/>
                <a:gd name="T2" fmla="*/ 96 w 288"/>
                <a:gd name="T3" fmla="*/ 144 h 432"/>
                <a:gd name="T4" fmla="*/ 144 w 288"/>
                <a:gd name="T5" fmla="*/ 336 h 432"/>
                <a:gd name="T6" fmla="*/ 288 w 288"/>
                <a:gd name="T7" fmla="*/ 432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432"/>
                <a:gd name="T14" fmla="*/ 288 w 288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432">
                  <a:moveTo>
                    <a:pt x="0" y="0"/>
                  </a:moveTo>
                  <a:cubicBezTo>
                    <a:pt x="36" y="44"/>
                    <a:pt x="72" y="88"/>
                    <a:pt x="96" y="144"/>
                  </a:cubicBezTo>
                  <a:cubicBezTo>
                    <a:pt x="120" y="200"/>
                    <a:pt x="112" y="288"/>
                    <a:pt x="144" y="336"/>
                  </a:cubicBezTo>
                  <a:cubicBezTo>
                    <a:pt x="176" y="384"/>
                    <a:pt x="232" y="408"/>
                    <a:pt x="288" y="432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9" name="Freeform 40"/>
            <p:cNvSpPr>
              <a:spLocks/>
            </p:cNvSpPr>
            <p:nvPr/>
          </p:nvSpPr>
          <p:spPr bwMode="auto">
            <a:xfrm>
              <a:off x="4464" y="3216"/>
              <a:ext cx="768" cy="672"/>
            </a:xfrm>
            <a:custGeom>
              <a:avLst/>
              <a:gdLst>
                <a:gd name="T0" fmla="*/ 0 w 768"/>
                <a:gd name="T1" fmla="*/ 672 h 672"/>
                <a:gd name="T2" fmla="*/ 96 w 768"/>
                <a:gd name="T3" fmla="*/ 528 h 672"/>
                <a:gd name="T4" fmla="*/ 528 w 768"/>
                <a:gd name="T5" fmla="*/ 384 h 672"/>
                <a:gd name="T6" fmla="*/ 768 w 768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672"/>
                <a:gd name="T14" fmla="*/ 768 w 768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672">
                  <a:moveTo>
                    <a:pt x="0" y="672"/>
                  </a:moveTo>
                  <a:cubicBezTo>
                    <a:pt x="4" y="624"/>
                    <a:pt x="8" y="576"/>
                    <a:pt x="96" y="528"/>
                  </a:cubicBezTo>
                  <a:cubicBezTo>
                    <a:pt x="184" y="480"/>
                    <a:pt x="416" y="472"/>
                    <a:pt x="528" y="384"/>
                  </a:cubicBezTo>
                  <a:cubicBezTo>
                    <a:pt x="640" y="296"/>
                    <a:pt x="704" y="148"/>
                    <a:pt x="768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504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609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Step 2: Construct Conditional FP-tree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048625" cy="1957388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For each pattern-base</a:t>
            </a:r>
          </a:p>
          <a:p>
            <a:pPr lvl="1" eaLnBrk="1" hangingPunct="1"/>
            <a:r>
              <a:rPr lang="en-US" altLang="en-US" sz="2400" dirty="0" smtClean="0">
                <a:solidFill>
                  <a:schemeClr val="tx1"/>
                </a:solidFill>
              </a:rPr>
              <a:t>Accumulate the count for each item in the base</a:t>
            </a:r>
          </a:p>
          <a:p>
            <a:pPr lvl="1" eaLnBrk="1" hangingPunct="1"/>
            <a:r>
              <a:rPr lang="en-US" altLang="en-US" sz="2400" dirty="0" smtClean="0">
                <a:solidFill>
                  <a:schemeClr val="tx1"/>
                </a:solidFill>
              </a:rPr>
              <a:t>Construct the conditional FP-tree for the frequent items of the pattern base</a:t>
            </a:r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4857750" y="2972753"/>
            <a:ext cx="3276600" cy="641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xtLst/>
        </p:spPr>
        <p:txBody>
          <a:bodyPr>
            <a:spAutoFit/>
          </a:bodyPr>
          <a:lstStyle/>
          <a:p>
            <a:pPr eaLnBrk="0" hangingPunct="0"/>
            <a:r>
              <a:rPr lang="en-US" altLang="en-US" sz="1800" b="1" i="1" dirty="0">
                <a:latin typeface="Times New Roman" pitchFamily="18" charset="0"/>
              </a:rPr>
              <a:t>m-conditional </a:t>
            </a:r>
            <a:r>
              <a:rPr lang="en-US" altLang="en-US" sz="1800" b="1" dirty="0">
                <a:latin typeface="Times New Roman" pitchFamily="18" charset="0"/>
              </a:rPr>
              <a:t>pattern base:</a:t>
            </a:r>
          </a:p>
          <a:p>
            <a:pPr lvl="1" eaLnBrk="0" hangingPunct="0"/>
            <a:r>
              <a:rPr lang="en-US" altLang="en-US" sz="1800" b="1" i="1" dirty="0">
                <a:latin typeface="Times New Roman" pitchFamily="18" charset="0"/>
              </a:rPr>
              <a:t>fca:2, fcab:1</a:t>
            </a:r>
          </a:p>
        </p:txBody>
      </p:sp>
      <p:grpSp>
        <p:nvGrpSpPr>
          <p:cNvPr id="33798" name="Group 5"/>
          <p:cNvGrpSpPr>
            <a:grpSpLocks/>
          </p:cNvGrpSpPr>
          <p:nvPr/>
        </p:nvGrpSpPr>
        <p:grpSpPr bwMode="auto">
          <a:xfrm>
            <a:off x="5386388" y="3809206"/>
            <a:ext cx="2298700" cy="2324100"/>
            <a:chOff x="3312" y="2736"/>
            <a:chExt cx="1448" cy="1464"/>
          </a:xfrm>
        </p:grpSpPr>
        <p:grpSp>
          <p:nvGrpSpPr>
            <p:cNvPr id="33837" name="Group 6"/>
            <p:cNvGrpSpPr>
              <a:grpSpLocks/>
            </p:cNvGrpSpPr>
            <p:nvPr/>
          </p:nvGrpSpPr>
          <p:grpSpPr bwMode="auto">
            <a:xfrm>
              <a:off x="3792" y="2736"/>
              <a:ext cx="329" cy="1297"/>
              <a:chOff x="2282" y="2456"/>
              <a:chExt cx="329" cy="1297"/>
            </a:xfrm>
          </p:grpSpPr>
          <p:sp>
            <p:nvSpPr>
              <p:cNvPr id="33839" name="Text Box 7"/>
              <p:cNvSpPr txBox="1">
                <a:spLocks noChangeArrowheads="1"/>
              </p:cNvSpPr>
              <p:nvPr/>
            </p:nvSpPr>
            <p:spPr bwMode="auto">
              <a:xfrm>
                <a:off x="2312" y="2456"/>
                <a:ext cx="27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hangingPunct="0"/>
                <a:r>
                  <a:rPr lang="en-US" altLang="en-US" sz="2000">
                    <a:latin typeface="Times New Roman" pitchFamily="18" charset="0"/>
                  </a:rPr>
                  <a:t>{}</a:t>
                </a:r>
              </a:p>
            </p:txBody>
          </p:sp>
          <p:sp>
            <p:nvSpPr>
              <p:cNvPr id="33840" name="Text Box 8"/>
              <p:cNvSpPr txBox="1">
                <a:spLocks noChangeArrowheads="1"/>
              </p:cNvSpPr>
              <p:nvPr/>
            </p:nvSpPr>
            <p:spPr bwMode="auto">
              <a:xfrm>
                <a:off x="2300" y="2840"/>
                <a:ext cx="29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hangingPunct="0"/>
                <a:r>
                  <a:rPr lang="en-US" altLang="en-US" sz="2000" i="1">
                    <a:latin typeface="Times New Roman" pitchFamily="18" charset="0"/>
                  </a:rPr>
                  <a:t>f:3</a:t>
                </a:r>
              </a:p>
            </p:txBody>
          </p:sp>
          <p:sp>
            <p:nvSpPr>
              <p:cNvPr id="33841" name="Text Box 9"/>
              <p:cNvSpPr txBox="1">
                <a:spLocks noChangeArrowheads="1"/>
              </p:cNvSpPr>
              <p:nvPr/>
            </p:nvSpPr>
            <p:spPr bwMode="auto">
              <a:xfrm>
                <a:off x="2287" y="3167"/>
                <a:ext cx="32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hangingPunct="0"/>
                <a:r>
                  <a:rPr lang="en-US" altLang="en-US" sz="2000" i="1">
                    <a:latin typeface="Times New Roman" pitchFamily="18" charset="0"/>
                  </a:rPr>
                  <a:t>c:3</a:t>
                </a:r>
              </a:p>
            </p:txBody>
          </p:sp>
          <p:sp>
            <p:nvSpPr>
              <p:cNvPr id="33842" name="Text Box 10"/>
              <p:cNvSpPr txBox="1">
                <a:spLocks noChangeArrowheads="1"/>
              </p:cNvSpPr>
              <p:nvPr/>
            </p:nvSpPr>
            <p:spPr bwMode="auto">
              <a:xfrm>
                <a:off x="2282" y="3503"/>
                <a:ext cx="32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hangingPunct="0"/>
                <a:r>
                  <a:rPr lang="en-US" altLang="en-US" sz="2000" i="1">
                    <a:latin typeface="Times New Roman" pitchFamily="18" charset="0"/>
                  </a:rPr>
                  <a:t>a:3</a:t>
                </a:r>
              </a:p>
            </p:txBody>
          </p:sp>
          <p:cxnSp>
            <p:nvCxnSpPr>
              <p:cNvPr id="33843" name="AutoShape 11"/>
              <p:cNvCxnSpPr>
                <a:cxnSpLocks noChangeShapeType="1"/>
                <a:stCxn id="33839" idx="2"/>
                <a:endCxn id="33840" idx="0"/>
              </p:cNvCxnSpPr>
              <p:nvPr/>
            </p:nvCxnSpPr>
            <p:spPr bwMode="auto">
              <a:xfrm>
                <a:off x="2447" y="2706"/>
                <a:ext cx="0" cy="13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844" name="AutoShape 12"/>
              <p:cNvCxnSpPr>
                <a:cxnSpLocks noChangeShapeType="1"/>
                <a:stCxn id="33840" idx="2"/>
                <a:endCxn id="33841" idx="0"/>
              </p:cNvCxnSpPr>
              <p:nvPr/>
            </p:nvCxnSpPr>
            <p:spPr bwMode="auto">
              <a:xfrm>
                <a:off x="2447" y="3090"/>
                <a:ext cx="0" cy="7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845" name="AutoShape 13"/>
              <p:cNvCxnSpPr>
                <a:cxnSpLocks noChangeShapeType="1"/>
                <a:stCxn id="33841" idx="2"/>
                <a:endCxn id="33842" idx="0"/>
              </p:cNvCxnSpPr>
              <p:nvPr/>
            </p:nvCxnSpPr>
            <p:spPr bwMode="auto">
              <a:xfrm>
                <a:off x="2447" y="3417"/>
                <a:ext cx="0" cy="8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3838" name="Text Box 14"/>
            <p:cNvSpPr txBox="1">
              <a:spLocks noChangeArrowheads="1"/>
            </p:cNvSpPr>
            <p:nvPr/>
          </p:nvSpPr>
          <p:spPr bwMode="auto">
            <a:xfrm>
              <a:off x="3312" y="3969"/>
              <a:ext cx="14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0" hangingPunct="0"/>
              <a:r>
                <a:rPr lang="en-US" altLang="en-US" sz="1800" b="1" i="1">
                  <a:latin typeface="Times New Roman" pitchFamily="18" charset="0"/>
                </a:rPr>
                <a:t>m-conditional </a:t>
              </a:r>
              <a:r>
                <a:rPr lang="en-US" altLang="en-US" sz="1800" b="1">
                  <a:latin typeface="Times New Roman" pitchFamily="18" charset="0"/>
                </a:rPr>
                <a:t>FP-tree</a:t>
              </a:r>
              <a:endParaRPr lang="en-US" altLang="en-US" sz="1800" b="1" i="1">
                <a:latin typeface="Times New Roman" pitchFamily="18" charset="0"/>
              </a:endParaRPr>
            </a:p>
          </p:txBody>
        </p:sp>
      </p:grpSp>
      <p:sp>
        <p:nvSpPr>
          <p:cNvPr id="33800" name="Text Box 16"/>
          <p:cNvSpPr txBox="1">
            <a:spLocks noChangeArrowheads="1"/>
          </p:cNvSpPr>
          <p:nvPr/>
        </p:nvSpPr>
        <p:spPr bwMode="auto">
          <a:xfrm>
            <a:off x="5105400" y="4343400"/>
            <a:ext cx="59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en-US" sz="2400" b="1">
                <a:latin typeface="Times New Roman" pitchFamily="18" charset="0"/>
                <a:sym typeface="Wingdings 3" pitchFamily="18" charset="2"/>
              </a:rPr>
              <a:t></a:t>
            </a:r>
            <a:endParaRPr lang="en-US" altLang="en-US" sz="2400" b="1">
              <a:latin typeface="Times New Roman" pitchFamily="18" charset="0"/>
            </a:endParaRPr>
          </a:p>
        </p:txBody>
      </p:sp>
      <p:sp>
        <p:nvSpPr>
          <p:cNvPr id="33802" name="Text Box 18"/>
          <p:cNvSpPr txBox="1">
            <a:spLocks noChangeArrowheads="1"/>
          </p:cNvSpPr>
          <p:nvPr/>
        </p:nvSpPr>
        <p:spPr bwMode="auto">
          <a:xfrm>
            <a:off x="3892550" y="3214688"/>
            <a:ext cx="441325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0" hangingPunct="0"/>
            <a:r>
              <a:rPr lang="en-US" altLang="en-US" sz="2000">
                <a:latin typeface="Times New Roman" pitchFamily="18" charset="0"/>
              </a:rPr>
              <a:t>{}</a:t>
            </a:r>
          </a:p>
        </p:txBody>
      </p:sp>
      <p:sp>
        <p:nvSpPr>
          <p:cNvPr id="33803" name="Text Box 19"/>
          <p:cNvSpPr txBox="1">
            <a:spLocks noChangeArrowheads="1"/>
          </p:cNvSpPr>
          <p:nvPr/>
        </p:nvSpPr>
        <p:spPr bwMode="auto">
          <a:xfrm>
            <a:off x="3430588" y="3759200"/>
            <a:ext cx="477837" cy="409575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0" hangingPunct="0"/>
            <a:r>
              <a:rPr lang="en-US" altLang="en-US" sz="2000" i="1" dirty="0">
                <a:latin typeface="Times New Roman" pitchFamily="18" charset="0"/>
              </a:rPr>
              <a:t>f:4</a:t>
            </a:r>
          </a:p>
        </p:txBody>
      </p:sp>
      <p:sp>
        <p:nvSpPr>
          <p:cNvPr id="33804" name="Text Box 20"/>
          <p:cNvSpPr txBox="1">
            <a:spLocks noChangeArrowheads="1"/>
          </p:cNvSpPr>
          <p:nvPr/>
        </p:nvSpPr>
        <p:spPr bwMode="auto">
          <a:xfrm>
            <a:off x="4351338" y="3759200"/>
            <a:ext cx="520700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0" hangingPunct="0"/>
            <a:r>
              <a:rPr lang="en-US" altLang="en-US" sz="2000" i="1">
                <a:latin typeface="Times New Roman" pitchFamily="18" charset="0"/>
              </a:rPr>
              <a:t>c:1</a:t>
            </a:r>
          </a:p>
        </p:txBody>
      </p:sp>
      <p:sp>
        <p:nvSpPr>
          <p:cNvPr id="33805" name="Text Box 21"/>
          <p:cNvSpPr txBox="1">
            <a:spLocks noChangeArrowheads="1"/>
          </p:cNvSpPr>
          <p:nvPr/>
        </p:nvSpPr>
        <p:spPr bwMode="auto">
          <a:xfrm>
            <a:off x="4343400" y="4241800"/>
            <a:ext cx="533400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0" hangingPunct="0"/>
            <a:r>
              <a:rPr lang="en-US" altLang="en-US" sz="2000" i="1">
                <a:latin typeface="Times New Roman" pitchFamily="18" charset="0"/>
              </a:rPr>
              <a:t>b:1</a:t>
            </a:r>
          </a:p>
        </p:txBody>
      </p:sp>
      <p:sp>
        <p:nvSpPr>
          <p:cNvPr id="33806" name="Text Box 22"/>
          <p:cNvSpPr txBox="1">
            <a:spLocks noChangeArrowheads="1"/>
          </p:cNvSpPr>
          <p:nvPr/>
        </p:nvSpPr>
        <p:spPr bwMode="auto">
          <a:xfrm>
            <a:off x="4343400" y="4724400"/>
            <a:ext cx="533400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0" hangingPunct="0"/>
            <a:r>
              <a:rPr lang="en-US" altLang="en-US" sz="2000" i="1">
                <a:latin typeface="Times New Roman" pitchFamily="18" charset="0"/>
              </a:rPr>
              <a:t>p:1</a:t>
            </a:r>
          </a:p>
        </p:txBody>
      </p:sp>
      <p:cxnSp>
        <p:nvCxnSpPr>
          <p:cNvPr id="33807" name="AutoShape 23"/>
          <p:cNvCxnSpPr>
            <a:cxnSpLocks noChangeShapeType="1"/>
            <a:stCxn id="33804" idx="2"/>
            <a:endCxn id="33805" idx="0"/>
          </p:cNvCxnSpPr>
          <p:nvPr/>
        </p:nvCxnSpPr>
        <p:spPr bwMode="auto">
          <a:xfrm>
            <a:off x="4613275" y="4078288"/>
            <a:ext cx="1588" cy="168275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8" name="AutoShape 24"/>
          <p:cNvCxnSpPr>
            <a:cxnSpLocks noChangeShapeType="1"/>
            <a:stCxn id="33805" idx="2"/>
            <a:endCxn id="33806" idx="0"/>
          </p:cNvCxnSpPr>
          <p:nvPr/>
        </p:nvCxnSpPr>
        <p:spPr bwMode="auto">
          <a:xfrm>
            <a:off x="4614863" y="4560888"/>
            <a:ext cx="0" cy="169862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9" name="AutoShape 25"/>
          <p:cNvCxnSpPr>
            <a:cxnSpLocks noChangeShapeType="1"/>
            <a:stCxn id="33802" idx="2"/>
            <a:endCxn id="33804" idx="0"/>
          </p:cNvCxnSpPr>
          <p:nvPr/>
        </p:nvCxnSpPr>
        <p:spPr bwMode="auto">
          <a:xfrm>
            <a:off x="4113213" y="3533775"/>
            <a:ext cx="500062" cy="230188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0" name="AutoShape 26"/>
          <p:cNvCxnSpPr>
            <a:cxnSpLocks noChangeShapeType="1"/>
            <a:stCxn id="33802" idx="2"/>
            <a:endCxn id="33803" idx="0"/>
          </p:cNvCxnSpPr>
          <p:nvPr/>
        </p:nvCxnSpPr>
        <p:spPr bwMode="auto">
          <a:xfrm flipH="1">
            <a:off x="3671888" y="3533775"/>
            <a:ext cx="441325" cy="230188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11" name="Text Box 27"/>
          <p:cNvSpPr txBox="1">
            <a:spLocks noChangeArrowheads="1"/>
          </p:cNvSpPr>
          <p:nvPr/>
        </p:nvSpPr>
        <p:spPr bwMode="auto">
          <a:xfrm>
            <a:off x="3736975" y="4241800"/>
            <a:ext cx="534988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0" hangingPunct="0"/>
            <a:r>
              <a:rPr lang="en-US" altLang="en-US" sz="2000" i="1">
                <a:latin typeface="Times New Roman" pitchFamily="18" charset="0"/>
              </a:rPr>
              <a:t>b:1</a:t>
            </a:r>
          </a:p>
        </p:txBody>
      </p:sp>
      <p:sp>
        <p:nvSpPr>
          <p:cNvPr id="33812" name="Text Box 28"/>
          <p:cNvSpPr txBox="1">
            <a:spLocks noChangeArrowheads="1"/>
          </p:cNvSpPr>
          <p:nvPr/>
        </p:nvSpPr>
        <p:spPr bwMode="auto">
          <a:xfrm>
            <a:off x="3133725" y="4241800"/>
            <a:ext cx="519113" cy="409575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0" hangingPunct="0"/>
            <a:r>
              <a:rPr lang="en-US" altLang="en-US" sz="2000" i="1">
                <a:latin typeface="Times New Roman" pitchFamily="18" charset="0"/>
              </a:rPr>
              <a:t>c:3</a:t>
            </a:r>
          </a:p>
        </p:txBody>
      </p:sp>
      <p:cxnSp>
        <p:nvCxnSpPr>
          <p:cNvPr id="33813" name="AutoShape 29"/>
          <p:cNvCxnSpPr>
            <a:cxnSpLocks noChangeShapeType="1"/>
            <a:stCxn id="33803" idx="2"/>
            <a:endCxn id="33812" idx="0"/>
          </p:cNvCxnSpPr>
          <p:nvPr/>
        </p:nvCxnSpPr>
        <p:spPr bwMode="auto">
          <a:xfrm flipH="1">
            <a:off x="3394075" y="4078288"/>
            <a:ext cx="277813" cy="168275"/>
          </a:xfrm>
          <a:prstGeom prst="straightConnector1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4" name="AutoShape 30"/>
          <p:cNvCxnSpPr>
            <a:cxnSpLocks noChangeShapeType="1"/>
            <a:stCxn id="33803" idx="2"/>
            <a:endCxn id="33811" idx="0"/>
          </p:cNvCxnSpPr>
          <p:nvPr/>
        </p:nvCxnSpPr>
        <p:spPr bwMode="auto">
          <a:xfrm>
            <a:off x="3671888" y="4078288"/>
            <a:ext cx="334962" cy="168275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15" name="Text Box 31"/>
          <p:cNvSpPr txBox="1">
            <a:spLocks noChangeArrowheads="1"/>
          </p:cNvSpPr>
          <p:nvPr/>
        </p:nvSpPr>
        <p:spPr bwMode="auto">
          <a:xfrm>
            <a:off x="3124200" y="4724400"/>
            <a:ext cx="534988" cy="409575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0" hangingPunct="0"/>
            <a:r>
              <a:rPr lang="en-US" altLang="en-US" sz="2000" i="1">
                <a:latin typeface="Times New Roman" pitchFamily="18" charset="0"/>
              </a:rPr>
              <a:t>a:3</a:t>
            </a:r>
          </a:p>
        </p:txBody>
      </p:sp>
      <p:sp>
        <p:nvSpPr>
          <p:cNvPr id="33816" name="Text Box 32"/>
          <p:cNvSpPr txBox="1">
            <a:spLocks noChangeArrowheads="1"/>
          </p:cNvSpPr>
          <p:nvPr/>
        </p:nvSpPr>
        <p:spPr bwMode="auto">
          <a:xfrm>
            <a:off x="3506788" y="5207000"/>
            <a:ext cx="534987" cy="409575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0" hangingPunct="0"/>
            <a:r>
              <a:rPr lang="en-US" altLang="en-US" sz="2000" i="1">
                <a:latin typeface="Times New Roman" pitchFamily="18" charset="0"/>
              </a:rPr>
              <a:t>b:1</a:t>
            </a:r>
          </a:p>
        </p:txBody>
      </p:sp>
      <p:sp>
        <p:nvSpPr>
          <p:cNvPr id="33817" name="Text Box 33"/>
          <p:cNvSpPr txBox="1">
            <a:spLocks noChangeArrowheads="1"/>
          </p:cNvSpPr>
          <p:nvPr/>
        </p:nvSpPr>
        <p:spPr bwMode="auto">
          <a:xfrm>
            <a:off x="2822575" y="5207000"/>
            <a:ext cx="592138" cy="409575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0" hangingPunct="0"/>
            <a:r>
              <a:rPr lang="en-US" altLang="en-US" sz="2000" i="1">
                <a:latin typeface="Times New Roman" pitchFamily="18" charset="0"/>
              </a:rPr>
              <a:t>m:2</a:t>
            </a:r>
          </a:p>
        </p:txBody>
      </p:sp>
      <p:sp>
        <p:nvSpPr>
          <p:cNvPr id="33818" name="Text Box 34"/>
          <p:cNvSpPr txBox="1">
            <a:spLocks noChangeArrowheads="1"/>
          </p:cNvSpPr>
          <p:nvPr/>
        </p:nvSpPr>
        <p:spPr bwMode="auto">
          <a:xfrm>
            <a:off x="2855913" y="5691188"/>
            <a:ext cx="536575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0" hangingPunct="0"/>
            <a:r>
              <a:rPr lang="en-US" altLang="en-US" sz="2000" i="1">
                <a:latin typeface="Times New Roman" pitchFamily="18" charset="0"/>
              </a:rPr>
              <a:t>p:2</a:t>
            </a:r>
          </a:p>
        </p:txBody>
      </p:sp>
      <p:cxnSp>
        <p:nvCxnSpPr>
          <p:cNvPr id="33819" name="AutoShape 35"/>
          <p:cNvCxnSpPr>
            <a:cxnSpLocks noChangeShapeType="1"/>
            <a:stCxn id="33812" idx="2"/>
            <a:endCxn id="33815" idx="0"/>
          </p:cNvCxnSpPr>
          <p:nvPr/>
        </p:nvCxnSpPr>
        <p:spPr bwMode="auto">
          <a:xfrm>
            <a:off x="3394075" y="4560888"/>
            <a:ext cx="0" cy="169862"/>
          </a:xfrm>
          <a:prstGeom prst="straightConnector1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0" name="AutoShape 36"/>
          <p:cNvCxnSpPr>
            <a:cxnSpLocks noChangeShapeType="1"/>
            <a:stCxn id="33815" idx="2"/>
            <a:endCxn id="33817" idx="0"/>
          </p:cNvCxnSpPr>
          <p:nvPr/>
        </p:nvCxnSpPr>
        <p:spPr bwMode="auto">
          <a:xfrm flipH="1">
            <a:off x="3124200" y="5045075"/>
            <a:ext cx="269875" cy="168275"/>
          </a:xfrm>
          <a:prstGeom prst="straightConnector1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1" name="AutoShape 37"/>
          <p:cNvCxnSpPr>
            <a:cxnSpLocks noChangeShapeType="1"/>
            <a:stCxn id="33815" idx="2"/>
            <a:endCxn id="33816" idx="0"/>
          </p:cNvCxnSpPr>
          <p:nvPr/>
        </p:nvCxnSpPr>
        <p:spPr bwMode="auto">
          <a:xfrm>
            <a:off x="3394075" y="5045075"/>
            <a:ext cx="382588" cy="168275"/>
          </a:xfrm>
          <a:prstGeom prst="straightConnector1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2" name="AutoShape 38"/>
          <p:cNvCxnSpPr>
            <a:cxnSpLocks noChangeShapeType="1"/>
            <a:stCxn id="33817" idx="2"/>
            <a:endCxn id="33818" idx="0"/>
          </p:cNvCxnSpPr>
          <p:nvPr/>
        </p:nvCxnSpPr>
        <p:spPr bwMode="auto">
          <a:xfrm>
            <a:off x="3124200" y="5527675"/>
            <a:ext cx="0" cy="168275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23" name="Text Box 39"/>
          <p:cNvSpPr txBox="1">
            <a:spLocks noChangeArrowheads="1"/>
          </p:cNvSpPr>
          <p:nvPr/>
        </p:nvSpPr>
        <p:spPr bwMode="auto">
          <a:xfrm>
            <a:off x="3478213" y="5691188"/>
            <a:ext cx="593725" cy="409575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0" hangingPunct="0"/>
            <a:r>
              <a:rPr lang="en-US" altLang="en-US" sz="2000" i="1">
                <a:latin typeface="Times New Roman" pitchFamily="18" charset="0"/>
              </a:rPr>
              <a:t>m:1</a:t>
            </a:r>
          </a:p>
        </p:txBody>
      </p:sp>
      <p:cxnSp>
        <p:nvCxnSpPr>
          <p:cNvPr id="33824" name="AutoShape 40"/>
          <p:cNvCxnSpPr>
            <a:cxnSpLocks noChangeShapeType="1"/>
            <a:stCxn id="33816" idx="2"/>
            <a:endCxn id="33823" idx="0"/>
          </p:cNvCxnSpPr>
          <p:nvPr/>
        </p:nvCxnSpPr>
        <p:spPr bwMode="auto">
          <a:xfrm>
            <a:off x="3776663" y="5527675"/>
            <a:ext cx="0" cy="168275"/>
          </a:xfrm>
          <a:prstGeom prst="straightConnector1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25" name="Text Box 41"/>
          <p:cNvSpPr txBox="1">
            <a:spLocks noChangeArrowheads="1"/>
          </p:cNvSpPr>
          <p:nvPr/>
        </p:nvSpPr>
        <p:spPr bwMode="auto">
          <a:xfrm>
            <a:off x="214313" y="3443288"/>
            <a:ext cx="2543175" cy="23018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0" hangingPunct="0">
              <a:lnSpc>
                <a:spcPct val="90000"/>
              </a:lnSpc>
            </a:pPr>
            <a:r>
              <a:rPr lang="en-US" altLang="en-US" sz="2000" b="1" dirty="0">
                <a:latin typeface="Times New Roman" pitchFamily="18" charset="0"/>
              </a:rPr>
              <a:t>Header Table</a:t>
            </a:r>
          </a:p>
          <a:p>
            <a:pPr eaLnBrk="0" hangingPunct="0">
              <a:lnSpc>
                <a:spcPct val="90000"/>
              </a:lnSpc>
            </a:pPr>
            <a:r>
              <a:rPr lang="en-US" altLang="en-US" sz="2000" b="1" i="1" u="sng" dirty="0">
                <a:latin typeface="Times New Roman" pitchFamily="18" charset="0"/>
              </a:rPr>
              <a:t>Item  frequency  head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en-US" sz="2000" i="1" dirty="0">
                <a:latin typeface="Times New Roman" pitchFamily="18" charset="0"/>
              </a:rPr>
              <a:t> f	4</a:t>
            </a:r>
          </a:p>
          <a:p>
            <a:pPr eaLnBrk="0" hangingPunct="0">
              <a:lnSpc>
                <a:spcPct val="90000"/>
              </a:lnSpc>
            </a:pPr>
            <a:r>
              <a:rPr lang="en-US" altLang="en-US" sz="2000" i="1" dirty="0">
                <a:latin typeface="Times New Roman" pitchFamily="18" charset="0"/>
              </a:rPr>
              <a:t>c	4</a:t>
            </a:r>
          </a:p>
          <a:p>
            <a:pPr eaLnBrk="0" hangingPunct="0">
              <a:lnSpc>
                <a:spcPct val="90000"/>
              </a:lnSpc>
            </a:pPr>
            <a:r>
              <a:rPr lang="en-US" altLang="en-US" sz="2000" i="1" dirty="0">
                <a:latin typeface="Times New Roman" pitchFamily="18" charset="0"/>
              </a:rPr>
              <a:t>a	3</a:t>
            </a:r>
          </a:p>
          <a:p>
            <a:pPr eaLnBrk="0" hangingPunct="0">
              <a:lnSpc>
                <a:spcPct val="90000"/>
              </a:lnSpc>
            </a:pPr>
            <a:r>
              <a:rPr lang="en-US" altLang="en-US" sz="2000" i="1" dirty="0">
                <a:latin typeface="Times New Roman" pitchFamily="18" charset="0"/>
              </a:rPr>
              <a:t>b	3</a:t>
            </a:r>
          </a:p>
          <a:p>
            <a:pPr eaLnBrk="0" hangingPunct="0">
              <a:lnSpc>
                <a:spcPct val="90000"/>
              </a:lnSpc>
            </a:pPr>
            <a:r>
              <a:rPr lang="en-US" altLang="en-US" sz="2000" i="1" dirty="0">
                <a:latin typeface="Times New Roman" pitchFamily="18" charset="0"/>
              </a:rPr>
              <a:t>m	3</a:t>
            </a:r>
          </a:p>
          <a:p>
            <a:pPr eaLnBrk="0" hangingPunct="0">
              <a:lnSpc>
                <a:spcPct val="90000"/>
              </a:lnSpc>
            </a:pPr>
            <a:r>
              <a:rPr lang="en-US" altLang="en-US" sz="2000" i="1" dirty="0">
                <a:latin typeface="Times New Roman" pitchFamily="18" charset="0"/>
              </a:rPr>
              <a:t>p	3</a:t>
            </a:r>
            <a:endParaRPr lang="en-US" altLang="en-US" sz="2000" dirty="0">
              <a:latin typeface="Times New Roman" pitchFamily="18" charset="0"/>
            </a:endParaRPr>
          </a:p>
        </p:txBody>
      </p:sp>
      <p:sp>
        <p:nvSpPr>
          <p:cNvPr id="33826" name="Freeform 42"/>
          <p:cNvSpPr>
            <a:spLocks/>
          </p:cNvSpPr>
          <p:nvPr/>
        </p:nvSpPr>
        <p:spPr bwMode="auto">
          <a:xfrm>
            <a:off x="2424113" y="3930650"/>
            <a:ext cx="1074737" cy="301625"/>
          </a:xfrm>
          <a:custGeom>
            <a:avLst/>
            <a:gdLst>
              <a:gd name="T0" fmla="*/ 0 w 672"/>
              <a:gd name="T1" fmla="*/ 2147483647 h 240"/>
              <a:gd name="T2" fmla="*/ 2147483647 w 672"/>
              <a:gd name="T3" fmla="*/ 2147483647 h 240"/>
              <a:gd name="T4" fmla="*/ 2147483647 w 672"/>
              <a:gd name="T5" fmla="*/ 2147483647 h 240"/>
              <a:gd name="T6" fmla="*/ 2147483647 w 672"/>
              <a:gd name="T7" fmla="*/ 0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240"/>
              <a:gd name="T14" fmla="*/ 672 w 672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240">
                <a:moveTo>
                  <a:pt x="0" y="240"/>
                </a:moveTo>
                <a:cubicBezTo>
                  <a:pt x="108" y="232"/>
                  <a:pt x="216" y="224"/>
                  <a:pt x="288" y="192"/>
                </a:cubicBezTo>
                <a:cubicBezTo>
                  <a:pt x="360" y="160"/>
                  <a:pt x="368" y="80"/>
                  <a:pt x="432" y="48"/>
                </a:cubicBezTo>
                <a:cubicBezTo>
                  <a:pt x="496" y="16"/>
                  <a:pt x="584" y="8"/>
                  <a:pt x="672" y="0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7" name="Freeform 43"/>
          <p:cNvSpPr>
            <a:spLocks/>
          </p:cNvSpPr>
          <p:nvPr/>
        </p:nvSpPr>
        <p:spPr bwMode="auto">
          <a:xfrm>
            <a:off x="2424113" y="4414838"/>
            <a:ext cx="690562" cy="0"/>
          </a:xfrm>
          <a:custGeom>
            <a:avLst/>
            <a:gdLst>
              <a:gd name="T0" fmla="*/ 0 w 432"/>
              <a:gd name="T1" fmla="*/ 0 h 1"/>
              <a:gd name="T2" fmla="*/ 2147483647 w 432"/>
              <a:gd name="T3" fmla="*/ 0 h 1"/>
              <a:gd name="T4" fmla="*/ 0 60000 65536"/>
              <a:gd name="T5" fmla="*/ 0 60000 65536"/>
              <a:gd name="T6" fmla="*/ 0 w 432"/>
              <a:gd name="T7" fmla="*/ 0 h 1"/>
              <a:gd name="T8" fmla="*/ 432 w 432"/>
              <a:gd name="T9" fmla="*/ 0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32" h="1">
                <a:moveTo>
                  <a:pt x="0" y="0"/>
                </a:moveTo>
                <a:cubicBezTo>
                  <a:pt x="0" y="0"/>
                  <a:pt x="216" y="0"/>
                  <a:pt x="432" y="0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8" name="Freeform 44"/>
          <p:cNvSpPr>
            <a:spLocks/>
          </p:cNvSpPr>
          <p:nvPr/>
        </p:nvSpPr>
        <p:spPr bwMode="auto">
          <a:xfrm>
            <a:off x="3575050" y="3930650"/>
            <a:ext cx="768350" cy="484188"/>
          </a:xfrm>
          <a:custGeom>
            <a:avLst/>
            <a:gdLst>
              <a:gd name="T0" fmla="*/ 0 w 480"/>
              <a:gd name="T1" fmla="*/ 2147483647 h 384"/>
              <a:gd name="T2" fmla="*/ 2147483647 w 480"/>
              <a:gd name="T3" fmla="*/ 2147483647 h 384"/>
              <a:gd name="T4" fmla="*/ 2147483647 w 480"/>
              <a:gd name="T5" fmla="*/ 2147483647 h 384"/>
              <a:gd name="T6" fmla="*/ 2147483647 w 480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384"/>
              <a:gd name="T14" fmla="*/ 480 w 480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384">
                <a:moveTo>
                  <a:pt x="0" y="384"/>
                </a:moveTo>
                <a:cubicBezTo>
                  <a:pt x="4" y="384"/>
                  <a:pt x="8" y="384"/>
                  <a:pt x="48" y="336"/>
                </a:cubicBezTo>
                <a:cubicBezTo>
                  <a:pt x="88" y="288"/>
                  <a:pt x="168" y="152"/>
                  <a:pt x="240" y="96"/>
                </a:cubicBezTo>
                <a:cubicBezTo>
                  <a:pt x="312" y="40"/>
                  <a:pt x="396" y="20"/>
                  <a:pt x="480" y="0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9" name="Freeform 45"/>
          <p:cNvSpPr>
            <a:spLocks/>
          </p:cNvSpPr>
          <p:nvPr/>
        </p:nvSpPr>
        <p:spPr bwMode="auto">
          <a:xfrm>
            <a:off x="2424113" y="4670425"/>
            <a:ext cx="690562" cy="241300"/>
          </a:xfrm>
          <a:custGeom>
            <a:avLst/>
            <a:gdLst>
              <a:gd name="T0" fmla="*/ 0 w 432"/>
              <a:gd name="T1" fmla="*/ 0 h 192"/>
              <a:gd name="T2" fmla="*/ 2147483647 w 432"/>
              <a:gd name="T3" fmla="*/ 2147483647 h 192"/>
              <a:gd name="T4" fmla="*/ 2147483647 w 432"/>
              <a:gd name="T5" fmla="*/ 2147483647 h 192"/>
              <a:gd name="T6" fmla="*/ 2147483647 w 432"/>
              <a:gd name="T7" fmla="*/ 2147483647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92"/>
              <a:gd name="T14" fmla="*/ 432 w 432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92">
                <a:moveTo>
                  <a:pt x="0" y="0"/>
                </a:moveTo>
                <a:cubicBezTo>
                  <a:pt x="48" y="12"/>
                  <a:pt x="96" y="24"/>
                  <a:pt x="144" y="48"/>
                </a:cubicBezTo>
                <a:cubicBezTo>
                  <a:pt x="192" y="72"/>
                  <a:pt x="240" y="120"/>
                  <a:pt x="288" y="144"/>
                </a:cubicBezTo>
                <a:cubicBezTo>
                  <a:pt x="336" y="168"/>
                  <a:pt x="384" y="180"/>
                  <a:pt x="432" y="192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30" name="Freeform 46"/>
          <p:cNvSpPr>
            <a:spLocks/>
          </p:cNvSpPr>
          <p:nvPr/>
        </p:nvSpPr>
        <p:spPr bwMode="auto">
          <a:xfrm>
            <a:off x="2439988" y="4851400"/>
            <a:ext cx="1149350" cy="482600"/>
          </a:xfrm>
          <a:custGeom>
            <a:avLst/>
            <a:gdLst>
              <a:gd name="T0" fmla="*/ 0 w 720"/>
              <a:gd name="T1" fmla="*/ 0 h 384"/>
              <a:gd name="T2" fmla="*/ 2147483647 w 720"/>
              <a:gd name="T3" fmla="*/ 2147483647 h 384"/>
              <a:gd name="T4" fmla="*/ 2147483647 w 720"/>
              <a:gd name="T5" fmla="*/ 2147483647 h 384"/>
              <a:gd name="T6" fmla="*/ 2147483647 w 720"/>
              <a:gd name="T7" fmla="*/ 2147483647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384"/>
              <a:gd name="T14" fmla="*/ 720 w 720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384">
                <a:moveTo>
                  <a:pt x="0" y="0"/>
                </a:moveTo>
                <a:cubicBezTo>
                  <a:pt x="76" y="0"/>
                  <a:pt x="152" y="0"/>
                  <a:pt x="240" y="48"/>
                </a:cubicBezTo>
                <a:cubicBezTo>
                  <a:pt x="328" y="96"/>
                  <a:pt x="448" y="232"/>
                  <a:pt x="528" y="288"/>
                </a:cubicBezTo>
                <a:cubicBezTo>
                  <a:pt x="608" y="344"/>
                  <a:pt x="664" y="364"/>
                  <a:pt x="720" y="384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31" name="Freeform 47"/>
          <p:cNvSpPr>
            <a:spLocks/>
          </p:cNvSpPr>
          <p:nvPr/>
        </p:nvSpPr>
        <p:spPr bwMode="auto">
          <a:xfrm>
            <a:off x="3973513" y="4548188"/>
            <a:ext cx="90487" cy="846137"/>
          </a:xfrm>
          <a:custGeom>
            <a:avLst/>
            <a:gdLst>
              <a:gd name="T0" fmla="*/ 0 w 56"/>
              <a:gd name="T1" fmla="*/ 2147483647 h 672"/>
              <a:gd name="T2" fmla="*/ 2147483647 w 56"/>
              <a:gd name="T3" fmla="*/ 2147483647 h 672"/>
              <a:gd name="T4" fmla="*/ 2147483647 w 56"/>
              <a:gd name="T5" fmla="*/ 0 h 672"/>
              <a:gd name="T6" fmla="*/ 0 60000 65536"/>
              <a:gd name="T7" fmla="*/ 0 60000 65536"/>
              <a:gd name="T8" fmla="*/ 0 60000 65536"/>
              <a:gd name="T9" fmla="*/ 0 w 56"/>
              <a:gd name="T10" fmla="*/ 0 h 672"/>
              <a:gd name="T11" fmla="*/ 56 w 56"/>
              <a:gd name="T12" fmla="*/ 672 h 6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" h="672">
                <a:moveTo>
                  <a:pt x="0" y="672"/>
                </a:moveTo>
                <a:cubicBezTo>
                  <a:pt x="20" y="608"/>
                  <a:pt x="40" y="544"/>
                  <a:pt x="48" y="432"/>
                </a:cubicBezTo>
                <a:cubicBezTo>
                  <a:pt x="56" y="320"/>
                  <a:pt x="52" y="160"/>
                  <a:pt x="48" y="0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32" name="Line 48"/>
          <p:cNvSpPr>
            <a:spLocks noChangeShapeType="1"/>
          </p:cNvSpPr>
          <p:nvPr/>
        </p:nvSpPr>
        <p:spPr bwMode="auto">
          <a:xfrm>
            <a:off x="4189413" y="4414838"/>
            <a:ext cx="153987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33" name="Freeform 49"/>
          <p:cNvSpPr>
            <a:spLocks/>
          </p:cNvSpPr>
          <p:nvPr/>
        </p:nvSpPr>
        <p:spPr bwMode="auto">
          <a:xfrm>
            <a:off x="2439988" y="5092700"/>
            <a:ext cx="460375" cy="301625"/>
          </a:xfrm>
          <a:custGeom>
            <a:avLst/>
            <a:gdLst>
              <a:gd name="T0" fmla="*/ 0 w 288"/>
              <a:gd name="T1" fmla="*/ 0 h 240"/>
              <a:gd name="T2" fmla="*/ 2147483647 w 288"/>
              <a:gd name="T3" fmla="*/ 2147483647 h 240"/>
              <a:gd name="T4" fmla="*/ 2147483647 w 288"/>
              <a:gd name="T5" fmla="*/ 2147483647 h 240"/>
              <a:gd name="T6" fmla="*/ 2147483647 w 288"/>
              <a:gd name="T7" fmla="*/ 2147483647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288"/>
              <a:gd name="T13" fmla="*/ 0 h 240"/>
              <a:gd name="T14" fmla="*/ 288 w 288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8" h="240">
                <a:moveTo>
                  <a:pt x="0" y="0"/>
                </a:moveTo>
                <a:cubicBezTo>
                  <a:pt x="56" y="8"/>
                  <a:pt x="112" y="16"/>
                  <a:pt x="144" y="48"/>
                </a:cubicBezTo>
                <a:cubicBezTo>
                  <a:pt x="176" y="80"/>
                  <a:pt x="168" y="160"/>
                  <a:pt x="192" y="192"/>
                </a:cubicBezTo>
                <a:cubicBezTo>
                  <a:pt x="216" y="224"/>
                  <a:pt x="252" y="232"/>
                  <a:pt x="288" y="240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34" name="Freeform 50"/>
          <p:cNvSpPr>
            <a:spLocks/>
          </p:cNvSpPr>
          <p:nvPr/>
        </p:nvSpPr>
        <p:spPr bwMode="auto">
          <a:xfrm>
            <a:off x="3359150" y="5394325"/>
            <a:ext cx="153988" cy="484188"/>
          </a:xfrm>
          <a:custGeom>
            <a:avLst/>
            <a:gdLst>
              <a:gd name="T0" fmla="*/ 0 w 96"/>
              <a:gd name="T1" fmla="*/ 0 h 384"/>
              <a:gd name="T2" fmla="*/ 2147483647 w 96"/>
              <a:gd name="T3" fmla="*/ 2147483647 h 384"/>
              <a:gd name="T4" fmla="*/ 2147483647 w 96"/>
              <a:gd name="T5" fmla="*/ 2147483647 h 384"/>
              <a:gd name="T6" fmla="*/ 2147483647 w 96"/>
              <a:gd name="T7" fmla="*/ 2147483647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384"/>
              <a:gd name="T14" fmla="*/ 96 w 96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384">
                <a:moveTo>
                  <a:pt x="0" y="0"/>
                </a:moveTo>
                <a:cubicBezTo>
                  <a:pt x="20" y="24"/>
                  <a:pt x="40" y="48"/>
                  <a:pt x="48" y="96"/>
                </a:cubicBezTo>
                <a:cubicBezTo>
                  <a:pt x="56" y="144"/>
                  <a:pt x="40" y="240"/>
                  <a:pt x="48" y="288"/>
                </a:cubicBezTo>
                <a:cubicBezTo>
                  <a:pt x="56" y="336"/>
                  <a:pt x="76" y="360"/>
                  <a:pt x="96" y="384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35" name="Freeform 51"/>
          <p:cNvSpPr>
            <a:spLocks/>
          </p:cNvSpPr>
          <p:nvPr/>
        </p:nvSpPr>
        <p:spPr bwMode="auto">
          <a:xfrm>
            <a:off x="2439988" y="5334000"/>
            <a:ext cx="460375" cy="544513"/>
          </a:xfrm>
          <a:custGeom>
            <a:avLst/>
            <a:gdLst>
              <a:gd name="T0" fmla="*/ 0 w 288"/>
              <a:gd name="T1" fmla="*/ 0 h 432"/>
              <a:gd name="T2" fmla="*/ 2147483647 w 288"/>
              <a:gd name="T3" fmla="*/ 2147483647 h 432"/>
              <a:gd name="T4" fmla="*/ 2147483647 w 288"/>
              <a:gd name="T5" fmla="*/ 2147483647 h 432"/>
              <a:gd name="T6" fmla="*/ 2147483647 w 288"/>
              <a:gd name="T7" fmla="*/ 2147483647 h 432"/>
              <a:gd name="T8" fmla="*/ 0 60000 65536"/>
              <a:gd name="T9" fmla="*/ 0 60000 65536"/>
              <a:gd name="T10" fmla="*/ 0 60000 65536"/>
              <a:gd name="T11" fmla="*/ 0 60000 65536"/>
              <a:gd name="T12" fmla="*/ 0 w 288"/>
              <a:gd name="T13" fmla="*/ 0 h 432"/>
              <a:gd name="T14" fmla="*/ 288 w 288"/>
              <a:gd name="T15" fmla="*/ 432 h 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8" h="432">
                <a:moveTo>
                  <a:pt x="0" y="0"/>
                </a:moveTo>
                <a:cubicBezTo>
                  <a:pt x="36" y="44"/>
                  <a:pt x="72" y="88"/>
                  <a:pt x="96" y="144"/>
                </a:cubicBezTo>
                <a:cubicBezTo>
                  <a:pt x="120" y="200"/>
                  <a:pt x="112" y="288"/>
                  <a:pt x="144" y="336"/>
                </a:cubicBezTo>
                <a:cubicBezTo>
                  <a:pt x="176" y="384"/>
                  <a:pt x="232" y="408"/>
                  <a:pt x="288" y="432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36" name="Freeform 52"/>
          <p:cNvSpPr>
            <a:spLocks/>
          </p:cNvSpPr>
          <p:nvPr/>
        </p:nvSpPr>
        <p:spPr bwMode="auto">
          <a:xfrm>
            <a:off x="3359150" y="5032375"/>
            <a:ext cx="1228725" cy="846138"/>
          </a:xfrm>
          <a:custGeom>
            <a:avLst/>
            <a:gdLst>
              <a:gd name="T0" fmla="*/ 0 w 768"/>
              <a:gd name="T1" fmla="*/ 2147483647 h 672"/>
              <a:gd name="T2" fmla="*/ 2147483647 w 768"/>
              <a:gd name="T3" fmla="*/ 2147483647 h 672"/>
              <a:gd name="T4" fmla="*/ 2147483647 w 768"/>
              <a:gd name="T5" fmla="*/ 2147483647 h 672"/>
              <a:gd name="T6" fmla="*/ 2147483647 w 768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68"/>
              <a:gd name="T13" fmla="*/ 0 h 672"/>
              <a:gd name="T14" fmla="*/ 768 w 768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8" h="672">
                <a:moveTo>
                  <a:pt x="0" y="672"/>
                </a:moveTo>
                <a:cubicBezTo>
                  <a:pt x="4" y="624"/>
                  <a:pt x="8" y="576"/>
                  <a:pt x="96" y="528"/>
                </a:cubicBezTo>
                <a:cubicBezTo>
                  <a:pt x="184" y="480"/>
                  <a:pt x="416" y="472"/>
                  <a:pt x="528" y="384"/>
                </a:cubicBezTo>
                <a:cubicBezTo>
                  <a:pt x="640" y="296"/>
                  <a:pt x="704" y="148"/>
                  <a:pt x="768" y="0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9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Conditional Pattern Bases and</a:t>
            </a:r>
            <a:br>
              <a:rPr lang="en-US" dirty="0"/>
            </a:br>
            <a:r>
              <a:rPr lang="en-US" dirty="0"/>
              <a:t>Conditional FP-Tree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86"/>
          <a:stretch/>
        </p:blipFill>
        <p:spPr bwMode="auto">
          <a:xfrm>
            <a:off x="838200" y="1600200"/>
            <a:ext cx="7054665" cy="3460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736617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720"/>
            <a:ext cx="897927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5715000" y="1676400"/>
            <a:ext cx="3200400" cy="3505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837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720"/>
            <a:ext cx="897927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644059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FP-tree Path Generation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981200"/>
          </a:xfrm>
        </p:spPr>
        <p:txBody>
          <a:bodyPr>
            <a:normAutofit/>
          </a:bodyPr>
          <a:lstStyle/>
          <a:p>
            <a:r>
              <a:rPr lang="en-US" dirty="0" smtClean="0"/>
              <a:t>For single path the frequent patterns can </a:t>
            </a:r>
            <a:r>
              <a:rPr lang="en-US" dirty="0"/>
              <a:t>be generated by enumeration of all </a:t>
            </a:r>
            <a:r>
              <a:rPr lang="en-US" dirty="0" smtClean="0"/>
              <a:t>the combinations </a:t>
            </a:r>
            <a:r>
              <a:rPr lang="en-US" dirty="0"/>
              <a:t>of the </a:t>
            </a:r>
            <a:r>
              <a:rPr lang="en-US" dirty="0" smtClean="0"/>
              <a:t>sub-paths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90800"/>
            <a:ext cx="7242800" cy="245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532343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8458200" cy="528638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3200" smtClean="0"/>
              <a:t>A Special Case: Single Prefix Path in FP-tree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447800"/>
            <a:ext cx="7696200" cy="27432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smtClean="0"/>
              <a:t>Suppose a (conditional) FP-tree T has a shared single prefix-path P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smtClean="0"/>
              <a:t>Mining can be decomposed into two parts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smtClean="0"/>
              <a:t>Reduction of the single prefix path into one node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smtClean="0"/>
              <a:t>Concatenation of the mining results of the two parts</a:t>
            </a:r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2438400" y="5410200"/>
            <a:ext cx="496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b="1">
                <a:latin typeface="Times New Roman" pitchFamily="18" charset="0"/>
                <a:sym typeface="Wingdings 3" pitchFamily="18" charset="2"/>
              </a:rPr>
              <a:t></a:t>
            </a:r>
          </a:p>
        </p:txBody>
      </p:sp>
      <p:grpSp>
        <p:nvGrpSpPr>
          <p:cNvPr id="35846" name="Group 5"/>
          <p:cNvGrpSpPr>
            <a:grpSpLocks/>
          </p:cNvGrpSpPr>
          <p:nvPr/>
        </p:nvGrpSpPr>
        <p:grpSpPr bwMode="auto">
          <a:xfrm>
            <a:off x="381000" y="2667000"/>
            <a:ext cx="2128838" cy="3643313"/>
            <a:chOff x="0" y="1824"/>
            <a:chExt cx="1341" cy="2295"/>
          </a:xfrm>
        </p:grpSpPr>
        <p:grpSp>
          <p:nvGrpSpPr>
            <p:cNvPr id="35871" name="Group 6"/>
            <p:cNvGrpSpPr>
              <a:grpSpLocks/>
            </p:cNvGrpSpPr>
            <p:nvPr/>
          </p:nvGrpSpPr>
          <p:grpSpPr bwMode="auto">
            <a:xfrm>
              <a:off x="240" y="1824"/>
              <a:ext cx="438" cy="1251"/>
              <a:chOff x="144" y="1824"/>
              <a:chExt cx="438" cy="1251"/>
            </a:xfrm>
          </p:grpSpPr>
          <p:sp>
            <p:nvSpPr>
              <p:cNvPr id="35881" name="Text Box 7"/>
              <p:cNvSpPr txBox="1">
                <a:spLocks noChangeArrowheads="1"/>
              </p:cNvSpPr>
              <p:nvPr/>
            </p:nvSpPr>
            <p:spPr bwMode="auto">
              <a:xfrm>
                <a:off x="149" y="2504"/>
                <a:ext cx="43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hangingPunct="0"/>
                <a:r>
                  <a:rPr lang="en-US" altLang="en-US" sz="2000" i="1">
                    <a:latin typeface="Times New Roman" pitchFamily="18" charset="0"/>
                  </a:rPr>
                  <a:t>a</a:t>
                </a:r>
                <a:r>
                  <a:rPr lang="en-US" altLang="en-US" sz="2000" i="1" baseline="-25000">
                    <a:latin typeface="Times New Roman" pitchFamily="18" charset="0"/>
                  </a:rPr>
                  <a:t>2</a:t>
                </a:r>
                <a:r>
                  <a:rPr lang="en-US" altLang="en-US" sz="2000" i="1">
                    <a:latin typeface="Times New Roman" pitchFamily="18" charset="0"/>
                  </a:rPr>
                  <a:t>:n</a:t>
                </a:r>
                <a:r>
                  <a:rPr lang="en-US" altLang="en-US" sz="2000" i="1" baseline="-250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35882" name="Text Box 8"/>
              <p:cNvSpPr txBox="1">
                <a:spLocks noChangeArrowheads="1"/>
              </p:cNvSpPr>
              <p:nvPr/>
            </p:nvSpPr>
            <p:spPr bwMode="auto">
              <a:xfrm>
                <a:off x="144" y="2825"/>
                <a:ext cx="43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hangingPunct="0"/>
                <a:r>
                  <a:rPr lang="en-US" altLang="en-US" sz="2000" i="1">
                    <a:latin typeface="Times New Roman" pitchFamily="18" charset="0"/>
                  </a:rPr>
                  <a:t>a</a:t>
                </a:r>
                <a:r>
                  <a:rPr lang="en-US" altLang="en-US" sz="2000" i="1" baseline="-25000">
                    <a:latin typeface="Times New Roman" pitchFamily="18" charset="0"/>
                  </a:rPr>
                  <a:t>3</a:t>
                </a:r>
                <a:r>
                  <a:rPr lang="en-US" altLang="en-US" sz="2000" i="1">
                    <a:latin typeface="Times New Roman" pitchFamily="18" charset="0"/>
                  </a:rPr>
                  <a:t>:n</a:t>
                </a:r>
                <a:r>
                  <a:rPr lang="en-US" altLang="en-US" sz="2000" i="1" baseline="-2500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35883" name="Text Box 9"/>
              <p:cNvSpPr txBox="1">
                <a:spLocks noChangeArrowheads="1"/>
              </p:cNvSpPr>
              <p:nvPr/>
            </p:nvSpPr>
            <p:spPr bwMode="auto">
              <a:xfrm>
                <a:off x="144" y="2191"/>
                <a:ext cx="43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hangingPunct="0"/>
                <a:r>
                  <a:rPr lang="en-US" altLang="en-US" sz="2000" i="1">
                    <a:latin typeface="Times New Roman" pitchFamily="18" charset="0"/>
                  </a:rPr>
                  <a:t>a</a:t>
                </a:r>
                <a:r>
                  <a:rPr lang="en-US" altLang="en-US" sz="2000" i="1" baseline="-25000">
                    <a:latin typeface="Times New Roman" pitchFamily="18" charset="0"/>
                  </a:rPr>
                  <a:t>1</a:t>
                </a:r>
                <a:r>
                  <a:rPr lang="en-US" altLang="en-US" sz="2000" i="1">
                    <a:latin typeface="Times New Roman" pitchFamily="18" charset="0"/>
                  </a:rPr>
                  <a:t>:n</a:t>
                </a:r>
                <a:r>
                  <a:rPr lang="en-US" altLang="en-US" sz="2000" i="1" baseline="-25000">
                    <a:latin typeface="Times New Roman" pitchFamily="18" charset="0"/>
                  </a:rPr>
                  <a:t>1</a:t>
                </a:r>
              </a:p>
            </p:txBody>
          </p:sp>
          <p:grpSp>
            <p:nvGrpSpPr>
              <p:cNvPr id="35884" name="Group 10"/>
              <p:cNvGrpSpPr>
                <a:grpSpLocks/>
              </p:cNvGrpSpPr>
              <p:nvPr/>
            </p:nvGrpSpPr>
            <p:grpSpPr bwMode="auto">
              <a:xfrm>
                <a:off x="155" y="1824"/>
                <a:ext cx="270" cy="1001"/>
                <a:chOff x="2312" y="2456"/>
                <a:chExt cx="290" cy="1047"/>
              </a:xfrm>
            </p:grpSpPr>
            <p:sp>
              <p:nvSpPr>
                <p:cNvPr id="3588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312" y="2456"/>
                  <a:ext cx="290" cy="2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0" hangingPunct="0"/>
                  <a:r>
                    <a:rPr lang="en-US" altLang="en-US" sz="2000">
                      <a:latin typeface="Times New Roman" pitchFamily="18" charset="0"/>
                    </a:rPr>
                    <a:t>{}</a:t>
                  </a:r>
                </a:p>
              </p:txBody>
            </p:sp>
            <p:cxnSp>
              <p:nvCxnSpPr>
                <p:cNvPr id="35886" name="AutoShape 12"/>
                <p:cNvCxnSpPr>
                  <a:cxnSpLocks noChangeShapeType="1"/>
                  <a:stCxn id="35885" idx="2"/>
                  <a:endCxn id="35883" idx="0"/>
                </p:cNvCxnSpPr>
                <p:nvPr/>
              </p:nvCxnSpPr>
              <p:spPr bwMode="auto">
                <a:xfrm>
                  <a:off x="2447" y="2706"/>
                  <a:ext cx="0" cy="13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5887" name="AutoShape 13"/>
                <p:cNvCxnSpPr>
                  <a:cxnSpLocks noChangeShapeType="1"/>
                  <a:stCxn id="35883" idx="2"/>
                  <a:endCxn id="35881" idx="0"/>
                </p:cNvCxnSpPr>
                <p:nvPr/>
              </p:nvCxnSpPr>
              <p:spPr bwMode="auto">
                <a:xfrm>
                  <a:off x="2447" y="3090"/>
                  <a:ext cx="0" cy="77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5888" name="AutoShape 14"/>
                <p:cNvCxnSpPr>
                  <a:cxnSpLocks noChangeShapeType="1"/>
                  <a:stCxn id="35881" idx="2"/>
                  <a:endCxn id="35882" idx="0"/>
                </p:cNvCxnSpPr>
                <p:nvPr/>
              </p:nvCxnSpPr>
              <p:spPr bwMode="auto">
                <a:xfrm>
                  <a:off x="2447" y="3417"/>
                  <a:ext cx="0" cy="86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35872" name="Group 15"/>
            <p:cNvGrpSpPr>
              <a:grpSpLocks/>
            </p:cNvGrpSpPr>
            <p:nvPr/>
          </p:nvGrpSpPr>
          <p:grpSpPr bwMode="auto">
            <a:xfrm>
              <a:off x="0" y="3120"/>
              <a:ext cx="1341" cy="999"/>
              <a:chOff x="0" y="3120"/>
              <a:chExt cx="1341" cy="999"/>
            </a:xfrm>
          </p:grpSpPr>
          <p:sp>
            <p:nvSpPr>
              <p:cNvPr id="35873" name="Line 16"/>
              <p:cNvSpPr>
                <a:spLocks noChangeShapeType="1"/>
              </p:cNvSpPr>
              <p:nvPr/>
            </p:nvSpPr>
            <p:spPr bwMode="auto">
              <a:xfrm flipH="1">
                <a:off x="144" y="3120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874" name="Line 17"/>
              <p:cNvSpPr>
                <a:spLocks noChangeShapeType="1"/>
              </p:cNvSpPr>
              <p:nvPr/>
            </p:nvSpPr>
            <p:spPr bwMode="auto">
              <a:xfrm>
                <a:off x="432" y="3120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875" name="Text Box 18"/>
              <p:cNvSpPr txBox="1">
                <a:spLocks noChangeArrowheads="1"/>
              </p:cNvSpPr>
              <p:nvPr/>
            </p:nvSpPr>
            <p:spPr bwMode="auto">
              <a:xfrm>
                <a:off x="0" y="3424"/>
                <a:ext cx="47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altLang="en-US" sz="1800" i="1"/>
                  <a:t>b</a:t>
                </a:r>
                <a:r>
                  <a:rPr lang="en-US" altLang="en-US" sz="1800" i="1" baseline="-25000"/>
                  <a:t>1</a:t>
                </a:r>
                <a:r>
                  <a:rPr lang="en-US" altLang="en-US" sz="1800" i="1"/>
                  <a:t>:m</a:t>
                </a:r>
                <a:r>
                  <a:rPr lang="en-US" altLang="en-US" sz="1800" i="1" baseline="-25000"/>
                  <a:t>1</a:t>
                </a:r>
              </a:p>
            </p:txBody>
          </p:sp>
          <p:sp>
            <p:nvSpPr>
              <p:cNvPr id="35876" name="Text Box 19"/>
              <p:cNvSpPr txBox="1">
                <a:spLocks noChangeArrowheads="1"/>
              </p:cNvSpPr>
              <p:nvPr/>
            </p:nvSpPr>
            <p:spPr bwMode="auto">
              <a:xfrm>
                <a:off x="662" y="3380"/>
                <a:ext cx="42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altLang="en-US" sz="1800" i="1"/>
                  <a:t>C</a:t>
                </a:r>
                <a:r>
                  <a:rPr lang="en-US" altLang="en-US" sz="1800" i="1" baseline="-25000"/>
                  <a:t>1</a:t>
                </a:r>
                <a:r>
                  <a:rPr lang="en-US" altLang="en-US" sz="1800" i="1"/>
                  <a:t>:k</a:t>
                </a:r>
                <a:r>
                  <a:rPr lang="en-US" altLang="en-US" sz="1800" i="1" baseline="-25000"/>
                  <a:t>1</a:t>
                </a:r>
              </a:p>
            </p:txBody>
          </p:sp>
          <p:sp>
            <p:nvSpPr>
              <p:cNvPr id="35877" name="Line 20"/>
              <p:cNvSpPr>
                <a:spLocks noChangeShapeType="1"/>
              </p:cNvSpPr>
              <p:nvPr/>
            </p:nvSpPr>
            <p:spPr bwMode="auto">
              <a:xfrm flipH="1">
                <a:off x="528" y="3648"/>
                <a:ext cx="24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878" name="Line 21"/>
              <p:cNvSpPr>
                <a:spLocks noChangeShapeType="1"/>
              </p:cNvSpPr>
              <p:nvPr/>
            </p:nvSpPr>
            <p:spPr bwMode="auto">
              <a:xfrm>
                <a:off x="864" y="3648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879" name="Rectangle 22"/>
              <p:cNvSpPr>
                <a:spLocks noChangeArrowheads="1"/>
              </p:cNvSpPr>
              <p:nvPr/>
            </p:nvSpPr>
            <p:spPr bwMode="auto">
              <a:xfrm>
                <a:off x="288" y="3888"/>
                <a:ext cx="42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800" i="1"/>
                  <a:t>C</a:t>
                </a:r>
                <a:r>
                  <a:rPr lang="en-US" altLang="en-US" sz="1800" i="1" baseline="-25000"/>
                  <a:t>2</a:t>
                </a:r>
                <a:r>
                  <a:rPr lang="en-US" altLang="en-US" sz="1800" i="1"/>
                  <a:t>:k</a:t>
                </a:r>
                <a:r>
                  <a:rPr lang="en-US" altLang="en-US" sz="1800" i="1" baseline="-25000"/>
                  <a:t>2</a:t>
                </a:r>
              </a:p>
            </p:txBody>
          </p:sp>
          <p:sp>
            <p:nvSpPr>
              <p:cNvPr id="35880" name="Rectangle 23"/>
              <p:cNvSpPr>
                <a:spLocks noChangeArrowheads="1"/>
              </p:cNvSpPr>
              <p:nvPr/>
            </p:nvSpPr>
            <p:spPr bwMode="auto">
              <a:xfrm>
                <a:off x="912" y="3888"/>
                <a:ext cx="42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800" i="1"/>
                  <a:t>C</a:t>
                </a:r>
                <a:r>
                  <a:rPr lang="en-US" altLang="en-US" sz="1800" i="1" baseline="-25000"/>
                  <a:t>3</a:t>
                </a:r>
                <a:r>
                  <a:rPr lang="en-US" altLang="en-US" sz="1800" i="1"/>
                  <a:t>:k</a:t>
                </a:r>
                <a:r>
                  <a:rPr lang="en-US" altLang="en-US" sz="1800" i="1" baseline="-25000"/>
                  <a:t>3</a:t>
                </a:r>
              </a:p>
            </p:txBody>
          </p:sp>
        </p:grpSp>
      </p:grpSp>
      <p:grpSp>
        <p:nvGrpSpPr>
          <p:cNvPr id="35847" name="Group 24"/>
          <p:cNvGrpSpPr>
            <a:grpSpLocks/>
          </p:cNvGrpSpPr>
          <p:nvPr/>
        </p:nvGrpSpPr>
        <p:grpSpPr bwMode="auto">
          <a:xfrm>
            <a:off x="6172200" y="4267200"/>
            <a:ext cx="2128838" cy="2043113"/>
            <a:chOff x="2304" y="2880"/>
            <a:chExt cx="1341" cy="1287"/>
          </a:xfrm>
        </p:grpSpPr>
        <p:grpSp>
          <p:nvGrpSpPr>
            <p:cNvPr id="35861" name="Group 25"/>
            <p:cNvGrpSpPr>
              <a:grpSpLocks/>
            </p:cNvGrpSpPr>
            <p:nvPr/>
          </p:nvGrpSpPr>
          <p:grpSpPr bwMode="auto">
            <a:xfrm>
              <a:off x="2304" y="3168"/>
              <a:ext cx="1341" cy="999"/>
              <a:chOff x="0" y="3120"/>
              <a:chExt cx="1341" cy="999"/>
            </a:xfrm>
          </p:grpSpPr>
          <p:sp>
            <p:nvSpPr>
              <p:cNvPr id="35863" name="Line 26"/>
              <p:cNvSpPr>
                <a:spLocks noChangeShapeType="1"/>
              </p:cNvSpPr>
              <p:nvPr/>
            </p:nvSpPr>
            <p:spPr bwMode="auto">
              <a:xfrm flipH="1">
                <a:off x="144" y="3120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864" name="Line 27"/>
              <p:cNvSpPr>
                <a:spLocks noChangeShapeType="1"/>
              </p:cNvSpPr>
              <p:nvPr/>
            </p:nvSpPr>
            <p:spPr bwMode="auto">
              <a:xfrm>
                <a:off x="432" y="3120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865" name="Text Box 28"/>
              <p:cNvSpPr txBox="1">
                <a:spLocks noChangeArrowheads="1"/>
              </p:cNvSpPr>
              <p:nvPr/>
            </p:nvSpPr>
            <p:spPr bwMode="auto">
              <a:xfrm>
                <a:off x="0" y="3424"/>
                <a:ext cx="47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altLang="en-US" sz="1800" i="1"/>
                  <a:t>b</a:t>
                </a:r>
                <a:r>
                  <a:rPr lang="en-US" altLang="en-US" sz="1800" i="1" baseline="-25000"/>
                  <a:t>1</a:t>
                </a:r>
                <a:r>
                  <a:rPr lang="en-US" altLang="en-US" sz="1800" i="1"/>
                  <a:t>:m</a:t>
                </a:r>
                <a:r>
                  <a:rPr lang="en-US" altLang="en-US" sz="1800" i="1" baseline="-25000"/>
                  <a:t>1</a:t>
                </a:r>
              </a:p>
            </p:txBody>
          </p:sp>
          <p:sp>
            <p:nvSpPr>
              <p:cNvPr id="35866" name="Text Box 29"/>
              <p:cNvSpPr txBox="1">
                <a:spLocks noChangeArrowheads="1"/>
              </p:cNvSpPr>
              <p:nvPr/>
            </p:nvSpPr>
            <p:spPr bwMode="auto">
              <a:xfrm>
                <a:off x="662" y="3380"/>
                <a:ext cx="42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r>
                  <a:rPr lang="en-US" altLang="en-US" sz="1800" i="1"/>
                  <a:t>C</a:t>
                </a:r>
                <a:r>
                  <a:rPr lang="en-US" altLang="en-US" sz="1800" i="1" baseline="-25000"/>
                  <a:t>1</a:t>
                </a:r>
                <a:r>
                  <a:rPr lang="en-US" altLang="en-US" sz="1800" i="1"/>
                  <a:t>:k</a:t>
                </a:r>
                <a:r>
                  <a:rPr lang="en-US" altLang="en-US" sz="1800" i="1" baseline="-25000"/>
                  <a:t>1</a:t>
                </a:r>
              </a:p>
            </p:txBody>
          </p:sp>
          <p:sp>
            <p:nvSpPr>
              <p:cNvPr id="35867" name="Line 30"/>
              <p:cNvSpPr>
                <a:spLocks noChangeShapeType="1"/>
              </p:cNvSpPr>
              <p:nvPr/>
            </p:nvSpPr>
            <p:spPr bwMode="auto">
              <a:xfrm flipH="1">
                <a:off x="528" y="3648"/>
                <a:ext cx="24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868" name="Line 31"/>
              <p:cNvSpPr>
                <a:spLocks noChangeShapeType="1"/>
              </p:cNvSpPr>
              <p:nvPr/>
            </p:nvSpPr>
            <p:spPr bwMode="auto">
              <a:xfrm>
                <a:off x="864" y="3648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869" name="Rectangle 32"/>
              <p:cNvSpPr>
                <a:spLocks noChangeArrowheads="1"/>
              </p:cNvSpPr>
              <p:nvPr/>
            </p:nvSpPr>
            <p:spPr bwMode="auto">
              <a:xfrm>
                <a:off x="288" y="3888"/>
                <a:ext cx="42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800" i="1"/>
                  <a:t>C</a:t>
                </a:r>
                <a:r>
                  <a:rPr lang="en-US" altLang="en-US" sz="1800" i="1" baseline="-25000"/>
                  <a:t>2</a:t>
                </a:r>
                <a:r>
                  <a:rPr lang="en-US" altLang="en-US" sz="1800" i="1"/>
                  <a:t>:k</a:t>
                </a:r>
                <a:r>
                  <a:rPr lang="en-US" altLang="en-US" sz="1800" i="1" baseline="-25000"/>
                  <a:t>2</a:t>
                </a:r>
              </a:p>
            </p:txBody>
          </p:sp>
          <p:sp>
            <p:nvSpPr>
              <p:cNvPr id="35870" name="Rectangle 33"/>
              <p:cNvSpPr>
                <a:spLocks noChangeArrowheads="1"/>
              </p:cNvSpPr>
              <p:nvPr/>
            </p:nvSpPr>
            <p:spPr bwMode="auto">
              <a:xfrm>
                <a:off x="912" y="3888"/>
                <a:ext cx="42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800" i="1"/>
                  <a:t>C</a:t>
                </a:r>
                <a:r>
                  <a:rPr lang="en-US" altLang="en-US" sz="1800" i="1" baseline="-25000"/>
                  <a:t>3</a:t>
                </a:r>
                <a:r>
                  <a:rPr lang="en-US" altLang="en-US" sz="1800" i="1"/>
                  <a:t>:k</a:t>
                </a:r>
                <a:r>
                  <a:rPr lang="en-US" altLang="en-US" sz="1800" i="1" baseline="-25000"/>
                  <a:t>3</a:t>
                </a:r>
              </a:p>
            </p:txBody>
          </p:sp>
        </p:grpSp>
        <p:sp>
          <p:nvSpPr>
            <p:cNvPr id="35862" name="Text Box 34"/>
            <p:cNvSpPr txBox="1">
              <a:spLocks noChangeArrowheads="1"/>
            </p:cNvSpPr>
            <p:nvPr/>
          </p:nvSpPr>
          <p:spPr bwMode="auto">
            <a:xfrm>
              <a:off x="2640" y="2880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 sz="1800" i="1"/>
                <a:t>r</a:t>
              </a:r>
              <a:r>
                <a:rPr lang="en-US" altLang="en-US" sz="1800" i="1" baseline="-25000"/>
                <a:t>1</a:t>
              </a:r>
            </a:p>
          </p:txBody>
        </p:sp>
      </p:grpSp>
      <p:sp>
        <p:nvSpPr>
          <p:cNvPr id="35848" name="Rectangle 35"/>
          <p:cNvSpPr>
            <a:spLocks noChangeArrowheads="1"/>
          </p:cNvSpPr>
          <p:nvPr/>
        </p:nvSpPr>
        <p:spPr bwMode="auto">
          <a:xfrm>
            <a:off x="5410200" y="5029200"/>
            <a:ext cx="444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600" b="1">
                <a:latin typeface="Times New Roman" pitchFamily="18" charset="0"/>
                <a:sym typeface="Wingdings 3" pitchFamily="18" charset="2"/>
              </a:rPr>
              <a:t>+</a:t>
            </a:r>
          </a:p>
        </p:txBody>
      </p:sp>
      <p:grpSp>
        <p:nvGrpSpPr>
          <p:cNvPr id="35849" name="Group 36"/>
          <p:cNvGrpSpPr>
            <a:grpSpLocks/>
          </p:cNvGrpSpPr>
          <p:nvPr/>
        </p:nvGrpSpPr>
        <p:grpSpPr bwMode="auto">
          <a:xfrm>
            <a:off x="3352800" y="4343400"/>
            <a:ext cx="1609725" cy="1985963"/>
            <a:chOff x="2112" y="2928"/>
            <a:chExt cx="1014" cy="1251"/>
          </a:xfrm>
        </p:grpSpPr>
        <p:grpSp>
          <p:nvGrpSpPr>
            <p:cNvPr id="35850" name="Group 37"/>
            <p:cNvGrpSpPr>
              <a:grpSpLocks/>
            </p:cNvGrpSpPr>
            <p:nvPr/>
          </p:nvGrpSpPr>
          <p:grpSpPr bwMode="auto">
            <a:xfrm>
              <a:off x="2688" y="2928"/>
              <a:ext cx="438" cy="1251"/>
              <a:chOff x="144" y="1824"/>
              <a:chExt cx="438" cy="1251"/>
            </a:xfrm>
          </p:grpSpPr>
          <p:sp>
            <p:nvSpPr>
              <p:cNvPr id="35853" name="Text Box 38"/>
              <p:cNvSpPr txBox="1">
                <a:spLocks noChangeArrowheads="1"/>
              </p:cNvSpPr>
              <p:nvPr/>
            </p:nvSpPr>
            <p:spPr bwMode="auto">
              <a:xfrm>
                <a:off x="149" y="2504"/>
                <a:ext cx="43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hangingPunct="0"/>
                <a:r>
                  <a:rPr lang="en-US" altLang="en-US" sz="2000" i="1">
                    <a:latin typeface="Times New Roman" pitchFamily="18" charset="0"/>
                  </a:rPr>
                  <a:t>a</a:t>
                </a:r>
                <a:r>
                  <a:rPr lang="en-US" altLang="en-US" sz="2000" i="1" baseline="-25000">
                    <a:latin typeface="Times New Roman" pitchFamily="18" charset="0"/>
                  </a:rPr>
                  <a:t>2</a:t>
                </a:r>
                <a:r>
                  <a:rPr lang="en-US" altLang="en-US" sz="2000" i="1">
                    <a:latin typeface="Times New Roman" pitchFamily="18" charset="0"/>
                  </a:rPr>
                  <a:t>:n</a:t>
                </a:r>
                <a:r>
                  <a:rPr lang="en-US" altLang="en-US" sz="2000" i="1" baseline="-250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35854" name="Text Box 39"/>
              <p:cNvSpPr txBox="1">
                <a:spLocks noChangeArrowheads="1"/>
              </p:cNvSpPr>
              <p:nvPr/>
            </p:nvSpPr>
            <p:spPr bwMode="auto">
              <a:xfrm>
                <a:off x="144" y="2825"/>
                <a:ext cx="43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hangingPunct="0"/>
                <a:r>
                  <a:rPr lang="en-US" altLang="en-US" sz="2000" i="1">
                    <a:latin typeface="Times New Roman" pitchFamily="18" charset="0"/>
                  </a:rPr>
                  <a:t>a</a:t>
                </a:r>
                <a:r>
                  <a:rPr lang="en-US" altLang="en-US" sz="2000" i="1" baseline="-25000">
                    <a:latin typeface="Times New Roman" pitchFamily="18" charset="0"/>
                  </a:rPr>
                  <a:t>3</a:t>
                </a:r>
                <a:r>
                  <a:rPr lang="en-US" altLang="en-US" sz="2000" i="1">
                    <a:latin typeface="Times New Roman" pitchFamily="18" charset="0"/>
                  </a:rPr>
                  <a:t>:n</a:t>
                </a:r>
                <a:r>
                  <a:rPr lang="en-US" altLang="en-US" sz="2000" i="1" baseline="-2500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35855" name="Text Box 40"/>
              <p:cNvSpPr txBox="1">
                <a:spLocks noChangeArrowheads="1"/>
              </p:cNvSpPr>
              <p:nvPr/>
            </p:nvSpPr>
            <p:spPr bwMode="auto">
              <a:xfrm>
                <a:off x="144" y="2191"/>
                <a:ext cx="43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eaLnBrk="0" hangingPunct="0"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0" hangingPunct="0"/>
                <a:r>
                  <a:rPr lang="en-US" altLang="en-US" sz="2000" i="1">
                    <a:latin typeface="Times New Roman" pitchFamily="18" charset="0"/>
                  </a:rPr>
                  <a:t>a</a:t>
                </a:r>
                <a:r>
                  <a:rPr lang="en-US" altLang="en-US" sz="2000" i="1" baseline="-25000">
                    <a:latin typeface="Times New Roman" pitchFamily="18" charset="0"/>
                  </a:rPr>
                  <a:t>1</a:t>
                </a:r>
                <a:r>
                  <a:rPr lang="en-US" altLang="en-US" sz="2000" i="1">
                    <a:latin typeface="Times New Roman" pitchFamily="18" charset="0"/>
                  </a:rPr>
                  <a:t>:n</a:t>
                </a:r>
                <a:r>
                  <a:rPr lang="en-US" altLang="en-US" sz="2000" i="1" baseline="-25000">
                    <a:latin typeface="Times New Roman" pitchFamily="18" charset="0"/>
                  </a:rPr>
                  <a:t>1</a:t>
                </a:r>
              </a:p>
            </p:txBody>
          </p:sp>
          <p:grpSp>
            <p:nvGrpSpPr>
              <p:cNvPr id="35856" name="Group 41"/>
              <p:cNvGrpSpPr>
                <a:grpSpLocks/>
              </p:cNvGrpSpPr>
              <p:nvPr/>
            </p:nvGrpSpPr>
            <p:grpSpPr bwMode="auto">
              <a:xfrm>
                <a:off x="155" y="1824"/>
                <a:ext cx="270" cy="1001"/>
                <a:chOff x="2312" y="2456"/>
                <a:chExt cx="290" cy="1047"/>
              </a:xfrm>
            </p:grpSpPr>
            <p:sp>
              <p:nvSpPr>
                <p:cNvPr id="35857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2312" y="2456"/>
                  <a:ext cx="290" cy="2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>
                    <a:defRPr sz="2800"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eaLnBrk="0" hangingPunct="0">
                    <a:defRPr sz="2000"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0" hangingPunct="0"/>
                  <a:r>
                    <a:rPr lang="en-US" altLang="en-US" sz="2000">
                      <a:latin typeface="Times New Roman" pitchFamily="18" charset="0"/>
                    </a:rPr>
                    <a:t>{}</a:t>
                  </a:r>
                </a:p>
              </p:txBody>
            </p:sp>
            <p:cxnSp>
              <p:nvCxnSpPr>
                <p:cNvPr id="35858" name="AutoShape 43"/>
                <p:cNvCxnSpPr>
                  <a:cxnSpLocks noChangeShapeType="1"/>
                  <a:stCxn id="35857" idx="2"/>
                  <a:endCxn id="35855" idx="0"/>
                </p:cNvCxnSpPr>
                <p:nvPr/>
              </p:nvCxnSpPr>
              <p:spPr bwMode="auto">
                <a:xfrm>
                  <a:off x="2447" y="2706"/>
                  <a:ext cx="0" cy="13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5859" name="AutoShape 44"/>
                <p:cNvCxnSpPr>
                  <a:cxnSpLocks noChangeShapeType="1"/>
                  <a:stCxn id="35855" idx="2"/>
                  <a:endCxn id="35853" idx="0"/>
                </p:cNvCxnSpPr>
                <p:nvPr/>
              </p:nvCxnSpPr>
              <p:spPr bwMode="auto">
                <a:xfrm>
                  <a:off x="2447" y="3090"/>
                  <a:ext cx="0" cy="77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5860" name="AutoShape 45"/>
                <p:cNvCxnSpPr>
                  <a:cxnSpLocks noChangeShapeType="1"/>
                  <a:stCxn id="35853" idx="2"/>
                  <a:endCxn id="35854" idx="0"/>
                </p:cNvCxnSpPr>
                <p:nvPr/>
              </p:nvCxnSpPr>
              <p:spPr bwMode="auto">
                <a:xfrm>
                  <a:off x="2447" y="3417"/>
                  <a:ext cx="0" cy="86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sp>
          <p:nvSpPr>
            <p:cNvPr id="35851" name="Text Box 46"/>
            <p:cNvSpPr txBox="1">
              <a:spLocks noChangeArrowheads="1"/>
            </p:cNvSpPr>
            <p:nvPr/>
          </p:nvSpPr>
          <p:spPr bwMode="auto">
            <a:xfrm>
              <a:off x="2112" y="3408"/>
              <a:ext cx="23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r>
                <a:rPr lang="en-US" altLang="en-US" sz="2000" i="1"/>
                <a:t>r</a:t>
              </a:r>
              <a:r>
                <a:rPr lang="en-US" altLang="en-US" sz="2000" i="1" baseline="-25000"/>
                <a:t>1</a:t>
              </a:r>
            </a:p>
          </p:txBody>
        </p:sp>
        <p:sp>
          <p:nvSpPr>
            <p:cNvPr id="35852" name="Rectangle 47"/>
            <p:cNvSpPr>
              <a:spLocks noChangeArrowheads="1"/>
            </p:cNvSpPr>
            <p:nvPr/>
          </p:nvSpPr>
          <p:spPr bwMode="auto">
            <a:xfrm>
              <a:off x="2352" y="3408"/>
              <a:ext cx="2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2800" b="1">
                  <a:latin typeface="Times New Roman" pitchFamily="18" charset="0"/>
                  <a:sym typeface="Wingdings 3" pitchFamily="18" charset="2"/>
                </a:rPr>
                <a:t>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294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D44E01F8-A4A4-4AE3-96B5-100FBECCE777}" type="slidenum">
              <a:rPr lang="en-US" altLang="en-US" sz="1200" smtClean="0"/>
              <a:pPr/>
              <a:t>87</a:t>
            </a:fld>
            <a:endParaRPr lang="en-US" altLang="en-US" sz="1200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630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 smtClean="0">
                <a:solidFill>
                  <a:schemeClr val="tx1"/>
                </a:solidFill>
              </a:rPr>
              <a:t>Frequent Pattern Growth Mining Method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52832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Idea: Frequent pattern growth</a:t>
            </a:r>
          </a:p>
          <a:p>
            <a:pPr lvl="1" eaLnBrk="1" hangingPunct="1"/>
            <a:r>
              <a:rPr lang="en-US" altLang="en-US" sz="2400" dirty="0" smtClean="0">
                <a:solidFill>
                  <a:schemeClr val="tx1"/>
                </a:solidFill>
              </a:rPr>
              <a:t>Recursively grow frequent patterns by pattern and database partition</a:t>
            </a:r>
          </a:p>
          <a:p>
            <a:pPr eaLnBrk="1" hangingPunct="1"/>
            <a:r>
              <a:rPr lang="en-US" altLang="en-US" sz="2400" dirty="0" smtClean="0"/>
              <a:t>Method </a:t>
            </a:r>
          </a:p>
          <a:p>
            <a:pPr lvl="1" eaLnBrk="1" hangingPunct="1"/>
            <a:r>
              <a:rPr lang="en-US" altLang="en-US" sz="2400" dirty="0" smtClean="0">
                <a:solidFill>
                  <a:schemeClr val="tx1"/>
                </a:solidFill>
              </a:rPr>
              <a:t>For each frequent item, construct its conditional pattern-base, and then its conditional FP-tree</a:t>
            </a:r>
          </a:p>
          <a:p>
            <a:pPr lvl="1" eaLnBrk="1" hangingPunct="1"/>
            <a:r>
              <a:rPr lang="en-US" altLang="en-US" sz="2400" dirty="0" smtClean="0">
                <a:solidFill>
                  <a:schemeClr val="tx1"/>
                </a:solidFill>
              </a:rPr>
              <a:t>Repeat the process on each newly created conditional FP-tree </a:t>
            </a:r>
          </a:p>
          <a:p>
            <a:pPr lvl="1" eaLnBrk="1" hangingPunct="1"/>
            <a:r>
              <a:rPr lang="en-US" altLang="en-US" sz="2400" dirty="0" smtClean="0">
                <a:solidFill>
                  <a:schemeClr val="tx1"/>
                </a:solidFill>
              </a:rPr>
              <a:t>Until the resulting FP-tree is empty, or it contains only one path—single path will generate all the combinations of its sub-paths, each of which is a frequent pattern</a:t>
            </a:r>
          </a:p>
        </p:txBody>
      </p:sp>
    </p:spTree>
    <p:extLst>
      <p:ext uri="{BB962C8B-B14F-4D97-AF65-F5344CB8AC3E}">
        <p14:creationId xmlns:p14="http://schemas.microsoft.com/office/powerpoint/2010/main" val="398809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FP-Growth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438400"/>
            <a:ext cx="8843189" cy="2819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277350"/>
            <a:ext cx="8224186" cy="102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71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FP-Tree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 smtClean="0"/>
              <a:t>FP-Tree </a:t>
            </a:r>
            <a:r>
              <a:rPr lang="en-US" dirty="0"/>
              <a:t>usually has a smaller size than the uncompressed </a:t>
            </a:r>
            <a:r>
              <a:rPr lang="en-US" dirty="0" smtClean="0"/>
              <a:t>data 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sz="2100" dirty="0" smtClean="0"/>
              <a:t>Typically </a:t>
            </a:r>
            <a:r>
              <a:rPr lang="en-US" sz="2100" dirty="0"/>
              <a:t>many transactions share items (and hence prefixes</a:t>
            </a:r>
            <a:r>
              <a:rPr lang="en-US" sz="2100" dirty="0" smtClean="0"/>
              <a:t>).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sz="2100" dirty="0" smtClean="0"/>
              <a:t>Best </a:t>
            </a:r>
            <a:r>
              <a:rPr lang="en-US" sz="2100" dirty="0"/>
              <a:t>case scenario: all transactions contain the same set of </a:t>
            </a:r>
            <a:r>
              <a:rPr lang="en-US" sz="2100" dirty="0" smtClean="0"/>
              <a:t>items.</a:t>
            </a:r>
          </a:p>
          <a:p>
            <a:pPr lvl="2">
              <a:buFont typeface="Wingdings" pitchFamily="2" charset="2"/>
              <a:buChar char="Ø"/>
              <a:defRPr/>
            </a:pPr>
            <a:r>
              <a:rPr lang="en-US" dirty="0"/>
              <a:t>1 path in the FP-tree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sz="2100" dirty="0" smtClean="0"/>
              <a:t>Worst </a:t>
            </a:r>
            <a:r>
              <a:rPr lang="en-US" sz="2100" dirty="0"/>
              <a:t>case scenario: </a:t>
            </a:r>
            <a:r>
              <a:rPr lang="en-US" sz="2100" dirty="0" smtClean="0"/>
              <a:t>every </a:t>
            </a:r>
            <a:r>
              <a:rPr lang="en-US" sz="2100" dirty="0"/>
              <a:t>transaction has a unique set of items (no items in </a:t>
            </a:r>
            <a:r>
              <a:rPr lang="en-US" sz="2100" dirty="0" smtClean="0"/>
              <a:t>common)</a:t>
            </a:r>
          </a:p>
          <a:p>
            <a:pPr lvl="2">
              <a:buFont typeface="Wingdings" pitchFamily="2" charset="2"/>
              <a:buChar char="Ø"/>
              <a:defRPr/>
            </a:pPr>
            <a:r>
              <a:rPr lang="en-US" dirty="0" smtClean="0"/>
              <a:t>Size </a:t>
            </a:r>
            <a:r>
              <a:rPr lang="en-US" dirty="0"/>
              <a:t>of the FP-tree is at least as large as the original </a:t>
            </a:r>
            <a:r>
              <a:rPr lang="en-US" dirty="0" smtClean="0"/>
              <a:t>data.</a:t>
            </a:r>
          </a:p>
          <a:p>
            <a:pPr lvl="2">
              <a:buFont typeface="Wingdings" pitchFamily="2" charset="2"/>
              <a:buChar char="Ø"/>
              <a:defRPr/>
            </a:pPr>
            <a:r>
              <a:rPr lang="en-US" dirty="0" smtClean="0"/>
              <a:t>Storage </a:t>
            </a:r>
            <a:r>
              <a:rPr lang="en-US" dirty="0"/>
              <a:t>requirements for the FP-tree are higher - need to store the pointers between the nodes and the counters.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233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Association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Not all high‐confidence rules are interesting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rule X → milk may have high confidence </a:t>
            </a:r>
            <a:r>
              <a:rPr lang="en-US" dirty="0" smtClean="0"/>
              <a:t>for many </a:t>
            </a:r>
            <a:r>
              <a:rPr lang="en-US" dirty="0" err="1"/>
              <a:t>itemsets</a:t>
            </a:r>
            <a:r>
              <a:rPr lang="en-US" dirty="0"/>
              <a:t> X, because milk is just </a:t>
            </a:r>
            <a:r>
              <a:rPr lang="en-US" dirty="0" smtClean="0"/>
              <a:t>purchased very </a:t>
            </a:r>
            <a:r>
              <a:rPr lang="en-US" dirty="0"/>
              <a:t>often (independent of X)</a:t>
            </a:r>
          </a:p>
          <a:p>
            <a:endParaRPr lang="en-US" dirty="0"/>
          </a:p>
          <a:p>
            <a:r>
              <a:rPr lang="en-US" dirty="0" smtClean="0"/>
              <a:t>Interesting </a:t>
            </a:r>
            <a:r>
              <a:rPr lang="en-US" dirty="0"/>
              <a:t>rules are those with high </a:t>
            </a:r>
            <a:r>
              <a:rPr lang="en-US" dirty="0" smtClean="0"/>
              <a:t>positive or </a:t>
            </a:r>
            <a:r>
              <a:rPr lang="en-US" dirty="0"/>
              <a:t>negative interest values</a:t>
            </a:r>
          </a:p>
        </p:txBody>
      </p:sp>
    </p:spTree>
    <p:extLst>
      <p:ext uri="{BB962C8B-B14F-4D97-AF65-F5344CB8AC3E}">
        <p14:creationId xmlns:p14="http://schemas.microsoft.com/office/powerpoint/2010/main" val="38922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Example 2: FP-Tree Construction</a:t>
            </a:r>
          </a:p>
        </p:txBody>
      </p:sp>
      <p:pic>
        <p:nvPicPr>
          <p:cNvPr id="614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143000"/>
            <a:ext cx="8001000" cy="5257800"/>
          </a:xfrm>
          <a:noFill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1" r="66667" b="49275"/>
          <a:stretch/>
        </p:blipFill>
        <p:spPr>
          <a:xfrm>
            <a:off x="1447800" y="1143000"/>
            <a:ext cx="1676400" cy="2667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77480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2: Conditional Pattern Base </a:t>
            </a:r>
          </a:p>
        </p:txBody>
      </p:sp>
      <p:pic>
        <p:nvPicPr>
          <p:cNvPr id="921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" y="1676400"/>
            <a:ext cx="9105900" cy="4038600"/>
          </a:xfrm>
          <a:noFill/>
        </p:spPr>
      </p:pic>
    </p:spTree>
    <p:extLst>
      <p:ext uri="{BB962C8B-B14F-4D97-AF65-F5344CB8AC3E}">
        <p14:creationId xmlns:p14="http://schemas.microsoft.com/office/powerpoint/2010/main" val="370562919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8800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dirty="0" smtClean="0"/>
              <a:t>Let </a:t>
            </a:r>
            <a:r>
              <a:rPr lang="en-US" dirty="0" err="1" smtClean="0"/>
              <a:t>minSup</a:t>
            </a:r>
            <a:r>
              <a:rPr lang="en-US" dirty="0" smtClean="0"/>
              <a:t> = 2 </a:t>
            </a:r>
          </a:p>
          <a:p>
            <a:pPr>
              <a:buFont typeface="Arial" charset="0"/>
              <a:buNone/>
            </a:pPr>
            <a:r>
              <a:rPr lang="en-US" dirty="0" smtClean="0"/>
              <a:t>Extract all frequent </a:t>
            </a:r>
            <a:r>
              <a:rPr lang="en-US" dirty="0" err="1" smtClean="0"/>
              <a:t>itemsets</a:t>
            </a:r>
            <a:r>
              <a:rPr lang="en-US" dirty="0" smtClean="0"/>
              <a:t> containing e.</a:t>
            </a:r>
          </a:p>
          <a:p>
            <a:pPr>
              <a:buFont typeface="Arial" charset="0"/>
              <a:buNone/>
            </a:pPr>
            <a:endParaRPr lang="en-US" dirty="0"/>
          </a:p>
          <a:p>
            <a:pPr>
              <a:buFont typeface="Arial" charset="0"/>
              <a:buNone/>
            </a:pPr>
            <a:r>
              <a:rPr lang="en-US" dirty="0" smtClean="0"/>
              <a:t>Conditional Pattern base and FP tree for e</a:t>
            </a:r>
          </a:p>
        </p:txBody>
      </p:sp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78" y="3465830"/>
            <a:ext cx="291465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3897948" y="4667250"/>
            <a:ext cx="1014412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537" y="3762375"/>
            <a:ext cx="2386663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037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Check if e is a frequent item 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Add the counts along the linked list (dotted line). </a:t>
            </a:r>
            <a:endParaRPr lang="en-US" sz="2000" dirty="0"/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Yes, count =3 so {e} is extracted as a frequent </a:t>
            </a:r>
            <a:r>
              <a:rPr lang="en-US" sz="2000" dirty="0" err="1" smtClean="0"/>
              <a:t>itemset</a:t>
            </a:r>
            <a:r>
              <a:rPr lang="en-US" sz="20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As e is frequent, find frequent </a:t>
            </a:r>
            <a:r>
              <a:rPr lang="en-US" sz="2400" dirty="0" err="1" smtClean="0"/>
              <a:t>itemsets</a:t>
            </a:r>
            <a:r>
              <a:rPr lang="en-US" sz="2400" dirty="0" smtClean="0"/>
              <a:t> ending in e. i.e. de, </a:t>
            </a:r>
            <a:r>
              <a:rPr lang="en-US" sz="2400" dirty="0" err="1" smtClean="0"/>
              <a:t>ce</a:t>
            </a:r>
            <a:r>
              <a:rPr lang="en-US" sz="2400" dirty="0" smtClean="0"/>
              <a:t> and </a:t>
            </a:r>
            <a:r>
              <a:rPr lang="en-US" sz="2400" dirty="0" err="1" smtClean="0"/>
              <a:t>ae</a:t>
            </a:r>
            <a:r>
              <a:rPr lang="en-US" sz="2400" dirty="0" smtClean="0"/>
              <a:t>.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978" y="3465830"/>
            <a:ext cx="291465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4431348" y="4667250"/>
            <a:ext cx="1014412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937" y="3762375"/>
            <a:ext cx="2386663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319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Example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066800"/>
          </a:xfrm>
        </p:spPr>
        <p:txBody>
          <a:bodyPr/>
          <a:lstStyle/>
          <a:p>
            <a:r>
              <a:rPr lang="en-US" smtClean="0"/>
              <a:t>Example: e -&gt; de -&gt; ade ({d,e}, {a,d,e} are found to be frequent)</a:t>
            </a:r>
          </a:p>
          <a:p>
            <a:endParaRPr lang="en-US" smtClean="0"/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3600"/>
            <a:ext cx="784860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TextBox 4"/>
          <p:cNvSpPr txBox="1">
            <a:spLocks noChangeArrowheads="1"/>
          </p:cNvSpPr>
          <p:nvPr/>
        </p:nvSpPr>
        <p:spPr bwMode="auto">
          <a:xfrm>
            <a:off x="533400" y="3886200"/>
            <a:ext cx="8153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 sz="3200"/>
              <a:t>Example: e -&gt; ce ({c,e} is found to be frequent)</a:t>
            </a:r>
          </a:p>
        </p:txBody>
      </p:sp>
      <p:pic>
        <p:nvPicPr>
          <p:cNvPr id="1536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419600"/>
            <a:ext cx="632460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470177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668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smtClean="0"/>
              <a:t>Frequent itemsets found (ordered by sufix and order in which they are found):</a:t>
            </a: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200400"/>
            <a:ext cx="565785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667000"/>
            <a:ext cx="2057400" cy="398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396916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Discusion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Advantages of FP-Growth</a:t>
            </a:r>
          </a:p>
          <a:p>
            <a:pPr lvl="1"/>
            <a:r>
              <a:rPr lang="en-US" dirty="0" smtClean="0"/>
              <a:t>only 2 passes over data-set</a:t>
            </a:r>
          </a:p>
          <a:p>
            <a:pPr lvl="1"/>
            <a:r>
              <a:rPr lang="en-US" dirty="0" smtClean="0"/>
              <a:t>“compresses” data-set</a:t>
            </a:r>
          </a:p>
          <a:p>
            <a:pPr lvl="1"/>
            <a:r>
              <a:rPr lang="en-US" dirty="0" smtClean="0"/>
              <a:t>no candidate generation</a:t>
            </a:r>
          </a:p>
          <a:p>
            <a:pPr lvl="1"/>
            <a:r>
              <a:rPr lang="en-US" dirty="0" smtClean="0"/>
              <a:t>much faster than </a:t>
            </a:r>
            <a:r>
              <a:rPr lang="en-US" dirty="0" err="1" smtClean="0"/>
              <a:t>Apriori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Disadvantages of FP-Growth</a:t>
            </a:r>
          </a:p>
          <a:p>
            <a:pPr lvl="1"/>
            <a:r>
              <a:rPr lang="en-US" dirty="0" smtClean="0"/>
              <a:t>FP-Tree may not fit in memory!!</a:t>
            </a:r>
          </a:p>
          <a:p>
            <a:pPr lvl="1"/>
            <a:r>
              <a:rPr lang="en-US" dirty="0" smtClean="0"/>
              <a:t>FP-Tree is expensive to build</a:t>
            </a:r>
          </a:p>
        </p:txBody>
      </p:sp>
    </p:spTree>
    <p:extLst>
      <p:ext uri="{BB962C8B-B14F-4D97-AF65-F5344CB8AC3E}">
        <p14:creationId xmlns:p14="http://schemas.microsoft.com/office/powerpoint/2010/main" val="212628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14DEAF81-8409-4F90-BC1C-B2CA614F9CAF}" type="slidenum">
              <a:rPr lang="en-US" altLang="en-US" sz="1200" smtClean="0"/>
              <a:pPr/>
              <a:t>97</a:t>
            </a:fld>
            <a:endParaRPr lang="en-US" altLang="en-US" sz="1200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158163" cy="8382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FP-Growth vs. Apriori: Scalability With the Support Threshold</a:t>
            </a:r>
          </a:p>
        </p:txBody>
      </p:sp>
      <p:graphicFrame>
        <p:nvGraphicFramePr>
          <p:cNvPr id="40964" name="Object 3"/>
          <p:cNvGraphicFramePr>
            <a:graphicFrameLocks noChangeAspect="1"/>
          </p:cNvGraphicFramePr>
          <p:nvPr/>
        </p:nvGraphicFramePr>
        <p:xfrm>
          <a:off x="914400" y="1981200"/>
          <a:ext cx="7620000" cy="455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5" name="Chart" r:id="rId4" imgW="4600996" imgH="3286426" progId="Excel.Chart.8">
                  <p:embed/>
                </p:oleObj>
              </mc:Choice>
              <mc:Fallback>
                <p:oleObj name="Chart" r:id="rId4" imgW="4600996" imgH="3286426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981200"/>
                        <a:ext cx="7620000" cy="455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3810000" y="1981200"/>
            <a:ext cx="289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Times New Roman" pitchFamily="18" charset="0"/>
              </a:rPr>
              <a:t>Data set T25I20D10K</a:t>
            </a:r>
          </a:p>
        </p:txBody>
      </p:sp>
    </p:spTree>
    <p:extLst>
      <p:ext uri="{BB962C8B-B14F-4D97-AF65-F5344CB8AC3E}">
        <p14:creationId xmlns:p14="http://schemas.microsoft.com/office/powerpoint/2010/main" val="256403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477000"/>
            <a:ext cx="1905000" cy="381000"/>
          </a:xfrm>
        </p:spPr>
        <p:txBody>
          <a:bodyPr/>
          <a:lstStyle/>
          <a:p>
            <a:fld id="{F2798984-2A0A-4AF9-AA57-B6F1BF875A21}" type="slidenum">
              <a:rPr lang="en-US"/>
              <a:pPr/>
              <a:t>98</a:t>
            </a:fld>
            <a:endParaRPr lang="en-US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386080" y="381000"/>
            <a:ext cx="7924800" cy="762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Closed Patterns and Max-Patterns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81000" y="1295400"/>
            <a:ext cx="8382000" cy="525780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/>
              <a:t>A long pattern contains huge number of sub-patterns, </a:t>
            </a:r>
          </a:p>
          <a:p>
            <a:pPr>
              <a:lnSpc>
                <a:spcPct val="110000"/>
              </a:lnSpc>
            </a:pPr>
            <a:endParaRPr lang="en-US" sz="2400" dirty="0"/>
          </a:p>
          <a:p>
            <a:pPr marL="274320" lvl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sz="2100" b="1" dirty="0">
                <a:solidFill>
                  <a:schemeClr val="tx1"/>
                </a:solidFill>
              </a:rPr>
              <a:t>Example: </a:t>
            </a:r>
          </a:p>
          <a:p>
            <a:pPr marL="548640" lvl="2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sz="1800" dirty="0"/>
              <a:t>{a</a:t>
            </a:r>
            <a:r>
              <a:rPr lang="en-US" sz="1800" baseline="-25000" dirty="0"/>
              <a:t>1</a:t>
            </a:r>
            <a:r>
              <a:rPr lang="en-US" sz="1800" dirty="0"/>
              <a:t>, …, a</a:t>
            </a:r>
            <a:r>
              <a:rPr lang="en-US" sz="1800" baseline="-25000" dirty="0"/>
              <a:t>10</a:t>
            </a:r>
            <a:r>
              <a:rPr lang="en-US" sz="1800" dirty="0"/>
              <a:t>} </a:t>
            </a:r>
            <a:r>
              <a:rPr lang="en-US" sz="1800" dirty="0">
                <a:sym typeface="Wingdings" pitchFamily="2" charset="2"/>
              </a:rPr>
              <a:t>contains</a:t>
            </a:r>
            <a:r>
              <a:rPr lang="en-US" sz="1800" dirty="0"/>
              <a:t> (</a:t>
            </a:r>
            <a:r>
              <a:rPr lang="en-US" sz="1800" baseline="-25000" dirty="0"/>
              <a:t>10</a:t>
            </a:r>
            <a:r>
              <a:rPr lang="en-US" sz="1800" baseline="30000" dirty="0"/>
              <a:t>1</a:t>
            </a:r>
            <a:r>
              <a:rPr lang="en-US" sz="1800" dirty="0"/>
              <a:t>) + (</a:t>
            </a:r>
            <a:r>
              <a:rPr lang="en-US" sz="1800" baseline="-25000" dirty="0"/>
              <a:t>10</a:t>
            </a:r>
            <a:r>
              <a:rPr lang="en-US" sz="1800" baseline="30000" dirty="0"/>
              <a:t>2</a:t>
            </a:r>
            <a:r>
              <a:rPr lang="en-US" sz="1800" dirty="0"/>
              <a:t>) + … + (</a:t>
            </a:r>
            <a:r>
              <a:rPr lang="en-US" sz="1800" baseline="-25000" dirty="0"/>
              <a:t>1</a:t>
            </a:r>
            <a:r>
              <a:rPr lang="en-US" sz="1800" baseline="30000" dirty="0"/>
              <a:t>1</a:t>
            </a:r>
            <a:r>
              <a:rPr lang="en-US" sz="1800" baseline="-25000" dirty="0"/>
              <a:t>0</a:t>
            </a:r>
            <a:r>
              <a:rPr lang="en-US" sz="1800" baseline="30000" dirty="0"/>
              <a:t>0</a:t>
            </a:r>
            <a:r>
              <a:rPr lang="en-US" sz="1800" dirty="0"/>
              <a:t>) = 2</a:t>
            </a:r>
            <a:r>
              <a:rPr lang="en-US" sz="1800" baseline="30000" dirty="0"/>
              <a:t>10 </a:t>
            </a:r>
            <a:r>
              <a:rPr lang="en-US" sz="1800" dirty="0"/>
              <a:t>– 1 sub-patterns!</a:t>
            </a:r>
          </a:p>
          <a:p>
            <a:pPr marL="548640" lvl="2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sz="1800" dirty="0"/>
              <a:t>{a</a:t>
            </a:r>
            <a:r>
              <a:rPr lang="en-US" sz="1800" baseline="-25000" dirty="0"/>
              <a:t>1</a:t>
            </a:r>
            <a:r>
              <a:rPr lang="en-US" sz="1800" dirty="0"/>
              <a:t>, …, a</a:t>
            </a:r>
            <a:r>
              <a:rPr lang="en-US" sz="1800" baseline="-25000" dirty="0"/>
              <a:t>100</a:t>
            </a:r>
            <a:r>
              <a:rPr lang="en-US" sz="1800" dirty="0"/>
              <a:t>} </a:t>
            </a:r>
            <a:r>
              <a:rPr lang="en-US" sz="1800" dirty="0">
                <a:sym typeface="Wingdings" pitchFamily="2" charset="2"/>
              </a:rPr>
              <a:t>contains</a:t>
            </a:r>
            <a:r>
              <a:rPr lang="en-US" sz="1800" dirty="0"/>
              <a:t> (</a:t>
            </a:r>
            <a:r>
              <a:rPr lang="en-US" sz="1800" baseline="-25000" dirty="0"/>
              <a:t>100</a:t>
            </a:r>
            <a:r>
              <a:rPr lang="en-US" sz="1800" baseline="30000" dirty="0"/>
              <a:t>1</a:t>
            </a:r>
            <a:r>
              <a:rPr lang="en-US" sz="1800" dirty="0"/>
              <a:t>) + (</a:t>
            </a:r>
            <a:r>
              <a:rPr lang="en-US" sz="1800" baseline="-25000" dirty="0"/>
              <a:t>100</a:t>
            </a:r>
            <a:r>
              <a:rPr lang="en-US" sz="1800" baseline="30000" dirty="0"/>
              <a:t>2</a:t>
            </a:r>
            <a:r>
              <a:rPr lang="en-US" sz="1800" dirty="0"/>
              <a:t>) + … + (</a:t>
            </a:r>
            <a:r>
              <a:rPr lang="en-US" sz="1800" baseline="-25000" dirty="0"/>
              <a:t>1</a:t>
            </a:r>
            <a:r>
              <a:rPr lang="en-US" sz="1800" baseline="30000" dirty="0"/>
              <a:t>1</a:t>
            </a:r>
            <a:r>
              <a:rPr lang="en-US" sz="1800" baseline="-25000" dirty="0"/>
              <a:t>0</a:t>
            </a:r>
            <a:r>
              <a:rPr lang="en-US" sz="1800" baseline="30000" dirty="0"/>
              <a:t>0</a:t>
            </a:r>
            <a:r>
              <a:rPr lang="en-US" sz="1800" baseline="-25000" dirty="0"/>
              <a:t>0</a:t>
            </a:r>
            <a:r>
              <a:rPr lang="en-US" sz="1800" baseline="30000" dirty="0"/>
              <a:t>0</a:t>
            </a:r>
            <a:r>
              <a:rPr lang="en-US" sz="1800" dirty="0"/>
              <a:t>) = 2</a:t>
            </a:r>
            <a:r>
              <a:rPr lang="en-US" sz="1800" baseline="30000" dirty="0"/>
              <a:t>100 </a:t>
            </a:r>
            <a:r>
              <a:rPr lang="en-US" sz="1800" dirty="0"/>
              <a:t>– 1 = 1.27*10</a:t>
            </a:r>
            <a:r>
              <a:rPr lang="en-US" sz="1800" baseline="30000" dirty="0"/>
              <a:t>30 </a:t>
            </a:r>
            <a:r>
              <a:rPr lang="en-US" sz="1800" dirty="0"/>
              <a:t>sub-patterns!</a:t>
            </a:r>
          </a:p>
          <a:p>
            <a:pPr marL="548640" lvl="2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</a:pPr>
            <a:endParaRPr lang="en-US" sz="1800" dirty="0"/>
          </a:p>
          <a:p>
            <a:pPr>
              <a:lnSpc>
                <a:spcPct val="110000"/>
              </a:lnSpc>
            </a:pPr>
            <a:r>
              <a:rPr lang="en-US" sz="2400" dirty="0"/>
              <a:t>Solution: </a:t>
            </a:r>
            <a:r>
              <a:rPr lang="en-US" sz="2400" i="1" dirty="0"/>
              <a:t>Mine Closed patterns and Maximal-patterns</a:t>
            </a:r>
          </a:p>
          <a:p>
            <a:pPr>
              <a:lnSpc>
                <a:spcPct val="110000"/>
              </a:lnSpc>
            </a:pPr>
            <a:endParaRPr lang="en-US" sz="2400" i="1" dirty="0"/>
          </a:p>
          <a:p>
            <a:pPr>
              <a:lnSpc>
                <a:spcPct val="110000"/>
              </a:lnSpc>
            </a:pP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40580559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88" y="1130300"/>
            <a:ext cx="7990387" cy="496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Maximal Frequent </a:t>
            </a:r>
            <a:r>
              <a:rPr lang="en-US" dirty="0" err="1" smtClean="0"/>
              <a:t>Itemset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639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8615</TotalTime>
  <Words>7865</Words>
  <Application>Microsoft Office PowerPoint</Application>
  <PresentationFormat>On-screen Show (4:3)</PresentationFormat>
  <Paragraphs>1587</Paragraphs>
  <Slides>115</Slides>
  <Notes>37</Notes>
  <HiddenSlides>11</HiddenSlides>
  <MMClips>0</MMClips>
  <ScaleCrop>false</ScaleCrop>
  <HeadingPairs>
    <vt:vector size="8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115</vt:i4>
      </vt:variant>
    </vt:vector>
  </HeadingPairs>
  <TitlesOfParts>
    <vt:vector size="138" baseType="lpstr">
      <vt:lpstr>맑은 고딕</vt:lpstr>
      <vt:lpstr>Arial</vt:lpstr>
      <vt:lpstr>Batang</vt:lpstr>
      <vt:lpstr>Bookman Old Style</vt:lpstr>
      <vt:lpstr>Calibri</vt:lpstr>
      <vt:lpstr>Cambria Math</vt:lpstr>
      <vt:lpstr>Century</vt:lpstr>
      <vt:lpstr>DejaVu LGC Sans</vt:lpstr>
      <vt:lpstr>돋움</vt:lpstr>
      <vt:lpstr>Gill Sans MT</vt:lpstr>
      <vt:lpstr>굴림</vt:lpstr>
      <vt:lpstr>Math B</vt:lpstr>
      <vt:lpstr>Monotype Sorts</vt:lpstr>
      <vt:lpstr>Symbol</vt:lpstr>
      <vt:lpstr>Tahoma</vt:lpstr>
      <vt:lpstr>Times New Roman</vt:lpstr>
      <vt:lpstr>Wingdings</vt:lpstr>
      <vt:lpstr>Wingdings 3</vt:lpstr>
      <vt:lpstr>Origin</vt:lpstr>
      <vt:lpstr>Document</vt:lpstr>
      <vt:lpstr>Equation</vt:lpstr>
      <vt:lpstr>Visio</vt:lpstr>
      <vt:lpstr>Chart</vt:lpstr>
      <vt:lpstr>Association Rule Mining</vt:lpstr>
      <vt:lpstr>Frequent Pattern Analysis</vt:lpstr>
      <vt:lpstr>Association Mining</vt:lpstr>
      <vt:lpstr>Application</vt:lpstr>
      <vt:lpstr>Application</vt:lpstr>
      <vt:lpstr>Association Rule Mining</vt:lpstr>
      <vt:lpstr>Definition: Frequent Itemset</vt:lpstr>
      <vt:lpstr>Definitions</vt:lpstr>
      <vt:lpstr>Interesting Association Rules</vt:lpstr>
      <vt:lpstr>Association Rule Mining</vt:lpstr>
      <vt:lpstr>Mining Association Rules: Example</vt:lpstr>
      <vt:lpstr>PowerPoint Presentation</vt:lpstr>
      <vt:lpstr>PowerPoint Presentation</vt:lpstr>
      <vt:lpstr>PowerPoint Presentation</vt:lpstr>
      <vt:lpstr>Computation Model</vt:lpstr>
      <vt:lpstr>Apriori Algorithm</vt:lpstr>
      <vt:lpstr>Apriori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Apriori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Apriori Example </vt:lpstr>
      <vt:lpstr>Apriori Example </vt:lpstr>
      <vt:lpstr>Apriori Example </vt:lpstr>
      <vt:lpstr>How to Count Supports of Candidates?</vt:lpstr>
      <vt:lpstr>PowerPoint Presentation</vt:lpstr>
      <vt:lpstr>PowerPoint Presentation</vt:lpstr>
      <vt:lpstr>PowerPoint Presentation</vt:lpstr>
      <vt:lpstr>Apriori: Implementation Using Hash Tree</vt:lpstr>
      <vt:lpstr>PowerPoint Presentation</vt:lpstr>
      <vt:lpstr>Example</vt:lpstr>
      <vt:lpstr>Example</vt:lpstr>
      <vt:lpstr>Subset Operation Using Hash Tree</vt:lpstr>
      <vt:lpstr>Subset Operation Using Hash Tree</vt:lpstr>
      <vt:lpstr>Subset Operation Using Hash Tree</vt:lpstr>
      <vt:lpstr>PowerPoint Presentation</vt:lpstr>
      <vt:lpstr>Association Rule Mining Task</vt:lpstr>
      <vt:lpstr>Mining Association Rules</vt:lpstr>
      <vt:lpstr>Rule Generation</vt:lpstr>
      <vt:lpstr>Rule Generation</vt:lpstr>
      <vt:lpstr>Rule Generation for Apriori Algorithm</vt:lpstr>
      <vt:lpstr>Rule Generation for Apriori Algorithm</vt:lpstr>
      <vt:lpstr>Challenges of Frequent Pattern Mining</vt:lpstr>
      <vt:lpstr>Improving Apriori: general ideas</vt:lpstr>
      <vt:lpstr>PowerPoint Presentation</vt:lpstr>
      <vt:lpstr>Apriori vs. DIC</vt:lpstr>
      <vt:lpstr>DIC - Counting large itemsets</vt:lpstr>
      <vt:lpstr>PowerPoint Presentation</vt:lpstr>
      <vt:lpstr>DIC algorithm</vt:lpstr>
      <vt:lpstr>PowerPoint Presentation</vt:lpstr>
      <vt:lpstr>PowerPoint Presentation</vt:lpstr>
      <vt:lpstr>PowerPoint Presentation</vt:lpstr>
      <vt:lpstr>PowerPoint Presentation</vt:lpstr>
      <vt:lpstr>DIC- Data structure</vt:lpstr>
      <vt:lpstr>DIC- Implication rules</vt:lpstr>
      <vt:lpstr>Reducing Number of Candidates</vt:lpstr>
      <vt:lpstr>PowerPoint Presentation</vt:lpstr>
      <vt:lpstr>ECLAT (vertical format)</vt:lpstr>
      <vt:lpstr>ECLAT</vt:lpstr>
      <vt:lpstr>The Partitioning Algorithm</vt:lpstr>
      <vt:lpstr>The Partitioning Algorithm</vt:lpstr>
      <vt:lpstr>PowerPoint Presentation</vt:lpstr>
      <vt:lpstr>Frequent Pattern Growth (FP)</vt:lpstr>
      <vt:lpstr>Construct FP-tree from a Transaction Database</vt:lpstr>
      <vt:lpstr>Step 1: Construct Conditional Pattern Base</vt:lpstr>
      <vt:lpstr>Step 2: Construct Conditional FP-tree</vt:lpstr>
      <vt:lpstr>Conditional Pattern Bases and Conditional FP-Tree</vt:lpstr>
      <vt:lpstr>PowerPoint Presentation</vt:lpstr>
      <vt:lpstr>PowerPoint Presentation</vt:lpstr>
      <vt:lpstr>Single FP-tree Path Generation</vt:lpstr>
      <vt:lpstr>A Special Case: Single Prefix Path in FP-tree</vt:lpstr>
      <vt:lpstr>Frequent Pattern Growth Mining Method</vt:lpstr>
      <vt:lpstr>FP-Growth </vt:lpstr>
      <vt:lpstr>FP-Tree size</vt:lpstr>
      <vt:lpstr>Example 2: FP-Tree Construction</vt:lpstr>
      <vt:lpstr>Example 2: Conditional Pattern Base </vt:lpstr>
      <vt:lpstr>Example 2</vt:lpstr>
      <vt:lpstr>Example</vt:lpstr>
      <vt:lpstr>Example</vt:lpstr>
      <vt:lpstr>Result</vt:lpstr>
      <vt:lpstr>Discusion</vt:lpstr>
      <vt:lpstr>FP-Growth vs. Apriori: Scalability With the Support Threshold</vt:lpstr>
      <vt:lpstr>PowerPoint Presentation</vt:lpstr>
      <vt:lpstr>Maximal Frequent Itemset</vt:lpstr>
      <vt:lpstr>Closed Itemset</vt:lpstr>
      <vt:lpstr>Maximal vs Closed Itemsets</vt:lpstr>
      <vt:lpstr>Maximal vs Closed Itemsets</vt:lpstr>
      <vt:lpstr>Maximal vs Closed Itemsets</vt:lpstr>
      <vt:lpstr>MaxMiner: Mining Max-Patterns</vt:lpstr>
      <vt:lpstr>PowerPoint Presentation</vt:lpstr>
      <vt:lpstr>Max-Miner </vt:lpstr>
      <vt:lpstr>Max-Miner </vt:lpstr>
      <vt:lpstr>PowerPoint Presentation</vt:lpstr>
      <vt:lpstr>CHARM: Mining by Exploring Vertical Data Format</vt:lpstr>
      <vt:lpstr>Mining Frequent Closed Patterns: CLOSET</vt:lpstr>
      <vt:lpstr>The Algorithms (State of the Art)</vt:lpstr>
      <vt:lpstr>PowerPoint Presentation</vt:lpstr>
      <vt:lpstr>Performance Evaluation of Algorithms</vt:lpstr>
      <vt:lpstr>WEKA: A Machine Leaning Toolkit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Association Rule Mining</dc:title>
  <dc:creator>zareen alamgir</dc:creator>
  <cp:lastModifiedBy>ishaq</cp:lastModifiedBy>
  <cp:revision>186</cp:revision>
  <dcterms:created xsi:type="dcterms:W3CDTF">2006-08-16T00:00:00Z</dcterms:created>
  <dcterms:modified xsi:type="dcterms:W3CDTF">2019-11-18T13:22:07Z</dcterms:modified>
</cp:coreProperties>
</file>