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9" r:id="rId3"/>
    <p:sldId id="278" r:id="rId4"/>
    <p:sldId id="280" r:id="rId5"/>
    <p:sldId id="281" r:id="rId6"/>
    <p:sldId id="282" r:id="rId7"/>
    <p:sldId id="283" r:id="rId8"/>
    <p:sldId id="284" r:id="rId9"/>
    <p:sldId id="285" r:id="rId10"/>
    <p:sldId id="286" r:id="rId11"/>
    <p:sldId id="287"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303C1E-3484-69BD-43D0-68F8534BB62C}" name="Mr.Razi-uddin" initials="Mu" userId="S::razi.uddin@nu.edu.pk::d7d1c73b-ca12-4be2-a8cb-990354b13376"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8ED09-49A1-4526-B1BA-F9F5FE5CAEFE}" type="datetimeFigureOut">
              <a:rPr lang="en-US" smtClean="0"/>
              <a:t>04-Apr-22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6FDC4-0BDF-4AE5-BDAC-2884AF70D762}" type="slidenum">
              <a:rPr lang="en-US" smtClean="0"/>
              <a:t>‹#›</a:t>
            </a:fld>
            <a:endParaRPr lang="en-US"/>
          </a:p>
        </p:txBody>
      </p:sp>
    </p:spTree>
    <p:extLst>
      <p:ext uri="{BB962C8B-B14F-4D97-AF65-F5344CB8AC3E}">
        <p14:creationId xmlns:p14="http://schemas.microsoft.com/office/powerpoint/2010/main" val="14587690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AB2A8-7B5D-486B-BBDB-80B33224F3A0}" type="datetime1">
              <a:rPr lang="en-US" smtClean="0"/>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119573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806FBE-8A00-46A7-8BCF-14FF776A456B}" type="datetime1">
              <a:rPr lang="en-US" smtClean="0"/>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84088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0A66C1-B128-42BD-BC6F-C6BE31CB33E8}" type="datetime1">
              <a:rPr lang="en-US" smtClean="0"/>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28489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93B7E4-96A9-42CA-88CC-8474A10D4E5D}" type="datetime1">
              <a:rPr lang="en-US" smtClean="0"/>
              <a:t>04-Apr-22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2336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6C1315A-7D3B-43CF-8B0E-7E4D793E09D2}" type="datetime1">
              <a:rPr lang="en-US" smtClean="0"/>
              <a:t>04-Apr-22</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E6527ED-2F94-480A-A05E-823B7676D801}" type="slidenum">
              <a:rPr lang="en-US" smtClean="0"/>
              <a:t>‹#›</a:t>
            </a:fld>
            <a:endParaRPr lang="en-US"/>
          </a:p>
        </p:txBody>
      </p:sp>
    </p:spTree>
    <p:extLst>
      <p:ext uri="{BB962C8B-B14F-4D97-AF65-F5344CB8AC3E}">
        <p14:creationId xmlns:p14="http://schemas.microsoft.com/office/powerpoint/2010/main" val="3350660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7684ED-F56A-46D9-80E4-7AF16652B2D3}" type="datetime1">
              <a:rPr lang="en-US" smtClean="0"/>
              <a:t>04-Apr-22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465025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1EED7E-7688-4448-B90F-54ADA5954B0F}" type="datetime1">
              <a:rPr lang="en-US" smtClean="0"/>
              <a:t>04-Apr-22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904015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05C18E-456B-4959-8BC6-003ED30E8149}" type="datetime1">
              <a:rPr lang="en-US" smtClean="0"/>
              <a:t>04-Apr-22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78211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3F565-BDFE-48F8-9CF6-064DC7938754}" type="datetime1">
              <a:rPr lang="en-US" smtClean="0"/>
              <a:t>04-Apr-22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1290998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74BFAE2-94B3-44D1-A47A-7EC42F6033D8}" type="datetime1">
              <a:rPr lang="en-US" smtClean="0"/>
              <a:t>04-Apr-22</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888985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F8DBA63-BE51-436E-8A1D-411BEA6EFCDA}" type="datetime1">
              <a:rPr lang="en-US" smtClean="0"/>
              <a:t>04-Apr-22</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E6527ED-2F94-480A-A05E-823B7676D801}" type="slidenum">
              <a:rPr lang="en-US" smtClean="0"/>
              <a:t>‹#›</a:t>
            </a:fld>
            <a:endParaRPr lang="en-US"/>
          </a:p>
        </p:txBody>
      </p:sp>
    </p:spTree>
    <p:extLst>
      <p:ext uri="{BB962C8B-B14F-4D97-AF65-F5344CB8AC3E}">
        <p14:creationId xmlns:p14="http://schemas.microsoft.com/office/powerpoint/2010/main" val="3023969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BDA4EC0-0E53-4331-B963-AAA9FAC141A8}" type="datetime1">
              <a:rPr lang="en-US" smtClean="0"/>
              <a:t>04-Apr-22</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E6527ED-2F94-480A-A05E-823B7676D801}" type="slidenum">
              <a:rPr lang="en-US" smtClean="0"/>
              <a:t>‹#›</a:t>
            </a:fld>
            <a:endParaRPr lang="en-US"/>
          </a:p>
        </p:txBody>
      </p:sp>
    </p:spTree>
    <p:extLst>
      <p:ext uri="{BB962C8B-B14F-4D97-AF65-F5344CB8AC3E}">
        <p14:creationId xmlns:p14="http://schemas.microsoft.com/office/powerpoint/2010/main" val="779406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3A81A-7DC3-4592-934D-20AED0FC1D28}"/>
              </a:ext>
            </a:extLst>
          </p:cNvPr>
          <p:cNvSpPr>
            <a:spLocks noGrp="1"/>
          </p:cNvSpPr>
          <p:nvPr>
            <p:ph type="ctrTitle"/>
          </p:nvPr>
        </p:nvSpPr>
        <p:spPr/>
        <p:txBody>
          <a:bodyPr/>
          <a:lstStyle/>
          <a:p>
            <a:r>
              <a:rPr lang="en-US" dirty="0"/>
              <a:t>Operating Systems</a:t>
            </a:r>
          </a:p>
        </p:txBody>
      </p:sp>
      <p:sp>
        <p:nvSpPr>
          <p:cNvPr id="3" name="Subtitle 2">
            <a:extLst>
              <a:ext uri="{FF2B5EF4-FFF2-40B4-BE49-F238E27FC236}">
                <a16:creationId xmlns:a16="http://schemas.microsoft.com/office/drawing/2014/main" id="{7BA8CF11-4A32-491D-AF73-15B12BFFC8CA}"/>
              </a:ext>
            </a:extLst>
          </p:cNvPr>
          <p:cNvSpPr>
            <a:spLocks noGrp="1"/>
          </p:cNvSpPr>
          <p:nvPr>
            <p:ph type="subTitle" idx="1"/>
          </p:nvPr>
        </p:nvSpPr>
        <p:spPr>
          <a:xfrm>
            <a:off x="1904735" y="4468031"/>
            <a:ext cx="7891272" cy="1069848"/>
          </a:xfrm>
        </p:spPr>
        <p:txBody>
          <a:bodyPr>
            <a:normAutofit/>
          </a:bodyPr>
          <a:lstStyle/>
          <a:p>
            <a:pPr algn="ctr"/>
            <a:r>
              <a:rPr lang="en-US" sz="2800" b="1" dirty="0"/>
              <a:t>Razi Uddin</a:t>
            </a:r>
          </a:p>
          <a:p>
            <a:pPr algn="ctr"/>
            <a:r>
              <a:rPr lang="en-US" sz="2800" b="1" dirty="0"/>
              <a:t>Lecture # 11</a:t>
            </a:r>
          </a:p>
        </p:txBody>
      </p:sp>
      <p:sp>
        <p:nvSpPr>
          <p:cNvPr id="4" name="Slide Number Placeholder 3">
            <a:extLst>
              <a:ext uri="{FF2B5EF4-FFF2-40B4-BE49-F238E27FC236}">
                <a16:creationId xmlns:a16="http://schemas.microsoft.com/office/drawing/2014/main" id="{91749E2B-70D9-4CCA-9B2C-D1F4F716090C}"/>
              </a:ext>
            </a:extLst>
          </p:cNvPr>
          <p:cNvSpPr>
            <a:spLocks noGrp="1"/>
          </p:cNvSpPr>
          <p:nvPr>
            <p:ph type="sldNum" sz="quarter" idx="12"/>
          </p:nvPr>
        </p:nvSpPr>
        <p:spPr/>
        <p:txBody>
          <a:bodyPr/>
          <a:lstStyle/>
          <a:p>
            <a:fld id="{CE6527ED-2F94-480A-A05E-823B7676D801}" type="slidenum">
              <a:rPr lang="en-US" smtClean="0"/>
              <a:t>1</a:t>
            </a:fld>
            <a:endParaRPr lang="en-US"/>
          </a:p>
        </p:txBody>
      </p:sp>
    </p:spTree>
    <p:extLst>
      <p:ext uri="{BB962C8B-B14F-4D97-AF65-F5344CB8AC3E}">
        <p14:creationId xmlns:p14="http://schemas.microsoft.com/office/powerpoint/2010/main" val="3440504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2985-76DB-4300-8825-D6E6698D0DDF}"/>
              </a:ext>
            </a:extLst>
          </p:cNvPr>
          <p:cNvSpPr>
            <a:spLocks noGrp="1"/>
          </p:cNvSpPr>
          <p:nvPr>
            <p:ph type="title"/>
          </p:nvPr>
        </p:nvSpPr>
        <p:spPr/>
        <p:txBody>
          <a:bodyPr>
            <a:normAutofit/>
          </a:bodyPr>
          <a:lstStyle/>
          <a:p>
            <a:r>
              <a:rPr lang="en-US" sz="4000" dirty="0"/>
              <a:t>First-Come, First-Served (FCFS) Scheduling</a:t>
            </a:r>
          </a:p>
        </p:txBody>
      </p:sp>
      <p:sp>
        <p:nvSpPr>
          <p:cNvPr id="3" name="Content Placeholder 2">
            <a:extLst>
              <a:ext uri="{FF2B5EF4-FFF2-40B4-BE49-F238E27FC236}">
                <a16:creationId xmlns:a16="http://schemas.microsoft.com/office/drawing/2014/main" id="{96719161-BF37-4C7F-B46C-348A1419EC14}"/>
              </a:ext>
            </a:extLst>
          </p:cNvPr>
          <p:cNvSpPr>
            <a:spLocks noGrp="1"/>
          </p:cNvSpPr>
          <p:nvPr>
            <p:ph idx="1"/>
          </p:nvPr>
        </p:nvSpPr>
        <p:spPr/>
        <p:txBody>
          <a:bodyPr/>
          <a:lstStyle/>
          <a:p>
            <a:pPr marL="0" indent="0" algn="just">
              <a:buNone/>
            </a:pPr>
            <a:endParaRPr lang="en-US" dirty="0"/>
          </a:p>
          <a:p>
            <a:pPr algn="just"/>
            <a:r>
              <a:rPr lang="en-US" dirty="0"/>
              <a:t>When FCFS scheduling algorithm is used, the convoy effect occurs when short processes wait behind a long process to use the CPU and enter the ready queue in a convoy after completing their I/O. </a:t>
            </a:r>
          </a:p>
          <a:p>
            <a:pPr algn="just"/>
            <a:endParaRPr lang="en-US" dirty="0"/>
          </a:p>
          <a:p>
            <a:pPr algn="just"/>
            <a:r>
              <a:rPr lang="en-US" dirty="0"/>
              <a:t>This results in lower CPU and device utilization than might be possible if shorter processes were allowed to go first.</a:t>
            </a:r>
          </a:p>
        </p:txBody>
      </p:sp>
      <p:sp>
        <p:nvSpPr>
          <p:cNvPr id="4" name="Slide Number Placeholder 3">
            <a:extLst>
              <a:ext uri="{FF2B5EF4-FFF2-40B4-BE49-F238E27FC236}">
                <a16:creationId xmlns:a16="http://schemas.microsoft.com/office/drawing/2014/main" id="{D000166F-6779-48D6-A71F-0B483A2861FC}"/>
              </a:ext>
            </a:extLst>
          </p:cNvPr>
          <p:cNvSpPr>
            <a:spLocks noGrp="1"/>
          </p:cNvSpPr>
          <p:nvPr>
            <p:ph type="sldNum" sz="quarter" idx="12"/>
          </p:nvPr>
        </p:nvSpPr>
        <p:spPr/>
        <p:txBody>
          <a:bodyPr/>
          <a:lstStyle/>
          <a:p>
            <a:fld id="{CE6527ED-2F94-480A-A05E-823B7676D801}" type="slidenum">
              <a:rPr lang="en-US" smtClean="0"/>
              <a:t>10</a:t>
            </a:fld>
            <a:endParaRPr lang="en-US"/>
          </a:p>
        </p:txBody>
      </p:sp>
    </p:spTree>
    <p:extLst>
      <p:ext uri="{BB962C8B-B14F-4D97-AF65-F5344CB8AC3E}">
        <p14:creationId xmlns:p14="http://schemas.microsoft.com/office/powerpoint/2010/main" val="428740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85C-5294-45C0-8A11-91FE1C3FB45A}"/>
              </a:ext>
            </a:extLst>
          </p:cNvPr>
          <p:cNvSpPr>
            <a:spLocks noGrp="1"/>
          </p:cNvSpPr>
          <p:nvPr>
            <p:ph type="title"/>
          </p:nvPr>
        </p:nvSpPr>
        <p:spPr/>
        <p:txBody>
          <a:bodyPr>
            <a:normAutofit/>
          </a:bodyPr>
          <a:lstStyle/>
          <a:p>
            <a:r>
              <a:rPr lang="en-US" sz="4000" dirty="0"/>
              <a:t>Shortest-Job-First Scheduling </a:t>
            </a:r>
          </a:p>
        </p:txBody>
      </p:sp>
      <p:sp>
        <p:nvSpPr>
          <p:cNvPr id="3" name="Content Placeholder 2">
            <a:extLst>
              <a:ext uri="{FF2B5EF4-FFF2-40B4-BE49-F238E27FC236}">
                <a16:creationId xmlns:a16="http://schemas.microsoft.com/office/drawing/2014/main" id="{AD3F642A-C51F-4793-BF55-97E403FE0BD6}"/>
              </a:ext>
            </a:extLst>
          </p:cNvPr>
          <p:cNvSpPr>
            <a:spLocks noGrp="1"/>
          </p:cNvSpPr>
          <p:nvPr>
            <p:ph idx="1"/>
          </p:nvPr>
        </p:nvSpPr>
        <p:spPr/>
        <p:txBody>
          <a:bodyPr/>
          <a:lstStyle/>
          <a:p>
            <a:pPr algn="just"/>
            <a:r>
              <a:rPr lang="en-US" dirty="0"/>
              <a:t>When the CPU is available, it is assigned to the process that has the smallest next CPU burst. </a:t>
            </a:r>
          </a:p>
          <a:p>
            <a:pPr algn="just"/>
            <a:r>
              <a:rPr lang="en-US" dirty="0"/>
              <a:t>If two processes have the same length next CPU burst, FCFS scheduling is used to break the tie. </a:t>
            </a:r>
          </a:p>
          <a:p>
            <a:pPr algn="just"/>
            <a:r>
              <a:rPr lang="en-US" dirty="0"/>
              <a:t>The real difficulty with the SJF algorithm is in knowing the length of the next CPU request. </a:t>
            </a:r>
          </a:p>
          <a:p>
            <a:pPr algn="just"/>
            <a:r>
              <a:rPr lang="en-US" dirty="0"/>
              <a:t>For long term scheduling in a batch system, we can use as the length the process time limit that a user specifies when he submits the job. </a:t>
            </a:r>
          </a:p>
          <a:p>
            <a:pPr algn="just"/>
            <a:r>
              <a:rPr lang="en-US" dirty="0"/>
              <a:t>For short-term CPU scheduling, there is no way to length of the next CPU burst. </a:t>
            </a:r>
          </a:p>
          <a:p>
            <a:pPr algn="just"/>
            <a:r>
              <a:rPr lang="en-US" dirty="0"/>
              <a:t>One approach is to try to approximate SJF scheduling, by assuming that the next CPU burst will be similar in length to the previous ones. </a:t>
            </a:r>
          </a:p>
        </p:txBody>
      </p:sp>
      <p:sp>
        <p:nvSpPr>
          <p:cNvPr id="4" name="Slide Number Placeholder 3">
            <a:extLst>
              <a:ext uri="{FF2B5EF4-FFF2-40B4-BE49-F238E27FC236}">
                <a16:creationId xmlns:a16="http://schemas.microsoft.com/office/drawing/2014/main" id="{225B89CF-2F6E-4A63-80BD-4AFA3D88C258}"/>
              </a:ext>
            </a:extLst>
          </p:cNvPr>
          <p:cNvSpPr>
            <a:spLocks noGrp="1"/>
          </p:cNvSpPr>
          <p:nvPr>
            <p:ph type="sldNum" sz="quarter" idx="12"/>
          </p:nvPr>
        </p:nvSpPr>
        <p:spPr/>
        <p:txBody>
          <a:bodyPr/>
          <a:lstStyle/>
          <a:p>
            <a:fld id="{CE6527ED-2F94-480A-A05E-823B7676D801}" type="slidenum">
              <a:rPr lang="en-US" smtClean="0"/>
              <a:t>11</a:t>
            </a:fld>
            <a:endParaRPr lang="en-US"/>
          </a:p>
        </p:txBody>
      </p:sp>
    </p:spTree>
    <p:extLst>
      <p:ext uri="{BB962C8B-B14F-4D97-AF65-F5344CB8AC3E}">
        <p14:creationId xmlns:p14="http://schemas.microsoft.com/office/powerpoint/2010/main" val="45968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0285C-5294-45C0-8A11-91FE1C3FB45A}"/>
              </a:ext>
            </a:extLst>
          </p:cNvPr>
          <p:cNvSpPr>
            <a:spLocks noGrp="1"/>
          </p:cNvSpPr>
          <p:nvPr>
            <p:ph type="title"/>
          </p:nvPr>
        </p:nvSpPr>
        <p:spPr/>
        <p:txBody>
          <a:bodyPr>
            <a:normAutofit/>
          </a:bodyPr>
          <a:lstStyle/>
          <a:p>
            <a:r>
              <a:rPr lang="en-US" sz="4000" dirty="0"/>
              <a:t>Shortest-Job-First Scheduling </a:t>
            </a:r>
          </a:p>
        </p:txBody>
      </p:sp>
      <p:sp>
        <p:nvSpPr>
          <p:cNvPr id="3" name="Content Placeholder 2">
            <a:extLst>
              <a:ext uri="{FF2B5EF4-FFF2-40B4-BE49-F238E27FC236}">
                <a16:creationId xmlns:a16="http://schemas.microsoft.com/office/drawing/2014/main" id="{AD3F642A-C51F-4793-BF55-97E403FE0BD6}"/>
              </a:ext>
            </a:extLst>
          </p:cNvPr>
          <p:cNvSpPr>
            <a:spLocks noGrp="1"/>
          </p:cNvSpPr>
          <p:nvPr>
            <p:ph idx="1"/>
          </p:nvPr>
        </p:nvSpPr>
        <p:spPr/>
        <p:txBody>
          <a:bodyPr/>
          <a:lstStyle/>
          <a:p>
            <a:pPr algn="just"/>
            <a:r>
              <a:rPr lang="en-US" dirty="0"/>
              <a:t>The SJF algorithm may either be preemptive or non-preemptive. </a:t>
            </a:r>
          </a:p>
          <a:p>
            <a:pPr algn="just"/>
            <a:r>
              <a:rPr lang="en-US" dirty="0"/>
              <a:t>The choice arises when a new process arrives at the ready queue while a previous process is executing. </a:t>
            </a:r>
          </a:p>
          <a:p>
            <a:pPr algn="just"/>
            <a:r>
              <a:rPr lang="en-US" dirty="0"/>
              <a:t>The new process may have a shorter next CPU burst than what is left of the currently executing process. </a:t>
            </a:r>
          </a:p>
          <a:p>
            <a:pPr algn="just"/>
            <a:r>
              <a:rPr lang="en-US" dirty="0"/>
              <a:t>A preemptive SJF algorithm preempts the currently executing process, whereas a non-preemptive SJF algorithm will allow the currently running process to finish its CPU burst. </a:t>
            </a:r>
          </a:p>
          <a:p>
            <a:pPr algn="just"/>
            <a:r>
              <a:rPr lang="en-US" dirty="0"/>
              <a:t>Preemptive SJF scheduling is sometimes called shortest remaining-time-first scheduling. </a:t>
            </a:r>
          </a:p>
        </p:txBody>
      </p:sp>
      <p:sp>
        <p:nvSpPr>
          <p:cNvPr id="4" name="Slide Number Placeholder 3">
            <a:extLst>
              <a:ext uri="{FF2B5EF4-FFF2-40B4-BE49-F238E27FC236}">
                <a16:creationId xmlns:a16="http://schemas.microsoft.com/office/drawing/2014/main" id="{371DBA40-61C4-418D-BC98-E1E35513F40A}"/>
              </a:ext>
            </a:extLst>
          </p:cNvPr>
          <p:cNvSpPr>
            <a:spLocks noGrp="1"/>
          </p:cNvSpPr>
          <p:nvPr>
            <p:ph type="sldNum" sz="quarter" idx="12"/>
          </p:nvPr>
        </p:nvSpPr>
        <p:spPr/>
        <p:txBody>
          <a:bodyPr/>
          <a:lstStyle/>
          <a:p>
            <a:fld id="{CE6527ED-2F94-480A-A05E-823B7676D801}" type="slidenum">
              <a:rPr lang="en-US" smtClean="0"/>
              <a:t>12</a:t>
            </a:fld>
            <a:endParaRPr lang="en-US"/>
          </a:p>
        </p:txBody>
      </p:sp>
    </p:spTree>
    <p:extLst>
      <p:ext uri="{BB962C8B-B14F-4D97-AF65-F5344CB8AC3E}">
        <p14:creationId xmlns:p14="http://schemas.microsoft.com/office/powerpoint/2010/main" val="167983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3D38-3942-41E3-8117-03944958284A}"/>
              </a:ext>
            </a:extLst>
          </p:cNvPr>
          <p:cNvSpPr>
            <a:spLocks noGrp="1"/>
          </p:cNvSpPr>
          <p:nvPr>
            <p:ph type="title"/>
          </p:nvPr>
        </p:nvSpPr>
        <p:spPr>
          <a:xfrm>
            <a:off x="338328" y="3195554"/>
            <a:ext cx="6906534" cy="1081102"/>
          </a:xfrm>
        </p:spPr>
        <p:txBody>
          <a:bodyPr/>
          <a:lstStyle/>
          <a:p>
            <a:r>
              <a:rPr lang="en-US" dirty="0"/>
              <a:t>Life Of A Process</a:t>
            </a:r>
          </a:p>
        </p:txBody>
      </p:sp>
      <p:pic>
        <p:nvPicPr>
          <p:cNvPr id="7" name="Content Placeholder 6" descr="Diagram&#10;&#10;Description automatically generated">
            <a:extLst>
              <a:ext uri="{FF2B5EF4-FFF2-40B4-BE49-F238E27FC236}">
                <a16:creationId xmlns:a16="http://schemas.microsoft.com/office/drawing/2014/main" id="{6B1D50E5-E82D-43ED-A22F-693F7415F74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92836" y="829994"/>
            <a:ext cx="3601329" cy="5812223"/>
          </a:xfrm>
        </p:spPr>
      </p:pic>
      <p:sp>
        <p:nvSpPr>
          <p:cNvPr id="8" name="Slide Number Placeholder 7">
            <a:extLst>
              <a:ext uri="{FF2B5EF4-FFF2-40B4-BE49-F238E27FC236}">
                <a16:creationId xmlns:a16="http://schemas.microsoft.com/office/drawing/2014/main" id="{74CCC632-5839-40B6-A6C4-77CCCE51C5E3}"/>
              </a:ext>
            </a:extLst>
          </p:cNvPr>
          <p:cNvSpPr>
            <a:spLocks noGrp="1"/>
          </p:cNvSpPr>
          <p:nvPr>
            <p:ph type="sldNum" sz="quarter" idx="12"/>
          </p:nvPr>
        </p:nvSpPr>
        <p:spPr/>
        <p:txBody>
          <a:bodyPr/>
          <a:lstStyle/>
          <a:p>
            <a:fld id="{CE6527ED-2F94-480A-A05E-823B7676D801}" type="slidenum">
              <a:rPr lang="en-US" smtClean="0"/>
              <a:t>2</a:t>
            </a:fld>
            <a:endParaRPr lang="en-US"/>
          </a:p>
        </p:txBody>
      </p:sp>
    </p:spTree>
    <p:extLst>
      <p:ext uri="{BB962C8B-B14F-4D97-AF65-F5344CB8AC3E}">
        <p14:creationId xmlns:p14="http://schemas.microsoft.com/office/powerpoint/2010/main" val="2854555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9890-6EB5-493D-ABF5-D59F4CF9EB3D}"/>
              </a:ext>
            </a:extLst>
          </p:cNvPr>
          <p:cNvSpPr>
            <a:spLocks noGrp="1"/>
          </p:cNvSpPr>
          <p:nvPr>
            <p:ph type="title"/>
          </p:nvPr>
        </p:nvSpPr>
        <p:spPr/>
        <p:txBody>
          <a:bodyPr>
            <a:normAutofit/>
          </a:bodyPr>
          <a:lstStyle/>
          <a:p>
            <a:r>
              <a:rPr lang="en-US" sz="4800" dirty="0"/>
              <a:t>CPU Scheduler</a:t>
            </a:r>
          </a:p>
        </p:txBody>
      </p:sp>
      <p:sp>
        <p:nvSpPr>
          <p:cNvPr id="3" name="Content Placeholder 2">
            <a:extLst>
              <a:ext uri="{FF2B5EF4-FFF2-40B4-BE49-F238E27FC236}">
                <a16:creationId xmlns:a16="http://schemas.microsoft.com/office/drawing/2014/main" id="{56CDA23C-89F3-4129-9508-BE60B264CEC2}"/>
              </a:ext>
            </a:extLst>
          </p:cNvPr>
          <p:cNvSpPr>
            <a:spLocks noGrp="1"/>
          </p:cNvSpPr>
          <p:nvPr>
            <p:ph idx="1"/>
          </p:nvPr>
        </p:nvSpPr>
        <p:spPr/>
        <p:txBody>
          <a:bodyPr>
            <a:normAutofit/>
          </a:bodyPr>
          <a:lstStyle/>
          <a:p>
            <a:pPr algn="just"/>
            <a:r>
              <a:rPr lang="en-US" dirty="0"/>
              <a:t>Whenever the CPU becomes idle, the operating system must select one of the processes in the ready queue to be executed. </a:t>
            </a:r>
          </a:p>
          <a:p>
            <a:pPr algn="just"/>
            <a:r>
              <a:rPr lang="en-US" dirty="0"/>
              <a:t>The short-term scheduler (i.e., the CPU scheduler) selects a process to give it the CPU. </a:t>
            </a:r>
          </a:p>
          <a:p>
            <a:pPr algn="just"/>
            <a:r>
              <a:rPr lang="en-US" dirty="0"/>
              <a:t>It selects from among the processes in memory that are ready to execute and invokes the dispatcher to have the CPU allocated to the selected process. </a:t>
            </a:r>
          </a:p>
          <a:p>
            <a:pPr algn="just"/>
            <a:r>
              <a:rPr lang="en-US" dirty="0"/>
              <a:t>A ready queue can be implemented as a FIFO queue, a tree, or simply an unordered linked list. </a:t>
            </a:r>
          </a:p>
          <a:p>
            <a:pPr algn="just"/>
            <a:r>
              <a:rPr lang="en-US" dirty="0"/>
              <a:t>The records (nodes) in the ready queue are generally the process control blocks (PCBs) of processes.</a:t>
            </a:r>
          </a:p>
        </p:txBody>
      </p:sp>
      <p:sp>
        <p:nvSpPr>
          <p:cNvPr id="4" name="Slide Number Placeholder 3">
            <a:extLst>
              <a:ext uri="{FF2B5EF4-FFF2-40B4-BE49-F238E27FC236}">
                <a16:creationId xmlns:a16="http://schemas.microsoft.com/office/drawing/2014/main" id="{0F8DA86A-E3FE-42E7-A935-936FC7880B9D}"/>
              </a:ext>
            </a:extLst>
          </p:cNvPr>
          <p:cNvSpPr>
            <a:spLocks noGrp="1"/>
          </p:cNvSpPr>
          <p:nvPr>
            <p:ph type="sldNum" sz="quarter" idx="12"/>
          </p:nvPr>
        </p:nvSpPr>
        <p:spPr/>
        <p:txBody>
          <a:bodyPr/>
          <a:lstStyle/>
          <a:p>
            <a:fld id="{CE6527ED-2F94-480A-A05E-823B7676D801}" type="slidenum">
              <a:rPr lang="en-US" smtClean="0"/>
              <a:t>3</a:t>
            </a:fld>
            <a:endParaRPr lang="en-US"/>
          </a:p>
        </p:txBody>
      </p:sp>
    </p:spTree>
    <p:extLst>
      <p:ext uri="{BB962C8B-B14F-4D97-AF65-F5344CB8AC3E}">
        <p14:creationId xmlns:p14="http://schemas.microsoft.com/office/powerpoint/2010/main" val="160406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9890-6EB5-493D-ABF5-D59F4CF9EB3D}"/>
              </a:ext>
            </a:extLst>
          </p:cNvPr>
          <p:cNvSpPr>
            <a:spLocks noGrp="1"/>
          </p:cNvSpPr>
          <p:nvPr>
            <p:ph type="title"/>
          </p:nvPr>
        </p:nvSpPr>
        <p:spPr/>
        <p:txBody>
          <a:bodyPr>
            <a:normAutofit/>
          </a:bodyPr>
          <a:lstStyle/>
          <a:p>
            <a:r>
              <a:rPr lang="en-US" sz="4800" dirty="0"/>
              <a:t>Dispatcher</a:t>
            </a:r>
          </a:p>
        </p:txBody>
      </p:sp>
      <p:sp>
        <p:nvSpPr>
          <p:cNvPr id="3" name="Content Placeholder 2">
            <a:extLst>
              <a:ext uri="{FF2B5EF4-FFF2-40B4-BE49-F238E27FC236}">
                <a16:creationId xmlns:a16="http://schemas.microsoft.com/office/drawing/2014/main" id="{56CDA23C-89F3-4129-9508-BE60B264CEC2}"/>
              </a:ext>
            </a:extLst>
          </p:cNvPr>
          <p:cNvSpPr>
            <a:spLocks noGrp="1"/>
          </p:cNvSpPr>
          <p:nvPr>
            <p:ph idx="1"/>
          </p:nvPr>
        </p:nvSpPr>
        <p:spPr/>
        <p:txBody>
          <a:bodyPr>
            <a:normAutofit/>
          </a:bodyPr>
          <a:lstStyle/>
          <a:p>
            <a:pPr algn="just"/>
            <a:r>
              <a:rPr lang="en-US" dirty="0"/>
              <a:t>The dispatcher is a kernel module that takes control of the CPU from the current process and gives it to the process selected by the short-term scheduler. </a:t>
            </a:r>
          </a:p>
          <a:p>
            <a:pPr algn="just"/>
            <a:r>
              <a:rPr lang="en-US" dirty="0"/>
              <a:t>This function involves: </a:t>
            </a:r>
          </a:p>
          <a:p>
            <a:pPr algn="just">
              <a:buFont typeface="Wingdings" panose="05000000000000000000" pitchFamily="2" charset="2"/>
              <a:buChar char="ü"/>
            </a:pPr>
            <a:r>
              <a:rPr lang="en-US" dirty="0"/>
              <a:t>Switching the context (i.e., saving the context of the current process and restoring the context of the newly selected process) </a:t>
            </a:r>
          </a:p>
          <a:p>
            <a:pPr algn="just">
              <a:buFont typeface="Wingdings" panose="05000000000000000000" pitchFamily="2" charset="2"/>
              <a:buChar char="ü"/>
            </a:pPr>
            <a:r>
              <a:rPr lang="en-US" dirty="0"/>
              <a:t>Switching to user mode </a:t>
            </a:r>
          </a:p>
          <a:p>
            <a:pPr algn="just">
              <a:buFont typeface="Wingdings" panose="05000000000000000000" pitchFamily="2" charset="2"/>
              <a:buChar char="ü"/>
            </a:pPr>
            <a:r>
              <a:rPr lang="en-US" dirty="0"/>
              <a:t>Jumping to the proper location in the user program to restart that program </a:t>
            </a:r>
          </a:p>
          <a:p>
            <a:pPr algn="just"/>
            <a:r>
              <a:rPr lang="en-US" dirty="0"/>
              <a:t>The time it takes for the dispatcher to stop one process and start another running is known as the dispatch latency</a:t>
            </a:r>
          </a:p>
        </p:txBody>
      </p:sp>
      <p:sp>
        <p:nvSpPr>
          <p:cNvPr id="4" name="Slide Number Placeholder 3">
            <a:extLst>
              <a:ext uri="{FF2B5EF4-FFF2-40B4-BE49-F238E27FC236}">
                <a16:creationId xmlns:a16="http://schemas.microsoft.com/office/drawing/2014/main" id="{92FE7784-455B-4263-9352-370CC4A4A92A}"/>
              </a:ext>
            </a:extLst>
          </p:cNvPr>
          <p:cNvSpPr>
            <a:spLocks noGrp="1"/>
          </p:cNvSpPr>
          <p:nvPr>
            <p:ph type="sldNum" sz="quarter" idx="12"/>
          </p:nvPr>
        </p:nvSpPr>
        <p:spPr/>
        <p:txBody>
          <a:bodyPr/>
          <a:lstStyle/>
          <a:p>
            <a:fld id="{CE6527ED-2F94-480A-A05E-823B7676D801}" type="slidenum">
              <a:rPr lang="en-US" smtClean="0"/>
              <a:t>4</a:t>
            </a:fld>
            <a:endParaRPr lang="en-US"/>
          </a:p>
        </p:txBody>
      </p:sp>
    </p:spTree>
    <p:extLst>
      <p:ext uri="{BB962C8B-B14F-4D97-AF65-F5344CB8AC3E}">
        <p14:creationId xmlns:p14="http://schemas.microsoft.com/office/powerpoint/2010/main" val="311511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2A7EC-BA17-4476-A831-772C76D646F6}"/>
              </a:ext>
            </a:extLst>
          </p:cNvPr>
          <p:cNvSpPr>
            <a:spLocks noGrp="1"/>
          </p:cNvSpPr>
          <p:nvPr>
            <p:ph type="title"/>
          </p:nvPr>
        </p:nvSpPr>
        <p:spPr/>
        <p:txBody>
          <a:bodyPr>
            <a:normAutofit/>
          </a:bodyPr>
          <a:lstStyle/>
          <a:p>
            <a:r>
              <a:rPr lang="en-US" sz="4000" dirty="0"/>
              <a:t>Preemptive and Non-Preemptive Scheduling </a:t>
            </a:r>
          </a:p>
        </p:txBody>
      </p:sp>
      <p:sp>
        <p:nvSpPr>
          <p:cNvPr id="3" name="Content Placeholder 2">
            <a:extLst>
              <a:ext uri="{FF2B5EF4-FFF2-40B4-BE49-F238E27FC236}">
                <a16:creationId xmlns:a16="http://schemas.microsoft.com/office/drawing/2014/main" id="{B533F18D-60D3-4B99-A551-92A62A39654C}"/>
              </a:ext>
            </a:extLst>
          </p:cNvPr>
          <p:cNvSpPr>
            <a:spLocks noGrp="1"/>
          </p:cNvSpPr>
          <p:nvPr>
            <p:ph idx="1"/>
          </p:nvPr>
        </p:nvSpPr>
        <p:spPr/>
        <p:txBody>
          <a:bodyPr/>
          <a:lstStyle/>
          <a:p>
            <a:pPr algn="just"/>
            <a:r>
              <a:rPr lang="en-US" dirty="0"/>
              <a:t>CPU scheduling can take place under the following circumstances: </a:t>
            </a:r>
          </a:p>
          <a:p>
            <a:pPr marL="0" indent="0" algn="just">
              <a:buNone/>
            </a:pPr>
            <a:endParaRPr lang="en-US" dirty="0"/>
          </a:p>
          <a:p>
            <a:pPr marL="457200" indent="-457200" algn="just">
              <a:buFont typeface="+mj-lt"/>
              <a:buAutoNum type="arabicPeriod"/>
            </a:pPr>
            <a:r>
              <a:rPr lang="en-US" dirty="0"/>
              <a:t>When a process switches from the running state to the waiting state (for example, an I/O request ) (</a:t>
            </a:r>
            <a:r>
              <a:rPr lang="en-US" b="1" dirty="0">
                <a:solidFill>
                  <a:srgbClr val="FF0000"/>
                </a:solidFill>
              </a:rPr>
              <a:t>Non-Preemptive</a:t>
            </a:r>
            <a:r>
              <a:rPr lang="en-US" dirty="0"/>
              <a:t>)</a:t>
            </a:r>
          </a:p>
          <a:p>
            <a:pPr marL="457200" indent="-457200" algn="just">
              <a:buFont typeface="+mj-lt"/>
              <a:buAutoNum type="arabicPeriod"/>
            </a:pPr>
            <a:r>
              <a:rPr lang="en-US" dirty="0"/>
              <a:t>When a process switches from the running state to the ready state (for example when an interrupt occurs). (</a:t>
            </a:r>
            <a:r>
              <a:rPr lang="en-US" b="1" dirty="0">
                <a:solidFill>
                  <a:srgbClr val="FF0000"/>
                </a:solidFill>
              </a:rPr>
              <a:t>Preemptive</a:t>
            </a:r>
            <a:r>
              <a:rPr lang="en-US" dirty="0"/>
              <a:t>) </a:t>
            </a:r>
          </a:p>
          <a:p>
            <a:pPr marL="457200" indent="-457200" algn="just">
              <a:buFont typeface="+mj-lt"/>
              <a:buAutoNum type="arabicPeriod"/>
            </a:pPr>
            <a:r>
              <a:rPr lang="en-US" dirty="0"/>
              <a:t>When a process switches from the waiting state to the ready state (for example, completion of I/O). (</a:t>
            </a:r>
            <a:r>
              <a:rPr lang="en-US" b="1" dirty="0">
                <a:solidFill>
                  <a:srgbClr val="FF0000"/>
                </a:solidFill>
              </a:rPr>
              <a:t>Preemptive</a:t>
            </a:r>
            <a:r>
              <a:rPr lang="en-US" dirty="0"/>
              <a:t>)</a:t>
            </a:r>
          </a:p>
          <a:p>
            <a:pPr marL="457200" indent="-457200" algn="just">
              <a:buFont typeface="+mj-lt"/>
              <a:buAutoNum type="arabicPeriod"/>
            </a:pPr>
            <a:r>
              <a:rPr lang="en-US" dirty="0"/>
              <a:t>When a process terminates. (</a:t>
            </a:r>
            <a:r>
              <a:rPr lang="en-US" b="1" dirty="0">
                <a:solidFill>
                  <a:srgbClr val="FF0000"/>
                </a:solidFill>
              </a:rPr>
              <a:t>Non-Preemptive</a:t>
            </a:r>
            <a:r>
              <a:rPr lang="en-US" dirty="0"/>
              <a:t>) </a:t>
            </a:r>
          </a:p>
          <a:p>
            <a:pPr marL="0" indent="0" algn="ctr">
              <a:buNone/>
            </a:pPr>
            <a:r>
              <a:rPr lang="en-US" dirty="0"/>
              <a:t> </a:t>
            </a:r>
            <a:r>
              <a:rPr lang="en-US" dirty="0">
                <a:solidFill>
                  <a:srgbClr val="0070C0"/>
                </a:solidFill>
              </a:rPr>
              <a:t>Preemptive scheduling incurs a cost</a:t>
            </a:r>
          </a:p>
        </p:txBody>
      </p:sp>
      <p:sp>
        <p:nvSpPr>
          <p:cNvPr id="4" name="Slide Number Placeholder 3">
            <a:extLst>
              <a:ext uri="{FF2B5EF4-FFF2-40B4-BE49-F238E27FC236}">
                <a16:creationId xmlns:a16="http://schemas.microsoft.com/office/drawing/2014/main" id="{A00CE47E-A6E7-4109-A661-FEF8FC2A001D}"/>
              </a:ext>
            </a:extLst>
          </p:cNvPr>
          <p:cNvSpPr>
            <a:spLocks noGrp="1"/>
          </p:cNvSpPr>
          <p:nvPr>
            <p:ph type="sldNum" sz="quarter" idx="12"/>
          </p:nvPr>
        </p:nvSpPr>
        <p:spPr/>
        <p:txBody>
          <a:bodyPr/>
          <a:lstStyle/>
          <a:p>
            <a:fld id="{CE6527ED-2F94-480A-A05E-823B7676D801}" type="slidenum">
              <a:rPr lang="en-US" smtClean="0"/>
              <a:t>5</a:t>
            </a:fld>
            <a:endParaRPr lang="en-US"/>
          </a:p>
        </p:txBody>
      </p:sp>
    </p:spTree>
    <p:extLst>
      <p:ext uri="{BB962C8B-B14F-4D97-AF65-F5344CB8AC3E}">
        <p14:creationId xmlns:p14="http://schemas.microsoft.com/office/powerpoint/2010/main" val="381649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p:cTn id="7"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8"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5ED-0E3B-451B-8384-77BBE68E2B63}"/>
              </a:ext>
            </a:extLst>
          </p:cNvPr>
          <p:cNvSpPr>
            <a:spLocks noGrp="1"/>
          </p:cNvSpPr>
          <p:nvPr>
            <p:ph type="title"/>
          </p:nvPr>
        </p:nvSpPr>
        <p:spPr/>
        <p:txBody>
          <a:bodyPr>
            <a:normAutofit/>
          </a:bodyPr>
          <a:lstStyle/>
          <a:p>
            <a:r>
              <a:rPr lang="en-US" sz="4400" dirty="0"/>
              <a:t>Scheduling Criteria</a:t>
            </a:r>
          </a:p>
        </p:txBody>
      </p:sp>
      <p:sp>
        <p:nvSpPr>
          <p:cNvPr id="3" name="Content Placeholder 2">
            <a:extLst>
              <a:ext uri="{FF2B5EF4-FFF2-40B4-BE49-F238E27FC236}">
                <a16:creationId xmlns:a16="http://schemas.microsoft.com/office/drawing/2014/main" id="{8B05A368-8541-4FAE-AAAA-FFFD8CE80C2F}"/>
              </a:ext>
            </a:extLst>
          </p:cNvPr>
          <p:cNvSpPr>
            <a:spLocks noGrp="1"/>
          </p:cNvSpPr>
          <p:nvPr>
            <p:ph idx="1"/>
          </p:nvPr>
        </p:nvSpPr>
        <p:spPr/>
        <p:txBody>
          <a:bodyPr>
            <a:normAutofit/>
          </a:bodyPr>
          <a:lstStyle/>
          <a:p>
            <a:pPr algn="just"/>
            <a:r>
              <a:rPr lang="en-US" sz="2400" b="1" dirty="0"/>
              <a:t>CPU utilization</a:t>
            </a:r>
            <a:r>
              <a:rPr lang="en-US" dirty="0"/>
              <a:t>—We want to keep CPU as busy as possible. In a real system it should range from 40 percent (for a lightly loaded system) to 90 percent (for a heavily used system) </a:t>
            </a:r>
          </a:p>
          <a:p>
            <a:pPr algn="just"/>
            <a:r>
              <a:rPr lang="en-US" sz="2400" b="1" dirty="0"/>
              <a:t>Throughput</a:t>
            </a:r>
            <a:r>
              <a:rPr lang="en-US" dirty="0"/>
              <a:t>—If CPU is busy executing processes then work is being done. One measure of work is the number of processes completed per time, called, throughput. We want to maximize the throughput.</a:t>
            </a:r>
          </a:p>
          <a:p>
            <a:pPr algn="just"/>
            <a:r>
              <a:rPr lang="en-US" sz="2400" b="1" dirty="0"/>
              <a:t>Turnaround time</a:t>
            </a:r>
            <a:r>
              <a:rPr lang="en-US" dirty="0"/>
              <a:t>—The interval from the time of submission to the time of completion is the turnaround time. Turnaround time is the sum of the periods spent waiting to get into memory, waiting in the ready queue, executing on the CPU and doing I/O. We want to minimize the turnaround time. </a:t>
            </a:r>
          </a:p>
        </p:txBody>
      </p:sp>
      <p:sp>
        <p:nvSpPr>
          <p:cNvPr id="4" name="Slide Number Placeholder 3">
            <a:extLst>
              <a:ext uri="{FF2B5EF4-FFF2-40B4-BE49-F238E27FC236}">
                <a16:creationId xmlns:a16="http://schemas.microsoft.com/office/drawing/2014/main" id="{F388266A-1BB8-48A6-AAC6-C684132B462D}"/>
              </a:ext>
            </a:extLst>
          </p:cNvPr>
          <p:cNvSpPr>
            <a:spLocks noGrp="1"/>
          </p:cNvSpPr>
          <p:nvPr>
            <p:ph type="sldNum" sz="quarter" idx="12"/>
          </p:nvPr>
        </p:nvSpPr>
        <p:spPr/>
        <p:txBody>
          <a:bodyPr/>
          <a:lstStyle/>
          <a:p>
            <a:fld id="{CE6527ED-2F94-480A-A05E-823B7676D801}" type="slidenum">
              <a:rPr lang="en-US" smtClean="0"/>
              <a:t>6</a:t>
            </a:fld>
            <a:endParaRPr lang="en-US"/>
          </a:p>
        </p:txBody>
      </p:sp>
    </p:spTree>
    <p:extLst>
      <p:ext uri="{BB962C8B-B14F-4D97-AF65-F5344CB8AC3E}">
        <p14:creationId xmlns:p14="http://schemas.microsoft.com/office/powerpoint/2010/main" val="1846396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CF5ED-0E3B-451B-8384-77BBE68E2B63}"/>
              </a:ext>
            </a:extLst>
          </p:cNvPr>
          <p:cNvSpPr>
            <a:spLocks noGrp="1"/>
          </p:cNvSpPr>
          <p:nvPr>
            <p:ph type="title"/>
          </p:nvPr>
        </p:nvSpPr>
        <p:spPr/>
        <p:txBody>
          <a:bodyPr>
            <a:normAutofit/>
          </a:bodyPr>
          <a:lstStyle/>
          <a:p>
            <a:r>
              <a:rPr lang="en-US" sz="4400" dirty="0"/>
              <a:t>Scheduling Criteria</a:t>
            </a:r>
          </a:p>
        </p:txBody>
      </p:sp>
      <p:sp>
        <p:nvSpPr>
          <p:cNvPr id="3" name="Content Placeholder 2">
            <a:extLst>
              <a:ext uri="{FF2B5EF4-FFF2-40B4-BE49-F238E27FC236}">
                <a16:creationId xmlns:a16="http://schemas.microsoft.com/office/drawing/2014/main" id="{8B05A368-8541-4FAE-AAAA-FFFD8CE80C2F}"/>
              </a:ext>
            </a:extLst>
          </p:cNvPr>
          <p:cNvSpPr>
            <a:spLocks noGrp="1"/>
          </p:cNvSpPr>
          <p:nvPr>
            <p:ph idx="1"/>
          </p:nvPr>
        </p:nvSpPr>
        <p:spPr/>
        <p:txBody>
          <a:bodyPr>
            <a:normAutofit/>
          </a:bodyPr>
          <a:lstStyle/>
          <a:p>
            <a:pPr marL="0" indent="0" algn="just">
              <a:buNone/>
            </a:pPr>
            <a:r>
              <a:rPr lang="en-US" dirty="0"/>
              <a:t> </a:t>
            </a:r>
          </a:p>
          <a:p>
            <a:pPr algn="just"/>
            <a:r>
              <a:rPr lang="en-US" sz="2400" b="1" dirty="0"/>
              <a:t>Waiting time—</a:t>
            </a:r>
            <a:r>
              <a:rPr lang="en-US" dirty="0"/>
              <a:t>Waiting time is the time spent waiting in the ready queue. We want to minimize the waiting time to increase CPU efficiency. </a:t>
            </a:r>
          </a:p>
          <a:p>
            <a:pPr marL="0" indent="0" algn="just">
              <a:buNone/>
            </a:pPr>
            <a:endParaRPr lang="en-US" dirty="0"/>
          </a:p>
          <a:p>
            <a:pPr algn="just"/>
            <a:r>
              <a:rPr lang="en-US" sz="2400" b="1" dirty="0"/>
              <a:t>Response time—</a:t>
            </a:r>
            <a:r>
              <a:rPr lang="en-US" dirty="0"/>
              <a:t>It is the time from the submission of a request until the first response is produced. Thus response time is the amount of time it takes to start responding but not the time it takes to output that response. Response time should be minimized.</a:t>
            </a:r>
          </a:p>
          <a:p>
            <a:pPr algn="just"/>
            <a:endParaRPr lang="en-US" dirty="0"/>
          </a:p>
        </p:txBody>
      </p:sp>
      <p:sp>
        <p:nvSpPr>
          <p:cNvPr id="4" name="Slide Number Placeholder 3">
            <a:extLst>
              <a:ext uri="{FF2B5EF4-FFF2-40B4-BE49-F238E27FC236}">
                <a16:creationId xmlns:a16="http://schemas.microsoft.com/office/drawing/2014/main" id="{6FE781BC-DBB0-4525-A78B-0B05379CB3D9}"/>
              </a:ext>
            </a:extLst>
          </p:cNvPr>
          <p:cNvSpPr>
            <a:spLocks noGrp="1"/>
          </p:cNvSpPr>
          <p:nvPr>
            <p:ph type="sldNum" sz="quarter" idx="12"/>
          </p:nvPr>
        </p:nvSpPr>
        <p:spPr/>
        <p:txBody>
          <a:bodyPr/>
          <a:lstStyle/>
          <a:p>
            <a:fld id="{CE6527ED-2F94-480A-A05E-823B7676D801}" type="slidenum">
              <a:rPr lang="en-US" smtClean="0"/>
              <a:t>7</a:t>
            </a:fld>
            <a:endParaRPr lang="en-US"/>
          </a:p>
        </p:txBody>
      </p:sp>
    </p:spTree>
    <p:extLst>
      <p:ext uri="{BB962C8B-B14F-4D97-AF65-F5344CB8AC3E}">
        <p14:creationId xmlns:p14="http://schemas.microsoft.com/office/powerpoint/2010/main" val="949116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E3BE8-D9D6-43AC-96B8-038C68130305}"/>
              </a:ext>
            </a:extLst>
          </p:cNvPr>
          <p:cNvSpPr>
            <a:spLocks noGrp="1"/>
          </p:cNvSpPr>
          <p:nvPr>
            <p:ph type="title"/>
          </p:nvPr>
        </p:nvSpPr>
        <p:spPr/>
        <p:txBody>
          <a:bodyPr>
            <a:normAutofit/>
          </a:bodyPr>
          <a:lstStyle/>
          <a:p>
            <a:r>
              <a:rPr lang="en-US" sz="4800" dirty="0"/>
              <a:t>Scheduling Algorithms</a:t>
            </a:r>
          </a:p>
        </p:txBody>
      </p:sp>
      <p:sp>
        <p:nvSpPr>
          <p:cNvPr id="3" name="Content Placeholder 2">
            <a:extLst>
              <a:ext uri="{FF2B5EF4-FFF2-40B4-BE49-F238E27FC236}">
                <a16:creationId xmlns:a16="http://schemas.microsoft.com/office/drawing/2014/main" id="{1D0F991B-A2AF-42D1-BFC4-552614AF0F02}"/>
              </a:ext>
            </a:extLst>
          </p:cNvPr>
          <p:cNvSpPr>
            <a:spLocks noGrp="1"/>
          </p:cNvSpPr>
          <p:nvPr>
            <p:ph idx="1"/>
          </p:nvPr>
        </p:nvSpPr>
        <p:spPr/>
        <p:txBody>
          <a:bodyPr/>
          <a:lstStyle/>
          <a:p>
            <a:r>
              <a:rPr lang="en-US" dirty="0"/>
              <a:t>First-Come-First-Served (FCFS) Scheduling </a:t>
            </a:r>
          </a:p>
          <a:p>
            <a:r>
              <a:rPr lang="en-US" dirty="0"/>
              <a:t>Shorted Job First (SJF) Scheduling </a:t>
            </a:r>
          </a:p>
          <a:p>
            <a:r>
              <a:rPr lang="en-US" dirty="0"/>
              <a:t>Shortest Remaining Time First (SRTF) Scheduling </a:t>
            </a:r>
          </a:p>
          <a:p>
            <a:r>
              <a:rPr lang="en-US" dirty="0"/>
              <a:t>Priority Scheduling </a:t>
            </a:r>
          </a:p>
          <a:p>
            <a:r>
              <a:rPr lang="en-US" dirty="0"/>
              <a:t>Round-Robin Scheduling </a:t>
            </a:r>
          </a:p>
          <a:p>
            <a:r>
              <a:rPr lang="en-US" dirty="0"/>
              <a:t>Multilevel Queues Scheduling </a:t>
            </a:r>
          </a:p>
          <a:p>
            <a:r>
              <a:rPr lang="en-US" dirty="0"/>
              <a:t>Multilevel Feedback Queues Scheduling </a:t>
            </a:r>
          </a:p>
          <a:p>
            <a:r>
              <a:rPr lang="en-US" dirty="0"/>
              <a:t>UNIX System V Scheduling </a:t>
            </a:r>
          </a:p>
        </p:txBody>
      </p:sp>
      <p:sp>
        <p:nvSpPr>
          <p:cNvPr id="4" name="Slide Number Placeholder 3">
            <a:extLst>
              <a:ext uri="{FF2B5EF4-FFF2-40B4-BE49-F238E27FC236}">
                <a16:creationId xmlns:a16="http://schemas.microsoft.com/office/drawing/2014/main" id="{F2534FA3-0385-44A6-8CBC-5017562DC22F}"/>
              </a:ext>
            </a:extLst>
          </p:cNvPr>
          <p:cNvSpPr>
            <a:spLocks noGrp="1"/>
          </p:cNvSpPr>
          <p:nvPr>
            <p:ph type="sldNum" sz="quarter" idx="12"/>
          </p:nvPr>
        </p:nvSpPr>
        <p:spPr/>
        <p:txBody>
          <a:bodyPr/>
          <a:lstStyle/>
          <a:p>
            <a:fld id="{CE6527ED-2F94-480A-A05E-823B7676D801}" type="slidenum">
              <a:rPr lang="en-US" smtClean="0"/>
              <a:t>8</a:t>
            </a:fld>
            <a:endParaRPr lang="en-US"/>
          </a:p>
        </p:txBody>
      </p:sp>
    </p:spTree>
    <p:extLst>
      <p:ext uri="{BB962C8B-B14F-4D97-AF65-F5344CB8AC3E}">
        <p14:creationId xmlns:p14="http://schemas.microsoft.com/office/powerpoint/2010/main" val="1488643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2985-76DB-4300-8825-D6E6698D0DDF}"/>
              </a:ext>
            </a:extLst>
          </p:cNvPr>
          <p:cNvSpPr>
            <a:spLocks noGrp="1"/>
          </p:cNvSpPr>
          <p:nvPr>
            <p:ph type="title"/>
          </p:nvPr>
        </p:nvSpPr>
        <p:spPr/>
        <p:txBody>
          <a:bodyPr>
            <a:normAutofit/>
          </a:bodyPr>
          <a:lstStyle/>
          <a:p>
            <a:r>
              <a:rPr lang="en-US" sz="4000" dirty="0"/>
              <a:t>First-Come, First-Served (FCFS) Scheduling</a:t>
            </a:r>
          </a:p>
        </p:txBody>
      </p:sp>
      <p:sp>
        <p:nvSpPr>
          <p:cNvPr id="3" name="Content Placeholder 2">
            <a:extLst>
              <a:ext uri="{FF2B5EF4-FFF2-40B4-BE49-F238E27FC236}">
                <a16:creationId xmlns:a16="http://schemas.microsoft.com/office/drawing/2014/main" id="{96719161-BF37-4C7F-B46C-348A1419EC14}"/>
              </a:ext>
            </a:extLst>
          </p:cNvPr>
          <p:cNvSpPr>
            <a:spLocks noGrp="1"/>
          </p:cNvSpPr>
          <p:nvPr>
            <p:ph idx="1"/>
          </p:nvPr>
        </p:nvSpPr>
        <p:spPr/>
        <p:txBody>
          <a:bodyPr/>
          <a:lstStyle/>
          <a:p>
            <a:pPr algn="just"/>
            <a:r>
              <a:rPr lang="en-US" dirty="0"/>
              <a:t>The process that requests the CPU first (i.e., enters the ready queue first) is allocated the CPU first. </a:t>
            </a:r>
          </a:p>
          <a:p>
            <a:pPr algn="just"/>
            <a:r>
              <a:rPr lang="en-US" dirty="0"/>
              <a:t>The implementation of an FCFS policy is managed with a FIFO queue. </a:t>
            </a:r>
          </a:p>
          <a:p>
            <a:pPr algn="just"/>
            <a:r>
              <a:rPr lang="en-US" dirty="0"/>
              <a:t>When a process enters the ready queue, its PCB is linked onto the tail of the queue.</a:t>
            </a:r>
          </a:p>
          <a:p>
            <a:pPr algn="just"/>
            <a:r>
              <a:rPr lang="en-US" dirty="0"/>
              <a:t>When CPU is free, it is allocated to the process at the head of the queue. </a:t>
            </a:r>
          </a:p>
          <a:p>
            <a:pPr algn="just"/>
            <a:r>
              <a:rPr lang="en-US" dirty="0"/>
              <a:t>The running process is removed from the queue. </a:t>
            </a:r>
          </a:p>
          <a:p>
            <a:pPr algn="just"/>
            <a:r>
              <a:rPr lang="en-US" dirty="0"/>
              <a:t>The average waiting time under FCFS policy is not minimal and may vary substantially if the process CPU-burst times vary greatly. </a:t>
            </a:r>
          </a:p>
          <a:p>
            <a:pPr algn="just"/>
            <a:r>
              <a:rPr lang="en-US" dirty="0"/>
              <a:t>FCFS is a non-preemptive scheduling algorithm.</a:t>
            </a:r>
          </a:p>
        </p:txBody>
      </p:sp>
      <p:sp>
        <p:nvSpPr>
          <p:cNvPr id="4" name="Slide Number Placeholder 3">
            <a:extLst>
              <a:ext uri="{FF2B5EF4-FFF2-40B4-BE49-F238E27FC236}">
                <a16:creationId xmlns:a16="http://schemas.microsoft.com/office/drawing/2014/main" id="{125C0B17-E8F8-4C4C-870E-7B1EB50910A9}"/>
              </a:ext>
            </a:extLst>
          </p:cNvPr>
          <p:cNvSpPr>
            <a:spLocks noGrp="1"/>
          </p:cNvSpPr>
          <p:nvPr>
            <p:ph type="sldNum" sz="quarter" idx="12"/>
          </p:nvPr>
        </p:nvSpPr>
        <p:spPr/>
        <p:txBody>
          <a:bodyPr/>
          <a:lstStyle/>
          <a:p>
            <a:fld id="{CE6527ED-2F94-480A-A05E-823B7676D801}" type="slidenum">
              <a:rPr lang="en-US" smtClean="0"/>
              <a:t>9</a:t>
            </a:fld>
            <a:endParaRPr lang="en-US"/>
          </a:p>
        </p:txBody>
      </p:sp>
    </p:spTree>
    <p:extLst>
      <p:ext uri="{BB962C8B-B14F-4D97-AF65-F5344CB8AC3E}">
        <p14:creationId xmlns:p14="http://schemas.microsoft.com/office/powerpoint/2010/main" val="9742490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2314</TotalTime>
  <Words>997</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Rockwell</vt:lpstr>
      <vt:lpstr>Rockwell Condensed</vt:lpstr>
      <vt:lpstr>Wingdings</vt:lpstr>
      <vt:lpstr>Wood Type</vt:lpstr>
      <vt:lpstr>Operating Systems</vt:lpstr>
      <vt:lpstr>Life Of A Process</vt:lpstr>
      <vt:lpstr>CPU Scheduler</vt:lpstr>
      <vt:lpstr>Dispatcher</vt:lpstr>
      <vt:lpstr>Preemptive and Non-Preemptive Scheduling </vt:lpstr>
      <vt:lpstr>Scheduling Criteria</vt:lpstr>
      <vt:lpstr>Scheduling Criteria</vt:lpstr>
      <vt:lpstr>Scheduling Algorithms</vt:lpstr>
      <vt:lpstr>First-Come, First-Served (FCFS) Scheduling</vt:lpstr>
      <vt:lpstr>First-Come, First-Served (FCFS) Scheduling</vt:lpstr>
      <vt:lpstr>Shortest-Job-First Scheduling </vt:lpstr>
      <vt:lpstr>Shortest-Job-First Scheduling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dc:creator>Mr.Razi-uddin</dc:creator>
  <cp:lastModifiedBy>Mr.Razi-uddin</cp:lastModifiedBy>
  <cp:revision>46</cp:revision>
  <dcterms:created xsi:type="dcterms:W3CDTF">2022-02-16T07:50:43Z</dcterms:created>
  <dcterms:modified xsi:type="dcterms:W3CDTF">2022-04-04T08:24:55Z</dcterms:modified>
</cp:coreProperties>
</file>