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73" r:id="rId14"/>
    <p:sldId id="272" r:id="rId15"/>
    <p:sldId id="285" r:id="rId16"/>
    <p:sldId id="289" r:id="rId17"/>
    <p:sldId id="290" r:id="rId18"/>
    <p:sldId id="291" r:id="rId19"/>
    <p:sldId id="293" r:id="rId20"/>
    <p:sldId id="292" r:id="rId21"/>
    <p:sldId id="294" r:id="rId22"/>
    <p:sldId id="295" r:id="rId23"/>
    <p:sldId id="296" r:id="rId24"/>
    <p:sldId id="297" r:id="rId25"/>
    <p:sldId id="298" r:id="rId26"/>
    <p:sldId id="299" r:id="rId27"/>
    <p:sldId id="308" r:id="rId28"/>
    <p:sldId id="309" r:id="rId29"/>
    <p:sldId id="310" r:id="rId30"/>
    <p:sldId id="311" r:id="rId31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06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2489" y="1293815"/>
            <a:ext cx="8353425" cy="0"/>
          </a:xfrm>
          <a:custGeom>
            <a:avLst/>
            <a:gdLst/>
            <a:ahLst/>
            <a:cxnLst/>
            <a:rect l="l" t="t" r="r" b="b"/>
            <a:pathLst>
              <a:path w="8353425">
                <a:moveTo>
                  <a:pt x="0" y="0"/>
                </a:moveTo>
                <a:lnTo>
                  <a:pt x="83534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40" y="734978"/>
            <a:ext cx="807211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107" y="1711673"/>
            <a:ext cx="7830184" cy="490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2727" y="6900877"/>
            <a:ext cx="220979" cy="182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" TargetMode="External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jpg" /><Relationship Id="rId4" Type="http://schemas.openxmlformats.org/officeDocument/2006/relationships/image" Target="../media/image9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jp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6060" y="1524000"/>
            <a:ext cx="6350" cy="3586479"/>
          </a:xfrm>
          <a:custGeom>
            <a:avLst/>
            <a:gdLst/>
            <a:ahLst/>
            <a:cxnLst/>
            <a:rect l="l" t="t" r="r" b="b"/>
            <a:pathLst>
              <a:path w="6350" h="3586479">
                <a:moveTo>
                  <a:pt x="6339" y="0"/>
                </a:moveTo>
                <a:lnTo>
                  <a:pt x="0" y="358616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32766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1598" y="1645687"/>
            <a:ext cx="578739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725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Indu</a:t>
            </a:r>
            <a:r>
              <a:rPr dirty="0"/>
              <a:t>c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688022"/>
            <a:ext cx="7690691" cy="238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Many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Algori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</a:t>
            </a:r>
            <a:r>
              <a:rPr sz="3000" spc="-20" dirty="0">
                <a:latin typeface="Arial"/>
                <a:cs typeface="Arial"/>
              </a:rPr>
              <a:t>ms: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>
                <a:latin typeface="Arial"/>
                <a:cs typeface="Arial"/>
              </a:rPr>
              <a:t>H</a:t>
            </a:r>
            <a:r>
              <a:rPr sz="2600" spc="70">
                <a:latin typeface="Times New Roman"/>
                <a:cs typeface="Times New Roman"/>
              </a:rPr>
              <a:t> </a:t>
            </a:r>
            <a:r>
              <a:rPr lang="en-GB" sz="2600" spc="70">
                <a:latin typeface="Times New Roman"/>
                <a:cs typeface="Times New Roman"/>
              </a:rPr>
              <a:t>unt,s</a:t>
            </a:r>
            <a:r>
              <a:rPr sz="2600">
                <a:latin typeface="Arial"/>
                <a:cs typeface="Arial"/>
              </a:rPr>
              <a:t>Algori</a:t>
            </a:r>
            <a:r>
              <a:rPr sz="2600" spc="-15">
                <a:latin typeface="Arial"/>
                <a:cs typeface="Arial"/>
              </a:rPr>
              <a:t>t</a:t>
            </a:r>
            <a:r>
              <a:rPr sz="2600">
                <a:latin typeface="Arial"/>
                <a:cs typeface="Arial"/>
              </a:rPr>
              <a:t>hm</a:t>
            </a:r>
            <a:r>
              <a:rPr sz="2600" spc="7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(one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earlie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lang="en-GB" sz="2600" spc="-770">
                <a:latin typeface="Arial"/>
                <a:cs typeface="Arial"/>
              </a:rPr>
              <a:t>CART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Arial"/>
                <a:cs typeface="Arial"/>
              </a:rPr>
              <a:t>ID3,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C4.5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SL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spc="-25" dirty="0">
                <a:latin typeface="Arial"/>
                <a:cs typeface="Arial"/>
              </a:rPr>
              <a:t>Q</a:t>
            </a:r>
            <a:r>
              <a:rPr sz="2600" spc="-1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SPR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2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30" dirty="0"/>
              <a:t>o</a:t>
            </a:r>
            <a:r>
              <a:rPr spc="-35" dirty="0"/>
              <a:t>w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Sp</a:t>
            </a:r>
            <a:r>
              <a:rPr dirty="0"/>
              <a:t>ec</a:t>
            </a:r>
            <a:r>
              <a:rPr spc="-20" dirty="0"/>
              <a:t>i</a:t>
            </a:r>
            <a:r>
              <a:rPr dirty="0"/>
              <a:t>fy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30" dirty="0"/>
              <a:t>ondi</a:t>
            </a:r>
            <a:r>
              <a:rPr spc="-15" dirty="0"/>
              <a:t>t</a:t>
            </a:r>
            <a:r>
              <a:rPr spc="-25" dirty="0"/>
              <a:t>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6425565" cy="380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Depends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ypes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Nominal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Arial"/>
                <a:cs typeface="Arial"/>
              </a:rPr>
              <a:t>Ordinal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Con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inuous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Depends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number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ways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spli</a:t>
            </a:r>
            <a:r>
              <a:rPr sz="3000" spc="-1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2-way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spli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Mul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i-way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spli</a:t>
            </a:r>
            <a:r>
              <a:rPr sz="2600" spc="-1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144" y="25146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13287" y="173666"/>
                </a:lnTo>
                <a:lnTo>
                  <a:pt x="35930" y="139620"/>
                </a:lnTo>
                <a:lnTo>
                  <a:pt x="68501" y="108185"/>
                </a:lnTo>
                <a:lnTo>
                  <a:pt x="110058" y="79831"/>
                </a:lnTo>
                <a:lnTo>
                  <a:pt x="159662" y="55029"/>
                </a:lnTo>
                <a:lnTo>
                  <a:pt x="216370" y="34250"/>
                </a:lnTo>
                <a:lnTo>
                  <a:pt x="279240" y="17965"/>
                </a:lnTo>
                <a:lnTo>
                  <a:pt x="347332" y="6643"/>
                </a:lnTo>
                <a:lnTo>
                  <a:pt x="419703" y="757"/>
                </a:lnTo>
                <a:lnTo>
                  <a:pt x="457199" y="0"/>
                </a:lnTo>
                <a:lnTo>
                  <a:pt x="494700" y="757"/>
                </a:lnTo>
                <a:lnTo>
                  <a:pt x="567077" y="6643"/>
                </a:lnTo>
                <a:lnTo>
                  <a:pt x="635172" y="17965"/>
                </a:lnTo>
                <a:lnTo>
                  <a:pt x="698043" y="34250"/>
                </a:lnTo>
                <a:lnTo>
                  <a:pt x="754749" y="55029"/>
                </a:lnTo>
                <a:lnTo>
                  <a:pt x="804351" y="79831"/>
                </a:lnTo>
                <a:lnTo>
                  <a:pt x="845906" y="108185"/>
                </a:lnTo>
                <a:lnTo>
                  <a:pt x="878474" y="139620"/>
                </a:lnTo>
                <a:lnTo>
                  <a:pt x="901113" y="173666"/>
                </a:lnTo>
                <a:lnTo>
                  <a:pt x="914399" y="228599"/>
                </a:lnTo>
                <a:lnTo>
                  <a:pt x="912884" y="247348"/>
                </a:lnTo>
                <a:lnTo>
                  <a:pt x="891093" y="300853"/>
                </a:lnTo>
                <a:lnTo>
                  <a:pt x="863372" y="333653"/>
                </a:lnTo>
                <a:lnTo>
                  <a:pt x="826193" y="363606"/>
                </a:lnTo>
                <a:lnTo>
                  <a:pt x="780497" y="390243"/>
                </a:lnTo>
                <a:lnTo>
                  <a:pt x="727225" y="413092"/>
                </a:lnTo>
                <a:lnTo>
                  <a:pt x="667319" y="431683"/>
                </a:lnTo>
                <a:lnTo>
                  <a:pt x="601719" y="445545"/>
                </a:lnTo>
                <a:lnTo>
                  <a:pt x="531365" y="454207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4"/>
                </a:lnTo>
                <a:lnTo>
                  <a:pt x="216370" y="422949"/>
                </a:lnTo>
                <a:lnTo>
                  <a:pt x="159662" y="402170"/>
                </a:lnTo>
                <a:lnTo>
                  <a:pt x="110058" y="377368"/>
                </a:lnTo>
                <a:lnTo>
                  <a:pt x="68501" y="349014"/>
                </a:lnTo>
                <a:lnTo>
                  <a:pt x="35930" y="317579"/>
                </a:lnTo>
                <a:lnTo>
                  <a:pt x="13287" y="283533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63944" y="2971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914399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8344" y="29718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8344" y="29718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0"/>
                </a:moveTo>
                <a:lnTo>
                  <a:pt x="914399" y="2285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40" y="1629285"/>
            <a:ext cx="7954009" cy="317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2615" indent="-3429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Mul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ti-way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spli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t: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Use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many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pa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di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</a:t>
            </a:r>
            <a:r>
              <a:rPr sz="3000" spc="-15" dirty="0">
                <a:latin typeface="Arial"/>
                <a:cs typeface="Arial"/>
              </a:rPr>
              <a:t>s.</a:t>
            </a:r>
            <a:endParaRPr sz="3000">
              <a:latin typeface="Arial"/>
              <a:cs typeface="Arial"/>
            </a:endParaRPr>
          </a:p>
          <a:p>
            <a:pPr marR="416559" algn="ctr">
              <a:lnSpc>
                <a:spcPts val="2105"/>
              </a:lnSpc>
              <a:spcBef>
                <a:spcPts val="960"/>
              </a:spcBef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  <a:p>
            <a:pPr marR="464820" algn="ctr">
              <a:lnSpc>
                <a:spcPts val="1864"/>
              </a:lnSpc>
              <a:tabLst>
                <a:tab pos="1753870" algn="l"/>
              </a:tabLst>
            </a:pPr>
            <a:r>
              <a:rPr sz="1600" dirty="0">
                <a:latin typeface="Arial"/>
                <a:cs typeface="Arial"/>
              </a:rPr>
              <a:t>Small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Arial"/>
                <a:cs typeface="Arial"/>
              </a:rPr>
              <a:t>Large</a:t>
            </a:r>
            <a:endParaRPr sz="1600">
              <a:latin typeface="Arial"/>
              <a:cs typeface="Arial"/>
            </a:endParaRPr>
          </a:p>
          <a:p>
            <a:pPr marR="1019175" algn="ctr">
              <a:lnSpc>
                <a:spcPct val="100000"/>
              </a:lnSpc>
              <a:spcBef>
                <a:spcPts val="480"/>
              </a:spcBef>
            </a:pPr>
            <a:r>
              <a:rPr sz="1600" dirty="0">
                <a:latin typeface="Arial"/>
                <a:cs typeface="Arial"/>
              </a:rPr>
              <a:t>Medium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  <a:tabLst>
                <a:tab pos="354965" algn="l"/>
                <a:tab pos="2536190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Binary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spli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t: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Arial"/>
                <a:cs typeface="Arial"/>
              </a:rPr>
              <a:t>Divides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subse</a:t>
            </a:r>
            <a:r>
              <a:rPr sz="3000" spc="-15" dirty="0">
                <a:latin typeface="Arial"/>
                <a:cs typeface="Arial"/>
              </a:rPr>
              <a:t>ts.</a:t>
            </a:r>
            <a:endParaRPr sz="3000">
              <a:latin typeface="Arial"/>
              <a:cs typeface="Arial"/>
            </a:endParaRPr>
          </a:p>
          <a:p>
            <a:pPr marL="2476500">
              <a:lnSpc>
                <a:spcPts val="3590"/>
              </a:lnSpc>
            </a:pPr>
            <a:r>
              <a:rPr sz="3000" dirty="0">
                <a:latin typeface="Arial"/>
                <a:cs typeface="Arial"/>
              </a:rPr>
              <a:t>Need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ind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op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imal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pa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ioning</a:t>
            </a:r>
            <a:r>
              <a:rPr sz="3000" spc="-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5" dirty="0"/>
              <a:t>Splitt</a:t>
            </a:r>
            <a:r>
              <a:rPr sz="3600" spc="-25" dirty="0"/>
              <a:t>ing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Base</a:t>
            </a:r>
            <a:r>
              <a:rPr sz="3600" spc="-25" dirty="0"/>
              <a:t>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r</a:t>
            </a:r>
            <a:r>
              <a:rPr sz="3600" spc="-30" dirty="0"/>
              <a:t>d</a:t>
            </a:r>
            <a:r>
              <a:rPr sz="3600" spc="-10" dirty="0"/>
              <a:t>i</a:t>
            </a:r>
            <a:r>
              <a:rPr sz="3600" spc="-30" dirty="0"/>
              <a:t>n</a:t>
            </a:r>
            <a:r>
              <a:rPr sz="3600" dirty="0"/>
              <a:t>a</a:t>
            </a:r>
            <a:r>
              <a:rPr sz="3600" spc="-10" dirty="0"/>
              <a:t>l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Attr</a:t>
            </a:r>
            <a:r>
              <a:rPr sz="3600" spc="-10" dirty="0"/>
              <a:t>i</a:t>
            </a:r>
            <a:r>
              <a:rPr sz="3600" spc="-30" dirty="0"/>
              <a:t>bu</a:t>
            </a:r>
            <a:r>
              <a:rPr sz="3600" dirty="0"/>
              <a:t>tes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8185" y="5204042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599"/>
                </a:moveTo>
                <a:lnTo>
                  <a:pt x="13287" y="173668"/>
                </a:lnTo>
                <a:lnTo>
                  <a:pt x="35930" y="139622"/>
                </a:lnTo>
                <a:lnTo>
                  <a:pt x="68501" y="108187"/>
                </a:lnTo>
                <a:lnTo>
                  <a:pt x="110058" y="79833"/>
                </a:lnTo>
                <a:lnTo>
                  <a:pt x="159662" y="55031"/>
                </a:lnTo>
                <a:lnTo>
                  <a:pt x="216370" y="34251"/>
                </a:lnTo>
                <a:lnTo>
                  <a:pt x="279240" y="17965"/>
                </a:lnTo>
                <a:lnTo>
                  <a:pt x="347332" y="6644"/>
                </a:lnTo>
                <a:lnTo>
                  <a:pt x="419703" y="757"/>
                </a:lnTo>
                <a:lnTo>
                  <a:pt x="457199" y="0"/>
                </a:lnTo>
                <a:lnTo>
                  <a:pt x="494696" y="757"/>
                </a:lnTo>
                <a:lnTo>
                  <a:pt x="567067" y="6644"/>
                </a:lnTo>
                <a:lnTo>
                  <a:pt x="635159" y="17965"/>
                </a:lnTo>
                <a:lnTo>
                  <a:pt x="698029" y="34251"/>
                </a:lnTo>
                <a:lnTo>
                  <a:pt x="754737" y="55031"/>
                </a:lnTo>
                <a:lnTo>
                  <a:pt x="804341" y="79833"/>
                </a:lnTo>
                <a:lnTo>
                  <a:pt x="845898" y="108187"/>
                </a:lnTo>
                <a:lnTo>
                  <a:pt x="878469" y="139622"/>
                </a:lnTo>
                <a:lnTo>
                  <a:pt x="901112" y="173668"/>
                </a:lnTo>
                <a:lnTo>
                  <a:pt x="914399" y="228599"/>
                </a:lnTo>
                <a:lnTo>
                  <a:pt x="912884" y="247349"/>
                </a:lnTo>
                <a:lnTo>
                  <a:pt x="891090" y="300856"/>
                </a:lnTo>
                <a:lnTo>
                  <a:pt x="863366" y="333655"/>
                </a:lnTo>
                <a:lnTo>
                  <a:pt x="826184" y="363609"/>
                </a:lnTo>
                <a:lnTo>
                  <a:pt x="780486" y="390245"/>
                </a:lnTo>
                <a:lnTo>
                  <a:pt x="727212" y="413094"/>
                </a:lnTo>
                <a:lnTo>
                  <a:pt x="667306" y="431684"/>
                </a:lnTo>
                <a:lnTo>
                  <a:pt x="601707" y="445545"/>
                </a:lnTo>
                <a:lnTo>
                  <a:pt x="531358" y="454208"/>
                </a:lnTo>
                <a:lnTo>
                  <a:pt x="457199" y="457199"/>
                </a:lnTo>
                <a:lnTo>
                  <a:pt x="419703" y="456442"/>
                </a:lnTo>
                <a:lnTo>
                  <a:pt x="347332" y="450556"/>
                </a:lnTo>
                <a:lnTo>
                  <a:pt x="279240" y="439235"/>
                </a:lnTo>
                <a:lnTo>
                  <a:pt x="216370" y="422950"/>
                </a:lnTo>
                <a:lnTo>
                  <a:pt x="159662" y="402172"/>
                </a:lnTo>
                <a:lnTo>
                  <a:pt x="110058" y="377371"/>
                </a:lnTo>
                <a:lnTo>
                  <a:pt x="68501" y="349017"/>
                </a:lnTo>
                <a:lnTo>
                  <a:pt x="35930" y="317582"/>
                </a:lnTo>
                <a:lnTo>
                  <a:pt x="13287" y="283535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8941" y="5327430"/>
            <a:ext cx="419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7185" y="5661242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838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45385" y="5661242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1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23944" y="5505155"/>
            <a:ext cx="87249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 marR="5080" indent="-12700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{Mediu</a:t>
            </a:r>
            <a:r>
              <a:rPr sz="1600" spc="-10" dirty="0">
                <a:latin typeface="Arial"/>
                <a:cs typeface="Arial"/>
              </a:rPr>
              <a:t>m,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Large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6408" y="5657230"/>
            <a:ext cx="6692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{Small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2114" y="5204042"/>
            <a:ext cx="962660" cy="457200"/>
          </a:xfrm>
          <a:custGeom>
            <a:avLst/>
            <a:gdLst/>
            <a:ahLst/>
            <a:cxnLst/>
            <a:rect l="l" t="t" r="r" b="b"/>
            <a:pathLst>
              <a:path w="962660" h="457200">
                <a:moveTo>
                  <a:pt x="0" y="228599"/>
                </a:moveTo>
                <a:lnTo>
                  <a:pt x="13983" y="173668"/>
                </a:lnTo>
                <a:lnTo>
                  <a:pt x="37811" y="139622"/>
                </a:lnTo>
                <a:lnTo>
                  <a:pt x="72087" y="108187"/>
                </a:lnTo>
                <a:lnTo>
                  <a:pt x="115821" y="79833"/>
                </a:lnTo>
                <a:lnTo>
                  <a:pt x="168023" y="55031"/>
                </a:lnTo>
                <a:lnTo>
                  <a:pt x="227701" y="34251"/>
                </a:lnTo>
                <a:lnTo>
                  <a:pt x="293866" y="17965"/>
                </a:lnTo>
                <a:lnTo>
                  <a:pt x="365526" y="6644"/>
                </a:lnTo>
                <a:lnTo>
                  <a:pt x="441691" y="757"/>
                </a:lnTo>
                <a:lnTo>
                  <a:pt x="481154" y="0"/>
                </a:lnTo>
                <a:lnTo>
                  <a:pt x="520616" y="757"/>
                </a:lnTo>
                <a:lnTo>
                  <a:pt x="559200" y="2992"/>
                </a:lnTo>
                <a:lnTo>
                  <a:pt x="633237" y="11655"/>
                </a:lnTo>
                <a:lnTo>
                  <a:pt x="702274" y="25517"/>
                </a:lnTo>
                <a:lnTo>
                  <a:pt x="765321" y="44109"/>
                </a:lnTo>
                <a:lnTo>
                  <a:pt x="821387" y="66959"/>
                </a:lnTo>
                <a:lnTo>
                  <a:pt x="869481" y="93596"/>
                </a:lnTo>
                <a:lnTo>
                  <a:pt x="908612" y="123549"/>
                </a:lnTo>
                <a:lnTo>
                  <a:pt x="937789" y="156348"/>
                </a:lnTo>
                <a:lnTo>
                  <a:pt x="956022" y="191522"/>
                </a:lnTo>
                <a:lnTo>
                  <a:pt x="962320" y="228599"/>
                </a:lnTo>
                <a:lnTo>
                  <a:pt x="960725" y="247349"/>
                </a:lnTo>
                <a:lnTo>
                  <a:pt x="948336" y="283535"/>
                </a:lnTo>
                <a:lnTo>
                  <a:pt x="924507" y="317582"/>
                </a:lnTo>
                <a:lnTo>
                  <a:pt x="890229" y="349017"/>
                </a:lnTo>
                <a:lnTo>
                  <a:pt x="846492" y="377371"/>
                </a:lnTo>
                <a:lnTo>
                  <a:pt x="794289" y="402172"/>
                </a:lnTo>
                <a:lnTo>
                  <a:pt x="734609" y="422950"/>
                </a:lnTo>
                <a:lnTo>
                  <a:pt x="668442" y="439235"/>
                </a:lnTo>
                <a:lnTo>
                  <a:pt x="596781" y="450556"/>
                </a:lnTo>
                <a:lnTo>
                  <a:pt x="520616" y="456442"/>
                </a:lnTo>
                <a:lnTo>
                  <a:pt x="481154" y="457199"/>
                </a:lnTo>
                <a:lnTo>
                  <a:pt x="441691" y="456442"/>
                </a:lnTo>
                <a:lnTo>
                  <a:pt x="403107" y="454208"/>
                </a:lnTo>
                <a:lnTo>
                  <a:pt x="329071" y="445545"/>
                </a:lnTo>
                <a:lnTo>
                  <a:pt x="260034" y="431684"/>
                </a:lnTo>
                <a:lnTo>
                  <a:pt x="196989" y="413094"/>
                </a:lnTo>
                <a:lnTo>
                  <a:pt x="140925" y="390245"/>
                </a:lnTo>
                <a:lnTo>
                  <a:pt x="92834" y="363609"/>
                </a:lnTo>
                <a:lnTo>
                  <a:pt x="53705" y="333655"/>
                </a:lnTo>
                <a:lnTo>
                  <a:pt x="24529" y="300856"/>
                </a:lnTo>
                <a:lnTo>
                  <a:pt x="6297" y="265680"/>
                </a:lnTo>
                <a:lnTo>
                  <a:pt x="0" y="228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02587" y="5327430"/>
            <a:ext cx="419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Size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1147" y="5661242"/>
            <a:ext cx="882650" cy="381000"/>
          </a:xfrm>
          <a:custGeom>
            <a:avLst/>
            <a:gdLst/>
            <a:ahLst/>
            <a:cxnLst/>
            <a:rect l="l" t="t" r="r" b="b"/>
            <a:pathLst>
              <a:path w="882650" h="381000">
                <a:moveTo>
                  <a:pt x="882121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3269" y="5661242"/>
            <a:ext cx="802005" cy="457200"/>
          </a:xfrm>
          <a:custGeom>
            <a:avLst/>
            <a:gdLst/>
            <a:ahLst/>
            <a:cxnLst/>
            <a:rect l="l" t="t" r="r" b="b"/>
            <a:pathLst>
              <a:path w="802004" h="457200">
                <a:moveTo>
                  <a:pt x="0" y="0"/>
                </a:moveTo>
                <a:lnTo>
                  <a:pt x="801907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09842" y="5505155"/>
            <a:ext cx="816610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874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{Small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Mediu</a:t>
            </a:r>
            <a:r>
              <a:rPr sz="1600" spc="-10" dirty="0">
                <a:latin typeface="Arial"/>
                <a:cs typeface="Arial"/>
              </a:rPr>
              <a:t>m}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454785" y="5657230"/>
            <a:ext cx="6813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{Large</a:t>
            </a:r>
            <a:r>
              <a:rPr sz="1600" spc="-1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144" y="5448994"/>
            <a:ext cx="448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Arial"/>
                <a:cs typeface="Arial"/>
              </a:rPr>
              <a:t>Sp</a:t>
            </a:r>
            <a:r>
              <a:rPr sz="3200" b="1" spc="-15" dirty="0">
                <a:latin typeface="Arial"/>
                <a:cs typeface="Arial"/>
              </a:rPr>
              <a:t>litti</a:t>
            </a:r>
            <a:r>
              <a:rPr sz="3200" b="1" spc="-20" dirty="0">
                <a:latin typeface="Arial"/>
                <a:cs typeface="Arial"/>
              </a:rPr>
              <a:t>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Attr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bu</a:t>
            </a:r>
            <a:r>
              <a:rPr sz="3200" b="1" dirty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1833" y="2218342"/>
            <a:ext cx="1407160" cy="1243330"/>
          </a:xfrm>
          <a:custGeom>
            <a:avLst/>
            <a:gdLst/>
            <a:ahLst/>
            <a:cxnLst/>
            <a:rect l="l" t="t" r="r" b="b"/>
            <a:pathLst>
              <a:path w="1407160" h="1243329">
                <a:moveTo>
                  <a:pt x="0" y="621397"/>
                </a:moveTo>
                <a:lnTo>
                  <a:pt x="2331" y="570433"/>
                </a:lnTo>
                <a:lnTo>
                  <a:pt x="9205" y="520603"/>
                </a:lnTo>
                <a:lnTo>
                  <a:pt x="20440" y="472067"/>
                </a:lnTo>
                <a:lnTo>
                  <a:pt x="35856" y="424987"/>
                </a:lnTo>
                <a:lnTo>
                  <a:pt x="55272" y="379520"/>
                </a:lnTo>
                <a:lnTo>
                  <a:pt x="78505" y="335828"/>
                </a:lnTo>
                <a:lnTo>
                  <a:pt x="105377" y="294070"/>
                </a:lnTo>
                <a:lnTo>
                  <a:pt x="135704" y="254407"/>
                </a:lnTo>
                <a:lnTo>
                  <a:pt x="169308" y="216997"/>
                </a:lnTo>
                <a:lnTo>
                  <a:pt x="206005" y="182002"/>
                </a:lnTo>
                <a:lnTo>
                  <a:pt x="245616" y="149580"/>
                </a:lnTo>
                <a:lnTo>
                  <a:pt x="287960" y="119893"/>
                </a:lnTo>
                <a:lnTo>
                  <a:pt x="332855" y="93099"/>
                </a:lnTo>
                <a:lnTo>
                  <a:pt x="380121" y="69358"/>
                </a:lnTo>
                <a:lnTo>
                  <a:pt x="429576" y="48832"/>
                </a:lnTo>
                <a:lnTo>
                  <a:pt x="481040" y="31679"/>
                </a:lnTo>
                <a:lnTo>
                  <a:pt x="534331" y="18059"/>
                </a:lnTo>
                <a:lnTo>
                  <a:pt x="589269" y="8132"/>
                </a:lnTo>
                <a:lnTo>
                  <a:pt x="645672" y="2059"/>
                </a:lnTo>
                <a:lnTo>
                  <a:pt x="703360" y="0"/>
                </a:lnTo>
                <a:lnTo>
                  <a:pt x="761049" y="2059"/>
                </a:lnTo>
                <a:lnTo>
                  <a:pt x="817452" y="8132"/>
                </a:lnTo>
                <a:lnTo>
                  <a:pt x="872390" y="18059"/>
                </a:lnTo>
                <a:lnTo>
                  <a:pt x="925681" y="31679"/>
                </a:lnTo>
                <a:lnTo>
                  <a:pt x="977144" y="48832"/>
                </a:lnTo>
                <a:lnTo>
                  <a:pt x="1026599" y="69358"/>
                </a:lnTo>
                <a:lnTo>
                  <a:pt x="1073864" y="93099"/>
                </a:lnTo>
                <a:lnTo>
                  <a:pt x="1118759" y="119893"/>
                </a:lnTo>
                <a:lnTo>
                  <a:pt x="1161102" y="149580"/>
                </a:lnTo>
                <a:lnTo>
                  <a:pt x="1200712" y="182002"/>
                </a:lnTo>
                <a:lnTo>
                  <a:pt x="1237409" y="216997"/>
                </a:lnTo>
                <a:lnTo>
                  <a:pt x="1271011" y="254407"/>
                </a:lnTo>
                <a:lnTo>
                  <a:pt x="1301338" y="294070"/>
                </a:lnTo>
                <a:lnTo>
                  <a:pt x="1328209" y="335828"/>
                </a:lnTo>
                <a:lnTo>
                  <a:pt x="1351442" y="379520"/>
                </a:lnTo>
                <a:lnTo>
                  <a:pt x="1370856" y="424987"/>
                </a:lnTo>
                <a:lnTo>
                  <a:pt x="1386272" y="472067"/>
                </a:lnTo>
                <a:lnTo>
                  <a:pt x="1397507" y="520603"/>
                </a:lnTo>
                <a:lnTo>
                  <a:pt x="1404380" y="570433"/>
                </a:lnTo>
                <a:lnTo>
                  <a:pt x="1406712" y="621397"/>
                </a:lnTo>
                <a:lnTo>
                  <a:pt x="1404380" y="672362"/>
                </a:lnTo>
                <a:lnTo>
                  <a:pt x="1397507" y="722192"/>
                </a:lnTo>
                <a:lnTo>
                  <a:pt x="1386272" y="770727"/>
                </a:lnTo>
                <a:lnTo>
                  <a:pt x="1370856" y="817808"/>
                </a:lnTo>
                <a:lnTo>
                  <a:pt x="1351442" y="863274"/>
                </a:lnTo>
                <a:lnTo>
                  <a:pt x="1328209" y="906966"/>
                </a:lnTo>
                <a:lnTo>
                  <a:pt x="1301338" y="948724"/>
                </a:lnTo>
                <a:lnTo>
                  <a:pt x="1271011" y="988388"/>
                </a:lnTo>
                <a:lnTo>
                  <a:pt x="1237409" y="1025797"/>
                </a:lnTo>
                <a:lnTo>
                  <a:pt x="1200712" y="1060793"/>
                </a:lnTo>
                <a:lnTo>
                  <a:pt x="1161102" y="1093214"/>
                </a:lnTo>
                <a:lnTo>
                  <a:pt x="1118759" y="1122902"/>
                </a:lnTo>
                <a:lnTo>
                  <a:pt x="1073864" y="1149696"/>
                </a:lnTo>
                <a:lnTo>
                  <a:pt x="1026599" y="1173436"/>
                </a:lnTo>
                <a:lnTo>
                  <a:pt x="977144" y="1193963"/>
                </a:lnTo>
                <a:lnTo>
                  <a:pt x="925681" y="1211116"/>
                </a:lnTo>
                <a:lnTo>
                  <a:pt x="872390" y="1224736"/>
                </a:lnTo>
                <a:lnTo>
                  <a:pt x="817452" y="1234662"/>
                </a:lnTo>
                <a:lnTo>
                  <a:pt x="761049" y="1240735"/>
                </a:lnTo>
                <a:lnTo>
                  <a:pt x="703360" y="1242795"/>
                </a:lnTo>
                <a:lnTo>
                  <a:pt x="645672" y="1240735"/>
                </a:lnTo>
                <a:lnTo>
                  <a:pt x="589269" y="1234662"/>
                </a:lnTo>
                <a:lnTo>
                  <a:pt x="534331" y="1224736"/>
                </a:lnTo>
                <a:lnTo>
                  <a:pt x="481040" y="1211116"/>
                </a:lnTo>
                <a:lnTo>
                  <a:pt x="429576" y="1193963"/>
                </a:lnTo>
                <a:lnTo>
                  <a:pt x="380121" y="1173436"/>
                </a:lnTo>
                <a:lnTo>
                  <a:pt x="332855" y="1149696"/>
                </a:lnTo>
                <a:lnTo>
                  <a:pt x="287960" y="1122902"/>
                </a:lnTo>
                <a:lnTo>
                  <a:pt x="245616" y="1093214"/>
                </a:lnTo>
                <a:lnTo>
                  <a:pt x="206005" y="1060793"/>
                </a:lnTo>
                <a:lnTo>
                  <a:pt x="169308" y="1025797"/>
                </a:lnTo>
                <a:lnTo>
                  <a:pt x="135704" y="988388"/>
                </a:lnTo>
                <a:lnTo>
                  <a:pt x="105377" y="948724"/>
                </a:lnTo>
                <a:lnTo>
                  <a:pt x="78505" y="906966"/>
                </a:lnTo>
                <a:lnTo>
                  <a:pt x="55272" y="863274"/>
                </a:lnTo>
                <a:lnTo>
                  <a:pt x="35856" y="817808"/>
                </a:lnTo>
                <a:lnTo>
                  <a:pt x="20440" y="770727"/>
                </a:lnTo>
                <a:lnTo>
                  <a:pt x="9205" y="722192"/>
                </a:lnTo>
                <a:lnTo>
                  <a:pt x="2331" y="672362"/>
                </a:lnTo>
                <a:lnTo>
                  <a:pt x="0" y="621397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5865" y="2379578"/>
            <a:ext cx="979169" cy="91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530" marR="5080" indent="-37465">
              <a:lnSpc>
                <a:spcPct val="100499"/>
              </a:lnSpc>
            </a:pPr>
            <a:r>
              <a:rPr sz="2050" spc="20" dirty="0">
                <a:latin typeface="Arial"/>
                <a:cs typeface="Arial"/>
              </a:rPr>
              <a:t>Taxable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Income</a:t>
            </a:r>
            <a:endParaRPr sz="205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10"/>
              </a:spcBef>
            </a:pPr>
            <a:r>
              <a:rPr sz="2050" spc="20" dirty="0">
                <a:latin typeface="Arial"/>
                <a:cs typeface="Arial"/>
              </a:rPr>
              <a:t>&gt;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80K?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3081" y="3449635"/>
            <a:ext cx="440055" cy="1025525"/>
          </a:xfrm>
          <a:custGeom>
            <a:avLst/>
            <a:gdLst/>
            <a:ahLst/>
            <a:cxnLst/>
            <a:rect l="l" t="t" r="r" b="b"/>
            <a:pathLst>
              <a:path w="440055" h="1025525">
                <a:moveTo>
                  <a:pt x="0" y="883889"/>
                </a:moveTo>
                <a:lnTo>
                  <a:pt x="75532" y="1025316"/>
                </a:lnTo>
                <a:lnTo>
                  <a:pt x="220406" y="951555"/>
                </a:lnTo>
                <a:lnTo>
                  <a:pt x="147672" y="929182"/>
                </a:lnTo>
                <a:lnTo>
                  <a:pt x="155065" y="906231"/>
                </a:lnTo>
                <a:lnTo>
                  <a:pt x="72734" y="906231"/>
                </a:lnTo>
                <a:lnTo>
                  <a:pt x="0" y="883889"/>
                </a:lnTo>
                <a:close/>
              </a:path>
              <a:path w="440055" h="1025525">
                <a:moveTo>
                  <a:pt x="364638" y="0"/>
                </a:moveTo>
                <a:lnTo>
                  <a:pt x="72734" y="906231"/>
                </a:lnTo>
                <a:lnTo>
                  <a:pt x="155065" y="906231"/>
                </a:lnTo>
                <a:lnTo>
                  <a:pt x="439567" y="23012"/>
                </a:lnTo>
                <a:lnTo>
                  <a:pt x="3646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3085" y="3449626"/>
            <a:ext cx="440055" cy="1025525"/>
          </a:xfrm>
          <a:custGeom>
            <a:avLst/>
            <a:gdLst/>
            <a:ahLst/>
            <a:cxnLst/>
            <a:rect l="l" t="t" r="r" b="b"/>
            <a:pathLst>
              <a:path w="440055" h="1025525">
                <a:moveTo>
                  <a:pt x="75544" y="1025309"/>
                </a:moveTo>
                <a:lnTo>
                  <a:pt x="220407" y="951555"/>
                </a:lnTo>
                <a:lnTo>
                  <a:pt x="147672" y="929203"/>
                </a:lnTo>
                <a:lnTo>
                  <a:pt x="439567" y="23021"/>
                </a:lnTo>
                <a:lnTo>
                  <a:pt x="364641" y="0"/>
                </a:lnTo>
                <a:lnTo>
                  <a:pt x="72734" y="906243"/>
                </a:lnTo>
                <a:lnTo>
                  <a:pt x="0" y="883891"/>
                </a:lnTo>
                <a:lnTo>
                  <a:pt x="75544" y="10253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8256" y="3448050"/>
            <a:ext cx="483234" cy="1027430"/>
          </a:xfrm>
          <a:custGeom>
            <a:avLst/>
            <a:gdLst/>
            <a:ahLst/>
            <a:cxnLst/>
            <a:rect l="l" t="t" r="r" b="b"/>
            <a:pathLst>
              <a:path w="483235" h="1027429">
                <a:moveTo>
                  <a:pt x="73856" y="0"/>
                </a:moveTo>
                <a:lnTo>
                  <a:pt x="0" y="26151"/>
                </a:lnTo>
                <a:lnTo>
                  <a:pt x="337352" y="933937"/>
                </a:lnTo>
                <a:lnTo>
                  <a:pt x="265724" y="959327"/>
                </a:lnTo>
                <a:lnTo>
                  <a:pt x="413753" y="1026901"/>
                </a:lnTo>
                <a:lnTo>
                  <a:pt x="470738" y="907816"/>
                </a:lnTo>
                <a:lnTo>
                  <a:pt x="411266" y="907816"/>
                </a:lnTo>
                <a:lnTo>
                  <a:pt x="73856" y="0"/>
                </a:lnTo>
                <a:close/>
              </a:path>
              <a:path w="483235" h="1027429">
                <a:moveTo>
                  <a:pt x="482931" y="882335"/>
                </a:moveTo>
                <a:lnTo>
                  <a:pt x="411266" y="907816"/>
                </a:lnTo>
                <a:lnTo>
                  <a:pt x="470738" y="907816"/>
                </a:lnTo>
                <a:lnTo>
                  <a:pt x="482931" y="882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8260" y="3448043"/>
            <a:ext cx="483234" cy="1027430"/>
          </a:xfrm>
          <a:custGeom>
            <a:avLst/>
            <a:gdLst/>
            <a:ahLst/>
            <a:cxnLst/>
            <a:rect l="l" t="t" r="r" b="b"/>
            <a:pathLst>
              <a:path w="483235" h="1027429">
                <a:moveTo>
                  <a:pt x="413757" y="1026892"/>
                </a:moveTo>
                <a:lnTo>
                  <a:pt x="482931" y="882338"/>
                </a:lnTo>
                <a:lnTo>
                  <a:pt x="411267" y="907826"/>
                </a:lnTo>
                <a:lnTo>
                  <a:pt x="73854" y="0"/>
                </a:lnTo>
                <a:lnTo>
                  <a:pt x="0" y="26158"/>
                </a:lnTo>
                <a:lnTo>
                  <a:pt x="337355" y="933954"/>
                </a:lnTo>
                <a:lnTo>
                  <a:pt x="265724" y="959350"/>
                </a:lnTo>
                <a:lnTo>
                  <a:pt x="413757" y="10268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2307" y="3871552"/>
            <a:ext cx="37211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Yes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282" y="3871552"/>
            <a:ext cx="28257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No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0219" y="3246089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0" y="880993"/>
                </a:moveTo>
                <a:lnTo>
                  <a:pt x="2712" y="1040495"/>
                </a:lnTo>
                <a:lnTo>
                  <a:pt x="166024" y="1037813"/>
                </a:lnTo>
                <a:lnTo>
                  <a:pt x="111221" y="986119"/>
                </a:lnTo>
                <a:lnTo>
                  <a:pt x="164085" y="932779"/>
                </a:lnTo>
                <a:lnTo>
                  <a:pt x="54833" y="932779"/>
                </a:lnTo>
                <a:lnTo>
                  <a:pt x="0" y="880993"/>
                </a:lnTo>
                <a:close/>
              </a:path>
              <a:path w="1036320" h="1040764">
                <a:moveTo>
                  <a:pt x="979261" y="0"/>
                </a:moveTo>
                <a:lnTo>
                  <a:pt x="54833" y="932779"/>
                </a:lnTo>
                <a:lnTo>
                  <a:pt x="164085" y="932779"/>
                </a:lnTo>
                <a:lnTo>
                  <a:pt x="1035771" y="53248"/>
                </a:lnTo>
                <a:lnTo>
                  <a:pt x="9792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0253" y="3246087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2715" y="1040504"/>
                </a:moveTo>
                <a:lnTo>
                  <a:pt x="166026" y="1037794"/>
                </a:lnTo>
                <a:lnTo>
                  <a:pt x="111202" y="986148"/>
                </a:lnTo>
                <a:lnTo>
                  <a:pt x="1035758" y="53260"/>
                </a:lnTo>
                <a:lnTo>
                  <a:pt x="979256" y="0"/>
                </a:lnTo>
                <a:lnTo>
                  <a:pt x="54792" y="932766"/>
                </a:lnTo>
                <a:lnTo>
                  <a:pt x="0" y="880998"/>
                </a:lnTo>
                <a:lnTo>
                  <a:pt x="2715" y="10405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620" y="3238987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46329" y="894648"/>
                </a:moveTo>
                <a:lnTo>
                  <a:pt x="0" y="1047597"/>
                </a:lnTo>
                <a:lnTo>
                  <a:pt x="156667" y="1092738"/>
                </a:lnTo>
                <a:lnTo>
                  <a:pt x="120243" y="1027419"/>
                </a:lnTo>
                <a:lnTo>
                  <a:pt x="247258" y="959967"/>
                </a:lnTo>
                <a:lnTo>
                  <a:pt x="82722" y="959967"/>
                </a:lnTo>
                <a:lnTo>
                  <a:pt x="46329" y="894648"/>
                </a:lnTo>
                <a:close/>
              </a:path>
              <a:path w="1928495" h="1092835">
                <a:moveTo>
                  <a:pt x="1890339" y="0"/>
                </a:moveTo>
                <a:lnTo>
                  <a:pt x="82722" y="959967"/>
                </a:lnTo>
                <a:lnTo>
                  <a:pt x="247258" y="959967"/>
                </a:lnTo>
                <a:lnTo>
                  <a:pt x="1927890" y="67452"/>
                </a:lnTo>
                <a:lnTo>
                  <a:pt x="18903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8640" y="3238992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0" y="1047599"/>
                </a:moveTo>
                <a:lnTo>
                  <a:pt x="156660" y="1092729"/>
                </a:lnTo>
                <a:lnTo>
                  <a:pt x="120263" y="1027410"/>
                </a:lnTo>
                <a:lnTo>
                  <a:pt x="1927883" y="67450"/>
                </a:lnTo>
                <a:lnTo>
                  <a:pt x="1890358" y="0"/>
                </a:lnTo>
                <a:lnTo>
                  <a:pt x="82708" y="959959"/>
                </a:lnTo>
                <a:lnTo>
                  <a:pt x="46342" y="894640"/>
                </a:lnTo>
                <a:lnTo>
                  <a:pt x="0" y="10475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39464" y="2324282"/>
            <a:ext cx="1356995" cy="948690"/>
          </a:xfrm>
          <a:custGeom>
            <a:avLst/>
            <a:gdLst/>
            <a:ahLst/>
            <a:cxnLst/>
            <a:rect l="l" t="t" r="r" b="b"/>
            <a:pathLst>
              <a:path w="1356995" h="948689">
                <a:moveTo>
                  <a:pt x="678271" y="0"/>
                </a:moveTo>
                <a:lnTo>
                  <a:pt x="622646" y="1571"/>
                </a:lnTo>
                <a:lnTo>
                  <a:pt x="568259" y="6206"/>
                </a:lnTo>
                <a:lnTo>
                  <a:pt x="515284" y="13780"/>
                </a:lnTo>
                <a:lnTo>
                  <a:pt x="463896" y="24174"/>
                </a:lnTo>
                <a:lnTo>
                  <a:pt x="414270" y="37264"/>
                </a:lnTo>
                <a:lnTo>
                  <a:pt x="366579" y="52928"/>
                </a:lnTo>
                <a:lnTo>
                  <a:pt x="321000" y="71045"/>
                </a:lnTo>
                <a:lnTo>
                  <a:pt x="277706" y="91493"/>
                </a:lnTo>
                <a:lnTo>
                  <a:pt x="236872" y="114150"/>
                </a:lnTo>
                <a:lnTo>
                  <a:pt x="198672" y="138893"/>
                </a:lnTo>
                <a:lnTo>
                  <a:pt x="163282" y="165601"/>
                </a:lnTo>
                <a:lnTo>
                  <a:pt x="130875" y="194152"/>
                </a:lnTo>
                <a:lnTo>
                  <a:pt x="101627" y="224424"/>
                </a:lnTo>
                <a:lnTo>
                  <a:pt x="75713" y="256295"/>
                </a:lnTo>
                <a:lnTo>
                  <a:pt x="53306" y="289643"/>
                </a:lnTo>
                <a:lnTo>
                  <a:pt x="34581" y="324346"/>
                </a:lnTo>
                <a:lnTo>
                  <a:pt x="19714" y="360282"/>
                </a:lnTo>
                <a:lnTo>
                  <a:pt x="8878" y="397329"/>
                </a:lnTo>
                <a:lnTo>
                  <a:pt x="2248" y="435365"/>
                </a:lnTo>
                <a:lnTo>
                  <a:pt x="0" y="474268"/>
                </a:lnTo>
                <a:lnTo>
                  <a:pt x="2248" y="513155"/>
                </a:lnTo>
                <a:lnTo>
                  <a:pt x="8878" y="551176"/>
                </a:lnTo>
                <a:lnTo>
                  <a:pt x="19714" y="588210"/>
                </a:lnTo>
                <a:lnTo>
                  <a:pt x="34581" y="624135"/>
                </a:lnTo>
                <a:lnTo>
                  <a:pt x="53306" y="658828"/>
                </a:lnTo>
                <a:lnTo>
                  <a:pt x="75713" y="692168"/>
                </a:lnTo>
                <a:lnTo>
                  <a:pt x="101627" y="724033"/>
                </a:lnTo>
                <a:lnTo>
                  <a:pt x="130875" y="754300"/>
                </a:lnTo>
                <a:lnTo>
                  <a:pt x="163282" y="782847"/>
                </a:lnTo>
                <a:lnTo>
                  <a:pt x="198672" y="809552"/>
                </a:lnTo>
                <a:lnTo>
                  <a:pt x="236872" y="834294"/>
                </a:lnTo>
                <a:lnTo>
                  <a:pt x="277706" y="856949"/>
                </a:lnTo>
                <a:lnTo>
                  <a:pt x="321000" y="877396"/>
                </a:lnTo>
                <a:lnTo>
                  <a:pt x="366579" y="895514"/>
                </a:lnTo>
                <a:lnTo>
                  <a:pt x="414270" y="911179"/>
                </a:lnTo>
                <a:lnTo>
                  <a:pt x="463896" y="924269"/>
                </a:lnTo>
                <a:lnTo>
                  <a:pt x="515284" y="934663"/>
                </a:lnTo>
                <a:lnTo>
                  <a:pt x="568259" y="942239"/>
                </a:lnTo>
                <a:lnTo>
                  <a:pt x="622646" y="946874"/>
                </a:lnTo>
                <a:lnTo>
                  <a:pt x="678271" y="948446"/>
                </a:lnTo>
                <a:lnTo>
                  <a:pt x="733896" y="946874"/>
                </a:lnTo>
                <a:lnTo>
                  <a:pt x="788283" y="942239"/>
                </a:lnTo>
                <a:lnTo>
                  <a:pt x="841258" y="934663"/>
                </a:lnTo>
                <a:lnTo>
                  <a:pt x="892646" y="924269"/>
                </a:lnTo>
                <a:lnTo>
                  <a:pt x="942272" y="911179"/>
                </a:lnTo>
                <a:lnTo>
                  <a:pt x="989962" y="895514"/>
                </a:lnTo>
                <a:lnTo>
                  <a:pt x="1035542" y="877396"/>
                </a:lnTo>
                <a:lnTo>
                  <a:pt x="1078836" y="856949"/>
                </a:lnTo>
                <a:lnTo>
                  <a:pt x="1119670" y="834294"/>
                </a:lnTo>
                <a:lnTo>
                  <a:pt x="1157870" y="809552"/>
                </a:lnTo>
                <a:lnTo>
                  <a:pt x="1193260" y="782847"/>
                </a:lnTo>
                <a:lnTo>
                  <a:pt x="1225667" y="754300"/>
                </a:lnTo>
                <a:lnTo>
                  <a:pt x="1254914" y="724033"/>
                </a:lnTo>
                <a:lnTo>
                  <a:pt x="1280829" y="692168"/>
                </a:lnTo>
                <a:lnTo>
                  <a:pt x="1303236" y="658828"/>
                </a:lnTo>
                <a:lnTo>
                  <a:pt x="1321961" y="624135"/>
                </a:lnTo>
                <a:lnTo>
                  <a:pt x="1336828" y="588210"/>
                </a:lnTo>
                <a:lnTo>
                  <a:pt x="1347664" y="551176"/>
                </a:lnTo>
                <a:lnTo>
                  <a:pt x="1354294" y="513155"/>
                </a:lnTo>
                <a:lnTo>
                  <a:pt x="1356542" y="474268"/>
                </a:lnTo>
                <a:lnTo>
                  <a:pt x="1354294" y="435365"/>
                </a:lnTo>
                <a:lnTo>
                  <a:pt x="1347664" y="397329"/>
                </a:lnTo>
                <a:lnTo>
                  <a:pt x="1336828" y="360282"/>
                </a:lnTo>
                <a:lnTo>
                  <a:pt x="1321961" y="324346"/>
                </a:lnTo>
                <a:lnTo>
                  <a:pt x="1303236" y="289643"/>
                </a:lnTo>
                <a:lnTo>
                  <a:pt x="1280829" y="256295"/>
                </a:lnTo>
                <a:lnTo>
                  <a:pt x="1254914" y="224424"/>
                </a:lnTo>
                <a:lnTo>
                  <a:pt x="1225667" y="194152"/>
                </a:lnTo>
                <a:lnTo>
                  <a:pt x="1193260" y="165601"/>
                </a:lnTo>
                <a:lnTo>
                  <a:pt x="1157870" y="138893"/>
                </a:lnTo>
                <a:lnTo>
                  <a:pt x="1119670" y="114150"/>
                </a:lnTo>
                <a:lnTo>
                  <a:pt x="1078836" y="91493"/>
                </a:lnTo>
                <a:lnTo>
                  <a:pt x="1035542" y="71045"/>
                </a:lnTo>
                <a:lnTo>
                  <a:pt x="989962" y="52928"/>
                </a:lnTo>
                <a:lnTo>
                  <a:pt x="942272" y="37264"/>
                </a:lnTo>
                <a:lnTo>
                  <a:pt x="892646" y="24174"/>
                </a:lnTo>
                <a:lnTo>
                  <a:pt x="841258" y="13780"/>
                </a:lnTo>
                <a:lnTo>
                  <a:pt x="788283" y="6206"/>
                </a:lnTo>
                <a:lnTo>
                  <a:pt x="733896" y="1571"/>
                </a:lnTo>
                <a:lnTo>
                  <a:pt x="6782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9499" y="2324283"/>
            <a:ext cx="1356995" cy="948690"/>
          </a:xfrm>
          <a:custGeom>
            <a:avLst/>
            <a:gdLst/>
            <a:ahLst/>
            <a:cxnLst/>
            <a:rect l="l" t="t" r="r" b="b"/>
            <a:pathLst>
              <a:path w="1356995" h="948689">
                <a:moveTo>
                  <a:pt x="0" y="474285"/>
                </a:moveTo>
                <a:lnTo>
                  <a:pt x="2248" y="435381"/>
                </a:lnTo>
                <a:lnTo>
                  <a:pt x="8877" y="397345"/>
                </a:lnTo>
                <a:lnTo>
                  <a:pt x="19712" y="360297"/>
                </a:lnTo>
                <a:lnTo>
                  <a:pt x="34579" y="324360"/>
                </a:lnTo>
                <a:lnTo>
                  <a:pt x="53302" y="289657"/>
                </a:lnTo>
                <a:lnTo>
                  <a:pt x="75708" y="256308"/>
                </a:lnTo>
                <a:lnTo>
                  <a:pt x="101622" y="224436"/>
                </a:lnTo>
                <a:lnTo>
                  <a:pt x="130868" y="194163"/>
                </a:lnTo>
                <a:lnTo>
                  <a:pt x="163273" y="165611"/>
                </a:lnTo>
                <a:lnTo>
                  <a:pt x="198662" y="138901"/>
                </a:lnTo>
                <a:lnTo>
                  <a:pt x="236861" y="114157"/>
                </a:lnTo>
                <a:lnTo>
                  <a:pt x="277694" y="91499"/>
                </a:lnTo>
                <a:lnTo>
                  <a:pt x="320987" y="71050"/>
                </a:lnTo>
                <a:lnTo>
                  <a:pt x="366566" y="52932"/>
                </a:lnTo>
                <a:lnTo>
                  <a:pt x="414256" y="37266"/>
                </a:lnTo>
                <a:lnTo>
                  <a:pt x="463883" y="24175"/>
                </a:lnTo>
                <a:lnTo>
                  <a:pt x="515271" y="13781"/>
                </a:lnTo>
                <a:lnTo>
                  <a:pt x="568246" y="6206"/>
                </a:lnTo>
                <a:lnTo>
                  <a:pt x="622635" y="1571"/>
                </a:lnTo>
                <a:lnTo>
                  <a:pt x="678261" y="0"/>
                </a:lnTo>
                <a:lnTo>
                  <a:pt x="733883" y="1571"/>
                </a:lnTo>
                <a:lnTo>
                  <a:pt x="788268" y="6206"/>
                </a:lnTo>
                <a:lnTo>
                  <a:pt x="841241" y="13781"/>
                </a:lnTo>
                <a:lnTo>
                  <a:pt x="892628" y="24175"/>
                </a:lnTo>
                <a:lnTo>
                  <a:pt x="942253" y="37266"/>
                </a:lnTo>
                <a:lnTo>
                  <a:pt x="989943" y="52932"/>
                </a:lnTo>
                <a:lnTo>
                  <a:pt x="1035521" y="71050"/>
                </a:lnTo>
                <a:lnTo>
                  <a:pt x="1078815" y="91499"/>
                </a:lnTo>
                <a:lnTo>
                  <a:pt x="1119649" y="114157"/>
                </a:lnTo>
                <a:lnTo>
                  <a:pt x="1157848" y="138901"/>
                </a:lnTo>
                <a:lnTo>
                  <a:pt x="1193239" y="165611"/>
                </a:lnTo>
                <a:lnTo>
                  <a:pt x="1225645" y="194163"/>
                </a:lnTo>
                <a:lnTo>
                  <a:pt x="1254893" y="224436"/>
                </a:lnTo>
                <a:lnTo>
                  <a:pt x="1280808" y="256308"/>
                </a:lnTo>
                <a:lnTo>
                  <a:pt x="1303215" y="289657"/>
                </a:lnTo>
                <a:lnTo>
                  <a:pt x="1321940" y="324360"/>
                </a:lnTo>
                <a:lnTo>
                  <a:pt x="1336808" y="360297"/>
                </a:lnTo>
                <a:lnTo>
                  <a:pt x="1347644" y="397345"/>
                </a:lnTo>
                <a:lnTo>
                  <a:pt x="1354274" y="435381"/>
                </a:lnTo>
                <a:lnTo>
                  <a:pt x="1356523" y="474285"/>
                </a:lnTo>
                <a:lnTo>
                  <a:pt x="1354274" y="513167"/>
                </a:lnTo>
                <a:lnTo>
                  <a:pt x="1347644" y="551185"/>
                </a:lnTo>
                <a:lnTo>
                  <a:pt x="1336808" y="588216"/>
                </a:lnTo>
                <a:lnTo>
                  <a:pt x="1321940" y="624138"/>
                </a:lnTo>
                <a:lnTo>
                  <a:pt x="1303215" y="658830"/>
                </a:lnTo>
                <a:lnTo>
                  <a:pt x="1280808" y="692169"/>
                </a:lnTo>
                <a:lnTo>
                  <a:pt x="1254893" y="724032"/>
                </a:lnTo>
                <a:lnTo>
                  <a:pt x="1225645" y="754298"/>
                </a:lnTo>
                <a:lnTo>
                  <a:pt x="1193239" y="782845"/>
                </a:lnTo>
                <a:lnTo>
                  <a:pt x="1157848" y="809551"/>
                </a:lnTo>
                <a:lnTo>
                  <a:pt x="1119649" y="834292"/>
                </a:lnTo>
                <a:lnTo>
                  <a:pt x="1078815" y="856948"/>
                </a:lnTo>
                <a:lnTo>
                  <a:pt x="1035521" y="877396"/>
                </a:lnTo>
                <a:lnTo>
                  <a:pt x="989943" y="895514"/>
                </a:lnTo>
                <a:lnTo>
                  <a:pt x="942253" y="911180"/>
                </a:lnTo>
                <a:lnTo>
                  <a:pt x="892628" y="924271"/>
                </a:lnTo>
                <a:lnTo>
                  <a:pt x="841241" y="934665"/>
                </a:lnTo>
                <a:lnTo>
                  <a:pt x="788268" y="942241"/>
                </a:lnTo>
                <a:lnTo>
                  <a:pt x="733883" y="946876"/>
                </a:lnTo>
                <a:lnTo>
                  <a:pt x="678261" y="948449"/>
                </a:lnTo>
                <a:lnTo>
                  <a:pt x="622635" y="946876"/>
                </a:lnTo>
                <a:lnTo>
                  <a:pt x="568246" y="942241"/>
                </a:lnTo>
                <a:lnTo>
                  <a:pt x="515271" y="934665"/>
                </a:lnTo>
                <a:lnTo>
                  <a:pt x="463883" y="924271"/>
                </a:lnTo>
                <a:lnTo>
                  <a:pt x="414256" y="911180"/>
                </a:lnTo>
                <a:lnTo>
                  <a:pt x="366566" y="895514"/>
                </a:lnTo>
                <a:lnTo>
                  <a:pt x="320987" y="877396"/>
                </a:lnTo>
                <a:lnTo>
                  <a:pt x="277694" y="856948"/>
                </a:lnTo>
                <a:lnTo>
                  <a:pt x="236861" y="834292"/>
                </a:lnTo>
                <a:lnTo>
                  <a:pt x="198662" y="809551"/>
                </a:lnTo>
                <a:lnTo>
                  <a:pt x="163273" y="782845"/>
                </a:lnTo>
                <a:lnTo>
                  <a:pt x="130868" y="754298"/>
                </a:lnTo>
                <a:lnTo>
                  <a:pt x="101622" y="724032"/>
                </a:lnTo>
                <a:lnTo>
                  <a:pt x="75708" y="692169"/>
                </a:lnTo>
                <a:lnTo>
                  <a:pt x="53302" y="658830"/>
                </a:lnTo>
                <a:lnTo>
                  <a:pt x="34579" y="624138"/>
                </a:lnTo>
                <a:lnTo>
                  <a:pt x="19712" y="588216"/>
                </a:lnTo>
                <a:lnTo>
                  <a:pt x="8877" y="551185"/>
                </a:lnTo>
                <a:lnTo>
                  <a:pt x="2248" y="513167"/>
                </a:lnTo>
                <a:lnTo>
                  <a:pt x="0" y="474285"/>
                </a:lnTo>
                <a:close/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91219" y="2495326"/>
            <a:ext cx="105346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6830">
              <a:lnSpc>
                <a:spcPct val="100499"/>
              </a:lnSpc>
            </a:pPr>
            <a:r>
              <a:rPr sz="2050" spc="20" dirty="0">
                <a:latin typeface="Arial"/>
                <a:cs typeface="Arial"/>
              </a:rPr>
              <a:t>Taxable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Arial"/>
                <a:cs typeface="Arial"/>
              </a:rPr>
              <a:t>Income?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2216" y="3272729"/>
            <a:ext cx="231140" cy="981710"/>
          </a:xfrm>
          <a:custGeom>
            <a:avLst/>
            <a:gdLst/>
            <a:ahLst/>
            <a:cxnLst/>
            <a:rect l="l" t="t" r="r" b="b"/>
            <a:pathLst>
              <a:path w="231140" h="981710">
                <a:moveTo>
                  <a:pt x="231038" y="868344"/>
                </a:moveTo>
                <a:lnTo>
                  <a:pt x="0" y="868344"/>
                </a:lnTo>
                <a:lnTo>
                  <a:pt x="115519" y="981151"/>
                </a:lnTo>
                <a:lnTo>
                  <a:pt x="231038" y="868344"/>
                </a:lnTo>
                <a:close/>
              </a:path>
              <a:path w="231140" h="981710">
                <a:moveTo>
                  <a:pt x="154868" y="0"/>
                </a:moveTo>
                <a:lnTo>
                  <a:pt x="76199" y="0"/>
                </a:lnTo>
                <a:lnTo>
                  <a:pt x="76199" y="868344"/>
                </a:lnTo>
                <a:lnTo>
                  <a:pt x="154868" y="868344"/>
                </a:lnTo>
                <a:lnTo>
                  <a:pt x="154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2225" y="3272732"/>
            <a:ext cx="231140" cy="981710"/>
          </a:xfrm>
          <a:custGeom>
            <a:avLst/>
            <a:gdLst/>
            <a:ahLst/>
            <a:cxnLst/>
            <a:rect l="l" t="t" r="r" b="b"/>
            <a:pathLst>
              <a:path w="231140" h="981710">
                <a:moveTo>
                  <a:pt x="115535" y="981154"/>
                </a:moveTo>
                <a:lnTo>
                  <a:pt x="231039" y="868330"/>
                </a:lnTo>
                <a:lnTo>
                  <a:pt x="154860" y="868330"/>
                </a:lnTo>
                <a:lnTo>
                  <a:pt x="154860" y="0"/>
                </a:lnTo>
                <a:lnTo>
                  <a:pt x="76209" y="0"/>
                </a:lnTo>
                <a:lnTo>
                  <a:pt x="76209" y="868330"/>
                </a:lnTo>
                <a:lnTo>
                  <a:pt x="0" y="868330"/>
                </a:lnTo>
                <a:lnTo>
                  <a:pt x="115535" y="9811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80" y="3246089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56509" y="0"/>
                </a:moveTo>
                <a:lnTo>
                  <a:pt x="0" y="53248"/>
                </a:lnTo>
                <a:lnTo>
                  <a:pt x="924427" y="986119"/>
                </a:lnTo>
                <a:lnTo>
                  <a:pt x="869716" y="1037813"/>
                </a:lnTo>
                <a:lnTo>
                  <a:pt x="1033058" y="1040495"/>
                </a:lnTo>
                <a:lnTo>
                  <a:pt x="1034890" y="932779"/>
                </a:lnTo>
                <a:lnTo>
                  <a:pt x="980937" y="932779"/>
                </a:lnTo>
                <a:lnTo>
                  <a:pt x="56509" y="0"/>
                </a:lnTo>
                <a:close/>
              </a:path>
              <a:path w="1036320" h="1040764">
                <a:moveTo>
                  <a:pt x="1035771" y="880993"/>
                </a:moveTo>
                <a:lnTo>
                  <a:pt x="980937" y="932779"/>
                </a:lnTo>
                <a:lnTo>
                  <a:pt x="1034890" y="932779"/>
                </a:lnTo>
                <a:lnTo>
                  <a:pt x="1035771" y="8809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89510" y="3246087"/>
            <a:ext cx="1036319" cy="1040765"/>
          </a:xfrm>
          <a:custGeom>
            <a:avLst/>
            <a:gdLst/>
            <a:ahLst/>
            <a:cxnLst/>
            <a:rect l="l" t="t" r="r" b="b"/>
            <a:pathLst>
              <a:path w="1036320" h="1040764">
                <a:moveTo>
                  <a:pt x="1033043" y="1040504"/>
                </a:moveTo>
                <a:lnTo>
                  <a:pt x="1035758" y="880998"/>
                </a:lnTo>
                <a:lnTo>
                  <a:pt x="980934" y="932766"/>
                </a:lnTo>
                <a:lnTo>
                  <a:pt x="56501" y="0"/>
                </a:lnTo>
                <a:lnTo>
                  <a:pt x="0" y="53260"/>
                </a:lnTo>
                <a:lnTo>
                  <a:pt x="924433" y="986148"/>
                </a:lnTo>
                <a:lnTo>
                  <a:pt x="869701" y="1037794"/>
                </a:lnTo>
                <a:lnTo>
                  <a:pt x="1033043" y="10405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4692" y="5015516"/>
            <a:ext cx="16484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(i)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Arial"/>
                <a:cs typeface="Arial"/>
              </a:rPr>
              <a:t>Binary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6457" y="5015516"/>
            <a:ext cx="2080260" cy="287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0" dirty="0">
                <a:latin typeface="Arial"/>
                <a:cs typeface="Arial"/>
              </a:rPr>
              <a:t>(ii)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Arial"/>
                <a:cs typeface="Arial"/>
              </a:rPr>
              <a:t>Multi-way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Arial"/>
                <a:cs typeface="Arial"/>
              </a:rPr>
              <a:t>split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98960" y="3238987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37551" y="0"/>
                </a:moveTo>
                <a:lnTo>
                  <a:pt x="0" y="67452"/>
                </a:lnTo>
                <a:lnTo>
                  <a:pt x="1807616" y="1027419"/>
                </a:lnTo>
                <a:lnTo>
                  <a:pt x="1771253" y="1092738"/>
                </a:lnTo>
                <a:lnTo>
                  <a:pt x="1927890" y="1047597"/>
                </a:lnTo>
                <a:lnTo>
                  <a:pt x="1901346" y="959967"/>
                </a:lnTo>
                <a:lnTo>
                  <a:pt x="1845167" y="959967"/>
                </a:lnTo>
                <a:lnTo>
                  <a:pt x="37551" y="0"/>
                </a:lnTo>
                <a:close/>
              </a:path>
              <a:path w="1928495" h="1092835">
                <a:moveTo>
                  <a:pt x="1881560" y="894648"/>
                </a:moveTo>
                <a:lnTo>
                  <a:pt x="1845167" y="959967"/>
                </a:lnTo>
                <a:lnTo>
                  <a:pt x="1901346" y="959967"/>
                </a:lnTo>
                <a:lnTo>
                  <a:pt x="1881560" y="8946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98998" y="3238992"/>
            <a:ext cx="1928495" cy="1092835"/>
          </a:xfrm>
          <a:custGeom>
            <a:avLst/>
            <a:gdLst/>
            <a:ahLst/>
            <a:cxnLst/>
            <a:rect l="l" t="t" r="r" b="b"/>
            <a:pathLst>
              <a:path w="1928495" h="1092835">
                <a:moveTo>
                  <a:pt x="1927883" y="1047599"/>
                </a:moveTo>
                <a:lnTo>
                  <a:pt x="1881541" y="894640"/>
                </a:lnTo>
                <a:lnTo>
                  <a:pt x="1845144" y="959959"/>
                </a:lnTo>
                <a:lnTo>
                  <a:pt x="37525" y="0"/>
                </a:lnTo>
                <a:lnTo>
                  <a:pt x="0" y="67450"/>
                </a:lnTo>
                <a:lnTo>
                  <a:pt x="1807619" y="1027410"/>
                </a:lnTo>
                <a:lnTo>
                  <a:pt x="1771223" y="1092729"/>
                </a:lnTo>
                <a:lnTo>
                  <a:pt x="1927883" y="104759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83242" y="3486945"/>
            <a:ext cx="55626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&lt;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Arial"/>
                <a:cs typeface="Arial"/>
              </a:rPr>
              <a:t>10K</a:t>
            </a:r>
            <a:endParaRPr sz="15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5252858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[10K,25K)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8139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[25K,50K)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3711" y="4369937"/>
            <a:ext cx="91948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[50K,80K)</a:t>
            </a:r>
            <a:endParaRPr sz="1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70507" y="3486945"/>
            <a:ext cx="556260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15" dirty="0">
                <a:latin typeface="Arial"/>
                <a:cs typeface="Arial"/>
              </a:rPr>
              <a:t>&gt;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15" dirty="0">
                <a:latin typeface="Arial"/>
                <a:cs typeface="Arial"/>
              </a:rPr>
              <a:t>80K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673982"/>
            <a:ext cx="799528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Arial"/>
                <a:cs typeface="Arial"/>
              </a:rPr>
              <a:t>Sp</a:t>
            </a:r>
            <a:r>
              <a:rPr sz="3200" b="1" spc="-15" dirty="0">
                <a:latin typeface="Arial"/>
                <a:cs typeface="Arial"/>
              </a:rPr>
              <a:t>litti</a:t>
            </a:r>
            <a:r>
              <a:rPr sz="3200" b="1" spc="-20" dirty="0">
                <a:latin typeface="Arial"/>
                <a:cs typeface="Arial"/>
              </a:rPr>
              <a:t>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Base</a:t>
            </a:r>
            <a:r>
              <a:rPr sz="3200" b="1" spc="-20" dirty="0">
                <a:latin typeface="Arial"/>
                <a:cs typeface="Arial"/>
              </a:rPr>
              <a:t>d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Arial"/>
                <a:cs typeface="Arial"/>
              </a:rPr>
              <a:t>on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Attr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bu</a:t>
            </a:r>
            <a:r>
              <a:rPr sz="3200" b="1" dirty="0">
                <a:latin typeface="Arial"/>
                <a:cs typeface="Arial"/>
              </a:rPr>
              <a:t>tes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582534" cy="449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Di</a:t>
            </a:r>
            <a:r>
              <a:rPr sz="3000" spc="-10" dirty="0">
                <a:latin typeface="Arial"/>
                <a:cs typeface="Arial"/>
              </a:rPr>
              <a:t>fferent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ways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handling</a:t>
            </a:r>
            <a:endParaRPr sz="3000">
              <a:latin typeface="Arial"/>
              <a:cs typeface="Arial"/>
            </a:endParaRPr>
          </a:p>
          <a:p>
            <a:pPr marL="698500" marR="539115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solidFill>
                  <a:srgbClr val="CC3300"/>
                </a:solidFill>
                <a:latin typeface="Arial"/>
                <a:cs typeface="Arial"/>
              </a:rPr>
              <a:t>Discre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iza</a:t>
            </a:r>
            <a:r>
              <a:rPr sz="2600" spc="-15" dirty="0">
                <a:solidFill>
                  <a:srgbClr val="CC33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ion</a:t>
            </a:r>
            <a:r>
              <a:rPr sz="2600" spc="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ordinal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egorical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tt</a:t>
            </a:r>
            <a:r>
              <a:rPr sz="2600" dirty="0">
                <a:latin typeface="Arial"/>
                <a:cs typeface="Arial"/>
              </a:rPr>
              <a:t>ribu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434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spc="-15" dirty="0">
                <a:latin typeface="Arial"/>
                <a:cs typeface="Arial"/>
              </a:rPr>
              <a:t>Stat</a:t>
            </a:r>
            <a:r>
              <a:rPr sz="2300" dirty="0">
                <a:latin typeface="Arial"/>
                <a:cs typeface="Arial"/>
              </a:rPr>
              <a:t>ic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–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discre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ize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once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10" dirty="0">
                <a:latin typeface="Arial"/>
                <a:cs typeface="Arial"/>
              </a:rPr>
              <a:t>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he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beginning</a:t>
            </a:r>
            <a:endParaRPr sz="2300">
              <a:latin typeface="Arial"/>
              <a:cs typeface="Arial"/>
            </a:endParaRPr>
          </a:p>
          <a:p>
            <a:pPr marL="1073150" indent="-374650">
              <a:lnSpc>
                <a:spcPts val="2755"/>
              </a:lnSpc>
              <a:spcBef>
                <a:spcPts val="540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Dynamic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–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ranges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can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ound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by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equal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erval</a:t>
            </a:r>
            <a:endParaRPr sz="2300">
              <a:latin typeface="Arial"/>
              <a:cs typeface="Arial"/>
            </a:endParaRPr>
          </a:p>
          <a:p>
            <a:pPr marL="2746375" marR="5080">
              <a:lnSpc>
                <a:spcPts val="2800"/>
              </a:lnSpc>
              <a:spcBef>
                <a:spcPts val="55"/>
              </a:spcBef>
            </a:pPr>
            <a:r>
              <a:rPr sz="2300" dirty="0">
                <a:latin typeface="Arial"/>
                <a:cs typeface="Arial"/>
              </a:rPr>
              <a:t>bucke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ing</a:t>
            </a:r>
            <a:r>
              <a:rPr sz="2300" spc="-10" dirty="0">
                <a:latin typeface="Arial"/>
                <a:cs typeface="Arial"/>
              </a:rPr>
              <a:t>,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equal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requency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bucke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ing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(percen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ile</a:t>
            </a:r>
            <a:r>
              <a:rPr sz="2300" spc="-10" dirty="0">
                <a:latin typeface="Arial"/>
                <a:cs typeface="Arial"/>
              </a:rPr>
              <a:t>s),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or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clu</a:t>
            </a:r>
            <a:r>
              <a:rPr sz="2300" spc="-10" dirty="0">
                <a:latin typeface="Arial"/>
                <a:cs typeface="Arial"/>
              </a:rPr>
              <a:t>st</a:t>
            </a:r>
            <a:r>
              <a:rPr sz="2300" dirty="0">
                <a:latin typeface="Arial"/>
                <a:cs typeface="Arial"/>
              </a:rPr>
              <a:t>ering</a:t>
            </a:r>
            <a:r>
              <a:rPr sz="2300" spc="-10" dirty="0"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solidFill>
                  <a:srgbClr val="CC3300"/>
                </a:solidFill>
                <a:latin typeface="Arial"/>
                <a:cs typeface="Arial"/>
              </a:rPr>
              <a:t>Binary</a:t>
            </a:r>
            <a:r>
              <a:rPr sz="2600" spc="7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C3300"/>
                </a:solidFill>
                <a:latin typeface="Arial"/>
                <a:cs typeface="Arial"/>
              </a:rPr>
              <a:t>Decisio</a:t>
            </a:r>
            <a:r>
              <a:rPr sz="2600" spc="-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2600" spc="-10" dirty="0">
                <a:latin typeface="Arial"/>
                <a:cs typeface="Arial"/>
              </a:rPr>
              <a:t>: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&lt;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v)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Symbol"/>
                <a:cs typeface="Symbol"/>
              </a:rPr>
              <a:t>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v)</a:t>
            </a:r>
            <a:endParaRPr sz="26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605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consider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all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possible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spli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and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inds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he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-10" dirty="0">
                <a:latin typeface="Arial"/>
                <a:cs typeface="Arial"/>
              </a:rPr>
              <a:t>st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cu</a:t>
            </a:r>
            <a:r>
              <a:rPr sz="2300" spc="-10" dirty="0">
                <a:latin typeface="Arial"/>
                <a:cs typeface="Arial"/>
              </a:rPr>
              <a:t>t</a:t>
            </a:r>
            <a:endParaRPr sz="2300">
              <a:latin typeface="Arial"/>
              <a:cs typeface="Arial"/>
            </a:endParaRPr>
          </a:p>
          <a:p>
            <a:pPr marL="1073150" indent="-374650">
              <a:lnSpc>
                <a:spcPct val="100000"/>
              </a:lnSpc>
              <a:spcBef>
                <a:spcPts val="540"/>
              </a:spcBef>
              <a:buClr>
                <a:srgbClr val="669999"/>
              </a:buClr>
              <a:buSzPct val="69565"/>
              <a:buFont typeface="Arial"/>
              <a:buChar char="o"/>
              <a:tabLst>
                <a:tab pos="1073785" algn="l"/>
              </a:tabLst>
            </a:pPr>
            <a:r>
              <a:rPr sz="2300" dirty="0">
                <a:latin typeface="Arial"/>
                <a:cs typeface="Arial"/>
              </a:rPr>
              <a:t>can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be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more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compu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Arial"/>
                <a:cs typeface="Arial"/>
              </a:rPr>
              <a:t>in</a:t>
            </a:r>
            <a:r>
              <a:rPr sz="2300" spc="-1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ensive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Dec</a:t>
            </a:r>
            <a:r>
              <a:rPr sz="3600" spc="-10" dirty="0"/>
              <a:t>isi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T</a:t>
            </a:r>
            <a:r>
              <a:rPr sz="3600" dirty="0"/>
              <a:t>ree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Base</a:t>
            </a:r>
            <a:r>
              <a:rPr sz="3600" spc="-25" dirty="0"/>
              <a:t>d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ca</a:t>
            </a:r>
            <a:r>
              <a:rPr sz="3600" spc="-15" dirty="0"/>
              <a:t>ti</a:t>
            </a:r>
            <a:r>
              <a:rPr sz="3600" spc="-30" dirty="0"/>
              <a:t>o</a:t>
            </a:r>
            <a:r>
              <a:rPr sz="3600" spc="-25" dirty="0"/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396480" cy="514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Advan</a:t>
            </a:r>
            <a:r>
              <a:rPr sz="3000" spc="-10" dirty="0">
                <a:latin typeface="Arial"/>
                <a:cs typeface="Arial"/>
              </a:rPr>
              <a:t>tage</a:t>
            </a:r>
            <a:r>
              <a:rPr sz="3000" spc="-15" dirty="0">
                <a:latin typeface="Arial"/>
                <a:cs typeface="Arial"/>
              </a:rPr>
              <a:t>s: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nexpensive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con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dirty="0">
                <a:latin typeface="Arial"/>
                <a:cs typeface="Arial"/>
              </a:rPr>
              <a:t>ru</a:t>
            </a:r>
            <a:r>
              <a:rPr sz="2600" spc="-15" dirty="0">
                <a:latin typeface="Arial"/>
                <a:cs typeface="Arial"/>
              </a:rPr>
              <a:t>ct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Arial"/>
                <a:cs typeface="Arial"/>
              </a:rPr>
              <a:t>Ex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remely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ying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unknown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Easy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erpre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small-sized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rees</a:t>
            </a:r>
            <a:endParaRPr sz="2600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81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Accuracy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comparable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echniques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simple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0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C4.5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Uses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orma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ion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ain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Needs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en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ire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memo</a:t>
            </a:r>
            <a:r>
              <a:rPr sz="2600" spc="-10" dirty="0">
                <a:latin typeface="Arial"/>
                <a:cs typeface="Arial"/>
              </a:rPr>
              <a:t>ry.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Bayes</a:t>
            </a:r>
            <a:r>
              <a:rPr spc="-20" dirty="0"/>
              <a:t>i</a:t>
            </a:r>
            <a:r>
              <a:rPr dirty="0"/>
              <a:t>a</a:t>
            </a:r>
            <a:r>
              <a:rPr spc="-25" dirty="0"/>
              <a:t>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099" y="1660551"/>
            <a:ext cx="830008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Approach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98500" marR="5080" indent="-342900">
              <a:lnSpc>
                <a:spcPts val="2620"/>
              </a:lnSpc>
              <a:spcBef>
                <a:spcPts val="50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compu</a:t>
            </a:r>
            <a:r>
              <a:rPr sz="2400" spc="-10" dirty="0">
                <a:latin typeface="Arial"/>
                <a:cs typeface="Arial"/>
              </a:rPr>
              <a:t>te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po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erior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probabili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Bayes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heorem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099" y="3994305"/>
            <a:ext cx="7357745" cy="258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0" marR="2021205" indent="-1479550">
              <a:lnSpc>
                <a:spcPts val="262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Choose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maximizes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800">
              <a:latin typeface="Times New Roman"/>
              <a:cs typeface="Times New Roman"/>
            </a:endParaRPr>
          </a:p>
          <a:p>
            <a:pPr marL="1835150" marR="5080" indent="-1479550">
              <a:lnSpc>
                <a:spcPts val="252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Equivalen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choosing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maximizes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P(C)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How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ima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60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)?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9680" y="3322844"/>
            <a:ext cx="3070860" cy="0"/>
          </a:xfrm>
          <a:custGeom>
            <a:avLst/>
            <a:gdLst/>
            <a:ahLst/>
            <a:cxnLst/>
            <a:rect l="l" t="t" r="r" b="b"/>
            <a:pathLst>
              <a:path w="3070859">
                <a:moveTo>
                  <a:pt x="0" y="0"/>
                </a:moveTo>
                <a:lnTo>
                  <a:pt x="3070487" y="0"/>
                </a:lnTo>
              </a:path>
            </a:pathLst>
          </a:custGeom>
          <a:ln w="62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6464" y="3375468"/>
            <a:ext cx="185864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14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91820">
              <a:lnSpc>
                <a:spcPts val="625"/>
              </a:lnSpc>
              <a:tabLst>
                <a:tab pos="892810" algn="l"/>
                <a:tab pos="161290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3053" y="2949212"/>
            <a:ext cx="131064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0" dirty="0">
                <a:latin typeface="Times New Roman"/>
                <a:cs typeface="Times New Roman"/>
              </a:rPr>
              <a:t>|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i="1" spc="490" dirty="0">
                <a:latin typeface="Times New Roman"/>
                <a:cs typeface="Times New Roman"/>
              </a:rPr>
              <a:t>C</a:t>
            </a:r>
            <a:r>
              <a:rPr sz="2400" spc="315" dirty="0">
                <a:latin typeface="Times New Roman"/>
                <a:cs typeface="Times New Roman"/>
              </a:rPr>
              <a:t>)</a:t>
            </a:r>
            <a:r>
              <a:rPr sz="2400" i="1" spc="350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490" dirty="0">
                <a:latin typeface="Times New Roman"/>
                <a:cs typeface="Times New Roman"/>
              </a:rPr>
              <a:t>C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7683" y="2949212"/>
            <a:ext cx="1688464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65" dirty="0">
                <a:latin typeface="Times New Roman"/>
                <a:cs typeface="Times New Roman"/>
              </a:rPr>
              <a:t>(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591820">
              <a:lnSpc>
                <a:spcPts val="625"/>
              </a:lnSpc>
              <a:tabLst>
                <a:tab pos="892810" algn="l"/>
                <a:tab pos="161290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356" y="3138771"/>
            <a:ext cx="259715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400" i="1" spc="355" dirty="0">
                <a:latin typeface="Times New Roman"/>
                <a:cs typeface="Times New Roman"/>
              </a:rPr>
              <a:t>P</a:t>
            </a:r>
            <a:r>
              <a:rPr sz="2400" spc="130" dirty="0">
                <a:latin typeface="Times New Roman"/>
                <a:cs typeface="Times New Roman"/>
              </a:rPr>
              <a:t>(</a:t>
            </a:r>
            <a:r>
              <a:rPr sz="2400" i="1" spc="335" dirty="0">
                <a:latin typeface="Times New Roman"/>
                <a:cs typeface="Times New Roman"/>
              </a:rPr>
              <a:t>C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|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spc="3429" dirty="0">
                <a:latin typeface="MT Extra"/>
                <a:cs typeface="MT Extra"/>
              </a:rPr>
              <a:t>…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305" dirty="0">
                <a:latin typeface="Times New Roman"/>
                <a:cs typeface="Times New Roman"/>
              </a:rPr>
              <a:t>A</a:t>
            </a:r>
            <a:r>
              <a:rPr sz="2400" i="1" spc="3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)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7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1045844">
              <a:lnSpc>
                <a:spcPts val="625"/>
              </a:lnSpc>
              <a:tabLst>
                <a:tab pos="1347470" algn="l"/>
                <a:tab pos="2067560" algn="l"/>
              </a:tabLst>
            </a:pPr>
            <a:r>
              <a:rPr sz="800" spc="80" dirty="0">
                <a:latin typeface="Times New Roman"/>
                <a:cs typeface="Times New Roman"/>
              </a:rPr>
              <a:t>1	2	</a:t>
            </a:r>
            <a:r>
              <a:rPr sz="800" i="1" spc="8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5994" y="2896858"/>
            <a:ext cx="5871210" cy="876935"/>
          </a:xfrm>
          <a:custGeom>
            <a:avLst/>
            <a:gdLst/>
            <a:ahLst/>
            <a:cxnLst/>
            <a:rect l="l" t="t" r="r" b="b"/>
            <a:pathLst>
              <a:path w="5871209" h="876935">
                <a:moveTo>
                  <a:pt x="0" y="876930"/>
                </a:moveTo>
                <a:lnTo>
                  <a:pt x="5871209" y="876930"/>
                </a:lnTo>
                <a:lnTo>
                  <a:pt x="5871209" y="0"/>
                </a:lnTo>
                <a:lnTo>
                  <a:pt x="0" y="0"/>
                </a:lnTo>
                <a:lnTo>
                  <a:pt x="0" y="876930"/>
                </a:lnTo>
                <a:close/>
              </a:path>
            </a:pathLst>
          </a:custGeom>
          <a:ln w="3428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0285" y="2931148"/>
            <a:ext cx="5802630" cy="808355"/>
          </a:xfrm>
          <a:custGeom>
            <a:avLst/>
            <a:gdLst/>
            <a:ahLst/>
            <a:cxnLst/>
            <a:rect l="l" t="t" r="r" b="b"/>
            <a:pathLst>
              <a:path w="5802630" h="808354">
                <a:moveTo>
                  <a:pt x="0" y="808350"/>
                </a:moveTo>
                <a:lnTo>
                  <a:pt x="5802629" y="808350"/>
                </a:lnTo>
                <a:lnTo>
                  <a:pt x="5802629" y="0"/>
                </a:lnTo>
                <a:lnTo>
                  <a:pt x="0" y="0"/>
                </a:lnTo>
                <a:lnTo>
                  <a:pt x="0" y="808350"/>
                </a:lnTo>
                <a:close/>
              </a:path>
            </a:pathLst>
          </a:custGeom>
          <a:ln w="1142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Na</a:t>
            </a:r>
            <a:r>
              <a:rPr spc="-20" dirty="0"/>
              <a:t>ï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Bayes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73568"/>
            <a:ext cx="8066405" cy="325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Assume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independence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among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spc="24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15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spc="-22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60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dirty="0">
                <a:latin typeface="Arial"/>
                <a:cs typeface="Arial"/>
              </a:rPr>
              <a:t>C)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)…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Can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ima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</a:t>
            </a:r>
            <a:r>
              <a:rPr sz="2400" spc="-2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550" spc="7" baseline="-2124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i</a:t>
            </a:r>
            <a:r>
              <a:rPr sz="2550" baseline="-21241" dirty="0">
                <a:latin typeface="Times New Roman"/>
                <a:cs typeface="Times New Roman"/>
              </a:rPr>
              <a:t> </a:t>
            </a:r>
            <a:r>
              <a:rPr sz="2550" spc="-277" baseline="-2124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550" spc="7" baseline="-21241" dirty="0">
                <a:latin typeface="Arial"/>
                <a:cs typeface="Arial"/>
              </a:rPr>
              <a:t>j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450">
              <a:latin typeface="Times New Roman"/>
              <a:cs typeface="Times New Roman"/>
            </a:endParaRPr>
          </a:p>
          <a:p>
            <a:pPr marL="698500" marR="713105" indent="-342900">
              <a:lnSpc>
                <a:spcPct val="101499"/>
              </a:lnSpc>
              <a:tabLst>
                <a:tab pos="702945" algn="l"/>
                <a:tab pos="4796790" algn="l"/>
                <a:tab pos="7124700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New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poin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20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P(C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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P(A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maximal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673982"/>
            <a:ext cx="7116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-10" dirty="0">
                <a:latin typeface="Arial"/>
                <a:cs typeface="Arial"/>
              </a:rPr>
              <a:t>tima</a:t>
            </a:r>
            <a:r>
              <a:rPr sz="3200" b="1" spc="-15" dirty="0">
                <a:latin typeface="Arial"/>
                <a:cs typeface="Arial"/>
              </a:rPr>
              <a:t>ting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Pr</a:t>
            </a:r>
            <a:r>
              <a:rPr sz="3200" b="1" spc="-20" dirty="0">
                <a:latin typeface="Arial"/>
                <a:cs typeface="Arial"/>
              </a:rPr>
              <a:t>ob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b</a:t>
            </a:r>
            <a:r>
              <a:rPr sz="3200" b="1" spc="-15" dirty="0">
                <a:latin typeface="Arial"/>
                <a:cs typeface="Arial"/>
              </a:rPr>
              <a:t>ili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dirty="0">
                <a:latin typeface="Arial"/>
                <a:cs typeface="Arial"/>
              </a:rPr>
              <a:t>es: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Cate</a:t>
            </a:r>
            <a:r>
              <a:rPr sz="3200" b="1" spc="-20" dirty="0">
                <a:latin typeface="Arial"/>
                <a:cs typeface="Arial"/>
              </a:rPr>
              <a:t>go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15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ca</a:t>
            </a:r>
            <a:r>
              <a:rPr sz="3200" b="1" spc="-10" dirty="0">
                <a:latin typeface="Arial"/>
                <a:cs typeface="Arial"/>
              </a:rPr>
              <a:t>l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879344" y="1591185"/>
            <a:ext cx="4229735" cy="441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1625600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Cla</a:t>
            </a:r>
            <a:r>
              <a:rPr sz="3000" spc="-15" dirty="0">
                <a:latin typeface="Arial"/>
                <a:cs typeface="Arial"/>
              </a:rPr>
              <a:t>ss:</a:t>
            </a:r>
            <a:r>
              <a:rPr sz="3000" spc="-15" dirty="0">
                <a:latin typeface="Times New Roman"/>
                <a:cs typeface="Times New Roman"/>
              </a:rPr>
              <a:t>	</a:t>
            </a:r>
            <a:r>
              <a:rPr sz="3000" spc="-15" dirty="0">
                <a:latin typeface="Arial"/>
                <a:cs typeface="Arial"/>
              </a:rPr>
              <a:t>P(C)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baseline="-20833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/N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2260"/>
              </a:lnSpc>
              <a:spcBef>
                <a:spcPts val="180"/>
              </a:spcBef>
              <a:tabLst>
                <a:tab pos="702945" algn="l"/>
                <a:tab pos="1337945" algn="l"/>
              </a:tabLst>
            </a:pPr>
            <a:r>
              <a:rPr sz="1400" spc="-61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400" spc="-61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000" spc="-6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P(No)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7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10</a:t>
            </a:r>
            <a:r>
              <a:rPr sz="2000" spc="-1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300355" algn="ctr">
              <a:lnSpc>
                <a:spcPts val="2260"/>
              </a:lnSpc>
            </a:pPr>
            <a:r>
              <a:rPr sz="2000" dirty="0">
                <a:latin typeface="Arial"/>
                <a:cs typeface="Arial"/>
              </a:rPr>
              <a:t>P(Yes)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000">
              <a:latin typeface="Times New Roman"/>
              <a:cs typeface="Times New Roman"/>
            </a:endParaRPr>
          </a:p>
          <a:p>
            <a:pPr marL="884555" marR="75565" indent="-872490">
              <a:lnSpc>
                <a:spcPct val="1189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Arial"/>
                <a:cs typeface="Arial"/>
              </a:rPr>
              <a:t>For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discre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s: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P(A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baseline="-20833" dirty="0">
                <a:latin typeface="Times New Roman"/>
                <a:cs typeface="Times New Roman"/>
              </a:rPr>
              <a:t> </a:t>
            </a:r>
            <a:r>
              <a:rPr sz="3000" spc="-254" baseline="-20833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|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</a:t>
            </a:r>
            <a:r>
              <a:rPr sz="3000" baseline="-20833" dirty="0">
                <a:latin typeface="Arial"/>
                <a:cs typeface="Arial"/>
              </a:rPr>
              <a:t>k</a:t>
            </a:r>
            <a:r>
              <a:rPr sz="3000" dirty="0">
                <a:latin typeface="Arial"/>
                <a:cs typeface="Arial"/>
              </a:rPr>
              <a:t>)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Arial"/>
                <a:cs typeface="Arial"/>
              </a:rPr>
              <a:t>|A</a:t>
            </a:r>
            <a:r>
              <a:rPr sz="3000" baseline="-20833" dirty="0">
                <a:latin typeface="Arial"/>
                <a:cs typeface="Arial"/>
              </a:rPr>
              <a:t>i</a:t>
            </a:r>
            <a:r>
              <a:rPr sz="3000" spc="-7" baseline="-20833" dirty="0">
                <a:latin typeface="Arial"/>
                <a:cs typeface="Arial"/>
              </a:rPr>
              <a:t>k</a:t>
            </a:r>
            <a:r>
              <a:rPr sz="3000" spc="-10" dirty="0">
                <a:latin typeface="Arial"/>
                <a:cs typeface="Arial"/>
              </a:rPr>
              <a:t>|/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185" dirty="0">
                <a:latin typeface="Arial"/>
                <a:cs typeface="Arial"/>
              </a:rPr>
              <a:t>N</a:t>
            </a:r>
            <a:r>
              <a:rPr sz="2100" b="1" baseline="-19841" dirty="0">
                <a:latin typeface="Arial"/>
                <a:cs typeface="Arial"/>
              </a:rPr>
              <a:t>k</a:t>
            </a:r>
            <a:r>
              <a:rPr sz="2100" b="1" spc="75" baseline="-19841" dirty="0">
                <a:latin typeface="Times New Roman"/>
                <a:cs typeface="Times New Roman"/>
              </a:rPr>
              <a:t> </a:t>
            </a:r>
            <a:r>
              <a:rPr sz="3000" baseline="-20833" dirty="0">
                <a:latin typeface="Arial"/>
                <a:cs typeface="Arial"/>
              </a:rPr>
              <a:t>c</a:t>
            </a:r>
            <a:endParaRPr sz="3000" baseline="-20833">
              <a:latin typeface="Arial"/>
              <a:cs typeface="Arial"/>
            </a:endParaRPr>
          </a:p>
          <a:p>
            <a:pPr marL="698500" marR="5080" indent="-342900">
              <a:lnSpc>
                <a:spcPct val="89000"/>
              </a:lnSpc>
              <a:spcBef>
                <a:spcPts val="165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400" spc="-705" dirty="0">
                <a:latin typeface="Arial"/>
                <a:cs typeface="Arial"/>
              </a:rPr>
              <a:t>where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Arial"/>
                <a:cs typeface="Arial"/>
              </a:rPr>
              <a:t>|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ik</a:t>
            </a:r>
            <a:r>
              <a:rPr sz="2400" spc="-10" dirty="0">
                <a:latin typeface="Arial"/>
                <a:cs typeface="Arial"/>
              </a:rPr>
              <a:t>|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number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ances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having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20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belongs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baseline="-20833" dirty="0">
                <a:latin typeface="Arial"/>
                <a:cs typeface="Arial"/>
              </a:rPr>
              <a:t>k</a:t>
            </a:r>
            <a:endParaRPr sz="2400" baseline="-20833">
              <a:latin typeface="Arial"/>
              <a:cs typeface="Arial"/>
            </a:endParaRPr>
          </a:p>
          <a:p>
            <a:pPr marL="702945" indent="-347980">
              <a:lnSpc>
                <a:spcPct val="100000"/>
              </a:lnSpc>
              <a:spcBef>
                <a:spcPts val="295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Example</a:t>
            </a:r>
            <a:r>
              <a:rPr sz="2400" spc="-10" dirty="0">
                <a:latin typeface="Arial"/>
                <a:cs typeface="Arial"/>
              </a:rPr>
              <a:t>s:</a:t>
            </a:r>
            <a:endParaRPr sz="2400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1065"/>
              </a:spcBef>
            </a:pPr>
            <a:r>
              <a:rPr sz="2000" spc="-15" dirty="0">
                <a:latin typeface="Arial"/>
                <a:cs typeface="Arial"/>
              </a:rPr>
              <a:t>P(St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000" spc="-15" dirty="0">
                <a:latin typeface="Arial"/>
                <a:cs typeface="Arial"/>
              </a:rPr>
              <a:t>s=</a:t>
            </a:r>
            <a:r>
              <a:rPr sz="2000" dirty="0">
                <a:latin typeface="Arial"/>
                <a:cs typeface="Arial"/>
              </a:rPr>
              <a:t>Married</a:t>
            </a:r>
            <a:r>
              <a:rPr sz="2000" spc="-10" dirty="0">
                <a:latin typeface="Arial"/>
                <a:cs typeface="Arial"/>
              </a:rPr>
              <a:t>|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r>
              <a:rPr sz="2000" spc="-15" dirty="0">
                <a:latin typeface="Arial"/>
                <a:cs typeface="Arial"/>
              </a:rPr>
              <a:t>/</a:t>
            </a:r>
            <a:r>
              <a:rPr sz="200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7624" y="6096561"/>
            <a:ext cx="34925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888" y="2072408"/>
          <a:ext cx="3921392" cy="4033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999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45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i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14">
                      <a:solidFill>
                        <a:srgbClr val="000080"/>
                      </a:solidFill>
                      <a:prstDash val="solid"/>
                    </a:lnL>
                    <a:lnR w="9095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95">
                      <a:solidFill>
                        <a:srgbClr val="000080"/>
                      </a:solidFill>
                      <a:prstDash val="solid"/>
                    </a:lnL>
                    <a:lnR w="7513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262890">
                        <a:lnSpc>
                          <a:spcPts val="1660"/>
                        </a:lnSpc>
                      </a:pPr>
                      <a:r>
                        <a:rPr sz="1450" b="1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513">
                      <a:solidFill>
                        <a:srgbClr val="000080"/>
                      </a:solidFill>
                      <a:prstDash val="solid"/>
                    </a:lnL>
                    <a:lnR w="9404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123825">
                        <a:lnSpc>
                          <a:spcPts val="1660"/>
                        </a:lnSpc>
                      </a:pP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b="1" spc="1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404">
                      <a:solidFill>
                        <a:srgbClr val="000080"/>
                      </a:solidFill>
                      <a:prstDash val="solid"/>
                    </a:lnL>
                    <a:lnR w="9392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</a:pPr>
                      <a:r>
                        <a:rPr sz="145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92">
                      <a:solidFill>
                        <a:srgbClr val="000080"/>
                      </a:solidFill>
                      <a:prstDash val="solid"/>
                    </a:lnL>
                    <a:lnR w="9399">
                      <a:solidFill>
                        <a:srgbClr val="000080"/>
                      </a:solidFill>
                      <a:prstDash val="solid"/>
                    </a:lnR>
                    <a:lnT w="7531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8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70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19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94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7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945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5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61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4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50" spc="6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53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9223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3300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9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50" spc="2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00">
                      <a:solidFill>
                        <a:srgbClr val="C0C0C0"/>
                      </a:solidFill>
                      <a:prstDash val="solid"/>
                    </a:lnL>
                    <a:lnR w="51407">
                      <a:solidFill>
                        <a:srgbClr val="E5E5E5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50" spc="8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E5E5E5"/>
                      </a:solidFill>
                      <a:prstDash val="solid"/>
                    </a:lnL>
                    <a:lnR w="51407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450" b="1" spc="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450" b="1" spc="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407">
                      <a:solidFill>
                        <a:srgbClr val="C0C0C0"/>
                      </a:solidFill>
                      <a:prstDash val="solid"/>
                    </a:lnL>
                    <a:lnR w="59200">
                      <a:solidFill>
                        <a:srgbClr val="C0C0C0"/>
                      </a:solidFill>
                      <a:prstDash val="solid"/>
                    </a:lnR>
                    <a:lnB w="7527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Na</a:t>
            </a:r>
            <a:r>
              <a:rPr sz="3600" spc="-10" dirty="0"/>
              <a:t>ï</a:t>
            </a:r>
            <a:r>
              <a:rPr sz="3600" dirty="0"/>
              <a:t>ve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Bayes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5434" y="70786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144" y="2941548"/>
            <a:ext cx="3190875" cy="38042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 marR="12103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=Yes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3/7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=No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4/7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=Yes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7465">
              <a:lnSpc>
                <a:spcPts val="1664"/>
              </a:lnSpc>
            </a:pPr>
            <a:r>
              <a:rPr sz="1400" spc="-10" dirty="0">
                <a:latin typeface="Arial"/>
                <a:cs typeface="Arial"/>
              </a:rPr>
              <a:t>P(R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fun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10" dirty="0">
                <a:latin typeface="Arial"/>
                <a:cs typeface="Arial"/>
              </a:rPr>
              <a:t>=No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7465" marR="325120">
              <a:lnSpc>
                <a:spcPct val="99500"/>
              </a:lnSpc>
            </a:pP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Status=Si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gle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2/7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Status=Div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rce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10" dirty="0">
                <a:latin typeface="Arial"/>
                <a:cs typeface="Arial"/>
              </a:rPr>
              <a:t>)=</a:t>
            </a:r>
            <a:r>
              <a:rPr sz="1400" spc="-15" dirty="0">
                <a:latin typeface="Arial"/>
                <a:cs typeface="Arial"/>
              </a:rPr>
              <a:t>1/7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Status=Marri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20" dirty="0">
                <a:latin typeface="Arial"/>
                <a:cs typeface="Arial"/>
              </a:rPr>
              <a:t>No</a:t>
            </a:r>
            <a:r>
              <a:rPr sz="1400" spc="-5" dirty="0">
                <a:latin typeface="Arial"/>
                <a:cs typeface="Arial"/>
              </a:rPr>
              <a:t>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4/7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Status=Si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5" dirty="0">
                <a:latin typeface="Arial"/>
                <a:cs typeface="Arial"/>
              </a:rPr>
              <a:t>gle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2/7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Status=Div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rce</a:t>
            </a:r>
            <a:r>
              <a:rPr sz="1400" spc="-20" dirty="0">
                <a:latin typeface="Arial"/>
                <a:cs typeface="Arial"/>
              </a:rPr>
              <a:t>d</a:t>
            </a:r>
            <a:r>
              <a:rPr sz="1400" spc="-25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Yes)=1/7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P(Mari</a:t>
            </a:r>
            <a:r>
              <a:rPr sz="1400" spc="-5" dirty="0">
                <a:latin typeface="Arial"/>
                <a:cs typeface="Arial"/>
              </a:rPr>
              <a:t>tal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Status=Marri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|</a:t>
            </a:r>
            <a:r>
              <a:rPr sz="1400" spc="-10" dirty="0">
                <a:latin typeface="Arial"/>
                <a:cs typeface="Arial"/>
              </a:rPr>
              <a:t>Yes)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00">
              <a:latin typeface="Times New Roman"/>
              <a:cs typeface="Times New Roman"/>
            </a:endParaRPr>
          </a:p>
          <a:p>
            <a:pPr marL="37465">
              <a:lnSpc>
                <a:spcPts val="1675"/>
              </a:lnSpc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ta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Arial"/>
                <a:cs typeface="Arial"/>
              </a:rPr>
              <a:t>inc</a:t>
            </a:r>
            <a:r>
              <a:rPr sz="1400" spc="-2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me:</a:t>
            </a:r>
            <a:endParaRPr sz="1400">
              <a:latin typeface="Arial"/>
              <a:cs typeface="Arial"/>
            </a:endParaRPr>
          </a:p>
          <a:p>
            <a:pPr marL="37465">
              <a:lnSpc>
                <a:spcPts val="1670"/>
              </a:lnSpc>
              <a:tabLst>
                <a:tab pos="129286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class=N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mea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=110</a:t>
            </a:r>
            <a:endParaRPr sz="1400">
              <a:latin typeface="Arial"/>
              <a:cs typeface="Arial"/>
            </a:endParaRPr>
          </a:p>
          <a:p>
            <a:pPr marL="37465" marR="104139" indent="1255395">
              <a:lnSpc>
                <a:spcPts val="1670"/>
              </a:lnSpc>
              <a:spcBef>
                <a:spcPts val="60"/>
              </a:spcBef>
              <a:tabLst>
                <a:tab pos="1292860" algn="l"/>
              </a:tabLst>
            </a:pP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vari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nc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=29</a:t>
            </a:r>
            <a:r>
              <a:rPr sz="1400" spc="-20" dirty="0">
                <a:latin typeface="Arial"/>
                <a:cs typeface="Arial"/>
              </a:rPr>
              <a:t>7</a:t>
            </a:r>
            <a:r>
              <a:rPr sz="1400" spc="-10" dirty="0">
                <a:latin typeface="Arial"/>
                <a:cs typeface="Arial"/>
              </a:rPr>
              <a:t>5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class=Yes: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mea</a:t>
            </a:r>
            <a:r>
              <a:rPr sz="1400" spc="-20" dirty="0">
                <a:latin typeface="Arial"/>
                <a:cs typeface="Arial"/>
              </a:rPr>
              <a:t>n</a:t>
            </a:r>
            <a:r>
              <a:rPr sz="1400" spc="-10" dirty="0">
                <a:latin typeface="Arial"/>
                <a:cs typeface="Arial"/>
              </a:rPr>
              <a:t>=90</a:t>
            </a:r>
            <a:endParaRPr sz="1400">
              <a:latin typeface="Arial"/>
              <a:cs typeface="Arial"/>
            </a:endParaRPr>
          </a:p>
          <a:p>
            <a:pPr marL="1292860">
              <a:lnSpc>
                <a:spcPts val="1620"/>
              </a:lnSpc>
            </a:pPr>
            <a:r>
              <a:rPr sz="1400" spc="-10" dirty="0">
                <a:latin typeface="Arial"/>
                <a:cs typeface="Arial"/>
              </a:rPr>
              <a:t>sam</a:t>
            </a:r>
            <a:r>
              <a:rPr sz="1400" spc="-2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Arial"/>
                <a:cs typeface="Arial"/>
              </a:rPr>
              <a:t>vari</a:t>
            </a:r>
            <a:r>
              <a:rPr sz="1400" spc="-2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nc</a:t>
            </a:r>
            <a:r>
              <a:rPr sz="1400" spc="-2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=25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432" y="2586642"/>
            <a:ext cx="2413000" cy="261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5" dirty="0">
                <a:latin typeface="Arial"/>
                <a:cs typeface="Arial"/>
              </a:rPr>
              <a:t>na</a:t>
            </a:r>
            <a:r>
              <a:rPr sz="1850" spc="-10" dirty="0">
                <a:latin typeface="Arial"/>
                <a:cs typeface="Arial"/>
              </a:rPr>
              <a:t>i</a:t>
            </a:r>
            <a:r>
              <a:rPr sz="1850" dirty="0">
                <a:latin typeface="Arial"/>
                <a:cs typeface="Arial"/>
              </a:rPr>
              <a:t>ve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Arial"/>
                <a:cs typeface="Arial"/>
              </a:rPr>
              <a:t>Ba</a:t>
            </a:r>
            <a:r>
              <a:rPr sz="1850" spc="-10" dirty="0">
                <a:latin typeface="Arial"/>
                <a:cs typeface="Arial"/>
              </a:rPr>
              <a:t>y</a:t>
            </a:r>
            <a:r>
              <a:rPr sz="1850" spc="-5" dirty="0">
                <a:latin typeface="Arial"/>
                <a:cs typeface="Arial"/>
              </a:rPr>
              <a:t>e</a:t>
            </a:r>
            <a:r>
              <a:rPr sz="1850" dirty="0">
                <a:latin typeface="Arial"/>
                <a:cs typeface="Arial"/>
              </a:rPr>
              <a:t>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Arial"/>
                <a:cs typeface="Arial"/>
              </a:rPr>
              <a:t>C</a:t>
            </a:r>
            <a:r>
              <a:rPr sz="1850" spc="-10" dirty="0">
                <a:latin typeface="Arial"/>
                <a:cs typeface="Arial"/>
              </a:rPr>
              <a:t>l</a:t>
            </a:r>
            <a:r>
              <a:rPr sz="1850" spc="-5" dirty="0">
                <a:latin typeface="Arial"/>
                <a:cs typeface="Arial"/>
              </a:rPr>
              <a:t>ass</a:t>
            </a:r>
            <a:r>
              <a:rPr sz="1850" spc="-10" dirty="0">
                <a:latin typeface="Arial"/>
                <a:cs typeface="Arial"/>
              </a:rPr>
              <a:t>i</a:t>
            </a:r>
            <a:r>
              <a:rPr sz="1850" dirty="0">
                <a:latin typeface="Arial"/>
                <a:cs typeface="Arial"/>
              </a:rPr>
              <a:t>fier: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721" y="1524177"/>
            <a:ext cx="7126605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Give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rec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678815">
              <a:lnSpc>
                <a:spcPts val="3479"/>
              </a:lnSpc>
            </a:pPr>
            <a:r>
              <a:rPr sz="2950" i="1" spc="15" dirty="0">
                <a:latin typeface="Times New Roman"/>
                <a:cs typeface="Times New Roman"/>
              </a:rPr>
              <a:t>X</a:t>
            </a:r>
            <a:r>
              <a:rPr sz="2950" i="1" spc="28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200" dirty="0">
                <a:latin typeface="Times New Roman"/>
                <a:cs typeface="Times New Roman"/>
              </a:rPr>
              <a:t> </a:t>
            </a:r>
            <a:r>
              <a:rPr sz="2950" spc="40" dirty="0">
                <a:latin typeface="Times New Roman"/>
                <a:cs typeface="Times New Roman"/>
              </a:rPr>
              <a:t>(</a:t>
            </a:r>
            <a:r>
              <a:rPr sz="2950" dirty="0">
                <a:latin typeface="Times New Roman"/>
                <a:cs typeface="Times New Roman"/>
              </a:rPr>
              <a:t>R</a:t>
            </a:r>
            <a:r>
              <a:rPr sz="2950" spc="-30" dirty="0">
                <a:latin typeface="Times New Roman"/>
                <a:cs typeface="Times New Roman"/>
              </a:rPr>
              <a:t>e</a:t>
            </a:r>
            <a:r>
              <a:rPr sz="2950" spc="-45" dirty="0">
                <a:latin typeface="Times New Roman"/>
                <a:cs typeface="Times New Roman"/>
              </a:rPr>
              <a:t>f</a:t>
            </a:r>
            <a:r>
              <a:rPr sz="2950" spc="-30" dirty="0">
                <a:latin typeface="Times New Roman"/>
                <a:cs typeface="Times New Roman"/>
              </a:rPr>
              <a:t>u</a:t>
            </a:r>
            <a:r>
              <a:rPr sz="2950" spc="-25" dirty="0">
                <a:latin typeface="Times New Roman"/>
                <a:cs typeface="Times New Roman"/>
              </a:rPr>
              <a:t>n</a:t>
            </a:r>
            <a:r>
              <a:rPr sz="2950" spc="25" dirty="0">
                <a:latin typeface="Times New Roman"/>
                <a:cs typeface="Times New Roman"/>
              </a:rPr>
              <a:t>d</a:t>
            </a:r>
            <a:r>
              <a:rPr sz="2950" spc="-24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70" dirty="0">
                <a:latin typeface="Times New Roman"/>
                <a:cs typeface="Times New Roman"/>
              </a:rPr>
              <a:t> </a:t>
            </a:r>
            <a:r>
              <a:rPr sz="2950" spc="-75" dirty="0">
                <a:latin typeface="Times New Roman"/>
                <a:cs typeface="Times New Roman"/>
              </a:rPr>
              <a:t>N</a:t>
            </a:r>
            <a:r>
              <a:rPr sz="2950" spc="-30" dirty="0">
                <a:latin typeface="Times New Roman"/>
                <a:cs typeface="Times New Roman"/>
              </a:rPr>
              <a:t>o</a:t>
            </a:r>
            <a:r>
              <a:rPr sz="2950" spc="250" dirty="0">
                <a:latin typeface="Times New Roman"/>
                <a:cs typeface="Times New Roman"/>
              </a:rPr>
              <a:t>,</a:t>
            </a:r>
            <a:r>
              <a:rPr sz="2950" spc="-55" dirty="0">
                <a:latin typeface="Times New Roman"/>
                <a:cs typeface="Times New Roman"/>
              </a:rPr>
              <a:t>M</a:t>
            </a:r>
            <a:r>
              <a:rPr sz="2950" spc="-30" dirty="0">
                <a:latin typeface="Times New Roman"/>
                <a:cs typeface="Times New Roman"/>
              </a:rPr>
              <a:t>a</a:t>
            </a:r>
            <a:r>
              <a:rPr sz="2950" spc="-50" dirty="0">
                <a:latin typeface="Times New Roman"/>
                <a:cs typeface="Times New Roman"/>
              </a:rPr>
              <a:t>r</a:t>
            </a:r>
            <a:r>
              <a:rPr sz="2950" spc="30" dirty="0">
                <a:latin typeface="Times New Roman"/>
                <a:cs typeface="Times New Roman"/>
              </a:rPr>
              <a:t>r</a:t>
            </a:r>
            <a:r>
              <a:rPr sz="2950" spc="-60" dirty="0">
                <a:latin typeface="Times New Roman"/>
                <a:cs typeface="Times New Roman"/>
              </a:rPr>
              <a:t>i</a:t>
            </a:r>
            <a:r>
              <a:rPr sz="2950" spc="-45" dirty="0">
                <a:latin typeface="Times New Roman"/>
                <a:cs typeface="Times New Roman"/>
              </a:rPr>
              <a:t>e</a:t>
            </a:r>
            <a:r>
              <a:rPr sz="2950" spc="-25" dirty="0">
                <a:latin typeface="Times New Roman"/>
                <a:cs typeface="Times New Roman"/>
              </a:rPr>
              <a:t>d</a:t>
            </a:r>
            <a:r>
              <a:rPr sz="2950" spc="100" dirty="0">
                <a:latin typeface="Times New Roman"/>
                <a:cs typeface="Times New Roman"/>
              </a:rPr>
              <a:t>,</a:t>
            </a:r>
            <a:r>
              <a:rPr sz="2950" spc="-50" dirty="0">
                <a:latin typeface="Times New Roman"/>
                <a:cs typeface="Times New Roman"/>
              </a:rPr>
              <a:t>I</a:t>
            </a:r>
            <a:r>
              <a:rPr sz="2950" spc="-25" dirty="0">
                <a:latin typeface="Times New Roman"/>
                <a:cs typeface="Times New Roman"/>
              </a:rPr>
              <a:t>n</a:t>
            </a:r>
            <a:r>
              <a:rPr sz="2950" spc="-45" dirty="0">
                <a:latin typeface="Times New Roman"/>
                <a:cs typeface="Times New Roman"/>
              </a:rPr>
              <a:t>c</a:t>
            </a:r>
            <a:r>
              <a:rPr sz="2950" spc="-25" dirty="0">
                <a:latin typeface="Times New Roman"/>
                <a:cs typeface="Times New Roman"/>
              </a:rPr>
              <a:t>o</a:t>
            </a:r>
            <a:r>
              <a:rPr sz="2950" spc="-70" dirty="0">
                <a:latin typeface="Times New Roman"/>
                <a:cs typeface="Times New Roman"/>
              </a:rPr>
              <a:t>m</a:t>
            </a:r>
            <a:r>
              <a:rPr sz="2950" spc="10" dirty="0">
                <a:latin typeface="Times New Roman"/>
                <a:cs typeface="Times New Roman"/>
              </a:rPr>
              <a:t>e</a:t>
            </a:r>
            <a:r>
              <a:rPr sz="2950" spc="-33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r>
              <a:rPr sz="2950" spc="-470" dirty="0">
                <a:latin typeface="Times New Roman"/>
                <a:cs typeface="Times New Roman"/>
              </a:rPr>
              <a:t> </a:t>
            </a:r>
            <a:r>
              <a:rPr sz="2950" spc="-25" dirty="0">
                <a:latin typeface="Times New Roman"/>
                <a:cs typeface="Times New Roman"/>
              </a:rPr>
              <a:t>1</a:t>
            </a:r>
            <a:r>
              <a:rPr sz="2950" spc="-30" dirty="0">
                <a:latin typeface="Times New Roman"/>
                <a:cs typeface="Times New Roman"/>
              </a:rPr>
              <a:t>2</a:t>
            </a:r>
            <a:r>
              <a:rPr sz="2950" spc="-25" dirty="0">
                <a:latin typeface="Times New Roman"/>
                <a:cs typeface="Times New Roman"/>
              </a:rPr>
              <a:t>0</a:t>
            </a:r>
            <a:r>
              <a:rPr sz="2950" spc="-75" dirty="0">
                <a:latin typeface="Times New Roman"/>
                <a:cs typeface="Times New Roman"/>
              </a:rPr>
              <a:t>K</a:t>
            </a:r>
            <a:r>
              <a:rPr sz="2950" spc="15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0578" y="2732349"/>
            <a:ext cx="4138929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ts val="1910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1600" spc="-10" dirty="0">
                <a:latin typeface="Arial"/>
                <a:cs typeface="Arial"/>
              </a:rPr>
              <a:t>P(X|Clas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=No)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P(Re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und=No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dirty="0">
                <a:latin typeface="Arial"/>
                <a:cs typeface="Arial"/>
              </a:rPr>
              <a:t>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=No)</a:t>
            </a:r>
            <a:endParaRPr sz="1600">
              <a:latin typeface="Arial"/>
              <a:cs typeface="Arial"/>
            </a:endParaRPr>
          </a:p>
          <a:p>
            <a:pPr marL="1666239" lvl="1" indent="-168275">
              <a:lnSpc>
                <a:spcPts val="1900"/>
              </a:lnSpc>
              <a:buFont typeface="Symbol"/>
              <a:buChar char=""/>
              <a:tabLst>
                <a:tab pos="1666875" algn="l"/>
              </a:tabLst>
            </a:pPr>
            <a:r>
              <a:rPr sz="1600" dirty="0">
                <a:latin typeface="Arial"/>
                <a:cs typeface="Arial"/>
              </a:rPr>
              <a:t>P(Married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Class=No)</a:t>
            </a:r>
            <a:endParaRPr sz="1600">
              <a:latin typeface="Arial"/>
              <a:cs typeface="Arial"/>
            </a:endParaRPr>
          </a:p>
          <a:p>
            <a:pPr marL="1594485" indent="-167640">
              <a:lnSpc>
                <a:spcPts val="1900"/>
              </a:lnSpc>
              <a:buFont typeface="Symbol"/>
              <a:buChar char=""/>
              <a:tabLst>
                <a:tab pos="1595120" algn="l"/>
              </a:tabLst>
            </a:pPr>
            <a:r>
              <a:rPr sz="1600" spc="-10" dirty="0">
                <a:latin typeface="Arial"/>
                <a:cs typeface="Arial"/>
              </a:rPr>
              <a:t>P(I</a:t>
            </a:r>
            <a:r>
              <a:rPr sz="1600" dirty="0">
                <a:latin typeface="Arial"/>
                <a:cs typeface="Arial"/>
              </a:rPr>
              <a:t>ncome=120</a:t>
            </a:r>
            <a:r>
              <a:rPr sz="1600" spc="-10" dirty="0">
                <a:latin typeface="Arial"/>
                <a:cs typeface="Arial"/>
              </a:rPr>
              <a:t>K|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Class=No)</a:t>
            </a:r>
            <a:endParaRPr sz="1600">
              <a:latin typeface="Arial"/>
              <a:cs typeface="Arial"/>
            </a:endParaRPr>
          </a:p>
          <a:p>
            <a:pPr marL="134620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4</a:t>
            </a:r>
            <a:r>
              <a:rPr sz="1600" spc="-5" dirty="0">
                <a:latin typeface="Arial"/>
                <a:cs typeface="Arial"/>
              </a:rPr>
              <a:t>/</a:t>
            </a:r>
            <a:r>
              <a:rPr sz="1600" dirty="0">
                <a:latin typeface="Arial"/>
                <a:cs typeface="Arial"/>
              </a:rPr>
              <a:t>7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4/</a:t>
            </a:r>
            <a:r>
              <a:rPr sz="1600" dirty="0">
                <a:latin typeface="Arial"/>
                <a:cs typeface="Arial"/>
              </a:rPr>
              <a:t>7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0072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dirty="0">
                <a:latin typeface="Arial"/>
                <a:cs typeface="Arial"/>
              </a:rPr>
              <a:t>0024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0616" y="3963247"/>
            <a:ext cx="4530725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ts val="1914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1600" spc="-10" dirty="0">
                <a:latin typeface="Arial"/>
                <a:cs typeface="Arial"/>
              </a:rPr>
              <a:t>P(X|Clas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P(Re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und=No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2204720" lvl="1" indent="-168275">
              <a:lnSpc>
                <a:spcPts val="1905"/>
              </a:lnSpc>
              <a:buFont typeface="Symbol"/>
              <a:buChar char=""/>
              <a:tabLst>
                <a:tab pos="2205355" algn="l"/>
              </a:tabLst>
            </a:pPr>
            <a:r>
              <a:rPr sz="1600" dirty="0">
                <a:latin typeface="Arial"/>
                <a:cs typeface="Arial"/>
              </a:rPr>
              <a:t>P(Married</a:t>
            </a:r>
            <a:r>
              <a:rPr sz="1600" spc="-5" dirty="0">
                <a:latin typeface="Arial"/>
                <a:cs typeface="Arial"/>
              </a:rPr>
              <a:t>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1918970" indent="-167640">
              <a:lnSpc>
                <a:spcPts val="1900"/>
              </a:lnSpc>
              <a:buFont typeface="Symbol"/>
              <a:buChar char=""/>
              <a:tabLst>
                <a:tab pos="1919605" algn="l"/>
              </a:tabLst>
            </a:pPr>
            <a:r>
              <a:rPr sz="1600" spc="-10" dirty="0">
                <a:latin typeface="Arial"/>
                <a:cs typeface="Arial"/>
              </a:rPr>
              <a:t>P(I</a:t>
            </a:r>
            <a:r>
              <a:rPr sz="1600" dirty="0">
                <a:latin typeface="Arial"/>
                <a:cs typeface="Arial"/>
              </a:rPr>
              <a:t>ncome=120</a:t>
            </a:r>
            <a:r>
              <a:rPr sz="1600" spc="-10" dirty="0">
                <a:latin typeface="Arial"/>
                <a:cs typeface="Arial"/>
              </a:rPr>
              <a:t>K|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Cla</a:t>
            </a:r>
            <a:r>
              <a:rPr sz="1600" spc="-10" dirty="0">
                <a:latin typeface="Arial"/>
                <a:cs typeface="Arial"/>
              </a:rPr>
              <a:t>ss=</a:t>
            </a:r>
            <a:r>
              <a:rPr sz="1600" spc="-165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es)</a:t>
            </a:r>
            <a:endParaRPr sz="1600">
              <a:latin typeface="Arial"/>
              <a:cs typeface="Arial"/>
            </a:endParaRPr>
          </a:p>
          <a:p>
            <a:pPr marL="2099310">
              <a:lnSpc>
                <a:spcPts val="1910"/>
              </a:lnSpc>
            </a:pP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1.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Symbol"/>
                <a:cs typeface="Symbol"/>
              </a:rPr>
              <a:t>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575" baseline="26455" dirty="0">
                <a:latin typeface="Arial"/>
                <a:cs typeface="Arial"/>
              </a:rPr>
              <a:t>-9</a:t>
            </a:r>
            <a:r>
              <a:rPr sz="1575" baseline="26455" dirty="0">
                <a:latin typeface="Times New Roman"/>
                <a:cs typeface="Times New Roman"/>
              </a:rPr>
              <a:t> </a:t>
            </a:r>
            <a:r>
              <a:rPr sz="1575" spc="-127" baseline="264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=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2790" y="5203014"/>
            <a:ext cx="3894454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0055" marR="5080" indent="-427990">
              <a:lnSpc>
                <a:spcPct val="129600"/>
              </a:lnSpc>
            </a:pPr>
            <a:r>
              <a:rPr sz="1800" dirty="0">
                <a:latin typeface="Arial"/>
                <a:cs typeface="Arial"/>
              </a:rPr>
              <a:t>Since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X|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)P(No)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P(X|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)P(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es)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-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ore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dirty="0">
                <a:latin typeface="Arial"/>
                <a:cs typeface="Arial"/>
              </a:rPr>
              <a:t>No|</a:t>
            </a:r>
            <a:r>
              <a:rPr sz="1800" spc="-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"/>
                <a:cs typeface="Arial"/>
              </a:rPr>
              <a:t>&gt;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P(</a:t>
            </a:r>
            <a:r>
              <a:rPr sz="1800" spc="-18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s|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3957" y="6188768"/>
            <a:ext cx="16732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50" dirty="0">
                <a:latin typeface="Wingdings"/>
                <a:cs typeface="Wingdings"/>
              </a:rPr>
              <a:t>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0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dirty="0"/>
              <a:t>: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De</a:t>
            </a:r>
            <a:r>
              <a:rPr spc="-15" dirty="0"/>
              <a:t>f</a:t>
            </a:r>
            <a:r>
              <a:rPr spc="-25" dirty="0"/>
              <a:t>ini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41" y="1819785"/>
            <a:ext cx="7675245" cy="434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Arial"/>
                <a:cs typeface="Arial"/>
              </a:rPr>
              <a:t>Given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colle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records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Arial"/>
                <a:cs typeface="Arial"/>
              </a:rPr>
              <a:t>(</a:t>
            </a:r>
            <a:r>
              <a:rPr sz="30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raining</a:t>
            </a:r>
            <a:r>
              <a:rPr sz="30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se</a:t>
            </a:r>
            <a:r>
              <a:rPr sz="30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3000" i="1" spc="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749300" marR="100330" indent="-280035">
              <a:lnSpc>
                <a:spcPts val="2620"/>
              </a:lnSpc>
              <a:spcBef>
                <a:spcPts val="540"/>
              </a:spcBef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1650" spc="17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record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ains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ribu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tt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clas</a:t>
            </a: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marR="534035" indent="-342900">
              <a:lnSpc>
                <a:spcPts val="3180"/>
              </a:lnSpc>
              <a:spcBef>
                <a:spcPts val="790"/>
              </a:spcBef>
              <a:tabLst>
                <a:tab pos="354965" algn="l"/>
                <a:tab pos="276923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Find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r>
              <a:rPr sz="3000" i="1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un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values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-10" dirty="0">
                <a:latin typeface="Arial"/>
                <a:cs typeface="Arial"/>
              </a:rPr>
              <a:t>tt</a:t>
            </a:r>
            <a:r>
              <a:rPr sz="3000" dirty="0">
                <a:latin typeface="Arial"/>
                <a:cs typeface="Arial"/>
              </a:rPr>
              <a:t>ribu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s.</a:t>
            </a:r>
            <a:endParaRPr sz="3000">
              <a:latin typeface="Arial"/>
              <a:cs typeface="Arial"/>
            </a:endParaRPr>
          </a:p>
          <a:p>
            <a:pPr marL="355600" marR="26034" indent="-342900">
              <a:lnSpc>
                <a:spcPts val="3279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Goal: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u="heavy" dirty="0">
                <a:latin typeface="Arial"/>
                <a:cs typeface="Arial"/>
              </a:rPr>
              <a:t>previously</a:t>
            </a:r>
            <a:r>
              <a:rPr sz="3000" u="heavy" spc="-10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unseen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records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should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assigned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accura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ely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possible</a:t>
            </a:r>
            <a:r>
              <a:rPr sz="3000" spc="-10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749300" marR="5080" indent="-279400">
              <a:lnSpc>
                <a:spcPct val="90600"/>
              </a:lnSpc>
              <a:spcBef>
                <a:spcPts val="450"/>
              </a:spcBef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1650" spc="170" dirty="0">
                <a:solidFill>
                  <a:srgbClr val="66999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e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st</a:t>
            </a:r>
            <a:r>
              <a:rPr sz="24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Arial"/>
                <a:cs typeface="Arial"/>
              </a:rPr>
              <a:t>se</a:t>
            </a:r>
            <a:r>
              <a:rPr sz="2400" i="1" spc="-10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2400" i="1" spc="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ermine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accuracy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Usuall</a:t>
            </a:r>
            <a:r>
              <a:rPr sz="2400" spc="-10" dirty="0">
                <a:latin typeface="Arial"/>
                <a:cs typeface="Arial"/>
              </a:rPr>
              <a:t>y,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given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divided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ts,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wi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raining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build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valida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673982"/>
            <a:ext cx="7185659" cy="1271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-10" dirty="0">
                <a:latin typeface="Arial"/>
                <a:cs typeface="Arial"/>
              </a:rPr>
              <a:t>tima</a:t>
            </a:r>
            <a:r>
              <a:rPr sz="3200" b="1" spc="-15" dirty="0">
                <a:latin typeface="Arial"/>
                <a:cs typeface="Arial"/>
              </a:rPr>
              <a:t>ting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Pr</a:t>
            </a:r>
            <a:r>
              <a:rPr sz="3200" b="1" spc="-20" dirty="0">
                <a:latin typeface="Arial"/>
                <a:cs typeface="Arial"/>
              </a:rPr>
              <a:t>ob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b</a:t>
            </a:r>
            <a:r>
              <a:rPr sz="3200" b="1" spc="-15" dirty="0">
                <a:latin typeface="Arial"/>
                <a:cs typeface="Arial"/>
              </a:rPr>
              <a:t>ili</a:t>
            </a:r>
            <a:r>
              <a:rPr sz="3200" b="1" spc="-10" dirty="0">
                <a:latin typeface="Arial"/>
                <a:cs typeface="Arial"/>
              </a:rPr>
              <a:t>ti</a:t>
            </a:r>
            <a:r>
              <a:rPr sz="3200" b="1" dirty="0">
                <a:latin typeface="Arial"/>
                <a:cs typeface="Arial"/>
              </a:rPr>
              <a:t>es:</a:t>
            </a:r>
            <a:r>
              <a:rPr sz="3200" b="1" spc="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20" dirty="0">
                <a:latin typeface="Arial"/>
                <a:cs typeface="Arial"/>
              </a:rPr>
              <a:t>ontinuou</a:t>
            </a:r>
            <a:r>
              <a:rPr sz="3200" b="1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4203700">
              <a:lnSpc>
                <a:spcPct val="100000"/>
              </a:lnSpc>
              <a:tabLst>
                <a:tab pos="4545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705" dirty="0">
                <a:latin typeface="Arial"/>
                <a:cs typeface="Arial"/>
              </a:rPr>
              <a:t>Normal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di</a:t>
            </a:r>
            <a:r>
              <a:rPr sz="2400" spc="-10" dirty="0">
                <a:latin typeface="Arial"/>
                <a:cs typeface="Arial"/>
              </a:rPr>
              <a:t>st</a:t>
            </a:r>
            <a:r>
              <a:rPr sz="2400" dirty="0">
                <a:latin typeface="Arial"/>
                <a:cs typeface="Arial"/>
              </a:rPr>
              <a:t>ribu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ion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1744" y="3110384"/>
            <a:ext cx="3890010" cy="208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One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,c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354965" algn="l"/>
              </a:tabLst>
            </a:pPr>
            <a:r>
              <a:rPr sz="1650" spc="-705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ncome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Class=No</a:t>
            </a:r>
            <a:r>
              <a:rPr sz="2400" spc="-10" dirty="0">
                <a:latin typeface="Arial"/>
                <a:cs typeface="Arial"/>
              </a:rPr>
              <a:t>):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  <a:tabLst>
                <a:tab pos="702945" algn="l"/>
              </a:tabLst>
            </a:pPr>
            <a:r>
              <a:rPr sz="1650" spc="-705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650" spc="-705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"/>
                <a:cs typeface="Arial"/>
              </a:rPr>
              <a:t>If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Class=No</a:t>
            </a:r>
            <a:endParaRPr sz="2400">
              <a:latin typeface="Arial"/>
              <a:cs typeface="Arial"/>
            </a:endParaRPr>
          </a:p>
          <a:p>
            <a:pPr marL="1062355" indent="-363855">
              <a:lnSpc>
                <a:spcPct val="100000"/>
              </a:lnSpc>
              <a:spcBef>
                <a:spcPts val="525"/>
              </a:spcBef>
              <a:buClr>
                <a:srgbClr val="669999"/>
              </a:buClr>
              <a:buSzPct val="70000"/>
              <a:buFont typeface="Arial"/>
              <a:buChar char="o"/>
              <a:tabLst>
                <a:tab pos="1062990" algn="l"/>
              </a:tabLst>
            </a:pPr>
            <a:r>
              <a:rPr sz="2000" dirty="0">
                <a:latin typeface="Arial"/>
                <a:cs typeface="Arial"/>
              </a:rPr>
              <a:t>sample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mean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110</a:t>
            </a:r>
            <a:endParaRPr sz="2000">
              <a:latin typeface="Arial"/>
              <a:cs typeface="Arial"/>
            </a:endParaRPr>
          </a:p>
          <a:p>
            <a:pPr marL="1062355" indent="-363855">
              <a:lnSpc>
                <a:spcPct val="100000"/>
              </a:lnSpc>
              <a:spcBef>
                <a:spcPts val="500"/>
              </a:spcBef>
              <a:buClr>
                <a:srgbClr val="669999"/>
              </a:buClr>
              <a:buSzPct val="70000"/>
              <a:buFont typeface="Arial"/>
              <a:buChar char="o"/>
              <a:tabLst>
                <a:tab pos="1062990" algn="l"/>
              </a:tabLst>
            </a:pPr>
            <a:r>
              <a:rPr sz="2000" dirty="0">
                <a:latin typeface="Arial"/>
                <a:cs typeface="Arial"/>
              </a:rPr>
              <a:t>sample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variance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=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2975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464" y="5485538"/>
            <a:ext cx="34925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1274" y="2795571"/>
            <a:ext cx="57150" cy="31115"/>
          </a:xfrm>
          <a:custGeom>
            <a:avLst/>
            <a:gdLst/>
            <a:ahLst/>
            <a:cxnLst/>
            <a:rect l="l" t="t" r="r" b="b"/>
            <a:pathLst>
              <a:path w="57150" h="31114">
                <a:moveTo>
                  <a:pt x="0" y="30662"/>
                </a:moveTo>
                <a:lnTo>
                  <a:pt x="56928" y="0"/>
                </a:lnTo>
              </a:path>
            </a:pathLst>
          </a:custGeom>
          <a:ln w="84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8203" y="2799769"/>
            <a:ext cx="83820" cy="184150"/>
          </a:xfrm>
          <a:custGeom>
            <a:avLst/>
            <a:gdLst/>
            <a:ahLst/>
            <a:cxnLst/>
            <a:rect l="l" t="t" r="r" b="b"/>
            <a:pathLst>
              <a:path w="83820" h="184150">
                <a:moveTo>
                  <a:pt x="0" y="0"/>
                </a:moveTo>
                <a:lnTo>
                  <a:pt x="83437" y="184004"/>
                </a:lnTo>
              </a:path>
            </a:pathLst>
          </a:custGeom>
          <a:ln w="16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15855" y="2486392"/>
            <a:ext cx="96520" cy="497840"/>
          </a:xfrm>
          <a:custGeom>
            <a:avLst/>
            <a:gdLst/>
            <a:ahLst/>
            <a:cxnLst/>
            <a:rect l="l" t="t" r="r" b="b"/>
            <a:pathLst>
              <a:path w="96520" h="497839">
                <a:moveTo>
                  <a:pt x="0" y="497381"/>
                </a:moveTo>
                <a:lnTo>
                  <a:pt x="96173" y="0"/>
                </a:lnTo>
              </a:path>
            </a:pathLst>
          </a:custGeom>
          <a:ln w="8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2029" y="2486392"/>
            <a:ext cx="883285" cy="0"/>
          </a:xfrm>
          <a:custGeom>
            <a:avLst/>
            <a:gdLst/>
            <a:ahLst/>
            <a:cxnLst/>
            <a:rect l="l" t="t" r="r" b="b"/>
            <a:pathLst>
              <a:path w="883284">
                <a:moveTo>
                  <a:pt x="0" y="0"/>
                </a:moveTo>
                <a:lnTo>
                  <a:pt x="882786" y="0"/>
                </a:lnTo>
              </a:path>
            </a:pathLst>
          </a:custGeom>
          <a:ln w="8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0049" y="2421690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>
                <a:moveTo>
                  <a:pt x="0" y="0"/>
                </a:moveTo>
                <a:lnTo>
                  <a:pt x="1161594" y="0"/>
                </a:lnTo>
              </a:path>
            </a:pathLst>
          </a:custGeom>
          <a:ln w="8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54496" y="2174688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732" y="0"/>
                </a:lnTo>
              </a:path>
            </a:pathLst>
          </a:custGeom>
          <a:ln w="4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94502" y="2174600"/>
            <a:ext cx="6921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8145" y="1961215"/>
            <a:ext cx="12065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75" spc="75" baseline="-26455" dirty="0">
                <a:latin typeface="Times New Roman"/>
                <a:cs typeface="Times New Roman"/>
              </a:rPr>
              <a:t>)</a:t>
            </a:r>
            <a:r>
              <a:rPr sz="650" spc="10" dirty="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0821" y="2194792"/>
            <a:ext cx="25527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r>
              <a:rPr sz="1050" spc="-170" dirty="0">
                <a:latin typeface="Times New Roman"/>
                <a:cs typeface="Times New Roman"/>
              </a:rPr>
              <a:t> </a:t>
            </a:r>
            <a:r>
              <a:rPr sz="1150" spc="-45" dirty="0">
                <a:latin typeface="Symbol"/>
                <a:cs typeface="Symbol"/>
              </a:rPr>
              <a:t></a:t>
            </a:r>
            <a:r>
              <a:rPr sz="1150" spc="-165" dirty="0">
                <a:latin typeface="Times New Roman"/>
                <a:cs typeface="Times New Roman"/>
              </a:rPr>
              <a:t> </a:t>
            </a:r>
            <a:r>
              <a:rPr sz="975" i="1" spc="7" baseline="-21367" dirty="0">
                <a:latin typeface="Times New Roman"/>
                <a:cs typeface="Times New Roman"/>
              </a:rPr>
              <a:t>ij</a:t>
            </a:r>
            <a:endParaRPr sz="975" baseline="-213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42647" y="1981812"/>
            <a:ext cx="38735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Times New Roman"/>
                <a:cs typeface="Times New Roman"/>
              </a:rPr>
              <a:t>(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i="1" spc="15" dirty="0">
                <a:latin typeface="Times New Roman"/>
                <a:cs typeface="Times New Roman"/>
              </a:rPr>
              <a:t>A</a:t>
            </a:r>
            <a:r>
              <a:rPr sz="1050" i="1" spc="-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Symbol"/>
                <a:cs typeface="Symbol"/>
              </a:rPr>
              <a:t></a:t>
            </a:r>
            <a:r>
              <a:rPr sz="1150" spc="-40" dirty="0">
                <a:latin typeface="Symbol"/>
                <a:cs typeface="Symbol"/>
              </a:rPr>
              <a:t>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64897" y="2532513"/>
            <a:ext cx="9461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4997" y="2496459"/>
            <a:ext cx="67056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20" dirty="0">
                <a:latin typeface="Times New Roman"/>
                <a:cs typeface="Times New Roman"/>
              </a:rPr>
              <a:t>2</a:t>
            </a:r>
            <a:r>
              <a:rPr sz="3400" spc="-135" dirty="0">
                <a:latin typeface="Symbol"/>
                <a:cs typeface="Symbol"/>
              </a:rPr>
              <a:t>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15783" y="1925982"/>
            <a:ext cx="23304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1483" y="2179717"/>
            <a:ext cx="1763395" cy="48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60"/>
              </a:lnSpc>
            </a:pPr>
            <a:r>
              <a:rPr sz="3250" i="1" spc="65" dirty="0">
                <a:latin typeface="Times New Roman"/>
                <a:cs typeface="Times New Roman"/>
              </a:rPr>
              <a:t>P</a:t>
            </a:r>
            <a:r>
              <a:rPr sz="3250" dirty="0">
                <a:latin typeface="Times New Roman"/>
                <a:cs typeface="Times New Roman"/>
              </a:rPr>
              <a:t>(</a:t>
            </a:r>
            <a:r>
              <a:rPr sz="3250" spc="-490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A</a:t>
            </a:r>
            <a:r>
              <a:rPr sz="3250" i="1" spc="16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|</a:t>
            </a:r>
            <a:r>
              <a:rPr sz="3250" spc="-265" dirty="0">
                <a:latin typeface="Times New Roman"/>
                <a:cs typeface="Times New Roman"/>
              </a:rPr>
              <a:t> </a:t>
            </a:r>
            <a:r>
              <a:rPr sz="3250" i="1" dirty="0">
                <a:latin typeface="Times New Roman"/>
                <a:cs typeface="Times New Roman"/>
              </a:rPr>
              <a:t>c</a:t>
            </a:r>
            <a:r>
              <a:rPr sz="3250" i="1" spc="15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)</a:t>
            </a:r>
            <a:r>
              <a:rPr sz="3250" spc="-9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  <a:p>
            <a:pPr marL="674370">
              <a:lnSpc>
                <a:spcPts val="819"/>
              </a:lnSpc>
              <a:tabLst>
                <a:tab pos="1195705" algn="l"/>
              </a:tabLst>
            </a:pPr>
            <a:r>
              <a:rPr sz="1050" i="1" spc="5" dirty="0">
                <a:latin typeface="Times New Roman"/>
                <a:cs typeface="Times New Roman"/>
              </a:rPr>
              <a:t>i	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96243" y="2057823"/>
            <a:ext cx="287655" cy="111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5425" algn="l"/>
              </a:tabLst>
            </a:pPr>
            <a:r>
              <a:rPr sz="650" i="1" spc="5" dirty="0">
                <a:latin typeface="Times New Roman"/>
                <a:cs typeface="Times New Roman"/>
              </a:rPr>
              <a:t>i	ij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29896" y="2821538"/>
            <a:ext cx="990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i="1" spc="-10" dirty="0">
                <a:latin typeface="Times New Roman"/>
                <a:cs typeface="Times New Roman"/>
              </a:rPr>
              <a:t>ij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56377" y="2179721"/>
            <a:ext cx="21018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58721" y="2099817"/>
            <a:ext cx="1016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50847" y="6527290"/>
            <a:ext cx="57150" cy="30480"/>
          </a:xfrm>
          <a:custGeom>
            <a:avLst/>
            <a:gdLst/>
            <a:ahLst/>
            <a:cxnLst/>
            <a:rect l="l" t="t" r="r" b="b"/>
            <a:pathLst>
              <a:path w="57150" h="30479">
                <a:moveTo>
                  <a:pt x="0" y="30479"/>
                </a:moveTo>
                <a:lnTo>
                  <a:pt x="57050" y="0"/>
                </a:lnTo>
              </a:path>
            </a:pathLst>
          </a:custGeom>
          <a:ln w="84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7897" y="6531517"/>
            <a:ext cx="83820" cy="133985"/>
          </a:xfrm>
          <a:custGeom>
            <a:avLst/>
            <a:gdLst/>
            <a:ahLst/>
            <a:cxnLst/>
            <a:rect l="l" t="t" r="r" b="b"/>
            <a:pathLst>
              <a:path w="83820" h="133984">
                <a:moveTo>
                  <a:pt x="0" y="0"/>
                </a:moveTo>
                <a:lnTo>
                  <a:pt x="83794" y="133765"/>
                </a:lnTo>
              </a:path>
            </a:pathLst>
          </a:custGeom>
          <a:ln w="169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95926" y="6295749"/>
            <a:ext cx="95885" cy="369570"/>
          </a:xfrm>
          <a:custGeom>
            <a:avLst/>
            <a:gdLst/>
            <a:ahLst/>
            <a:cxnLst/>
            <a:rect l="l" t="t" r="r" b="b"/>
            <a:pathLst>
              <a:path w="95885" h="369570">
                <a:moveTo>
                  <a:pt x="0" y="369533"/>
                </a:moveTo>
                <a:lnTo>
                  <a:pt x="95886" y="0"/>
                </a:lnTo>
              </a:path>
            </a:pathLst>
          </a:custGeom>
          <a:ln w="84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91813" y="6295749"/>
            <a:ext cx="498475" cy="0"/>
          </a:xfrm>
          <a:custGeom>
            <a:avLst/>
            <a:gdLst/>
            <a:ahLst/>
            <a:cxnLst/>
            <a:rect l="l" t="t" r="r" b="b"/>
            <a:pathLst>
              <a:path w="498475">
                <a:moveTo>
                  <a:pt x="0" y="0"/>
                </a:moveTo>
                <a:lnTo>
                  <a:pt x="498410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29403" y="6230990"/>
            <a:ext cx="1977389" cy="0"/>
          </a:xfrm>
          <a:custGeom>
            <a:avLst/>
            <a:gdLst/>
            <a:ahLst/>
            <a:cxnLst/>
            <a:rect l="l" t="t" r="r" b="b"/>
            <a:pathLst>
              <a:path w="1977390">
                <a:moveTo>
                  <a:pt x="0" y="0"/>
                </a:moveTo>
                <a:lnTo>
                  <a:pt x="1977011" y="0"/>
                </a:lnTo>
              </a:path>
            </a:pathLst>
          </a:custGeom>
          <a:ln w="8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50060" y="6010021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4">
                <a:moveTo>
                  <a:pt x="0" y="0"/>
                </a:moveTo>
                <a:lnTo>
                  <a:pt x="668375" y="0"/>
                </a:lnTo>
              </a:path>
            </a:pathLst>
          </a:custGeom>
          <a:ln w="4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52873" y="5989463"/>
            <a:ext cx="147002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Symbol"/>
                <a:cs typeface="Symbol"/>
              </a:rPr>
              <a:t>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spc="-30" dirty="0">
                <a:latin typeface="Times New Roman"/>
                <a:cs typeface="Times New Roman"/>
              </a:rPr>
              <a:t>0</a:t>
            </a:r>
            <a:r>
              <a:rPr sz="3250" spc="-15" dirty="0">
                <a:latin typeface="Times New Roman"/>
                <a:cs typeface="Times New Roman"/>
              </a:rPr>
              <a:t>.</a:t>
            </a:r>
            <a:r>
              <a:rPr sz="3250" spc="-5" dirty="0">
                <a:latin typeface="Times New Roman"/>
                <a:cs typeface="Times New Roman"/>
              </a:rPr>
              <a:t>0</a:t>
            </a:r>
            <a:r>
              <a:rPr sz="3250" spc="-95" dirty="0">
                <a:latin typeface="Times New Roman"/>
                <a:cs typeface="Times New Roman"/>
              </a:rPr>
              <a:t>0</a:t>
            </a:r>
            <a:r>
              <a:rPr sz="3250" spc="-5" dirty="0">
                <a:latin typeface="Times New Roman"/>
                <a:cs typeface="Times New Roman"/>
              </a:rPr>
              <a:t>72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905330" y="5989463"/>
            <a:ext cx="1955164" cy="80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3120"/>
              </a:lnSpc>
            </a:pPr>
            <a:r>
              <a:rPr sz="3250" i="1" spc="-15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</a:pPr>
            <a:r>
              <a:rPr sz="3250" spc="-225" dirty="0">
                <a:latin typeface="Times New Roman"/>
                <a:cs typeface="Times New Roman"/>
              </a:rPr>
              <a:t>2</a:t>
            </a:r>
            <a:r>
              <a:rPr sz="3400" spc="-95" dirty="0">
                <a:latin typeface="Symbol"/>
                <a:cs typeface="Symbol"/>
              </a:rPr>
              <a:t>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250" spc="-35" dirty="0">
                <a:latin typeface="Times New Roman"/>
                <a:cs typeface="Times New Roman"/>
              </a:rPr>
              <a:t>(</a:t>
            </a:r>
            <a:r>
              <a:rPr sz="3250" spc="-5" dirty="0">
                <a:latin typeface="Times New Roman"/>
                <a:cs typeface="Times New Roman"/>
              </a:rPr>
              <a:t>5</a:t>
            </a:r>
            <a:r>
              <a:rPr sz="3250" spc="-60" dirty="0">
                <a:latin typeface="Times New Roman"/>
                <a:cs typeface="Times New Roman"/>
              </a:rPr>
              <a:t>4</a:t>
            </a:r>
            <a:r>
              <a:rPr sz="3250" spc="-20" dirty="0">
                <a:latin typeface="Times New Roman"/>
                <a:cs typeface="Times New Roman"/>
              </a:rPr>
              <a:t>.</a:t>
            </a:r>
            <a:r>
              <a:rPr sz="3250" spc="-5" dirty="0">
                <a:latin typeface="Times New Roman"/>
                <a:cs typeface="Times New Roman"/>
              </a:rPr>
              <a:t>5</a:t>
            </a:r>
            <a:r>
              <a:rPr sz="3250" spc="-55" dirty="0">
                <a:latin typeface="Times New Roman"/>
                <a:cs typeface="Times New Roman"/>
              </a:rPr>
              <a:t>4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2703" y="5735919"/>
            <a:ext cx="2317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14427" y="5989463"/>
            <a:ext cx="182753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5" dirty="0">
                <a:latin typeface="Times New Roman"/>
                <a:cs typeface="Times New Roman"/>
              </a:rPr>
              <a:t>1</a:t>
            </a:r>
            <a:r>
              <a:rPr sz="3250" spc="-95" dirty="0">
                <a:latin typeface="Times New Roman"/>
                <a:cs typeface="Times New Roman"/>
              </a:rPr>
              <a:t>2</a:t>
            </a:r>
            <a:r>
              <a:rPr sz="3250" spc="-20" dirty="0">
                <a:latin typeface="Times New Roman"/>
                <a:cs typeface="Times New Roman"/>
              </a:rPr>
              <a:t>0</a:t>
            </a:r>
            <a:r>
              <a:rPr sz="3250" spc="-29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|</a:t>
            </a:r>
            <a:r>
              <a:rPr sz="3250" spc="-50" dirty="0">
                <a:latin typeface="Times New Roman"/>
                <a:cs typeface="Times New Roman"/>
              </a:rPr>
              <a:t> </a:t>
            </a:r>
            <a:r>
              <a:rPr sz="3250" i="1" spc="-65" dirty="0">
                <a:latin typeface="Times New Roman"/>
                <a:cs typeface="Times New Roman"/>
              </a:rPr>
              <a:t>N</a:t>
            </a:r>
            <a:r>
              <a:rPr sz="3250" i="1" spc="65" dirty="0">
                <a:latin typeface="Times New Roman"/>
                <a:cs typeface="Times New Roman"/>
              </a:rPr>
              <a:t>o</a:t>
            </a:r>
            <a:r>
              <a:rPr sz="3250" spc="-15" dirty="0">
                <a:latin typeface="Times New Roman"/>
                <a:cs typeface="Times New Roman"/>
              </a:rPr>
              <a:t>)</a:t>
            </a:r>
            <a:r>
              <a:rPr sz="3250" spc="-8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620" y="5989463"/>
            <a:ext cx="196913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65" dirty="0">
                <a:latin typeface="Times New Roman"/>
                <a:cs typeface="Times New Roman"/>
              </a:rPr>
              <a:t>P</a:t>
            </a:r>
            <a:r>
              <a:rPr sz="3250" spc="165" dirty="0">
                <a:latin typeface="Times New Roman"/>
                <a:cs typeface="Times New Roman"/>
              </a:rPr>
              <a:t>(</a:t>
            </a:r>
            <a:r>
              <a:rPr sz="3250" i="1" spc="-35" dirty="0">
                <a:latin typeface="Times New Roman"/>
                <a:cs typeface="Times New Roman"/>
              </a:rPr>
              <a:t>I</a:t>
            </a:r>
            <a:r>
              <a:rPr sz="3250" i="1" dirty="0">
                <a:latin typeface="Times New Roman"/>
                <a:cs typeface="Times New Roman"/>
              </a:rPr>
              <a:t>n</a:t>
            </a:r>
            <a:r>
              <a:rPr sz="3250" i="1" spc="-110" dirty="0">
                <a:latin typeface="Times New Roman"/>
                <a:cs typeface="Times New Roman"/>
              </a:rPr>
              <a:t>c</a:t>
            </a:r>
            <a:r>
              <a:rPr sz="3250" i="1" spc="-5" dirty="0">
                <a:latin typeface="Times New Roman"/>
                <a:cs typeface="Times New Roman"/>
              </a:rPr>
              <a:t>o</a:t>
            </a:r>
            <a:r>
              <a:rPr sz="3250" i="1" spc="-45" dirty="0">
                <a:latin typeface="Times New Roman"/>
                <a:cs typeface="Times New Roman"/>
              </a:rPr>
              <a:t>m</a:t>
            </a:r>
            <a:r>
              <a:rPr sz="3250" i="1" spc="-15" dirty="0">
                <a:latin typeface="Times New Roman"/>
                <a:cs typeface="Times New Roman"/>
              </a:rPr>
              <a:t>e</a:t>
            </a:r>
            <a:r>
              <a:rPr sz="3250" i="1" spc="-9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3691" y="6027576"/>
            <a:ext cx="52514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r>
              <a:rPr sz="1050" spc="-10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(</a:t>
            </a:r>
            <a:r>
              <a:rPr sz="1050" spc="-6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2</a:t>
            </a:r>
            <a:r>
              <a:rPr sz="1050" spc="-45" dirty="0">
                <a:latin typeface="Times New Roman"/>
                <a:cs typeface="Times New Roman"/>
              </a:rPr>
              <a:t>9</a:t>
            </a:r>
            <a:r>
              <a:rPr sz="1050" spc="50" dirty="0">
                <a:latin typeface="Times New Roman"/>
                <a:cs typeface="Times New Roman"/>
              </a:rPr>
              <a:t>7</a:t>
            </a:r>
            <a:r>
              <a:rPr sz="1050" spc="15" dirty="0">
                <a:latin typeface="Times New Roman"/>
                <a:cs typeface="Times New Roman"/>
              </a:rPr>
              <a:t>5</a:t>
            </a:r>
            <a:r>
              <a:rPr sz="1050" spc="-13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38728" y="5815576"/>
            <a:ext cx="67881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85" dirty="0">
                <a:latin typeface="Times New Roman"/>
                <a:cs typeface="Times New Roman"/>
              </a:rPr>
              <a:t>(</a:t>
            </a:r>
            <a:r>
              <a:rPr sz="1050" spc="50" dirty="0">
                <a:latin typeface="Times New Roman"/>
                <a:cs typeface="Times New Roman"/>
              </a:rPr>
              <a:t>1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050" spc="55" dirty="0">
                <a:latin typeface="Times New Roman"/>
                <a:cs typeface="Times New Roman"/>
              </a:rPr>
              <a:t>0</a:t>
            </a:r>
            <a:r>
              <a:rPr sz="1050" spc="-65" dirty="0">
                <a:latin typeface="Symbol"/>
                <a:cs typeface="Symbol"/>
              </a:rPr>
              <a:t></a:t>
            </a:r>
            <a:r>
              <a:rPr sz="1050" spc="50" dirty="0">
                <a:latin typeface="Times New Roman"/>
                <a:cs typeface="Times New Roman"/>
              </a:rPr>
              <a:t>1</a:t>
            </a:r>
            <a:r>
              <a:rPr sz="1050" spc="-45" dirty="0">
                <a:latin typeface="Times New Roman"/>
                <a:cs typeface="Times New Roman"/>
              </a:rPr>
              <a:t>1</a:t>
            </a:r>
            <a:r>
              <a:rPr sz="1050" spc="15" dirty="0">
                <a:latin typeface="Times New Roman"/>
                <a:cs typeface="Times New Roman"/>
              </a:rPr>
              <a:t>0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)</a:t>
            </a:r>
            <a:r>
              <a:rPr sz="975" spc="7" baseline="42735" dirty="0">
                <a:latin typeface="Times New Roman"/>
                <a:cs typeface="Times New Roman"/>
              </a:rPr>
              <a:t>2</a:t>
            </a:r>
            <a:endParaRPr sz="975" baseline="4273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54097" y="5935153"/>
            <a:ext cx="1009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10" dirty="0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3077" y="1640190"/>
          <a:ext cx="3748366" cy="3854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73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350" i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i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12">
                      <a:solidFill>
                        <a:srgbClr val="000080"/>
                      </a:solidFill>
                      <a:prstDash val="solid"/>
                    </a:lnL>
                    <a:lnR w="8711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11">
                      <a:solidFill>
                        <a:srgbClr val="000080"/>
                      </a:solidFill>
                      <a:prstDash val="solid"/>
                    </a:lnL>
                    <a:lnR w="7212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8895" marR="250825">
                        <a:lnSpc>
                          <a:spcPts val="1590"/>
                        </a:lnSpc>
                      </a:pPr>
                      <a:r>
                        <a:rPr sz="1350" b="1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212">
                      <a:solidFill>
                        <a:srgbClr val="000080"/>
                      </a:solidFill>
                      <a:prstDash val="solid"/>
                    </a:lnL>
                    <a:lnR w="9022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18110">
                        <a:lnSpc>
                          <a:spcPts val="1590"/>
                        </a:lnSpc>
                      </a:pP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3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xa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35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b="1" spc="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b="1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22">
                      <a:solidFill>
                        <a:srgbClr val="000080"/>
                      </a:solidFill>
                      <a:prstDash val="solid"/>
                    </a:lnL>
                    <a:lnR w="9030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1350" b="1" spc="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030">
                      <a:solidFill>
                        <a:srgbClr val="000080"/>
                      </a:solidFill>
                      <a:prstDash val="solid"/>
                    </a:lnL>
                    <a:lnR w="9006">
                      <a:solidFill>
                        <a:srgbClr val="000080"/>
                      </a:solidFill>
                      <a:prstDash val="solid"/>
                    </a:lnR>
                    <a:lnT w="7219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4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2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6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6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9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56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350" spc="3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6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6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0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350" spc="5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4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10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7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6647">
                      <a:solidFill>
                        <a:srgbClr val="C0C0C0"/>
                      </a:solidFill>
                      <a:prstDash val="solid"/>
                    </a:lnL>
                    <a:lnR w="49192">
                      <a:solidFill>
                        <a:srgbClr val="E5E5E5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10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E5E5E5"/>
                      </a:solidFill>
                      <a:prstDash val="solid"/>
                    </a:lnL>
                    <a:lnR w="51002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9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3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350" spc="3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1002">
                      <a:solidFill>
                        <a:srgbClr val="C0C0C0"/>
                      </a:solidFill>
                      <a:prstDash val="solid"/>
                    </a:lnL>
                    <a:lnR w="49204">
                      <a:solidFill>
                        <a:srgbClr val="E5E5E5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spc="7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350" spc="8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3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204">
                      <a:solidFill>
                        <a:srgbClr val="E5E5E5"/>
                      </a:solidFill>
                      <a:prstDash val="solid"/>
                    </a:lnL>
                    <a:lnR w="49192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1350" b="1" spc="9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350" b="1" spc="8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3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9192">
                      <a:solidFill>
                        <a:srgbClr val="C0C0C0"/>
                      </a:solidFill>
                      <a:prstDash val="solid"/>
                    </a:lnL>
                    <a:lnR w="56629">
                      <a:solidFill>
                        <a:srgbClr val="C0C0C0"/>
                      </a:solidFill>
                      <a:prstDash val="solid"/>
                    </a:lnR>
                    <a:lnB w="7238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Na</a:t>
            </a:r>
            <a:r>
              <a:rPr spc="-20" dirty="0"/>
              <a:t>ï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Bayes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484745" cy="141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If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condi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probabili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zero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en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ire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expression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becomes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zero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Probabili</a:t>
            </a:r>
            <a:r>
              <a:rPr sz="3000" spc="-10" dirty="0">
                <a:latin typeface="Arial"/>
                <a:cs typeface="Arial"/>
              </a:rPr>
              <a:t>ty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dirty="0">
                <a:latin typeface="Arial"/>
                <a:cs typeface="Arial"/>
              </a:rPr>
              <a:t>ima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ion</a:t>
            </a:r>
            <a:r>
              <a:rPr sz="3000" spc="-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794" y="3809458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>
                <a:moveTo>
                  <a:pt x="0" y="0"/>
                </a:moveTo>
                <a:lnTo>
                  <a:pt x="437659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7426" y="4723557"/>
            <a:ext cx="835660" cy="0"/>
          </a:xfrm>
          <a:custGeom>
            <a:avLst/>
            <a:gdLst/>
            <a:ahLst/>
            <a:cxnLst/>
            <a:rect l="l" t="t" r="r" b="b"/>
            <a:pathLst>
              <a:path w="835660">
                <a:moveTo>
                  <a:pt x="0" y="0"/>
                </a:moveTo>
                <a:lnTo>
                  <a:pt x="835294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0512" y="5637650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39">
                <a:moveTo>
                  <a:pt x="0" y="0"/>
                </a:moveTo>
                <a:lnTo>
                  <a:pt x="1120036" y="0"/>
                </a:lnTo>
              </a:path>
            </a:pathLst>
          </a:custGeom>
          <a:ln w="12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4850" y="5693922"/>
            <a:ext cx="88646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70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15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75427" y="6900877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2122" y="5255652"/>
            <a:ext cx="10871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450" i="1" dirty="0">
                <a:latin typeface="Times New Roman"/>
                <a:cs typeface="Times New Roman"/>
              </a:rPr>
              <a:t>N	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i="1" spc="-5" dirty="0">
                <a:latin typeface="Times New Roman"/>
                <a:cs typeface="Times New Roman"/>
              </a:rPr>
              <a:t>mp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1114" y="5451154"/>
            <a:ext cx="305879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latin typeface="Times New Roman"/>
                <a:cs typeface="Times New Roman"/>
              </a:rPr>
              <a:t>m</a:t>
            </a:r>
            <a:r>
              <a:rPr sz="2450" spc="-1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-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e</a:t>
            </a:r>
            <a:r>
              <a:rPr sz="2450" spc="75" dirty="0">
                <a:latin typeface="Times New Roman"/>
                <a:cs typeface="Times New Roman"/>
              </a:rPr>
              <a:t>s</a:t>
            </a:r>
            <a:r>
              <a:rPr sz="2450" spc="-85" dirty="0">
                <a:latin typeface="Times New Roman"/>
                <a:cs typeface="Times New Roman"/>
              </a:rPr>
              <a:t>t</a:t>
            </a:r>
            <a:r>
              <a:rPr sz="2450" spc="50" dirty="0">
                <a:latin typeface="Times New Roman"/>
                <a:cs typeface="Times New Roman"/>
              </a:rPr>
              <a:t>i</a:t>
            </a:r>
            <a:r>
              <a:rPr sz="2450" dirty="0">
                <a:latin typeface="Times New Roman"/>
                <a:cs typeface="Times New Roman"/>
              </a:rPr>
              <a:t>m</a:t>
            </a:r>
            <a:r>
              <a:rPr sz="2450" spc="-50" dirty="0">
                <a:latin typeface="Times New Roman"/>
                <a:cs typeface="Times New Roman"/>
              </a:rPr>
              <a:t>a</a:t>
            </a:r>
            <a:r>
              <a:rPr sz="2450" spc="60" dirty="0">
                <a:latin typeface="Times New Roman"/>
                <a:cs typeface="Times New Roman"/>
              </a:rPr>
              <a:t>t</a:t>
            </a:r>
            <a:r>
              <a:rPr sz="2450" dirty="0">
                <a:latin typeface="Times New Roman"/>
                <a:cs typeface="Times New Roman"/>
              </a:rPr>
              <a:t>e</a:t>
            </a:r>
            <a:r>
              <a:rPr sz="2450" spc="-2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2198" y="4779831"/>
            <a:ext cx="79946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70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r>
              <a:rPr sz="2100" i="1" baseline="-23809" dirty="0">
                <a:latin typeface="Times New Roman"/>
                <a:cs typeface="Times New Roman"/>
              </a:rPr>
              <a:t> </a:t>
            </a:r>
            <a:r>
              <a:rPr sz="2100" i="1" spc="15" baseline="-23809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8816" y="4340907"/>
            <a:ext cx="83566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9105" algn="l"/>
              </a:tabLst>
            </a:pPr>
            <a:r>
              <a:rPr sz="2450" i="1" dirty="0">
                <a:latin typeface="Times New Roman"/>
                <a:cs typeface="Times New Roman"/>
              </a:rPr>
              <a:t>N	</a:t>
            </a:r>
            <a:r>
              <a:rPr sz="2450" dirty="0">
                <a:latin typeface="Symbol"/>
                <a:cs typeface="Symbol"/>
              </a:rPr>
              <a:t>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4995" y="4537063"/>
            <a:ext cx="256159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5" dirty="0">
                <a:latin typeface="Times New Roman"/>
                <a:cs typeface="Times New Roman"/>
              </a:rPr>
              <a:t>L</a:t>
            </a:r>
            <a:r>
              <a:rPr sz="2450" spc="90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p</a:t>
            </a:r>
            <a:r>
              <a:rPr sz="2450" spc="-95" dirty="0">
                <a:latin typeface="Times New Roman"/>
                <a:cs typeface="Times New Roman"/>
              </a:rPr>
              <a:t>l</a:t>
            </a:r>
            <a:r>
              <a:rPr sz="2450" spc="85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e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6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0560" y="3865740"/>
            <a:ext cx="33655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spc="165" dirty="0">
                <a:latin typeface="Times New Roman"/>
                <a:cs typeface="Times New Roman"/>
              </a:rPr>
              <a:t>N</a:t>
            </a:r>
            <a:r>
              <a:rPr sz="2100" i="1" spc="15" baseline="-23809" dirty="0">
                <a:latin typeface="Times New Roman"/>
                <a:cs typeface="Times New Roman"/>
              </a:rPr>
              <a:t>c</a:t>
            </a:r>
            <a:endParaRPr sz="2100" baseline="-2380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17414" y="3426817"/>
            <a:ext cx="234315" cy="339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i="1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3379" y="3622985"/>
            <a:ext cx="260286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5" dirty="0">
                <a:latin typeface="Times New Roman"/>
                <a:cs typeface="Times New Roman"/>
              </a:rPr>
              <a:t>O</a:t>
            </a:r>
            <a:r>
              <a:rPr sz="2450" spc="70" dirty="0">
                <a:latin typeface="Times New Roman"/>
                <a:cs typeface="Times New Roman"/>
              </a:rPr>
              <a:t>r</a:t>
            </a:r>
            <a:r>
              <a:rPr sz="2450" spc="-95" dirty="0">
                <a:latin typeface="Times New Roman"/>
                <a:cs typeface="Times New Roman"/>
              </a:rPr>
              <a:t>i</a:t>
            </a:r>
            <a:r>
              <a:rPr sz="2450" spc="95" dirty="0">
                <a:latin typeface="Times New Roman"/>
                <a:cs typeface="Times New Roman"/>
              </a:rPr>
              <a:t>g</a:t>
            </a:r>
            <a:r>
              <a:rPr sz="2450" spc="-95" dirty="0">
                <a:latin typeface="Times New Roman"/>
                <a:cs typeface="Times New Roman"/>
              </a:rPr>
              <a:t>i</a:t>
            </a:r>
            <a:r>
              <a:rPr sz="2450" spc="-50" dirty="0">
                <a:latin typeface="Times New Roman"/>
                <a:cs typeface="Times New Roman"/>
              </a:rPr>
              <a:t>n</a:t>
            </a:r>
            <a:r>
              <a:rPr sz="2450" spc="90" dirty="0">
                <a:latin typeface="Times New Roman"/>
                <a:cs typeface="Times New Roman"/>
              </a:rPr>
              <a:t>a</a:t>
            </a:r>
            <a:r>
              <a:rPr sz="2450" dirty="0">
                <a:latin typeface="Times New Roman"/>
                <a:cs typeface="Times New Roman"/>
              </a:rPr>
              <a:t>l</a:t>
            </a:r>
            <a:r>
              <a:rPr sz="2450" spc="-204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i="1" spc="75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spc="-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A</a:t>
            </a:r>
            <a:r>
              <a:rPr sz="2450" i="1" spc="26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|</a:t>
            </a:r>
            <a:r>
              <a:rPr sz="2450" spc="-280" dirty="0">
                <a:latin typeface="Times New Roman"/>
                <a:cs typeface="Times New Roman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1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7335" y="5438560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1877" y="5634728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14272" y="4524482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8660" y="4720638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2621" y="3610391"/>
            <a:ext cx="16827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0" dirty="0">
                <a:latin typeface="Times New Roman"/>
                <a:cs typeface="Times New Roman"/>
              </a:rPr>
              <a:t>ic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7057" y="3806523"/>
            <a:ext cx="7620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i="1" spc="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5148" y="4121229"/>
            <a:ext cx="209232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</a:pPr>
            <a:r>
              <a:rPr sz="2000" spc="-10" dirty="0">
                <a:latin typeface="Times New Roman"/>
                <a:cs typeface="Times New Roman"/>
              </a:rPr>
              <a:t>c: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</a:t>
            </a:r>
            <a:r>
              <a:rPr sz="2000" dirty="0">
                <a:latin typeface="Times New Roman"/>
                <a:cs typeface="Times New Roman"/>
              </a:rPr>
              <a:t>r of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 </a:t>
            </a:r>
            <a:r>
              <a:rPr sz="2000" spc="-10" dirty="0">
                <a:latin typeface="Times New Roman"/>
                <a:cs typeface="Times New Roman"/>
              </a:rPr>
              <a:t>p: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probabi</a:t>
            </a:r>
            <a:r>
              <a:rPr sz="2000" spc="-15" dirty="0">
                <a:latin typeface="Times New Roman"/>
                <a:cs typeface="Times New Roman"/>
              </a:rPr>
              <a:t>lit</a:t>
            </a:r>
            <a:r>
              <a:rPr sz="2000" dirty="0">
                <a:latin typeface="Times New Roman"/>
                <a:cs typeface="Times New Roman"/>
              </a:rPr>
              <a:t>y </a:t>
            </a:r>
            <a:r>
              <a:rPr sz="2000" spc="-15" dirty="0">
                <a:latin typeface="Times New Roman"/>
                <a:cs typeface="Times New Roman"/>
              </a:rPr>
              <a:t>m: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parame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Na</a:t>
            </a:r>
            <a:r>
              <a:rPr sz="3600" spc="-10" dirty="0"/>
              <a:t>ï</a:t>
            </a:r>
            <a:r>
              <a:rPr sz="3600" dirty="0"/>
              <a:t>ve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Bayes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C</a:t>
            </a:r>
            <a:r>
              <a:rPr sz="3600" spc="-10" dirty="0"/>
              <a:t>l</a:t>
            </a:r>
            <a:r>
              <a:rPr sz="3600" dirty="0"/>
              <a:t>ass</a:t>
            </a:r>
            <a:r>
              <a:rPr sz="3600" spc="-15" dirty="0"/>
              <a:t>ifi</a:t>
            </a:r>
            <a:r>
              <a:rPr sz="3600" dirty="0"/>
              <a:t>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22690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64953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7005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513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9087" y="312591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>
                <a:moveTo>
                  <a:pt x="0" y="0"/>
                </a:moveTo>
                <a:lnTo>
                  <a:pt x="130696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5664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07839" y="37927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12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8020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3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0317" y="3792753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60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8037" y="4459283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05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9265" y="5126131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097" y="0"/>
                </a:lnTo>
              </a:path>
            </a:pathLst>
          </a:custGeom>
          <a:ln w="5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57272" y="4820386"/>
            <a:ext cx="3650615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54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)</a:t>
            </a: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spc="1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4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2925" spc="22" baseline="34188" dirty="0">
                <a:latin typeface="Times New Roman"/>
                <a:cs typeface="Times New Roman"/>
              </a:rPr>
              <a:t>1</a:t>
            </a:r>
            <a:r>
              <a:rPr sz="2925" baseline="34188" dirty="0">
                <a:latin typeface="Times New Roman"/>
                <a:cs typeface="Times New Roman"/>
              </a:rPr>
              <a:t>3</a:t>
            </a:r>
            <a:r>
              <a:rPr sz="2925" spc="135" baseline="34188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spc="15" dirty="0">
                <a:latin typeface="Times New Roman"/>
                <a:cs typeface="Times New Roman"/>
              </a:rPr>
              <a:t>27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75426" y="7078672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3333" y="5166240"/>
            <a:ext cx="28067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Times New Roman"/>
                <a:cs typeface="Times New Roman"/>
              </a:rPr>
              <a:t>20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68033" y="4307691"/>
            <a:ext cx="77851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1788" y="4499418"/>
            <a:ext cx="28067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Times New Roman"/>
                <a:cs typeface="Times New Roman"/>
              </a:rPr>
              <a:t>20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0688" y="4153815"/>
            <a:ext cx="1504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dirty="0">
                <a:latin typeface="Times New Roman"/>
                <a:cs typeface="Times New Roman"/>
              </a:rPr>
              <a:t>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7272" y="4307692"/>
            <a:ext cx="237490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spc="114" dirty="0">
                <a:latin typeface="Times New Roman"/>
                <a:cs typeface="Times New Roman"/>
              </a:rPr>
              <a:t>)</a:t>
            </a: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spc="85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6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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8934" y="3641084"/>
            <a:ext cx="2244090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2120" algn="l"/>
                <a:tab pos="884555" algn="l"/>
                <a:tab pos="1348105" algn="l"/>
              </a:tabLst>
            </a:pP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</a:t>
            </a:r>
            <a:r>
              <a:rPr sz="1950" spc="-40" dirty="0">
                <a:latin typeface="Times New Roman"/>
                <a:cs typeface="Times New Roman"/>
              </a:rPr>
              <a:t>0</a:t>
            </a:r>
            <a:r>
              <a:rPr sz="1950" spc="15" dirty="0">
                <a:latin typeface="Times New Roman"/>
                <a:cs typeface="Times New Roman"/>
              </a:rPr>
              <a:t>42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2022" y="3832786"/>
            <a:ext cx="158496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  <a:tab pos="884555" algn="l"/>
                <a:tab pos="1316990" algn="l"/>
              </a:tabLst>
            </a:pP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1950" spc="15" dirty="0">
                <a:latin typeface="Times New Roman"/>
                <a:cs typeface="Times New Roman"/>
              </a:rPr>
              <a:t>13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0709" y="3486945"/>
            <a:ext cx="145923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5920" algn="l"/>
                <a:tab pos="888365" algn="l"/>
                <a:tab pos="1320800" algn="l"/>
              </a:tabLst>
            </a:pPr>
            <a:r>
              <a:rPr sz="1950" dirty="0">
                <a:latin typeface="Times New Roman"/>
                <a:cs typeface="Times New Roman"/>
              </a:rPr>
              <a:t>1	</a:t>
            </a:r>
            <a:r>
              <a:rPr sz="1950" spc="1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0	3	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7273" y="3641084"/>
            <a:ext cx="10687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54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273" y="2974333"/>
            <a:ext cx="30372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0960" algn="l"/>
                <a:tab pos="1673225" algn="l"/>
                <a:tab pos="2015489" algn="l"/>
                <a:tab pos="2388870" algn="l"/>
              </a:tabLst>
            </a:pPr>
            <a:r>
              <a:rPr sz="1950" i="1" spc="65" dirty="0">
                <a:latin typeface="Times New Roman"/>
                <a:cs typeface="Times New Roman"/>
              </a:rPr>
              <a:t>P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spc="-2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A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|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M</a:t>
            </a:r>
            <a:r>
              <a:rPr sz="1950" i="1" spc="-1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)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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</a:t>
            </a:r>
            <a:r>
              <a:rPr sz="1950" spc="15" dirty="0">
                <a:latin typeface="Times New Roman"/>
                <a:cs typeface="Times New Roman"/>
              </a:rPr>
              <a:t>06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2582" y="3166036"/>
            <a:ext cx="117729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  <a:tab pos="696595" algn="l"/>
                <a:tab pos="1038860" algn="l"/>
              </a:tabLst>
            </a:pPr>
            <a:r>
              <a:rPr sz="1950" dirty="0">
                <a:latin typeface="Times New Roman"/>
                <a:cs typeface="Times New Roman"/>
              </a:rPr>
              <a:t>7	7	7	7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4666" y="2820398"/>
            <a:ext cx="11791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330" algn="l"/>
                <a:tab pos="698500" algn="l"/>
                <a:tab pos="1040765" algn="l"/>
              </a:tabLst>
            </a:pPr>
            <a:r>
              <a:rPr sz="1950" dirty="0">
                <a:latin typeface="Times New Roman"/>
                <a:cs typeface="Times New Roman"/>
              </a:rPr>
              <a:t>6	6	2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64857" y="1819341"/>
            <a:ext cx="1468120" cy="8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187325" indent="-635" algn="ctr">
              <a:lnSpc>
                <a:spcPct val="145200"/>
              </a:lnSpc>
            </a:pPr>
            <a:r>
              <a:rPr sz="1400" b="1" dirty="0">
                <a:latin typeface="Arial"/>
                <a:cs typeface="Arial"/>
              </a:rPr>
              <a:t>A: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attr</a:t>
            </a:r>
            <a:r>
              <a:rPr sz="1400" b="1" spc="-10" dirty="0">
                <a:latin typeface="Arial"/>
                <a:cs typeface="Arial"/>
              </a:rPr>
              <a:t>ibu</a:t>
            </a:r>
            <a:r>
              <a:rPr sz="1400" b="1" dirty="0">
                <a:latin typeface="Arial"/>
                <a:cs typeface="Arial"/>
              </a:rPr>
              <a:t>tes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1400" b="1" dirty="0">
                <a:latin typeface="Arial"/>
                <a:cs typeface="Arial"/>
              </a:rPr>
              <a:t>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non</a:t>
            </a:r>
            <a:r>
              <a:rPr sz="1400" b="1" dirty="0">
                <a:latin typeface="Arial"/>
                <a:cs typeface="Arial"/>
              </a:rPr>
              <a:t>-mamma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9856" y="5781735"/>
            <a:ext cx="208597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P(A</a:t>
            </a:r>
            <a:r>
              <a:rPr sz="1400" b="1" spc="-5" dirty="0">
                <a:latin typeface="Arial"/>
                <a:cs typeface="Arial"/>
              </a:rPr>
              <a:t>|M)P(M)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&gt;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P(A</a:t>
            </a:r>
            <a:r>
              <a:rPr sz="1400" b="1" spc="-5" dirty="0">
                <a:latin typeface="Arial"/>
                <a:cs typeface="Arial"/>
              </a:rPr>
              <a:t>|</a:t>
            </a:r>
            <a:r>
              <a:rPr sz="1400" b="1" dirty="0">
                <a:latin typeface="Arial"/>
                <a:cs typeface="Arial"/>
              </a:rPr>
              <a:t>N)P(N)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1400" b="1" spc="-10" dirty="0">
                <a:latin typeface="Arial"/>
                <a:cs typeface="Arial"/>
              </a:rPr>
              <a:t>=&gt;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Mamma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7358" y="1752033"/>
          <a:ext cx="5172275" cy="372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4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772"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000" b="1" spc="-30" dirty="0">
                          <a:latin typeface="Arial"/>
                          <a:cs typeface="Arial"/>
                        </a:rPr>
                        <a:t>Gi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2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ave</a:t>
                      </a: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ct val="100000"/>
                        </a:lnSpc>
                      </a:pPr>
                      <a:r>
                        <a:rPr sz="1000" b="1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8699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2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hu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197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4">
                      <a:solidFill>
                        <a:srgbClr val="C0C0C0"/>
                      </a:solidFill>
                      <a:prstDash val="solid"/>
                    </a:lnT>
                    <a:lnB w="1194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6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49">
                      <a:solidFill>
                        <a:srgbClr val="C0C0C0"/>
                      </a:solidFill>
                      <a:prstDash val="solid"/>
                    </a:lnT>
                    <a:lnB w="1207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78">
                      <a:solidFill>
                        <a:srgbClr val="C0C0C0"/>
                      </a:solidFill>
                      <a:prstDash val="solid"/>
                    </a:lnT>
                    <a:lnB w="1208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4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g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0">
                      <a:solidFill>
                        <a:srgbClr val="C0C0C0"/>
                      </a:solidFill>
                      <a:prstDash val="solid"/>
                    </a:lnT>
                    <a:lnB w="1208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66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5">
                      <a:solidFill>
                        <a:srgbClr val="C0C0C0"/>
                      </a:solidFill>
                      <a:prstDash val="solid"/>
                    </a:lnT>
                    <a:lnB w="1196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69">
                      <a:solidFill>
                        <a:srgbClr val="C0C0C0"/>
                      </a:solidFill>
                      <a:prstDash val="solid"/>
                    </a:lnT>
                    <a:lnB w="11971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geon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1">
                      <a:solidFill>
                        <a:srgbClr val="C0C0C0"/>
                      </a:solidFill>
                      <a:prstDash val="solid"/>
                    </a:lnT>
                    <a:lnB w="1197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549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76">
                      <a:solidFill>
                        <a:srgbClr val="C0C0C0"/>
                      </a:solidFill>
                      <a:prstDash val="solid"/>
                    </a:lnT>
                    <a:lnB w="1216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53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eop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k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64">
                      <a:solidFill>
                        <a:srgbClr val="C0C0C0"/>
                      </a:solidFill>
                      <a:prstDash val="solid"/>
                    </a:lnT>
                    <a:lnB w="11953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38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1953">
                      <a:solidFill>
                        <a:srgbClr val="C0C0C0"/>
                      </a:solidFill>
                      <a:prstDash val="solid"/>
                    </a:lnT>
                    <a:lnB w="12051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65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51">
                      <a:solidFill>
                        <a:srgbClr val="C0C0C0"/>
                      </a:solidFill>
                      <a:prstDash val="solid"/>
                    </a:lnT>
                    <a:lnB w="1208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8427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4">
                      <a:solidFill>
                        <a:srgbClr val="C0C0C0"/>
                      </a:solidFill>
                      <a:prstDash val="solid"/>
                    </a:lnT>
                    <a:lnB w="1208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39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eel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89">
                      <a:solidFill>
                        <a:srgbClr val="C0C0C0"/>
                      </a:solidFill>
                      <a:prstDash val="solid"/>
                    </a:lnT>
                    <a:lnB w="12034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867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4">
                      <a:solidFill>
                        <a:srgbClr val="C0C0C0"/>
                      </a:solidFill>
                      <a:prstDash val="solid"/>
                    </a:lnT>
                    <a:lnB w="12036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410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36">
                      <a:solidFill>
                        <a:srgbClr val="C0C0C0"/>
                      </a:solidFill>
                      <a:prstDash val="solid"/>
                    </a:lnT>
                    <a:lnB w="12008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40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08">
                      <a:solidFill>
                        <a:srgbClr val="C0C0C0"/>
                      </a:solidFill>
                      <a:prstDash val="solid"/>
                    </a:lnT>
                    <a:lnB w="1202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66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0">
                      <a:solidFill>
                        <a:srgbClr val="C0C0C0"/>
                      </a:solidFill>
                      <a:prstDash val="solid"/>
                    </a:lnT>
                    <a:lnB w="12022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8407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n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22">
                      <a:solidFill>
                        <a:srgbClr val="C0C0C0"/>
                      </a:solidFill>
                      <a:prstDash val="solid"/>
                    </a:lnT>
                    <a:lnB w="12012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535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7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86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86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201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201">
                      <a:solidFill>
                        <a:srgbClr val="000000"/>
                      </a:solidFill>
                      <a:prstDash val="solid"/>
                    </a:lnL>
                    <a:lnR w="12199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15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9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012">
                      <a:solidFill>
                        <a:srgbClr val="C0C0C0"/>
                      </a:solidFill>
                      <a:prstDash val="solid"/>
                    </a:lnT>
                    <a:lnB w="1227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9305" y="5866764"/>
          <a:ext cx="5141562" cy="43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476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250" b="1" spc="-5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3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h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1">
                      <a:solidFill>
                        <a:srgbClr val="000000"/>
                      </a:solidFill>
                      <a:prstDash val="solid"/>
                    </a:lnL>
                    <a:lnR w="1490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50" b="1" spc="-4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2">
                      <a:solidFill>
                        <a:srgbClr val="000000"/>
                      </a:solidFill>
                      <a:prstDash val="solid"/>
                    </a:lnL>
                    <a:lnR w="14899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25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spc="-4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3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r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9">
                      <a:solidFill>
                        <a:srgbClr val="000000"/>
                      </a:solidFill>
                      <a:prstDash val="solid"/>
                    </a:lnL>
                    <a:lnR w="1489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av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Legs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2">
                      <a:solidFill>
                        <a:srgbClr val="000000"/>
                      </a:solidFill>
                      <a:prstDash val="solid"/>
                    </a:lnL>
                    <a:lnR w="14882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</a:pPr>
                      <a:r>
                        <a:rPr sz="1250" b="1" spc="1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spc="-4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b="1" spc="-1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50" b="1" dirty="0"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82">
                      <a:solidFill>
                        <a:srgbClr val="000000"/>
                      </a:solidFill>
                      <a:prstDash val="solid"/>
                    </a:lnL>
                    <a:lnR w="14896">
                      <a:solidFill>
                        <a:srgbClr val="000000"/>
                      </a:solidFill>
                      <a:prstDash val="solid"/>
                    </a:lnR>
                    <a:lnT w="10914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73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1">
                      <a:solidFill>
                        <a:srgbClr val="000000"/>
                      </a:solidFill>
                      <a:prstDash val="solid"/>
                    </a:lnL>
                    <a:lnR w="1490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902">
                      <a:solidFill>
                        <a:srgbClr val="000000"/>
                      </a:solidFill>
                      <a:prstDash val="solid"/>
                    </a:lnL>
                    <a:lnR w="14899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-5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5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9">
                      <a:solidFill>
                        <a:srgbClr val="000000"/>
                      </a:solidFill>
                      <a:prstDash val="solid"/>
                    </a:lnL>
                    <a:lnR w="1489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</a:pPr>
                      <a:r>
                        <a:rPr sz="1500" spc="-60" dirty="0">
                          <a:latin typeface="Arial"/>
                          <a:cs typeface="Arial"/>
                        </a:rPr>
                        <a:t>no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92">
                      <a:solidFill>
                        <a:srgbClr val="000000"/>
                      </a:solidFill>
                      <a:prstDash val="solid"/>
                    </a:lnL>
                    <a:lnR w="14882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?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4882">
                      <a:solidFill>
                        <a:srgbClr val="000000"/>
                      </a:solidFill>
                      <a:prstDash val="solid"/>
                    </a:lnL>
                    <a:lnR w="14896">
                      <a:solidFill>
                        <a:srgbClr val="000000"/>
                      </a:solidFill>
                      <a:prstDash val="solid"/>
                    </a:lnR>
                    <a:lnB w="1493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Metr</a:t>
            </a:r>
            <a:r>
              <a:rPr sz="3600" spc="-10" dirty="0"/>
              <a:t>ics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15" dirty="0"/>
              <a:t>f</a:t>
            </a:r>
            <a:r>
              <a:rPr sz="3600" spc="-30" dirty="0"/>
              <a:t>o</a:t>
            </a:r>
            <a:r>
              <a:rPr sz="3600" dirty="0"/>
              <a:t>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Per</a:t>
            </a:r>
            <a:r>
              <a:rPr sz="3600" spc="-15" dirty="0"/>
              <a:t>f</a:t>
            </a:r>
            <a:r>
              <a:rPr sz="3600" spc="-30" dirty="0"/>
              <a:t>o</a:t>
            </a:r>
            <a:r>
              <a:rPr sz="3600" dirty="0"/>
              <a:t>rma</a:t>
            </a:r>
            <a:r>
              <a:rPr sz="3600" spc="-30" dirty="0"/>
              <a:t>n</a:t>
            </a:r>
            <a:r>
              <a:rPr sz="3600" dirty="0"/>
              <a:t>ce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Eva</a:t>
            </a:r>
            <a:r>
              <a:rPr sz="3600" spc="-10" dirty="0"/>
              <a:t>l</a:t>
            </a:r>
            <a:r>
              <a:rPr sz="3600" spc="-30" dirty="0"/>
              <a:t>u</a:t>
            </a:r>
            <a:r>
              <a:rPr sz="3600" dirty="0"/>
              <a:t>a</a:t>
            </a:r>
            <a:r>
              <a:rPr sz="3600" spc="-15" dirty="0"/>
              <a:t>ti</a:t>
            </a:r>
            <a:r>
              <a:rPr sz="3600" spc="-30" dirty="0"/>
              <a:t>o</a:t>
            </a:r>
            <a:r>
              <a:rPr sz="3600" spc="-25" dirty="0"/>
              <a:t>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887334" cy="1818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Arial"/>
                <a:cs typeface="Arial"/>
              </a:rPr>
              <a:t>Focus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predi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ive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capabili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  <a:p>
            <a:pPr marL="698500" marR="274955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Ra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han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how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-15" dirty="0">
                <a:latin typeface="Arial"/>
                <a:cs typeface="Arial"/>
              </a:rPr>
              <a:t>st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akes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classi</a:t>
            </a:r>
            <a:r>
              <a:rPr sz="2600" spc="-15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build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-15" dirty="0">
                <a:latin typeface="Arial"/>
                <a:cs typeface="Arial"/>
              </a:rPr>
              <a:t>s,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scalabili</a:t>
            </a:r>
            <a:r>
              <a:rPr sz="2600" spc="-15" dirty="0">
                <a:latin typeface="Arial"/>
                <a:cs typeface="Arial"/>
              </a:rPr>
              <a:t>ty,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tc.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fusion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rix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(=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ingency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able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3000" spc="-1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2320" y="4816543"/>
            <a:ext cx="1823720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49600"/>
              </a:lnSpc>
            </a:pPr>
            <a:r>
              <a:rPr sz="1400" b="1" dirty="0">
                <a:latin typeface="Arial"/>
                <a:cs typeface="Arial"/>
              </a:rPr>
              <a:t>a: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TP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(tr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iti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b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(fa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c: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FP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(fa</a:t>
            </a:r>
            <a:r>
              <a:rPr sz="1400" b="1" spc="-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se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po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5" dirty="0">
                <a:latin typeface="Arial"/>
                <a:cs typeface="Arial"/>
              </a:rPr>
              <a:t>iti</a:t>
            </a:r>
            <a:r>
              <a:rPr sz="1400" b="1" dirty="0">
                <a:latin typeface="Arial"/>
                <a:cs typeface="Arial"/>
              </a:rPr>
              <a:t>ve)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(tr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ti</a:t>
            </a:r>
            <a:r>
              <a:rPr sz="1400" b="1" dirty="0">
                <a:latin typeface="Arial"/>
                <a:cs typeface="Arial"/>
              </a:rPr>
              <a:t>ve)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3912" y="3821102"/>
          <a:ext cx="6095996" cy="27940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10">
                <a:tc>
                  <a:txBody>
                    <a:bodyPr/>
                    <a:lstStyle/>
                    <a:p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PREDIC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 rowSpan="3">
                  <a:txBody>
                    <a:bodyPr/>
                    <a:lstStyle/>
                    <a:p>
                      <a:pPr marL="250190" marR="144145" indent="-101600">
                        <a:lnSpc>
                          <a:spcPct val="101099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1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Metr</a:t>
            </a:r>
            <a:r>
              <a:rPr sz="3200" spc="-15" dirty="0"/>
              <a:t>i</a:t>
            </a:r>
            <a:r>
              <a:rPr sz="3200" dirty="0"/>
              <a:t>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/>
              <a:t>f</a:t>
            </a:r>
            <a:r>
              <a:rPr sz="3200" spc="-25" dirty="0"/>
              <a:t>o</a:t>
            </a:r>
            <a:r>
              <a:rPr sz="3200" dirty="0"/>
              <a:t>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Per</a:t>
            </a:r>
            <a:r>
              <a:rPr sz="3200" spc="-15" dirty="0"/>
              <a:t>f</a:t>
            </a:r>
            <a:r>
              <a:rPr sz="3200" spc="-25" dirty="0"/>
              <a:t>o</a:t>
            </a:r>
            <a:r>
              <a:rPr sz="3200" dirty="0"/>
              <a:t>rma</a:t>
            </a:r>
            <a:r>
              <a:rPr sz="3200" spc="-20" dirty="0"/>
              <a:t>n</a:t>
            </a:r>
            <a:r>
              <a:rPr sz="3200" dirty="0"/>
              <a:t>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/>
              <a:t>Eva</a:t>
            </a:r>
            <a:r>
              <a:rPr sz="3200" spc="-15" dirty="0"/>
              <a:t>l</a:t>
            </a:r>
            <a:r>
              <a:rPr sz="3200" spc="-20" dirty="0"/>
              <a:t>u</a:t>
            </a:r>
            <a:r>
              <a:rPr sz="3200" dirty="0"/>
              <a:t>a</a:t>
            </a:r>
            <a:r>
              <a:rPr sz="3200" spc="-15" dirty="0"/>
              <a:t>tion</a:t>
            </a:r>
            <a:r>
              <a:rPr sz="3200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40" y="4967165"/>
            <a:ext cx="45605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Mo</a:t>
            </a:r>
            <a:r>
              <a:rPr sz="3000" spc="-15" dirty="0">
                <a:latin typeface="Arial"/>
                <a:cs typeface="Arial"/>
              </a:rPr>
              <a:t>st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widely-used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ri</a:t>
            </a:r>
            <a:r>
              <a:rPr sz="3000" spc="-15" dirty="0">
                <a:latin typeface="Arial"/>
                <a:cs typeface="Arial"/>
              </a:rPr>
              <a:t>c: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0438" y="6078690"/>
            <a:ext cx="1951989" cy="0"/>
          </a:xfrm>
          <a:custGeom>
            <a:avLst/>
            <a:gdLst/>
            <a:ahLst/>
            <a:cxnLst/>
            <a:rect l="l" t="t" r="r" b="b"/>
            <a:pathLst>
              <a:path w="1951989">
                <a:moveTo>
                  <a:pt x="0" y="0"/>
                </a:moveTo>
                <a:lnTo>
                  <a:pt x="1951495" y="0"/>
                </a:lnTo>
              </a:path>
            </a:pathLst>
          </a:custGeom>
          <a:ln w="8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36880" y="6078690"/>
            <a:ext cx="3198495" cy="0"/>
          </a:xfrm>
          <a:custGeom>
            <a:avLst/>
            <a:gdLst/>
            <a:ahLst/>
            <a:cxnLst/>
            <a:rect l="l" t="t" r="r" b="b"/>
            <a:pathLst>
              <a:path w="3198495">
                <a:moveTo>
                  <a:pt x="0" y="0"/>
                </a:moveTo>
                <a:lnTo>
                  <a:pt x="3197955" y="0"/>
                </a:lnTo>
              </a:path>
            </a:pathLst>
          </a:custGeom>
          <a:ln w="8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8910" y="6152985"/>
            <a:ext cx="318516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24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430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5" dirty="0">
                <a:latin typeface="Times New Roman"/>
                <a:cs typeface="Times New Roman"/>
              </a:rPr>
              <a:t>N</a:t>
            </a:r>
            <a:r>
              <a:rPr sz="3250" i="1" spc="3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i="1" spc="-70" dirty="0">
                <a:latin typeface="Times New Roman"/>
                <a:cs typeface="Times New Roman"/>
              </a:rPr>
              <a:t>F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19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125" dirty="0">
                <a:latin typeface="Times New Roman"/>
                <a:cs typeface="Times New Roman"/>
              </a:rPr>
              <a:t> </a:t>
            </a:r>
            <a:r>
              <a:rPr sz="3250" i="1" spc="-75" dirty="0">
                <a:latin typeface="Times New Roman"/>
                <a:cs typeface="Times New Roman"/>
              </a:rPr>
              <a:t>FN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326379" y="5583115"/>
            <a:ext cx="136652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5" dirty="0">
                <a:latin typeface="Times New Roman"/>
                <a:cs typeface="Times New Roman"/>
              </a:rPr>
              <a:t>T</a:t>
            </a:r>
            <a:r>
              <a:rPr sz="3250" i="1" spc="-20" dirty="0">
                <a:latin typeface="Times New Roman"/>
                <a:cs typeface="Times New Roman"/>
              </a:rPr>
              <a:t>P</a:t>
            </a:r>
            <a:r>
              <a:rPr sz="3250" i="1" spc="-24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425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TN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261" y="6152985"/>
            <a:ext cx="192532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-20" dirty="0">
                <a:latin typeface="Times New Roman"/>
                <a:cs typeface="Times New Roman"/>
              </a:rPr>
              <a:t>a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3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b</a:t>
            </a:r>
            <a:r>
              <a:rPr sz="3250" i="1" spc="-27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75" dirty="0">
                <a:latin typeface="Times New Roman"/>
                <a:cs typeface="Times New Roman"/>
              </a:rPr>
              <a:t> </a:t>
            </a:r>
            <a:r>
              <a:rPr sz="3250" i="1" spc="-15" dirty="0">
                <a:latin typeface="Times New Roman"/>
                <a:cs typeface="Times New Roman"/>
              </a:rPr>
              <a:t>c</a:t>
            </a:r>
            <a:r>
              <a:rPr sz="3250" i="1" spc="-24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4521" y="5583115"/>
            <a:ext cx="81280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i="1" spc="-20" dirty="0">
                <a:latin typeface="Times New Roman"/>
                <a:cs typeface="Times New Roman"/>
              </a:rPr>
              <a:t>a</a:t>
            </a:r>
            <a:r>
              <a:rPr sz="3250" i="1" spc="-220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</a:t>
            </a:r>
            <a:r>
              <a:rPr sz="3250" spc="-225" dirty="0">
                <a:latin typeface="Times New Roman"/>
                <a:cs typeface="Times New Roman"/>
              </a:rPr>
              <a:t> </a:t>
            </a:r>
            <a:r>
              <a:rPr sz="3250" i="1" spc="-20" dirty="0">
                <a:latin typeface="Times New Roman"/>
                <a:cs typeface="Times New Roman"/>
              </a:rPr>
              <a:t>d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8148" y="5879861"/>
            <a:ext cx="25146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932" y="5837135"/>
            <a:ext cx="188087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50" dirty="0">
                <a:latin typeface="Times New Roman"/>
                <a:cs typeface="Times New Roman"/>
              </a:rPr>
              <a:t>A</a:t>
            </a:r>
            <a:r>
              <a:rPr sz="3250" spc="-5" dirty="0">
                <a:latin typeface="Times New Roman"/>
                <a:cs typeface="Times New Roman"/>
              </a:rPr>
              <a:t>c</a:t>
            </a:r>
            <a:r>
              <a:rPr sz="3250" spc="-10" dirty="0">
                <a:latin typeface="Times New Roman"/>
                <a:cs typeface="Times New Roman"/>
              </a:rPr>
              <a:t>c</a:t>
            </a:r>
            <a:r>
              <a:rPr sz="3250" spc="-95" dirty="0">
                <a:latin typeface="Times New Roman"/>
                <a:cs typeface="Times New Roman"/>
              </a:rPr>
              <a:t>u</a:t>
            </a:r>
            <a:r>
              <a:rPr sz="3250" spc="-30" dirty="0">
                <a:latin typeface="Times New Roman"/>
                <a:cs typeface="Times New Roman"/>
              </a:rPr>
              <a:t>r</a:t>
            </a:r>
            <a:r>
              <a:rPr sz="3250" spc="-10" dirty="0">
                <a:latin typeface="Times New Roman"/>
                <a:cs typeface="Times New Roman"/>
              </a:rPr>
              <a:t>ac</a:t>
            </a:r>
            <a:r>
              <a:rPr sz="3250" spc="-20" dirty="0">
                <a:latin typeface="Times New Roman"/>
                <a:cs typeface="Times New Roman"/>
              </a:rPr>
              <a:t>y</a:t>
            </a:r>
            <a:r>
              <a:rPr sz="3250" spc="-30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Symbol"/>
                <a:cs typeface="Symbol"/>
              </a:rPr>
              <a:t></a:t>
            </a:r>
            <a:endParaRPr sz="3250">
              <a:latin typeface="Symbol"/>
              <a:cs typeface="Symbo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66912" y="1662112"/>
          <a:ext cx="6095996" cy="2822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32">
                <a:tc>
                  <a:txBody>
                    <a:bodyPr/>
                    <a:lstStyle/>
                    <a:p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PREDIC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2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82">
                <a:tc rowSpan="3">
                  <a:txBody>
                    <a:bodyPr/>
                    <a:lstStyle/>
                    <a:p>
                      <a:pPr marL="250190" marR="144145" indent="-101600">
                        <a:lnSpc>
                          <a:spcPct val="101099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UAL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CLASS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 marR="4984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 marR="483234" indent="182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D5F0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Class=No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175" marR="4984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4190" marR="483234" indent="1828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Li</a:t>
            </a:r>
            <a:r>
              <a:rPr dirty="0"/>
              <a:t>m</a:t>
            </a:r>
            <a:r>
              <a:rPr spc="-20" dirty="0"/>
              <a:t>i</a:t>
            </a:r>
            <a:r>
              <a:rPr dirty="0"/>
              <a:t>ta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Acc</a:t>
            </a:r>
            <a:r>
              <a:rPr spc="-30" dirty="0"/>
              <a:t>u</a:t>
            </a:r>
            <a:r>
              <a:rPr dirty="0"/>
              <a:t>racy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764780" cy="369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Consider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2-class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problem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9990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770" dirty="0">
                <a:latin typeface="Arial"/>
                <a:cs typeface="Arial"/>
              </a:rPr>
              <a:t>Number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Arial"/>
                <a:cs typeface="Arial"/>
              </a:rPr>
              <a:t>=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10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55600" marR="391160" indent="-342900">
              <a:lnSpc>
                <a:spcPts val="3579"/>
              </a:lnSpc>
              <a:spcBef>
                <a:spcPts val="16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Arial"/>
                <a:cs typeface="Arial"/>
              </a:rPr>
              <a:t>If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model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predi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eve</a:t>
            </a:r>
            <a:r>
              <a:rPr sz="3000" spc="-15" dirty="0">
                <a:latin typeface="Arial"/>
                <a:cs typeface="Arial"/>
              </a:rPr>
              <a:t>ryt</a:t>
            </a:r>
            <a:r>
              <a:rPr sz="3000" dirty="0">
                <a:latin typeface="Arial"/>
                <a:cs typeface="Arial"/>
              </a:rPr>
              <a:t>hing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class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0</a:t>
            </a:r>
            <a:r>
              <a:rPr sz="3000" spc="-10" dirty="0">
                <a:latin typeface="Arial"/>
                <a:cs typeface="Arial"/>
              </a:rPr>
              <a:t>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accuracy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9990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dirty="0">
                <a:latin typeface="Arial"/>
                <a:cs typeface="Arial"/>
              </a:rPr>
              <a:t>10000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Arial"/>
                <a:cs typeface="Arial"/>
              </a:rPr>
              <a:t>=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99</a:t>
            </a:r>
            <a:r>
              <a:rPr sz="3000" spc="-10" dirty="0">
                <a:latin typeface="Arial"/>
                <a:cs typeface="Arial"/>
              </a:rPr>
              <a:t>.</a:t>
            </a:r>
            <a:r>
              <a:rPr sz="3000" dirty="0">
                <a:latin typeface="Arial"/>
                <a:cs typeface="Arial"/>
              </a:rPr>
              <a:t>9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%</a:t>
            </a:r>
            <a:endParaRPr sz="3000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640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spc="-770" dirty="0">
                <a:latin typeface="Arial"/>
                <a:cs typeface="Arial"/>
              </a:rPr>
              <a:t>Accuracy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misleading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because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model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does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no</a:t>
            </a:r>
            <a:r>
              <a:rPr sz="2600" spc="-10" dirty="0">
                <a:latin typeface="Arial"/>
                <a:cs typeface="Arial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5" dirty="0">
                <a:latin typeface="Arial"/>
                <a:cs typeface="Arial"/>
              </a:rPr>
              <a:t>ct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class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30" dirty="0"/>
              <a:t>o</a:t>
            </a:r>
            <a:r>
              <a:rPr dirty="0"/>
              <a:t>st-Se</a:t>
            </a:r>
            <a:r>
              <a:rPr spc="-30" dirty="0"/>
              <a:t>n</a:t>
            </a:r>
            <a:r>
              <a:rPr dirty="0"/>
              <a:t>s</a:t>
            </a:r>
            <a:r>
              <a:rPr spc="-20" dirty="0"/>
              <a:t>i</a:t>
            </a:r>
            <a:r>
              <a:rPr spc="-15" dirty="0"/>
              <a:t>t</a:t>
            </a:r>
            <a:r>
              <a:rPr spc="-20" dirty="0"/>
              <a:t>i</a:t>
            </a:r>
            <a:r>
              <a:rPr dirty="0"/>
              <a:t>ve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Meas</a:t>
            </a:r>
            <a:r>
              <a:rPr spc="-30" dirty="0"/>
              <a:t>u</a:t>
            </a:r>
            <a:r>
              <a:rPr dirty="0"/>
              <a:t>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5582" y="1810250"/>
            <a:ext cx="217360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7864" algn="l"/>
              </a:tabLst>
            </a:pPr>
            <a:r>
              <a:rPr sz="2750" spc="-5" dirty="0">
                <a:latin typeface="Times New Roman"/>
                <a:cs typeface="Times New Roman"/>
              </a:rPr>
              <a:t>P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spc="-20" dirty="0">
                <a:latin typeface="Times New Roman"/>
                <a:cs typeface="Times New Roman"/>
              </a:rPr>
              <a:t>ec</a:t>
            </a:r>
            <a:r>
              <a:rPr sz="2750" spc="-5" dirty="0">
                <a:latin typeface="Times New Roman"/>
                <a:cs typeface="Times New Roman"/>
              </a:rPr>
              <a:t>isi</a:t>
            </a:r>
            <a:r>
              <a:rPr sz="2750" dirty="0">
                <a:latin typeface="Times New Roman"/>
                <a:cs typeface="Times New Roman"/>
              </a:rPr>
              <a:t>on </a:t>
            </a:r>
            <a:r>
              <a:rPr sz="2750" spc="-25" dirty="0">
                <a:latin typeface="Times New Roman"/>
                <a:cs typeface="Times New Roman"/>
              </a:rPr>
              <a:t>(</a:t>
            </a:r>
            <a:r>
              <a:rPr sz="2750" dirty="0">
                <a:latin typeface="Times New Roman"/>
                <a:cs typeface="Times New Roman"/>
              </a:rPr>
              <a:t>p)	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4937" y="2010651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58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11697" y="1599283"/>
            <a:ext cx="158496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</a:tabLst>
            </a:pPr>
            <a:r>
              <a:rPr sz="2750" i="1" dirty="0">
                <a:latin typeface="Times New Roman"/>
                <a:cs typeface="Times New Roman"/>
              </a:rPr>
              <a:t>a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5107" y="2089726"/>
            <a:ext cx="218059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0444" algn="l"/>
              </a:tabLst>
            </a:pP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r>
              <a:rPr sz="2750" i="1" spc="-2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F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3315" y="1827375"/>
            <a:ext cx="2184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7359" y="2010651"/>
            <a:ext cx="1181100" cy="0"/>
          </a:xfrm>
          <a:custGeom>
            <a:avLst/>
            <a:gdLst/>
            <a:ahLst/>
            <a:cxnLst/>
            <a:rect l="l" t="t" r="r" b="b"/>
            <a:pathLst>
              <a:path w="1181100">
                <a:moveTo>
                  <a:pt x="0" y="0"/>
                </a:moveTo>
                <a:lnTo>
                  <a:pt x="118049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35582" y="2740920"/>
            <a:ext cx="159893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5" dirty="0">
                <a:latin typeface="Times New Roman"/>
                <a:cs typeface="Times New Roman"/>
              </a:rPr>
              <a:t>R</a:t>
            </a:r>
            <a:r>
              <a:rPr sz="2750" spc="-20" dirty="0">
                <a:latin typeface="Times New Roman"/>
                <a:cs typeface="Times New Roman"/>
              </a:rPr>
              <a:t>eca</a:t>
            </a:r>
            <a:r>
              <a:rPr sz="2750" spc="-5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l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(r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7050" y="2529941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dirty="0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0238" y="2941282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>
                <a:moveTo>
                  <a:pt x="0" y="0"/>
                </a:moveTo>
                <a:lnTo>
                  <a:pt x="690730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10401" y="3020384"/>
            <a:ext cx="221932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39494" algn="l"/>
              </a:tabLst>
            </a:pP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	</a:t>
            </a: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r>
              <a:rPr sz="2750" i="1" spc="-2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4" dirty="0">
                <a:latin typeface="Times New Roman"/>
                <a:cs typeface="Times New Roman"/>
              </a:rPr>
              <a:t> </a:t>
            </a:r>
            <a:r>
              <a:rPr sz="2750" i="1" spc="-20" dirty="0">
                <a:latin typeface="Times New Roman"/>
                <a:cs typeface="Times New Roman"/>
              </a:rPr>
              <a:t>F</a:t>
            </a:r>
            <a:r>
              <a:rPr sz="2750" i="1" dirty="0">
                <a:latin typeface="Times New Roman"/>
                <a:cs typeface="Times New Roman"/>
              </a:rPr>
              <a:t>N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7791" y="2758045"/>
            <a:ext cx="2184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28438" y="2529941"/>
            <a:ext cx="43434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i="1" spc="-5" dirty="0">
                <a:latin typeface="Times New Roman"/>
                <a:cs typeface="Times New Roman"/>
              </a:rPr>
              <a:t>T</a:t>
            </a:r>
            <a:r>
              <a:rPr sz="2750" i="1" dirty="0">
                <a:latin typeface="Times New Roman"/>
                <a:cs typeface="Times New Roman"/>
              </a:rPr>
              <a:t>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1836" y="2941282"/>
            <a:ext cx="1224915" cy="0"/>
          </a:xfrm>
          <a:custGeom>
            <a:avLst/>
            <a:gdLst/>
            <a:ahLst/>
            <a:cxnLst/>
            <a:rect l="l" t="t" r="r" b="b"/>
            <a:pathLst>
              <a:path w="1224914">
                <a:moveTo>
                  <a:pt x="0" y="0"/>
                </a:moveTo>
                <a:lnTo>
                  <a:pt x="1224333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9902" y="387925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273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35582" y="3467900"/>
            <a:ext cx="3294379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8715" algn="l"/>
                <a:tab pos="3088640" algn="l"/>
              </a:tabLst>
            </a:pPr>
            <a:r>
              <a:rPr sz="2750" spc="-5" dirty="0">
                <a:latin typeface="Times New Roman"/>
                <a:cs typeface="Times New Roman"/>
              </a:rPr>
              <a:t>F</a:t>
            </a:r>
            <a:r>
              <a:rPr sz="2750" spc="-25" dirty="0">
                <a:latin typeface="Times New Roman"/>
                <a:cs typeface="Times New Roman"/>
              </a:rPr>
              <a:t>-</a:t>
            </a:r>
            <a:r>
              <a:rPr sz="2750" spc="-5" dirty="0">
                <a:latin typeface="Times New Roman"/>
                <a:cs typeface="Times New Roman"/>
              </a:rPr>
              <a:t>m</a:t>
            </a:r>
            <a:r>
              <a:rPr sz="2750" spc="-20" dirty="0">
                <a:latin typeface="Times New Roman"/>
                <a:cs typeface="Times New Roman"/>
              </a:rPr>
              <a:t>ea</a:t>
            </a:r>
            <a:r>
              <a:rPr sz="2750" spc="-5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r</a:t>
            </a:r>
            <a:r>
              <a:rPr sz="2750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(</a:t>
            </a:r>
            <a:r>
              <a:rPr sz="2750" spc="-5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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4125" spc="127" baseline="33333" dirty="0">
                <a:latin typeface="Times New Roman"/>
                <a:cs typeface="Times New Roman"/>
              </a:rPr>
              <a:t>2</a:t>
            </a:r>
            <a:r>
              <a:rPr sz="4125" i="1" spc="-7" baseline="33333" dirty="0">
                <a:latin typeface="Times New Roman"/>
                <a:cs typeface="Times New Roman"/>
              </a:rPr>
              <a:t>r</a:t>
            </a:r>
            <a:r>
              <a:rPr sz="4125" i="1" baseline="33333" dirty="0">
                <a:latin typeface="Times New Roman"/>
                <a:cs typeface="Times New Roman"/>
              </a:rPr>
              <a:t>p	</a:t>
            </a:r>
            <a:r>
              <a:rPr sz="2750" dirty="0">
                <a:latin typeface="Symbol"/>
                <a:cs typeface="Symbol"/>
              </a:rPr>
              <a:t>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509" y="3958343"/>
            <a:ext cx="235585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0290" algn="l"/>
              </a:tabLst>
            </a:pPr>
            <a:r>
              <a:rPr sz="2750" i="1" dirty="0">
                <a:latin typeface="Times New Roman"/>
                <a:cs typeface="Times New Roman"/>
              </a:rPr>
              <a:t>r</a:t>
            </a:r>
            <a:r>
              <a:rPr sz="2750" i="1" spc="-2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p	</a:t>
            </a: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-2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</a:t>
            </a:r>
            <a:r>
              <a:rPr sz="2750" i="1" spc="-2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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c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6712" y="3467900"/>
            <a:ext cx="3917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120" dirty="0">
                <a:latin typeface="Times New Roman"/>
                <a:cs typeface="Times New Roman"/>
              </a:rPr>
              <a:t>2</a:t>
            </a:r>
            <a:r>
              <a:rPr sz="2750" i="1" dirty="0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96044" y="3879257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2164" y="0"/>
                </a:lnTo>
              </a:path>
            </a:pathLst>
          </a:custGeom>
          <a:ln w="17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18562" y="4794494"/>
            <a:ext cx="7353934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0" indent="-292100">
              <a:lnSpc>
                <a:spcPct val="100000"/>
              </a:lnSpc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dirty="0">
                <a:latin typeface="Arial"/>
                <a:cs typeface="Arial"/>
              </a:rPr>
              <a:t>Precision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o)</a:t>
            </a:r>
            <a:endParaRPr sz="24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605"/>
              </a:spcBef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dirty="0">
                <a:latin typeface="Arial"/>
                <a:cs typeface="Arial"/>
              </a:rPr>
              <a:t>Recall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s|</a:t>
            </a:r>
            <a:r>
              <a:rPr sz="2400" spc="-24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Arial"/>
                <a:cs typeface="Arial"/>
              </a:rPr>
              <a:t>&amp;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C(No</a:t>
            </a:r>
            <a:r>
              <a:rPr sz="2400" spc="-5" dirty="0">
                <a:latin typeface="Arial"/>
                <a:cs typeface="Arial"/>
              </a:rPr>
              <a:t>|</a:t>
            </a:r>
            <a:r>
              <a:rPr sz="2400" spc="-24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720"/>
              </a:spcBef>
              <a:buClr>
                <a:srgbClr val="0C7B9C"/>
              </a:buClr>
              <a:buSzPct val="75000"/>
              <a:buFont typeface="Arial"/>
              <a:buChar char="●"/>
              <a:tabLst>
                <a:tab pos="304800" algn="l"/>
              </a:tabLst>
            </a:pPr>
            <a:r>
              <a:rPr sz="2400" spc="-2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-measure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biased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owards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excep</a:t>
            </a:r>
            <a:r>
              <a:rPr sz="2400" spc="-10" dirty="0">
                <a:latin typeface="Arial"/>
                <a:cs typeface="Arial"/>
              </a:rPr>
              <a:t>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dirty="0">
                <a:latin typeface="Arial"/>
                <a:cs typeface="Arial"/>
              </a:rPr>
              <a:t>No|N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75427" y="7078682"/>
            <a:ext cx="1949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Eg,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5" dirty="0"/>
              <a:t>W</a:t>
            </a:r>
            <a:r>
              <a:rPr dirty="0"/>
              <a:t>EKA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6166485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Java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DM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ool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library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  <a:tabLst>
                <a:tab pos="702945" algn="l"/>
              </a:tabLst>
            </a:pPr>
            <a:r>
              <a:rPr sz="1800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Arial"/>
                <a:cs typeface="Arial"/>
                <a:hlinkClick r:id="rId3"/>
              </a:rPr>
              <a:t>http:/</a:t>
            </a:r>
            <a:r>
              <a:rPr sz="2600" spc="-15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www</a:t>
            </a:r>
            <a:r>
              <a:rPr sz="2600" spc="-15" dirty="0">
                <a:latin typeface="Arial"/>
                <a:cs typeface="Arial"/>
                <a:hlinkClick r:id="rId3"/>
              </a:rPr>
              <a:t>.cs.</a:t>
            </a:r>
            <a:r>
              <a:rPr sz="2600" dirty="0">
                <a:latin typeface="Arial"/>
                <a:cs typeface="Arial"/>
                <a:hlinkClick r:id="rId3"/>
              </a:rPr>
              <a:t>waika</a:t>
            </a:r>
            <a:r>
              <a:rPr sz="2600" spc="-15" dirty="0">
                <a:latin typeface="Arial"/>
                <a:cs typeface="Arial"/>
                <a:hlinkClick r:id="rId3"/>
              </a:rPr>
              <a:t>t</a:t>
            </a:r>
            <a:r>
              <a:rPr sz="2600" dirty="0">
                <a:latin typeface="Arial"/>
                <a:cs typeface="Arial"/>
                <a:hlinkClick r:id="rId3"/>
              </a:rPr>
              <a:t>o</a:t>
            </a:r>
            <a:r>
              <a:rPr sz="2600" spc="-15" dirty="0">
                <a:latin typeface="Arial"/>
                <a:cs typeface="Arial"/>
                <a:hlinkClick r:id="rId3"/>
              </a:rPr>
              <a:t>.</a:t>
            </a:r>
            <a:r>
              <a:rPr sz="2600" dirty="0">
                <a:latin typeface="Arial"/>
                <a:cs typeface="Arial"/>
                <a:hlinkClick r:id="rId3"/>
              </a:rPr>
              <a:t>a</a:t>
            </a:r>
            <a:r>
              <a:rPr sz="2600" spc="-15" dirty="0">
                <a:latin typeface="Arial"/>
                <a:cs typeface="Arial"/>
                <a:hlinkClick r:id="rId3"/>
              </a:rPr>
              <a:t>c.</a:t>
            </a:r>
            <a:r>
              <a:rPr sz="2600" dirty="0">
                <a:latin typeface="Arial"/>
                <a:cs typeface="Arial"/>
                <a:hlinkClick r:id="rId3"/>
              </a:rPr>
              <a:t>n</a:t>
            </a:r>
            <a:r>
              <a:rPr sz="2600" spc="-5" dirty="0">
                <a:latin typeface="Arial"/>
                <a:cs typeface="Arial"/>
                <a:hlinkClick r:id="rId3"/>
              </a:rPr>
              <a:t>z</a:t>
            </a:r>
            <a:r>
              <a:rPr sz="2600" spc="-15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ml</a:t>
            </a:r>
            <a:r>
              <a:rPr sz="2600" spc="-10" dirty="0">
                <a:latin typeface="Arial"/>
                <a:cs typeface="Arial"/>
                <a:hlinkClick r:id="rId3"/>
              </a:rPr>
              <a:t>/</a:t>
            </a:r>
            <a:r>
              <a:rPr sz="2600" dirty="0">
                <a:latin typeface="Arial"/>
                <a:cs typeface="Arial"/>
                <a:hlinkClick r:id="rId3"/>
              </a:rPr>
              <a:t>wek</a:t>
            </a:r>
            <a:r>
              <a:rPr sz="2600" spc="-5" dirty="0">
                <a:latin typeface="Arial"/>
                <a:cs typeface="Arial"/>
                <a:hlinkClick r:id="rId3"/>
              </a:rPr>
              <a:t>a</a:t>
            </a:r>
            <a:r>
              <a:rPr sz="2600" spc="-10" dirty="0">
                <a:latin typeface="Arial"/>
                <a:cs typeface="Arial"/>
                <a:hlinkClick r:id="rId3"/>
              </a:rPr>
              <a:t>/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8879" y="3162982"/>
            <a:ext cx="5158038" cy="3150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999" y="3231727"/>
            <a:ext cx="4965066" cy="29587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0945" y="3212674"/>
            <a:ext cx="5003165" cy="2997200"/>
          </a:xfrm>
          <a:custGeom>
            <a:avLst/>
            <a:gdLst/>
            <a:ahLst/>
            <a:cxnLst/>
            <a:rect l="l" t="t" r="r" b="b"/>
            <a:pathLst>
              <a:path w="5003165" h="2997200">
                <a:moveTo>
                  <a:pt x="0" y="2996802"/>
                </a:moveTo>
                <a:lnTo>
                  <a:pt x="5003017" y="2996802"/>
                </a:lnTo>
                <a:lnTo>
                  <a:pt x="5003017" y="0"/>
                </a:lnTo>
                <a:lnTo>
                  <a:pt x="0" y="0"/>
                </a:lnTo>
                <a:lnTo>
                  <a:pt x="0" y="299680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Eg,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45" dirty="0"/>
              <a:t>W</a:t>
            </a:r>
            <a:r>
              <a:rPr dirty="0"/>
              <a:t>EKA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30" dirty="0"/>
              <a:t>u</a:t>
            </a:r>
            <a:r>
              <a:rPr spc="-2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889461" y="1512917"/>
            <a:ext cx="8296107" cy="5133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0062" y="1581945"/>
            <a:ext cx="8101580" cy="4939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1009" y="1562898"/>
            <a:ext cx="8140065" cy="4977765"/>
          </a:xfrm>
          <a:custGeom>
            <a:avLst/>
            <a:gdLst/>
            <a:ahLst/>
            <a:cxnLst/>
            <a:rect l="l" t="t" r="r" b="b"/>
            <a:pathLst>
              <a:path w="8140065" h="4977765">
                <a:moveTo>
                  <a:pt x="0" y="4977597"/>
                </a:moveTo>
                <a:lnTo>
                  <a:pt x="8139500" y="4977597"/>
                </a:lnTo>
                <a:lnTo>
                  <a:pt x="8139500" y="0"/>
                </a:lnTo>
                <a:lnTo>
                  <a:pt x="0" y="0"/>
                </a:lnTo>
                <a:lnTo>
                  <a:pt x="0" y="4977597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2195" y="1648691"/>
            <a:ext cx="10433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700" dirty="0">
                <a:solidFill>
                  <a:srgbClr val="FF0000"/>
                </a:solidFill>
                <a:latin typeface="Wingdings"/>
                <a:cs typeface="Wingdings"/>
              </a:rPr>
              <a:t>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8915" y="3958193"/>
            <a:ext cx="272415" cy="408940"/>
          </a:xfrm>
          <a:custGeom>
            <a:avLst/>
            <a:gdLst/>
            <a:ahLst/>
            <a:cxnLst/>
            <a:rect l="l" t="t" r="r" b="b"/>
            <a:pathLst>
              <a:path w="272414" h="408939">
                <a:moveTo>
                  <a:pt x="272308" y="0"/>
                </a:moveTo>
                <a:lnTo>
                  <a:pt x="0" y="408462"/>
                </a:lnTo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3187" y="4252874"/>
            <a:ext cx="121285" cy="137795"/>
          </a:xfrm>
          <a:custGeom>
            <a:avLst/>
            <a:gdLst/>
            <a:ahLst/>
            <a:cxnLst/>
            <a:rect l="l" t="t" r="r" b="b"/>
            <a:pathLst>
              <a:path w="121285" h="137795">
                <a:moveTo>
                  <a:pt x="14630" y="0"/>
                </a:moveTo>
                <a:lnTo>
                  <a:pt x="7863" y="6004"/>
                </a:lnTo>
                <a:lnTo>
                  <a:pt x="7406" y="13868"/>
                </a:lnTo>
                <a:lnTo>
                  <a:pt x="0" y="137373"/>
                </a:lnTo>
                <a:lnTo>
                  <a:pt x="96509" y="90190"/>
                </a:lnTo>
                <a:lnTo>
                  <a:pt x="31455" y="90190"/>
                </a:lnTo>
                <a:lnTo>
                  <a:pt x="35905" y="15575"/>
                </a:lnTo>
                <a:lnTo>
                  <a:pt x="36393" y="7711"/>
                </a:lnTo>
                <a:lnTo>
                  <a:pt x="30388" y="944"/>
                </a:lnTo>
                <a:lnTo>
                  <a:pt x="14630" y="0"/>
                </a:lnTo>
                <a:close/>
              </a:path>
              <a:path w="121285" h="137795">
                <a:moveTo>
                  <a:pt x="105674" y="53888"/>
                </a:moveTo>
                <a:lnTo>
                  <a:pt x="31455" y="90190"/>
                </a:lnTo>
                <a:lnTo>
                  <a:pt x="96509" y="90190"/>
                </a:lnTo>
                <a:lnTo>
                  <a:pt x="118231" y="79583"/>
                </a:lnTo>
                <a:lnTo>
                  <a:pt x="121188" y="71018"/>
                </a:lnTo>
                <a:lnTo>
                  <a:pt x="114239" y="56845"/>
                </a:lnTo>
                <a:lnTo>
                  <a:pt x="105674" y="53888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146" y="3736928"/>
            <a:ext cx="5706745" cy="85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(59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27)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686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(59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2)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967</a:t>
            </a:r>
            <a:r>
              <a:rPr sz="1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0" dirty="0">
                <a:solidFill>
                  <a:srgbClr val="FF0000"/>
                </a:solidFill>
                <a:latin typeface="Wingdings"/>
                <a:cs typeface="Wingdings"/>
              </a:rPr>
              <a:t>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53127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3127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921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08921" y="4390263"/>
            <a:ext cx="720090" cy="216535"/>
          </a:xfrm>
          <a:custGeom>
            <a:avLst/>
            <a:gdLst/>
            <a:ahLst/>
            <a:cxnLst/>
            <a:rect l="l" t="t" r="r" b="b"/>
            <a:pathLst>
              <a:path w="720089" h="216535">
                <a:moveTo>
                  <a:pt x="0" y="216026"/>
                </a:moveTo>
                <a:lnTo>
                  <a:pt x="720077" y="216026"/>
                </a:lnTo>
                <a:lnTo>
                  <a:pt x="720077" y="0"/>
                </a:lnTo>
                <a:lnTo>
                  <a:pt x="0" y="0"/>
                </a:lnTo>
                <a:lnTo>
                  <a:pt x="0" y="216026"/>
                </a:lnTo>
                <a:close/>
              </a:path>
            </a:pathLst>
          </a:custGeom>
          <a:ln w="285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70517" y="5465120"/>
            <a:ext cx="648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318804" y="5465111"/>
            <a:ext cx="6483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Clas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58741" y="5740117"/>
          <a:ext cx="2088244" cy="60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TP=59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FN=2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607017" y="5740117"/>
          <a:ext cx="2088244" cy="60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TP=12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FN=27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Case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St</a:t>
            </a:r>
            <a:r>
              <a:rPr spc="-30" dirty="0"/>
              <a:t>ud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30" dirty="0"/>
              <a:t>o</a:t>
            </a:r>
            <a:r>
              <a:rPr dirty="0"/>
              <a:t>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880" y="1809515"/>
            <a:ext cx="7745095" cy="4545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5885" indent="-342900">
              <a:lnSpc>
                <a:spcPct val="100000"/>
              </a:lnSpc>
              <a:tabLst>
                <a:tab pos="354965" algn="l"/>
              </a:tabLst>
            </a:pPr>
            <a:r>
              <a:rPr sz="2100" b="1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b="1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b="1" spc="-910" dirty="0">
                <a:latin typeface="Arial"/>
                <a:cs typeface="Arial"/>
              </a:rPr>
              <a:t>“Priva</a:t>
            </a:r>
            <a:r>
              <a:rPr sz="3000" b="1" spc="-10" dirty="0">
                <a:latin typeface="Arial"/>
                <a:cs typeface="Arial"/>
              </a:rPr>
              <a:t>te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rai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and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</a:t>
            </a:r>
            <a:r>
              <a:rPr sz="3000" b="1" spc="-10" dirty="0">
                <a:latin typeface="Arial"/>
                <a:cs typeface="Arial"/>
              </a:rPr>
              <a:t>tt</a:t>
            </a:r>
            <a:r>
              <a:rPr sz="3000" b="1" dirty="0">
                <a:latin typeface="Arial"/>
                <a:cs typeface="Arial"/>
              </a:rPr>
              <a:t>ribu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es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are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predi</a:t>
            </a:r>
            <a:r>
              <a:rPr sz="3000" b="1" spc="-15" dirty="0">
                <a:latin typeface="Arial"/>
                <a:cs typeface="Arial"/>
              </a:rPr>
              <a:t>ct</a:t>
            </a:r>
            <a:r>
              <a:rPr sz="3000" b="1" dirty="0">
                <a:latin typeface="Arial"/>
                <a:cs typeface="Arial"/>
              </a:rPr>
              <a:t>able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dirty="0">
                <a:latin typeface="Arial"/>
                <a:cs typeface="Arial"/>
              </a:rPr>
              <a:t>rom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digi</a:t>
            </a:r>
            <a:r>
              <a:rPr sz="3000" b="1" spc="-10" dirty="0">
                <a:latin typeface="Arial"/>
                <a:cs typeface="Arial"/>
              </a:rPr>
              <a:t>t</a:t>
            </a:r>
            <a:r>
              <a:rPr sz="3000" b="1" dirty="0">
                <a:latin typeface="Arial"/>
                <a:cs typeface="Arial"/>
              </a:rPr>
              <a:t>al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records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o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human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Arial"/>
                <a:cs typeface="Arial"/>
              </a:rPr>
              <a:t>behavior”</a:t>
            </a:r>
            <a:endParaRPr sz="3000" b="1">
              <a:latin typeface="Arial"/>
              <a:cs typeface="Arial"/>
            </a:endParaRPr>
          </a:p>
          <a:p>
            <a:pPr marL="698500" marR="5080" indent="-342900">
              <a:lnSpc>
                <a:spcPts val="3080"/>
              </a:lnSpc>
              <a:spcBef>
                <a:spcPts val="760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600" b="1" spc="-20" dirty="0">
                <a:latin typeface="Arial"/>
                <a:cs typeface="Arial"/>
              </a:rPr>
              <a:t>By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Michal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Kosinski</a:t>
            </a:r>
            <a:r>
              <a:rPr sz="2600" b="1" spc="-5" dirty="0">
                <a:latin typeface="Arial"/>
                <a:cs typeface="Arial"/>
              </a:rPr>
              <a:t>a</a:t>
            </a:r>
            <a:r>
              <a:rPr sz="2600" b="1" spc="-10" dirty="0">
                <a:latin typeface="Arial"/>
                <a:cs typeface="Arial"/>
              </a:rPr>
              <a:t>,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David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S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illwell</a:t>
            </a:r>
            <a:r>
              <a:rPr sz="2600" b="1" spc="-5" dirty="0">
                <a:latin typeface="Arial"/>
                <a:cs typeface="Arial"/>
              </a:rPr>
              <a:t>a</a:t>
            </a:r>
            <a:r>
              <a:rPr sz="2600" b="1" spc="-10" dirty="0">
                <a:latin typeface="Arial"/>
                <a:cs typeface="Arial"/>
              </a:rPr>
              <a:t>,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Arial"/>
                <a:cs typeface="Arial"/>
              </a:rPr>
              <a:t>an</a:t>
            </a:r>
            <a:r>
              <a:rPr sz="2600" b="1" dirty="0">
                <a:latin typeface="Arial"/>
                <a:cs typeface="Arial"/>
              </a:rPr>
              <a:t>d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hore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Arial"/>
                <a:cs typeface="Arial"/>
              </a:rPr>
              <a:t>G</a:t>
            </a:r>
            <a:r>
              <a:rPr sz="2600" b="1" dirty="0">
                <a:latin typeface="Arial"/>
                <a:cs typeface="Arial"/>
              </a:rPr>
              <a:t>raepelb</a:t>
            </a:r>
            <a:endParaRPr sz="2600" b="1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5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b="1" spc="-770">
                <a:latin typeface="Arial"/>
                <a:cs typeface="Arial"/>
              </a:rPr>
              <a:t>PN</a:t>
            </a:r>
            <a:r>
              <a:rPr sz="2600" b="1" spc="-20">
                <a:latin typeface="Arial"/>
                <a:cs typeface="Arial"/>
              </a:rPr>
              <a:t>AS</a:t>
            </a:r>
            <a:r>
              <a:rPr sz="2600" b="1" spc="70">
                <a:latin typeface="Times New Roman"/>
                <a:cs typeface="Times New Roman"/>
              </a:rPr>
              <a:t> </a:t>
            </a:r>
            <a:r>
              <a:rPr sz="2600" b="1">
                <a:latin typeface="Arial"/>
                <a:cs typeface="Arial"/>
              </a:rPr>
              <a:t>201</a:t>
            </a:r>
            <a:r>
              <a:rPr lang="en-GB" sz="2600" b="1">
                <a:latin typeface="Arial"/>
                <a:cs typeface="Arial"/>
              </a:rPr>
              <a:t>8</a:t>
            </a:r>
            <a:endParaRPr sz="2600" b="1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54965" algn="l"/>
              </a:tabLst>
            </a:pPr>
            <a:r>
              <a:rPr sz="2100" b="1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b="1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b="1" spc="-910" dirty="0">
                <a:latin typeface="Arial"/>
                <a:cs typeface="Arial"/>
              </a:rPr>
              <a:t>Main</a:t>
            </a:r>
            <a:r>
              <a:rPr sz="3000" b="1" spc="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Arial"/>
                <a:cs typeface="Arial"/>
              </a:rPr>
              <a:t>f</a:t>
            </a:r>
            <a:r>
              <a:rPr sz="3000" b="1" dirty="0">
                <a:latin typeface="Arial"/>
                <a:cs typeface="Arial"/>
              </a:rPr>
              <a:t>inding</a:t>
            </a:r>
            <a:r>
              <a:rPr sz="3000" b="1" spc="-15" dirty="0">
                <a:latin typeface="Arial"/>
                <a:cs typeface="Arial"/>
              </a:rPr>
              <a:t>s:</a:t>
            </a:r>
            <a:endParaRPr sz="3000" b="1">
              <a:latin typeface="Arial"/>
              <a:cs typeface="Arial"/>
            </a:endParaRPr>
          </a:p>
          <a:p>
            <a:pPr marL="920750" marR="3197225" indent="-565150">
              <a:lnSpc>
                <a:spcPct val="99000"/>
              </a:lnSpc>
              <a:spcBef>
                <a:spcPts val="635"/>
              </a:spcBef>
              <a:tabLst>
                <a:tab pos="702945" algn="l"/>
              </a:tabLst>
            </a:pPr>
            <a:r>
              <a:rPr sz="1800" b="1" spc="-770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800" b="1" spc="-770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600" b="1" spc="-770" dirty="0">
                <a:latin typeface="Arial"/>
                <a:cs typeface="Arial"/>
              </a:rPr>
              <a:t>Some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correla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ion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be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ween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Arial"/>
                <a:cs typeface="Arial"/>
              </a:rPr>
              <a:t>F</a:t>
            </a:r>
            <a:r>
              <a:rPr sz="2600" b="1" dirty="0">
                <a:latin typeface="Arial"/>
                <a:cs typeface="Arial"/>
              </a:rPr>
              <a:t>acebook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L</a:t>
            </a:r>
            <a:r>
              <a:rPr sz="2600" b="1" spc="-15" dirty="0">
                <a:latin typeface="Arial"/>
                <a:cs typeface="Arial"/>
              </a:rPr>
              <a:t>I</a:t>
            </a:r>
            <a:r>
              <a:rPr sz="2600" b="1" spc="-20" dirty="0">
                <a:latin typeface="Arial"/>
                <a:cs typeface="Arial"/>
              </a:rPr>
              <a:t>KEs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and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user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Arial"/>
                <a:cs typeface="Arial"/>
              </a:rPr>
              <a:t>priva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rai</a:t>
            </a:r>
            <a:r>
              <a:rPr sz="2600" b="1" spc="-15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s</a:t>
            </a:r>
            <a:endParaRPr sz="2600" b="1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630"/>
              </a:spcBef>
              <a:tabLst>
                <a:tab pos="991869" algn="l"/>
              </a:tabLst>
            </a:pPr>
            <a:r>
              <a:rPr sz="1600" b="1" dirty="0">
                <a:solidFill>
                  <a:srgbClr val="669999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300" b="1" dirty="0">
                <a:latin typeface="Arial"/>
                <a:cs typeface="Arial"/>
              </a:rPr>
              <a:t>Eg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age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gende</a:t>
            </a:r>
            <a:r>
              <a:rPr sz="2300" b="1" spc="-10" dirty="0">
                <a:latin typeface="Arial"/>
                <a:cs typeface="Arial"/>
              </a:rPr>
              <a:t>r,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religion</a:t>
            </a:r>
            <a:r>
              <a:rPr sz="2300" b="1" spc="-10" dirty="0">
                <a:latin typeface="Arial"/>
                <a:cs typeface="Arial"/>
              </a:rPr>
              <a:t>,</a:t>
            </a:r>
            <a:r>
              <a:rPr sz="2300" b="1" spc="6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Arial"/>
                <a:cs typeface="Arial"/>
              </a:rPr>
              <a:t>…</a:t>
            </a:r>
            <a:endParaRPr sz="2300" b="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29409" y="3382149"/>
            <a:ext cx="2221479" cy="2973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Illu</a:t>
            </a:r>
            <a:r>
              <a:rPr dirty="0"/>
              <a:t>stra</a:t>
            </a:r>
            <a:r>
              <a:rPr spc="-15" dirty="0"/>
              <a:t>t</a:t>
            </a:r>
            <a:r>
              <a:rPr spc="-25" dirty="0"/>
              <a:t>ing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/>
          <p:nvPr/>
        </p:nvSpPr>
        <p:spPr>
          <a:xfrm>
            <a:off x="7642530" y="3844402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33"/>
                </a:lnTo>
                <a:lnTo>
                  <a:pt x="818178" y="510603"/>
                </a:lnTo>
                <a:lnTo>
                  <a:pt x="835595" y="473100"/>
                </a:lnTo>
                <a:lnTo>
                  <a:pt x="837402" y="91081"/>
                </a:lnTo>
                <a:lnTo>
                  <a:pt x="836242" y="76650"/>
                </a:lnTo>
                <a:lnTo>
                  <a:pt x="820273" y="38386"/>
                </a:lnTo>
                <a:lnTo>
                  <a:pt x="789303" y="11302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81"/>
                </a:lnTo>
                <a:lnTo>
                  <a:pt x="19223" y="35610"/>
                </a:lnTo>
                <a:lnTo>
                  <a:pt x="1807" y="73113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9499" y="3935486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24" y="0"/>
                </a:lnTo>
                <a:lnTo>
                  <a:pt x="78291" y="1135"/>
                </a:lnTo>
                <a:lnTo>
                  <a:pt x="39199" y="16767"/>
                </a:lnTo>
                <a:lnTo>
                  <a:pt x="11520" y="47083"/>
                </a:lnTo>
                <a:lnTo>
                  <a:pt x="70" y="87378"/>
                </a:lnTo>
                <a:lnTo>
                  <a:pt x="0" y="90952"/>
                </a:lnTo>
                <a:lnTo>
                  <a:pt x="0" y="455127"/>
                </a:lnTo>
                <a:lnTo>
                  <a:pt x="9904" y="496041"/>
                </a:lnTo>
                <a:lnTo>
                  <a:pt x="36412" y="527383"/>
                </a:lnTo>
                <a:lnTo>
                  <a:pt x="74715" y="54443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65" y="536504"/>
                </a:lnTo>
                <a:lnTo>
                  <a:pt x="818182" y="510554"/>
                </a:lnTo>
                <a:lnTo>
                  <a:pt x="835600" y="473067"/>
                </a:lnTo>
                <a:lnTo>
                  <a:pt x="837407" y="455127"/>
                </a:lnTo>
                <a:lnTo>
                  <a:pt x="837407" y="90952"/>
                </a:lnTo>
                <a:lnTo>
                  <a:pt x="827492" y="50058"/>
                </a:lnTo>
                <a:lnTo>
                  <a:pt x="800956" y="18757"/>
                </a:lnTo>
                <a:lnTo>
                  <a:pt x="762608" y="1750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9482" y="393548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10"/>
                </a:lnTo>
                <a:lnTo>
                  <a:pt x="818178" y="510551"/>
                </a:lnTo>
                <a:lnTo>
                  <a:pt x="835595" y="473066"/>
                </a:lnTo>
                <a:lnTo>
                  <a:pt x="837402" y="455133"/>
                </a:lnTo>
                <a:lnTo>
                  <a:pt x="837402" y="90959"/>
                </a:lnTo>
                <a:lnTo>
                  <a:pt x="827488" y="50062"/>
                </a:lnTo>
                <a:lnTo>
                  <a:pt x="800953" y="18758"/>
                </a:lnTo>
                <a:lnTo>
                  <a:pt x="762609" y="1750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31"/>
                </a:lnTo>
                <a:lnTo>
                  <a:pt x="36405" y="527377"/>
                </a:lnTo>
                <a:lnTo>
                  <a:pt x="74709" y="544443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5548" y="4496098"/>
            <a:ext cx="1117600" cy="698500"/>
          </a:xfrm>
          <a:custGeom>
            <a:avLst/>
            <a:gdLst/>
            <a:ahLst/>
            <a:cxnLst/>
            <a:rect l="l" t="t" r="r" b="b"/>
            <a:pathLst>
              <a:path w="1117600" h="698500">
                <a:moveTo>
                  <a:pt x="0" y="697967"/>
                </a:moveTo>
                <a:lnTo>
                  <a:pt x="1117198" y="697967"/>
                </a:lnTo>
                <a:lnTo>
                  <a:pt x="1117198" y="0"/>
                </a:lnTo>
                <a:lnTo>
                  <a:pt x="0" y="0"/>
                </a:lnTo>
                <a:lnTo>
                  <a:pt x="0" y="69796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548" y="4496105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5548" y="4496105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5" h="698500">
                <a:moveTo>
                  <a:pt x="0" y="0"/>
                </a:moveTo>
                <a:lnTo>
                  <a:pt x="0" y="697961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5548" y="5106887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178"/>
                </a:lnTo>
                <a:lnTo>
                  <a:pt x="1117213" y="8717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7329" y="4496105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4" h="698500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61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24746" y="2811536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29504" y="0"/>
                </a:moveTo>
                <a:lnTo>
                  <a:pt x="0" y="62910"/>
                </a:lnTo>
                <a:lnTo>
                  <a:pt x="1022116" y="521207"/>
                </a:lnTo>
                <a:lnTo>
                  <a:pt x="993556" y="582228"/>
                </a:lnTo>
                <a:lnTo>
                  <a:pt x="1131295" y="532180"/>
                </a:lnTo>
                <a:lnTo>
                  <a:pt x="1103264" y="458388"/>
                </a:lnTo>
                <a:lnTo>
                  <a:pt x="1051559" y="458388"/>
                </a:lnTo>
                <a:lnTo>
                  <a:pt x="29504" y="0"/>
                </a:lnTo>
                <a:close/>
              </a:path>
              <a:path w="1131570" h="582295">
                <a:moveTo>
                  <a:pt x="1080119" y="397459"/>
                </a:moveTo>
                <a:lnTo>
                  <a:pt x="1051559" y="458388"/>
                </a:lnTo>
                <a:lnTo>
                  <a:pt x="1103264" y="458388"/>
                </a:lnTo>
                <a:lnTo>
                  <a:pt x="1080119" y="397459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24739" y="2811535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1131297" y="532192"/>
                </a:moveTo>
                <a:lnTo>
                  <a:pt x="1080125" y="397460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915"/>
                </a:lnTo>
                <a:lnTo>
                  <a:pt x="1022127" y="521188"/>
                </a:lnTo>
                <a:lnTo>
                  <a:pt x="993569" y="582245"/>
                </a:lnTo>
                <a:lnTo>
                  <a:pt x="1131297" y="53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91716" y="4588696"/>
            <a:ext cx="1673225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0295" marR="5080" indent="-15240">
              <a:lnSpc>
                <a:spcPct val="111500"/>
              </a:lnSpc>
            </a:pP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spc="60" dirty="0">
                <a:latin typeface="Arial"/>
                <a:cs typeface="Arial"/>
              </a:rPr>
              <a:t>p</a:t>
            </a:r>
            <a:r>
              <a:rPr sz="1500" b="1" spc="5" dirty="0">
                <a:latin typeface="Arial"/>
                <a:cs typeface="Arial"/>
              </a:rPr>
              <a:t>p</a:t>
            </a:r>
            <a:r>
              <a:rPr sz="1500" b="1" spc="40" dirty="0">
                <a:latin typeface="Arial"/>
                <a:cs typeface="Arial"/>
              </a:rPr>
              <a:t>l</a:t>
            </a:r>
            <a:r>
              <a:rPr sz="1500" b="1" spc="30" dirty="0">
                <a:latin typeface="Arial"/>
                <a:cs typeface="Arial"/>
              </a:rPr>
              <a:t>y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95549" y="3207154"/>
            <a:ext cx="1117600" cy="697865"/>
          </a:xfrm>
          <a:custGeom>
            <a:avLst/>
            <a:gdLst/>
            <a:ahLst/>
            <a:cxnLst/>
            <a:rect l="l" t="t" r="r" b="b"/>
            <a:pathLst>
              <a:path w="1117600" h="697864">
                <a:moveTo>
                  <a:pt x="0" y="697455"/>
                </a:moveTo>
                <a:lnTo>
                  <a:pt x="1117198" y="697455"/>
                </a:lnTo>
                <a:lnTo>
                  <a:pt x="1117198" y="0"/>
                </a:lnTo>
                <a:lnTo>
                  <a:pt x="0" y="0"/>
                </a:lnTo>
                <a:lnTo>
                  <a:pt x="0" y="69745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2357" y="3207154"/>
            <a:ext cx="1103630" cy="87630"/>
          </a:xfrm>
          <a:custGeom>
            <a:avLst/>
            <a:gdLst/>
            <a:ahLst/>
            <a:cxnLst/>
            <a:rect l="l" t="t" r="r" b="b"/>
            <a:pathLst>
              <a:path w="1103629" h="87629">
                <a:moveTo>
                  <a:pt x="1103597" y="0"/>
                </a:moveTo>
                <a:lnTo>
                  <a:pt x="0" y="0"/>
                </a:lnTo>
                <a:lnTo>
                  <a:pt x="88624" y="87124"/>
                </a:lnTo>
                <a:lnTo>
                  <a:pt x="1014972" y="87124"/>
                </a:lnTo>
                <a:lnTo>
                  <a:pt x="110359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5549" y="3207154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5" h="697864">
                <a:moveTo>
                  <a:pt x="6808" y="0"/>
                </a:moveTo>
                <a:lnTo>
                  <a:pt x="0" y="0"/>
                </a:lnTo>
                <a:lnTo>
                  <a:pt x="0" y="697455"/>
                </a:lnTo>
                <a:lnTo>
                  <a:pt x="95432" y="610100"/>
                </a:lnTo>
                <a:lnTo>
                  <a:pt x="95432" y="87124"/>
                </a:lnTo>
                <a:lnTo>
                  <a:pt x="6808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5548" y="3817254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7329" y="3207154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4" h="697864">
                <a:moveTo>
                  <a:pt x="95432" y="0"/>
                </a:moveTo>
                <a:lnTo>
                  <a:pt x="88624" y="0"/>
                </a:lnTo>
                <a:lnTo>
                  <a:pt x="0" y="87124"/>
                </a:lnTo>
                <a:lnTo>
                  <a:pt x="0" y="610100"/>
                </a:lnTo>
                <a:lnTo>
                  <a:pt x="95432" y="697455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9419" y="3722461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3977"/>
                </a:lnTo>
                <a:lnTo>
                  <a:pt x="548015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w="574040" h="349885">
                <a:moveTo>
                  <a:pt x="527608" y="167700"/>
                </a:moveTo>
                <a:lnTo>
                  <a:pt x="496945" y="227685"/>
                </a:lnTo>
                <a:lnTo>
                  <a:pt x="548015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32" y="3722442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573954" y="304001"/>
                </a:moveTo>
                <a:lnTo>
                  <a:pt x="527597" y="167714"/>
                </a:lnTo>
                <a:lnTo>
                  <a:pt x="496937" y="227703"/>
                </a:lnTo>
                <a:lnTo>
                  <a:pt x="31513" y="0"/>
                </a:lnTo>
                <a:lnTo>
                  <a:pt x="0" y="6178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5147" y="4359737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46451" y="167579"/>
                </a:moveTo>
                <a:lnTo>
                  <a:pt x="0" y="303977"/>
                </a:lnTo>
                <a:lnTo>
                  <a:pt x="139385" y="349422"/>
                </a:lnTo>
                <a:lnTo>
                  <a:pt x="108722" y="289438"/>
                </a:lnTo>
                <a:lnTo>
                  <a:pt x="234930" y="227685"/>
                </a:lnTo>
                <a:lnTo>
                  <a:pt x="77114" y="227685"/>
                </a:lnTo>
                <a:lnTo>
                  <a:pt x="46451" y="167579"/>
                </a:lnTo>
                <a:close/>
              </a:path>
              <a:path w="574675" h="349885">
                <a:moveTo>
                  <a:pt x="542543" y="0"/>
                </a:moveTo>
                <a:lnTo>
                  <a:pt x="77114" y="227685"/>
                </a:lnTo>
                <a:lnTo>
                  <a:pt x="234930" y="227685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5128" y="4359738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0" y="303970"/>
                </a:moveTo>
                <a:lnTo>
                  <a:pt x="139434" y="349420"/>
                </a:lnTo>
                <a:lnTo>
                  <a:pt x="108744" y="289430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673"/>
                </a:lnTo>
                <a:lnTo>
                  <a:pt x="46478" y="167592"/>
                </a:lnTo>
                <a:lnTo>
                  <a:pt x="0" y="3039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9498" y="5041510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55900" y="354128"/>
                </a:moveTo>
                <a:lnTo>
                  <a:pt x="0" y="487073"/>
                </a:lnTo>
                <a:lnTo>
                  <a:pt x="135849" y="541818"/>
                </a:lnTo>
                <a:lnTo>
                  <a:pt x="109484" y="479858"/>
                </a:lnTo>
                <a:lnTo>
                  <a:pt x="265876" y="416100"/>
                </a:lnTo>
                <a:lnTo>
                  <a:pt x="82265" y="416100"/>
                </a:lnTo>
                <a:lnTo>
                  <a:pt x="55900" y="354128"/>
                </a:lnTo>
                <a:close/>
              </a:path>
              <a:path w="1130300" h="542289">
                <a:moveTo>
                  <a:pt x="1102918" y="0"/>
                </a:moveTo>
                <a:lnTo>
                  <a:pt x="82265" y="416100"/>
                </a:lnTo>
                <a:lnTo>
                  <a:pt x="265876" y="416100"/>
                </a:lnTo>
                <a:lnTo>
                  <a:pt x="1130137" y="63758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9521" y="5041508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0" y="487072"/>
                </a:moveTo>
                <a:lnTo>
                  <a:pt x="135838" y="541819"/>
                </a:lnTo>
                <a:lnTo>
                  <a:pt x="109445" y="479845"/>
                </a:lnTo>
                <a:lnTo>
                  <a:pt x="1130139" y="63757"/>
                </a:lnTo>
                <a:lnTo>
                  <a:pt x="1102923" y="0"/>
                </a:lnTo>
                <a:lnTo>
                  <a:pt x="82259" y="416100"/>
                </a:lnTo>
                <a:lnTo>
                  <a:pt x="55865" y="354129"/>
                </a:lnTo>
                <a:lnTo>
                  <a:pt x="0" y="487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444" y="4026438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55" y="0"/>
                </a:lnTo>
                <a:lnTo>
                  <a:pt x="78325" y="1136"/>
                </a:lnTo>
                <a:lnTo>
                  <a:pt x="39244" y="16782"/>
                </a:lnTo>
                <a:lnTo>
                  <a:pt x="11560" y="47107"/>
                </a:lnTo>
                <a:lnTo>
                  <a:pt x="75" y="87380"/>
                </a:lnTo>
                <a:lnTo>
                  <a:pt x="0" y="91074"/>
                </a:lnTo>
                <a:lnTo>
                  <a:pt x="0" y="455249"/>
                </a:lnTo>
                <a:lnTo>
                  <a:pt x="9914" y="496156"/>
                </a:lnTo>
                <a:lnTo>
                  <a:pt x="36451" y="527453"/>
                </a:lnTo>
                <a:lnTo>
                  <a:pt x="74798" y="544452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90" y="536517"/>
                </a:lnTo>
                <a:lnTo>
                  <a:pt x="818215" y="510588"/>
                </a:lnTo>
                <a:lnTo>
                  <a:pt x="835616" y="473102"/>
                </a:lnTo>
                <a:lnTo>
                  <a:pt x="837407" y="455249"/>
                </a:lnTo>
                <a:lnTo>
                  <a:pt x="837407" y="91074"/>
                </a:lnTo>
                <a:lnTo>
                  <a:pt x="827505" y="50179"/>
                </a:lnTo>
                <a:lnTo>
                  <a:pt x="800999" y="18835"/>
                </a:lnTo>
                <a:lnTo>
                  <a:pt x="762692" y="1771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6434" y="402644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202" y="536523"/>
                </a:lnTo>
                <a:lnTo>
                  <a:pt x="818221" y="510585"/>
                </a:lnTo>
                <a:lnTo>
                  <a:pt x="835613" y="473101"/>
                </a:lnTo>
                <a:lnTo>
                  <a:pt x="837402" y="455255"/>
                </a:lnTo>
                <a:lnTo>
                  <a:pt x="837402" y="91081"/>
                </a:lnTo>
                <a:lnTo>
                  <a:pt x="827506" y="50169"/>
                </a:lnTo>
                <a:lnTo>
                  <a:pt x="801010" y="18827"/>
                </a:lnTo>
                <a:lnTo>
                  <a:pt x="762701" y="1770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30572" y="4185003"/>
            <a:ext cx="56261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6965" y="4202729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6965" y="6209767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1988" y="6322987"/>
            <a:ext cx="79565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25841" y="1614050"/>
            <a:ext cx="1162994" cy="910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5861" y="1614032"/>
            <a:ext cx="1163320" cy="910590"/>
          </a:xfrm>
          <a:custGeom>
            <a:avLst/>
            <a:gdLst/>
            <a:ahLst/>
            <a:cxnLst/>
            <a:rect l="l" t="t" r="r" b="b"/>
            <a:pathLst>
              <a:path w="1163320" h="910589">
                <a:moveTo>
                  <a:pt x="1069946" y="910388"/>
                </a:moveTo>
                <a:lnTo>
                  <a:pt x="1111756" y="900684"/>
                </a:lnTo>
                <a:lnTo>
                  <a:pt x="1143770" y="874725"/>
                </a:lnTo>
                <a:lnTo>
                  <a:pt x="1161187" y="837240"/>
                </a:lnTo>
                <a:lnTo>
                  <a:pt x="1162994" y="91051"/>
                </a:lnTo>
                <a:lnTo>
                  <a:pt x="1161834" y="76618"/>
                </a:lnTo>
                <a:lnTo>
                  <a:pt x="1145860" y="38358"/>
                </a:lnTo>
                <a:lnTo>
                  <a:pt x="1114881" y="11288"/>
                </a:lnTo>
                <a:lnTo>
                  <a:pt x="1073700" y="72"/>
                </a:lnTo>
                <a:lnTo>
                  <a:pt x="1069946" y="0"/>
                </a:lnTo>
                <a:lnTo>
                  <a:pt x="93048" y="0"/>
                </a:lnTo>
                <a:lnTo>
                  <a:pt x="51218" y="9678"/>
                </a:lnTo>
                <a:lnTo>
                  <a:pt x="19206" y="35602"/>
                </a:lnTo>
                <a:lnTo>
                  <a:pt x="1801" y="73105"/>
                </a:lnTo>
                <a:lnTo>
                  <a:pt x="0" y="91051"/>
                </a:lnTo>
                <a:lnTo>
                  <a:pt x="0" y="819306"/>
                </a:lnTo>
                <a:lnTo>
                  <a:pt x="9895" y="860205"/>
                </a:lnTo>
                <a:lnTo>
                  <a:pt x="36392" y="891551"/>
                </a:lnTo>
                <a:lnTo>
                  <a:pt x="74700" y="908617"/>
                </a:lnTo>
                <a:lnTo>
                  <a:pt x="93048" y="910388"/>
                </a:lnTo>
                <a:lnTo>
                  <a:pt x="1069946" y="9103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837662" y="1831806"/>
            <a:ext cx="1708150" cy="194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 marR="5080" algn="ctr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Learning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600" spc="5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1036955" marR="85090" indent="-37465" algn="ctr">
              <a:lnSpc>
                <a:spcPct val="114399"/>
              </a:lnSpc>
            </a:pPr>
            <a:r>
              <a:rPr sz="1500" b="1" spc="60" dirty="0">
                <a:latin typeface="Arial"/>
                <a:cs typeface="Arial"/>
              </a:rPr>
              <a:t>L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-35" dirty="0">
                <a:latin typeface="Arial"/>
                <a:cs typeface="Arial"/>
              </a:rPr>
              <a:t>a</a:t>
            </a:r>
            <a:r>
              <a:rPr sz="1500" b="1" spc="45" dirty="0">
                <a:latin typeface="Arial"/>
                <a:cs typeface="Arial"/>
              </a:rPr>
              <a:t>r</a:t>
            </a:r>
            <a:r>
              <a:rPr sz="1500" b="1" spc="35" dirty="0">
                <a:latin typeface="Arial"/>
                <a:cs typeface="Arial"/>
              </a:rPr>
              <a:t>n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03523" y="2524414"/>
            <a:ext cx="208279" cy="683260"/>
          </a:xfrm>
          <a:custGeom>
            <a:avLst/>
            <a:gdLst/>
            <a:ahLst/>
            <a:cxnLst/>
            <a:rect l="l" t="t" r="r" b="b"/>
            <a:pathLst>
              <a:path w="208279" h="683260">
                <a:moveTo>
                  <a:pt x="207660" y="581070"/>
                </a:moveTo>
                <a:lnTo>
                  <a:pt x="0" y="581070"/>
                </a:lnTo>
                <a:lnTo>
                  <a:pt x="103814" y="682721"/>
                </a:lnTo>
                <a:lnTo>
                  <a:pt x="207660" y="581070"/>
                </a:lnTo>
                <a:close/>
              </a:path>
              <a:path w="208279" h="683260">
                <a:moveTo>
                  <a:pt x="139110" y="0"/>
                </a:moveTo>
                <a:lnTo>
                  <a:pt x="68549" y="0"/>
                </a:lnTo>
                <a:lnTo>
                  <a:pt x="68549" y="581070"/>
                </a:lnTo>
                <a:lnTo>
                  <a:pt x="139110" y="581070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3537" y="2524421"/>
            <a:ext cx="207645" cy="683260"/>
          </a:xfrm>
          <a:custGeom>
            <a:avLst/>
            <a:gdLst/>
            <a:ahLst/>
            <a:cxnLst/>
            <a:rect l="l" t="t" r="r" b="b"/>
            <a:pathLst>
              <a:path w="207645" h="683260">
                <a:moveTo>
                  <a:pt x="103806" y="682715"/>
                </a:moveTo>
                <a:lnTo>
                  <a:pt x="207643" y="581056"/>
                </a:lnTo>
                <a:lnTo>
                  <a:pt x="139099" y="581056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056"/>
                </a:lnTo>
                <a:lnTo>
                  <a:pt x="0" y="581056"/>
                </a:lnTo>
                <a:lnTo>
                  <a:pt x="103806" y="6827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48625" y="4281917"/>
            <a:ext cx="11404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Training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643855" y="1812734"/>
          <a:ext cx="2494558" cy="2399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43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7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7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485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22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3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6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7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62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643855" y="4910298"/>
          <a:ext cx="2494559" cy="1308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68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8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9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9">
                      <a:solidFill>
                        <a:srgbClr val="000080"/>
                      </a:solidFill>
                      <a:prstDash val="solid"/>
                    </a:lnL>
                    <a:lnR w="8779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9">
                      <a:solidFill>
                        <a:srgbClr val="000080"/>
                      </a:solidFill>
                      <a:prstDash val="solid"/>
                    </a:lnL>
                    <a:lnR w="8773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3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6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8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24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3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3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5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Wo</a:t>
            </a:r>
            <a:r>
              <a:rPr dirty="0"/>
              <a:t>rk</a:t>
            </a:r>
            <a:r>
              <a:rPr spc="-15" dirty="0"/>
              <a:t>f</a:t>
            </a:r>
            <a:r>
              <a:rPr spc="-25" dirty="0"/>
              <a:t>lo</a:t>
            </a:r>
            <a:r>
              <a:rPr spc="-35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854196"/>
            <a:ext cx="8063483" cy="3841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</a:t>
            </a:r>
            <a:r>
              <a:rPr spc="-25" dirty="0"/>
              <a:t>pl</a:t>
            </a:r>
            <a:r>
              <a:rPr dirty="0"/>
              <a:t>es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40" y="1683204"/>
            <a:ext cx="7465059" cy="461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Predi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umor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cells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benign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malignan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1606550" indent="-342900">
              <a:lnSpc>
                <a:spcPts val="3329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Classi</a:t>
            </a:r>
            <a:r>
              <a:rPr sz="2800" spc="-10" dirty="0">
                <a:latin typeface="Arial"/>
                <a:cs typeface="Arial"/>
              </a:rPr>
              <a:t>fying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credi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card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ransa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legi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ima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raudulen</a:t>
            </a:r>
            <a:r>
              <a:rPr sz="2800" spc="-10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400685" indent="-342900">
              <a:lnSpc>
                <a:spcPts val="3329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Classi</a:t>
            </a:r>
            <a:r>
              <a:rPr sz="2800" spc="-10" dirty="0">
                <a:latin typeface="Arial"/>
                <a:cs typeface="Arial"/>
              </a:rPr>
              <a:t>fying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secondary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ru</a:t>
            </a:r>
            <a:r>
              <a:rPr sz="2800" spc="-1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ures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pro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alpha-heli</a:t>
            </a:r>
            <a:r>
              <a:rPr sz="2800" spc="-15" dirty="0">
                <a:latin typeface="Arial"/>
                <a:cs typeface="Arial"/>
              </a:rPr>
              <a:t>x,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a-shee</a:t>
            </a:r>
            <a:r>
              <a:rPr sz="2800" spc="-10" dirty="0">
                <a:latin typeface="Arial"/>
                <a:cs typeface="Arial"/>
              </a:rPr>
              <a:t>t,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random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295"/>
              </a:lnSpc>
            </a:pPr>
            <a:r>
              <a:rPr sz="2800" dirty="0">
                <a:latin typeface="Arial"/>
                <a:cs typeface="Arial"/>
              </a:rPr>
              <a:t>coil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1210310" indent="-342900">
              <a:lnSpc>
                <a:spcPct val="102000"/>
              </a:lnSpc>
              <a:tabLst>
                <a:tab pos="354965" algn="l"/>
              </a:tabLst>
            </a:pPr>
            <a:r>
              <a:rPr sz="1950" spc="-844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1950" spc="-844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2800" spc="-844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tegorizing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news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st</a:t>
            </a:r>
            <a:r>
              <a:rPr sz="2800" dirty="0">
                <a:latin typeface="Arial"/>
                <a:cs typeface="Arial"/>
              </a:rPr>
              <a:t>ories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inance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wea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10" dirty="0">
                <a:latin typeface="Arial"/>
                <a:cs typeface="Arial"/>
              </a:rPr>
              <a:t>r,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ainmen</a:t>
            </a:r>
            <a:r>
              <a:rPr sz="2800" spc="-10" dirty="0">
                <a:latin typeface="Arial"/>
                <a:cs typeface="Arial"/>
              </a:rPr>
              <a:t>t,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spo</a:t>
            </a:r>
            <a:r>
              <a:rPr sz="2800" spc="-10" dirty="0">
                <a:latin typeface="Arial"/>
                <a:cs typeface="Arial"/>
              </a:rPr>
              <a:t>rts,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78680" y="2286015"/>
            <a:ext cx="1965326" cy="1417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28571" y="2927716"/>
            <a:ext cx="651016" cy="6330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6229" y="2559591"/>
            <a:ext cx="621566" cy="518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32705" y="4343400"/>
            <a:ext cx="1535079" cy="2319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ec</a:t>
            </a:r>
            <a:r>
              <a:rPr spc="-30" dirty="0"/>
              <a:t>hniqu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40" y="1688022"/>
            <a:ext cx="7696200" cy="368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Decision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ree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based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hods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Rule-based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hods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Memory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based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reasoning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Neural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works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solidFill>
                  <a:srgbClr val="FF0000"/>
                </a:solidFill>
                <a:latin typeface="Arial"/>
                <a:cs typeface="Arial"/>
              </a:rPr>
              <a:t>Na</a:t>
            </a:r>
            <a:r>
              <a:rPr sz="3000" spc="-10" dirty="0">
                <a:solidFill>
                  <a:srgbClr val="FF0000"/>
                </a:solidFill>
                <a:latin typeface="Arial"/>
                <a:cs typeface="Arial"/>
              </a:rPr>
              <a:t>ïve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Bayes</a:t>
            </a:r>
            <a:r>
              <a:rPr sz="30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Bayesian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Belie</a:t>
            </a:r>
            <a:r>
              <a:rPr sz="3000" spc="-10" dirty="0">
                <a:latin typeface="Arial"/>
                <a:cs typeface="Arial"/>
              </a:rPr>
              <a:t>f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Ne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works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Suppo</a:t>
            </a:r>
            <a:r>
              <a:rPr sz="3000" spc="-10" dirty="0">
                <a:latin typeface="Arial"/>
                <a:cs typeface="Arial"/>
              </a:rPr>
              <a:t>rt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-15" dirty="0">
                <a:latin typeface="Arial"/>
                <a:cs typeface="Arial"/>
              </a:rPr>
              <a:t>ct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Arial"/>
                <a:cs typeface="Arial"/>
              </a:rPr>
              <a:t>Machines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</a:tabLst>
            </a:pPr>
            <a:r>
              <a:rPr sz="2100" spc="-910" dirty="0">
                <a:solidFill>
                  <a:srgbClr val="660033"/>
                </a:solidFill>
                <a:latin typeface="Wingdings"/>
                <a:cs typeface="Wingdings"/>
              </a:rPr>
              <a:t></a:t>
            </a:r>
            <a:r>
              <a:rPr sz="2100" spc="-910" dirty="0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sz="3000" spc="-910" dirty="0">
                <a:latin typeface="Arial"/>
                <a:cs typeface="Arial"/>
              </a:rPr>
              <a:t>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</a:t>
            </a:r>
            <a:r>
              <a:rPr spc="-25" dirty="0"/>
              <a:t>pl</a:t>
            </a:r>
            <a:r>
              <a:rPr dirty="0"/>
              <a:t>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o</a:t>
            </a:r>
            <a:r>
              <a:rPr dirty="0"/>
              <a:t>f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368" y="6029429"/>
            <a:ext cx="33655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115" y="1611530"/>
            <a:ext cx="2628913" cy="77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23160" y="4962525"/>
            <a:ext cx="232410" cy="504190"/>
          </a:xfrm>
          <a:custGeom>
            <a:avLst/>
            <a:gdLst/>
            <a:ahLst/>
            <a:cxnLst/>
            <a:rect l="l" t="t" r="r" b="b"/>
            <a:pathLst>
              <a:path w="232409" h="504189">
                <a:moveTo>
                  <a:pt x="0" y="0"/>
                </a:moveTo>
                <a:lnTo>
                  <a:pt x="232257" y="5039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99547" y="540442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9189" y="0"/>
                </a:moveTo>
                <a:lnTo>
                  <a:pt x="0" y="31885"/>
                </a:lnTo>
                <a:lnTo>
                  <a:pt x="66507" y="85155"/>
                </a:lnTo>
                <a:lnTo>
                  <a:pt x="69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6159" y="4962525"/>
            <a:ext cx="311150" cy="505459"/>
          </a:xfrm>
          <a:custGeom>
            <a:avLst/>
            <a:gdLst/>
            <a:ahLst/>
            <a:cxnLst/>
            <a:rect l="l" t="t" r="r" b="b"/>
            <a:pathLst>
              <a:path w="311150" h="505460">
                <a:moveTo>
                  <a:pt x="310530" y="0"/>
                </a:moveTo>
                <a:lnTo>
                  <a:pt x="0" y="5054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2839" y="5404710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89" h="85089">
                <a:moveTo>
                  <a:pt x="7437" y="0"/>
                </a:moveTo>
                <a:lnTo>
                  <a:pt x="0" y="84868"/>
                </a:lnTo>
                <a:lnTo>
                  <a:pt x="72359" y="39886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4377" y="4168780"/>
            <a:ext cx="387985" cy="508634"/>
          </a:xfrm>
          <a:custGeom>
            <a:avLst/>
            <a:gdLst/>
            <a:ahLst/>
            <a:cxnLst/>
            <a:rect l="l" t="t" r="r" b="b"/>
            <a:pathLst>
              <a:path w="387984" h="508635">
                <a:moveTo>
                  <a:pt x="387827" y="0"/>
                </a:moveTo>
                <a:lnTo>
                  <a:pt x="0" y="508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8954" y="461372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4" h="83820">
                <a:moveTo>
                  <a:pt x="15941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0229" y="4168780"/>
            <a:ext cx="467359" cy="509905"/>
          </a:xfrm>
          <a:custGeom>
            <a:avLst/>
            <a:gdLst/>
            <a:ahLst/>
            <a:cxnLst/>
            <a:rect l="l" t="t" r="r" b="b"/>
            <a:pathLst>
              <a:path w="467359" h="509904">
                <a:moveTo>
                  <a:pt x="0" y="0"/>
                </a:moveTo>
                <a:lnTo>
                  <a:pt x="467014" y="5098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54852" y="4615495"/>
            <a:ext cx="80010" cy="81915"/>
          </a:xfrm>
          <a:custGeom>
            <a:avLst/>
            <a:gdLst/>
            <a:ahLst/>
            <a:cxnLst/>
            <a:rect l="l" t="t" r="r" b="b"/>
            <a:pathLst>
              <a:path w="80009" h="81914">
                <a:moveTo>
                  <a:pt x="56174" y="0"/>
                </a:moveTo>
                <a:lnTo>
                  <a:pt x="0" y="51450"/>
                </a:lnTo>
                <a:lnTo>
                  <a:pt x="79552" y="81899"/>
                </a:lnTo>
                <a:lnTo>
                  <a:pt x="56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00895" y="3441710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0" y="0"/>
                </a:moveTo>
                <a:lnTo>
                  <a:pt x="545500" y="4474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2966" y="382746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4">
                <a:moveTo>
                  <a:pt x="48310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7339" y="3441710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545500" y="0"/>
                </a:moveTo>
                <a:lnTo>
                  <a:pt x="0" y="4474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7710" y="382746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4">
                <a:moveTo>
                  <a:pt x="34747" y="0"/>
                </a:moveTo>
                <a:lnTo>
                  <a:pt x="0" y="77784"/>
                </a:lnTo>
                <a:lnTo>
                  <a:pt x="83057" y="58917"/>
                </a:lnTo>
                <a:lnTo>
                  <a:pt x="34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45230" y="3178161"/>
            <a:ext cx="93662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1219" y="3905243"/>
            <a:ext cx="93535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35735" y="4697407"/>
            <a:ext cx="96837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2845" y="5486400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56" y="0"/>
                </a:moveTo>
                <a:lnTo>
                  <a:pt x="49213" y="1223"/>
                </a:lnTo>
                <a:lnTo>
                  <a:pt x="14077" y="22328"/>
                </a:lnTo>
                <a:lnTo>
                  <a:pt x="0" y="61496"/>
                </a:lnTo>
                <a:lnTo>
                  <a:pt x="1223" y="317484"/>
                </a:lnTo>
                <a:lnTo>
                  <a:pt x="22323" y="352630"/>
                </a:lnTo>
                <a:lnTo>
                  <a:pt x="61478" y="366710"/>
                </a:lnTo>
                <a:lnTo>
                  <a:pt x="577841" y="365483"/>
                </a:lnTo>
                <a:lnTo>
                  <a:pt x="612981" y="344375"/>
                </a:lnTo>
                <a:lnTo>
                  <a:pt x="627065" y="305217"/>
                </a:lnTo>
                <a:lnTo>
                  <a:pt x="625836" y="49205"/>
                </a:lnTo>
                <a:lnTo>
                  <a:pt x="604714" y="14073"/>
                </a:lnTo>
                <a:lnTo>
                  <a:pt x="565556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16081" y="5557962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70605" y="5503865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45" y="0"/>
                </a:moveTo>
                <a:lnTo>
                  <a:pt x="49727" y="966"/>
                </a:lnTo>
                <a:lnTo>
                  <a:pt x="14254" y="21531"/>
                </a:lnTo>
                <a:lnTo>
                  <a:pt x="0" y="60591"/>
                </a:lnTo>
                <a:lnTo>
                  <a:pt x="965" y="313781"/>
                </a:lnTo>
                <a:lnTo>
                  <a:pt x="21515" y="349269"/>
                </a:lnTo>
                <a:lnTo>
                  <a:pt x="60563" y="363534"/>
                </a:lnTo>
                <a:lnTo>
                  <a:pt x="604304" y="362565"/>
                </a:lnTo>
                <a:lnTo>
                  <a:pt x="639778" y="341997"/>
                </a:lnTo>
                <a:lnTo>
                  <a:pt x="654039" y="302943"/>
                </a:lnTo>
                <a:lnTo>
                  <a:pt x="653069" y="49732"/>
                </a:lnTo>
                <a:lnTo>
                  <a:pt x="632498" y="14259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46169" y="5561137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05444" y="3919545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79431" y="3976811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1045" y="472440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310" y="0"/>
                </a:moveTo>
                <a:lnTo>
                  <a:pt x="62446" y="8"/>
                </a:lnTo>
                <a:lnTo>
                  <a:pt x="23354" y="14299"/>
                </a:lnTo>
                <a:lnTo>
                  <a:pt x="1644" y="49077"/>
                </a:lnTo>
                <a:lnTo>
                  <a:pt x="0" y="63495"/>
                </a:lnTo>
                <a:lnTo>
                  <a:pt x="8" y="318547"/>
                </a:lnTo>
                <a:lnTo>
                  <a:pt x="14300" y="357646"/>
                </a:lnTo>
                <a:lnTo>
                  <a:pt x="49075" y="379355"/>
                </a:lnTo>
                <a:lnTo>
                  <a:pt x="63489" y="380999"/>
                </a:lnTo>
                <a:lnTo>
                  <a:pt x="623353" y="380991"/>
                </a:lnTo>
                <a:lnTo>
                  <a:pt x="662445" y="366700"/>
                </a:lnTo>
                <a:lnTo>
                  <a:pt x="684155" y="331922"/>
                </a:lnTo>
                <a:lnTo>
                  <a:pt x="685799" y="317504"/>
                </a:lnTo>
                <a:lnTo>
                  <a:pt x="685791" y="62452"/>
                </a:lnTo>
                <a:lnTo>
                  <a:pt x="671499" y="23353"/>
                </a:lnTo>
                <a:lnTo>
                  <a:pt x="636724" y="1644"/>
                </a:lnTo>
                <a:lnTo>
                  <a:pt x="622310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455984" y="4795961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09594" y="3513260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2208" y="3513260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08372" y="4278436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28719" y="4307011"/>
            <a:ext cx="1505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49307" y="5099174"/>
            <a:ext cx="562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10">
                <a:latin typeface="Arial"/>
                <a:cs typeface="Arial"/>
              </a:rPr>
              <a:t>&gt;</a:t>
            </a:r>
            <a:r>
              <a:rPr sz="1600">
                <a:latin typeface="Arial"/>
                <a:cs typeface="Arial"/>
              </a:rPr>
              <a:t>80</a:t>
            </a:r>
            <a:r>
              <a:rPr sz="1600" spc="-15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4133" y="5099174"/>
            <a:ext cx="562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10">
                <a:latin typeface="Arial"/>
                <a:cs typeface="Arial"/>
              </a:rPr>
              <a:t>&lt;</a:t>
            </a:r>
            <a:r>
              <a:rPr sz="1600">
                <a:latin typeface="Arial"/>
                <a:cs typeface="Arial"/>
              </a:rPr>
              <a:t>80</a:t>
            </a:r>
            <a:r>
              <a:rPr sz="1600" spc="-15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12933" y="2300465"/>
            <a:ext cx="20745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Arial"/>
                <a:cs typeface="Arial"/>
              </a:rPr>
              <a:t>Splitti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i="1" spc="-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Attr</a:t>
            </a:r>
            <a:r>
              <a:rPr sz="1800" b="1" i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i="1" spc="-20" dirty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sz="1800" b="1" i="1" dirty="0">
                <a:solidFill>
                  <a:srgbClr val="FF0000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80788" y="2605095"/>
            <a:ext cx="518795" cy="517525"/>
          </a:xfrm>
          <a:custGeom>
            <a:avLst/>
            <a:gdLst/>
            <a:ahLst/>
            <a:cxnLst/>
            <a:rect l="l" t="t" r="r" b="b"/>
            <a:pathLst>
              <a:path w="518795" h="517525">
                <a:moveTo>
                  <a:pt x="518617" y="0"/>
                </a:moveTo>
                <a:lnTo>
                  <a:pt x="0" y="517032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62804" y="3059277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80">
                <a:moveTo>
                  <a:pt x="27066" y="0"/>
                </a:moveTo>
                <a:lnTo>
                  <a:pt x="0" y="80802"/>
                </a:lnTo>
                <a:lnTo>
                  <a:pt x="80863" y="53980"/>
                </a:lnTo>
                <a:lnTo>
                  <a:pt x="2706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67200" y="4267200"/>
            <a:ext cx="914400" cy="294005"/>
          </a:xfrm>
          <a:custGeom>
            <a:avLst/>
            <a:gdLst/>
            <a:ahLst/>
            <a:cxnLst/>
            <a:rect l="l" t="t" r="r" b="b"/>
            <a:pathLst>
              <a:path w="914400" h="294004">
                <a:moveTo>
                  <a:pt x="685799" y="0"/>
                </a:moveTo>
                <a:lnTo>
                  <a:pt x="685799" y="73426"/>
                </a:lnTo>
                <a:lnTo>
                  <a:pt x="0" y="73426"/>
                </a:lnTo>
                <a:lnTo>
                  <a:pt x="0" y="220278"/>
                </a:lnTo>
                <a:lnTo>
                  <a:pt x="685799" y="220278"/>
                </a:lnTo>
                <a:lnTo>
                  <a:pt x="685799" y="293705"/>
                </a:lnTo>
                <a:lnTo>
                  <a:pt x="914399" y="146852"/>
                </a:lnTo>
                <a:lnTo>
                  <a:pt x="685799" y="0"/>
                </a:lnTo>
                <a:close/>
              </a:path>
            </a:pathLst>
          </a:custGeom>
          <a:solidFill>
            <a:srgbClr val="D81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200" y="4267200"/>
            <a:ext cx="914400" cy="294005"/>
          </a:xfrm>
          <a:custGeom>
            <a:avLst/>
            <a:gdLst/>
            <a:ahLst/>
            <a:cxnLst/>
            <a:rect l="l" t="t" r="r" b="b"/>
            <a:pathLst>
              <a:path w="914400" h="294004">
                <a:moveTo>
                  <a:pt x="0" y="73426"/>
                </a:moveTo>
                <a:lnTo>
                  <a:pt x="685799" y="73426"/>
                </a:lnTo>
                <a:lnTo>
                  <a:pt x="685799" y="0"/>
                </a:lnTo>
                <a:lnTo>
                  <a:pt x="914399" y="146852"/>
                </a:lnTo>
                <a:lnTo>
                  <a:pt x="685799" y="293705"/>
                </a:lnTo>
                <a:lnTo>
                  <a:pt x="685799" y="220278"/>
                </a:lnTo>
                <a:lnTo>
                  <a:pt x="0" y="220278"/>
                </a:lnTo>
                <a:lnTo>
                  <a:pt x="0" y="73426"/>
                </a:lnTo>
                <a:close/>
              </a:path>
            </a:pathLst>
          </a:custGeom>
          <a:ln w="12700">
            <a:solidFill>
              <a:srgbClr val="D81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75605" y="2605095"/>
            <a:ext cx="74930" cy="1119505"/>
          </a:xfrm>
          <a:custGeom>
            <a:avLst/>
            <a:gdLst/>
            <a:ahLst/>
            <a:cxnLst/>
            <a:rect l="l" t="t" r="r" b="b"/>
            <a:pathLst>
              <a:path w="74929" h="1119504">
                <a:moveTo>
                  <a:pt x="0" y="0"/>
                </a:moveTo>
                <a:lnTo>
                  <a:pt x="74493" y="1119225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08706" y="3671102"/>
            <a:ext cx="76200" cy="78740"/>
          </a:xfrm>
          <a:custGeom>
            <a:avLst/>
            <a:gdLst/>
            <a:ahLst/>
            <a:cxnLst/>
            <a:rect l="l" t="t" r="r" b="b"/>
            <a:pathLst>
              <a:path w="76200" h="78739">
                <a:moveTo>
                  <a:pt x="76017" y="0"/>
                </a:moveTo>
                <a:lnTo>
                  <a:pt x="0" y="5059"/>
                </a:lnTo>
                <a:lnTo>
                  <a:pt x="43098" y="78577"/>
                </a:lnTo>
                <a:lnTo>
                  <a:pt x="76017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61872" y="6355002"/>
            <a:ext cx="1634489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0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ra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ining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32746" y="6323248"/>
            <a:ext cx="26371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1550" algn="l"/>
              </a:tabLst>
            </a:pP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Mo</a:t>
            </a:r>
            <a:r>
              <a:rPr sz="2000" b="1" spc="-20" dirty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:</a:t>
            </a:r>
            <a:r>
              <a:rPr sz="2000" b="1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Dec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330066"/>
                </a:solidFill>
                <a:latin typeface="Arial"/>
                <a:cs typeface="Arial"/>
              </a:rPr>
              <a:t>ion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spc="-130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ree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64127"/>
              </p:ext>
            </p:extLst>
          </p:nvPr>
        </p:nvGraphicFramePr>
        <p:xfrm>
          <a:off x="960260" y="2594124"/>
          <a:ext cx="3268929" cy="358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0820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93980">
                        <a:lnSpc>
                          <a:spcPts val="1470"/>
                        </a:lnSpc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6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6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1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 spc="-5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125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90K</a:t>
                      </a: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42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7">
                      <a:solidFill>
                        <a:srgbClr val="000080"/>
                      </a:solidFill>
                      <a:prstDash val="solid"/>
                    </a:lnL>
                    <a:lnR w="770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2">
                      <a:solidFill>
                        <a:srgbClr val="000080"/>
                      </a:solidFill>
                      <a:prstDash val="solid"/>
                    </a:lnL>
                    <a:lnR w="7717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7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25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75K</a:t>
                      </a: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8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8">
                      <a:solidFill>
                        <a:srgbClr val="000080"/>
                      </a:solidFill>
                      <a:prstDash val="solid"/>
                    </a:lnL>
                    <a:lnR w="7712">
                      <a:solidFill>
                        <a:srgbClr val="000080"/>
                      </a:solidFill>
                      <a:prstDash val="solid"/>
                    </a:lnR>
                    <a:lnB w="747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/>
              <a:t>A</a:t>
            </a:r>
            <a:r>
              <a:rPr sz="3600" spc="-30" dirty="0"/>
              <a:t>no</a:t>
            </a:r>
            <a:r>
              <a:rPr sz="3600" spc="-15" dirty="0"/>
              <a:t>t</a:t>
            </a:r>
            <a:r>
              <a:rPr sz="3600" spc="-30" dirty="0"/>
              <a:t>h</a:t>
            </a:r>
            <a:r>
              <a:rPr sz="3600" dirty="0"/>
              <a:t>er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Exam</a:t>
            </a:r>
            <a:r>
              <a:rPr sz="3600" spc="-30" dirty="0"/>
              <a:t>p</a:t>
            </a:r>
            <a:r>
              <a:rPr sz="3600" spc="-10" dirty="0"/>
              <a:t>l</a:t>
            </a:r>
            <a:r>
              <a:rPr sz="3600" dirty="0"/>
              <a:t>e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o</a:t>
            </a:r>
            <a:r>
              <a:rPr sz="3600" dirty="0"/>
              <a:t>f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dirty="0"/>
              <a:t>Dec</a:t>
            </a:r>
            <a:r>
              <a:rPr sz="3600" spc="-10" dirty="0"/>
              <a:t>i</a:t>
            </a:r>
            <a:r>
              <a:rPr sz="3600" dirty="0"/>
              <a:t>s</a:t>
            </a:r>
            <a:r>
              <a:rPr sz="3600" spc="-10" dirty="0"/>
              <a:t>i</a:t>
            </a:r>
            <a:r>
              <a:rPr sz="3600" spc="-30" dirty="0"/>
              <a:t>o</a:t>
            </a:r>
            <a:r>
              <a:rPr sz="3600" spc="-25" dirty="0"/>
              <a:t>n</a:t>
            </a:r>
            <a:r>
              <a:rPr sz="3600" spc="100" dirty="0">
                <a:latin typeface="Times New Roman"/>
                <a:cs typeface="Times New Roman"/>
              </a:rPr>
              <a:t> </a:t>
            </a:r>
            <a:r>
              <a:rPr sz="3600" spc="-30" dirty="0"/>
              <a:t>T</a:t>
            </a:r>
            <a:r>
              <a:rPr sz="3600" dirty="0"/>
              <a:t>ree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8" y="6167541"/>
            <a:ext cx="33655" cy="3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1715" y="1749657"/>
            <a:ext cx="2628913" cy="777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2954" y="3954444"/>
            <a:ext cx="232410" cy="504190"/>
          </a:xfrm>
          <a:custGeom>
            <a:avLst/>
            <a:gdLst/>
            <a:ahLst/>
            <a:cxnLst/>
            <a:rect l="l" t="t" r="r" b="b"/>
            <a:pathLst>
              <a:path w="232409" h="504189">
                <a:moveTo>
                  <a:pt x="0" y="0"/>
                </a:moveTo>
                <a:lnTo>
                  <a:pt x="232257" y="504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39342" y="4396343"/>
            <a:ext cx="69215" cy="85725"/>
          </a:xfrm>
          <a:custGeom>
            <a:avLst/>
            <a:gdLst/>
            <a:ahLst/>
            <a:cxnLst/>
            <a:rect l="l" t="t" r="r" b="b"/>
            <a:pathLst>
              <a:path w="69215" h="85725">
                <a:moveTo>
                  <a:pt x="69220" y="0"/>
                </a:moveTo>
                <a:lnTo>
                  <a:pt x="0" y="31912"/>
                </a:lnTo>
                <a:lnTo>
                  <a:pt x="66507" y="85161"/>
                </a:lnTo>
                <a:lnTo>
                  <a:pt x="6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5953" y="3954444"/>
            <a:ext cx="311150" cy="505459"/>
          </a:xfrm>
          <a:custGeom>
            <a:avLst/>
            <a:gdLst/>
            <a:ahLst/>
            <a:cxnLst/>
            <a:rect l="l" t="t" r="r" b="b"/>
            <a:pathLst>
              <a:path w="311150" h="505460">
                <a:moveTo>
                  <a:pt x="310560" y="0"/>
                </a:moveTo>
                <a:lnTo>
                  <a:pt x="0" y="50541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32664" y="4396648"/>
            <a:ext cx="72390" cy="85090"/>
          </a:xfrm>
          <a:custGeom>
            <a:avLst/>
            <a:gdLst/>
            <a:ahLst/>
            <a:cxnLst/>
            <a:rect l="l" t="t" r="r" b="b"/>
            <a:pathLst>
              <a:path w="72390" h="85089">
                <a:moveTo>
                  <a:pt x="7437" y="0"/>
                </a:moveTo>
                <a:lnTo>
                  <a:pt x="0" y="84856"/>
                </a:lnTo>
                <a:lnTo>
                  <a:pt x="72359" y="39867"/>
                </a:lnTo>
                <a:lnTo>
                  <a:pt x="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4287" y="3190859"/>
            <a:ext cx="387985" cy="508634"/>
          </a:xfrm>
          <a:custGeom>
            <a:avLst/>
            <a:gdLst/>
            <a:ahLst/>
            <a:cxnLst/>
            <a:rect l="l" t="t" r="r" b="b"/>
            <a:pathLst>
              <a:path w="387984" h="508635">
                <a:moveTo>
                  <a:pt x="387827" y="0"/>
                </a:moveTo>
                <a:lnTo>
                  <a:pt x="0" y="5084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8894" y="3635837"/>
            <a:ext cx="76835" cy="83820"/>
          </a:xfrm>
          <a:custGeom>
            <a:avLst/>
            <a:gdLst/>
            <a:ahLst/>
            <a:cxnLst/>
            <a:rect l="l" t="t" r="r" b="b"/>
            <a:pathLst>
              <a:path w="76835" h="83820">
                <a:moveTo>
                  <a:pt x="15910" y="0"/>
                </a:moveTo>
                <a:lnTo>
                  <a:pt x="0" y="83667"/>
                </a:lnTo>
                <a:lnTo>
                  <a:pt x="76504" y="46207"/>
                </a:lnTo>
                <a:lnTo>
                  <a:pt x="159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50139" y="3190859"/>
            <a:ext cx="467359" cy="510540"/>
          </a:xfrm>
          <a:custGeom>
            <a:avLst/>
            <a:gdLst/>
            <a:ahLst/>
            <a:cxnLst/>
            <a:rect l="l" t="t" r="r" b="b"/>
            <a:pathLst>
              <a:path w="467359" h="510539">
                <a:moveTo>
                  <a:pt x="0" y="0"/>
                </a:moveTo>
                <a:lnTo>
                  <a:pt x="467045" y="5099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4761" y="3637574"/>
            <a:ext cx="80010" cy="82550"/>
          </a:xfrm>
          <a:custGeom>
            <a:avLst/>
            <a:gdLst/>
            <a:ahLst/>
            <a:cxnLst/>
            <a:rect l="l" t="t" r="r" b="b"/>
            <a:pathLst>
              <a:path w="80009" h="82550">
                <a:moveTo>
                  <a:pt x="56205" y="0"/>
                </a:moveTo>
                <a:lnTo>
                  <a:pt x="0" y="51480"/>
                </a:lnTo>
                <a:lnTo>
                  <a:pt x="79583" y="81930"/>
                </a:lnTo>
                <a:lnTo>
                  <a:pt x="56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00804" y="2463789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0" y="0"/>
                </a:moveTo>
                <a:lnTo>
                  <a:pt x="545531" y="4474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2876" y="284957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5">
                <a:moveTo>
                  <a:pt x="48341" y="0"/>
                </a:moveTo>
                <a:lnTo>
                  <a:pt x="0" y="58917"/>
                </a:lnTo>
                <a:lnTo>
                  <a:pt x="83088" y="77784"/>
                </a:lnTo>
                <a:lnTo>
                  <a:pt x="48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7248" y="2463789"/>
            <a:ext cx="546100" cy="447675"/>
          </a:xfrm>
          <a:custGeom>
            <a:avLst/>
            <a:gdLst/>
            <a:ahLst/>
            <a:cxnLst/>
            <a:rect l="l" t="t" r="r" b="b"/>
            <a:pathLst>
              <a:path w="546100" h="447675">
                <a:moveTo>
                  <a:pt x="545531" y="0"/>
                </a:moveTo>
                <a:lnTo>
                  <a:pt x="0" y="4474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7619" y="2849575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34777" y="0"/>
                </a:moveTo>
                <a:lnTo>
                  <a:pt x="0" y="77784"/>
                </a:lnTo>
                <a:lnTo>
                  <a:pt x="83088" y="58917"/>
                </a:lnTo>
                <a:lnTo>
                  <a:pt x="3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45139" y="2200284"/>
            <a:ext cx="93662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1160" y="2927354"/>
            <a:ext cx="93535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5560" y="3689354"/>
            <a:ext cx="968375" cy="349250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02639" y="4478335"/>
            <a:ext cx="627380" cy="367030"/>
          </a:xfrm>
          <a:custGeom>
            <a:avLst/>
            <a:gdLst/>
            <a:ahLst/>
            <a:cxnLst/>
            <a:rect l="l" t="t" r="r" b="b"/>
            <a:pathLst>
              <a:path w="627379" h="367029">
                <a:moveTo>
                  <a:pt x="565586" y="0"/>
                </a:moveTo>
                <a:lnTo>
                  <a:pt x="49213" y="1229"/>
                </a:lnTo>
                <a:lnTo>
                  <a:pt x="14080" y="22340"/>
                </a:lnTo>
                <a:lnTo>
                  <a:pt x="0" y="61508"/>
                </a:lnTo>
                <a:lnTo>
                  <a:pt x="1227" y="317505"/>
                </a:lnTo>
                <a:lnTo>
                  <a:pt x="22347" y="352635"/>
                </a:lnTo>
                <a:lnTo>
                  <a:pt x="61508" y="366710"/>
                </a:lnTo>
                <a:lnTo>
                  <a:pt x="577843" y="365489"/>
                </a:lnTo>
                <a:lnTo>
                  <a:pt x="612984" y="344387"/>
                </a:lnTo>
                <a:lnTo>
                  <a:pt x="627065" y="305226"/>
                </a:lnTo>
                <a:lnTo>
                  <a:pt x="625839" y="49225"/>
                </a:lnTo>
                <a:lnTo>
                  <a:pt x="604737" y="14077"/>
                </a:lnTo>
                <a:lnTo>
                  <a:pt x="565586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55895" y="4549899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10400" y="4495800"/>
            <a:ext cx="654050" cy="363855"/>
          </a:xfrm>
          <a:custGeom>
            <a:avLst/>
            <a:gdLst/>
            <a:ahLst/>
            <a:cxnLst/>
            <a:rect l="l" t="t" r="r" b="b"/>
            <a:pathLst>
              <a:path w="654050" h="363854">
                <a:moveTo>
                  <a:pt x="593445" y="0"/>
                </a:moveTo>
                <a:lnTo>
                  <a:pt x="49733" y="970"/>
                </a:lnTo>
                <a:lnTo>
                  <a:pt x="14260" y="21541"/>
                </a:lnTo>
                <a:lnTo>
                  <a:pt x="0" y="60594"/>
                </a:lnTo>
                <a:lnTo>
                  <a:pt x="970" y="313802"/>
                </a:lnTo>
                <a:lnTo>
                  <a:pt x="21540" y="349275"/>
                </a:lnTo>
                <a:lnTo>
                  <a:pt x="60594" y="363534"/>
                </a:lnTo>
                <a:lnTo>
                  <a:pt x="604304" y="362564"/>
                </a:lnTo>
                <a:lnTo>
                  <a:pt x="639778" y="341995"/>
                </a:lnTo>
                <a:lnTo>
                  <a:pt x="654039" y="302943"/>
                </a:lnTo>
                <a:lnTo>
                  <a:pt x="653069" y="49733"/>
                </a:lnTo>
                <a:lnTo>
                  <a:pt x="632498" y="14260"/>
                </a:lnTo>
                <a:lnTo>
                  <a:pt x="593445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85983" y="4553074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05354" y="2941655"/>
            <a:ext cx="685800" cy="347980"/>
          </a:xfrm>
          <a:custGeom>
            <a:avLst/>
            <a:gdLst/>
            <a:ahLst/>
            <a:cxnLst/>
            <a:rect l="l" t="t" r="r" b="b"/>
            <a:pathLst>
              <a:path w="685800" h="347979">
                <a:moveTo>
                  <a:pt x="627857" y="0"/>
                </a:moveTo>
                <a:lnTo>
                  <a:pt x="51309" y="375"/>
                </a:lnTo>
                <a:lnTo>
                  <a:pt x="14824" y="19232"/>
                </a:lnTo>
                <a:lnTo>
                  <a:pt x="0" y="57942"/>
                </a:lnTo>
                <a:lnTo>
                  <a:pt x="375" y="296345"/>
                </a:lnTo>
                <a:lnTo>
                  <a:pt x="19232" y="332829"/>
                </a:lnTo>
                <a:lnTo>
                  <a:pt x="57942" y="347654"/>
                </a:lnTo>
                <a:lnTo>
                  <a:pt x="634490" y="347279"/>
                </a:lnTo>
                <a:lnTo>
                  <a:pt x="670975" y="328422"/>
                </a:lnTo>
                <a:lnTo>
                  <a:pt x="685799" y="289712"/>
                </a:lnTo>
                <a:lnTo>
                  <a:pt x="685424" y="51309"/>
                </a:lnTo>
                <a:lnTo>
                  <a:pt x="666567" y="14824"/>
                </a:lnTo>
                <a:lnTo>
                  <a:pt x="62785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79356" y="2998910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51560" y="368936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22279" y="0"/>
                </a:moveTo>
                <a:lnTo>
                  <a:pt x="62450" y="8"/>
                </a:lnTo>
                <a:lnTo>
                  <a:pt x="23343" y="14289"/>
                </a:lnTo>
                <a:lnTo>
                  <a:pt x="1643" y="49065"/>
                </a:lnTo>
                <a:lnTo>
                  <a:pt x="0" y="63489"/>
                </a:lnTo>
                <a:lnTo>
                  <a:pt x="8" y="318543"/>
                </a:lnTo>
                <a:lnTo>
                  <a:pt x="14297" y="357648"/>
                </a:lnTo>
                <a:lnTo>
                  <a:pt x="49068" y="379355"/>
                </a:lnTo>
                <a:lnTo>
                  <a:pt x="63489" y="380999"/>
                </a:lnTo>
                <a:lnTo>
                  <a:pt x="623368" y="380990"/>
                </a:lnTo>
                <a:lnTo>
                  <a:pt x="662458" y="366681"/>
                </a:lnTo>
                <a:lnTo>
                  <a:pt x="684156" y="331899"/>
                </a:lnTo>
                <a:lnTo>
                  <a:pt x="685799" y="317479"/>
                </a:lnTo>
                <a:lnTo>
                  <a:pt x="685791" y="62425"/>
                </a:lnTo>
                <a:lnTo>
                  <a:pt x="671489" y="23333"/>
                </a:lnTo>
                <a:lnTo>
                  <a:pt x="636702" y="1642"/>
                </a:lnTo>
                <a:lnTo>
                  <a:pt x="622279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206494" y="3760910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6794" y="3303710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06696" y="3227510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5993" y="2465509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01686" y="2236909"/>
            <a:ext cx="82740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0340">
              <a:lnSpc>
                <a:spcPts val="19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9120" y="4091111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63947" y="4091111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85351" y="5562780"/>
            <a:ext cx="42551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3950" marR="5080" indent="-1111885">
              <a:lnSpc>
                <a:spcPts val="2100"/>
              </a:lnSpc>
            </a:pP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ere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c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ou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ld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b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m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re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</a:t>
            </a:r>
            <a:r>
              <a:rPr sz="1800" b="1" spc="-15" dirty="0">
                <a:solidFill>
                  <a:srgbClr val="CC3300"/>
                </a:solidFill>
                <a:latin typeface="Arial"/>
                <a:cs typeface="Arial"/>
              </a:rPr>
              <a:t>n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on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tree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at</a:t>
            </a:r>
            <a:r>
              <a:rPr sz="1800" b="1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fi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ts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same</a:t>
            </a:r>
            <a:r>
              <a:rPr sz="1800" b="1" spc="5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C3300"/>
                </a:solidFill>
                <a:latin typeface="Arial"/>
                <a:cs typeface="Arial"/>
              </a:rPr>
              <a:t>d</a:t>
            </a:r>
            <a:r>
              <a:rPr sz="1800" b="1" dirty="0">
                <a:solidFill>
                  <a:srgbClr val="CC3300"/>
                </a:solidFill>
                <a:latin typeface="Arial"/>
                <a:cs typeface="Arial"/>
              </a:rPr>
              <a:t>ata!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3684" y="2596627"/>
          <a:ext cx="3268929" cy="3581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2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9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0820">
                        <a:lnSpc>
                          <a:spcPts val="1470"/>
                        </a:lnSpc>
                      </a:pPr>
                      <a:r>
                        <a:rPr sz="12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93980">
                        <a:lnSpc>
                          <a:spcPts val="1470"/>
                        </a:lnSpc>
                      </a:pPr>
                      <a:r>
                        <a:rPr sz="12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2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lnT w="7104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7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6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3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1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73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rr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14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918">
                      <a:solidFill>
                        <a:srgbClr val="000080"/>
                      </a:solidFill>
                      <a:prstDash val="solid"/>
                    </a:lnL>
                    <a:lnR w="7703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03">
                      <a:solidFill>
                        <a:srgbClr val="000080"/>
                      </a:solidFill>
                      <a:prstDash val="solid"/>
                    </a:lnL>
                    <a:lnR w="7718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Si</a:t>
                      </a:r>
                      <a:r>
                        <a:rPr sz="12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18">
                      <a:solidFill>
                        <a:srgbClr val="000080"/>
                      </a:solidFill>
                      <a:prstDash val="solid"/>
                    </a:lnL>
                    <a:lnR w="7722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2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2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2">
                      <a:solidFill>
                        <a:srgbClr val="000080"/>
                      </a:solidFill>
                      <a:prstDash val="solid"/>
                    </a:lnL>
                    <a:lnR w="7729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2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5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729">
                      <a:solidFill>
                        <a:srgbClr val="000080"/>
                      </a:solidFill>
                      <a:prstDash val="solid"/>
                    </a:lnL>
                    <a:lnR w="7713">
                      <a:solidFill>
                        <a:srgbClr val="000080"/>
                      </a:solidFill>
                      <a:prstDash val="solid"/>
                    </a:lnR>
                    <a:lnB w="747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5" dirty="0"/>
              <a:t>ppl</a:t>
            </a:r>
            <a:r>
              <a:rPr dirty="0"/>
              <a:t>y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5" dirty="0"/>
              <a:t>M</a:t>
            </a:r>
            <a:r>
              <a:rPr spc="-30" dirty="0"/>
              <a:t>od</a:t>
            </a:r>
            <a:r>
              <a:rPr dirty="0"/>
              <a:t>e</a:t>
            </a:r>
            <a:r>
              <a:rPr spc="-15" dirty="0"/>
              <a:t>l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20" dirty="0"/>
              <a:t>to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est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355817" y="5008233"/>
            <a:ext cx="257175" cy="623570"/>
          </a:xfrm>
          <a:custGeom>
            <a:avLst/>
            <a:gdLst/>
            <a:ahLst/>
            <a:cxnLst/>
            <a:rect l="l" t="t" r="r" b="b"/>
            <a:pathLst>
              <a:path w="257175" h="623570">
                <a:moveTo>
                  <a:pt x="0" y="0"/>
                </a:moveTo>
                <a:lnTo>
                  <a:pt x="257007" y="6234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8235" y="5570171"/>
            <a:ext cx="70485" cy="85090"/>
          </a:xfrm>
          <a:custGeom>
            <a:avLst/>
            <a:gdLst/>
            <a:ahLst/>
            <a:cxnLst/>
            <a:rect l="l" t="t" r="r" b="b"/>
            <a:pathLst>
              <a:path w="70485" h="85089">
                <a:moveTo>
                  <a:pt x="70469" y="0"/>
                </a:moveTo>
                <a:lnTo>
                  <a:pt x="0" y="29041"/>
                </a:lnTo>
                <a:lnTo>
                  <a:pt x="64282" y="84962"/>
                </a:lnTo>
                <a:lnTo>
                  <a:pt x="704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8445" y="5008233"/>
            <a:ext cx="343535" cy="624840"/>
          </a:xfrm>
          <a:custGeom>
            <a:avLst/>
            <a:gdLst/>
            <a:ahLst/>
            <a:cxnLst/>
            <a:rect l="l" t="t" r="r" b="b"/>
            <a:pathLst>
              <a:path w="343535" h="624839">
                <a:moveTo>
                  <a:pt x="342933" y="0"/>
                </a:moveTo>
                <a:lnTo>
                  <a:pt x="0" y="6242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6217" y="5569625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3297" y="0"/>
                </a:moveTo>
                <a:lnTo>
                  <a:pt x="0" y="85127"/>
                </a:lnTo>
                <a:lnTo>
                  <a:pt x="70079" y="36682"/>
                </a:lnTo>
                <a:lnTo>
                  <a:pt x="32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9117" y="4034546"/>
            <a:ext cx="427990" cy="628015"/>
          </a:xfrm>
          <a:custGeom>
            <a:avLst/>
            <a:gdLst/>
            <a:ahLst/>
            <a:cxnLst/>
            <a:rect l="l" t="t" r="r" b="b"/>
            <a:pathLst>
              <a:path w="427989" h="628014">
                <a:moveTo>
                  <a:pt x="427911" y="0"/>
                </a:moveTo>
                <a:lnTo>
                  <a:pt x="0" y="6274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4804" y="4598609"/>
            <a:ext cx="74930" cy="84455"/>
          </a:xfrm>
          <a:custGeom>
            <a:avLst/>
            <a:gdLst/>
            <a:ahLst/>
            <a:cxnLst/>
            <a:rect l="l" t="t" r="r" b="b"/>
            <a:pathLst>
              <a:path w="74930" h="84454">
                <a:moveTo>
                  <a:pt x="11454" y="0"/>
                </a:moveTo>
                <a:lnTo>
                  <a:pt x="0" y="84429"/>
                </a:lnTo>
                <a:lnTo>
                  <a:pt x="74416" y="42915"/>
                </a:lnTo>
                <a:lnTo>
                  <a:pt x="11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3204" y="4034546"/>
            <a:ext cx="514984" cy="629285"/>
          </a:xfrm>
          <a:custGeom>
            <a:avLst/>
            <a:gdLst/>
            <a:ahLst/>
            <a:cxnLst/>
            <a:rect l="l" t="t" r="r" b="b"/>
            <a:pathLst>
              <a:path w="514985" h="629285">
                <a:moveTo>
                  <a:pt x="0" y="0"/>
                </a:moveTo>
                <a:lnTo>
                  <a:pt x="514929" y="6288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6442" y="4599950"/>
            <a:ext cx="78105" cy="83185"/>
          </a:xfrm>
          <a:custGeom>
            <a:avLst/>
            <a:gdLst/>
            <a:ahLst/>
            <a:cxnLst/>
            <a:rect l="l" t="t" r="r" b="b"/>
            <a:pathLst>
              <a:path w="78104" h="83185">
                <a:moveTo>
                  <a:pt x="58978" y="0"/>
                </a:moveTo>
                <a:lnTo>
                  <a:pt x="0" y="48280"/>
                </a:lnTo>
                <a:lnTo>
                  <a:pt x="77784" y="83088"/>
                </a:lnTo>
                <a:lnTo>
                  <a:pt x="5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2386" y="3142670"/>
            <a:ext cx="603250" cy="551180"/>
          </a:xfrm>
          <a:custGeom>
            <a:avLst/>
            <a:gdLst/>
            <a:ahLst/>
            <a:cxnLst/>
            <a:rect l="l" t="t" r="r" b="b"/>
            <a:pathLst>
              <a:path w="603250" h="551179">
                <a:moveTo>
                  <a:pt x="0" y="0"/>
                </a:moveTo>
                <a:lnTo>
                  <a:pt x="602757" y="5511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1958" y="3631448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10">
                <a:moveTo>
                  <a:pt x="51419" y="0"/>
                </a:moveTo>
                <a:lnTo>
                  <a:pt x="0" y="56235"/>
                </a:lnTo>
                <a:lnTo>
                  <a:pt x="81930" y="79552"/>
                </a:lnTo>
                <a:lnTo>
                  <a:pt x="51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5142" y="3142670"/>
            <a:ext cx="601345" cy="551815"/>
          </a:xfrm>
          <a:custGeom>
            <a:avLst/>
            <a:gdLst/>
            <a:ahLst/>
            <a:cxnLst/>
            <a:rect l="l" t="t" r="r" b="b"/>
            <a:pathLst>
              <a:path w="601344" h="551814">
                <a:moveTo>
                  <a:pt x="601074" y="0"/>
                </a:moveTo>
                <a:lnTo>
                  <a:pt x="0" y="5514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6424" y="3631692"/>
            <a:ext cx="81915" cy="80010"/>
          </a:xfrm>
          <a:custGeom>
            <a:avLst/>
            <a:gdLst/>
            <a:ahLst/>
            <a:cxnLst/>
            <a:rect l="l" t="t" r="r" b="b"/>
            <a:pathLst>
              <a:path w="81915" h="80010">
                <a:moveTo>
                  <a:pt x="30397" y="0"/>
                </a:moveTo>
                <a:lnTo>
                  <a:pt x="0" y="79583"/>
                </a:lnTo>
                <a:lnTo>
                  <a:pt x="81902" y="56174"/>
                </a:lnTo>
                <a:lnTo>
                  <a:pt x="30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63995" y="2819390"/>
            <a:ext cx="1027430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Re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fund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8240" y="3711296"/>
            <a:ext cx="1025525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6060">
              <a:lnSpc>
                <a:spcPct val="100000"/>
              </a:lnSpc>
            </a:pP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82594" y="4683026"/>
            <a:ext cx="1062355" cy="348615"/>
          </a:xfrm>
          <a:prstGeom prst="rect">
            <a:avLst/>
          </a:prstGeom>
          <a:solidFill>
            <a:srgbClr val="FFFB00"/>
          </a:solidFill>
          <a:ln w="12700">
            <a:solidFill>
              <a:srgbClr val="0433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725">
              <a:lnSpc>
                <a:spcPct val="100000"/>
              </a:lnSpc>
            </a:pPr>
            <a:r>
              <a:rPr sz="1600" b="1" spc="-130" dirty="0">
                <a:solidFill>
                  <a:srgbClr val="2D1993"/>
                </a:solidFill>
                <a:latin typeface="Arial"/>
                <a:cs typeface="Arial"/>
              </a:rPr>
              <a:t>T</a:t>
            </a:r>
            <a:r>
              <a:rPr sz="1600" b="1" spc="-10" dirty="0">
                <a:solidFill>
                  <a:srgbClr val="2D1993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x</a:t>
            </a:r>
            <a:r>
              <a:rPr sz="1600" b="1" spc="-15" dirty="0">
                <a:solidFill>
                  <a:srgbClr val="2D1993"/>
                </a:solidFill>
                <a:latin typeface="Arial"/>
                <a:cs typeface="Arial"/>
              </a:rPr>
              <a:t>In</a:t>
            </a:r>
            <a:r>
              <a:rPr sz="1600" b="1" dirty="0">
                <a:solidFill>
                  <a:srgbClr val="2D1993"/>
                </a:solidFill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99342" y="5650860"/>
            <a:ext cx="693420" cy="450215"/>
          </a:xfrm>
          <a:custGeom>
            <a:avLst/>
            <a:gdLst/>
            <a:ahLst/>
            <a:cxnLst/>
            <a:rect l="l" t="t" r="r" b="b"/>
            <a:pathLst>
              <a:path w="693420" h="450214">
                <a:moveTo>
                  <a:pt x="617494" y="0"/>
                </a:moveTo>
                <a:lnTo>
                  <a:pt x="69545" y="226"/>
                </a:lnTo>
                <a:lnTo>
                  <a:pt x="30441" y="14878"/>
                </a:lnTo>
                <a:lnTo>
                  <a:pt x="5394" y="47359"/>
                </a:lnTo>
                <a:lnTo>
                  <a:pt x="0" y="75425"/>
                </a:lnTo>
                <a:lnTo>
                  <a:pt x="227" y="380305"/>
                </a:lnTo>
                <a:lnTo>
                  <a:pt x="14884" y="419402"/>
                </a:lnTo>
                <a:lnTo>
                  <a:pt x="47369" y="444447"/>
                </a:lnTo>
                <a:lnTo>
                  <a:pt x="75437" y="449842"/>
                </a:lnTo>
                <a:lnTo>
                  <a:pt x="623392" y="449614"/>
                </a:lnTo>
                <a:lnTo>
                  <a:pt x="662482" y="434955"/>
                </a:lnTo>
                <a:lnTo>
                  <a:pt x="687534" y="402469"/>
                </a:lnTo>
                <a:lnTo>
                  <a:pt x="692932" y="374404"/>
                </a:lnTo>
                <a:lnTo>
                  <a:pt x="692705" y="69534"/>
                </a:lnTo>
                <a:lnTo>
                  <a:pt x="678041" y="30435"/>
                </a:lnTo>
                <a:lnTo>
                  <a:pt x="645552" y="5393"/>
                </a:lnTo>
                <a:lnTo>
                  <a:pt x="617494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6170" y="5722414"/>
            <a:ext cx="43243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2792" y="5672279"/>
            <a:ext cx="717550" cy="446405"/>
          </a:xfrm>
          <a:custGeom>
            <a:avLst/>
            <a:gdLst/>
            <a:ahLst/>
            <a:cxnLst/>
            <a:rect l="l" t="t" r="r" b="b"/>
            <a:pathLst>
              <a:path w="717550" h="446404">
                <a:moveTo>
                  <a:pt x="642972" y="0"/>
                </a:moveTo>
                <a:lnTo>
                  <a:pt x="70233" y="110"/>
                </a:lnTo>
                <a:lnTo>
                  <a:pt x="30808" y="14066"/>
                </a:lnTo>
                <a:lnTo>
                  <a:pt x="5469" y="46293"/>
                </a:lnTo>
                <a:lnTo>
                  <a:pt x="0" y="74331"/>
                </a:lnTo>
                <a:lnTo>
                  <a:pt x="110" y="375713"/>
                </a:lnTo>
                <a:lnTo>
                  <a:pt x="14066" y="415140"/>
                </a:lnTo>
                <a:lnTo>
                  <a:pt x="46292" y="440480"/>
                </a:lnTo>
                <a:lnTo>
                  <a:pt x="74328" y="445949"/>
                </a:lnTo>
                <a:lnTo>
                  <a:pt x="647070" y="445838"/>
                </a:lnTo>
                <a:lnTo>
                  <a:pt x="686496" y="431882"/>
                </a:lnTo>
                <a:lnTo>
                  <a:pt x="711835" y="399655"/>
                </a:lnTo>
                <a:lnTo>
                  <a:pt x="717304" y="371618"/>
                </a:lnTo>
                <a:lnTo>
                  <a:pt x="717193" y="70233"/>
                </a:lnTo>
                <a:lnTo>
                  <a:pt x="703236" y="30807"/>
                </a:lnTo>
                <a:lnTo>
                  <a:pt x="671009" y="5468"/>
                </a:lnTo>
                <a:lnTo>
                  <a:pt x="642972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70368" y="5726326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3728801"/>
            <a:ext cx="752475" cy="426720"/>
          </a:xfrm>
          <a:custGeom>
            <a:avLst/>
            <a:gdLst/>
            <a:ahLst/>
            <a:cxnLst/>
            <a:rect l="l" t="t" r="r" b="b"/>
            <a:pathLst>
              <a:path w="752475" h="426720">
                <a:moveTo>
                  <a:pt x="681039" y="0"/>
                </a:moveTo>
                <a:lnTo>
                  <a:pt x="57800" y="1238"/>
                </a:lnTo>
                <a:lnTo>
                  <a:pt x="21234" y="20405"/>
                </a:lnTo>
                <a:lnTo>
                  <a:pt x="1474" y="56604"/>
                </a:lnTo>
                <a:lnTo>
                  <a:pt x="0" y="71079"/>
                </a:lnTo>
                <a:lnTo>
                  <a:pt x="1242" y="368699"/>
                </a:lnTo>
                <a:lnTo>
                  <a:pt x="20414" y="405265"/>
                </a:lnTo>
                <a:lnTo>
                  <a:pt x="56608" y="425031"/>
                </a:lnTo>
                <a:lnTo>
                  <a:pt x="71079" y="426506"/>
                </a:lnTo>
                <a:lnTo>
                  <a:pt x="694338" y="425263"/>
                </a:lnTo>
                <a:lnTo>
                  <a:pt x="730890" y="406077"/>
                </a:lnTo>
                <a:lnTo>
                  <a:pt x="750644" y="369869"/>
                </a:lnTo>
                <a:lnTo>
                  <a:pt x="752118" y="355396"/>
                </a:lnTo>
                <a:lnTo>
                  <a:pt x="750879" y="57799"/>
                </a:lnTo>
                <a:lnTo>
                  <a:pt x="731710" y="21233"/>
                </a:lnTo>
                <a:lnTo>
                  <a:pt x="695511" y="1474"/>
                </a:lnTo>
                <a:lnTo>
                  <a:pt x="681039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0582" y="3782843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18589" y="4716140"/>
            <a:ext cx="752475" cy="467359"/>
          </a:xfrm>
          <a:custGeom>
            <a:avLst/>
            <a:gdLst/>
            <a:ahLst/>
            <a:cxnLst/>
            <a:rect l="l" t="t" r="r" b="b"/>
            <a:pathLst>
              <a:path w="752475" h="467360">
                <a:moveTo>
                  <a:pt x="674217" y="0"/>
                </a:moveTo>
                <a:lnTo>
                  <a:pt x="68030" y="619"/>
                </a:lnTo>
                <a:lnTo>
                  <a:pt x="29642" y="16735"/>
                </a:lnTo>
                <a:lnTo>
                  <a:pt x="5233" y="49755"/>
                </a:lnTo>
                <a:lnTo>
                  <a:pt x="0" y="77888"/>
                </a:lnTo>
                <a:lnTo>
                  <a:pt x="619" y="399336"/>
                </a:lnTo>
                <a:lnTo>
                  <a:pt x="16740" y="437713"/>
                </a:lnTo>
                <a:lnTo>
                  <a:pt x="49768" y="462119"/>
                </a:lnTo>
                <a:lnTo>
                  <a:pt x="77906" y="467352"/>
                </a:lnTo>
                <a:lnTo>
                  <a:pt x="684096" y="466732"/>
                </a:lnTo>
                <a:lnTo>
                  <a:pt x="722483" y="450612"/>
                </a:lnTo>
                <a:lnTo>
                  <a:pt x="746890" y="417590"/>
                </a:lnTo>
                <a:lnTo>
                  <a:pt x="752124" y="389461"/>
                </a:lnTo>
                <a:lnTo>
                  <a:pt x="751504" y="68014"/>
                </a:lnTo>
                <a:lnTo>
                  <a:pt x="735384" y="29635"/>
                </a:lnTo>
                <a:lnTo>
                  <a:pt x="702356" y="5232"/>
                </a:lnTo>
                <a:lnTo>
                  <a:pt x="674217" y="0"/>
                </a:lnTo>
                <a:close/>
              </a:path>
            </a:pathLst>
          </a:custGeom>
          <a:solidFill>
            <a:srgbClr val="3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05277" y="4787693"/>
            <a:ext cx="330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8532" y="3214213"/>
            <a:ext cx="3575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0" dirty="0">
                <a:latin typeface="Arial"/>
                <a:cs typeface="Arial"/>
              </a:rPr>
              <a:t>Y</a:t>
            </a:r>
            <a:r>
              <a:rPr sz="1600" dirty="0">
                <a:latin typeface="Arial"/>
                <a:cs typeface="Arial"/>
              </a:rPr>
              <a:t>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2812" y="3214213"/>
            <a:ext cx="285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2752" y="4152845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98447" y="4187897"/>
            <a:ext cx="1505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Single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1806" y="5159626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38260" y="5159626"/>
            <a:ext cx="562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&gt;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"/>
                <a:cs typeface="Arial"/>
              </a:rPr>
              <a:t>80</a:t>
            </a:r>
            <a:r>
              <a:rPr sz="1600" spc="-15" dirty="0"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50272" y="2976019"/>
            <a:ext cx="3429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5477" y="1630595"/>
            <a:ext cx="11499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65" dirty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est</a:t>
            </a:r>
            <a:r>
              <a:rPr sz="2000" b="1" spc="55" dirty="0">
                <a:solidFill>
                  <a:srgbClr val="3300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0066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8080" y="1935395"/>
            <a:ext cx="29337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Start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rom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roo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ree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90800" y="22860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10"/>
                </a:lnTo>
              </a:path>
            </a:pathLst>
          </a:custGeom>
          <a:ln w="15874">
            <a:solidFill>
              <a:srgbClr val="FF26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52700" y="26670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0"/>
                </a:moveTo>
                <a:lnTo>
                  <a:pt x="0" y="0"/>
                </a:lnTo>
                <a:lnTo>
                  <a:pt x="38099" y="76199"/>
                </a:lnTo>
                <a:lnTo>
                  <a:pt x="761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947494" y="7078677"/>
            <a:ext cx="1358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dirty="0"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73903"/>
              </p:ext>
            </p:extLst>
          </p:nvPr>
        </p:nvGraphicFramePr>
        <p:xfrm>
          <a:off x="5520009" y="2019391"/>
          <a:ext cx="3149447" cy="92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103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efund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5">
                      <a:solidFill>
                        <a:srgbClr val="000080"/>
                      </a:solidFill>
                      <a:prstDash val="solid"/>
                    </a:lnL>
                    <a:lnR w="7842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233679">
                        <a:lnSpc>
                          <a:spcPts val="166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Marital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</a:t>
                      </a:r>
                      <a:r>
                        <a:rPr sz="14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2">
                      <a:solidFill>
                        <a:srgbClr val="000080"/>
                      </a:solidFill>
                      <a:prstDash val="solid"/>
                    </a:lnL>
                    <a:lnR w="7842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02235">
                        <a:lnSpc>
                          <a:spcPts val="166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45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2">
                      <a:solidFill>
                        <a:srgbClr val="000080"/>
                      </a:solidFill>
                      <a:prstDash val="solid"/>
                    </a:lnL>
                    <a:lnR w="7843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843">
                      <a:solidFill>
                        <a:srgbClr val="000080"/>
                      </a:solidFill>
                      <a:prstDash val="solid"/>
                    </a:lnL>
                    <a:lnR w="7845">
                      <a:solidFill>
                        <a:srgbClr val="000080"/>
                      </a:solidFill>
                      <a:prstDash val="solid"/>
                    </a:lnR>
                    <a:lnT w="786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98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046">
                      <a:solidFill>
                        <a:srgbClr val="E5E5E5"/>
                      </a:solidFill>
                      <a:prstDash val="solid"/>
                    </a:lnL>
                    <a:lnR w="47478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Ma</a:t>
                      </a:r>
                      <a:r>
                        <a:rPr sz="14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50" spc="-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7478">
                      <a:solidFill>
                        <a:srgbClr val="C0C0C0"/>
                      </a:solidFill>
                      <a:prstDash val="solid"/>
                    </a:lnL>
                    <a:lnR w="47478">
                      <a:solidFill>
                        <a:srgbClr val="E5E5E5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marL="0" marR="0" marT="0" marB="0">
                    <a:lnL w="47478">
                      <a:solidFill>
                        <a:srgbClr val="E5E5E5"/>
                      </a:solidFill>
                      <a:prstDash val="solid"/>
                    </a:lnL>
                    <a:lnR w="47478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7478">
                      <a:solidFill>
                        <a:srgbClr val="C0C0C0"/>
                      </a:solidFill>
                      <a:prstDash val="solid"/>
                    </a:lnL>
                    <a:lnR w="53836">
                      <a:solidFill>
                        <a:srgbClr val="C0C0C0"/>
                      </a:solidFill>
                      <a:prstDash val="solid"/>
                    </a:lnR>
                    <a:lnB w="7903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Dec</a:t>
            </a:r>
            <a:r>
              <a:rPr spc="-20" dirty="0"/>
              <a:t>i</a:t>
            </a:r>
            <a:r>
              <a:rPr dirty="0"/>
              <a:t>s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ree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0" dirty="0"/>
              <a:t>l</a:t>
            </a:r>
            <a:r>
              <a:rPr dirty="0"/>
              <a:t>ass</a:t>
            </a:r>
            <a:r>
              <a:rPr spc="-20" dirty="0"/>
              <a:t>i</a:t>
            </a:r>
            <a:r>
              <a:rPr spc="-15" dirty="0"/>
              <a:t>f</a:t>
            </a:r>
            <a:r>
              <a:rPr spc="-20" dirty="0"/>
              <a:t>i</a:t>
            </a:r>
            <a:r>
              <a:rPr dirty="0"/>
              <a:t>ca</a:t>
            </a:r>
            <a:r>
              <a:rPr spc="-15" dirty="0"/>
              <a:t>t</a:t>
            </a:r>
            <a:r>
              <a:rPr spc="-25" dirty="0"/>
              <a:t>ion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ask</a:t>
            </a:r>
          </a:p>
        </p:txBody>
      </p:sp>
      <p:sp>
        <p:nvSpPr>
          <p:cNvPr id="3" name="object 3"/>
          <p:cNvSpPr/>
          <p:nvPr/>
        </p:nvSpPr>
        <p:spPr>
          <a:xfrm>
            <a:off x="7642530" y="3966880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64" y="536516"/>
                </a:lnTo>
                <a:lnTo>
                  <a:pt x="818178" y="510564"/>
                </a:lnTo>
                <a:lnTo>
                  <a:pt x="835595" y="473075"/>
                </a:lnTo>
                <a:lnTo>
                  <a:pt x="837402" y="90959"/>
                </a:lnTo>
                <a:lnTo>
                  <a:pt x="836241" y="76551"/>
                </a:lnTo>
                <a:lnTo>
                  <a:pt x="820252" y="38329"/>
                </a:lnTo>
                <a:lnTo>
                  <a:pt x="789246" y="11268"/>
                </a:lnTo>
                <a:lnTo>
                  <a:pt x="748035" y="69"/>
                </a:lnTo>
                <a:lnTo>
                  <a:pt x="744354" y="0"/>
                </a:lnTo>
                <a:lnTo>
                  <a:pt x="93048" y="0"/>
                </a:lnTo>
                <a:lnTo>
                  <a:pt x="51213" y="9690"/>
                </a:lnTo>
                <a:lnTo>
                  <a:pt x="19190" y="35629"/>
                </a:lnTo>
                <a:lnTo>
                  <a:pt x="1790" y="73113"/>
                </a:lnTo>
                <a:lnTo>
                  <a:pt x="0" y="90959"/>
                </a:lnTo>
                <a:lnTo>
                  <a:pt x="0" y="455133"/>
                </a:lnTo>
                <a:lnTo>
                  <a:pt x="9901" y="496045"/>
                </a:lnTo>
                <a:lnTo>
                  <a:pt x="36405" y="527387"/>
                </a:lnTo>
                <a:lnTo>
                  <a:pt x="74709" y="54444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9499" y="4057863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2" y="0"/>
                </a:moveTo>
                <a:lnTo>
                  <a:pt x="93024" y="0"/>
                </a:lnTo>
                <a:lnTo>
                  <a:pt x="78300" y="1136"/>
                </a:lnTo>
                <a:lnTo>
                  <a:pt x="39229" y="16779"/>
                </a:lnTo>
                <a:lnTo>
                  <a:pt x="11551" y="47107"/>
                </a:lnTo>
                <a:lnTo>
                  <a:pt x="74" y="87402"/>
                </a:lnTo>
                <a:lnTo>
                  <a:pt x="0" y="91074"/>
                </a:lnTo>
                <a:lnTo>
                  <a:pt x="0" y="455249"/>
                </a:lnTo>
                <a:lnTo>
                  <a:pt x="9917" y="496149"/>
                </a:lnTo>
                <a:lnTo>
                  <a:pt x="36456" y="527452"/>
                </a:lnTo>
                <a:lnTo>
                  <a:pt x="74799" y="544455"/>
                </a:lnTo>
                <a:lnTo>
                  <a:pt x="93024" y="546201"/>
                </a:lnTo>
                <a:lnTo>
                  <a:pt x="744352" y="546201"/>
                </a:lnTo>
                <a:lnTo>
                  <a:pt x="786190" y="536511"/>
                </a:lnTo>
                <a:lnTo>
                  <a:pt x="818215" y="510575"/>
                </a:lnTo>
                <a:lnTo>
                  <a:pt x="835616" y="473094"/>
                </a:lnTo>
                <a:lnTo>
                  <a:pt x="837407" y="91074"/>
                </a:lnTo>
                <a:lnTo>
                  <a:pt x="836247" y="76665"/>
                </a:lnTo>
                <a:lnTo>
                  <a:pt x="820277" y="38423"/>
                </a:lnTo>
                <a:lnTo>
                  <a:pt x="789304" y="11320"/>
                </a:lnTo>
                <a:lnTo>
                  <a:pt x="748130" y="73"/>
                </a:lnTo>
                <a:lnTo>
                  <a:pt x="7443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49482" y="4057840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89" y="536523"/>
                </a:lnTo>
                <a:lnTo>
                  <a:pt x="818211" y="510585"/>
                </a:lnTo>
                <a:lnTo>
                  <a:pt x="835611" y="473101"/>
                </a:lnTo>
                <a:lnTo>
                  <a:pt x="837402" y="91081"/>
                </a:lnTo>
                <a:lnTo>
                  <a:pt x="836242" y="76672"/>
                </a:lnTo>
                <a:lnTo>
                  <a:pt x="820273" y="38426"/>
                </a:lnTo>
                <a:lnTo>
                  <a:pt x="789303" y="11321"/>
                </a:lnTo>
                <a:lnTo>
                  <a:pt x="748132" y="73"/>
                </a:lnTo>
                <a:lnTo>
                  <a:pt x="744354" y="0"/>
                </a:lnTo>
                <a:lnTo>
                  <a:pt x="93048" y="0"/>
                </a:lnTo>
                <a:lnTo>
                  <a:pt x="51237" y="9698"/>
                </a:lnTo>
                <a:lnTo>
                  <a:pt x="19223" y="35649"/>
                </a:lnTo>
                <a:lnTo>
                  <a:pt x="1807" y="73139"/>
                </a:lnTo>
                <a:lnTo>
                  <a:pt x="0" y="91081"/>
                </a:lnTo>
                <a:lnTo>
                  <a:pt x="0" y="455255"/>
                </a:lnTo>
                <a:lnTo>
                  <a:pt x="9913" y="496152"/>
                </a:lnTo>
                <a:lnTo>
                  <a:pt x="36448" y="527456"/>
                </a:lnTo>
                <a:lnTo>
                  <a:pt x="74792" y="544464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95548" y="4618564"/>
            <a:ext cx="1117600" cy="698500"/>
          </a:xfrm>
          <a:custGeom>
            <a:avLst/>
            <a:gdLst/>
            <a:ahLst/>
            <a:cxnLst/>
            <a:rect l="l" t="t" r="r" b="b"/>
            <a:pathLst>
              <a:path w="1117600" h="698500">
                <a:moveTo>
                  <a:pt x="0" y="697979"/>
                </a:moveTo>
                <a:lnTo>
                  <a:pt x="1117198" y="697979"/>
                </a:lnTo>
                <a:lnTo>
                  <a:pt x="1117198" y="0"/>
                </a:lnTo>
                <a:lnTo>
                  <a:pt x="0" y="0"/>
                </a:lnTo>
                <a:lnTo>
                  <a:pt x="0" y="69797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5548" y="4618573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117213" y="0"/>
                </a:moveTo>
                <a:lnTo>
                  <a:pt x="0" y="0"/>
                </a:lnTo>
                <a:lnTo>
                  <a:pt x="95432" y="87172"/>
                </a:lnTo>
                <a:lnTo>
                  <a:pt x="1021781" y="87172"/>
                </a:lnTo>
                <a:lnTo>
                  <a:pt x="11172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95548" y="4618573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5" h="698500">
                <a:moveTo>
                  <a:pt x="0" y="0"/>
                </a:moveTo>
                <a:lnTo>
                  <a:pt x="0" y="697970"/>
                </a:lnTo>
                <a:lnTo>
                  <a:pt x="95432" y="610782"/>
                </a:lnTo>
                <a:lnTo>
                  <a:pt x="95432" y="87172"/>
                </a:lnTo>
                <a:lnTo>
                  <a:pt x="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95548" y="5229355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188"/>
                </a:lnTo>
                <a:lnTo>
                  <a:pt x="1117213" y="87188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17329" y="4618573"/>
            <a:ext cx="95885" cy="698500"/>
          </a:xfrm>
          <a:custGeom>
            <a:avLst/>
            <a:gdLst/>
            <a:ahLst/>
            <a:cxnLst/>
            <a:rect l="l" t="t" r="r" b="b"/>
            <a:pathLst>
              <a:path w="95884" h="698500">
                <a:moveTo>
                  <a:pt x="95432" y="0"/>
                </a:moveTo>
                <a:lnTo>
                  <a:pt x="0" y="87172"/>
                </a:lnTo>
                <a:lnTo>
                  <a:pt x="0" y="610782"/>
                </a:lnTo>
                <a:lnTo>
                  <a:pt x="95432" y="697970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54781" y="4711175"/>
            <a:ext cx="61023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5080" indent="-15240">
              <a:lnSpc>
                <a:spcPct val="111500"/>
              </a:lnSpc>
            </a:pPr>
            <a:r>
              <a:rPr sz="1500" b="1" spc="10" dirty="0">
                <a:latin typeface="Arial"/>
                <a:cs typeface="Arial"/>
              </a:rPr>
              <a:t>A</a:t>
            </a:r>
            <a:r>
              <a:rPr sz="1500" b="1" spc="60" dirty="0">
                <a:latin typeface="Arial"/>
                <a:cs typeface="Arial"/>
              </a:rPr>
              <a:t>p</a:t>
            </a:r>
            <a:r>
              <a:rPr sz="1500" b="1" spc="5" dirty="0">
                <a:latin typeface="Arial"/>
                <a:cs typeface="Arial"/>
              </a:rPr>
              <a:t>p</a:t>
            </a:r>
            <a:r>
              <a:rPr sz="1500" b="1" spc="40" dirty="0">
                <a:latin typeface="Arial"/>
                <a:cs typeface="Arial"/>
              </a:rPr>
              <a:t>l</a:t>
            </a:r>
            <a:r>
              <a:rPr sz="1500" b="1" spc="30" dirty="0">
                <a:latin typeface="Arial"/>
                <a:cs typeface="Arial"/>
              </a:rPr>
              <a:t>y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4746" y="2934035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29504" y="0"/>
                </a:moveTo>
                <a:lnTo>
                  <a:pt x="0" y="62788"/>
                </a:lnTo>
                <a:lnTo>
                  <a:pt x="1022116" y="521177"/>
                </a:lnTo>
                <a:lnTo>
                  <a:pt x="993556" y="582198"/>
                </a:lnTo>
                <a:lnTo>
                  <a:pt x="1131295" y="532180"/>
                </a:lnTo>
                <a:lnTo>
                  <a:pt x="1103278" y="458358"/>
                </a:lnTo>
                <a:lnTo>
                  <a:pt x="1051559" y="458358"/>
                </a:lnTo>
                <a:lnTo>
                  <a:pt x="29504" y="0"/>
                </a:lnTo>
                <a:close/>
              </a:path>
              <a:path w="1131570" h="582295">
                <a:moveTo>
                  <a:pt x="1080119" y="397337"/>
                </a:moveTo>
                <a:lnTo>
                  <a:pt x="1051559" y="458358"/>
                </a:lnTo>
                <a:lnTo>
                  <a:pt x="1103278" y="458358"/>
                </a:lnTo>
                <a:lnTo>
                  <a:pt x="1080119" y="397337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4739" y="2934013"/>
            <a:ext cx="1131570" cy="582295"/>
          </a:xfrm>
          <a:custGeom>
            <a:avLst/>
            <a:gdLst/>
            <a:ahLst/>
            <a:cxnLst/>
            <a:rect l="l" t="t" r="r" b="b"/>
            <a:pathLst>
              <a:path w="1131570" h="582295">
                <a:moveTo>
                  <a:pt x="1131297" y="532192"/>
                </a:moveTo>
                <a:lnTo>
                  <a:pt x="1080125" y="397369"/>
                </a:lnTo>
                <a:lnTo>
                  <a:pt x="1051537" y="458394"/>
                </a:lnTo>
                <a:lnTo>
                  <a:pt x="29532" y="0"/>
                </a:lnTo>
                <a:lnTo>
                  <a:pt x="0" y="62824"/>
                </a:lnTo>
                <a:lnTo>
                  <a:pt x="1022127" y="521188"/>
                </a:lnTo>
                <a:lnTo>
                  <a:pt x="993569" y="582214"/>
                </a:lnTo>
                <a:lnTo>
                  <a:pt x="1131297" y="5321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5549" y="3329610"/>
            <a:ext cx="1117600" cy="697865"/>
          </a:xfrm>
          <a:custGeom>
            <a:avLst/>
            <a:gdLst/>
            <a:ahLst/>
            <a:cxnLst/>
            <a:rect l="l" t="t" r="r" b="b"/>
            <a:pathLst>
              <a:path w="1117600" h="697864">
                <a:moveTo>
                  <a:pt x="0" y="697467"/>
                </a:moveTo>
                <a:lnTo>
                  <a:pt x="1117198" y="697467"/>
                </a:lnTo>
                <a:lnTo>
                  <a:pt x="1117198" y="0"/>
                </a:lnTo>
                <a:lnTo>
                  <a:pt x="0" y="0"/>
                </a:lnTo>
                <a:lnTo>
                  <a:pt x="0" y="69746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02315" y="3329610"/>
            <a:ext cx="1104265" cy="87630"/>
          </a:xfrm>
          <a:custGeom>
            <a:avLst/>
            <a:gdLst/>
            <a:ahLst/>
            <a:cxnLst/>
            <a:rect l="l" t="t" r="r" b="b"/>
            <a:pathLst>
              <a:path w="1104265" h="87629">
                <a:moveTo>
                  <a:pt x="1103679" y="0"/>
                </a:moveTo>
                <a:lnTo>
                  <a:pt x="0" y="0"/>
                </a:lnTo>
                <a:lnTo>
                  <a:pt x="88665" y="87136"/>
                </a:lnTo>
                <a:lnTo>
                  <a:pt x="1015013" y="87136"/>
                </a:lnTo>
                <a:lnTo>
                  <a:pt x="110367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5549" y="3329610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5" h="697864">
                <a:moveTo>
                  <a:pt x="6766" y="0"/>
                </a:moveTo>
                <a:lnTo>
                  <a:pt x="0" y="0"/>
                </a:lnTo>
                <a:lnTo>
                  <a:pt x="0" y="697467"/>
                </a:lnTo>
                <a:lnTo>
                  <a:pt x="95432" y="610112"/>
                </a:lnTo>
                <a:lnTo>
                  <a:pt x="95432" y="87136"/>
                </a:lnTo>
                <a:lnTo>
                  <a:pt x="6766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95548" y="3939723"/>
            <a:ext cx="1117600" cy="87630"/>
          </a:xfrm>
          <a:custGeom>
            <a:avLst/>
            <a:gdLst/>
            <a:ahLst/>
            <a:cxnLst/>
            <a:rect l="l" t="t" r="r" b="b"/>
            <a:pathLst>
              <a:path w="1117600" h="87629">
                <a:moveTo>
                  <a:pt x="1021781" y="0"/>
                </a:moveTo>
                <a:lnTo>
                  <a:pt x="95432" y="0"/>
                </a:lnTo>
                <a:lnTo>
                  <a:pt x="0" y="87355"/>
                </a:lnTo>
                <a:lnTo>
                  <a:pt x="1117213" y="87355"/>
                </a:lnTo>
                <a:lnTo>
                  <a:pt x="102178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17329" y="3329610"/>
            <a:ext cx="95885" cy="697865"/>
          </a:xfrm>
          <a:custGeom>
            <a:avLst/>
            <a:gdLst/>
            <a:ahLst/>
            <a:cxnLst/>
            <a:rect l="l" t="t" r="r" b="b"/>
            <a:pathLst>
              <a:path w="95884" h="697864">
                <a:moveTo>
                  <a:pt x="95432" y="0"/>
                </a:moveTo>
                <a:lnTo>
                  <a:pt x="88665" y="0"/>
                </a:lnTo>
                <a:lnTo>
                  <a:pt x="0" y="87136"/>
                </a:lnTo>
                <a:lnTo>
                  <a:pt x="0" y="610112"/>
                </a:lnTo>
                <a:lnTo>
                  <a:pt x="95432" y="697467"/>
                </a:lnTo>
                <a:lnTo>
                  <a:pt x="95432" y="0"/>
                </a:lnTo>
                <a:close/>
              </a:path>
            </a:pathLst>
          </a:custGeom>
          <a:solidFill>
            <a:srgbClr val="727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9419" y="3844930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31516" y="0"/>
                </a:moveTo>
                <a:lnTo>
                  <a:pt x="0" y="61752"/>
                </a:lnTo>
                <a:lnTo>
                  <a:pt x="465338" y="289438"/>
                </a:lnTo>
                <a:lnTo>
                  <a:pt x="434675" y="349422"/>
                </a:lnTo>
                <a:lnTo>
                  <a:pt x="573968" y="304007"/>
                </a:lnTo>
                <a:lnTo>
                  <a:pt x="548010" y="227685"/>
                </a:lnTo>
                <a:lnTo>
                  <a:pt x="496945" y="227685"/>
                </a:lnTo>
                <a:lnTo>
                  <a:pt x="31516" y="0"/>
                </a:lnTo>
                <a:close/>
              </a:path>
              <a:path w="574040" h="349885">
                <a:moveTo>
                  <a:pt x="527608" y="167700"/>
                </a:moveTo>
                <a:lnTo>
                  <a:pt x="496945" y="227685"/>
                </a:lnTo>
                <a:lnTo>
                  <a:pt x="548010" y="227685"/>
                </a:lnTo>
                <a:lnTo>
                  <a:pt x="527608" y="16770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9432" y="3844920"/>
            <a:ext cx="574040" cy="349885"/>
          </a:xfrm>
          <a:custGeom>
            <a:avLst/>
            <a:gdLst/>
            <a:ahLst/>
            <a:cxnLst/>
            <a:rect l="l" t="t" r="r" b="b"/>
            <a:pathLst>
              <a:path w="574040" h="349885">
                <a:moveTo>
                  <a:pt x="573954" y="304001"/>
                </a:moveTo>
                <a:lnTo>
                  <a:pt x="527597" y="167714"/>
                </a:lnTo>
                <a:lnTo>
                  <a:pt x="496937" y="227673"/>
                </a:lnTo>
                <a:lnTo>
                  <a:pt x="31513" y="0"/>
                </a:lnTo>
                <a:lnTo>
                  <a:pt x="0" y="61757"/>
                </a:lnTo>
                <a:lnTo>
                  <a:pt x="465331" y="289461"/>
                </a:lnTo>
                <a:lnTo>
                  <a:pt x="434671" y="349420"/>
                </a:lnTo>
                <a:lnTo>
                  <a:pt x="573954" y="3040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5147" y="4482205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46451" y="167609"/>
                </a:moveTo>
                <a:lnTo>
                  <a:pt x="0" y="303998"/>
                </a:lnTo>
                <a:lnTo>
                  <a:pt x="139385" y="349434"/>
                </a:lnTo>
                <a:lnTo>
                  <a:pt x="108722" y="289450"/>
                </a:lnTo>
                <a:lnTo>
                  <a:pt x="235135" y="227594"/>
                </a:lnTo>
                <a:lnTo>
                  <a:pt x="77114" y="227594"/>
                </a:lnTo>
                <a:lnTo>
                  <a:pt x="46451" y="167609"/>
                </a:lnTo>
                <a:close/>
              </a:path>
              <a:path w="574675" h="349885">
                <a:moveTo>
                  <a:pt x="542543" y="0"/>
                </a:moveTo>
                <a:lnTo>
                  <a:pt x="77114" y="227594"/>
                </a:lnTo>
                <a:lnTo>
                  <a:pt x="235135" y="227594"/>
                </a:lnTo>
                <a:lnTo>
                  <a:pt x="574060" y="61752"/>
                </a:lnTo>
                <a:lnTo>
                  <a:pt x="542543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5128" y="4482217"/>
            <a:ext cx="574675" cy="349885"/>
          </a:xfrm>
          <a:custGeom>
            <a:avLst/>
            <a:gdLst/>
            <a:ahLst/>
            <a:cxnLst/>
            <a:rect l="l" t="t" r="r" b="b"/>
            <a:pathLst>
              <a:path w="574675" h="349885">
                <a:moveTo>
                  <a:pt x="0" y="303986"/>
                </a:moveTo>
                <a:lnTo>
                  <a:pt x="139434" y="349420"/>
                </a:lnTo>
                <a:lnTo>
                  <a:pt x="108744" y="289436"/>
                </a:lnTo>
                <a:lnTo>
                  <a:pt x="574075" y="61757"/>
                </a:lnTo>
                <a:lnTo>
                  <a:pt x="542592" y="0"/>
                </a:lnTo>
                <a:lnTo>
                  <a:pt x="77138" y="227581"/>
                </a:lnTo>
                <a:lnTo>
                  <a:pt x="46478" y="167592"/>
                </a:lnTo>
                <a:lnTo>
                  <a:pt x="0" y="30398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9498" y="5163991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55900" y="354125"/>
                </a:moveTo>
                <a:lnTo>
                  <a:pt x="0" y="487070"/>
                </a:lnTo>
                <a:lnTo>
                  <a:pt x="135849" y="541708"/>
                </a:lnTo>
                <a:lnTo>
                  <a:pt x="109484" y="479843"/>
                </a:lnTo>
                <a:lnTo>
                  <a:pt x="265847" y="416097"/>
                </a:lnTo>
                <a:lnTo>
                  <a:pt x="82265" y="416097"/>
                </a:lnTo>
                <a:lnTo>
                  <a:pt x="55900" y="354125"/>
                </a:lnTo>
                <a:close/>
              </a:path>
              <a:path w="1130300" h="542289">
                <a:moveTo>
                  <a:pt x="1102918" y="0"/>
                </a:moveTo>
                <a:lnTo>
                  <a:pt x="82265" y="416097"/>
                </a:lnTo>
                <a:lnTo>
                  <a:pt x="265847" y="416097"/>
                </a:lnTo>
                <a:lnTo>
                  <a:pt x="1130137" y="63745"/>
                </a:lnTo>
                <a:lnTo>
                  <a:pt x="1102918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9521" y="5163990"/>
            <a:ext cx="1130300" cy="542290"/>
          </a:xfrm>
          <a:custGeom>
            <a:avLst/>
            <a:gdLst/>
            <a:ahLst/>
            <a:cxnLst/>
            <a:rect l="l" t="t" r="r" b="b"/>
            <a:pathLst>
              <a:path w="1130300" h="542289">
                <a:moveTo>
                  <a:pt x="0" y="487072"/>
                </a:moveTo>
                <a:lnTo>
                  <a:pt x="135838" y="541709"/>
                </a:lnTo>
                <a:lnTo>
                  <a:pt x="109445" y="479845"/>
                </a:lnTo>
                <a:lnTo>
                  <a:pt x="1130139" y="63744"/>
                </a:lnTo>
                <a:lnTo>
                  <a:pt x="1102923" y="0"/>
                </a:lnTo>
                <a:lnTo>
                  <a:pt x="82259" y="416097"/>
                </a:lnTo>
                <a:lnTo>
                  <a:pt x="55865" y="354126"/>
                </a:lnTo>
                <a:lnTo>
                  <a:pt x="0" y="487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444" y="4148937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93055" y="0"/>
                </a:moveTo>
                <a:lnTo>
                  <a:pt x="51235" y="9677"/>
                </a:lnTo>
                <a:lnTo>
                  <a:pt x="19217" y="35599"/>
                </a:lnTo>
                <a:lnTo>
                  <a:pt x="1803" y="73099"/>
                </a:lnTo>
                <a:lnTo>
                  <a:pt x="0" y="91043"/>
                </a:lnTo>
                <a:lnTo>
                  <a:pt x="0" y="455127"/>
                </a:lnTo>
                <a:lnTo>
                  <a:pt x="9902" y="496075"/>
                </a:lnTo>
                <a:lnTo>
                  <a:pt x="36407" y="527402"/>
                </a:lnTo>
                <a:lnTo>
                  <a:pt x="74714" y="544435"/>
                </a:lnTo>
                <a:lnTo>
                  <a:pt x="93055" y="546201"/>
                </a:lnTo>
                <a:lnTo>
                  <a:pt x="744352" y="546201"/>
                </a:lnTo>
                <a:lnTo>
                  <a:pt x="786165" y="536520"/>
                </a:lnTo>
                <a:lnTo>
                  <a:pt x="818182" y="510593"/>
                </a:lnTo>
                <a:lnTo>
                  <a:pt x="835600" y="473093"/>
                </a:lnTo>
                <a:lnTo>
                  <a:pt x="837407" y="91043"/>
                </a:lnTo>
                <a:lnTo>
                  <a:pt x="836247" y="76612"/>
                </a:lnTo>
                <a:lnTo>
                  <a:pt x="820272" y="38355"/>
                </a:lnTo>
                <a:lnTo>
                  <a:pt x="789290" y="11287"/>
                </a:lnTo>
                <a:lnTo>
                  <a:pt x="748106" y="72"/>
                </a:lnTo>
                <a:lnTo>
                  <a:pt x="93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6434" y="4148921"/>
            <a:ext cx="837565" cy="546735"/>
          </a:xfrm>
          <a:custGeom>
            <a:avLst/>
            <a:gdLst/>
            <a:ahLst/>
            <a:cxnLst/>
            <a:rect l="l" t="t" r="r" b="b"/>
            <a:pathLst>
              <a:path w="837565" h="546735">
                <a:moveTo>
                  <a:pt x="744354" y="546214"/>
                </a:moveTo>
                <a:lnTo>
                  <a:pt x="786177" y="536533"/>
                </a:lnTo>
                <a:lnTo>
                  <a:pt x="818187" y="510603"/>
                </a:lnTo>
                <a:lnTo>
                  <a:pt x="835596" y="473100"/>
                </a:lnTo>
                <a:lnTo>
                  <a:pt x="837402" y="91081"/>
                </a:lnTo>
                <a:lnTo>
                  <a:pt x="836243" y="76650"/>
                </a:lnTo>
                <a:lnTo>
                  <a:pt x="820282" y="38386"/>
                </a:lnTo>
                <a:lnTo>
                  <a:pt x="789316" y="11302"/>
                </a:lnTo>
                <a:lnTo>
                  <a:pt x="748134" y="73"/>
                </a:lnTo>
                <a:lnTo>
                  <a:pt x="93048" y="0"/>
                </a:lnTo>
                <a:lnTo>
                  <a:pt x="78319" y="1133"/>
                </a:lnTo>
                <a:lnTo>
                  <a:pt x="39240" y="16750"/>
                </a:lnTo>
                <a:lnTo>
                  <a:pt x="11559" y="47056"/>
                </a:lnTo>
                <a:lnTo>
                  <a:pt x="75" y="87378"/>
                </a:lnTo>
                <a:lnTo>
                  <a:pt x="0" y="91081"/>
                </a:lnTo>
                <a:lnTo>
                  <a:pt x="0" y="455133"/>
                </a:lnTo>
                <a:lnTo>
                  <a:pt x="9901" y="496085"/>
                </a:lnTo>
                <a:lnTo>
                  <a:pt x="36405" y="527414"/>
                </a:lnTo>
                <a:lnTo>
                  <a:pt x="74709" y="544448"/>
                </a:lnTo>
                <a:lnTo>
                  <a:pt x="93048" y="546214"/>
                </a:lnTo>
                <a:lnTo>
                  <a:pt x="744354" y="5462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37662" y="1832961"/>
            <a:ext cx="1708150" cy="206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 marR="5080" algn="ctr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Tree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Induction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algorithm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000">
              <a:latin typeface="Times New Roman"/>
              <a:cs typeface="Times New Roman"/>
            </a:endParaRPr>
          </a:p>
          <a:p>
            <a:pPr marL="1036955" marR="85090" indent="-37465" algn="ctr">
              <a:lnSpc>
                <a:spcPct val="114399"/>
              </a:lnSpc>
            </a:pPr>
            <a:r>
              <a:rPr sz="1500" b="1" spc="60" dirty="0">
                <a:latin typeface="Arial"/>
                <a:cs typeface="Arial"/>
              </a:rPr>
              <a:t>L</a:t>
            </a:r>
            <a:r>
              <a:rPr sz="1500" b="1" spc="25" dirty="0">
                <a:latin typeface="Arial"/>
                <a:cs typeface="Arial"/>
              </a:rPr>
              <a:t>e</a:t>
            </a:r>
            <a:r>
              <a:rPr sz="1500" b="1" spc="-35" dirty="0">
                <a:latin typeface="Arial"/>
                <a:cs typeface="Arial"/>
              </a:rPr>
              <a:t>a</a:t>
            </a:r>
            <a:r>
              <a:rPr sz="1500" b="1" spc="45" dirty="0">
                <a:latin typeface="Arial"/>
                <a:cs typeface="Arial"/>
              </a:rPr>
              <a:t>r</a:t>
            </a:r>
            <a:r>
              <a:rPr sz="1500" b="1" spc="35" dirty="0">
                <a:latin typeface="Arial"/>
                <a:cs typeface="Arial"/>
              </a:rPr>
              <a:t>n</a:t>
            </a:r>
            <a:r>
              <a:rPr sz="1500" b="1" spc="15" dirty="0">
                <a:latin typeface="Times New Roman"/>
                <a:cs typeface="Times New Roman"/>
              </a:rPr>
              <a:t> </a:t>
            </a:r>
            <a:r>
              <a:rPr sz="1500" b="1" spc="-40" dirty="0">
                <a:latin typeface="Arial"/>
                <a:cs typeface="Arial"/>
              </a:rPr>
              <a:t>M</a:t>
            </a:r>
            <a:r>
              <a:rPr sz="1500" b="1" spc="60" dirty="0">
                <a:latin typeface="Arial"/>
                <a:cs typeface="Arial"/>
              </a:rPr>
              <a:t>od</a:t>
            </a:r>
            <a:r>
              <a:rPr sz="1500" b="1" spc="20" dirty="0">
                <a:latin typeface="Arial"/>
                <a:cs typeface="Arial"/>
              </a:rPr>
              <a:t>el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1716" y="5626124"/>
            <a:ext cx="956944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0572" y="4307470"/>
            <a:ext cx="562610" cy="20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16965" y="4325195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6965" y="6372708"/>
            <a:ext cx="35560" cy="3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" spc="5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1988" y="6463186"/>
            <a:ext cx="79565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Test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25841" y="1736475"/>
            <a:ext cx="1162994" cy="910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5861" y="1736480"/>
            <a:ext cx="1163320" cy="910590"/>
          </a:xfrm>
          <a:custGeom>
            <a:avLst/>
            <a:gdLst/>
            <a:ahLst/>
            <a:cxnLst/>
            <a:rect l="l" t="t" r="r" b="b"/>
            <a:pathLst>
              <a:path w="1163320" h="910589">
                <a:moveTo>
                  <a:pt x="1069946" y="910297"/>
                </a:moveTo>
                <a:lnTo>
                  <a:pt x="1111781" y="900606"/>
                </a:lnTo>
                <a:lnTo>
                  <a:pt x="1143804" y="874667"/>
                </a:lnTo>
                <a:lnTo>
                  <a:pt x="1161204" y="837183"/>
                </a:lnTo>
                <a:lnTo>
                  <a:pt x="1162994" y="90959"/>
                </a:lnTo>
                <a:lnTo>
                  <a:pt x="1161833" y="76551"/>
                </a:lnTo>
                <a:lnTo>
                  <a:pt x="1145844" y="38329"/>
                </a:lnTo>
                <a:lnTo>
                  <a:pt x="1114839" y="11268"/>
                </a:lnTo>
                <a:lnTo>
                  <a:pt x="1073627" y="69"/>
                </a:lnTo>
                <a:lnTo>
                  <a:pt x="1069946" y="0"/>
                </a:lnTo>
                <a:lnTo>
                  <a:pt x="93048" y="0"/>
                </a:lnTo>
                <a:lnTo>
                  <a:pt x="51199" y="9690"/>
                </a:lnTo>
                <a:lnTo>
                  <a:pt x="19181" y="35629"/>
                </a:lnTo>
                <a:lnTo>
                  <a:pt x="1789" y="73113"/>
                </a:lnTo>
                <a:lnTo>
                  <a:pt x="0" y="90959"/>
                </a:lnTo>
                <a:lnTo>
                  <a:pt x="0" y="819337"/>
                </a:lnTo>
                <a:lnTo>
                  <a:pt x="9908" y="860234"/>
                </a:lnTo>
                <a:lnTo>
                  <a:pt x="36435" y="891538"/>
                </a:lnTo>
                <a:lnTo>
                  <a:pt x="74784" y="908546"/>
                </a:lnTo>
                <a:lnTo>
                  <a:pt x="93048" y="910297"/>
                </a:lnTo>
                <a:lnTo>
                  <a:pt x="1069946" y="9102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003523" y="2646791"/>
            <a:ext cx="208279" cy="683260"/>
          </a:xfrm>
          <a:custGeom>
            <a:avLst/>
            <a:gdLst/>
            <a:ahLst/>
            <a:cxnLst/>
            <a:rect l="l" t="t" r="r" b="b"/>
            <a:pathLst>
              <a:path w="208279" h="683260">
                <a:moveTo>
                  <a:pt x="207660" y="581162"/>
                </a:moveTo>
                <a:lnTo>
                  <a:pt x="0" y="581162"/>
                </a:lnTo>
                <a:lnTo>
                  <a:pt x="103814" y="682812"/>
                </a:lnTo>
                <a:lnTo>
                  <a:pt x="207660" y="581162"/>
                </a:lnTo>
                <a:close/>
              </a:path>
              <a:path w="208279" h="683260">
                <a:moveTo>
                  <a:pt x="139110" y="0"/>
                </a:moveTo>
                <a:lnTo>
                  <a:pt x="68549" y="0"/>
                </a:lnTo>
                <a:lnTo>
                  <a:pt x="68549" y="581162"/>
                </a:lnTo>
                <a:lnTo>
                  <a:pt x="139110" y="581162"/>
                </a:lnTo>
                <a:lnTo>
                  <a:pt x="13911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03537" y="2646777"/>
            <a:ext cx="207645" cy="683260"/>
          </a:xfrm>
          <a:custGeom>
            <a:avLst/>
            <a:gdLst/>
            <a:ahLst/>
            <a:cxnLst/>
            <a:rect l="l" t="t" r="r" b="b"/>
            <a:pathLst>
              <a:path w="207645" h="683260">
                <a:moveTo>
                  <a:pt x="103806" y="682806"/>
                </a:moveTo>
                <a:lnTo>
                  <a:pt x="207643" y="581178"/>
                </a:lnTo>
                <a:lnTo>
                  <a:pt x="139099" y="581178"/>
                </a:lnTo>
                <a:lnTo>
                  <a:pt x="139099" y="0"/>
                </a:lnTo>
                <a:lnTo>
                  <a:pt x="68544" y="0"/>
                </a:lnTo>
                <a:lnTo>
                  <a:pt x="68544" y="581178"/>
                </a:lnTo>
                <a:lnTo>
                  <a:pt x="0" y="581178"/>
                </a:lnTo>
                <a:lnTo>
                  <a:pt x="103806" y="68280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55572" y="4404409"/>
            <a:ext cx="114046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Arial"/>
                <a:cs typeface="Arial"/>
              </a:rPr>
              <a:t>Training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Arial"/>
                <a:cs typeface="Arial"/>
              </a:rPr>
              <a:t>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70483" y="1666767"/>
            <a:ext cx="1303020" cy="2399030"/>
          </a:xfrm>
          <a:custGeom>
            <a:avLst/>
            <a:gdLst/>
            <a:ahLst/>
            <a:cxnLst/>
            <a:rect l="l" t="t" r="r" b="b"/>
            <a:pathLst>
              <a:path w="1303020" h="2399029">
                <a:moveTo>
                  <a:pt x="0" y="2398419"/>
                </a:moveTo>
                <a:lnTo>
                  <a:pt x="1302612" y="2398419"/>
                </a:lnTo>
                <a:lnTo>
                  <a:pt x="1302612" y="0"/>
                </a:lnTo>
                <a:lnTo>
                  <a:pt x="0" y="0"/>
                </a:lnTo>
                <a:lnTo>
                  <a:pt x="0" y="2398419"/>
                </a:lnTo>
              </a:path>
            </a:pathLst>
          </a:custGeom>
          <a:ln w="4218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21489" y="281940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622310" y="0"/>
                </a:moveTo>
                <a:lnTo>
                  <a:pt x="0" y="0"/>
                </a:lnTo>
              </a:path>
            </a:pathLst>
          </a:custGeom>
          <a:ln w="634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0" y="272415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190499" y="0"/>
                </a:moveTo>
                <a:lnTo>
                  <a:pt x="0" y="95249"/>
                </a:lnTo>
                <a:lnTo>
                  <a:pt x="190499" y="190499"/>
                </a:lnTo>
                <a:lnTo>
                  <a:pt x="19049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2710" y="4807018"/>
            <a:ext cx="7664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025" marR="5080" indent="-187960">
              <a:lnSpc>
                <a:spcPts val="1600"/>
              </a:lnSpc>
            </a:pPr>
            <a:r>
              <a:rPr sz="1400" b="1" spc="-15" dirty="0">
                <a:latin typeface="Arial"/>
                <a:cs typeface="Arial"/>
              </a:rPr>
              <a:t>Decision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8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ree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60193" y="6900869"/>
            <a:ext cx="11048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43855" y="1935142"/>
          <a:ext cx="2494558" cy="2399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43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7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7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8759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59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473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23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8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2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220K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6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39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1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75K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55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</a:t>
                      </a: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616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643855" y="5073247"/>
          <a:ext cx="2494559" cy="1308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3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680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sz="850" b="1" i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8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000080"/>
                      </a:solidFill>
                      <a:prstDash val="solid"/>
                    </a:lnL>
                    <a:lnR w="8616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16">
                      <a:solidFill>
                        <a:srgbClr val="000080"/>
                      </a:solidFill>
                      <a:prstDash val="solid"/>
                    </a:lnL>
                    <a:lnR w="8749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49">
                      <a:solidFill>
                        <a:srgbClr val="000080"/>
                      </a:solidFill>
                      <a:prstDash val="solid"/>
                    </a:lnL>
                    <a:lnR w="8779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ttrib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9">
                      <a:solidFill>
                        <a:srgbClr val="000080"/>
                      </a:solidFill>
                      <a:prstDash val="solid"/>
                    </a:lnL>
                    <a:lnR w="8773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8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773">
                      <a:solidFill>
                        <a:srgbClr val="000080"/>
                      </a:solidFill>
                      <a:prstDash val="solid"/>
                    </a:lnL>
                    <a:lnR w="60736">
                      <a:solidFill>
                        <a:srgbClr val="000080"/>
                      </a:solidFill>
                      <a:prstDash val="solid"/>
                    </a:lnR>
                    <a:lnT w="8616">
                      <a:solidFill>
                        <a:srgbClr val="000080"/>
                      </a:solidFill>
                      <a:prstDash val="solid"/>
                    </a:lnT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8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55K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1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80K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75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110K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63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spc="-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95K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4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0884">
                      <a:solidFill>
                        <a:srgbClr val="C0C0C0"/>
                      </a:solidFill>
                      <a:prstDash val="solid"/>
                    </a:lnL>
                    <a:lnR w="53383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E5E5E5"/>
                      </a:solidFill>
                      <a:prstDash val="solid"/>
                    </a:lnL>
                    <a:lnR w="53395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La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50" spc="1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50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C0C0C0"/>
                      </a:solidFill>
                      <a:prstDash val="solid"/>
                    </a:lnL>
                    <a:lnR w="53395">
                      <a:solidFill>
                        <a:srgbClr val="E5E5E5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spc="5" dirty="0">
                          <a:solidFill>
                            <a:srgbClr val="010000"/>
                          </a:solidFill>
                          <a:latin typeface="Arial"/>
                          <a:cs typeface="Arial"/>
                        </a:rPr>
                        <a:t>67K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95">
                      <a:solidFill>
                        <a:srgbClr val="E5E5E5"/>
                      </a:solidFill>
                      <a:prstDash val="solid"/>
                    </a:lnL>
                    <a:lnR w="53383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8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383">
                      <a:solidFill>
                        <a:srgbClr val="C0C0C0"/>
                      </a:solidFill>
                      <a:prstDash val="solid"/>
                    </a:lnL>
                    <a:lnR w="60736">
                      <a:solidFill>
                        <a:srgbClr val="C0C0C0"/>
                      </a:solidFill>
                      <a:prstDash val="solid"/>
                    </a:lnR>
                    <a:lnB w="8461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2298</Words>
  <Application>Microsoft Office PowerPoint</Application>
  <PresentationFormat>Custom</PresentationFormat>
  <Paragraphs>1495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Classification: Definition</vt:lpstr>
      <vt:lpstr>Illustrating Classification Task</vt:lpstr>
      <vt:lpstr>Examples of Classification Task</vt:lpstr>
      <vt:lpstr>Classification Techniques</vt:lpstr>
      <vt:lpstr>Example of a Decision Tree</vt:lpstr>
      <vt:lpstr>Another Example of Decision Tree</vt:lpstr>
      <vt:lpstr>Apply Model to Test Data</vt:lpstr>
      <vt:lpstr>Decision Tree Classification Task</vt:lpstr>
      <vt:lpstr>Decision Tree Induction</vt:lpstr>
      <vt:lpstr>How to Specify Test Condition?</vt:lpstr>
      <vt:lpstr>Splitting Based on Ordinal Attributes</vt:lpstr>
      <vt:lpstr>PowerPoint Presentation</vt:lpstr>
      <vt:lpstr>PowerPoint Presentation</vt:lpstr>
      <vt:lpstr>Decision Tree Based Classification</vt:lpstr>
      <vt:lpstr>Bayesian Classifiers</vt:lpstr>
      <vt:lpstr>Naïve Bayes Classifier</vt:lpstr>
      <vt:lpstr>PowerPoint Presentation</vt:lpstr>
      <vt:lpstr>Example of Naïve Bayes Classifier</vt:lpstr>
      <vt:lpstr>PowerPoint Presentation</vt:lpstr>
      <vt:lpstr>Naïve Bayes Classifier</vt:lpstr>
      <vt:lpstr>Example of Naïve Bayes Classifier</vt:lpstr>
      <vt:lpstr>Metrics for Performance Evaluation</vt:lpstr>
      <vt:lpstr>Metrics for Performance Evaluation…</vt:lpstr>
      <vt:lpstr>Limitation of Accuracy</vt:lpstr>
      <vt:lpstr>Cost-Sensitive Measures</vt:lpstr>
      <vt:lpstr>Eg, WEKA</vt:lpstr>
      <vt:lpstr>Eg, WEKA Test Run</vt:lpstr>
      <vt:lpstr>Case Study for Classification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kanwal khilji</cp:lastModifiedBy>
  <cp:revision>4</cp:revision>
  <dcterms:created xsi:type="dcterms:W3CDTF">2019-04-18T21:33:04Z</dcterms:created>
  <dcterms:modified xsi:type="dcterms:W3CDTF">2019-04-20T13:19:56Z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2019-04-18T00:00:00Z</vt:filetime>
  </property>
  <property fmtid="{D5CDD505-2E9C-101B-9397-08002B2CF9AE}" pid="3" name="LastSaved">
    <vt:filetime>2019-04-18T00:00:00Z</vt:filetime>
  </property>
</Properties>
</file>