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  <p:sldMasterId id="2147483650" r:id="rId3"/>
    <p:sldMasterId id="2147483649" r:id="rId4"/>
  </p:sldMasterIdLst>
  <p:notesMasterIdLst>
    <p:notesMasterId r:id="rId41"/>
  </p:notesMasterIdLst>
  <p:handoutMasterIdLst>
    <p:handoutMasterId r:id="rId42"/>
  </p:handoutMasterIdLst>
  <p:sldIdLst>
    <p:sldId id="651" r:id="rId5"/>
    <p:sldId id="646" r:id="rId6"/>
    <p:sldId id="652" r:id="rId7"/>
    <p:sldId id="653" r:id="rId8"/>
    <p:sldId id="654" r:id="rId9"/>
    <p:sldId id="543" r:id="rId10"/>
    <p:sldId id="561" r:id="rId11"/>
    <p:sldId id="562" r:id="rId12"/>
    <p:sldId id="655" r:id="rId13"/>
    <p:sldId id="564" r:id="rId14"/>
    <p:sldId id="565" r:id="rId15"/>
    <p:sldId id="656" r:id="rId16"/>
    <p:sldId id="657" r:id="rId17"/>
    <p:sldId id="524" r:id="rId18"/>
    <p:sldId id="566" r:id="rId19"/>
    <p:sldId id="567" r:id="rId20"/>
    <p:sldId id="568" r:id="rId21"/>
    <p:sldId id="555" r:id="rId22"/>
    <p:sldId id="527" r:id="rId23"/>
    <p:sldId id="559" r:id="rId24"/>
    <p:sldId id="544" r:id="rId25"/>
    <p:sldId id="659" r:id="rId26"/>
    <p:sldId id="558" r:id="rId27"/>
    <p:sldId id="658" r:id="rId28"/>
    <p:sldId id="528" r:id="rId29"/>
    <p:sldId id="546" r:id="rId30"/>
    <p:sldId id="529" r:id="rId31"/>
    <p:sldId id="530" r:id="rId32"/>
    <p:sldId id="531" r:id="rId33"/>
    <p:sldId id="532" r:id="rId34"/>
    <p:sldId id="556" r:id="rId35"/>
    <p:sldId id="552" r:id="rId36"/>
    <p:sldId id="547" r:id="rId37"/>
    <p:sldId id="533" r:id="rId38"/>
    <p:sldId id="534" r:id="rId39"/>
    <p:sldId id="535" r:id="rId4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910" autoAdjust="0"/>
  </p:normalViewPr>
  <p:slideViewPr>
    <p:cSldViewPr>
      <p:cViewPr varScale="1">
        <p:scale>
          <a:sx n="58" d="100"/>
          <a:sy n="58" d="100"/>
        </p:scale>
        <p:origin x="1524" y="6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4" tIns="48409" rIns="96814" bIns="48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3" tIns="45781" rIns="91573" bIns="45781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compare P(Yes/X) and P(No/X)</a:t>
            </a:r>
          </a:p>
          <a:p>
            <a:r>
              <a:rPr lang="en-US" dirty="0"/>
              <a:t>P(X/Y) is class 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11996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71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86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8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795A9-3B41-4BE2-BC0F-536FD5F4D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5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25A68-0A55-4530-BBFF-31B96EF6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56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E3E67-D976-45F2-95DB-E7A1A803F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80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E3168-0615-474F-B96D-868E50228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474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DE3E1-1641-4430-99B4-C93B48743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01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1725DE-011F-43C2-9AA1-FC4E5761C0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54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41DC2-0C76-4BB5-B3A7-AED543E83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136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D2832-5EFD-4718-816B-47DA45C2D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29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A027C-1BC9-46AF-AD99-5BBC18BA5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179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DD663-02E3-4F26-A24C-94117D81A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51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FB5861-97CA-47B0-9CDE-99F7DBE91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880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830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766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514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457200" indent="-4572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153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3353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99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3331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39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23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4723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93415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9040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0940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16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06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301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07007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9810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2684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92100" indent="-292100">
              <a:buSzPct val="100000"/>
              <a:buFont typeface="Arial" panose="020B0604020202020204" pitchFamily="34" charset="0"/>
              <a:buChar char="•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0079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831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6434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>
            <a:lvl1pPr marL="292100" indent="-2921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4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89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536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38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8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/>
              <a:t>2/08/2021		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		              </a:t>
            </a:r>
            <a:fld id="{70796CB9-48A6-4F46-B2DF-D224D7212798}" type="slidenum">
              <a:rPr lang="en-US" alt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96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2052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2056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057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13357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3357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Vipin Kumar, Parallel Issues in Data Mining, VECPAR 2002</a:t>
            </a:r>
          </a:p>
        </p:txBody>
      </p:sp>
      <p:sp>
        <p:nvSpPr>
          <p:cNvPr id="113358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Times New Roman" panose="02020603050405020304" pitchFamily="18" charset="0"/>
              </a:defRPr>
            </a:lvl1pPr>
          </a:lstStyle>
          <a:p>
            <a:fld id="{6BA5FE14-EE4A-4F30-AF7B-A4F087ED91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43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4344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5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4341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4342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343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C013E0B9-DE7F-43DD-87A4-668E8C547D4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5364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5368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9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15365" name="Group 19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5366" name="Rectangle 20"/>
            <p:cNvSpPr>
              <a:spLocks noChangeArrowheads="1"/>
            </p:cNvSpPr>
            <p:nvPr userDrawn="1"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5367" name="Rectangle 21"/>
            <p:cNvSpPr>
              <a:spLocks noChangeArrowheads="1"/>
            </p:cNvSpPr>
            <p:nvPr userDrawn="1"/>
          </p:nvSpPr>
          <p:spPr bwMode="auto">
            <a:xfrm>
              <a:off x="288" y="3453"/>
              <a:ext cx="52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defRPr/>
              </a:pPr>
              <a:r>
                <a:rPr lang="en-US" altLang="en-US" sz="1200" b="0"/>
                <a:t>© Tan,Steinbach, Kumar 	    	Introduction to Data Mining        		      02/26/2006               </a:t>
              </a:r>
              <a:fld id="{5F450A06-25A0-44A7-95AC-B155A1AFB3D2}" type="slidenum">
                <a:rPr lang="en-US" altLang="en-US" sz="1200" b="0" smtClean="0"/>
                <a:pPr>
                  <a:defRPr/>
                </a:pPr>
                <a:t>‹#›</a:t>
              </a:fld>
              <a:r>
                <a:rPr lang="en-US" altLang="en-US" sz="1200" b="0"/>
                <a:t> </a:t>
              </a: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1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82A85856-AB65-4AD2-8217-D0CC0498B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8638D4C7-8914-4DA0-BE51-37BE3BB3E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2FB02977-C4A8-457C-A006-90F190870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FC36-C6FD-42D2-AA15-5E50B8092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0ABC-1807-E494-E3AE-E2FFE7D0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/>
              <a:t>Conditional Probability</a:t>
            </a:r>
          </a:p>
        </p:txBody>
      </p:sp>
      <p:pic>
        <p:nvPicPr>
          <p:cNvPr id="8" name="Content Placeholder 7" descr="A screenshot of a math problem">
            <a:extLst>
              <a:ext uri="{FF2B5EF4-FFF2-40B4-BE49-F238E27FC236}">
                <a16:creationId xmlns:a16="http://schemas.microsoft.com/office/drawing/2014/main" id="{636F96D6-5BC0-4DE8-9741-F2199EC46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8" y="1143000"/>
            <a:ext cx="7850909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184945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F319-C896-CEF7-057C-C3C41643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/>
              <a:t>Example of Conditional Probability</a:t>
            </a:r>
          </a:p>
        </p:txBody>
      </p: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D55F014-DCAF-0A38-1DC7-6387D9B9C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2" y="1143000"/>
            <a:ext cx="8224762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76657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7EA3-52E3-21D6-1B29-16F08D8C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33D2-583F-0892-4C1D-12E5A061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denote the attribute set and Y denotes the class variable. If the class variable has a non-deterministic relationship with the attributes, then we can treat X and Y as random variables and capture their relationship probabilistically using P(Y |X).</a:t>
            </a:r>
          </a:p>
          <a:p>
            <a:r>
              <a:rPr lang="en-US" dirty="0"/>
              <a:t>This conditional probability is also known as the posterior probability for P(Y/X) , as opposed to its prior probability, P(Y ).</a:t>
            </a:r>
          </a:p>
        </p:txBody>
      </p:sp>
    </p:spTree>
    <p:extLst>
      <p:ext uri="{BB962C8B-B14F-4D97-AF65-F5344CB8AC3E}">
        <p14:creationId xmlns:p14="http://schemas.microsoft.com/office/powerpoint/2010/main" val="76863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2179-62A5-1747-26D2-688411C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E15B-94E6-CCF6-0D3B-F95B90C2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CMR10"/>
              </a:rPr>
              <a:t>During the training phase, we need to learn the posterior probabilities </a:t>
            </a:r>
            <a:r>
              <a:rPr lang="en-US" b="0" i="1" u="none" strike="noStrike" baseline="0" dirty="0">
                <a:latin typeface="CMMI10"/>
              </a:rPr>
              <a:t>P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1" u="none" strike="noStrike" baseline="0" dirty="0">
                <a:latin typeface="CMMI10"/>
              </a:rPr>
              <a:t>Y </a:t>
            </a:r>
            <a:r>
              <a:rPr lang="en-US" b="0" i="1" u="none" strike="noStrike" baseline="0" dirty="0">
                <a:latin typeface="CMSY10"/>
              </a:rPr>
              <a:t>|</a:t>
            </a:r>
            <a:r>
              <a:rPr lang="en-US" b="1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for every combination of </a:t>
            </a:r>
            <a:r>
              <a:rPr lang="en-US" b="1" i="0" u="none" strike="noStrike" baseline="0" dirty="0">
                <a:latin typeface="CMBX10"/>
              </a:rPr>
              <a:t>X </a:t>
            </a:r>
            <a:r>
              <a:rPr lang="en-US" b="0" i="0" u="none" strike="noStrike" baseline="0" dirty="0">
                <a:latin typeface="CMR10"/>
              </a:rPr>
              <a:t>and </a:t>
            </a:r>
            <a:r>
              <a:rPr lang="en-US" b="0" i="1" u="none" strike="noStrike" baseline="0" dirty="0">
                <a:latin typeface="CMMI10"/>
              </a:rPr>
              <a:t>Y </a:t>
            </a:r>
            <a:r>
              <a:rPr lang="en-US" b="0" i="0" u="none" strike="noStrike" baseline="0" dirty="0">
                <a:latin typeface="CMR10"/>
              </a:rPr>
              <a:t>based on information gathered from the training data. By knowing these probabilities, a test record </a:t>
            </a:r>
            <a:r>
              <a:rPr lang="en-US" b="1" i="0" u="none" strike="noStrike" baseline="0" dirty="0">
                <a:latin typeface="CMBX10"/>
              </a:rPr>
              <a:t>X</a:t>
            </a:r>
            <a:r>
              <a:rPr lang="en-US" b="0" i="1" u="none" strike="noStrike" baseline="0" dirty="0">
                <a:latin typeface="CMSY8"/>
              </a:rPr>
              <a:t> </a:t>
            </a:r>
            <a:r>
              <a:rPr lang="en-US" b="0" i="0" u="none" strike="noStrike" baseline="0" dirty="0">
                <a:latin typeface="CMR10"/>
              </a:rPr>
              <a:t>can be classified by finding the class </a:t>
            </a:r>
            <a:r>
              <a:rPr lang="en-US" b="0" i="1" u="none" strike="noStrike" baseline="0" dirty="0">
                <a:latin typeface="CMMI10"/>
              </a:rPr>
              <a:t>Y </a:t>
            </a:r>
            <a:r>
              <a:rPr lang="en-US" b="0" i="1" u="none" strike="noStrike" baseline="0" dirty="0">
                <a:latin typeface="CMSY8"/>
              </a:rPr>
              <a:t> </a:t>
            </a:r>
            <a:r>
              <a:rPr lang="en-US" b="0" i="0" u="none" strike="noStrike" baseline="0" dirty="0">
                <a:latin typeface="CMR10"/>
              </a:rPr>
              <a:t>that maximizes the posterior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44775" y="4770438"/>
          <a:ext cx="43656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19100" progId="Equation.3">
                  <p:embed/>
                </p:oleObj>
              </mc:Choice>
              <mc:Fallback>
                <p:oleObj name="Equation" r:id="rId2" imgW="1600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770438"/>
                        <a:ext cx="43656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953000" y="2057400"/>
          <a:ext cx="30480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863225" progId="Equation.3">
                  <p:embed/>
                </p:oleObj>
              </mc:Choice>
              <mc:Fallback>
                <p:oleObj name="Equation" r:id="rId4" imgW="1256755" imgH="863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0480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3FD4-61EC-0C15-B223-D089ECA2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/>
              <a:t>Example</a:t>
            </a:r>
          </a:p>
        </p:txBody>
      </p:sp>
      <p:pic>
        <p:nvPicPr>
          <p:cNvPr id="5" name="Content Placeholder 4" descr="A screenshot of a math problem">
            <a:extLst>
              <a:ext uri="{FF2B5EF4-FFF2-40B4-BE49-F238E27FC236}">
                <a16:creationId xmlns:a16="http://schemas.microsoft.com/office/drawing/2014/main" id="{34DC84AB-EAD8-F5F9-0082-10C0469DF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70" y="1143000"/>
            <a:ext cx="7402286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248848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419D-8957-62F3-B69C-2C8E188B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76BD-0D12-9034-C631-6053764F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0" i="1" u="none" strike="noStrike" baseline="0" dirty="0"/>
              <a:t>Consider a football game between two rival teams: Team 0 and Team 1.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/>
              <a:t>Suppose Team 0 wins </a:t>
            </a:r>
            <a:r>
              <a:rPr lang="en-US" sz="2000" b="0" i="0" u="none" strike="noStrike" baseline="0" dirty="0"/>
              <a:t>65% </a:t>
            </a:r>
            <a:r>
              <a:rPr lang="en-US" sz="2000" b="0" i="1" u="none" strike="noStrike" baseline="0" dirty="0"/>
              <a:t>of the time and Team 1 wins the remaining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/>
              <a:t>matches. Among the games won by Team 0, only </a:t>
            </a:r>
            <a:r>
              <a:rPr lang="en-US" sz="2000" b="0" i="0" u="none" strike="noStrike" baseline="0" dirty="0"/>
              <a:t>30% </a:t>
            </a:r>
            <a:r>
              <a:rPr lang="en-US" sz="2000" b="0" i="1" u="none" strike="noStrike" baseline="0" dirty="0"/>
              <a:t>of them come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/>
              <a:t>from playing on Team 1’s football field. On the other hand, </a:t>
            </a:r>
            <a:r>
              <a:rPr lang="en-US" sz="2000" b="0" i="0" u="none" strike="noStrike" baseline="0" dirty="0"/>
              <a:t>75% </a:t>
            </a:r>
            <a:r>
              <a:rPr lang="en-US" sz="2000" b="0" i="1" u="none" strike="noStrike" baseline="0" dirty="0"/>
              <a:t>of the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/>
              <a:t>victories for Team 1 are obtained while playing at home. If Team 1 is to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/>
              <a:t>host the next match between the two teams, which team will most likely</a:t>
            </a:r>
          </a:p>
          <a:p>
            <a:pPr marL="0" indent="0" algn="just">
              <a:buNone/>
            </a:pPr>
            <a:r>
              <a:rPr lang="en-US" sz="2000" b="0" i="1" u="none" strike="noStrike" baseline="0" dirty="0"/>
              <a:t>emerge as the winner?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390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0A5B-E6C4-86AD-997F-1DA4E19F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 descr="A math equation with numbers and lines&#10;&#10;Description automatically generated">
            <a:extLst>
              <a:ext uri="{FF2B5EF4-FFF2-40B4-BE49-F238E27FC236}">
                <a16:creationId xmlns:a16="http://schemas.microsoft.com/office/drawing/2014/main" id="{D7A9BCA5-7B59-EE43-A081-849A6776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6458851" cy="1038370"/>
          </a:xfrm>
        </p:spPr>
      </p:pic>
      <p:pic>
        <p:nvPicPr>
          <p:cNvPr id="7" name="Picture 6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2CDD3B6B-1C9B-31DE-3DBB-500E8ADFE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28906"/>
            <a:ext cx="697327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3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2705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86400" cy="5105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Consider each attribute and class label as random variables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Given a record with attributes 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), the goal  is to predict class Y</a:t>
            </a:r>
          </a:p>
          <a:p>
            <a:pPr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Specifically, we want to find the value of Y that maximizes P(Y| X</a:t>
            </a:r>
            <a:r>
              <a:rPr lang="en-US" altLang="en-US" sz="2000" baseline="-25000" dirty="0">
                <a:ea typeface="ＭＳ Ｐゴシック" pitchFamily="34" charset="-128"/>
              </a:rPr>
              <a:t>1</a:t>
            </a:r>
            <a:r>
              <a:rPr lang="en-US" altLang="en-US" sz="2000" dirty="0">
                <a:ea typeface="ＭＳ Ｐゴシック" pitchFamily="34" charset="-128"/>
              </a:rPr>
              <a:t>, X</a:t>
            </a:r>
            <a:r>
              <a:rPr lang="en-US" altLang="en-US" sz="2000" baseline="-25000" dirty="0">
                <a:ea typeface="ＭＳ Ｐゴシック" pitchFamily="34" charset="-128"/>
              </a:rPr>
              <a:t>2</a:t>
            </a:r>
            <a:r>
              <a:rPr lang="en-US" altLang="en-US" sz="2000" dirty="0">
                <a:ea typeface="ＭＳ Ｐゴシック" pitchFamily="34" charset="-128"/>
              </a:rPr>
              <a:t>,…, </a:t>
            </a:r>
            <a:r>
              <a:rPr lang="en-US" altLang="en-US" sz="2000" dirty="0" err="1">
                <a:ea typeface="ＭＳ Ｐゴシック" pitchFamily="34" charset="-128"/>
              </a:rPr>
              <a:t>X</a:t>
            </a:r>
            <a:r>
              <a:rPr lang="en-US" altLang="en-US" sz="2000" baseline="-25000" dirty="0" err="1">
                <a:ea typeface="ＭＳ Ｐゴシック" pitchFamily="34" charset="-128"/>
              </a:rPr>
              <a:t>d</a:t>
            </a:r>
            <a:r>
              <a:rPr lang="en-US" altLang="en-US" sz="2000" baseline="-25000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Can we estimate P(Y|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) directly from data?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40436"/>
              </p:ext>
            </p:extLst>
          </p:nvPr>
        </p:nvGraphicFramePr>
        <p:xfrm>
          <a:off x="5943600" y="28956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2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Using Bayes Theorem for Classification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Approach: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compute posterior probability 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 using the Bayes theorem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400" i="1" dirty="0">
                <a:ea typeface="ＭＳ Ｐゴシック" pitchFamily="34" charset="-128"/>
              </a:rPr>
              <a:t>Maximum a-posteriori</a:t>
            </a:r>
            <a:r>
              <a:rPr lang="en-US" altLang="en-US" sz="2400" dirty="0">
                <a:ea typeface="ＭＳ Ｐゴシック" pitchFamily="34" charset="-128"/>
              </a:rPr>
              <a:t>: Choose Y that maximizes 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		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Equivalent to choosing value of Y that maximizes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   	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 err="1">
                <a:ea typeface="ＭＳ Ｐゴシック" pitchFamily="34" charset="-128"/>
              </a:rPr>
              <a:t>|Y</a:t>
            </a:r>
            <a:r>
              <a:rPr lang="en-US" altLang="en-US" sz="2400" dirty="0">
                <a:ea typeface="ＭＳ Ｐゴシック" pitchFamily="34" charset="-128"/>
              </a:rPr>
              <a:t>) P(Y)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How to estimate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 Y )?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057400" y="2522538"/>
          <a:ext cx="61722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31800" progId="Equation.3">
                  <p:embed/>
                </p:oleObj>
              </mc:Choice>
              <mc:Fallback>
                <p:oleObj name="Equation" r:id="rId2" imgW="271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22538"/>
                        <a:ext cx="6172200" cy="82073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EEF8-5B89-38EB-48A4-27525EBB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Ratio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108BA-5F7E-F478-3D29-8BA55EDA812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k = 3</a:t>
            </a:r>
          </a:p>
          <a:p>
            <a:r>
              <a:rPr lang="en-US" dirty="0"/>
              <a:t>4/20log2(4/20)+8/20log2(8/20)+8/20log2(8/20)</a:t>
            </a:r>
          </a:p>
          <a:p>
            <a:r>
              <a:rPr lang="en-US" dirty="0"/>
              <a:t>Split info = 1.52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9872-3B85-3C9A-F27D-971CD984C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 = 2</a:t>
            </a:r>
          </a:p>
          <a:p>
            <a:r>
              <a:rPr lang="en-US" dirty="0"/>
              <a:t>16/20log2(16/20) + 4/20log2(4/20)</a:t>
            </a:r>
          </a:p>
          <a:p>
            <a:r>
              <a:rPr lang="en-US" dirty="0"/>
              <a:t> 0.72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6136-D103-9B37-68D4-DEAFDFD2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408DB-0773-FD4F-4796-13F39A47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6FC0-598E-1473-9775-08E694E8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322D95A8-8E8C-6DF2-03AC-9F32B0F89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3950" y="2170690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10300" imgH="3187700" progId="Word.Document.8">
                  <p:embed/>
                </p:oleObj>
              </mc:Choice>
              <mc:Fallback>
                <p:oleObj name="Document" r:id="rId2" imgW="6210300" imgH="3187700" progId="Word.Document.8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322D95A8-8E8C-6DF2-03AC-9F32B0F89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2170690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2814B18-FA25-57D0-8805-4AC3DAD29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4488" y="4768417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92814B18-FA25-57D0-8805-4AC3DAD29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488" y="4768417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31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203200" progId="Equation.3">
                  <p:embed/>
                </p:oleObj>
              </mc:Choice>
              <mc:Fallback>
                <p:oleObj name="Equation" r:id="rId4" imgW="2832100" imgH="203200" progId="Equation.3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/>
              <a:t>We need to estimate</a:t>
            </a:r>
          </a:p>
          <a:p>
            <a:pPr marL="457200" lvl="1" indent="0">
              <a:buNone/>
              <a:defRPr/>
            </a:pPr>
            <a:r>
              <a:rPr lang="en-US" altLang="en-US" sz="2200" b="0" dirty="0"/>
              <a:t>P(Evade = Yes | X) and P(Evade = No | X)</a:t>
            </a:r>
          </a:p>
          <a:p>
            <a:pPr lvl="1">
              <a:buFont typeface="Arial" charset="0"/>
              <a:buNone/>
              <a:defRPr/>
            </a:pPr>
            <a:endParaRPr lang="en-US" altLang="en-US" sz="2200" b="0" dirty="0"/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In the following we will replace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Yes by Yes, and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No by No</a:t>
            </a:r>
          </a:p>
          <a:p>
            <a:pPr>
              <a:lnSpc>
                <a:spcPct val="200000"/>
              </a:lnSpc>
              <a:buFont typeface="Arial" charset="0"/>
              <a:buNone/>
              <a:defRPr/>
            </a:pPr>
            <a:r>
              <a:rPr lang="en-US" altLang="en-US" sz="2400" dirty="0"/>
              <a:t>	</a:t>
            </a:r>
            <a:endParaRPr lang="en-US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7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0574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2100" imgH="203200" progId="Equation.3">
                  <p:embed/>
                </p:oleObj>
              </mc:Choice>
              <mc:Fallback>
                <p:oleObj name="Equation" r:id="rId5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blipFill rotWithShape="1">
            <a:blip r:embed="rId7"/>
            <a:stretch>
              <a:fillRect l="-69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FAC8-1096-B72D-2C1A-E50CF9BC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 dirty="0"/>
              <a:t>Bayes Classifier Problem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CF1DD0-3A9D-FEE0-F6B2-A08715A5B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8" y="1143000"/>
            <a:ext cx="8257529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167445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Conditional Independence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 and </a:t>
            </a:r>
            <a:r>
              <a:rPr lang="en-US" b="1" dirty="0">
                <a:cs typeface="+mn-cs"/>
              </a:rPr>
              <a:t>Y</a:t>
            </a:r>
            <a:r>
              <a:rPr lang="en-US" dirty="0">
                <a:cs typeface="+mn-cs"/>
              </a:rPr>
              <a:t> are conditionally independent given 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 if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YZ</a:t>
            </a:r>
            <a:r>
              <a:rPr lang="en-US" dirty="0">
                <a:cs typeface="+mn-cs"/>
              </a:rPr>
              <a:t>) =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Example: Arm length and reading skills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Young child has shorter arm length and limited reading skills, compared to adults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If age is fixed, no apparent relationship between arm length and reading skills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Arm length and reading skills are conditionally independent given age</a:t>
            </a:r>
          </a:p>
        </p:txBody>
      </p:sp>
    </p:spTree>
    <p:extLst>
      <p:ext uri="{BB962C8B-B14F-4D97-AF65-F5344CB8AC3E}">
        <p14:creationId xmlns:p14="http://schemas.microsoft.com/office/powerpoint/2010/main" val="3827656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A5F4-2376-4840-149C-61874448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1380-3348-8643-6B0E-8FE68BC5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CMR10"/>
              </a:rPr>
              <a:t>A </a:t>
            </a:r>
            <a:r>
              <a:rPr lang="en-US" b="0" i="0" u="none" strike="noStrike" baseline="0" dirty="0" err="1">
                <a:latin typeface="CMR10"/>
              </a:rPr>
              <a:t>naıve</a:t>
            </a:r>
            <a:r>
              <a:rPr lang="en-US" b="0" i="0" u="none" strike="noStrike" baseline="0" dirty="0">
                <a:latin typeface="CMR10"/>
              </a:rPr>
              <a:t> Bayes classifier estimates the class-conditional probability by assuming that the attributes are conditionally independent, given the class label </a:t>
            </a:r>
            <a:r>
              <a:rPr lang="en-US" b="0" i="1" u="none" strike="noStrike" baseline="0" dirty="0">
                <a:latin typeface="CMMI10"/>
              </a:rPr>
              <a:t>y</a:t>
            </a:r>
            <a:r>
              <a:rPr lang="en-US" b="0" i="0" u="none" strike="noStrike" baseline="0" dirty="0">
                <a:latin typeface="CMR1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0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Classifier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Assume independence among attributes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when class is given:   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=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P(X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)… P(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Now we can estimate P(X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for all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combinations from the training data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New point is classified to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if  P(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altLang="en-US" sz="2400" dirty="0">
                <a:ea typeface="ＭＳ Ｐゴシック" pitchFamily="34" charset="-128"/>
              </a:rPr>
              <a:t> P(X</a:t>
            </a:r>
            <a:r>
              <a:rPr lang="en-US" altLang="en-US" sz="2400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 is maximal.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Naïve Bayes on Example Data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203200" progId="Equation.3">
                  <p:embed/>
                </p:oleObj>
              </mc:Choice>
              <mc:Fallback>
                <p:oleObj name="Equation" r:id="rId4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29000" y="2209800"/>
            <a:ext cx="487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Yes)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Yes)</a:t>
            </a:r>
          </a:p>
          <a:p>
            <a:pPr lvl="1">
              <a:buSzPct val="75000"/>
              <a:buFont typeface="Arial" charset="0"/>
              <a:buNone/>
              <a:defRPr/>
            </a:pPr>
            <a:endParaRPr lang="en-US" altLang="en-US" sz="2000" b="0" dirty="0"/>
          </a:p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No)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No)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990600"/>
            <a:ext cx="48768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 P(y) = </a:t>
            </a:r>
            <a:r>
              <a:rPr lang="en-US" sz="1800" dirty="0">
                <a:cs typeface="+mn-cs"/>
              </a:rPr>
              <a:t>fraction of instances of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For categorical attributes:</a:t>
            </a:r>
            <a:br>
              <a:rPr lang="en-US" dirty="0">
                <a:cs typeface="+mn-cs"/>
              </a:rPr>
            </a:br>
            <a:r>
              <a:rPr lang="en-US" sz="900" dirty="0">
                <a:cs typeface="+mn-cs"/>
              </a:rPr>
              <a:t>  </a:t>
            </a:r>
            <a:br>
              <a:rPr lang="en-US" sz="900" dirty="0">
                <a:cs typeface="+mn-cs"/>
              </a:rPr>
            </a:br>
            <a:r>
              <a:rPr lang="en-US" dirty="0">
                <a:cs typeface="+mn-cs"/>
              </a:rPr>
              <a:t>     P(X</a:t>
            </a:r>
            <a:r>
              <a:rPr lang="en-US" baseline="-25000" dirty="0">
                <a:cs typeface="+mn-cs"/>
              </a:rPr>
              <a:t>i</a:t>
            </a:r>
            <a:r>
              <a:rPr lang="en-US" dirty="0">
                <a:cs typeface="+mn-cs"/>
              </a:rPr>
              <a:t> =c| y) = n</a:t>
            </a:r>
            <a:r>
              <a:rPr lang="en-US" baseline="-25000" dirty="0">
                <a:cs typeface="+mn-cs"/>
              </a:rPr>
              <a:t>c</a:t>
            </a:r>
            <a:r>
              <a:rPr lang="en-US" dirty="0">
                <a:cs typeface="+mn-cs"/>
              </a:rPr>
              <a:t>/ n</a:t>
            </a:r>
            <a:r>
              <a:rPr lang="en-US" baseline="-25000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where |X</a:t>
            </a:r>
            <a:r>
              <a:rPr lang="en-US" sz="2400" baseline="-25000" dirty="0"/>
              <a:t>i</a:t>
            </a:r>
            <a:r>
              <a:rPr lang="en-US" sz="2400" dirty="0"/>
              <a:t> =c| is number of instances having attribute value X</a:t>
            </a:r>
            <a:r>
              <a:rPr lang="en-US" sz="2400" baseline="-25000" dirty="0"/>
              <a:t>i</a:t>
            </a:r>
            <a:r>
              <a:rPr lang="en-US" sz="2400" dirty="0"/>
              <a:t> =c and belonging to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Examples:</a:t>
            </a:r>
            <a:br>
              <a:rPr lang="en-US" sz="2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188767"/>
              </p:ext>
            </p:extLst>
          </p:nvPr>
        </p:nvGraphicFramePr>
        <p:xfrm>
          <a:off x="762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762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For continuous attributes: </a:t>
            </a: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Discretization:</a:t>
            </a:r>
            <a:r>
              <a:rPr lang="en-US" dirty="0"/>
              <a:t> Partition the range into bins: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Replace continuous value with bin value</a:t>
            </a:r>
          </a:p>
          <a:p>
            <a:pPr marL="1752600" lvl="3" indent="-381000">
              <a:defRPr/>
            </a:pPr>
            <a:r>
              <a:rPr lang="en-US" dirty="0">
                <a:latin typeface="Times New Roman" charset="0"/>
              </a:rPr>
              <a:t>Attribute changed from continuous to ordinal</a:t>
            </a:r>
          </a:p>
          <a:p>
            <a:pPr marL="1752600" lvl="3" indent="-381000">
              <a:defRPr/>
            </a:pPr>
            <a:endParaRPr lang="en-US" dirty="0">
              <a:latin typeface="Times New Roman" charset="0"/>
            </a:endParaRP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Assume attribute follows a normal distribution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Once probability distribution is known, use it to estimate the conditional probability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Normal distribution: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1000" dirty="0"/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One for each 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,Y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>
              <a:buFont typeface="Arial" charset="0"/>
              <a:buChar char="–"/>
              <a:defRPr/>
            </a:pPr>
            <a:endParaRPr lang="en-US" sz="800" dirty="0"/>
          </a:p>
          <a:p>
            <a:pPr>
              <a:defRPr/>
            </a:pPr>
            <a:r>
              <a:rPr lang="en-US" sz="2400" dirty="0">
                <a:cs typeface="+mn-cs"/>
              </a:rPr>
              <a:t>For (Income, Class=No):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If Class=No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mean = 110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5181600" y="1512888"/>
          <a:ext cx="335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584200" progId="Equation.3">
                  <p:embed/>
                </p:oleObj>
              </mc:Choice>
              <mc:Fallback>
                <p:oleObj name="Equation" r:id="rId4" imgW="18034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12888"/>
                        <a:ext cx="3352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50000" imgH="787400" progId="Equation.3">
                  <p:embed/>
                </p:oleObj>
              </mc:Choice>
              <mc:Fallback>
                <p:oleObj name="Equation" r:id="rId6" imgW="6350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48DE-8A68-56E6-2985-A38D2C2D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37A3-D6AA-3F35-4450-305C8ACDD8E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red and blue squares&#10;&#10;Description automatically generated">
            <a:extLst>
              <a:ext uri="{FF2B5EF4-FFF2-40B4-BE49-F238E27FC236}">
                <a16:creationId xmlns:a16="http://schemas.microsoft.com/office/drawing/2014/main" id="{510F140A-9B72-57F6-77D7-49342B4F3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99109"/>
            <a:ext cx="6887536" cy="249589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4092E-18D6-BD8B-601C-9FEE5749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82B9-E883-78C4-21FA-9C78492C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5859-2B91-361A-F8AA-CE10FE44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5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143000" y="1357313"/>
          <a:ext cx="7354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203200" progId="Equation.3">
                  <p:embed/>
                </p:oleObj>
              </mc:Choice>
              <mc:Fallback>
                <p:oleObj name="Equation" r:id="rId2" imgW="2832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7354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No) = P(Refund=No | 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No)</a:t>
            </a:r>
            <a:br>
              <a:rPr lang="en-US" altLang="en-US" sz="1600" b="0" dirty="0"/>
            </a:br>
            <a:r>
              <a:rPr lang="en-US" altLang="en-US" sz="1600" b="0" dirty="0"/>
              <a:t>	              = 4/7 </a:t>
            </a:r>
            <a:r>
              <a:rPr lang="en-US" altLang="en-US" sz="1600" b="0" dirty="0">
                <a:sym typeface="Symbol" charset="2"/>
              </a:rPr>
              <a:t> 1/7  0.0072 = 0.0006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Yes) = P(Refund=No | 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Yes)</a:t>
            </a:r>
            <a:br>
              <a:rPr lang="en-US" altLang="en-US" sz="1600" b="0" dirty="0"/>
            </a:br>
            <a:r>
              <a:rPr lang="en-US" altLang="en-US" sz="1600" b="0" dirty="0"/>
              <a:t>	               = 1 </a:t>
            </a:r>
            <a:r>
              <a:rPr lang="en-US" altLang="en-US" sz="1600" b="0" dirty="0">
                <a:sym typeface="Symbol" charset="2"/>
              </a:rPr>
              <a:t> 1/3  1.2  10</a:t>
            </a:r>
            <a:r>
              <a:rPr lang="en-US" altLang="en-US" sz="1600" b="0" baseline="30000" dirty="0">
                <a:sym typeface="Symbol" charset="2"/>
              </a:rPr>
              <a:t>-9</a:t>
            </a:r>
            <a:r>
              <a:rPr lang="en-US" altLang="en-US" sz="1600" b="0" dirty="0">
                <a:sym typeface="Symbol" charset="2"/>
              </a:rPr>
              <a:t> = 4  10</a:t>
            </a:r>
            <a:r>
              <a:rPr lang="en-US" altLang="en-US" sz="1600" b="0" baseline="30000" dirty="0">
                <a:sym typeface="Symbol" charset="2"/>
              </a:rPr>
              <a:t>-10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Since P(</a:t>
            </a:r>
            <a:r>
              <a:rPr lang="en-US" altLang="en-US" sz="1800" b="0" dirty="0" err="1"/>
              <a:t>X|No</a:t>
            </a:r>
            <a:r>
              <a:rPr lang="en-US" altLang="en-US" sz="1800" b="0" dirty="0"/>
              <a:t>)P(No) &gt; P(</a:t>
            </a:r>
            <a:r>
              <a:rPr lang="en-US" altLang="en-US" sz="1800" b="0" dirty="0" err="1"/>
              <a:t>X|Yes</a:t>
            </a:r>
            <a:r>
              <a:rPr lang="en-US" altLang="en-US" sz="1800" b="0" dirty="0"/>
              <a:t>)P(Yes)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Therefore P(</a:t>
            </a:r>
            <a:r>
              <a:rPr lang="en-US" altLang="en-US" sz="1800" b="0" dirty="0" err="1"/>
              <a:t>No|X</a:t>
            </a:r>
            <a:r>
              <a:rPr lang="en-US" altLang="en-US" sz="1800" b="0" dirty="0"/>
              <a:t>) &gt; P(</a:t>
            </a:r>
            <a:r>
              <a:rPr lang="en-US" altLang="en-US" sz="1800" b="0" dirty="0" err="1"/>
              <a:t>Yes|X</a:t>
            </a:r>
            <a:r>
              <a:rPr lang="en-US" altLang="en-US" sz="1800" b="0" dirty="0"/>
              <a:t>)</a:t>
            </a:r>
            <a:br>
              <a:rPr lang="en-US" altLang="en-US" sz="1800" b="0" dirty="0"/>
            </a:br>
            <a:r>
              <a:rPr lang="en-US" altLang="en-US" sz="1800" b="0" dirty="0"/>
              <a:t>      </a:t>
            </a:r>
            <a:r>
              <a:rPr lang="en-US" altLang="en-US" sz="2000" b="0" dirty="0">
                <a:sym typeface="Symbol" charset="2"/>
              </a:rPr>
              <a:t>=&gt; Class = No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228600" y="19812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Naïve Bayes Classifier can make decisions with partial information about attributes in the test record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1143000"/>
            <a:ext cx="5410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P(No) = 7/10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/>
              <a:t>If we only know that marital status is Divorced, then</a:t>
            </a:r>
            <a:r>
              <a:rPr lang="en-US" altLang="en-US" sz="1600" b="0" dirty="0"/>
              <a:t>: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Divorced) = 1/3 x 3/10 / P(Divorced)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 | Divorced) = 1/7 x 7/10 / P(Divorced)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Refund = No, 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Refund = No, Divorced) = 1 x 1/3 x 3/10 / 		          P(Divorced, Refund = 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= No, Divorced) = 4/7 x 1/7 x 7/10 /    		          </a:t>
            </a:r>
            <a:r>
              <a:rPr lang="en-US" altLang="en-US" sz="1600" b="0" dirty="0"/>
              <a:t>P(Divorced, Refund = 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Taxable Income = 120, 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Refund = No, Divorced, Income = 120) =</a:t>
            </a:r>
            <a:br>
              <a:rPr lang="en-US" altLang="en-US" sz="1600" b="0" dirty="0"/>
            </a:br>
            <a:r>
              <a:rPr lang="en-US" altLang="en-US" sz="1600" b="0" dirty="0"/>
              <a:t>                                              1.2 x10</a:t>
            </a:r>
            <a:r>
              <a:rPr lang="en-US" altLang="en-US" sz="1600" b="0" baseline="30000" dirty="0"/>
              <a:t>-9</a:t>
            </a:r>
            <a:r>
              <a:rPr lang="en-US" altLang="en-US" sz="1600" b="0" dirty="0"/>
              <a:t> x  1 x 1/3 x 3/10 /     	P(Divorced, Refund = No,  Income = 120 )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= No, Divorced Income = 120) = </a:t>
            </a:r>
            <a:br>
              <a:rPr lang="en-US" altLang="en-US" sz="1600" b="0" dirty="0">
                <a:solidFill>
                  <a:srgbClr val="000000"/>
                </a:solidFill>
              </a:rPr>
            </a:br>
            <a:r>
              <a:rPr lang="en-US" altLang="en-US" sz="1600" b="0" dirty="0">
                <a:solidFill>
                  <a:srgbClr val="000000"/>
                </a:solidFill>
              </a:rPr>
              <a:t>                                       0.0072  x 4/7 x 1/7 x 7/10 /                	</a:t>
            </a:r>
            <a:r>
              <a:rPr lang="en-US" altLang="en-US" sz="1600" b="0" dirty="0"/>
              <a:t>P(Divorced, Refund = No, Income = 120)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1600" b="0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33162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Even in absence of information about any attributes, we can use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Probabilities of Class Variable: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631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2133600"/>
            <a:ext cx="5410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P(No) = 7/10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 | Married) = 0 x 3/10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 | Married) = 4/7 x 7/10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900" b="0" dirty="0">
              <a:sym typeface="Symbol" charset="2"/>
            </a:endParaRP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292423"/>
            <a:ext cx="26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X = (Married)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 typeface="Monotype Sorts" pitchFamily="-84" charset="2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409575" y="1441450"/>
          <a:ext cx="36814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409575" y="1441450"/>
                        <a:ext cx="36814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419600" y="1062038"/>
            <a:ext cx="3316288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685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090613"/>
            <a:ext cx="3657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600" b="0" dirty="0"/>
              <a:t>Consider the table with </a:t>
            </a:r>
            <a:r>
              <a:rPr lang="en-US" sz="1600" b="0" dirty="0" err="1"/>
              <a:t>Tid</a:t>
            </a:r>
            <a:r>
              <a:rPr lang="en-US" sz="1600" b="0" dirty="0"/>
              <a:t> = 7 deleted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9100" y="5064125"/>
            <a:ext cx="45069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Given X = (Refund = Yes, Divorced, 120K)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No) = 2/6 X 0 X 0.0083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Yes) = 0 X 1/3 X 1.2 X 10</a:t>
            </a:r>
            <a:r>
              <a:rPr lang="en-US" altLang="en-US" sz="2000" b="0" baseline="30000"/>
              <a:t>-9</a:t>
            </a:r>
            <a:r>
              <a:rPr lang="en-US" altLang="en-US" sz="2000" b="0"/>
              <a:t>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64113" y="5181600"/>
            <a:ext cx="3810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Naïve Bayes will not be able to classify X as Yes or No!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886200" y="20828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886200" y="27432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457200" y="3733800"/>
            <a:ext cx="3314700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one of the conditional probabilities is zero, then the entire expression becomes zero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Need to use other estimates of conditional probabilities than simple fractions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Probability estimation: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274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dirty="0">
                <a:latin typeface="Times New Roman" charset="0"/>
              </a:rPr>
              <a:t>: number of training instances belonging to class </a:t>
            </a:r>
            <a:r>
              <a:rPr lang="en-US" altLang="en-US" sz="1700" b="0" i="1" dirty="0">
                <a:latin typeface="Times New Roman" charset="0"/>
              </a:rPr>
              <a:t>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i="1" baseline="-25000" dirty="0">
                <a:latin typeface="Times New Roman" charset="0"/>
              </a:rPr>
              <a:t>c</a:t>
            </a:r>
            <a:r>
              <a:rPr lang="en-US" altLang="en-US" sz="1700" b="0" dirty="0">
                <a:latin typeface="Times New Roman" charset="0"/>
              </a:rPr>
              <a:t>: number of instances with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= c </a:t>
            </a:r>
            <a:r>
              <a:rPr lang="en-US" altLang="en-US" sz="1700" b="0" dirty="0">
                <a:latin typeface="Times New Roman" charset="0"/>
              </a:rPr>
              <a:t>and </a:t>
            </a:r>
            <a:r>
              <a:rPr lang="en-US" altLang="en-US" sz="1700" b="0" i="1" dirty="0">
                <a:latin typeface="Times New Roman" charset="0"/>
              </a:rPr>
              <a:t>Y = y</a:t>
            </a:r>
            <a:endParaRPr lang="en-US" altLang="en-US" sz="1700" b="0" i="1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v</a:t>
            </a:r>
            <a:r>
              <a:rPr lang="en-US" altLang="en-US" sz="1700" b="0" dirty="0">
                <a:latin typeface="Times New Roman" charset="0"/>
              </a:rPr>
              <a:t>: total number of attribute values that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</a:t>
            </a:r>
            <a:r>
              <a:rPr lang="en-US" altLang="en-US" sz="1700" b="0" dirty="0">
                <a:latin typeface="Times New Roman" charset="0"/>
              </a:rPr>
              <a:t>can take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p</a:t>
            </a:r>
            <a:r>
              <a:rPr lang="en-US" altLang="en-US" sz="1700" b="0" dirty="0">
                <a:latin typeface="Times New Roman" charset="0"/>
              </a:rPr>
              <a:t>: initial estimate of </a:t>
            </a:r>
            <a:br>
              <a:rPr lang="en-US" altLang="en-US" sz="1700" b="0" i="1" dirty="0">
                <a:latin typeface="Times New Roman" charset="0"/>
              </a:rPr>
            </a:br>
            <a:r>
              <a:rPr lang="en-US" altLang="en-US" sz="1700" b="0" dirty="0">
                <a:latin typeface="Times New Roman" charset="0"/>
              </a:rPr>
              <a:t>(P(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dirty="0">
                <a:latin typeface="Times New Roman" charset="0"/>
              </a:rPr>
              <a:t> </a:t>
            </a:r>
            <a:r>
              <a:rPr lang="en-US" altLang="en-US" sz="1700" b="0" i="1" dirty="0">
                <a:latin typeface="Times New Roman" charset="0"/>
              </a:rPr>
              <a:t>= </a:t>
            </a:r>
            <a:r>
              <a:rPr lang="en-US" altLang="en-US" sz="1700" b="0" i="1" dirty="0" err="1">
                <a:latin typeface="Times New Roman" charset="0"/>
              </a:rPr>
              <a:t>c|y</a:t>
            </a:r>
            <a:r>
              <a:rPr lang="en-US" altLang="en-US" sz="1700" b="0" i="1" dirty="0">
                <a:latin typeface="Times New Roman" charset="0"/>
              </a:rPr>
              <a:t>) </a:t>
            </a:r>
            <a:r>
              <a:rPr lang="en-US" altLang="en-US" sz="1700" b="0" dirty="0">
                <a:latin typeface="Times New Roman" charset="0"/>
              </a:rPr>
              <a:t>known </a:t>
            </a:r>
            <a:r>
              <a:rPr lang="en-US" altLang="en-US" sz="1700" b="0" dirty="0" err="1">
                <a:latin typeface="Times New Roman" charset="0"/>
              </a:rPr>
              <a:t>apriori</a:t>
            </a:r>
            <a:endParaRPr lang="en-US" altLang="en-US" sz="1700" b="0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m</a:t>
            </a:r>
            <a:r>
              <a:rPr lang="en-US" altLang="en-US" sz="1700" b="0" dirty="0">
                <a:latin typeface="Times New Roman" charset="0"/>
              </a:rPr>
              <a:t>: hyper-parameter for our confidence in </a:t>
            </a:r>
            <a:r>
              <a:rPr lang="en-US" altLang="en-US" sz="1700" b="0" i="1" dirty="0">
                <a:latin typeface="Times New Roman" charset="0"/>
              </a:rPr>
              <a:t>p</a:t>
            </a:r>
            <a:endParaRPr lang="en-US" altLang="en-US" sz="1700" b="0" i="1" baseline="-25000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Laplace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152400" y="1295400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57900" imgH="4241800" progId="Excel.Sheet.8">
                  <p:embed/>
                </p:oleObj>
              </mc:Choice>
              <mc:Fallback>
                <p:oleObj name="Worksheet" r:id="rId2" imgW="6057900" imgH="42418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181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76800" imgH="393700" progId="Excel.Sheet.8">
                  <p:embed/>
                </p:oleObj>
              </mc:Choice>
              <mc:Fallback>
                <p:oleObj name="Worksheet" r:id="rId4" imgW="4876800" imgH="3937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57700" imgH="3149600" progId="Equation.3">
                  <p:embed/>
                </p:oleObj>
              </mc:Choice>
              <mc:Fallback>
                <p:oleObj name="Equation" r:id="rId6" imgW="4457700" imgH="314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362200"/>
                        <a:ext cx="365601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=&gt; Mammals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Naïve Bayes (Summary)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isolated noise points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irrelevant attributes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Redundant and correlated attributes will violate class conditional assumption</a:t>
            </a:r>
          </a:p>
          <a:p>
            <a:pPr lvl="2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/>
              <a:t>Use other techniques such as Bayesian Belief Networks (BBN)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356F-1121-5639-6187-0B1341EF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/>
              <a:t>Simpler Model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D73C28F-5D5A-873B-709A-A1C05AAF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997313"/>
            <a:ext cx="8318500" cy="3472973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16421-5749-938A-1210-A77BFC7F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/>
              <a:t>2/1/2021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F327-3A8A-163B-12EE-A319E2CD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326C-0B0C-B193-DADF-E3174207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24876ADD-85D9-4CF9-A35B-123309FF4FE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C949-457C-9466-C2D2-84D6E1C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/>
              <a:t>Complex Model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C66BB80-6B70-16C4-C721-836AF5EF3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2049304"/>
            <a:ext cx="8318500" cy="336899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DA65-505F-B90F-C245-696BB486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/>
              <a:t>2/1/2021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AB88-A954-C1F0-B58A-56F0920E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2BB8-ECDC-ADF5-1798-2D9DD359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24876ADD-85D9-4CF9-A35B-123309FF4F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381000" y="2744170"/>
            <a:ext cx="8229600" cy="222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/>
              <a:t>Bayesian Classifiers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 dirty="0">
                <a:solidFill>
                  <a:schemeClr val="accent2"/>
                </a:solidFill>
              </a:rPr>
              <a:t>Week3 Lecture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18434" name="Group 6"/>
          <p:cNvGrpSpPr>
            <a:grpSpLocks/>
          </p:cNvGrpSpPr>
          <p:nvPr/>
        </p:nvGrpSpPr>
        <p:grpSpPr bwMode="auto">
          <a:xfrm>
            <a:off x="304800" y="1143000"/>
            <a:ext cx="8534400" cy="152400"/>
            <a:chOff x="264" y="788"/>
            <a:chExt cx="5232" cy="124"/>
          </a:xfrm>
        </p:grpSpPr>
        <p:sp>
          <p:nvSpPr>
            <p:cNvPr id="18436" name="Rectangle 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37" name="Rectangle 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5124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Alternative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068A-9EB6-A14A-17BE-E7CB0289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ACD497A-FDE1-35FB-00C2-843235CCC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Uncertainty in the world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C113AB-6D3F-8E92-84B5-9E3C88B55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+mn-cs"/>
              </a:rPr>
              <a:t>Uncertainty due to</a:t>
            </a:r>
          </a:p>
          <a:p>
            <a:pPr>
              <a:defRPr/>
            </a:pPr>
            <a:r>
              <a:rPr lang="en-US" dirty="0">
                <a:cs typeface="+mn-cs"/>
              </a:rPr>
              <a:t>Randomness</a:t>
            </a:r>
          </a:p>
          <a:p>
            <a:pPr>
              <a:defRPr/>
            </a:pPr>
            <a:r>
              <a:rPr lang="en-US" dirty="0">
                <a:cs typeface="+mn-cs"/>
              </a:rPr>
              <a:t>Overwhelming complexity</a:t>
            </a:r>
          </a:p>
          <a:p>
            <a:pPr>
              <a:defRPr/>
            </a:pPr>
            <a:r>
              <a:rPr lang="en-US" dirty="0">
                <a:cs typeface="+mn-cs"/>
              </a:rPr>
              <a:t>Lack of knowledge</a:t>
            </a:r>
          </a:p>
        </p:txBody>
      </p:sp>
    </p:spTree>
    <p:extLst>
      <p:ext uri="{BB962C8B-B14F-4D97-AF65-F5344CB8AC3E}">
        <p14:creationId xmlns:p14="http://schemas.microsoft.com/office/powerpoint/2010/main" val="253985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4D3-3685-CB9A-9AE8-BFCC8535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C03B-CE76-6968-47B1-1E2A9BB2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Spam Email Filtering: Classifies emails as spam or non-spam based on features.</a:t>
            </a:r>
          </a:p>
          <a:p>
            <a:r>
              <a:rPr lang="en-US" dirty="0"/>
              <a:t>Text Classification: Used in sentiment analysis, document categorization, and topic classification.</a:t>
            </a:r>
          </a:p>
          <a:p>
            <a:r>
              <a:rPr lang="en-US" dirty="0"/>
              <a:t>Medical Diagnosis: Helps in predicting the likelihood of a disease based on symptoms.</a:t>
            </a:r>
          </a:p>
        </p:txBody>
      </p:sp>
    </p:spTree>
    <p:extLst>
      <p:ext uri="{BB962C8B-B14F-4D97-AF65-F5344CB8AC3E}">
        <p14:creationId xmlns:p14="http://schemas.microsoft.com/office/powerpoint/2010/main" val="198688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4D23-38C7-FF0E-3326-2E25918D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sz="2700"/>
              <a:t>Joint Distributions</a:t>
            </a:r>
          </a:p>
        </p:txBody>
      </p:sp>
      <p:pic>
        <p:nvPicPr>
          <p:cNvPr id="5" name="Content Placeholder 4" descr="A screenshot of a math program&#10;&#10;Description automatically generated">
            <a:extLst>
              <a:ext uri="{FF2B5EF4-FFF2-40B4-BE49-F238E27FC236}">
                <a16:creationId xmlns:a16="http://schemas.microsoft.com/office/drawing/2014/main" id="{61034A1A-2E13-FE41-452F-94B0C12F2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2" y="1143000"/>
            <a:ext cx="7375942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2802177748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3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2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1_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6624</TotalTime>
  <Pages>3</Pages>
  <Words>2466</Words>
  <Application>Microsoft Office PowerPoint</Application>
  <PresentationFormat>On-screen Show (4:3)</PresentationFormat>
  <Paragraphs>301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57" baseType="lpstr">
      <vt:lpstr>ＭＳ Ｐゴシック</vt:lpstr>
      <vt:lpstr>Arial</vt:lpstr>
      <vt:lpstr>Cambria Math</vt:lpstr>
      <vt:lpstr>CMBX10</vt:lpstr>
      <vt:lpstr>CMMI10</vt:lpstr>
      <vt:lpstr>CMR10</vt:lpstr>
      <vt:lpstr>CMSY10</vt:lpstr>
      <vt:lpstr>CMSY8</vt:lpstr>
      <vt:lpstr>Monotype Sorts</vt:lpstr>
      <vt:lpstr>Symbol</vt:lpstr>
      <vt:lpstr>Tahoma</vt:lpstr>
      <vt:lpstr>Times New Roman</vt:lpstr>
      <vt:lpstr>Wingdings</vt:lpstr>
      <vt:lpstr>LC.BRev.FY97</vt:lpstr>
      <vt:lpstr>3_LC.BRev.FY97</vt:lpstr>
      <vt:lpstr>2_LC.BRev.FY97</vt:lpstr>
      <vt:lpstr>1_LC.BRev.FY97</vt:lpstr>
      <vt:lpstr>Document</vt:lpstr>
      <vt:lpstr>Equation</vt:lpstr>
      <vt:lpstr>VISIO</vt:lpstr>
      <vt:lpstr>Worksheet</vt:lpstr>
      <vt:lpstr>Gain Ratio</vt:lpstr>
      <vt:lpstr>Gain Ratio</vt:lpstr>
      <vt:lpstr>Cross-Validation</vt:lpstr>
      <vt:lpstr>Simpler Model</vt:lpstr>
      <vt:lpstr>Complex Model</vt:lpstr>
      <vt:lpstr>Data Mining  Classification: Alternative Techniques</vt:lpstr>
      <vt:lpstr>Uncertainty in the world</vt:lpstr>
      <vt:lpstr>Examples</vt:lpstr>
      <vt:lpstr>Joint Distributions</vt:lpstr>
      <vt:lpstr>Conditional Probability</vt:lpstr>
      <vt:lpstr>Example of Conditional Probability</vt:lpstr>
      <vt:lpstr>Bayes Classifier</vt:lpstr>
      <vt:lpstr>Bayes Classifier</vt:lpstr>
      <vt:lpstr>Bayes Classifier</vt:lpstr>
      <vt:lpstr>Example</vt:lpstr>
      <vt:lpstr>Example</vt:lpstr>
      <vt:lpstr>Solution</vt:lpstr>
      <vt:lpstr>Using Bayes Theorem for Classification</vt:lpstr>
      <vt:lpstr>Using Bayes Theorem for Classification</vt:lpstr>
      <vt:lpstr>Example Data</vt:lpstr>
      <vt:lpstr>Example Data</vt:lpstr>
      <vt:lpstr>Bayes Classifier Problem</vt:lpstr>
      <vt:lpstr>Conditional Independence</vt:lpstr>
      <vt:lpstr>Naïve Bayes Classifier</vt:lpstr>
      <vt:lpstr>Naïve Bayes Classifier</vt:lpstr>
      <vt:lpstr>Naïve Bayes on Example Data</vt:lpstr>
      <vt:lpstr>Estimate Probabilities from Data</vt:lpstr>
      <vt:lpstr>Estimate Probabilities from Data</vt:lpstr>
      <vt:lpstr>Estimate Probabilities from Data</vt:lpstr>
      <vt:lpstr>Example of Naïve Bayes Classifier</vt:lpstr>
      <vt:lpstr>Naïve Bayes Classifier can make decisions with partial information about attributes in the test record</vt:lpstr>
      <vt:lpstr>Issues with Naïve Bayes Classifier</vt:lpstr>
      <vt:lpstr>Issues with Naïve Bayes Classifier</vt:lpstr>
      <vt:lpstr>Issues with Naïve Bayes Classifier</vt:lpstr>
      <vt:lpstr>Example of Naïve Bayes Classifier</vt:lpstr>
      <vt:lpstr>Naïve Bayes (Summary)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Alternative Techniques</dc:title>
  <dc:creator>anujkarpatne@gmail.com</dc:creator>
  <cp:lastModifiedBy>Eesha tur babar</cp:lastModifiedBy>
  <cp:revision>46</cp:revision>
  <cp:lastPrinted>2019-09-13T15:48:11Z</cp:lastPrinted>
  <dcterms:created xsi:type="dcterms:W3CDTF">2018-02-14T20:49:24Z</dcterms:created>
  <dcterms:modified xsi:type="dcterms:W3CDTF">2024-02-08T17:16:46Z</dcterms:modified>
</cp:coreProperties>
</file>