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15" r:id="rId2"/>
    <p:sldId id="568" r:id="rId3"/>
    <p:sldId id="598" r:id="rId4"/>
    <p:sldId id="599" r:id="rId5"/>
    <p:sldId id="603" r:id="rId6"/>
    <p:sldId id="606" r:id="rId7"/>
    <p:sldId id="611" r:id="rId8"/>
    <p:sldId id="597" r:id="rId9"/>
    <p:sldId id="615" r:id="rId10"/>
    <p:sldId id="617" r:id="rId11"/>
    <p:sldId id="534" r:id="rId12"/>
    <p:sldId id="521" r:id="rId13"/>
    <p:sldId id="607" r:id="rId14"/>
    <p:sldId id="574" r:id="rId15"/>
    <p:sldId id="608" r:id="rId16"/>
    <p:sldId id="609" r:id="rId17"/>
    <p:sldId id="524" r:id="rId18"/>
    <p:sldId id="525" r:id="rId19"/>
    <p:sldId id="596" r:id="rId20"/>
    <p:sldId id="610" r:id="rId21"/>
    <p:sldId id="612" r:id="rId22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1" autoAdjust="0"/>
    <p:restoredTop sz="94551" autoAdjust="0"/>
  </p:normalViewPr>
  <p:slideViewPr>
    <p:cSldViewPr>
      <p:cViewPr varScale="1">
        <p:scale>
          <a:sx n="58" d="100"/>
          <a:sy n="58" d="100"/>
        </p:scale>
        <p:origin x="1188" y="66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72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9" tIns="48407" rIns="96809" bIns="48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8709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5" tIns="45783" rIns="91575" bIns="4578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199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The errors committed by a classification model are generally divided into two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types: </a:t>
            </a:r>
            <a:r>
              <a:rPr lang="en-US" sz="1800" b="1" i="0" u="none" strike="noStrike" baseline="0" dirty="0">
                <a:latin typeface="CMBX10"/>
              </a:rPr>
              <a:t>training errors </a:t>
            </a:r>
            <a:r>
              <a:rPr lang="en-US" sz="1800" b="0" i="0" u="none" strike="noStrike" baseline="0" dirty="0">
                <a:latin typeface="CMR10"/>
              </a:rPr>
              <a:t>and </a:t>
            </a:r>
            <a:r>
              <a:rPr lang="en-US" sz="1800" b="1" i="0" u="none" strike="noStrike" baseline="0" dirty="0">
                <a:latin typeface="CMBX10"/>
              </a:rPr>
              <a:t>generalization errors</a:t>
            </a:r>
            <a:r>
              <a:rPr lang="en-US" sz="1800" b="0" i="0" u="none" strike="noStrike" baseline="0" dirty="0">
                <a:latin typeface="CMR10"/>
              </a:rPr>
              <a:t>. Training error, also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known as </a:t>
            </a:r>
            <a:r>
              <a:rPr lang="en-US" sz="1800" b="1" i="0" u="none" strike="noStrike" baseline="0" dirty="0" err="1">
                <a:latin typeface="CMBX10"/>
              </a:rPr>
              <a:t>resubstitution</a:t>
            </a:r>
            <a:r>
              <a:rPr lang="en-US" sz="1800" b="1" i="0" u="none" strike="noStrike" baseline="0" dirty="0">
                <a:latin typeface="CMBX10"/>
              </a:rPr>
              <a:t> error </a:t>
            </a:r>
            <a:r>
              <a:rPr lang="en-US" sz="1800" b="0" i="0" u="none" strike="noStrike" baseline="0" dirty="0">
                <a:latin typeface="CMR10"/>
              </a:rPr>
              <a:t>or </a:t>
            </a:r>
            <a:r>
              <a:rPr lang="en-US" sz="1800" b="1" i="0" u="none" strike="noStrike" baseline="0" dirty="0">
                <a:latin typeface="CMBX10"/>
              </a:rPr>
              <a:t>apparent error</a:t>
            </a:r>
            <a:r>
              <a:rPr lang="en-US" sz="1800" b="0" i="0" u="none" strike="noStrike" baseline="0" dirty="0">
                <a:latin typeface="CMR10"/>
              </a:rPr>
              <a:t>, is the number of misclassification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errors committed on training records, whereas generalization error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is the expected error of the model on previously unseen records.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6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Notice that the training and test error rates of the model are large when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size of the tree is very small. This situation is known as </a:t>
            </a:r>
            <a:r>
              <a:rPr lang="en-US" sz="1800" b="1" i="0" u="none" strike="noStrike" baseline="0" dirty="0">
                <a:latin typeface="CMBX10"/>
              </a:rPr>
              <a:t>model underfitting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45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Humans, elephants, and dolphins are misclassified because the decision tree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classifies all warm-blooded vertebrates that do not hibernate as non-mammals.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tree arrives at this classification decision because there is only one training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record, which is an eagle, with such characteristics. This example clearly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demonstrates the danger of making wrong predictions when there are not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enough representative examples at the leaf nodes of a decision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9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Consider the training and test sets shown in Tables 4.3 and 4.4 for the mammal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classification problem. Two of the ten training records are mislabeled: bats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and whales are classified as non-mammals instead of mammals.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 decision tree that perfectly fits the training data is shown in Figure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4.25(a). Although the training error for the tree is zero, its error rate on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test set is 30%. Both humans and dolphins were misclassified as nonmammals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because their attribute values for </a:t>
            </a:r>
            <a:r>
              <a:rPr lang="en-US" sz="1800" b="0" i="0" u="none" strike="noStrike" baseline="0" dirty="0">
                <a:latin typeface="CMTT10"/>
              </a:rPr>
              <a:t>Body Temperature</a:t>
            </a:r>
            <a:r>
              <a:rPr lang="en-US" sz="1800" b="0" i="0" u="none" strike="noStrike" baseline="0" dirty="0">
                <a:latin typeface="CMR10"/>
              </a:rPr>
              <a:t>, </a:t>
            </a:r>
            <a:r>
              <a:rPr lang="en-US" sz="1800" b="0" i="0" u="none" strike="noStrike" baseline="0" dirty="0">
                <a:latin typeface="CMTT10"/>
              </a:rPr>
              <a:t>Gives Birth</a:t>
            </a:r>
            <a:r>
              <a:rPr lang="en-US" sz="1800" b="0" i="0" u="none" strike="noStrike" baseline="0" dirty="0">
                <a:latin typeface="CMR10"/>
              </a:rPr>
              <a:t>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and </a:t>
            </a:r>
            <a:r>
              <a:rPr lang="en-US" sz="1800" b="0" i="0" u="none" strike="noStrike" baseline="0" dirty="0">
                <a:latin typeface="CMTT10"/>
              </a:rPr>
              <a:t>Four-legged </a:t>
            </a:r>
            <a:r>
              <a:rPr lang="en-US" sz="1800" b="0" i="0" u="none" strike="noStrike" baseline="0" dirty="0">
                <a:latin typeface="CMR10"/>
              </a:rPr>
              <a:t>are identical to the mislabeled records in the training set.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Spiny anteaters, on the other hand, represent an exceptional case in which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class label of a test record contradicts the class labels of other similar records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 the training set. Errors due to exceptional cases are often unavoidable and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establish the minimum error rate achievable by any classifier.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10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the test set is 30%. Both humans and dolphins were misclassified as nonmammals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because their attribute values for </a:t>
            </a:r>
            <a:r>
              <a:rPr lang="en-US" sz="1800" b="0" i="0" u="none" strike="noStrike" baseline="0" dirty="0">
                <a:latin typeface="CMTT10"/>
              </a:rPr>
              <a:t>Body Temperature</a:t>
            </a:r>
            <a:r>
              <a:rPr lang="en-US" sz="1800" b="0" i="0" u="none" strike="noStrike" baseline="0" dirty="0">
                <a:latin typeface="CMR10"/>
              </a:rPr>
              <a:t>, </a:t>
            </a:r>
            <a:r>
              <a:rPr lang="en-US" sz="1800" b="0" i="0" u="none" strike="noStrike" baseline="0" dirty="0">
                <a:latin typeface="CMTT10"/>
              </a:rPr>
              <a:t>Gives Birth</a:t>
            </a:r>
            <a:r>
              <a:rPr lang="en-US" sz="1800" b="0" i="0" u="none" strike="noStrike" baseline="0" dirty="0">
                <a:latin typeface="CMR10"/>
              </a:rPr>
              <a:t>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and </a:t>
            </a:r>
            <a:r>
              <a:rPr lang="en-US" sz="1800" b="0" i="0" u="none" strike="noStrike" baseline="0" dirty="0">
                <a:latin typeface="CMTT10"/>
              </a:rPr>
              <a:t>Four-legged </a:t>
            </a:r>
            <a:r>
              <a:rPr lang="en-US" sz="1800" b="0" i="0" u="none" strike="noStrike" baseline="0" dirty="0">
                <a:latin typeface="CMR10"/>
              </a:rPr>
              <a:t>are identical to the mislabeled records in the training set.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Spiny anteaters, on the other hand, represent an exceptional case in which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class label of a test record contradicts the class labels of other similar records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 the training set. Errors due to exceptional cases are often unavoidable and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establish the minimum error rate achievable by any classifier.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 contrast, the decision tree </a:t>
            </a:r>
            <a:r>
              <a:rPr lang="en-US" sz="1800" b="0" i="1" u="none" strike="noStrike" baseline="0" dirty="0">
                <a:latin typeface="CMMI10"/>
              </a:rPr>
              <a:t>M</a:t>
            </a:r>
            <a:r>
              <a:rPr lang="en-US" sz="1800" b="0" i="0" u="none" strike="noStrike" baseline="0" dirty="0">
                <a:latin typeface="CMR10"/>
              </a:rPr>
              <a:t>2 shown in Figure 4.25(b) has a lower test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error rate (10%) even though its training error rate is somewhat higher (20%).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It is evident that the first decision tree, </a:t>
            </a:r>
            <a:r>
              <a:rPr lang="en-US" sz="1800" b="0" i="1" u="none" strike="noStrike" baseline="0" dirty="0">
                <a:latin typeface="CMMI10"/>
              </a:rPr>
              <a:t>M</a:t>
            </a:r>
            <a:r>
              <a:rPr lang="en-US" sz="1800" b="0" i="0" u="none" strike="noStrike" baseline="0" dirty="0">
                <a:latin typeface="CMR10"/>
              </a:rPr>
              <a:t>1, has overfitted the training data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because there is a simpler model with lower error rate on the test set. The</a:t>
            </a:r>
          </a:p>
          <a:p>
            <a:pPr algn="l"/>
            <a:r>
              <a:rPr lang="en-US" sz="1800" b="0" i="0" u="none" strike="noStrike" baseline="0" dirty="0">
                <a:latin typeface="CMTT10"/>
              </a:rPr>
              <a:t>Four-legged </a:t>
            </a:r>
            <a:r>
              <a:rPr lang="en-US" sz="1800" b="0" i="0" u="none" strike="noStrike" baseline="0" dirty="0">
                <a:latin typeface="CMR10"/>
              </a:rPr>
              <a:t>attribute test condition in model </a:t>
            </a:r>
            <a:r>
              <a:rPr lang="en-US" sz="1800" b="0" i="1" u="none" strike="noStrike" baseline="0" dirty="0">
                <a:latin typeface="CMMI10"/>
              </a:rPr>
              <a:t>M</a:t>
            </a:r>
            <a:r>
              <a:rPr lang="en-US" sz="1800" b="0" i="0" u="none" strike="noStrike" baseline="0" dirty="0">
                <a:latin typeface="CMR10"/>
              </a:rPr>
              <a:t>1 is spurious because it fits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mislabeled training records, which leads to the misclassification of records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in the test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02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Typically, two-thirds of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training set is reserved for model building, while the remaining one-third is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used for error estimation.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1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The advantage of this approach is that it avoids generating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overly complex subtrees that overfit the training data. Nevertheless, it is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difficult to choose the right threshold for early termination. Too high of a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threshold will result in underfitted models, while a threshold that is set too low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may not be sufficient to overcome the model overfitting problem. Furthermore,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even if no significant gain is obtained using one of the existing attribute test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conditions, subsequent splitting may result in better subtrees.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7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Trimming can be done by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replacing a subtree with (1) a new leaf node whose class label is determined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from the majority class of records affiliated with the subtree, or (2) the most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frequently used branch of the subtree. The tree-pruning step terminates when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no further improvement is observed. Post-pruning tends to give better results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than </a:t>
            </a:r>
            <a:r>
              <a:rPr lang="en-US" sz="1800" b="0" i="0" u="none" strike="noStrike" baseline="0" dirty="0" err="1">
                <a:latin typeface="CMR10"/>
              </a:rPr>
              <a:t>prepruning</a:t>
            </a:r>
            <a:r>
              <a:rPr lang="en-US" sz="1800" b="0" i="0" u="none" strike="noStrike" baseline="0" dirty="0">
                <a:latin typeface="CMR10"/>
              </a:rPr>
              <a:t> because it makes pruning decisions based on a fully grown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tree, unlike </a:t>
            </a:r>
            <a:r>
              <a:rPr lang="en-US" sz="1800" b="0" i="0" u="none" strike="noStrike" baseline="0" dirty="0" err="1">
                <a:latin typeface="CMR10"/>
              </a:rPr>
              <a:t>prepruning</a:t>
            </a:r>
            <a:r>
              <a:rPr lang="en-US" sz="1800" b="0" i="0" u="none" strike="noStrike" baseline="0" dirty="0">
                <a:latin typeface="CMR10"/>
              </a:rPr>
              <a:t>, which can suffer from premature termination of the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tree-growing process. However, for post-pruning, the additional computations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needed to grow the full tree may be wasted when the subtree is pruned.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2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27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94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012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25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4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85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16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3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67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4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24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pitchFamily="34" charset="0"/>
              </a:rPr>
              <a:t>02/03/2021		</a:t>
            </a:r>
            <a:r>
              <a:rPr lang="en-US" sz="1400" baseline="0" dirty="0">
                <a:latin typeface="Arial" pitchFamily="34" charset="0"/>
              </a:rPr>
              <a:t>     </a:t>
            </a:r>
            <a:r>
              <a:rPr lang="en-US" sz="1400" dirty="0">
                <a:latin typeface="Arial" pitchFamily="34" charset="0"/>
              </a:rPr>
              <a:t>Introduction to Data Mining,</a:t>
            </a:r>
            <a:r>
              <a:rPr lang="en-US" sz="1400" baseline="0" dirty="0">
                <a:latin typeface="Arial" pitchFamily="34" charset="0"/>
              </a:rPr>
              <a:t> 2</a:t>
            </a:r>
            <a:r>
              <a:rPr lang="en-US" sz="1400" baseline="30000" dirty="0">
                <a:latin typeface="Arial" pitchFamily="34" charset="0"/>
              </a:rPr>
              <a:t>nd</a:t>
            </a:r>
            <a:r>
              <a:rPr lang="en-US" sz="1400" baseline="0" dirty="0">
                <a:latin typeface="Arial" pitchFamily="34" charset="0"/>
              </a:rPr>
              <a:t> Edition</a:t>
            </a:r>
            <a:r>
              <a:rPr lang="en-US" sz="1400" dirty="0">
                <a:latin typeface="Arial" pitchFamily="34" charset="0"/>
              </a:rPr>
              <a:t> </a:t>
            </a:r>
            <a:r>
              <a:rPr lang="en-US" altLang="en-US" sz="1400" dirty="0"/>
              <a:t> 			              </a:t>
            </a:r>
            <a:fld id="{7084C611-86DA-0C49-84BD-91F3BD06A343}" type="slidenum">
              <a:rPr lang="en-US" altLang="en-US" sz="1400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r>
              <a:rPr lang="en-US" altLang="en-US"/>
              <a:t>Data Mining</a:t>
            </a:r>
            <a:endParaRPr lang="en-US" altLang="en-US" sz="2800"/>
          </a:p>
        </p:txBody>
      </p:sp>
      <p:sp>
        <p:nvSpPr>
          <p:cNvPr id="4098" name="Rectangle 1027"/>
          <p:cNvSpPr>
            <a:spLocks noChangeArrowheads="1"/>
          </p:cNvSpPr>
          <p:nvPr/>
        </p:nvSpPr>
        <p:spPr bwMode="auto">
          <a:xfrm>
            <a:off x="381000" y="2867341"/>
            <a:ext cx="8229600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r>
              <a:rPr lang="en-US" altLang="en-US" sz="3200" dirty="0"/>
              <a:t>Model Overfitting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</a:pPr>
            <a:endParaRPr lang="en-US" altLang="en-US" sz="32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 wrap="square" anchor="b">
            <a:normAutofit/>
          </a:bodyPr>
          <a:lstStyle/>
          <a:p>
            <a:r>
              <a:rPr lang="en-US" altLang="en-US" sz="2700" dirty="0"/>
              <a:t>Test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 wrap="square" anchor="t">
            <a:normAutofit/>
          </a:bodyPr>
          <a:lstStyle/>
          <a:p>
            <a:r>
              <a:rPr lang="en-US" i="0" u="none" strike="noStrike" baseline="0" dirty="0">
                <a:latin typeface="CMBX12"/>
              </a:rPr>
              <a:t>Overfitting Due to Presence of Noise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10" name="Picture 9" descr="A diagram of different types of mammals&#10;&#10;Description automatically generated">
            <a:extLst>
              <a:ext uri="{FF2B5EF4-FFF2-40B4-BE49-F238E27FC236}">
                <a16:creationId xmlns:a16="http://schemas.microsoft.com/office/drawing/2014/main" id="{922F193F-9109-70AB-8FC9-E192620C3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23753"/>
            <a:ext cx="5525271" cy="3381847"/>
          </a:xfrm>
          <a:prstGeom prst="rect">
            <a:avLst/>
          </a:prstGeom>
        </p:spPr>
      </p:pic>
      <p:pic>
        <p:nvPicPr>
          <p:cNvPr id="4" name="Content Placeholder 3" descr="A table with black text&#10;&#10;Description automatically generated">
            <a:extLst>
              <a:ext uri="{FF2B5EF4-FFF2-40B4-BE49-F238E27FC236}">
                <a16:creationId xmlns:a16="http://schemas.microsoft.com/office/drawing/2014/main" id="{0106A155-EDD8-8812-8269-A023B577565D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50" y="1118062"/>
            <a:ext cx="4083050" cy="1934526"/>
          </a:xfrm>
        </p:spPr>
      </p:pic>
    </p:spTree>
    <p:extLst>
      <p:ext uri="{BB962C8B-B14F-4D97-AF65-F5344CB8AC3E}">
        <p14:creationId xmlns:p14="http://schemas.microsoft.com/office/powerpoint/2010/main" val="155089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Overfitting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Overfitting results in decision trees that are </a:t>
            </a:r>
            <a:r>
              <a:rPr lang="en-US" altLang="en-US" u="sng"/>
              <a:t>more complex</a:t>
            </a:r>
            <a:r>
              <a:rPr lang="en-US" altLang="en-US"/>
              <a:t> than necessary</a:t>
            </a:r>
          </a:p>
          <a:p>
            <a:endParaRPr lang="en-US" altLang="en-US"/>
          </a:p>
          <a:p>
            <a:r>
              <a:rPr lang="en-US" altLang="en-US"/>
              <a:t>Training error does not provide a good estimate of how well the tree will perform on previously unseen records</a:t>
            </a:r>
          </a:p>
          <a:p>
            <a:endParaRPr lang="en-US" altLang="en-US"/>
          </a:p>
          <a:p>
            <a:r>
              <a:rPr lang="en-US" altLang="en-US"/>
              <a:t>Need ways for estimating generalization errors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Purpose is to ensure that model is not overly complex (to avoid overfitting)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Need to estimate generalization error</a:t>
            </a:r>
          </a:p>
          <a:p>
            <a:pPr lvl="1"/>
            <a:r>
              <a:rPr lang="en-US" altLang="en-US" dirty="0"/>
              <a:t>Using Validation Set</a:t>
            </a:r>
            <a:endParaRPr lang="en-US" altLang="en-US" dirty="0">
              <a:latin typeface="Times New Roman" charset="0"/>
            </a:endParaRPr>
          </a:p>
          <a:p>
            <a:pPr lvl="1"/>
            <a:endParaRPr lang="en-US" altLang="en-US" sz="500" dirty="0"/>
          </a:p>
          <a:p>
            <a:pPr lvl="1"/>
            <a:r>
              <a:rPr lang="en-US" altLang="en-US" dirty="0"/>
              <a:t>Incorporating Model Complexity</a:t>
            </a:r>
          </a:p>
          <a:p>
            <a:pPr lvl="1"/>
            <a:endParaRPr lang="en-US" altLang="en-US" sz="500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 dirty="0"/>
              <a:t>Model Selection:</a:t>
            </a:r>
            <a:br>
              <a:rPr lang="en-US" altLang="en-US" sz="2000" dirty="0"/>
            </a:br>
            <a:r>
              <a:rPr lang="en-US" altLang="en-US" dirty="0"/>
              <a:t>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Divide </a:t>
            </a:r>
            <a:r>
              <a:rPr lang="en-US" altLang="en-US" u="sng" dirty="0"/>
              <a:t>training</a:t>
            </a:r>
            <a:r>
              <a:rPr lang="en-US" altLang="en-US" dirty="0"/>
              <a:t> data into two parts:</a:t>
            </a:r>
          </a:p>
          <a:p>
            <a:pPr lvl="1"/>
            <a:r>
              <a:rPr lang="en-US" altLang="en-US" dirty="0"/>
              <a:t>Training set: </a:t>
            </a:r>
          </a:p>
          <a:p>
            <a:pPr lvl="2"/>
            <a:r>
              <a:rPr lang="en-US" altLang="en-US" dirty="0"/>
              <a:t> use for model building</a:t>
            </a:r>
          </a:p>
          <a:p>
            <a:pPr lvl="1"/>
            <a:r>
              <a:rPr lang="en-US" altLang="en-US" dirty="0"/>
              <a:t>Validation set: </a:t>
            </a:r>
          </a:p>
          <a:p>
            <a:pPr lvl="2"/>
            <a:r>
              <a:rPr lang="en-US" altLang="en-US" dirty="0"/>
              <a:t> use for estimating generalization error</a:t>
            </a:r>
          </a:p>
          <a:p>
            <a:pPr lvl="2"/>
            <a:r>
              <a:rPr lang="en-US" altLang="en-US" dirty="0"/>
              <a:t> Note: validation set is not the same as test set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Drawback:</a:t>
            </a:r>
          </a:p>
          <a:p>
            <a:pPr lvl="1"/>
            <a:r>
              <a:rPr lang="en-US" altLang="en-US" dirty="0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80400" cy="533400"/>
          </a:xfrm>
        </p:spPr>
        <p:txBody>
          <a:bodyPr/>
          <a:lstStyle/>
          <a:p>
            <a:r>
              <a:rPr lang="en-US" altLang="en-US" sz="2000">
                <a:solidFill>
                  <a:srgbClr val="000000"/>
                </a:solidFill>
              </a:rPr>
              <a:t>Model Selection: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/>
              <a:t>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 over the more complex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being fitted accidentally</a:t>
            </a:r>
          </a:p>
          <a:p>
            <a:pPr lvl="1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Therefore, one should 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529880" y="5257800"/>
            <a:ext cx="8229600" cy="91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Gen. Error(Model) = Train. Error(Model, Train. Data) +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b="0" kern="0" dirty="0">
                <a:solidFill>
                  <a:srgbClr val="FF0000"/>
                </a:solidFill>
                <a:latin typeface="Arial"/>
              </a:rPr>
              <a:t>				 	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496" y="5567856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</a:rPr>
              <a:t>Estimating the Complexity of Decision Trees</a:t>
            </a:r>
            <a:endParaRPr lang="en-US" altLang="en-US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Pessimistic Error Estimate</a:t>
            </a:r>
            <a:r>
              <a:rPr lang="en-US" altLang="en-US" dirty="0"/>
              <a:t> of decision tree </a:t>
            </a:r>
            <a:r>
              <a:rPr lang="en-US" altLang="en-US" i="1" dirty="0">
                <a:latin typeface="Times New Roman" charset="0"/>
              </a:rPr>
              <a:t>T </a:t>
            </a:r>
            <a:r>
              <a:rPr lang="en-US" altLang="en-US" dirty="0"/>
              <a:t>with k leaf nodes: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400" dirty="0">
                <a:sym typeface="Symbol" charset="2"/>
              </a:rPr>
              <a:t>: trade-off hyper-parameter </a:t>
            </a:r>
          </a:p>
          <a:p>
            <a:pPr lvl="1"/>
            <a:r>
              <a:rPr lang="en-US" altLang="en-US" sz="2000" dirty="0">
                <a:sym typeface="Symbol" charset="2"/>
              </a:rPr>
              <a:t>Relative cost of adding a leaf node</a:t>
            </a:r>
          </a:p>
          <a:p>
            <a:pPr lvl="1"/>
            <a:r>
              <a:rPr lang="en-US" altLang="en-US" sz="2400" dirty="0">
                <a:sym typeface="Symbol" charset="2"/>
              </a:rPr>
              <a:t>k: number of leaf nodes</a:t>
            </a:r>
          </a:p>
          <a:p>
            <a:pPr lvl="1"/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train</a:t>
            </a:r>
            <a:r>
              <a:rPr lang="en-US" altLang="en-US" sz="2400" dirty="0">
                <a:sym typeface="Symbol" charset="2"/>
              </a:rPr>
              <a:t>: 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0" y="4114800"/>
            <a:ext cx="46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1958"/>
            <a:ext cx="9220200" cy="533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Estimating the Complexity of </a:t>
            </a:r>
            <a:r>
              <a:rPr lang="en-US" altLang="en-US" sz="2400">
                <a:solidFill>
                  <a:srgbClr val="000000"/>
                </a:solidFill>
              </a:rPr>
              <a:t>Decision Trees: Example</a:t>
            </a:r>
            <a:endParaRPr lang="en-US" altLang="en-US" sz="2800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457200" y="1219200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15500" imgH="5207000" progId="Visio.Drawing.6">
                  <p:embed/>
                </p:oleObj>
              </mc:Choice>
              <mc:Fallback>
                <p:oleObj name="Visio" r:id="rId2" imgW="9715500" imgH="52070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7239000" y="1981200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R</a:t>
            </a:r>
            <a:r>
              <a:rPr lang="en-US" altLang="en-US" sz="180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1219200" y="5029200"/>
            <a:ext cx="5257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 + 1*7/24 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 + 1*4/24 = 10/24 = 0.417</a:t>
            </a: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r>
              <a:rPr lang="en-US" altLang="en-US" sz="2000" dirty="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000" dirty="0"/>
              <a:t>Stop the algorithm before it becomes a fully-grown tree</a:t>
            </a:r>
          </a:p>
          <a:p>
            <a:pPr lvl="1"/>
            <a:r>
              <a:rPr lang="en-US" altLang="en-US" sz="2000" dirty="0"/>
              <a:t>Typical stopping conditions for a node:</a:t>
            </a:r>
          </a:p>
          <a:p>
            <a:pPr lvl="2"/>
            <a:r>
              <a:rPr lang="en-US" altLang="en-US" sz="2000" dirty="0"/>
              <a:t> Stop if all instances belong to the same class</a:t>
            </a:r>
          </a:p>
          <a:p>
            <a:pPr lvl="2"/>
            <a:r>
              <a:rPr lang="en-US" altLang="en-US" sz="2000" dirty="0"/>
              <a:t> Stop if all the attribute values are the same</a:t>
            </a:r>
          </a:p>
          <a:p>
            <a:pPr lvl="1"/>
            <a:r>
              <a:rPr lang="en-US" altLang="en-US" sz="2000" dirty="0"/>
              <a:t>More restrictive conditions:</a:t>
            </a:r>
          </a:p>
          <a:p>
            <a:pPr algn="l"/>
            <a:r>
              <a:rPr lang="en-US" sz="2000" b="0" i="0" u="none" strike="noStrike" baseline="0" dirty="0">
                <a:latin typeface="CMR10"/>
              </a:rPr>
              <a:t>To do this, a more restrictive stopping condition must be used; e.g., stop expanding a leaf node when the observed gain in impurity measure (or improvement in the estimated generalization error) falls below a certain threshold.</a:t>
            </a:r>
          </a:p>
          <a:p>
            <a:pPr algn="l"/>
            <a:endParaRPr lang="en-US" sz="2000" b="0" i="0" u="none" strike="noStrike" baseline="0" dirty="0">
              <a:latin typeface="CMR10"/>
            </a:endParaRPr>
          </a:p>
          <a:p>
            <a:pPr algn="l"/>
            <a:endParaRPr lang="en-US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dirty="0"/>
              <a:t>Grow decision tree to its entirety</a:t>
            </a:r>
          </a:p>
          <a:p>
            <a:pPr lvl="1"/>
            <a:r>
              <a:rPr lang="en-US" altLang="en-US" dirty="0"/>
              <a:t>Subtree replacement</a:t>
            </a:r>
          </a:p>
          <a:p>
            <a:pPr lvl="2"/>
            <a:r>
              <a:rPr lang="en-US" altLang="en-US" dirty="0"/>
              <a:t> Trim the nodes of the decision tree in a bottom-up fashion</a:t>
            </a:r>
          </a:p>
          <a:p>
            <a:pPr lvl="2"/>
            <a:r>
              <a:rPr lang="en-US" altLang="en-US" dirty="0"/>
              <a:t> If generalization error improves after trimming, replace sub-tree by a leaf node </a:t>
            </a:r>
          </a:p>
          <a:p>
            <a:pPr lvl="2"/>
            <a:r>
              <a:rPr lang="en-US" altLang="en-US" dirty="0"/>
              <a:t> Class label of leaf node is determined from majority class of instances in the sub-tree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Purpose</a:t>
            </a:r>
            <a:r>
              <a:rPr lang="en-US" alt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estimate performance of classifier on previously unseen data (test set)</a:t>
            </a:r>
          </a:p>
          <a:p>
            <a:endParaRPr lang="en-US" altLang="en-US" sz="1000" dirty="0"/>
          </a:p>
          <a:p>
            <a:r>
              <a:rPr lang="en-US" altLang="en-US" sz="24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r>
              <a:rPr lang="en-US" altLang="en-US" sz="24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  <a:p>
            <a:pPr lvl="1"/>
            <a:r>
              <a:rPr lang="en-US" altLang="en-US" sz="2400" dirty="0"/>
              <a:t>Leave-one-out:   k=n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 Errors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 dirty="0"/>
              <a:t>Training errors</a:t>
            </a:r>
            <a:r>
              <a:rPr lang="en-US" altLang="en-US" sz="2000" dirty="0"/>
              <a:t>: Errors committed on the training set</a:t>
            </a:r>
          </a:p>
          <a:p>
            <a:pPr lvl="1"/>
            <a:endParaRPr lang="en-US" altLang="en-US" sz="2000" dirty="0"/>
          </a:p>
          <a:p>
            <a:r>
              <a:rPr lang="en-US" altLang="en-US" sz="2000" b="1" dirty="0"/>
              <a:t>Test errors</a:t>
            </a:r>
            <a:r>
              <a:rPr lang="en-US" altLang="en-US" sz="2000" dirty="0"/>
              <a:t>:  Errors committed on the test set</a:t>
            </a:r>
          </a:p>
          <a:p>
            <a:pPr lvl="1"/>
            <a:endParaRPr lang="en-US" altLang="en-US" sz="2000" dirty="0"/>
          </a:p>
          <a:p>
            <a:r>
              <a:rPr lang="en-US" altLang="en-US" sz="2000" b="1" dirty="0"/>
              <a:t>Generalization errors</a:t>
            </a:r>
            <a:r>
              <a:rPr lang="en-US" altLang="en-US" sz="2000" dirty="0"/>
              <a:t>: Expected error of a model over random selection of records from same distribution</a:t>
            </a:r>
          </a:p>
        </p:txBody>
      </p:sp>
      <p:graphicFrame>
        <p:nvGraphicFramePr>
          <p:cNvPr id="4" name="Object 26">
            <a:extLst>
              <a:ext uri="{FF2B5EF4-FFF2-40B4-BE49-F238E27FC236}">
                <a16:creationId xmlns:a16="http://schemas.microsoft.com/office/drawing/2014/main" id="{EA275511-3D72-4E9A-B133-E7DF2C3BD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439772"/>
              </p:ext>
            </p:extLst>
          </p:nvPr>
        </p:nvGraphicFramePr>
        <p:xfrm>
          <a:off x="2220912" y="3316316"/>
          <a:ext cx="4600575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9218" name="Object 26">
                        <a:extLst>
                          <a:ext uri="{FF2B5EF4-FFF2-40B4-BE49-F238E27FC236}">
                            <a16:creationId xmlns:a16="http://schemas.microsoft.com/office/drawing/2014/main" id="{EA275511-3D72-4E9A-B133-E7DF2C3BD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2" y="3316316"/>
                        <a:ext cx="4600575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56B-A248-48CE-B578-93F8939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4A7-DC75-4ADB-B83B-0115163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Repeated cross-validation</a:t>
            </a:r>
          </a:p>
          <a:p>
            <a:pPr lvl="1"/>
            <a:r>
              <a:rPr lang="en-US" dirty="0"/>
              <a:t>Perform cross-validation a number of times</a:t>
            </a:r>
          </a:p>
          <a:p>
            <a:pPr lvl="1"/>
            <a:r>
              <a:rPr lang="en-US" dirty="0"/>
              <a:t>Gives an estimate of the variance of the generalization error</a:t>
            </a:r>
          </a:p>
          <a:p>
            <a:r>
              <a:rPr lang="en-US" dirty="0"/>
              <a:t>Stratified cross-validation</a:t>
            </a:r>
          </a:p>
          <a:p>
            <a:pPr lvl="1"/>
            <a:r>
              <a:rPr lang="en-US" dirty="0"/>
              <a:t>Guarantee the same percentage of class labels in training and test</a:t>
            </a:r>
          </a:p>
          <a:p>
            <a:pPr lvl="1"/>
            <a:r>
              <a:rPr lang="en-US" dirty="0"/>
              <a:t>Important when classes are imbalanced and the sample is small</a:t>
            </a:r>
          </a:p>
          <a:p>
            <a:r>
              <a:rPr lang="en-US" dirty="0"/>
              <a:t>Use nested cross-validation approach for model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55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Data Set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5943600" y="1295400"/>
            <a:ext cx="2971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Two class problem: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+ : 5400 instances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400" dirty="0">
                <a:solidFill>
                  <a:srgbClr val="0070C0"/>
                </a:solidFill>
              </a:rPr>
              <a:t>5000 instances generated from a Gaussian centered at (10,10)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70C0"/>
                </a:solidFill>
              </a:rPr>
              <a:t> 400 noisy instances added</a:t>
            </a:r>
            <a:r>
              <a:rPr lang="en-US" altLang="en-US" sz="1800" dirty="0"/>
              <a:t>	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o : 5400 instances </a:t>
            </a:r>
          </a:p>
          <a:p>
            <a:pPr marL="28575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FF0000"/>
                </a:solidFill>
              </a:rPr>
              <a:t> Generated from a uniform distribution</a:t>
            </a:r>
          </a:p>
          <a:p>
            <a:pPr>
              <a:spcBef>
                <a:spcPct val="50000"/>
              </a:spcBef>
              <a:defRPr/>
            </a:pPr>
            <a:endParaRPr lang="en-US" altLang="en-US" sz="1800" dirty="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1800" dirty="0"/>
              <a:t>10 % of the data used for training and 90% of the data used for testing</a:t>
            </a:r>
          </a:p>
          <a:p>
            <a:pPr>
              <a:spcBef>
                <a:spcPct val="50000"/>
              </a:spcBef>
              <a:defRPr/>
            </a:pPr>
            <a:br>
              <a:rPr lang="en-US" altLang="en-US" sz="1800" dirty="0"/>
            </a:b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717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612900"/>
            <a:ext cx="5715000" cy="4140200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Increasing number of nodes in Decision Trees</a:t>
            </a:r>
          </a:p>
        </p:txBody>
      </p:sp>
      <p:pic>
        <p:nvPicPr>
          <p:cNvPr id="819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" t="6245" r="7352" b="3252"/>
          <a:stretch>
            <a:fillRect/>
          </a:stretch>
        </p:blipFill>
        <p:spPr>
          <a:xfrm>
            <a:off x="76200" y="1219200"/>
            <a:ext cx="8686800" cy="5105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</a:t>
            </a:r>
            <a:r>
              <a:rPr lang="en-US" altLang="en-US" dirty="0" err="1"/>
              <a:t>Underfitting</a:t>
            </a:r>
            <a:r>
              <a:rPr lang="en-US" altLang="en-US" dirty="0"/>
              <a:t> and Overfitting</a:t>
            </a:r>
          </a:p>
        </p:txBody>
      </p:sp>
      <p:sp>
        <p:nvSpPr>
          <p:cNvPr id="12290" name="Text Box 7"/>
          <p:cNvSpPr txBox="1">
            <a:spLocks noChangeArrowheads="1"/>
          </p:cNvSpPr>
          <p:nvPr/>
        </p:nvSpPr>
        <p:spPr bwMode="auto">
          <a:xfrm>
            <a:off x="381000" y="5410200"/>
            <a:ext cx="8686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Underfitting</a:t>
            </a:r>
            <a:r>
              <a:rPr lang="en-US" altLang="en-US" sz="1800" b="0" dirty="0"/>
              <a:t>: when model is too simple, both training and test errors are large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Overfitting</a:t>
            </a:r>
            <a:r>
              <a:rPr lang="en-US" altLang="en-US" sz="1800" b="0" dirty="0"/>
              <a:t>: when model is too complex, training error is small but test error is large</a:t>
            </a:r>
            <a:endParaRPr lang="en-US" altLang="en-US" sz="1800" b="0" dirty="0">
              <a:sym typeface="Symbol" charset="2"/>
            </a:endParaRPr>
          </a:p>
        </p:txBody>
      </p:sp>
      <p:pic>
        <p:nvPicPr>
          <p:cNvPr id="12291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24350" y="914400"/>
            <a:ext cx="5048250" cy="3657600"/>
          </a:xfrm>
          <a:noFill/>
        </p:spPr>
      </p:pic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5048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4495800"/>
            <a:ext cx="708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en-US" b="0" dirty="0">
                <a:sym typeface="Symbol" charset="2"/>
              </a:rPr>
              <a:t>As the model becomes more and more complex, test errors can start increasing even though training error may be decreasing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Model Overfitting – Impact of Training Data Size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Model Overfitting – Impact of Training Data Size</a:t>
            </a:r>
          </a:p>
        </p:txBody>
      </p:sp>
      <p:pic>
        <p:nvPicPr>
          <p:cNvPr id="13314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7650" y="838200"/>
            <a:ext cx="5048250" cy="3657600"/>
          </a:xfrm>
          <a:noFill/>
        </p:spPr>
      </p:pic>
      <p:pic>
        <p:nvPicPr>
          <p:cNvPr id="13315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38200"/>
            <a:ext cx="5257800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1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19" t="9634" r="13583" b="75781"/>
          <a:stretch>
            <a:fillRect/>
          </a:stretch>
        </p:blipFill>
        <p:spPr bwMode="auto">
          <a:xfrm>
            <a:off x="7543800" y="1143000"/>
            <a:ext cx="1181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2"/>
          <p:cNvSpPr txBox="1">
            <a:spLocks noChangeArrowheads="1"/>
          </p:cNvSpPr>
          <p:nvPr/>
        </p:nvSpPr>
        <p:spPr bwMode="auto">
          <a:xfrm>
            <a:off x="4619625" y="4419600"/>
            <a:ext cx="449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Using twice the number of data instances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04800" y="4953000"/>
            <a:ext cx="868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 typeface="Arial" charset="0"/>
              <a:buChar char="•"/>
            </a:pPr>
            <a:r>
              <a:rPr lang="en-US" altLang="en-US" sz="1800" b="0" dirty="0">
                <a:sym typeface="Symbol" charset="2"/>
              </a:rPr>
              <a:t>Increasing the size of training data reduces the difference between training and testing errors at a given size of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676400"/>
            <a:ext cx="180001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752600"/>
            <a:ext cx="1863755" cy="137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6394" y="3095238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8844" y="304800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Decision Tree with 50 nodes</a:t>
            </a:r>
          </a:p>
        </p:txBody>
      </p:sp>
    </p:spTree>
    <p:extLst>
      <p:ext uri="{BB962C8B-B14F-4D97-AF65-F5344CB8AC3E}">
        <p14:creationId xmlns:p14="http://schemas.microsoft.com/office/powerpoint/2010/main" val="236423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 wrap="square" anchor="b">
            <a:normAutofit/>
          </a:bodyPr>
          <a:lstStyle/>
          <a:p>
            <a:r>
              <a:rPr lang="en-US" altLang="en-US" sz="2700"/>
              <a:t>Reasons for Model Overfitting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 wrap="square" anchor="t">
            <a:normAutofit/>
          </a:bodyPr>
          <a:lstStyle/>
          <a:p>
            <a:r>
              <a:rPr lang="en-US" altLang="en-US" dirty="0"/>
              <a:t>Not enough training data</a:t>
            </a:r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 descr="A table with black text&#10;&#10;Description automatically generated">
            <a:extLst>
              <a:ext uri="{FF2B5EF4-FFF2-40B4-BE49-F238E27FC236}">
                <a16:creationId xmlns:a16="http://schemas.microsoft.com/office/drawing/2014/main" id="{39518AC9-5EAE-3778-BAB9-A87249B3C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503" y="990600"/>
            <a:ext cx="4083050" cy="2438400"/>
          </a:xfrm>
          <a:prstGeom prst="rect">
            <a:avLst/>
          </a:prstGeom>
          <a:noFill/>
        </p:spPr>
      </p:pic>
      <p:pic>
        <p:nvPicPr>
          <p:cNvPr id="5" name="Content Placeholder 4" descr="A diagram of different types of mammals&#10;&#10;Description automatically generated">
            <a:extLst>
              <a:ext uri="{FF2B5EF4-FFF2-40B4-BE49-F238E27FC236}">
                <a16:creationId xmlns:a16="http://schemas.microsoft.com/office/drawing/2014/main" id="{D8DCF1DE-234C-1EB1-4554-0F8AB48901E0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819401"/>
            <a:ext cx="4495800" cy="27951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 wrap="square" anchor="b">
            <a:normAutofit/>
          </a:bodyPr>
          <a:lstStyle/>
          <a:p>
            <a:r>
              <a:rPr lang="en-US" altLang="en-US" sz="2700"/>
              <a:t>Reasons for Model Overfitting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 wrap="square" anchor="t">
            <a:normAutofit/>
          </a:bodyPr>
          <a:lstStyle/>
          <a:p>
            <a:r>
              <a:rPr lang="en-US" i="0" u="none" strike="noStrike" baseline="0" dirty="0">
                <a:latin typeface="CMBX12"/>
              </a:rPr>
              <a:t>Overfitting Due to Presence of Noise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  <p:pic>
        <p:nvPicPr>
          <p:cNvPr id="8" name="Content Placeholder 7" descr="A table with text on it">
            <a:extLst>
              <a:ext uri="{FF2B5EF4-FFF2-40B4-BE49-F238E27FC236}">
                <a16:creationId xmlns:a16="http://schemas.microsoft.com/office/drawing/2014/main" id="{5EFEE2D1-4FD4-DDFC-E820-9552323B940A}"/>
              </a:ext>
            </a:extLst>
          </p:cNvPr>
          <p:cNvPicPr>
            <a:picLocks noGrp="1" noChangeAspect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950" y="995476"/>
            <a:ext cx="4083050" cy="1785810"/>
          </a:xfrm>
        </p:spPr>
      </p:pic>
      <p:pic>
        <p:nvPicPr>
          <p:cNvPr id="10" name="Picture 9" descr="A diagram of different types of mammals&#10;&#10;Description automatically generated">
            <a:extLst>
              <a:ext uri="{FF2B5EF4-FFF2-40B4-BE49-F238E27FC236}">
                <a16:creationId xmlns:a16="http://schemas.microsoft.com/office/drawing/2014/main" id="{922F193F-9109-70AB-8FC9-E192620C3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81286"/>
            <a:ext cx="5525271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7636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3544</TotalTime>
  <Pages>3</Pages>
  <Words>1567</Words>
  <Application>Microsoft Office PowerPoint</Application>
  <PresentationFormat>On-screen Show (4:3)</PresentationFormat>
  <Paragraphs>185</Paragraphs>
  <Slides>21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CMBX10</vt:lpstr>
      <vt:lpstr>CMBX12</vt:lpstr>
      <vt:lpstr>CMMI10</vt:lpstr>
      <vt:lpstr>CMR10</vt:lpstr>
      <vt:lpstr>CMTT10</vt:lpstr>
      <vt:lpstr>Monotype Sorts</vt:lpstr>
      <vt:lpstr>Symbol</vt:lpstr>
      <vt:lpstr>Tahoma</vt:lpstr>
      <vt:lpstr>Times New Roman</vt:lpstr>
      <vt:lpstr>Wingdings</vt:lpstr>
      <vt:lpstr>LC.BRev.FY97</vt:lpstr>
      <vt:lpstr>Visio</vt:lpstr>
      <vt:lpstr>Data Mining</vt:lpstr>
      <vt:lpstr>Classification Errors</vt:lpstr>
      <vt:lpstr>Example Data Set</vt:lpstr>
      <vt:lpstr>Increasing number of nodes in Decision Trees</vt:lpstr>
      <vt:lpstr>Model Underfitting and Overfitting</vt:lpstr>
      <vt:lpstr>Model Overfitting – Impact of Training Data Size</vt:lpstr>
      <vt:lpstr>Model Overfitting – Impact of Training Data Size</vt:lpstr>
      <vt:lpstr>Reasons for Model Overfitting</vt:lpstr>
      <vt:lpstr>Reasons for Model Overfitting</vt:lpstr>
      <vt:lpstr>Test</vt:lpstr>
      <vt:lpstr>Notes on Overfitting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Model Selection for Decision Trees</vt:lpstr>
      <vt:lpstr>Model Selection for Decision Trees</vt:lpstr>
      <vt:lpstr>Model Evaluation</vt:lpstr>
      <vt:lpstr>Cross-validation Example</vt:lpstr>
      <vt:lpstr>Variations on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Eesha tur babar</cp:lastModifiedBy>
  <cp:revision>58</cp:revision>
  <cp:lastPrinted>2019-09-13T15:27:21Z</cp:lastPrinted>
  <dcterms:created xsi:type="dcterms:W3CDTF">2018-02-06T01:04:33Z</dcterms:created>
  <dcterms:modified xsi:type="dcterms:W3CDTF">2024-02-02T07:41:59Z</dcterms:modified>
</cp:coreProperties>
</file>