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23"/>
  </p:notesMasterIdLst>
  <p:handoutMasterIdLst>
    <p:handoutMasterId r:id="rId24"/>
  </p:handoutMasterIdLst>
  <p:sldIdLst>
    <p:sldId id="590" r:id="rId2"/>
    <p:sldId id="582" r:id="rId3"/>
    <p:sldId id="567" r:id="rId4"/>
    <p:sldId id="568" r:id="rId5"/>
    <p:sldId id="604" r:id="rId6"/>
    <p:sldId id="606" r:id="rId7"/>
    <p:sldId id="609" r:id="rId8"/>
    <p:sldId id="570" r:id="rId9"/>
    <p:sldId id="593" r:id="rId10"/>
    <p:sldId id="594" r:id="rId11"/>
    <p:sldId id="596" r:id="rId12"/>
    <p:sldId id="591" r:id="rId13"/>
    <p:sldId id="597" r:id="rId14"/>
    <p:sldId id="598" r:id="rId15"/>
    <p:sldId id="571" r:id="rId16"/>
    <p:sldId id="586" r:id="rId17"/>
    <p:sldId id="585" r:id="rId18"/>
    <p:sldId id="574" r:id="rId19"/>
    <p:sldId id="620" r:id="rId20"/>
    <p:sldId id="618" r:id="rId21"/>
    <p:sldId id="621" r:id="rId22"/>
  </p:sldIdLst>
  <p:sldSz cx="9144000" cy="6858000" type="screen4x3"/>
  <p:notesSz cx="7315200" cy="9601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1400" b="1" kern="1200">
        <a:solidFill>
          <a:schemeClr val="tx1"/>
        </a:solidFill>
        <a:latin typeface="Arial" charset="0"/>
        <a:ea typeface="+mn-ea"/>
        <a:cs typeface="+mn-cs"/>
      </a:defRPr>
    </a:lvl1pPr>
    <a:lvl2pPr marL="457200" algn="l" rtl="0" eaLnBrk="0" fontAlgn="base" hangingPunct="0">
      <a:spcBef>
        <a:spcPct val="0"/>
      </a:spcBef>
      <a:spcAft>
        <a:spcPct val="0"/>
      </a:spcAft>
      <a:defRPr sz="1400" b="1" kern="1200">
        <a:solidFill>
          <a:schemeClr val="tx1"/>
        </a:solidFill>
        <a:latin typeface="Arial" charset="0"/>
        <a:ea typeface="+mn-ea"/>
        <a:cs typeface="+mn-cs"/>
      </a:defRPr>
    </a:lvl2pPr>
    <a:lvl3pPr marL="914400" algn="l" rtl="0" eaLnBrk="0" fontAlgn="base" hangingPunct="0">
      <a:spcBef>
        <a:spcPct val="0"/>
      </a:spcBef>
      <a:spcAft>
        <a:spcPct val="0"/>
      </a:spcAft>
      <a:defRPr sz="1400" b="1" kern="1200">
        <a:solidFill>
          <a:schemeClr val="tx1"/>
        </a:solidFill>
        <a:latin typeface="Arial" charset="0"/>
        <a:ea typeface="+mn-ea"/>
        <a:cs typeface="+mn-cs"/>
      </a:defRPr>
    </a:lvl3pPr>
    <a:lvl4pPr marL="1371600" algn="l" rtl="0" eaLnBrk="0" fontAlgn="base" hangingPunct="0">
      <a:spcBef>
        <a:spcPct val="0"/>
      </a:spcBef>
      <a:spcAft>
        <a:spcPct val="0"/>
      </a:spcAft>
      <a:defRPr sz="1400" b="1" kern="1200">
        <a:solidFill>
          <a:schemeClr val="tx1"/>
        </a:solidFill>
        <a:latin typeface="Arial" charset="0"/>
        <a:ea typeface="+mn-ea"/>
        <a:cs typeface="+mn-cs"/>
      </a:defRPr>
    </a:lvl4pPr>
    <a:lvl5pPr marL="1828800" algn="l" rtl="0" eaLnBrk="0" fontAlgn="base" hangingPunct="0">
      <a:spcBef>
        <a:spcPct val="0"/>
      </a:spcBef>
      <a:spcAft>
        <a:spcPct val="0"/>
      </a:spcAft>
      <a:defRPr sz="1400" b="1" kern="1200">
        <a:solidFill>
          <a:schemeClr val="tx1"/>
        </a:solidFill>
        <a:latin typeface="Arial" charset="0"/>
        <a:ea typeface="+mn-ea"/>
        <a:cs typeface="+mn-cs"/>
      </a:defRPr>
    </a:lvl5pPr>
    <a:lvl6pPr marL="2286000" algn="l" defTabSz="914400" rtl="0" eaLnBrk="1" latinLnBrk="0" hangingPunct="1">
      <a:defRPr sz="1400" b="1" kern="1200">
        <a:solidFill>
          <a:schemeClr val="tx1"/>
        </a:solidFill>
        <a:latin typeface="Arial" charset="0"/>
        <a:ea typeface="+mn-ea"/>
        <a:cs typeface="+mn-cs"/>
      </a:defRPr>
    </a:lvl6pPr>
    <a:lvl7pPr marL="2743200" algn="l" defTabSz="914400" rtl="0" eaLnBrk="1" latinLnBrk="0" hangingPunct="1">
      <a:defRPr sz="1400" b="1" kern="1200">
        <a:solidFill>
          <a:schemeClr val="tx1"/>
        </a:solidFill>
        <a:latin typeface="Arial" charset="0"/>
        <a:ea typeface="+mn-ea"/>
        <a:cs typeface="+mn-cs"/>
      </a:defRPr>
    </a:lvl7pPr>
    <a:lvl8pPr marL="3200400" algn="l" defTabSz="914400" rtl="0" eaLnBrk="1" latinLnBrk="0" hangingPunct="1">
      <a:defRPr sz="1400" b="1" kern="1200">
        <a:solidFill>
          <a:schemeClr val="tx1"/>
        </a:solidFill>
        <a:latin typeface="Arial" charset="0"/>
        <a:ea typeface="+mn-ea"/>
        <a:cs typeface="+mn-cs"/>
      </a:defRPr>
    </a:lvl8pPr>
    <a:lvl9pPr marL="3657600" algn="l" defTabSz="914400" rtl="0" eaLnBrk="1" latinLnBrk="0" hangingPunct="1">
      <a:defRPr sz="1400" b="1"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736">
          <p15:clr>
            <a:srgbClr val="A4A3A4"/>
          </p15:clr>
        </p15:guide>
      </p15:sldGuideLst>
    </p:ext>
    <p:ext uri="{2D200454-40CA-4A62-9FC3-DE9A4176ACB9}">
      <p15:notesGuideLst xmlns:p15="http://schemas.microsoft.com/office/powerpoint/2012/main">
        <p15:guide id="1" orient="horz" pos="3025" userDrawn="1">
          <p15:clr>
            <a:srgbClr val="A4A3A4"/>
          </p15:clr>
        </p15:guide>
        <p15:guide id="2" pos="2305"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2A8487"/>
    <a:srgbClr val="1C5A61"/>
    <a:srgbClr val="0C6D9C"/>
    <a:srgbClr val="FF0000"/>
    <a:srgbClr val="CC3300"/>
    <a:srgbClr val="F5F5F5"/>
    <a:srgbClr val="F4F4F4"/>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902" autoAdjust="0"/>
    <p:restoredTop sz="95501" autoAdjust="0"/>
  </p:normalViewPr>
  <p:slideViewPr>
    <p:cSldViewPr>
      <p:cViewPr varScale="1">
        <p:scale>
          <a:sx n="88" d="100"/>
          <a:sy n="88" d="100"/>
        </p:scale>
        <p:origin x="1308" y="84"/>
      </p:cViewPr>
      <p:guideLst>
        <p:guide orient="horz" pos="2160"/>
        <p:guide pos="2736"/>
      </p:guideLst>
    </p:cSldViewPr>
  </p:slideViewPr>
  <p:outlineViewPr>
    <p:cViewPr>
      <p:scale>
        <a:sx n="33" d="100"/>
        <a:sy n="33" d="100"/>
      </p:scale>
      <p:origin x="0" y="0"/>
    </p:cViewPr>
  </p:outlineViewPr>
  <p:notesTextViewPr>
    <p:cViewPr>
      <p:scale>
        <a:sx n="3" d="2"/>
        <a:sy n="3" d="2"/>
      </p:scale>
      <p:origin x="0" y="0"/>
    </p:cViewPr>
  </p:notesTextViewPr>
  <p:sorterViewPr>
    <p:cViewPr>
      <p:scale>
        <a:sx n="75" d="100"/>
        <a:sy n="75" d="100"/>
      </p:scale>
      <p:origin x="0" y="0"/>
    </p:cViewPr>
  </p:sorterViewPr>
  <p:notesViewPr>
    <p:cSldViewPr>
      <p:cViewPr varScale="1">
        <p:scale>
          <a:sx n="83" d="100"/>
          <a:sy n="83" d="100"/>
        </p:scale>
        <p:origin x="-840" y="-66"/>
      </p:cViewPr>
      <p:guideLst>
        <p:guide orient="horz" pos="3025"/>
        <p:guide pos="2305"/>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 Id="rId6" Type="http://schemas.openxmlformats.org/officeDocument/2006/relationships/image" Target="../media/image14.wmf"/><Relationship Id="rId5" Type="http://schemas.openxmlformats.org/officeDocument/2006/relationships/image" Target="../media/image13.wmf"/><Relationship Id="rId4" Type="http://schemas.openxmlformats.org/officeDocument/2006/relationships/image" Target="../media/image12.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 Id="rId6" Type="http://schemas.openxmlformats.org/officeDocument/2006/relationships/image" Target="../media/image22.wmf"/><Relationship Id="rId5" Type="http://schemas.openxmlformats.org/officeDocument/2006/relationships/image" Target="../media/image21.wmf"/><Relationship Id="rId4" Type="http://schemas.openxmlformats.org/officeDocument/2006/relationships/image" Target="../media/image2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8699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73138" y="4560889"/>
            <a:ext cx="5367337" cy="4318000"/>
          </a:xfrm>
          <a:prstGeom prst="rect">
            <a:avLst/>
          </a:prstGeom>
          <a:noFill/>
          <a:ln w="12700">
            <a:noFill/>
            <a:miter lim="800000"/>
            <a:headEnd/>
            <a:tailEnd/>
          </a:ln>
          <a:effectLst/>
        </p:spPr>
        <p:txBody>
          <a:bodyPr vert="horz" wrap="square" lIns="100422" tIns="50214" rIns="100422" bIns="50214" numCol="1" anchor="t" anchorCtr="0" compatLnSpc="1">
            <a:prstTxWarp prst="textNoShape">
              <a:avLst/>
            </a:prstTxWarp>
          </a:bodyPr>
          <a:lstStyle/>
          <a:p>
            <a:pPr lvl="0"/>
            <a:r>
              <a:rPr lang="en-US" noProof="0"/>
              <a:t>Click to edit Master notes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2771" name="Rectangle 3"/>
          <p:cNvSpPr>
            <a:spLocks noGrp="1" noRot="1" noChangeAspect="1" noChangeArrowheads="1" noTextEdit="1"/>
          </p:cNvSpPr>
          <p:nvPr>
            <p:ph type="sldImg" idx="2"/>
          </p:nvPr>
        </p:nvSpPr>
        <p:spPr bwMode="auto">
          <a:xfrm>
            <a:off x="1270000" y="728663"/>
            <a:ext cx="4778375" cy="35845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593162615"/>
      </p:ext>
    </p:extLst>
  </p:cSld>
  <p:clrMap bg1="lt1" tx1="dk1" bg2="lt2" tx2="dk2" accent1="accent1" accent2="accent2" accent3="accent3" accent4="accent4" accent5="accent5" accent6="accent6" hlink="hlink" folHlink="folHlink"/>
  <p:notesStyle>
    <a:lvl1pPr algn="l" defTabSz="963613" rtl="0" eaLnBrk="0" fontAlgn="base" hangingPunct="0">
      <a:spcBef>
        <a:spcPct val="30000"/>
      </a:spcBef>
      <a:spcAft>
        <a:spcPct val="0"/>
      </a:spcAft>
      <a:defRPr sz="1200" kern="1200">
        <a:solidFill>
          <a:schemeClr val="tx1"/>
        </a:solidFill>
        <a:latin typeface="Arial" charset="0"/>
        <a:ea typeface="+mn-ea"/>
        <a:cs typeface="+mn-cs"/>
      </a:defRPr>
    </a:lvl1pPr>
    <a:lvl2pPr marL="469900" algn="l" defTabSz="963613" rtl="0" eaLnBrk="0" fontAlgn="base" hangingPunct="0">
      <a:spcBef>
        <a:spcPct val="30000"/>
      </a:spcBef>
      <a:spcAft>
        <a:spcPct val="0"/>
      </a:spcAft>
      <a:defRPr sz="1200" kern="1200">
        <a:solidFill>
          <a:schemeClr val="tx1"/>
        </a:solidFill>
        <a:latin typeface="Arial" charset="0"/>
        <a:ea typeface="+mn-ea"/>
        <a:cs typeface="+mn-cs"/>
      </a:defRPr>
    </a:lvl2pPr>
    <a:lvl3pPr marL="938213" algn="l" defTabSz="963613" rtl="0" eaLnBrk="0" fontAlgn="base" hangingPunct="0">
      <a:spcBef>
        <a:spcPct val="30000"/>
      </a:spcBef>
      <a:spcAft>
        <a:spcPct val="0"/>
      </a:spcAft>
      <a:defRPr sz="1200" kern="1200">
        <a:solidFill>
          <a:schemeClr val="tx1"/>
        </a:solidFill>
        <a:latin typeface="Arial" charset="0"/>
        <a:ea typeface="+mn-ea"/>
        <a:cs typeface="+mn-cs"/>
      </a:defRPr>
    </a:lvl3pPr>
    <a:lvl4pPr marL="1408113" algn="l" defTabSz="963613" rtl="0" eaLnBrk="0" fontAlgn="base" hangingPunct="0">
      <a:spcBef>
        <a:spcPct val="30000"/>
      </a:spcBef>
      <a:spcAft>
        <a:spcPct val="0"/>
      </a:spcAft>
      <a:defRPr sz="1200" kern="1200">
        <a:solidFill>
          <a:schemeClr val="tx1"/>
        </a:solidFill>
        <a:latin typeface="Arial" charset="0"/>
        <a:ea typeface="+mn-ea"/>
        <a:cs typeface="+mn-cs"/>
      </a:defRPr>
    </a:lvl4pPr>
    <a:lvl5pPr marL="1876425" algn="l" defTabSz="963613"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a:xfrm>
            <a:off x="1262063" y="722313"/>
            <a:ext cx="4795837" cy="3597275"/>
          </a:xfrm>
          <a:ln/>
        </p:spPr>
      </p:sp>
      <p:sp>
        <p:nvSpPr>
          <p:cNvPr id="33795" name="Rectangle 3"/>
          <p:cNvSpPr>
            <a:spLocks noGrp="1" noChangeArrowheads="1"/>
          </p:cNvSpPr>
          <p:nvPr>
            <p:ph type="body" idx="1"/>
          </p:nvPr>
        </p:nvSpPr>
        <p:spPr>
          <a:xfrm>
            <a:off x="974726" y="4560889"/>
            <a:ext cx="5365750" cy="431800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4993" tIns="47492" rIns="94993" bIns="47492"/>
          <a:lstStyle/>
          <a:p>
            <a:endParaRPr lang="en-US" altLang="en-US"/>
          </a:p>
        </p:txBody>
      </p:sp>
    </p:spTree>
    <p:extLst>
      <p:ext uri="{BB962C8B-B14F-4D97-AF65-F5344CB8AC3E}">
        <p14:creationId xmlns:p14="http://schemas.microsoft.com/office/powerpoint/2010/main" val="17581523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83838"/>
                </a:solidFill>
                <a:effectLst/>
                <a:highlight>
                  <a:srgbClr val="FFFFFF"/>
                </a:highlight>
                <a:latin typeface="Inter"/>
              </a:rPr>
              <a:t>Right – so now we come to the crux of this article. What in the world is Precision? And what does all the above learning have to do with it?</a:t>
            </a:r>
          </a:p>
          <a:p>
            <a:pPr algn="l"/>
            <a:r>
              <a:rPr lang="en-US" b="0" i="0" dirty="0">
                <a:solidFill>
                  <a:srgbClr val="383838"/>
                </a:solidFill>
                <a:effectLst/>
                <a:highlight>
                  <a:srgbClr val="FFFFFF"/>
                </a:highlight>
                <a:latin typeface="Inter"/>
              </a:rPr>
              <a:t>In the simplest terms, Precision is the ratio between the True Positives and all the Positives. For our problem statement, that would be the measure of patients that we correctly identify as having a heart disease out of all the patients actually having it. Mathematically:</a:t>
            </a:r>
          </a:p>
          <a:p>
            <a:endParaRPr lang="en-US" dirty="0"/>
          </a:p>
          <a:p>
            <a:r>
              <a:rPr lang="en-US" b="0" i="0" dirty="0">
                <a:solidFill>
                  <a:srgbClr val="383838"/>
                </a:solidFill>
                <a:effectLst/>
                <a:highlight>
                  <a:srgbClr val="FFFFFF"/>
                </a:highlight>
                <a:latin typeface="Inter"/>
              </a:rPr>
              <a:t>The recall is the measure of our </a:t>
            </a:r>
            <a:r>
              <a:rPr lang="en-US" b="0" i="0" dirty="0" smtClean="0">
                <a:solidFill>
                  <a:srgbClr val="383838"/>
                </a:solidFill>
                <a:effectLst/>
                <a:highlight>
                  <a:srgbClr val="FFFFFF"/>
                </a:highlight>
                <a:latin typeface="Inter"/>
              </a:rPr>
              <a:t>model </a:t>
            </a:r>
            <a:r>
              <a:rPr lang="en-US" b="0" i="0" dirty="0">
                <a:solidFill>
                  <a:srgbClr val="383838"/>
                </a:solidFill>
                <a:effectLst/>
                <a:highlight>
                  <a:srgbClr val="FFFFFF"/>
                </a:highlight>
                <a:latin typeface="Inter"/>
              </a:rPr>
              <a:t>correctly identifying True Positives. Thus, for all the patients who actually have heart disease, recall tells us how many we correctly identified as having a heart disease. Mathematically:</a:t>
            </a:r>
            <a:endParaRPr lang="en-US" dirty="0"/>
          </a:p>
        </p:txBody>
      </p:sp>
    </p:spTree>
    <p:extLst>
      <p:ext uri="{BB962C8B-B14F-4D97-AF65-F5344CB8AC3E}">
        <p14:creationId xmlns:p14="http://schemas.microsoft.com/office/powerpoint/2010/main" val="14116071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83838"/>
                </a:solidFill>
                <a:effectLst/>
                <a:highlight>
                  <a:srgbClr val="FFFFFF"/>
                </a:highlight>
                <a:latin typeface="Inter"/>
              </a:rPr>
              <a:t>Although we do aim for high precision and high recall value, achieving both at the same time is not possible. For example, if we change the model to one giving us a high recall, we might detect all the patients who actually have heart disease, but we might end up giving treatments to many patients who don’t suffer from it.</a:t>
            </a:r>
          </a:p>
          <a:p>
            <a:pPr algn="l"/>
            <a:r>
              <a:rPr lang="en-US" b="0" i="0" dirty="0">
                <a:solidFill>
                  <a:srgbClr val="383838"/>
                </a:solidFill>
                <a:effectLst/>
                <a:highlight>
                  <a:srgbClr val="FFFFFF"/>
                </a:highlight>
                <a:latin typeface="Inter"/>
              </a:rPr>
              <a:t>Similarly, suppose we aim for high precision to avoid giving any wrong and unrequired treatment. In that case, we end up getting a lot of patients who actually have heart disease going without any treatment.</a:t>
            </a:r>
          </a:p>
          <a:p>
            <a:endParaRPr lang="en-US" dirty="0"/>
          </a:p>
        </p:txBody>
      </p:sp>
    </p:spTree>
    <p:extLst>
      <p:ext uri="{BB962C8B-B14F-4D97-AF65-F5344CB8AC3E}">
        <p14:creationId xmlns:p14="http://schemas.microsoft.com/office/powerpoint/2010/main" val="21643931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83838"/>
                </a:solidFill>
                <a:effectLst/>
                <a:highlight>
                  <a:srgbClr val="FFFFFF"/>
                </a:highlight>
                <a:latin typeface="Inter"/>
              </a:rPr>
              <a:t>For example, for our dataset, we can consider that achieving a high recall is more important than getting a high precision – we would like to detect as many heart patients as possible. For some other models, like classifying whether or not a bank customer is a loan defaulter, it is desirable to have high precision since the bank wouldn’t want to lose customers who were denied a loan based on the model’s prediction that they would be defaulters.</a:t>
            </a:r>
          </a:p>
          <a:p>
            <a:endParaRPr lang="en-US" b="0" i="0" dirty="0">
              <a:solidFill>
                <a:srgbClr val="383838"/>
              </a:solidFill>
              <a:effectLst/>
              <a:highlight>
                <a:srgbClr val="FFFFFF"/>
              </a:highlight>
              <a:latin typeface="Inter"/>
            </a:endParaRPr>
          </a:p>
          <a:p>
            <a:r>
              <a:rPr lang="en-US" b="0" i="0" dirty="0">
                <a:solidFill>
                  <a:srgbClr val="383838"/>
                </a:solidFill>
                <a:effectLst/>
                <a:highlight>
                  <a:srgbClr val="FFFFFF"/>
                </a:highlight>
                <a:latin typeface="Inter"/>
              </a:rPr>
              <a:t>There are also many situations where precision and recall are equally important. For example, for our model, if the doctor informs us that the patients who were incorrectly classified as suffering from heart disease are equally important since they could be indicative of some other ailment, then we would aim for not only a high recall but a high precision as well.</a:t>
            </a:r>
            <a:endParaRPr lang="en-US" dirty="0"/>
          </a:p>
        </p:txBody>
      </p:sp>
    </p:spTree>
    <p:extLst>
      <p:ext uri="{BB962C8B-B14F-4D97-AF65-F5344CB8AC3E}">
        <p14:creationId xmlns:p14="http://schemas.microsoft.com/office/powerpoint/2010/main" val="12315047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xfrm>
            <a:off x="1270000" y="728663"/>
            <a:ext cx="4778375" cy="3584575"/>
          </a:xfrm>
          <a:ln/>
        </p:spPr>
      </p:sp>
      <p:sp>
        <p:nvSpPr>
          <p:cNvPr id="34819"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b="0" i="0" dirty="0">
                <a:solidFill>
                  <a:srgbClr val="1F1F1F"/>
                </a:solidFill>
                <a:effectLst/>
                <a:highlight>
                  <a:srgbClr val="FFFFFF"/>
                </a:highlight>
                <a:latin typeface="Google Sans"/>
              </a:rPr>
              <a:t>The null hypothesis is the statement or claim being made (which we are trying to disprove) and the alternative hypothesis is the hypothesis that we are trying to prove and which is accepted if we have sufficient evidence to reject the null hypothesis.</a:t>
            </a:r>
            <a:endParaRPr lang="en-US" altLang="en-US" dirty="0"/>
          </a:p>
        </p:txBody>
      </p:sp>
      <p:sp>
        <p:nvSpPr>
          <p:cNvPr id="34820" name="Slide Number Placeholder 3"/>
          <p:cNvSpPr>
            <a:spLocks noGrp="1"/>
          </p:cNvSpPr>
          <p:nvPr>
            <p:ph type="sldNum" sz="quarter" idx="4294967295"/>
          </p:nvPr>
        </p:nvSpPr>
        <p:spPr bwMode="auto">
          <a:xfrm>
            <a:off x="4143375" y="9120189"/>
            <a:ext cx="3170238" cy="479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733" tIns="47866" rIns="95733" bIns="47866"/>
          <a:lstStyle>
            <a:lvl1pPr>
              <a:defRPr sz="1300" b="1">
                <a:solidFill>
                  <a:schemeClr val="tx1"/>
                </a:solidFill>
                <a:latin typeface="Arial" charset="0"/>
              </a:defRPr>
            </a:lvl1pPr>
            <a:lvl2pPr marL="742842" indent="-285708">
              <a:defRPr sz="1300" b="1">
                <a:solidFill>
                  <a:schemeClr val="tx1"/>
                </a:solidFill>
                <a:latin typeface="Arial" charset="0"/>
              </a:defRPr>
            </a:lvl2pPr>
            <a:lvl3pPr marL="1142833" indent="-228567">
              <a:defRPr sz="1300" b="1">
                <a:solidFill>
                  <a:schemeClr val="tx1"/>
                </a:solidFill>
                <a:latin typeface="Arial" charset="0"/>
              </a:defRPr>
            </a:lvl3pPr>
            <a:lvl4pPr marL="1599966" indent="-228567">
              <a:defRPr sz="1300" b="1">
                <a:solidFill>
                  <a:schemeClr val="tx1"/>
                </a:solidFill>
                <a:latin typeface="Arial" charset="0"/>
              </a:defRPr>
            </a:lvl4pPr>
            <a:lvl5pPr marL="2057099" indent="-228567">
              <a:defRPr sz="1300" b="1">
                <a:solidFill>
                  <a:schemeClr val="tx1"/>
                </a:solidFill>
                <a:latin typeface="Arial" charset="0"/>
              </a:defRPr>
            </a:lvl5pPr>
            <a:lvl6pPr marL="2514232" indent="-228567" eaLnBrk="0" fontAlgn="base" hangingPunct="0">
              <a:spcBef>
                <a:spcPct val="0"/>
              </a:spcBef>
              <a:spcAft>
                <a:spcPct val="0"/>
              </a:spcAft>
              <a:defRPr sz="1300" b="1">
                <a:solidFill>
                  <a:schemeClr val="tx1"/>
                </a:solidFill>
                <a:latin typeface="Arial" charset="0"/>
              </a:defRPr>
            </a:lvl6pPr>
            <a:lvl7pPr marL="2971365" indent="-228567" eaLnBrk="0" fontAlgn="base" hangingPunct="0">
              <a:spcBef>
                <a:spcPct val="0"/>
              </a:spcBef>
              <a:spcAft>
                <a:spcPct val="0"/>
              </a:spcAft>
              <a:defRPr sz="1300" b="1">
                <a:solidFill>
                  <a:schemeClr val="tx1"/>
                </a:solidFill>
                <a:latin typeface="Arial" charset="0"/>
              </a:defRPr>
            </a:lvl7pPr>
            <a:lvl8pPr marL="3428497" indent="-228567" eaLnBrk="0" fontAlgn="base" hangingPunct="0">
              <a:spcBef>
                <a:spcPct val="0"/>
              </a:spcBef>
              <a:spcAft>
                <a:spcPct val="0"/>
              </a:spcAft>
              <a:defRPr sz="1300" b="1">
                <a:solidFill>
                  <a:schemeClr val="tx1"/>
                </a:solidFill>
                <a:latin typeface="Arial" charset="0"/>
              </a:defRPr>
            </a:lvl8pPr>
            <a:lvl9pPr marL="3885630" indent="-228567" eaLnBrk="0" fontAlgn="base" hangingPunct="0">
              <a:spcBef>
                <a:spcPct val="0"/>
              </a:spcBef>
              <a:spcAft>
                <a:spcPct val="0"/>
              </a:spcAft>
              <a:defRPr sz="1300" b="1">
                <a:solidFill>
                  <a:schemeClr val="tx1"/>
                </a:solidFill>
                <a:latin typeface="Arial" charset="0"/>
              </a:defRPr>
            </a:lvl9pPr>
          </a:lstStyle>
          <a:p>
            <a:pPr eaLnBrk="1" hangingPunct="1"/>
            <a:fld id="{07342238-4519-4CD6-8380-134D011DDBF5}" type="slidenum">
              <a:rPr lang="en-US" altLang="en-US"/>
              <a:pPr eaLnBrk="1" hangingPunct="1"/>
              <a:t>12</a:t>
            </a:fld>
            <a:endParaRPr lang="en-US" altLang="en-US"/>
          </a:p>
        </p:txBody>
      </p:sp>
    </p:spTree>
    <p:extLst>
      <p:ext uri="{BB962C8B-B14F-4D97-AF65-F5344CB8AC3E}">
        <p14:creationId xmlns:p14="http://schemas.microsoft.com/office/powerpoint/2010/main" val="7739104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40C28"/>
                </a:solidFill>
                <a:effectLst/>
                <a:highlight>
                  <a:srgbClr val="D3E3FD"/>
                </a:highlight>
                <a:latin typeface="Google Sans"/>
              </a:rPr>
              <a:t>TP/TP+FN</a:t>
            </a:r>
          </a:p>
          <a:p>
            <a:r>
              <a:rPr lang="en-US" b="0" i="0" dirty="0">
                <a:solidFill>
                  <a:srgbClr val="040C28"/>
                </a:solidFill>
                <a:effectLst/>
                <a:highlight>
                  <a:srgbClr val="D3E3FD"/>
                </a:highlight>
                <a:latin typeface="Google Sans"/>
              </a:rPr>
              <a:t>FP/FP+TN</a:t>
            </a:r>
            <a:endParaRPr lang="en-US" dirty="0"/>
          </a:p>
        </p:txBody>
      </p:sp>
    </p:spTree>
    <p:extLst>
      <p:ext uri="{BB962C8B-B14F-4D97-AF65-F5344CB8AC3E}">
        <p14:creationId xmlns:p14="http://schemas.microsoft.com/office/powerpoint/2010/main" val="23731680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31847080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674302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3688" y="152400"/>
            <a:ext cx="2085975" cy="6172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81000" y="152400"/>
            <a:ext cx="6110288" cy="6172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439544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80400" cy="533400"/>
          </a:xfrm>
        </p:spPr>
        <p:txBody>
          <a:bodyPr/>
          <a:lstStyle/>
          <a:p>
            <a:r>
              <a:rPr lang="en-US"/>
              <a:t>Click to edit Master title style</a:t>
            </a:r>
          </a:p>
        </p:txBody>
      </p:sp>
      <p:sp>
        <p:nvSpPr>
          <p:cNvPr id="3" name="Table Placeholder 2"/>
          <p:cNvSpPr>
            <a:spLocks noGrp="1"/>
          </p:cNvSpPr>
          <p:nvPr>
            <p:ph type="tbl" idx="1"/>
          </p:nvPr>
        </p:nvSpPr>
        <p:spPr>
          <a:xfrm>
            <a:off x="411163" y="1143000"/>
            <a:ext cx="8318500" cy="5181600"/>
          </a:xfrm>
        </p:spPr>
        <p:txBody>
          <a:bodyPr/>
          <a:lstStyle/>
          <a:p>
            <a:pPr lvl="0"/>
            <a:endParaRPr lang="en-US" noProof="0"/>
          </a:p>
        </p:txBody>
      </p:sp>
    </p:spTree>
    <p:extLst>
      <p:ext uri="{BB962C8B-B14F-4D97-AF65-F5344CB8AC3E}">
        <p14:creationId xmlns:p14="http://schemas.microsoft.com/office/powerpoint/2010/main" val="25681365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80400" cy="533400"/>
          </a:xfrm>
        </p:spPr>
        <p:txBody>
          <a:bodyPr/>
          <a:lstStyle/>
          <a:p>
            <a:r>
              <a:rPr lang="en-US"/>
              <a:t>Click to edit Master title style</a:t>
            </a:r>
          </a:p>
        </p:txBody>
      </p:sp>
      <p:sp>
        <p:nvSpPr>
          <p:cNvPr id="3" name="Content Placeholder 2"/>
          <p:cNvSpPr>
            <a:spLocks noGrp="1"/>
          </p:cNvSpPr>
          <p:nvPr>
            <p:ph sz="half" idx="1"/>
          </p:nvPr>
        </p:nvSpPr>
        <p:spPr>
          <a:xfrm>
            <a:off x="411163" y="1143000"/>
            <a:ext cx="408305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6613" y="1143000"/>
            <a:ext cx="408305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6613" y="3810000"/>
            <a:ext cx="408305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059477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52088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01947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11163" y="1143000"/>
            <a:ext cx="408305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6613" y="1143000"/>
            <a:ext cx="408305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79960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512062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8505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34031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2468845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722075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81000" y="152400"/>
            <a:ext cx="8280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0488" tIns="44450" rIns="90488" bIns="44450" numCol="1" anchor="b"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411163" y="1143000"/>
            <a:ext cx="83185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0488" tIns="44450" rIns="90488" bIns="4445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 Third Level</a:t>
            </a:r>
          </a:p>
        </p:txBody>
      </p:sp>
      <p:grpSp>
        <p:nvGrpSpPr>
          <p:cNvPr id="1028" name="Group 16"/>
          <p:cNvGrpSpPr>
            <a:grpSpLocks/>
          </p:cNvGrpSpPr>
          <p:nvPr userDrawn="1"/>
        </p:nvGrpSpPr>
        <p:grpSpPr bwMode="auto">
          <a:xfrm>
            <a:off x="304800" y="838200"/>
            <a:ext cx="8534400" cy="152400"/>
            <a:chOff x="264" y="788"/>
            <a:chExt cx="5232" cy="124"/>
          </a:xfrm>
        </p:grpSpPr>
        <p:sp>
          <p:nvSpPr>
            <p:cNvPr id="1030" name="Rectangle 17"/>
            <p:cNvSpPr>
              <a:spLocks noChangeArrowheads="1"/>
            </p:cNvSpPr>
            <p:nvPr/>
          </p:nvSpPr>
          <p:spPr bwMode="auto">
            <a:xfrm>
              <a:off x="264" y="788"/>
              <a:ext cx="5232" cy="61"/>
            </a:xfrm>
            <a:prstGeom prst="rect">
              <a:avLst/>
            </a:prstGeom>
            <a:gradFill rotWithShape="0">
              <a:gsLst>
                <a:gs pos="0">
                  <a:srgbClr val="0E9BBA"/>
                </a:gs>
                <a:gs pos="50000">
                  <a:srgbClr val="12C2E9"/>
                </a:gs>
                <a:gs pos="100000">
                  <a:srgbClr val="0E9BBA"/>
                </a:gs>
              </a:gsLst>
              <a:lin ang="540000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defRPr/>
              </a:pPr>
              <a:endParaRPr lang="en-US" altLang="en-US"/>
            </a:p>
          </p:txBody>
        </p:sp>
        <p:sp>
          <p:nvSpPr>
            <p:cNvPr id="1031" name="Rectangle 18"/>
            <p:cNvSpPr>
              <a:spLocks noChangeArrowheads="1"/>
            </p:cNvSpPr>
            <p:nvPr/>
          </p:nvSpPr>
          <p:spPr bwMode="auto">
            <a:xfrm>
              <a:off x="264" y="881"/>
              <a:ext cx="5232" cy="31"/>
            </a:xfrm>
            <a:prstGeom prst="rect">
              <a:avLst/>
            </a:prstGeom>
            <a:gradFill rotWithShape="0">
              <a:gsLst>
                <a:gs pos="0">
                  <a:srgbClr val="B200B2"/>
                </a:gs>
                <a:gs pos="50000">
                  <a:srgbClr val="FF00FF"/>
                </a:gs>
                <a:gs pos="100000">
                  <a:srgbClr val="B200B2"/>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defRPr/>
              </a:pPr>
              <a:endParaRPr lang="en-US" altLang="en-US"/>
            </a:p>
          </p:txBody>
        </p:sp>
      </p:grpSp>
      <p:sp>
        <p:nvSpPr>
          <p:cNvPr id="1029" name="Text Box 10"/>
          <p:cNvSpPr txBox="1">
            <a:spLocks noChangeArrowheads="1"/>
          </p:cNvSpPr>
          <p:nvPr userDrawn="1"/>
        </p:nvSpPr>
        <p:spPr bwMode="auto">
          <a:xfrm>
            <a:off x="457200" y="6400800"/>
            <a:ext cx="85344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defRPr sz="1400" b="1">
                <a:solidFill>
                  <a:schemeClr val="tx1"/>
                </a:solidFill>
                <a:latin typeface="Arial" charset="0"/>
              </a:defRPr>
            </a:lvl1pPr>
            <a:lvl2pPr marL="742950" indent="-285750">
              <a:defRPr sz="1400" b="1">
                <a:solidFill>
                  <a:schemeClr val="tx1"/>
                </a:solidFill>
                <a:latin typeface="Arial" charset="0"/>
              </a:defRPr>
            </a:lvl2pPr>
            <a:lvl3pPr marL="1143000" indent="-228600">
              <a:defRPr sz="1400" b="1">
                <a:solidFill>
                  <a:schemeClr val="tx1"/>
                </a:solidFill>
                <a:latin typeface="Arial" charset="0"/>
              </a:defRPr>
            </a:lvl3pPr>
            <a:lvl4pPr marL="1600200" indent="-228600">
              <a:defRPr sz="1400" b="1">
                <a:solidFill>
                  <a:schemeClr val="tx1"/>
                </a:solidFill>
                <a:latin typeface="Arial" charset="0"/>
              </a:defRPr>
            </a:lvl4pPr>
            <a:lvl5pPr marL="2057400" indent="-228600">
              <a:defRPr sz="1400" b="1">
                <a:solidFill>
                  <a:schemeClr val="tx1"/>
                </a:solidFill>
                <a:latin typeface="Arial" charset="0"/>
              </a:defRPr>
            </a:lvl5pPr>
            <a:lvl6pPr marL="2514600" indent="-228600" eaLnBrk="0" fontAlgn="base" hangingPunct="0">
              <a:spcBef>
                <a:spcPct val="0"/>
              </a:spcBef>
              <a:spcAft>
                <a:spcPct val="0"/>
              </a:spcAft>
              <a:defRPr sz="1400" b="1">
                <a:solidFill>
                  <a:schemeClr val="tx1"/>
                </a:solidFill>
                <a:latin typeface="Arial" charset="0"/>
              </a:defRPr>
            </a:lvl6pPr>
            <a:lvl7pPr marL="2971800" indent="-228600" eaLnBrk="0" fontAlgn="base" hangingPunct="0">
              <a:spcBef>
                <a:spcPct val="0"/>
              </a:spcBef>
              <a:spcAft>
                <a:spcPct val="0"/>
              </a:spcAft>
              <a:defRPr sz="1400" b="1">
                <a:solidFill>
                  <a:schemeClr val="tx1"/>
                </a:solidFill>
                <a:latin typeface="Arial" charset="0"/>
              </a:defRPr>
            </a:lvl7pPr>
            <a:lvl8pPr marL="3429000" indent="-228600" eaLnBrk="0" fontAlgn="base" hangingPunct="0">
              <a:spcBef>
                <a:spcPct val="0"/>
              </a:spcBef>
              <a:spcAft>
                <a:spcPct val="0"/>
              </a:spcAft>
              <a:defRPr sz="1400" b="1">
                <a:solidFill>
                  <a:schemeClr val="tx1"/>
                </a:solidFill>
                <a:latin typeface="Arial" charset="0"/>
              </a:defRPr>
            </a:lvl8pPr>
            <a:lvl9pPr marL="3886200" indent="-228600" eaLnBrk="0" fontAlgn="base" hangingPunct="0">
              <a:spcBef>
                <a:spcPct val="0"/>
              </a:spcBef>
              <a:spcAft>
                <a:spcPct val="0"/>
              </a:spcAft>
              <a:defRPr sz="1400" b="1">
                <a:solidFill>
                  <a:schemeClr val="tx1"/>
                </a:solidFill>
                <a:latin typeface="Arial" charset="0"/>
              </a:defRPr>
            </a:lvl9pPr>
          </a:lstStyle>
          <a:p>
            <a:pPr>
              <a:spcBef>
                <a:spcPct val="50000"/>
              </a:spcBef>
              <a:defRPr/>
            </a:pPr>
            <a:r>
              <a:rPr lang="en-US" dirty="0"/>
              <a:t>2/15/2021</a:t>
            </a:r>
            <a:r>
              <a:rPr lang="en-US" dirty="0">
                <a:latin typeface="Arial" pitchFamily="34" charset="0"/>
              </a:rPr>
              <a:t>	</a:t>
            </a:r>
            <a:r>
              <a:rPr lang="en-US" baseline="0" dirty="0">
                <a:latin typeface="Arial" pitchFamily="34" charset="0"/>
              </a:rPr>
              <a:t>     </a:t>
            </a:r>
            <a:r>
              <a:rPr lang="en-US" dirty="0">
                <a:latin typeface="Arial" pitchFamily="34" charset="0"/>
              </a:rPr>
              <a:t>Introduction to Data Mining,</a:t>
            </a:r>
            <a:r>
              <a:rPr lang="en-US" baseline="0" dirty="0">
                <a:latin typeface="Arial" pitchFamily="34" charset="0"/>
              </a:rPr>
              <a:t> 2</a:t>
            </a:r>
            <a:r>
              <a:rPr lang="en-US" baseline="30000" dirty="0">
                <a:latin typeface="Arial" pitchFamily="34" charset="0"/>
              </a:rPr>
              <a:t>nd</a:t>
            </a:r>
            <a:r>
              <a:rPr lang="en-US" baseline="0" dirty="0">
                <a:latin typeface="Arial" pitchFamily="34" charset="0"/>
              </a:rPr>
              <a:t> Edition</a:t>
            </a:r>
            <a:r>
              <a:rPr lang="en-US" dirty="0">
                <a:latin typeface="Arial" pitchFamily="34" charset="0"/>
              </a:rPr>
              <a:t> </a:t>
            </a:r>
            <a:r>
              <a:rPr lang="en-US" dirty="0"/>
              <a:t> 		                         </a:t>
            </a:r>
            <a:fld id="{C1D72F0C-2BC5-41DC-B889-262B17F3F967}" type="slidenum">
              <a:rPr lang="en-US" smtClean="0"/>
              <a:pPr>
                <a:spcBef>
                  <a:spcPct val="50000"/>
                </a:spcBef>
                <a:defRPr/>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rtl="0" eaLnBrk="0" fontAlgn="base" hangingPunct="0">
        <a:lnSpc>
          <a:spcPts val="3600"/>
        </a:lnSpc>
        <a:spcBef>
          <a:spcPct val="0"/>
        </a:spcBef>
        <a:spcAft>
          <a:spcPct val="0"/>
        </a:spcAft>
        <a:defRPr sz="3200" b="1">
          <a:solidFill>
            <a:schemeClr val="tx1"/>
          </a:solidFill>
          <a:latin typeface="+mj-lt"/>
          <a:ea typeface="+mj-ea"/>
          <a:cs typeface="+mj-cs"/>
        </a:defRPr>
      </a:lvl1pPr>
      <a:lvl2pPr algn="l" rtl="0" eaLnBrk="0" fontAlgn="base" hangingPunct="0">
        <a:lnSpc>
          <a:spcPts val="3600"/>
        </a:lnSpc>
        <a:spcBef>
          <a:spcPct val="0"/>
        </a:spcBef>
        <a:spcAft>
          <a:spcPct val="0"/>
        </a:spcAft>
        <a:defRPr sz="3200" b="1">
          <a:solidFill>
            <a:schemeClr val="tx1"/>
          </a:solidFill>
          <a:latin typeface="Tahoma" pitchFamily="34" charset="0"/>
        </a:defRPr>
      </a:lvl2pPr>
      <a:lvl3pPr algn="l" rtl="0" eaLnBrk="0" fontAlgn="base" hangingPunct="0">
        <a:lnSpc>
          <a:spcPts val="3600"/>
        </a:lnSpc>
        <a:spcBef>
          <a:spcPct val="0"/>
        </a:spcBef>
        <a:spcAft>
          <a:spcPct val="0"/>
        </a:spcAft>
        <a:defRPr sz="3200" b="1">
          <a:solidFill>
            <a:schemeClr val="tx1"/>
          </a:solidFill>
          <a:latin typeface="Tahoma" pitchFamily="34" charset="0"/>
        </a:defRPr>
      </a:lvl3pPr>
      <a:lvl4pPr algn="l" rtl="0" eaLnBrk="0" fontAlgn="base" hangingPunct="0">
        <a:lnSpc>
          <a:spcPts val="3600"/>
        </a:lnSpc>
        <a:spcBef>
          <a:spcPct val="0"/>
        </a:spcBef>
        <a:spcAft>
          <a:spcPct val="0"/>
        </a:spcAft>
        <a:defRPr sz="3200" b="1">
          <a:solidFill>
            <a:schemeClr val="tx1"/>
          </a:solidFill>
          <a:latin typeface="Tahoma" pitchFamily="34" charset="0"/>
        </a:defRPr>
      </a:lvl4pPr>
      <a:lvl5pPr algn="l" rtl="0" eaLnBrk="0" fontAlgn="base" hangingPunct="0">
        <a:lnSpc>
          <a:spcPts val="3600"/>
        </a:lnSpc>
        <a:spcBef>
          <a:spcPct val="0"/>
        </a:spcBef>
        <a:spcAft>
          <a:spcPct val="0"/>
        </a:spcAft>
        <a:defRPr sz="3200" b="1">
          <a:solidFill>
            <a:schemeClr val="tx1"/>
          </a:solidFill>
          <a:latin typeface="Tahoma" pitchFamily="34" charset="0"/>
        </a:defRPr>
      </a:lvl5pPr>
      <a:lvl6pPr marL="457200" algn="l" rtl="0" eaLnBrk="0" fontAlgn="base" hangingPunct="0">
        <a:lnSpc>
          <a:spcPts val="3600"/>
        </a:lnSpc>
        <a:spcBef>
          <a:spcPct val="0"/>
        </a:spcBef>
        <a:spcAft>
          <a:spcPct val="0"/>
        </a:spcAft>
        <a:defRPr sz="3200" b="1">
          <a:solidFill>
            <a:schemeClr val="tx1"/>
          </a:solidFill>
          <a:latin typeface="Tahoma" pitchFamily="34" charset="0"/>
        </a:defRPr>
      </a:lvl6pPr>
      <a:lvl7pPr marL="914400" algn="l" rtl="0" eaLnBrk="0" fontAlgn="base" hangingPunct="0">
        <a:lnSpc>
          <a:spcPts val="3600"/>
        </a:lnSpc>
        <a:spcBef>
          <a:spcPct val="0"/>
        </a:spcBef>
        <a:spcAft>
          <a:spcPct val="0"/>
        </a:spcAft>
        <a:defRPr sz="3200" b="1">
          <a:solidFill>
            <a:schemeClr val="tx1"/>
          </a:solidFill>
          <a:latin typeface="Tahoma" pitchFamily="34" charset="0"/>
        </a:defRPr>
      </a:lvl7pPr>
      <a:lvl8pPr marL="1371600" algn="l" rtl="0" eaLnBrk="0" fontAlgn="base" hangingPunct="0">
        <a:lnSpc>
          <a:spcPts val="3600"/>
        </a:lnSpc>
        <a:spcBef>
          <a:spcPct val="0"/>
        </a:spcBef>
        <a:spcAft>
          <a:spcPct val="0"/>
        </a:spcAft>
        <a:defRPr sz="3200" b="1">
          <a:solidFill>
            <a:schemeClr val="tx1"/>
          </a:solidFill>
          <a:latin typeface="Tahoma" pitchFamily="34" charset="0"/>
        </a:defRPr>
      </a:lvl8pPr>
      <a:lvl9pPr marL="1828800" algn="l" rtl="0" eaLnBrk="0" fontAlgn="base" hangingPunct="0">
        <a:lnSpc>
          <a:spcPts val="3600"/>
        </a:lnSpc>
        <a:spcBef>
          <a:spcPct val="0"/>
        </a:spcBef>
        <a:spcAft>
          <a:spcPct val="0"/>
        </a:spcAft>
        <a:defRPr sz="3200" b="1">
          <a:solidFill>
            <a:schemeClr val="tx1"/>
          </a:solidFill>
          <a:latin typeface="Tahoma" pitchFamily="34" charset="0"/>
        </a:defRPr>
      </a:lvl9pPr>
    </p:titleStyle>
    <p:bodyStyle>
      <a:lvl1pPr marL="292100" indent="-292100" algn="l" rtl="0" eaLnBrk="0" fontAlgn="base" hangingPunct="0">
        <a:spcBef>
          <a:spcPct val="10000"/>
        </a:spcBef>
        <a:spcAft>
          <a:spcPts val="400"/>
        </a:spcAft>
        <a:buClr>
          <a:srgbClr val="0C7B9C"/>
        </a:buClr>
        <a:buSzPct val="75000"/>
        <a:buFont typeface="Monotype Sorts" pitchFamily="2" charset="2"/>
        <a:buChar char="l"/>
        <a:defRPr sz="2800">
          <a:solidFill>
            <a:schemeClr val="tx1"/>
          </a:solidFill>
          <a:latin typeface="+mn-lt"/>
          <a:ea typeface="+mn-ea"/>
          <a:cs typeface="+mn-cs"/>
        </a:defRPr>
      </a:lvl1pPr>
      <a:lvl2pPr marL="800100" indent="-342900" algn="l" rtl="0" eaLnBrk="0" fontAlgn="base" hangingPunct="0">
        <a:spcBef>
          <a:spcPct val="10000"/>
        </a:spcBef>
        <a:spcAft>
          <a:spcPts val="400"/>
        </a:spcAft>
        <a:buClr>
          <a:srgbClr val="0C7B9C"/>
        </a:buClr>
        <a:buSzPct val="100000"/>
        <a:buFont typeface="Arial" charset="0"/>
        <a:buChar char="–"/>
        <a:defRPr sz="2800">
          <a:solidFill>
            <a:schemeClr val="tx1"/>
          </a:solidFill>
          <a:latin typeface="+mn-lt"/>
        </a:defRPr>
      </a:lvl2pPr>
      <a:lvl3pPr marL="914400" algn="l" rtl="0" eaLnBrk="0" fontAlgn="base" hangingPunct="0">
        <a:spcBef>
          <a:spcPct val="10000"/>
        </a:spcBef>
        <a:spcAft>
          <a:spcPts val="400"/>
        </a:spcAft>
        <a:buClr>
          <a:srgbClr val="0C7B9C"/>
        </a:buClr>
        <a:buSzPct val="70000"/>
        <a:buFont typeface="Wingdings" pitchFamily="2" charset="2"/>
        <a:buChar char="u"/>
        <a:defRPr sz="2400">
          <a:solidFill>
            <a:schemeClr val="tx1"/>
          </a:solidFill>
          <a:latin typeface="+mn-lt"/>
        </a:defRPr>
      </a:lvl3pPr>
      <a:lvl4pPr marL="1600200" indent="-228600" algn="l" rtl="0" eaLnBrk="0" fontAlgn="base" hangingPunct="0">
        <a:spcBef>
          <a:spcPct val="20000"/>
        </a:spcBef>
        <a:spcAft>
          <a:spcPct val="0"/>
        </a:spcAft>
        <a:buSzPct val="100000"/>
        <a:buChar char="–"/>
        <a:defRPr sz="2000">
          <a:solidFill>
            <a:schemeClr val="tx1"/>
          </a:solidFill>
          <a:latin typeface="Times New Roman" pitchFamily="18" charset="0"/>
        </a:defRPr>
      </a:lvl4pPr>
      <a:lvl5pPr marL="2057400" indent="-228600" algn="l" rtl="0" eaLnBrk="0" fontAlgn="base" hangingPunct="0">
        <a:spcBef>
          <a:spcPct val="20000"/>
        </a:spcBef>
        <a:spcAft>
          <a:spcPct val="0"/>
        </a:spcAft>
        <a:buSzPct val="100000"/>
        <a:buChar char="•"/>
        <a:defRPr sz="2000">
          <a:solidFill>
            <a:schemeClr val="tx1"/>
          </a:solidFill>
          <a:latin typeface="Times New Roman" pitchFamily="18" charset="0"/>
        </a:defRPr>
      </a:lvl5pPr>
      <a:lvl6pPr marL="2514600" indent="-228600" algn="l" rtl="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algn="l" rtl="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algn="l" rtl="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algn="l" rtl="0" eaLnBrk="0" fontAlgn="base" hangingPunct="0">
        <a:spcBef>
          <a:spcPct val="20000"/>
        </a:spcBef>
        <a:spcAft>
          <a:spcPct val="0"/>
        </a:spcAft>
        <a:buSzPct val="100000"/>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2.xml"/><Relationship Id="rId1" Type="http://schemas.openxmlformats.org/officeDocument/2006/relationships/vmlDrawing" Target="../drawings/vmlDrawing4.vml"/><Relationship Id="rId6" Type="http://schemas.openxmlformats.org/officeDocument/2006/relationships/image" Target="../media/image5.wmf"/><Relationship Id="rId5" Type="http://schemas.openxmlformats.org/officeDocument/2006/relationships/oleObject" Target="../embeddings/oleObject5.bin"/><Relationship Id="rId4" Type="http://schemas.openxmlformats.org/officeDocument/2006/relationships/image" Target="../media/image4.wmf"/></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7.wmf"/><Relationship Id="rId2" Type="http://schemas.openxmlformats.org/officeDocument/2006/relationships/slideLayout" Target="../slideLayouts/slideLayout12.xml"/><Relationship Id="rId1" Type="http://schemas.openxmlformats.org/officeDocument/2006/relationships/vmlDrawing" Target="../drawings/vmlDrawing5.vml"/><Relationship Id="rId6" Type="http://schemas.openxmlformats.org/officeDocument/2006/relationships/oleObject" Target="../embeddings/oleObject7.bin"/><Relationship Id="rId5" Type="http://schemas.openxmlformats.org/officeDocument/2006/relationships/image" Target="../media/image6.wmf"/><Relationship Id="rId4" Type="http://schemas.openxmlformats.org/officeDocument/2006/relationships/oleObject" Target="../embeddings/oleObject6.bin"/></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10.png"/><Relationship Id="rId7"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8" Type="http://schemas.openxmlformats.org/officeDocument/2006/relationships/image" Target="../media/image11.wmf"/><Relationship Id="rId13" Type="http://schemas.openxmlformats.org/officeDocument/2006/relationships/oleObject" Target="../embeddings/oleObject13.bin"/><Relationship Id="rId3" Type="http://schemas.openxmlformats.org/officeDocument/2006/relationships/oleObject" Target="../embeddings/oleObject8.bin"/><Relationship Id="rId7" Type="http://schemas.openxmlformats.org/officeDocument/2006/relationships/oleObject" Target="../embeddings/oleObject10.bin"/><Relationship Id="rId12" Type="http://schemas.openxmlformats.org/officeDocument/2006/relationships/image" Target="../media/image13.wmf"/><Relationship Id="rId2" Type="http://schemas.openxmlformats.org/officeDocument/2006/relationships/slideLayout" Target="../slideLayouts/slideLayout12.xml"/><Relationship Id="rId1" Type="http://schemas.openxmlformats.org/officeDocument/2006/relationships/vmlDrawing" Target="../drawings/vmlDrawing6.vml"/><Relationship Id="rId6" Type="http://schemas.openxmlformats.org/officeDocument/2006/relationships/image" Target="../media/image10.wmf"/><Relationship Id="rId11" Type="http://schemas.openxmlformats.org/officeDocument/2006/relationships/oleObject" Target="../embeddings/oleObject12.bin"/><Relationship Id="rId5" Type="http://schemas.openxmlformats.org/officeDocument/2006/relationships/oleObject" Target="../embeddings/oleObject9.bin"/><Relationship Id="rId10" Type="http://schemas.openxmlformats.org/officeDocument/2006/relationships/image" Target="../media/image12.wmf"/><Relationship Id="rId4" Type="http://schemas.openxmlformats.org/officeDocument/2006/relationships/image" Target="../media/image9.wmf"/><Relationship Id="rId9" Type="http://schemas.openxmlformats.org/officeDocument/2006/relationships/oleObject" Target="../embeddings/oleObject11.bin"/><Relationship Id="rId14" Type="http://schemas.openxmlformats.org/officeDocument/2006/relationships/image" Target="../media/image14.w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19.wmf"/><Relationship Id="rId13" Type="http://schemas.openxmlformats.org/officeDocument/2006/relationships/oleObject" Target="../embeddings/oleObject19.bin"/><Relationship Id="rId3" Type="http://schemas.openxmlformats.org/officeDocument/2006/relationships/oleObject" Target="../embeddings/oleObject14.bin"/><Relationship Id="rId7" Type="http://schemas.openxmlformats.org/officeDocument/2006/relationships/oleObject" Target="../embeddings/oleObject16.bin"/><Relationship Id="rId12" Type="http://schemas.openxmlformats.org/officeDocument/2006/relationships/image" Target="../media/image21.wmf"/><Relationship Id="rId2" Type="http://schemas.openxmlformats.org/officeDocument/2006/relationships/slideLayout" Target="../slideLayouts/slideLayout12.xml"/><Relationship Id="rId1" Type="http://schemas.openxmlformats.org/officeDocument/2006/relationships/vmlDrawing" Target="../drawings/vmlDrawing7.vml"/><Relationship Id="rId6" Type="http://schemas.openxmlformats.org/officeDocument/2006/relationships/image" Target="../media/image18.wmf"/><Relationship Id="rId11" Type="http://schemas.openxmlformats.org/officeDocument/2006/relationships/oleObject" Target="../embeddings/oleObject18.bin"/><Relationship Id="rId5" Type="http://schemas.openxmlformats.org/officeDocument/2006/relationships/oleObject" Target="../embeddings/oleObject15.bin"/><Relationship Id="rId10" Type="http://schemas.openxmlformats.org/officeDocument/2006/relationships/image" Target="../media/image20.wmf"/><Relationship Id="rId4" Type="http://schemas.openxmlformats.org/officeDocument/2006/relationships/image" Target="../media/image17.wmf"/><Relationship Id="rId9" Type="http://schemas.openxmlformats.org/officeDocument/2006/relationships/oleObject" Target="../embeddings/oleObject17.bin"/><Relationship Id="rId14" Type="http://schemas.openxmlformats.org/officeDocument/2006/relationships/image" Target="../media/image22.w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vmlDrawing" Target="../drawings/vmlDrawing2.vml"/><Relationship Id="rId5" Type="http://schemas.openxmlformats.org/officeDocument/2006/relationships/image" Target="../media/image2.wmf"/><Relationship Id="rId4" Type="http://schemas.openxmlformats.org/officeDocument/2006/relationships/oleObject" Target="../embeddings/oleObject2.bin"/></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2.xml"/><Relationship Id="rId1" Type="http://schemas.openxmlformats.org/officeDocument/2006/relationships/vmlDrawing" Target="../drawings/vmlDrawing3.vml"/><Relationship Id="rId5" Type="http://schemas.openxmlformats.org/officeDocument/2006/relationships/image" Target="../media/image3.wmf"/><Relationship Id="rId4" Type="http://schemas.openxmlformats.org/officeDocument/2006/relationships/oleObject" Target="../embeddings/oleObject3.bin"/></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0" name="Rectangle 3"/>
          <p:cNvSpPr>
            <a:spLocks noChangeArrowheads="1"/>
          </p:cNvSpPr>
          <p:nvPr/>
        </p:nvSpPr>
        <p:spPr bwMode="auto">
          <a:xfrm>
            <a:off x="381000" y="3113501"/>
            <a:ext cx="8229600" cy="1483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8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4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lgn="ctr" eaLnBrk="1" hangingPunct="1">
              <a:spcBef>
                <a:spcPct val="20000"/>
              </a:spcBef>
              <a:spcAft>
                <a:spcPct val="0"/>
              </a:spcAft>
              <a:buClr>
                <a:schemeClr val="folHlink"/>
              </a:buClr>
              <a:buSzPct val="60000"/>
              <a:buFont typeface="Wingdings" pitchFamily="2" charset="2"/>
              <a:buNone/>
            </a:pPr>
            <a:r>
              <a:rPr lang="en-US" altLang="en-US" sz="3200" b="0" dirty="0"/>
              <a:t>Imbalanced Class Problem</a:t>
            </a:r>
          </a:p>
          <a:p>
            <a:pPr lvl="0" algn="ctr" eaLnBrk="1" hangingPunct="1">
              <a:spcBef>
                <a:spcPct val="20000"/>
              </a:spcBef>
              <a:spcAft>
                <a:spcPct val="0"/>
              </a:spcAft>
              <a:buClr>
                <a:srgbClr val="800080"/>
              </a:buClr>
              <a:buSzPct val="60000"/>
              <a:buNone/>
            </a:pPr>
            <a:endParaRPr lang="en-US" altLang="en-US" sz="3200" b="0" dirty="0">
              <a:solidFill>
                <a:srgbClr val="000000"/>
              </a:solidFill>
              <a:latin typeface="Arial" pitchFamily="34" charset="0"/>
            </a:endParaRPr>
          </a:p>
          <a:p>
            <a:pPr>
              <a:spcBef>
                <a:spcPct val="0"/>
              </a:spcBef>
              <a:spcAft>
                <a:spcPct val="0"/>
              </a:spcAft>
              <a:buClrTx/>
              <a:buSzTx/>
              <a:buFontTx/>
              <a:buNone/>
            </a:pPr>
            <a:endParaRPr lang="en-US" altLang="en-US" sz="2000" b="0" dirty="0"/>
          </a:p>
        </p:txBody>
      </p:sp>
      <p:grpSp>
        <p:nvGrpSpPr>
          <p:cNvPr id="2051" name="Group 7"/>
          <p:cNvGrpSpPr>
            <a:grpSpLocks/>
          </p:cNvGrpSpPr>
          <p:nvPr/>
        </p:nvGrpSpPr>
        <p:grpSpPr bwMode="auto">
          <a:xfrm>
            <a:off x="304800" y="1066800"/>
            <a:ext cx="8534400" cy="152400"/>
            <a:chOff x="264" y="788"/>
            <a:chExt cx="5232" cy="124"/>
          </a:xfrm>
        </p:grpSpPr>
        <p:sp>
          <p:nvSpPr>
            <p:cNvPr id="2053" name="Rectangle 8"/>
            <p:cNvSpPr>
              <a:spLocks noChangeArrowheads="1"/>
            </p:cNvSpPr>
            <p:nvPr/>
          </p:nvSpPr>
          <p:spPr bwMode="auto">
            <a:xfrm>
              <a:off x="264" y="788"/>
              <a:ext cx="5232" cy="61"/>
            </a:xfrm>
            <a:prstGeom prst="rect">
              <a:avLst/>
            </a:prstGeom>
            <a:gradFill rotWithShape="0">
              <a:gsLst>
                <a:gs pos="0">
                  <a:srgbClr val="0E9BBA"/>
                </a:gs>
                <a:gs pos="50000">
                  <a:srgbClr val="12C2E9"/>
                </a:gs>
                <a:gs pos="100000">
                  <a:srgbClr val="0E9BBA"/>
                </a:gs>
              </a:gsLst>
              <a:lin ang="540000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8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4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US" altLang="en-US" sz="1400"/>
            </a:p>
          </p:txBody>
        </p:sp>
        <p:sp>
          <p:nvSpPr>
            <p:cNvPr id="2054" name="Rectangle 9"/>
            <p:cNvSpPr>
              <a:spLocks noChangeArrowheads="1"/>
            </p:cNvSpPr>
            <p:nvPr/>
          </p:nvSpPr>
          <p:spPr bwMode="auto">
            <a:xfrm>
              <a:off x="264" y="881"/>
              <a:ext cx="5232" cy="31"/>
            </a:xfrm>
            <a:prstGeom prst="rect">
              <a:avLst/>
            </a:prstGeom>
            <a:gradFill rotWithShape="0">
              <a:gsLst>
                <a:gs pos="0">
                  <a:srgbClr val="B200B2"/>
                </a:gs>
                <a:gs pos="50000">
                  <a:srgbClr val="FF00FF"/>
                </a:gs>
                <a:gs pos="100000">
                  <a:srgbClr val="B200B2"/>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8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4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US" altLang="en-US" sz="1400"/>
            </a:p>
          </p:txBody>
        </p:sp>
      </p:grpSp>
      <p:sp>
        <p:nvSpPr>
          <p:cNvPr id="2052" name="Rectangle 11"/>
          <p:cNvSpPr>
            <a:spLocks noGrp="1" noChangeArrowheads="1"/>
          </p:cNvSpPr>
          <p:nvPr>
            <p:ph type="title"/>
          </p:nvPr>
        </p:nvSpPr>
        <p:spPr>
          <a:xfrm>
            <a:off x="228600" y="152400"/>
            <a:ext cx="8763000" cy="838200"/>
          </a:xfrm>
          <a:noFill/>
        </p:spPr>
        <p:txBody>
          <a:bodyPr/>
          <a:lstStyle/>
          <a:p>
            <a:pPr algn="ctr"/>
            <a:r>
              <a:rPr lang="en-US" altLang="en-US"/>
              <a:t>Data Mining </a:t>
            </a:r>
            <a:br>
              <a:rPr lang="en-US" altLang="en-US"/>
            </a:br>
            <a:r>
              <a:rPr lang="en-US" altLang="en-US"/>
              <a:t>Classification: Alternative Techniques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en-US"/>
              <a:t>Alternative Measures</a:t>
            </a:r>
          </a:p>
        </p:txBody>
      </p:sp>
      <p:graphicFrame>
        <p:nvGraphicFramePr>
          <p:cNvPr id="11267" name="Object 3"/>
          <p:cNvGraphicFramePr>
            <a:graphicFrameLocks noChangeAspect="1"/>
          </p:cNvGraphicFramePr>
          <p:nvPr>
            <p:extLst>
              <p:ext uri="{D42A27DB-BD31-4B8C-83A1-F6EECF244321}">
                <p14:modId xmlns:p14="http://schemas.microsoft.com/office/powerpoint/2010/main" val="3070885538"/>
              </p:ext>
            </p:extLst>
          </p:nvPr>
        </p:nvGraphicFramePr>
        <p:xfrm>
          <a:off x="5645150" y="1103313"/>
          <a:ext cx="2989263" cy="2363787"/>
        </p:xfrm>
        <a:graphic>
          <a:graphicData uri="http://schemas.openxmlformats.org/presentationml/2006/ole">
            <mc:AlternateContent xmlns:mc="http://schemas.openxmlformats.org/markup-compatibility/2006">
              <mc:Choice xmlns:v="urn:schemas-microsoft-com:vml" Requires="v">
                <p:oleObj spid="_x0000_s4102" name="Equation" r:id="rId3" imgW="2057400" imgH="1625400" progId="Equation.3">
                  <p:embed/>
                </p:oleObj>
              </mc:Choice>
              <mc:Fallback>
                <p:oleObj name="Equation" r:id="rId3" imgW="2057400" imgH="1625400" progId="Equation.3">
                  <p:embed/>
                  <p:pic>
                    <p:nvPicPr>
                      <p:cNvPr id="0" name="Object 3"/>
                      <p:cNvPicPr>
                        <a:picLocks noChangeAspect="1" noChangeArrowheads="1"/>
                      </p:cNvPicPr>
                      <p:nvPr/>
                    </p:nvPicPr>
                    <p:blipFill>
                      <a:blip r:embed="rId4"/>
                      <a:srcRect/>
                      <a:stretch>
                        <a:fillRect/>
                      </a:stretch>
                    </p:blipFill>
                    <p:spPr bwMode="auto">
                      <a:xfrm>
                        <a:off x="5645150" y="1103313"/>
                        <a:ext cx="2989263" cy="2363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25060" name="Group 4"/>
          <p:cNvGraphicFramePr>
            <a:graphicFrameLocks noGrp="1"/>
          </p:cNvGraphicFramePr>
          <p:nvPr>
            <p:ph idx="1"/>
          </p:nvPr>
        </p:nvGraphicFramePr>
        <p:xfrm>
          <a:off x="304800" y="1295400"/>
          <a:ext cx="4953000" cy="1904999"/>
        </p:xfrm>
        <a:graphic>
          <a:graphicData uri="http://schemas.openxmlformats.org/drawingml/2006/table">
            <a:tbl>
              <a:tblPr/>
              <a:tblGrid>
                <a:gridCol w="1237926">
                  <a:extLst>
                    <a:ext uri="{9D8B030D-6E8A-4147-A177-3AD203B41FA5}">
                      <a16:colId xmlns:a16="http://schemas.microsoft.com/office/drawing/2014/main" xmlns="" val="20000"/>
                    </a:ext>
                  </a:extLst>
                </a:gridCol>
                <a:gridCol w="1239222">
                  <a:extLst>
                    <a:ext uri="{9D8B030D-6E8A-4147-A177-3AD203B41FA5}">
                      <a16:colId xmlns:a16="http://schemas.microsoft.com/office/drawing/2014/main" xmlns="" val="20001"/>
                    </a:ext>
                  </a:extLst>
                </a:gridCol>
                <a:gridCol w="1237926">
                  <a:extLst>
                    <a:ext uri="{9D8B030D-6E8A-4147-A177-3AD203B41FA5}">
                      <a16:colId xmlns:a16="http://schemas.microsoft.com/office/drawing/2014/main" xmlns="" val="20002"/>
                    </a:ext>
                  </a:extLst>
                </a:gridCol>
                <a:gridCol w="1237926">
                  <a:extLst>
                    <a:ext uri="{9D8B030D-6E8A-4147-A177-3AD203B41FA5}">
                      <a16:colId xmlns:a16="http://schemas.microsoft.com/office/drawing/2014/main" xmlns="" val="20003"/>
                    </a:ext>
                  </a:extLst>
                </a:gridCol>
              </a:tblGrid>
              <a:tr h="450645">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endParaRPr kumimoji="0" lang="en-US" sz="18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dirty="0">
                          <a:ln>
                            <a:noFill/>
                          </a:ln>
                          <a:solidFill>
                            <a:schemeClr val="tx1"/>
                          </a:solidFill>
                          <a:effectLst/>
                          <a:latin typeface="Arial" charset="0"/>
                        </a:rPr>
                        <a:t>PREDICTED CLASS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0"/>
                  </a:ext>
                </a:extLst>
              </a:tr>
              <a:tr h="467288">
                <a:tc rowSpan="3">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a:ln>
                            <a:noFill/>
                          </a:ln>
                          <a:solidFill>
                            <a:schemeClr val="tx1"/>
                          </a:solidFill>
                          <a:effectLst/>
                          <a:latin typeface="Arial" charset="0"/>
                        </a:rPr>
                        <a:t/>
                      </a:r>
                      <a:br>
                        <a:rPr kumimoji="0" lang="en-US" sz="1800" b="0" i="0" u="none" strike="noStrike" cap="none" normalizeH="0" baseline="0">
                          <a:ln>
                            <a:noFill/>
                          </a:ln>
                          <a:solidFill>
                            <a:schemeClr val="tx1"/>
                          </a:solidFill>
                          <a:effectLst/>
                          <a:latin typeface="Arial" charset="0"/>
                        </a:rPr>
                      </a:br>
                      <a:endParaRPr kumimoji="0" lang="en-US" sz="1800" b="0" i="0" u="none" strike="noStrike" cap="none" normalizeH="0" baseline="0">
                        <a:ln>
                          <a:noFill/>
                        </a:ln>
                        <a:solidFill>
                          <a:schemeClr val="tx1"/>
                        </a:solidFill>
                        <a:effectLst/>
                        <a:latin typeface="Arial" charset="0"/>
                      </a:endParaRPr>
                    </a:p>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a:ln>
                            <a:noFill/>
                          </a:ln>
                          <a:solidFill>
                            <a:schemeClr val="tx1"/>
                          </a:solidFill>
                          <a:effectLst/>
                          <a:latin typeface="Arial" charset="0"/>
                        </a:rPr>
                        <a:t>ACTUAL</a:t>
                      </a:r>
                      <a:br>
                        <a:rPr kumimoji="0" lang="en-US" sz="1800" b="0" i="0" u="none" strike="noStrike" cap="none" normalizeH="0" baseline="0">
                          <a:ln>
                            <a:noFill/>
                          </a:ln>
                          <a:solidFill>
                            <a:schemeClr val="tx1"/>
                          </a:solidFill>
                          <a:effectLst/>
                          <a:latin typeface="Arial" charset="0"/>
                        </a:rPr>
                      </a:br>
                      <a:r>
                        <a:rPr kumimoji="0" lang="en-US" sz="1800" b="0" i="0" u="none" strike="noStrike" cap="none" normalizeH="0" baseline="0">
                          <a:ln>
                            <a:noFill/>
                          </a:ln>
                          <a:solidFill>
                            <a:schemeClr val="tx1"/>
                          </a:solidFill>
                          <a:effectLst/>
                          <a:latin typeface="Arial" charset="0"/>
                        </a:rPr>
                        <a:t>CLASS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endParaRPr kumimoji="0" lang="en-US" sz="16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dirty="0">
                          <a:ln>
                            <a:noFill/>
                          </a:ln>
                          <a:solidFill>
                            <a:schemeClr val="tx1"/>
                          </a:solidFill>
                          <a:effectLst/>
                          <a:latin typeface="Arial" charset="0"/>
                        </a:rPr>
                        <a:t>Class=Yes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dirty="0">
                          <a:ln>
                            <a:noFill/>
                          </a:ln>
                          <a:solidFill>
                            <a:schemeClr val="tx1"/>
                          </a:solidFill>
                          <a:effectLst/>
                          <a:latin typeface="Arial" charset="0"/>
                        </a:rPr>
                        <a:t>Class=No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458326">
                <a:tc vMerge="1">
                  <a:txBody>
                    <a:bodyPr/>
                    <a:lstStyle/>
                    <a:p>
                      <a:endParaRPr lang="en-US"/>
                    </a:p>
                  </a:txBody>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dirty="0">
                          <a:ln>
                            <a:noFill/>
                          </a:ln>
                          <a:solidFill>
                            <a:schemeClr val="tx1"/>
                          </a:solidFill>
                          <a:effectLst/>
                          <a:latin typeface="Arial" charset="0"/>
                        </a:rPr>
                        <a:t>Class=Yes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dirty="0">
                          <a:ln>
                            <a:noFill/>
                          </a:ln>
                          <a:solidFill>
                            <a:schemeClr val="tx1"/>
                          </a:solidFill>
                          <a:effectLst/>
                          <a:latin typeface="Arial"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dirty="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528740">
                <a:tc vMerge="1">
                  <a:txBody>
                    <a:bodyPr/>
                    <a:lstStyle/>
                    <a:p>
                      <a:endParaRPr lang="en-US"/>
                    </a:p>
                  </a:txBody>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dirty="0">
                          <a:ln>
                            <a:noFill/>
                          </a:ln>
                          <a:solidFill>
                            <a:schemeClr val="tx1"/>
                          </a:solidFill>
                          <a:effectLst/>
                          <a:latin typeface="Arial" charset="0"/>
                        </a:rPr>
                        <a:t>Class=No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dirty="0">
                          <a:ln>
                            <a:noFill/>
                          </a:ln>
                          <a:solidFill>
                            <a:schemeClr val="tx1"/>
                          </a:solidFill>
                          <a:effectLst/>
                          <a:latin typeface="Arial"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dirty="0">
                          <a:ln>
                            <a:noFill/>
                          </a:ln>
                          <a:solidFill>
                            <a:schemeClr val="tx1"/>
                          </a:solidFill>
                          <a:effectLst/>
                          <a:latin typeface="Arial" charset="0"/>
                        </a:rPr>
                        <a:t> 980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bl>
          </a:graphicData>
        </a:graphic>
      </p:graphicFrame>
      <p:graphicFrame>
        <p:nvGraphicFramePr>
          <p:cNvPr id="5" name="Group 4"/>
          <p:cNvGraphicFramePr>
            <a:graphicFrameLocks/>
          </p:cNvGraphicFramePr>
          <p:nvPr/>
        </p:nvGraphicFramePr>
        <p:xfrm>
          <a:off x="304800" y="3962400"/>
          <a:ext cx="4953000" cy="1904999"/>
        </p:xfrm>
        <a:graphic>
          <a:graphicData uri="http://schemas.openxmlformats.org/drawingml/2006/table">
            <a:tbl>
              <a:tblPr/>
              <a:tblGrid>
                <a:gridCol w="1237926">
                  <a:extLst>
                    <a:ext uri="{9D8B030D-6E8A-4147-A177-3AD203B41FA5}">
                      <a16:colId xmlns:a16="http://schemas.microsoft.com/office/drawing/2014/main" xmlns="" val="20000"/>
                    </a:ext>
                  </a:extLst>
                </a:gridCol>
                <a:gridCol w="1239222">
                  <a:extLst>
                    <a:ext uri="{9D8B030D-6E8A-4147-A177-3AD203B41FA5}">
                      <a16:colId xmlns:a16="http://schemas.microsoft.com/office/drawing/2014/main" xmlns="" val="20001"/>
                    </a:ext>
                  </a:extLst>
                </a:gridCol>
                <a:gridCol w="1237926">
                  <a:extLst>
                    <a:ext uri="{9D8B030D-6E8A-4147-A177-3AD203B41FA5}">
                      <a16:colId xmlns:a16="http://schemas.microsoft.com/office/drawing/2014/main" xmlns="" val="20002"/>
                    </a:ext>
                  </a:extLst>
                </a:gridCol>
                <a:gridCol w="1237926">
                  <a:extLst>
                    <a:ext uri="{9D8B030D-6E8A-4147-A177-3AD203B41FA5}">
                      <a16:colId xmlns:a16="http://schemas.microsoft.com/office/drawing/2014/main" xmlns="" val="20003"/>
                    </a:ext>
                  </a:extLst>
                </a:gridCol>
              </a:tblGrid>
              <a:tr h="450645">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endParaRPr kumimoji="0" lang="en-US" sz="18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dirty="0">
                          <a:ln>
                            <a:noFill/>
                          </a:ln>
                          <a:solidFill>
                            <a:schemeClr val="tx1"/>
                          </a:solidFill>
                          <a:effectLst/>
                          <a:latin typeface="Arial" charset="0"/>
                        </a:rPr>
                        <a:t>PREDICTED CLASS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0"/>
                  </a:ext>
                </a:extLst>
              </a:tr>
              <a:tr h="467288">
                <a:tc rowSpan="3">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a:ln>
                            <a:noFill/>
                          </a:ln>
                          <a:solidFill>
                            <a:schemeClr val="tx1"/>
                          </a:solidFill>
                          <a:effectLst/>
                          <a:latin typeface="Arial" charset="0"/>
                        </a:rPr>
                        <a:t/>
                      </a:r>
                      <a:br>
                        <a:rPr kumimoji="0" lang="en-US" sz="1800" b="0" i="0" u="none" strike="noStrike" cap="none" normalizeH="0" baseline="0">
                          <a:ln>
                            <a:noFill/>
                          </a:ln>
                          <a:solidFill>
                            <a:schemeClr val="tx1"/>
                          </a:solidFill>
                          <a:effectLst/>
                          <a:latin typeface="Arial" charset="0"/>
                        </a:rPr>
                      </a:br>
                      <a:endParaRPr kumimoji="0" lang="en-US" sz="1800" b="0" i="0" u="none" strike="noStrike" cap="none" normalizeH="0" baseline="0">
                        <a:ln>
                          <a:noFill/>
                        </a:ln>
                        <a:solidFill>
                          <a:schemeClr val="tx1"/>
                        </a:solidFill>
                        <a:effectLst/>
                        <a:latin typeface="Arial" charset="0"/>
                      </a:endParaRPr>
                    </a:p>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a:ln>
                            <a:noFill/>
                          </a:ln>
                          <a:solidFill>
                            <a:schemeClr val="tx1"/>
                          </a:solidFill>
                          <a:effectLst/>
                          <a:latin typeface="Arial" charset="0"/>
                        </a:rPr>
                        <a:t>ACTUAL</a:t>
                      </a:r>
                      <a:br>
                        <a:rPr kumimoji="0" lang="en-US" sz="1800" b="0" i="0" u="none" strike="noStrike" cap="none" normalizeH="0" baseline="0">
                          <a:ln>
                            <a:noFill/>
                          </a:ln>
                          <a:solidFill>
                            <a:schemeClr val="tx1"/>
                          </a:solidFill>
                          <a:effectLst/>
                          <a:latin typeface="Arial" charset="0"/>
                        </a:rPr>
                      </a:br>
                      <a:r>
                        <a:rPr kumimoji="0" lang="en-US" sz="1800" b="0" i="0" u="none" strike="noStrike" cap="none" normalizeH="0" baseline="0">
                          <a:ln>
                            <a:noFill/>
                          </a:ln>
                          <a:solidFill>
                            <a:schemeClr val="tx1"/>
                          </a:solidFill>
                          <a:effectLst/>
                          <a:latin typeface="Arial" charset="0"/>
                        </a:rPr>
                        <a:t>CLASS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endParaRPr kumimoji="0" lang="en-US" sz="16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dirty="0">
                          <a:ln>
                            <a:noFill/>
                          </a:ln>
                          <a:solidFill>
                            <a:schemeClr val="tx1"/>
                          </a:solidFill>
                          <a:effectLst/>
                          <a:latin typeface="Arial" charset="0"/>
                        </a:rPr>
                        <a:t>Class=Yes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dirty="0">
                          <a:ln>
                            <a:noFill/>
                          </a:ln>
                          <a:solidFill>
                            <a:schemeClr val="tx1"/>
                          </a:solidFill>
                          <a:effectLst/>
                          <a:latin typeface="Arial" charset="0"/>
                        </a:rPr>
                        <a:t>Class=No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458326">
                <a:tc vMerge="1">
                  <a:txBody>
                    <a:bodyPr/>
                    <a:lstStyle/>
                    <a:p>
                      <a:endParaRPr lang="en-US"/>
                    </a:p>
                  </a:txBody>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dirty="0">
                          <a:ln>
                            <a:noFill/>
                          </a:ln>
                          <a:solidFill>
                            <a:schemeClr val="tx1"/>
                          </a:solidFill>
                          <a:effectLst/>
                          <a:latin typeface="Arial" charset="0"/>
                        </a:rPr>
                        <a:t>Class=Yes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dirty="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dirty="0">
                          <a:ln>
                            <a:noFill/>
                          </a:ln>
                          <a:solidFill>
                            <a:schemeClr val="tx1"/>
                          </a:solidFill>
                          <a:effectLst/>
                          <a:latin typeface="Arial" charset="0"/>
                        </a:rPr>
                        <a:t>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528740">
                <a:tc vMerge="1">
                  <a:txBody>
                    <a:bodyPr/>
                    <a:lstStyle/>
                    <a:p>
                      <a:endParaRPr lang="en-US"/>
                    </a:p>
                  </a:txBody>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dirty="0">
                          <a:ln>
                            <a:noFill/>
                          </a:ln>
                          <a:solidFill>
                            <a:schemeClr val="tx1"/>
                          </a:solidFill>
                          <a:effectLst/>
                          <a:latin typeface="Arial" charset="0"/>
                        </a:rPr>
                        <a:t>Class=No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dirty="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dirty="0">
                          <a:ln>
                            <a:noFill/>
                          </a:ln>
                          <a:solidFill>
                            <a:schemeClr val="tx1"/>
                          </a:solidFill>
                          <a:effectLst/>
                          <a:latin typeface="Arial" charset="0"/>
                        </a:rPr>
                        <a:t> 990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bl>
          </a:graphicData>
        </a:graphic>
      </p:graphicFrame>
      <p:graphicFrame>
        <p:nvGraphicFramePr>
          <p:cNvPr id="11314" name="Object 1"/>
          <p:cNvGraphicFramePr>
            <a:graphicFrameLocks noChangeAspect="1"/>
          </p:cNvGraphicFramePr>
          <p:nvPr>
            <p:extLst>
              <p:ext uri="{D42A27DB-BD31-4B8C-83A1-F6EECF244321}">
                <p14:modId xmlns:p14="http://schemas.microsoft.com/office/powerpoint/2010/main" val="154471030"/>
              </p:ext>
            </p:extLst>
          </p:nvPr>
        </p:nvGraphicFramePr>
        <p:xfrm>
          <a:off x="5648325" y="3962400"/>
          <a:ext cx="2970213" cy="2363788"/>
        </p:xfrm>
        <a:graphic>
          <a:graphicData uri="http://schemas.openxmlformats.org/presentationml/2006/ole">
            <mc:AlternateContent xmlns:mc="http://schemas.openxmlformats.org/markup-compatibility/2006">
              <mc:Choice xmlns:v="urn:schemas-microsoft-com:vml" Requires="v">
                <p:oleObj spid="_x0000_s4103" name="Equation" r:id="rId5" imgW="2044440" imgH="1625400" progId="Equation.3">
                  <p:embed/>
                </p:oleObj>
              </mc:Choice>
              <mc:Fallback>
                <p:oleObj name="Equation" r:id="rId5" imgW="2044440" imgH="1625400" progId="Equation.3">
                  <p:embed/>
                  <p:pic>
                    <p:nvPicPr>
                      <p:cNvPr id="0" name="Object 1"/>
                      <p:cNvPicPr>
                        <a:picLocks noChangeAspect="1" noChangeArrowheads="1"/>
                      </p:cNvPicPr>
                      <p:nvPr/>
                    </p:nvPicPr>
                    <p:blipFill>
                      <a:blip r:embed="rId6"/>
                      <a:srcRect/>
                      <a:stretch>
                        <a:fillRect/>
                      </a:stretch>
                    </p:blipFill>
                    <p:spPr bwMode="auto">
                      <a:xfrm>
                        <a:off x="5648325" y="3962400"/>
                        <a:ext cx="2970213" cy="2363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ltLang="en-US" dirty="0"/>
              <a:t>Which of these classifiers is better?</a:t>
            </a:r>
          </a:p>
        </p:txBody>
      </p:sp>
      <p:graphicFrame>
        <p:nvGraphicFramePr>
          <p:cNvPr id="13315" name="Object 3"/>
          <p:cNvGraphicFramePr>
            <a:graphicFrameLocks noChangeAspect="1"/>
          </p:cNvGraphicFramePr>
          <p:nvPr/>
        </p:nvGraphicFramePr>
        <p:xfrm>
          <a:off x="6207125" y="1638300"/>
          <a:ext cx="1863725" cy="1292225"/>
        </p:xfrm>
        <a:graphic>
          <a:graphicData uri="http://schemas.openxmlformats.org/presentationml/2006/ole">
            <mc:AlternateContent xmlns:mc="http://schemas.openxmlformats.org/markup-compatibility/2006">
              <mc:Choice xmlns:v="urn:schemas-microsoft-com:vml" Requires="v">
                <p:oleObj spid="_x0000_s5126" name="Equation" r:id="rId4" imgW="1282700" imgH="889000" progId="Equation.3">
                  <p:embed/>
                </p:oleObj>
              </mc:Choice>
              <mc:Fallback>
                <p:oleObj name="Equation" r:id="rId4" imgW="1282700" imgH="889000"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7125" y="1638300"/>
                        <a:ext cx="1863725"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25060" name="Group 4"/>
          <p:cNvGraphicFramePr>
            <a:graphicFrameLocks noGrp="1"/>
          </p:cNvGraphicFramePr>
          <p:nvPr>
            <p:ph idx="1"/>
            <p:extLst>
              <p:ext uri="{D42A27DB-BD31-4B8C-83A1-F6EECF244321}">
                <p14:modId xmlns:p14="http://schemas.microsoft.com/office/powerpoint/2010/main" val="3083074945"/>
              </p:ext>
            </p:extLst>
          </p:nvPr>
        </p:nvGraphicFramePr>
        <p:xfrm>
          <a:off x="914400" y="1295400"/>
          <a:ext cx="4953000" cy="1904999"/>
        </p:xfrm>
        <a:graphic>
          <a:graphicData uri="http://schemas.openxmlformats.org/drawingml/2006/table">
            <a:tbl>
              <a:tblPr/>
              <a:tblGrid>
                <a:gridCol w="1237926">
                  <a:extLst>
                    <a:ext uri="{9D8B030D-6E8A-4147-A177-3AD203B41FA5}">
                      <a16:colId xmlns:a16="http://schemas.microsoft.com/office/drawing/2014/main" xmlns="" val="20000"/>
                    </a:ext>
                  </a:extLst>
                </a:gridCol>
                <a:gridCol w="1239222">
                  <a:extLst>
                    <a:ext uri="{9D8B030D-6E8A-4147-A177-3AD203B41FA5}">
                      <a16:colId xmlns:a16="http://schemas.microsoft.com/office/drawing/2014/main" xmlns="" val="20001"/>
                    </a:ext>
                  </a:extLst>
                </a:gridCol>
                <a:gridCol w="1237926">
                  <a:extLst>
                    <a:ext uri="{9D8B030D-6E8A-4147-A177-3AD203B41FA5}">
                      <a16:colId xmlns:a16="http://schemas.microsoft.com/office/drawing/2014/main" xmlns="" val="20002"/>
                    </a:ext>
                  </a:extLst>
                </a:gridCol>
                <a:gridCol w="1237926">
                  <a:extLst>
                    <a:ext uri="{9D8B030D-6E8A-4147-A177-3AD203B41FA5}">
                      <a16:colId xmlns:a16="http://schemas.microsoft.com/office/drawing/2014/main" xmlns="" val="20003"/>
                    </a:ext>
                  </a:extLst>
                </a:gridCol>
              </a:tblGrid>
              <a:tr h="450645">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endParaRPr kumimoji="0" lang="en-US" sz="18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dirty="0">
                          <a:ln>
                            <a:noFill/>
                          </a:ln>
                          <a:solidFill>
                            <a:schemeClr val="tx1"/>
                          </a:solidFill>
                          <a:effectLst/>
                          <a:latin typeface="Arial" charset="0"/>
                        </a:rPr>
                        <a:t>PREDICTED CLASS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0"/>
                  </a:ext>
                </a:extLst>
              </a:tr>
              <a:tr h="467288">
                <a:tc rowSpan="3">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a:ln>
                            <a:noFill/>
                          </a:ln>
                          <a:solidFill>
                            <a:schemeClr val="tx1"/>
                          </a:solidFill>
                          <a:effectLst/>
                          <a:latin typeface="Arial" charset="0"/>
                        </a:rPr>
                        <a:t/>
                      </a:r>
                      <a:br>
                        <a:rPr kumimoji="0" lang="en-US" sz="1800" b="0" i="0" u="none" strike="noStrike" cap="none" normalizeH="0" baseline="0">
                          <a:ln>
                            <a:noFill/>
                          </a:ln>
                          <a:solidFill>
                            <a:schemeClr val="tx1"/>
                          </a:solidFill>
                          <a:effectLst/>
                          <a:latin typeface="Arial" charset="0"/>
                        </a:rPr>
                      </a:br>
                      <a:endParaRPr kumimoji="0" lang="en-US" sz="1800" b="0" i="0" u="none" strike="noStrike" cap="none" normalizeH="0" baseline="0">
                        <a:ln>
                          <a:noFill/>
                        </a:ln>
                        <a:solidFill>
                          <a:schemeClr val="tx1"/>
                        </a:solidFill>
                        <a:effectLst/>
                        <a:latin typeface="Arial" charset="0"/>
                      </a:endParaRPr>
                    </a:p>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a:ln>
                            <a:noFill/>
                          </a:ln>
                          <a:solidFill>
                            <a:schemeClr val="tx1"/>
                          </a:solidFill>
                          <a:effectLst/>
                          <a:latin typeface="Arial" charset="0"/>
                        </a:rPr>
                        <a:t>ACTUAL</a:t>
                      </a:r>
                      <a:br>
                        <a:rPr kumimoji="0" lang="en-US" sz="1800" b="0" i="0" u="none" strike="noStrike" cap="none" normalizeH="0" baseline="0">
                          <a:ln>
                            <a:noFill/>
                          </a:ln>
                          <a:solidFill>
                            <a:schemeClr val="tx1"/>
                          </a:solidFill>
                          <a:effectLst/>
                          <a:latin typeface="Arial" charset="0"/>
                        </a:rPr>
                      </a:br>
                      <a:r>
                        <a:rPr kumimoji="0" lang="en-US" sz="1800" b="0" i="0" u="none" strike="noStrike" cap="none" normalizeH="0" baseline="0">
                          <a:ln>
                            <a:noFill/>
                          </a:ln>
                          <a:solidFill>
                            <a:schemeClr val="tx1"/>
                          </a:solidFill>
                          <a:effectLst/>
                          <a:latin typeface="Arial" charset="0"/>
                        </a:rPr>
                        <a:t>CLASS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endParaRPr kumimoji="0" lang="en-US" sz="16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dirty="0">
                          <a:ln>
                            <a:noFill/>
                          </a:ln>
                          <a:solidFill>
                            <a:schemeClr val="tx1"/>
                          </a:solidFill>
                          <a:effectLst/>
                          <a:latin typeface="Arial" charset="0"/>
                        </a:rPr>
                        <a:t>Class=Yes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dirty="0">
                          <a:ln>
                            <a:noFill/>
                          </a:ln>
                          <a:solidFill>
                            <a:schemeClr val="tx1"/>
                          </a:solidFill>
                          <a:effectLst/>
                          <a:latin typeface="Arial" charset="0"/>
                        </a:rPr>
                        <a:t>Class=No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458326">
                <a:tc vMerge="1">
                  <a:txBody>
                    <a:bodyPr/>
                    <a:lstStyle/>
                    <a:p>
                      <a:endParaRPr lang="en-US"/>
                    </a:p>
                  </a:txBody>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dirty="0">
                          <a:ln>
                            <a:noFill/>
                          </a:ln>
                          <a:solidFill>
                            <a:schemeClr val="tx1"/>
                          </a:solidFill>
                          <a:effectLst/>
                          <a:latin typeface="Arial" charset="0"/>
                        </a:rPr>
                        <a:t>Class=Yes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dirty="0">
                          <a:ln>
                            <a:noFill/>
                          </a:ln>
                          <a:solidFill>
                            <a:schemeClr val="tx1"/>
                          </a:solidFill>
                          <a:effectLst/>
                          <a:latin typeface="Arial" charset="0"/>
                        </a:rPr>
                        <a:t>40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dirty="0">
                          <a:ln>
                            <a:noFill/>
                          </a:ln>
                          <a:solidFill>
                            <a:schemeClr val="tx1"/>
                          </a:solidFill>
                          <a:effectLst/>
                          <a:latin typeface="Arial" charset="0"/>
                        </a:rPr>
                        <a:t>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528740">
                <a:tc vMerge="1">
                  <a:txBody>
                    <a:bodyPr/>
                    <a:lstStyle/>
                    <a:p>
                      <a:endParaRPr lang="en-US"/>
                    </a:p>
                  </a:txBody>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dirty="0">
                          <a:ln>
                            <a:noFill/>
                          </a:ln>
                          <a:solidFill>
                            <a:schemeClr val="tx1"/>
                          </a:solidFill>
                          <a:effectLst/>
                          <a:latin typeface="Arial" charset="0"/>
                        </a:rPr>
                        <a:t>Class=No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dirty="0">
                          <a:ln>
                            <a:noFill/>
                          </a:ln>
                          <a:solidFill>
                            <a:schemeClr val="tx1"/>
                          </a:solidFill>
                          <a:effectLst/>
                          <a:latin typeface="Arial"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dirty="0">
                          <a:ln>
                            <a:noFill/>
                          </a:ln>
                          <a:solidFill>
                            <a:schemeClr val="tx1"/>
                          </a:solidFill>
                          <a:effectLst/>
                          <a:latin typeface="Arial" charset="0"/>
                        </a:rPr>
                        <a:t> 40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bl>
          </a:graphicData>
        </a:graphic>
      </p:graphicFrame>
      <p:graphicFrame>
        <p:nvGraphicFramePr>
          <p:cNvPr id="5" name="Group 4"/>
          <p:cNvGraphicFramePr>
            <a:graphicFrameLocks/>
          </p:cNvGraphicFramePr>
          <p:nvPr>
            <p:extLst>
              <p:ext uri="{D42A27DB-BD31-4B8C-83A1-F6EECF244321}">
                <p14:modId xmlns:p14="http://schemas.microsoft.com/office/powerpoint/2010/main" val="2031681268"/>
              </p:ext>
            </p:extLst>
          </p:nvPr>
        </p:nvGraphicFramePr>
        <p:xfrm>
          <a:off x="914400" y="3962400"/>
          <a:ext cx="4953000" cy="1904999"/>
        </p:xfrm>
        <a:graphic>
          <a:graphicData uri="http://schemas.openxmlformats.org/drawingml/2006/table">
            <a:tbl>
              <a:tblPr/>
              <a:tblGrid>
                <a:gridCol w="1237926">
                  <a:extLst>
                    <a:ext uri="{9D8B030D-6E8A-4147-A177-3AD203B41FA5}">
                      <a16:colId xmlns:a16="http://schemas.microsoft.com/office/drawing/2014/main" xmlns="" val="20000"/>
                    </a:ext>
                  </a:extLst>
                </a:gridCol>
                <a:gridCol w="1239222">
                  <a:extLst>
                    <a:ext uri="{9D8B030D-6E8A-4147-A177-3AD203B41FA5}">
                      <a16:colId xmlns:a16="http://schemas.microsoft.com/office/drawing/2014/main" xmlns="" val="20001"/>
                    </a:ext>
                  </a:extLst>
                </a:gridCol>
                <a:gridCol w="1237926">
                  <a:extLst>
                    <a:ext uri="{9D8B030D-6E8A-4147-A177-3AD203B41FA5}">
                      <a16:colId xmlns:a16="http://schemas.microsoft.com/office/drawing/2014/main" xmlns="" val="20002"/>
                    </a:ext>
                  </a:extLst>
                </a:gridCol>
                <a:gridCol w="1237926">
                  <a:extLst>
                    <a:ext uri="{9D8B030D-6E8A-4147-A177-3AD203B41FA5}">
                      <a16:colId xmlns:a16="http://schemas.microsoft.com/office/drawing/2014/main" xmlns="" val="20003"/>
                    </a:ext>
                  </a:extLst>
                </a:gridCol>
              </a:tblGrid>
              <a:tr h="450645">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endParaRPr kumimoji="0" lang="en-US" sz="18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dirty="0">
                          <a:ln>
                            <a:noFill/>
                          </a:ln>
                          <a:solidFill>
                            <a:schemeClr val="tx1"/>
                          </a:solidFill>
                          <a:effectLst/>
                          <a:latin typeface="Arial" charset="0"/>
                        </a:rPr>
                        <a:t>PREDICTED CLASS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0"/>
                  </a:ext>
                </a:extLst>
              </a:tr>
              <a:tr h="467288">
                <a:tc rowSpan="3">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a:ln>
                            <a:noFill/>
                          </a:ln>
                          <a:solidFill>
                            <a:schemeClr val="tx1"/>
                          </a:solidFill>
                          <a:effectLst/>
                          <a:latin typeface="Arial" charset="0"/>
                        </a:rPr>
                        <a:t/>
                      </a:r>
                      <a:br>
                        <a:rPr kumimoji="0" lang="en-US" sz="1800" b="0" i="0" u="none" strike="noStrike" cap="none" normalizeH="0" baseline="0">
                          <a:ln>
                            <a:noFill/>
                          </a:ln>
                          <a:solidFill>
                            <a:schemeClr val="tx1"/>
                          </a:solidFill>
                          <a:effectLst/>
                          <a:latin typeface="Arial" charset="0"/>
                        </a:rPr>
                      </a:br>
                      <a:endParaRPr kumimoji="0" lang="en-US" sz="1800" b="0" i="0" u="none" strike="noStrike" cap="none" normalizeH="0" baseline="0">
                        <a:ln>
                          <a:noFill/>
                        </a:ln>
                        <a:solidFill>
                          <a:schemeClr val="tx1"/>
                        </a:solidFill>
                        <a:effectLst/>
                        <a:latin typeface="Arial" charset="0"/>
                      </a:endParaRPr>
                    </a:p>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a:ln>
                            <a:noFill/>
                          </a:ln>
                          <a:solidFill>
                            <a:schemeClr val="tx1"/>
                          </a:solidFill>
                          <a:effectLst/>
                          <a:latin typeface="Arial" charset="0"/>
                        </a:rPr>
                        <a:t>ACTUAL</a:t>
                      </a:r>
                      <a:br>
                        <a:rPr kumimoji="0" lang="en-US" sz="1800" b="0" i="0" u="none" strike="noStrike" cap="none" normalizeH="0" baseline="0">
                          <a:ln>
                            <a:noFill/>
                          </a:ln>
                          <a:solidFill>
                            <a:schemeClr val="tx1"/>
                          </a:solidFill>
                          <a:effectLst/>
                          <a:latin typeface="Arial" charset="0"/>
                        </a:rPr>
                      </a:br>
                      <a:r>
                        <a:rPr kumimoji="0" lang="en-US" sz="1800" b="0" i="0" u="none" strike="noStrike" cap="none" normalizeH="0" baseline="0">
                          <a:ln>
                            <a:noFill/>
                          </a:ln>
                          <a:solidFill>
                            <a:schemeClr val="tx1"/>
                          </a:solidFill>
                          <a:effectLst/>
                          <a:latin typeface="Arial" charset="0"/>
                        </a:rPr>
                        <a:t>CLASS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endParaRPr kumimoji="0" lang="en-US" sz="16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dirty="0">
                          <a:ln>
                            <a:noFill/>
                          </a:ln>
                          <a:solidFill>
                            <a:schemeClr val="tx1"/>
                          </a:solidFill>
                          <a:effectLst/>
                          <a:latin typeface="Arial" charset="0"/>
                        </a:rPr>
                        <a:t>Class=Yes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dirty="0">
                          <a:ln>
                            <a:noFill/>
                          </a:ln>
                          <a:solidFill>
                            <a:schemeClr val="tx1"/>
                          </a:solidFill>
                          <a:effectLst/>
                          <a:latin typeface="Arial" charset="0"/>
                        </a:rPr>
                        <a:t>Class=No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458326">
                <a:tc vMerge="1">
                  <a:txBody>
                    <a:bodyPr/>
                    <a:lstStyle/>
                    <a:p>
                      <a:endParaRPr lang="en-US"/>
                    </a:p>
                  </a:txBody>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dirty="0">
                          <a:ln>
                            <a:noFill/>
                          </a:ln>
                          <a:solidFill>
                            <a:schemeClr val="tx1"/>
                          </a:solidFill>
                          <a:effectLst/>
                          <a:latin typeface="Arial" charset="0"/>
                        </a:rPr>
                        <a:t>Class=Yes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dirty="0">
                          <a:ln>
                            <a:noFill/>
                          </a:ln>
                          <a:solidFill>
                            <a:schemeClr val="tx1"/>
                          </a:solidFill>
                          <a:effectLst/>
                          <a:latin typeface="Arial" charset="0"/>
                        </a:rPr>
                        <a:t>40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dirty="0">
                          <a:ln>
                            <a:noFill/>
                          </a:ln>
                          <a:solidFill>
                            <a:schemeClr val="tx1"/>
                          </a:solidFill>
                          <a:effectLst/>
                          <a:latin typeface="Arial" charset="0"/>
                        </a:rPr>
                        <a:t>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528740">
                <a:tc vMerge="1">
                  <a:txBody>
                    <a:bodyPr/>
                    <a:lstStyle/>
                    <a:p>
                      <a:endParaRPr lang="en-US"/>
                    </a:p>
                  </a:txBody>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dirty="0">
                          <a:ln>
                            <a:noFill/>
                          </a:ln>
                          <a:solidFill>
                            <a:schemeClr val="tx1"/>
                          </a:solidFill>
                          <a:effectLst/>
                          <a:latin typeface="Arial" charset="0"/>
                        </a:rPr>
                        <a:t>Class=No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dirty="0">
                          <a:ln>
                            <a:noFill/>
                          </a:ln>
                          <a:solidFill>
                            <a:schemeClr val="tx1"/>
                          </a:solidFill>
                          <a:effectLst/>
                          <a:latin typeface="Arial" charset="0"/>
                        </a:rPr>
                        <a:t>1000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dirty="0">
                          <a:ln>
                            <a:noFill/>
                          </a:ln>
                          <a:solidFill>
                            <a:schemeClr val="tx1"/>
                          </a:solidFill>
                          <a:effectLst/>
                          <a:latin typeface="Arial" charset="0"/>
                        </a:rPr>
                        <a:t> 4000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bl>
          </a:graphicData>
        </a:graphic>
      </p:graphicFrame>
      <p:graphicFrame>
        <p:nvGraphicFramePr>
          <p:cNvPr id="13362" name="Object 1"/>
          <p:cNvGraphicFramePr>
            <a:graphicFrameLocks noChangeAspect="1"/>
          </p:cNvGraphicFramePr>
          <p:nvPr>
            <p:extLst>
              <p:ext uri="{D42A27DB-BD31-4B8C-83A1-F6EECF244321}">
                <p14:modId xmlns:p14="http://schemas.microsoft.com/office/powerpoint/2010/main" val="3852230510"/>
              </p:ext>
            </p:extLst>
          </p:nvPr>
        </p:nvGraphicFramePr>
        <p:xfrm>
          <a:off x="6081713" y="4497388"/>
          <a:ext cx="2103437" cy="1292225"/>
        </p:xfrm>
        <a:graphic>
          <a:graphicData uri="http://schemas.openxmlformats.org/presentationml/2006/ole">
            <mc:AlternateContent xmlns:mc="http://schemas.openxmlformats.org/markup-compatibility/2006">
              <mc:Choice xmlns:v="urn:schemas-microsoft-com:vml" Requires="v">
                <p:oleObj spid="_x0000_s5127" name="Equation" r:id="rId6" imgW="1447560" imgH="888840" progId="Equation.3">
                  <p:embed/>
                </p:oleObj>
              </mc:Choice>
              <mc:Fallback>
                <p:oleObj name="Equation" r:id="rId6" imgW="1447560" imgH="888840" progId="Equation.3">
                  <p:embed/>
                  <p:pic>
                    <p:nvPicPr>
                      <p:cNvPr id="0" name="Object 1"/>
                      <p:cNvPicPr>
                        <a:picLocks noChangeAspect="1" noChangeArrowheads="1"/>
                      </p:cNvPicPr>
                      <p:nvPr/>
                    </p:nvPicPr>
                    <p:blipFill>
                      <a:blip r:embed="rId7"/>
                      <a:srcRect/>
                      <a:stretch>
                        <a:fillRect/>
                      </a:stretch>
                    </p:blipFill>
                    <p:spPr bwMode="auto">
                      <a:xfrm>
                        <a:off x="6081713" y="4497388"/>
                        <a:ext cx="2103437" cy="129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TextBox 1"/>
          <p:cNvSpPr txBox="1"/>
          <p:nvPr/>
        </p:nvSpPr>
        <p:spPr>
          <a:xfrm>
            <a:off x="381000" y="1638300"/>
            <a:ext cx="184731" cy="307777"/>
          </a:xfrm>
          <a:prstGeom prst="rect">
            <a:avLst/>
          </a:prstGeom>
          <a:noFill/>
        </p:spPr>
        <p:txBody>
          <a:bodyPr wrap="none" rtlCol="0">
            <a:spAutoFit/>
          </a:bodyPr>
          <a:lstStyle/>
          <a:p>
            <a:endParaRPr lang="en-US"/>
          </a:p>
        </p:txBody>
      </p:sp>
      <p:sp>
        <p:nvSpPr>
          <p:cNvPr id="3" name="TextBox 2"/>
          <p:cNvSpPr txBox="1"/>
          <p:nvPr/>
        </p:nvSpPr>
        <p:spPr>
          <a:xfrm>
            <a:off x="228600" y="1801092"/>
            <a:ext cx="455746" cy="646331"/>
          </a:xfrm>
          <a:prstGeom prst="rect">
            <a:avLst/>
          </a:prstGeom>
          <a:noFill/>
        </p:spPr>
        <p:txBody>
          <a:bodyPr wrap="square" rtlCol="0">
            <a:spAutoFit/>
          </a:bodyPr>
          <a:lstStyle/>
          <a:p>
            <a:r>
              <a:rPr lang="en-US" sz="3600" dirty="0"/>
              <a:t>A</a:t>
            </a:r>
          </a:p>
        </p:txBody>
      </p:sp>
      <p:sp>
        <p:nvSpPr>
          <p:cNvPr id="9" name="TextBox 8"/>
          <p:cNvSpPr txBox="1"/>
          <p:nvPr/>
        </p:nvSpPr>
        <p:spPr>
          <a:xfrm>
            <a:off x="318655" y="4078069"/>
            <a:ext cx="381432" cy="646331"/>
          </a:xfrm>
          <a:prstGeom prst="rect">
            <a:avLst/>
          </a:prstGeom>
          <a:noFill/>
        </p:spPr>
        <p:txBody>
          <a:bodyPr wrap="square" rtlCol="0">
            <a:spAutoFit/>
          </a:bodyPr>
          <a:lstStyle/>
          <a:p>
            <a:r>
              <a:rPr lang="en-US" sz="3600" dirty="0"/>
              <a:t>B</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228600" y="76200"/>
            <a:ext cx="8686800" cy="715963"/>
          </a:xfrm>
        </p:spPr>
        <p:txBody>
          <a:bodyPr/>
          <a:lstStyle/>
          <a:p>
            <a:pPr eaLnBrk="1" hangingPunct="1"/>
            <a:r>
              <a:rPr lang="en-US" altLang="en-US"/>
              <a:t>Measures of Classification Performance</a:t>
            </a:r>
          </a:p>
        </p:txBody>
      </p:sp>
      <p:graphicFrame>
        <p:nvGraphicFramePr>
          <p:cNvPr id="763908" name="Group 4"/>
          <p:cNvGraphicFramePr>
            <a:graphicFrameLocks noGrp="1"/>
          </p:cNvGraphicFramePr>
          <p:nvPr/>
        </p:nvGraphicFramePr>
        <p:xfrm>
          <a:off x="63500" y="1676400"/>
          <a:ext cx="3149600" cy="1387476"/>
        </p:xfrm>
        <a:graphic>
          <a:graphicData uri="http://schemas.openxmlformats.org/drawingml/2006/table">
            <a:tbl>
              <a:tblPr/>
              <a:tblGrid>
                <a:gridCol w="982251">
                  <a:extLst>
                    <a:ext uri="{9D8B030D-6E8A-4147-A177-3AD203B41FA5}">
                      <a16:colId xmlns:a16="http://schemas.microsoft.com/office/drawing/2014/main" xmlns="" val="20000"/>
                    </a:ext>
                  </a:extLst>
                </a:gridCol>
                <a:gridCol w="567907">
                  <a:extLst>
                    <a:ext uri="{9D8B030D-6E8A-4147-A177-3AD203B41FA5}">
                      <a16:colId xmlns:a16="http://schemas.microsoft.com/office/drawing/2014/main" xmlns="" val="20001"/>
                    </a:ext>
                  </a:extLst>
                </a:gridCol>
                <a:gridCol w="685475">
                  <a:extLst>
                    <a:ext uri="{9D8B030D-6E8A-4147-A177-3AD203B41FA5}">
                      <a16:colId xmlns:a16="http://schemas.microsoft.com/office/drawing/2014/main" xmlns="" val="20002"/>
                    </a:ext>
                  </a:extLst>
                </a:gridCol>
                <a:gridCol w="913967">
                  <a:extLst>
                    <a:ext uri="{9D8B030D-6E8A-4147-A177-3AD203B41FA5}">
                      <a16:colId xmlns:a16="http://schemas.microsoft.com/office/drawing/2014/main" xmlns="" val="20003"/>
                    </a:ext>
                  </a:extLst>
                </a:gridCol>
              </a:tblGrid>
              <a:tr h="33543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dirty="0">
                        <a:ln>
                          <a:noFill/>
                        </a:ln>
                        <a:solidFill>
                          <a:schemeClr val="tx1"/>
                        </a:solidFill>
                        <a:effectLst/>
                        <a:latin typeface="Arial" charset="0"/>
                      </a:endParaRPr>
                    </a:p>
                  </a:txBody>
                  <a:tcPr marL="91397" marR="91397" marT="45741" marB="4574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rPr>
                        <a:t>PREDICTED CLASS</a:t>
                      </a:r>
                    </a:p>
                  </a:txBody>
                  <a:tcPr marL="91397" marR="91397" marT="45741" marB="4574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0"/>
                  </a:ext>
                </a:extLst>
              </a:tr>
              <a:tr h="381174">
                <a:tc rowSpan="3">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rPr>
                        <a:t/>
                      </a:r>
                      <a:br>
                        <a:rPr kumimoji="0" lang="en-US" sz="1600" b="0" i="0" u="none" strike="noStrike" cap="none" normalizeH="0" baseline="0" dirty="0">
                          <a:ln>
                            <a:noFill/>
                          </a:ln>
                          <a:solidFill>
                            <a:schemeClr val="tx1"/>
                          </a:solidFill>
                          <a:effectLst/>
                          <a:latin typeface="Arial" charset="0"/>
                        </a:rPr>
                      </a:br>
                      <a:r>
                        <a:rPr kumimoji="0" lang="en-US" sz="1600" b="0" i="0" u="none" strike="noStrike" cap="none" normalizeH="0" baseline="0" dirty="0">
                          <a:ln>
                            <a:noFill/>
                          </a:ln>
                          <a:solidFill>
                            <a:schemeClr val="tx1"/>
                          </a:solidFill>
                          <a:effectLst/>
                          <a:latin typeface="Arial" charset="0"/>
                        </a:rPr>
                        <a:t>ACTUAL</a:t>
                      </a:r>
                      <a:br>
                        <a:rPr kumimoji="0" lang="en-US" sz="1600" b="0" i="0" u="none" strike="noStrike" cap="none" normalizeH="0" baseline="0" dirty="0">
                          <a:ln>
                            <a:noFill/>
                          </a:ln>
                          <a:solidFill>
                            <a:schemeClr val="tx1"/>
                          </a:solidFill>
                          <a:effectLst/>
                          <a:latin typeface="Arial" charset="0"/>
                        </a:rPr>
                      </a:br>
                      <a:r>
                        <a:rPr kumimoji="0" lang="en-US" sz="1600" b="0" i="0" u="none" strike="noStrike" cap="none" normalizeH="0" baseline="0" dirty="0">
                          <a:ln>
                            <a:noFill/>
                          </a:ln>
                          <a:solidFill>
                            <a:schemeClr val="tx1"/>
                          </a:solidFill>
                          <a:effectLst/>
                          <a:latin typeface="Arial" charset="0"/>
                        </a:rPr>
                        <a:t>CLASS</a:t>
                      </a:r>
                    </a:p>
                  </a:txBody>
                  <a:tcPr marL="91397" marR="91397" marT="45741" marB="4574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600" b="0" i="0" u="none" strike="noStrike" cap="none" normalizeH="0" baseline="0" dirty="0">
                        <a:ln>
                          <a:noFill/>
                        </a:ln>
                        <a:solidFill>
                          <a:schemeClr val="tx1"/>
                        </a:solidFill>
                        <a:effectLst/>
                        <a:latin typeface="Arial" charset="0"/>
                      </a:endParaRPr>
                    </a:p>
                  </a:txBody>
                  <a:tcPr marL="91397" marR="91397" marT="45741" marB="457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rPr>
                        <a:t>Yes</a:t>
                      </a:r>
                    </a:p>
                  </a:txBody>
                  <a:tcPr marL="91397" marR="91397" marT="45741" marB="457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rPr>
                        <a:t>No</a:t>
                      </a:r>
                    </a:p>
                  </a:txBody>
                  <a:tcPr marL="91397" marR="91397" marT="45741" marB="4574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335434">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rPr>
                        <a:t>Yes</a:t>
                      </a:r>
                    </a:p>
                  </a:txBody>
                  <a:tcPr marL="91397" marR="91397" marT="45741" marB="457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rgbClr val="FF0000"/>
                          </a:solidFill>
                          <a:effectLst/>
                          <a:latin typeface="Arial" charset="0"/>
                        </a:rPr>
                        <a:t>TP</a:t>
                      </a:r>
                    </a:p>
                  </a:txBody>
                  <a:tcPr marL="91397" marR="91397" marT="45741" marB="457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rgbClr val="FF0000"/>
                          </a:solidFill>
                          <a:effectLst/>
                          <a:latin typeface="Arial" charset="0"/>
                        </a:rPr>
                        <a:t>FN</a:t>
                      </a:r>
                    </a:p>
                  </a:txBody>
                  <a:tcPr marL="91397" marR="91397" marT="45741" marB="4574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335434">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rPr>
                        <a:t>No</a:t>
                      </a:r>
                    </a:p>
                  </a:txBody>
                  <a:tcPr marL="91397" marR="91397" marT="45741" marB="457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rgbClr val="FF0000"/>
                          </a:solidFill>
                          <a:effectLst/>
                          <a:latin typeface="Arial" charset="0"/>
                        </a:rPr>
                        <a:t>FP</a:t>
                      </a:r>
                    </a:p>
                  </a:txBody>
                  <a:tcPr marL="91397" marR="91397" marT="45741" marB="4574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rgbClr val="FF0000"/>
                          </a:solidFill>
                          <a:effectLst/>
                          <a:latin typeface="Arial" charset="0"/>
                        </a:rPr>
                        <a:t>TN</a:t>
                      </a:r>
                    </a:p>
                  </a:txBody>
                  <a:tcPr marL="91397" marR="91397" marT="45741" marB="4574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bl>
          </a:graphicData>
        </a:graphic>
      </p:graphicFrame>
      <p:sp>
        <p:nvSpPr>
          <p:cNvPr id="5" name="TextBox 4"/>
          <p:cNvSpPr txBox="1">
            <a:spLocks noRot="1" noChangeAspect="1" noMove="1" noResize="1" noEditPoints="1" noAdjustHandles="1" noChangeArrowheads="1" noChangeShapeType="1" noTextEdit="1"/>
          </p:cNvSpPr>
          <p:nvPr/>
        </p:nvSpPr>
        <p:spPr>
          <a:xfrm>
            <a:off x="3581400" y="1295400"/>
            <a:ext cx="5562600" cy="5099088"/>
          </a:xfrm>
          <a:prstGeom prst="rect">
            <a:avLst/>
          </a:prstGeom>
          <a:blipFill rotWithShape="1">
            <a:blip r:embed="rId3"/>
            <a:stretch>
              <a:fillRect/>
            </a:stretch>
          </a:blipFill>
        </p:spPr>
        <p:txBody>
          <a:bodyPr/>
          <a:lstStyle/>
          <a:p>
            <a:pPr>
              <a:defRPr/>
            </a:pPr>
            <a:r>
              <a:rPr lang="en-US">
                <a:noFill/>
              </a:rPr>
              <a:t> </a:t>
            </a:r>
          </a:p>
        </p:txBody>
      </p:sp>
      <p:sp>
        <p:nvSpPr>
          <p:cNvPr id="14363" name="TextBox 15"/>
          <p:cNvSpPr txBox="1">
            <a:spLocks noChangeArrowheads="1"/>
          </p:cNvSpPr>
          <p:nvPr/>
        </p:nvSpPr>
        <p:spPr bwMode="auto">
          <a:xfrm>
            <a:off x="152400" y="3276600"/>
            <a:ext cx="2971800" cy="246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8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4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r>
              <a:rPr lang="en-US" altLang="en-US" sz="1400" dirty="0">
                <a:sym typeface="Symbol" pitchFamily="18" charset="2"/>
              </a:rPr>
              <a:t></a:t>
            </a:r>
            <a:r>
              <a:rPr lang="en-US" altLang="en-US" sz="1400" dirty="0"/>
              <a:t> is the probability that we reject the null hypothesis when it is true. This is a Type I error or a false positive (FP).</a:t>
            </a:r>
          </a:p>
          <a:p>
            <a:pPr>
              <a:spcBef>
                <a:spcPct val="0"/>
              </a:spcBef>
              <a:spcAft>
                <a:spcPct val="0"/>
              </a:spcAft>
              <a:buClrTx/>
              <a:buSzTx/>
              <a:buFontTx/>
              <a:buNone/>
            </a:pPr>
            <a:endParaRPr lang="en-US" altLang="en-US" sz="1400" dirty="0"/>
          </a:p>
          <a:p>
            <a:pPr>
              <a:spcBef>
                <a:spcPct val="0"/>
              </a:spcBef>
              <a:spcAft>
                <a:spcPct val="0"/>
              </a:spcAft>
              <a:buClrTx/>
              <a:buSzTx/>
              <a:buFontTx/>
              <a:buNone/>
            </a:pPr>
            <a:r>
              <a:rPr lang="en-US" altLang="en-US" sz="1400" dirty="0" smtClean="0">
                <a:sym typeface="Symbol" pitchFamily="18" charset="2"/>
              </a:rPr>
              <a:t></a:t>
            </a:r>
            <a:r>
              <a:rPr lang="en-US" altLang="en-US" sz="1400" dirty="0" smtClean="0"/>
              <a:t> is </a:t>
            </a:r>
            <a:r>
              <a:rPr lang="en-US" altLang="en-US" sz="1400" dirty="0"/>
              <a:t>the probability that we accept the null hypothesis when it is false. This is a Type II error or a false negative (FN</a:t>
            </a:r>
            <a:r>
              <a:rPr lang="en-US" altLang="en-US" sz="1400" dirty="0" smtClean="0"/>
              <a:t>).</a:t>
            </a:r>
          </a:p>
          <a:p>
            <a:pPr>
              <a:spcBef>
                <a:spcPct val="0"/>
              </a:spcBef>
              <a:spcAft>
                <a:spcPct val="0"/>
              </a:spcAft>
              <a:buClrTx/>
              <a:buSzTx/>
              <a:buFontTx/>
              <a:buNone/>
            </a:pPr>
            <a:endParaRPr lang="en-US" altLang="en-US" sz="1400" dirty="0" smtClean="0"/>
          </a:p>
          <a:p>
            <a:pPr>
              <a:spcBef>
                <a:spcPct val="0"/>
              </a:spcBef>
              <a:spcAft>
                <a:spcPct val="0"/>
              </a:spcAft>
              <a:buClrTx/>
              <a:buSzTx/>
              <a:buFontTx/>
              <a:buNone/>
            </a:pPr>
            <a:r>
              <a:rPr lang="en-US" altLang="en-US" sz="1400" dirty="0" smtClean="0"/>
              <a:t>F1score = 2pr / (</a:t>
            </a:r>
            <a:r>
              <a:rPr lang="en-US" altLang="en-US" sz="1400" dirty="0" err="1" smtClean="0"/>
              <a:t>p+r</a:t>
            </a:r>
            <a:r>
              <a:rPr lang="en-US" altLang="en-US" sz="1400" dirty="0" smtClean="0"/>
              <a:t>)</a:t>
            </a:r>
            <a:r>
              <a:rPr lang="en-US" altLang="en-US" sz="1400" dirty="0" smtClean="0"/>
              <a:t> </a:t>
            </a:r>
            <a:endParaRPr lang="en-US" altLang="en-US" sz="1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ltLang="en-US"/>
              <a:t>Alternative Measures</a:t>
            </a:r>
          </a:p>
        </p:txBody>
      </p:sp>
      <mc:AlternateContent xmlns:mc="http://schemas.openxmlformats.org/markup-compatibility/2006" xmlns:a14="http://schemas.microsoft.com/office/drawing/2010/main">
        <mc:Choice Requires="a14">
          <p:sp>
            <p:nvSpPr>
              <p:cNvPr id="15363" name="Object 3"/>
              <p:cNvSpPr txBox="1"/>
              <p:nvPr/>
            </p:nvSpPr>
            <p:spPr bwMode="auto">
              <a:xfrm>
                <a:off x="6132512" y="1306513"/>
                <a:ext cx="2528887" cy="1957387"/>
              </a:xfrm>
              <a:prstGeom prst="rect">
                <a:avLst/>
              </a:prstGeom>
              <a:noFill/>
              <a:ln>
                <a:noFill/>
              </a:ln>
            </p:spPr>
            <p:txBody>
              <a:bodyPr>
                <a:normAutofit/>
              </a:bodyPr>
              <a:lstStyle/>
              <a:p>
                <a:pPr>
                  <a:spcBef>
                    <a:spcPts val="300"/>
                  </a:spcBef>
                </a:pPr>
                <a14:m>
                  <m:oMathPara xmlns:m="http://schemas.openxmlformats.org/officeDocument/2006/math">
                    <m:oMathParaPr>
                      <m:jc m:val="left"/>
                    </m:oMathParaPr>
                    <m:oMath xmlns:m="http://schemas.openxmlformats.org/officeDocument/2006/math">
                      <m:r>
                        <m:rPr>
                          <m:nor/>
                        </m:rPr>
                        <a:rPr lang="en-US" sz="1600" b="0" i="0" smtClean="0">
                          <a:solidFill>
                            <a:srgbClr val="000000"/>
                          </a:solidFill>
                          <a:latin typeface="Cambria Math" panose="02040503050406030204" pitchFamily="18" charset="0"/>
                        </a:rPr>
                        <m:t>Precision</m:t>
                      </m:r>
                      <m:r>
                        <m:rPr>
                          <m:nor/>
                        </m:rPr>
                        <a:rPr lang="en-US" sz="1600" b="0" i="0" smtClean="0">
                          <a:solidFill>
                            <a:srgbClr val="000000"/>
                          </a:solidFill>
                          <a:latin typeface="Cambria Math" panose="02040503050406030204" pitchFamily="18" charset="0"/>
                        </a:rPr>
                        <m:t> </m:t>
                      </m:r>
                      <m:r>
                        <a:rPr lang="en-US" sz="1600" b="0" i="1">
                          <a:solidFill>
                            <a:srgbClr val="000000"/>
                          </a:solidFill>
                          <a:latin typeface="Cambria Math" panose="02040503050406030204" pitchFamily="18" charset="0"/>
                        </a:rPr>
                        <m:t>(</m:t>
                      </m:r>
                      <m:r>
                        <m:rPr>
                          <m:sty m:val="p"/>
                        </m:rPr>
                        <a:rPr lang="en-US" sz="1600" b="0" i="0">
                          <a:solidFill>
                            <a:srgbClr val="000000"/>
                          </a:solidFill>
                          <a:latin typeface="Cambria Math" panose="02040503050406030204" pitchFamily="18" charset="0"/>
                        </a:rPr>
                        <m:t>p</m:t>
                      </m:r>
                      <m:r>
                        <a:rPr lang="en-US" sz="1600" b="0" i="1">
                          <a:solidFill>
                            <a:srgbClr val="000000"/>
                          </a:solidFill>
                          <a:latin typeface="Cambria Math" panose="02040503050406030204" pitchFamily="18" charset="0"/>
                        </a:rPr>
                        <m:t>)</m:t>
                      </m:r>
                      <m:r>
                        <a:rPr lang="en-US" sz="1600" b="0" i="0">
                          <a:solidFill>
                            <a:srgbClr val="000000"/>
                          </a:solidFill>
                          <a:latin typeface="Cambria Math" panose="02040503050406030204" pitchFamily="18" charset="0"/>
                        </a:rPr>
                        <m:t> </m:t>
                      </m:r>
                      <m:r>
                        <a:rPr lang="en-US" sz="1600" b="0" i="1">
                          <a:solidFill>
                            <a:srgbClr val="000000"/>
                          </a:solidFill>
                          <a:latin typeface="Cambria Math" panose="02040503050406030204" pitchFamily="18" charset="0"/>
                        </a:rPr>
                        <m:t>=0.8</m:t>
                      </m:r>
                    </m:oMath>
                    <m:oMath xmlns:m="http://schemas.openxmlformats.org/officeDocument/2006/math">
                      <m:r>
                        <m:rPr>
                          <m:nor/>
                        </m:rPr>
                        <a:rPr lang="en-US" sz="1600" b="0" i="0">
                          <a:solidFill>
                            <a:srgbClr val="000000"/>
                          </a:solidFill>
                          <a:latin typeface="Cambria Math" panose="02040503050406030204" pitchFamily="18" charset="0"/>
                        </a:rPr>
                        <m:t>TPR</m:t>
                      </m:r>
                      <m:r>
                        <m:rPr>
                          <m:nor/>
                        </m:rPr>
                        <a:rPr lang="en-US" sz="1600" b="0" i="0">
                          <a:solidFill>
                            <a:srgbClr val="000000"/>
                          </a:solidFill>
                          <a:latin typeface="Cambria Math" panose="02040503050406030204" pitchFamily="18" charset="0"/>
                        </a:rPr>
                        <m:t> </m:t>
                      </m:r>
                      <m:r>
                        <a:rPr lang="en-US" sz="1600" b="0" i="1">
                          <a:solidFill>
                            <a:srgbClr val="000000"/>
                          </a:solidFill>
                          <a:latin typeface="Cambria Math" panose="02040503050406030204" pitchFamily="18" charset="0"/>
                        </a:rPr>
                        <m:t>=</m:t>
                      </m:r>
                      <m:r>
                        <m:rPr>
                          <m:nor/>
                        </m:rPr>
                        <a:rPr lang="en-US" sz="1600" b="0" i="0">
                          <a:solidFill>
                            <a:srgbClr val="000000"/>
                          </a:solidFill>
                          <a:latin typeface="Cambria Math" panose="02040503050406030204" pitchFamily="18" charset="0"/>
                        </a:rPr>
                        <m:t> </m:t>
                      </m:r>
                      <m:r>
                        <m:rPr>
                          <m:nor/>
                        </m:rPr>
                        <a:rPr lang="en-US" sz="1600" b="0" i="0">
                          <a:solidFill>
                            <a:srgbClr val="000000"/>
                          </a:solidFill>
                          <a:latin typeface="Cambria Math" panose="02040503050406030204" pitchFamily="18" charset="0"/>
                        </a:rPr>
                        <m:t>Recall</m:t>
                      </m:r>
                      <m:r>
                        <m:rPr>
                          <m:nor/>
                        </m:rPr>
                        <a:rPr lang="en-US" sz="1600" b="0" i="0">
                          <a:solidFill>
                            <a:srgbClr val="000000"/>
                          </a:solidFill>
                          <a:latin typeface="Cambria Math" panose="02040503050406030204" pitchFamily="18" charset="0"/>
                        </a:rPr>
                        <m:t> </m:t>
                      </m:r>
                      <m:r>
                        <a:rPr lang="en-US" sz="1600" b="0" i="1">
                          <a:solidFill>
                            <a:srgbClr val="000000"/>
                          </a:solidFill>
                          <a:latin typeface="Cambria Math" panose="02040503050406030204" pitchFamily="18" charset="0"/>
                        </a:rPr>
                        <m:t>(</m:t>
                      </m:r>
                      <m:r>
                        <m:rPr>
                          <m:sty m:val="p"/>
                        </m:rPr>
                        <a:rPr lang="en-US" sz="1600" b="0" i="0">
                          <a:solidFill>
                            <a:srgbClr val="000000"/>
                          </a:solidFill>
                          <a:latin typeface="Cambria Math" panose="02040503050406030204" pitchFamily="18" charset="0"/>
                        </a:rPr>
                        <m:t>r</m:t>
                      </m:r>
                      <m:r>
                        <a:rPr lang="en-US" sz="1600" b="0" i="1">
                          <a:solidFill>
                            <a:srgbClr val="000000"/>
                          </a:solidFill>
                          <a:latin typeface="Cambria Math" panose="02040503050406030204" pitchFamily="18" charset="0"/>
                        </a:rPr>
                        <m:t>)=0.8</m:t>
                      </m:r>
                    </m:oMath>
                    <m:oMath xmlns:m="http://schemas.openxmlformats.org/officeDocument/2006/math">
                      <m:r>
                        <m:rPr>
                          <m:nor/>
                        </m:rPr>
                        <a:rPr lang="en-US" sz="1600" b="0" i="0">
                          <a:solidFill>
                            <a:srgbClr val="000000"/>
                          </a:solidFill>
                          <a:latin typeface="Cambria Math" panose="02040503050406030204" pitchFamily="18" charset="0"/>
                        </a:rPr>
                        <m:t>FPR</m:t>
                      </m:r>
                      <m:r>
                        <m:rPr>
                          <m:nor/>
                        </m:rPr>
                        <a:rPr lang="en-US" sz="1600" b="0" i="0">
                          <a:solidFill>
                            <a:srgbClr val="000000"/>
                          </a:solidFill>
                          <a:latin typeface="Cambria Math" panose="02040503050406030204" pitchFamily="18" charset="0"/>
                        </a:rPr>
                        <m:t> </m:t>
                      </m:r>
                      <m:r>
                        <a:rPr lang="en-US" sz="1600" b="0" i="1">
                          <a:solidFill>
                            <a:srgbClr val="000000"/>
                          </a:solidFill>
                          <a:latin typeface="Cambria Math" panose="02040503050406030204" pitchFamily="18" charset="0"/>
                        </a:rPr>
                        <m:t>=0.2</m:t>
                      </m:r>
                    </m:oMath>
                    <m:oMath xmlns:m="http://schemas.openxmlformats.org/officeDocument/2006/math">
                      <m:r>
                        <m:rPr>
                          <m:nor/>
                        </m:rPr>
                        <a:rPr lang="en-US" sz="1600" b="0" i="0">
                          <a:solidFill>
                            <a:srgbClr val="000000"/>
                          </a:solidFill>
                          <a:latin typeface="Cambria Math" panose="02040503050406030204" pitchFamily="18" charset="0"/>
                        </a:rPr>
                        <m:t>F</m:t>
                      </m:r>
                      <m:r>
                        <m:rPr>
                          <m:nor/>
                        </m:rPr>
                        <a:rPr lang="en-US" sz="1600" b="0" i="0">
                          <a:solidFill>
                            <a:srgbClr val="000000"/>
                          </a:solidFill>
                          <a:latin typeface="Cambria Math" panose="02040503050406030204" pitchFamily="18" charset="0"/>
                        </a:rPr>
                        <m:t>−</m:t>
                      </m:r>
                      <m:r>
                        <m:rPr>
                          <m:nor/>
                        </m:rPr>
                        <a:rPr lang="en-US" sz="1600" b="0" i="0">
                          <a:solidFill>
                            <a:srgbClr val="000000"/>
                          </a:solidFill>
                          <a:latin typeface="Cambria Math" panose="02040503050406030204" pitchFamily="18" charset="0"/>
                        </a:rPr>
                        <m:t>measure</m:t>
                      </m:r>
                      <m:r>
                        <m:rPr>
                          <m:nor/>
                        </m:rPr>
                        <a:rPr lang="en-US" sz="1600" b="0" i="0">
                          <a:solidFill>
                            <a:srgbClr val="000000"/>
                          </a:solidFill>
                          <a:latin typeface="Cambria Math" panose="02040503050406030204" pitchFamily="18" charset="0"/>
                        </a:rPr>
                        <m:t> </m:t>
                      </m:r>
                      <m:r>
                        <a:rPr lang="en-US" sz="1600" b="0" i="1">
                          <a:solidFill>
                            <a:srgbClr val="000000"/>
                          </a:solidFill>
                          <a:latin typeface="Cambria Math" panose="02040503050406030204" pitchFamily="18" charset="0"/>
                        </a:rPr>
                        <m:t>(</m:t>
                      </m:r>
                      <m:r>
                        <m:rPr>
                          <m:sty m:val="p"/>
                        </m:rPr>
                        <a:rPr lang="en-US" sz="1600" b="0" i="0">
                          <a:solidFill>
                            <a:srgbClr val="000000"/>
                          </a:solidFill>
                          <a:latin typeface="Cambria Math" panose="02040503050406030204" pitchFamily="18" charset="0"/>
                        </a:rPr>
                        <m:t>F</m:t>
                      </m:r>
                      <m:r>
                        <a:rPr lang="en-US" sz="1600" b="0" i="1">
                          <a:solidFill>
                            <a:srgbClr val="000000"/>
                          </a:solidFill>
                          <a:latin typeface="Cambria Math" panose="02040503050406030204" pitchFamily="18" charset="0"/>
                        </a:rPr>
                        <m:t>)=0.8</m:t>
                      </m:r>
                    </m:oMath>
                    <m:oMath xmlns:m="http://schemas.openxmlformats.org/officeDocument/2006/math">
                      <m:r>
                        <m:rPr>
                          <m:nor/>
                        </m:rPr>
                        <a:rPr lang="en-US" sz="1600" b="0" i="0">
                          <a:solidFill>
                            <a:srgbClr val="000000"/>
                          </a:solidFill>
                          <a:latin typeface="Cambria Math" panose="02040503050406030204" pitchFamily="18" charset="0"/>
                        </a:rPr>
                        <m:t>Accuracy</m:t>
                      </m:r>
                      <m:r>
                        <m:rPr>
                          <m:nor/>
                        </m:rPr>
                        <a:rPr lang="en-US" sz="1600" b="0" i="0">
                          <a:solidFill>
                            <a:srgbClr val="000000"/>
                          </a:solidFill>
                          <a:latin typeface="Cambria Math" panose="02040503050406030204" pitchFamily="18" charset="0"/>
                        </a:rPr>
                        <m:t> </m:t>
                      </m:r>
                      <m:r>
                        <a:rPr lang="en-US" sz="1600" b="0" i="1">
                          <a:solidFill>
                            <a:srgbClr val="000000"/>
                          </a:solidFill>
                          <a:latin typeface="Cambria Math" panose="02040503050406030204" pitchFamily="18" charset="0"/>
                        </a:rPr>
                        <m:t>=0.8</m:t>
                      </m:r>
                    </m:oMath>
                  </m:oMathPara>
                </a14:m>
                <a:r>
                  <a:rPr lang="en-US" dirty="0">
                    <a:solidFill>
                      <a:srgbClr val="000000"/>
                    </a:solidFill>
                  </a:rPr>
                  <a:t/>
                </a:r>
                <a:br>
                  <a:rPr lang="en-US" dirty="0">
                    <a:solidFill>
                      <a:srgbClr val="000000"/>
                    </a:solidFill>
                  </a:rPr>
                </a:br>
                <a:endParaRPr lang="en-US" dirty="0"/>
              </a:p>
            </p:txBody>
          </p:sp>
        </mc:Choice>
        <mc:Fallback xmlns="">
          <p:sp>
            <p:nvSpPr>
              <p:cNvPr id="15363" name="Object 3"/>
              <p:cNvSpPr txBox="1">
                <a:spLocks noRot="1" noChangeAspect="1" noMove="1" noResize="1" noEditPoints="1" noAdjustHandles="1" noChangeArrowheads="1" noChangeShapeType="1" noTextEdit="1"/>
              </p:cNvSpPr>
              <p:nvPr/>
            </p:nvSpPr>
            <p:spPr bwMode="auto">
              <a:xfrm>
                <a:off x="6132512" y="1306513"/>
                <a:ext cx="2528887" cy="1957387"/>
              </a:xfrm>
              <a:prstGeom prst="rect">
                <a:avLst/>
              </a:prstGeom>
              <a:blipFill>
                <a:blip r:embed="rId3"/>
                <a:stretch>
                  <a:fillRect/>
                </a:stretch>
              </a:blipFill>
              <a:ln>
                <a:noFill/>
              </a:ln>
              <a:extLst/>
            </p:spPr>
            <p:txBody>
              <a:bodyPr/>
              <a:lstStyle/>
              <a:p>
                <a:r>
                  <a:rPr lang="en-US">
                    <a:noFill/>
                  </a:rPr>
                  <a:t> </a:t>
                </a:r>
              </a:p>
            </p:txBody>
          </p:sp>
        </mc:Fallback>
      </mc:AlternateContent>
      <p:graphicFrame>
        <p:nvGraphicFramePr>
          <p:cNvPr id="1325060" name="Group 4"/>
          <p:cNvGraphicFramePr>
            <a:graphicFrameLocks noGrp="1"/>
          </p:cNvGraphicFramePr>
          <p:nvPr>
            <p:ph idx="1"/>
            <p:extLst>
              <p:ext uri="{D42A27DB-BD31-4B8C-83A1-F6EECF244321}">
                <p14:modId xmlns:p14="http://schemas.microsoft.com/office/powerpoint/2010/main" val="2952639839"/>
              </p:ext>
            </p:extLst>
          </p:nvPr>
        </p:nvGraphicFramePr>
        <p:xfrm>
          <a:off x="304800" y="1295400"/>
          <a:ext cx="4953000" cy="1904999"/>
        </p:xfrm>
        <a:graphic>
          <a:graphicData uri="http://schemas.openxmlformats.org/drawingml/2006/table">
            <a:tbl>
              <a:tblPr/>
              <a:tblGrid>
                <a:gridCol w="1237926">
                  <a:extLst>
                    <a:ext uri="{9D8B030D-6E8A-4147-A177-3AD203B41FA5}">
                      <a16:colId xmlns:a16="http://schemas.microsoft.com/office/drawing/2014/main" xmlns="" val="20000"/>
                    </a:ext>
                  </a:extLst>
                </a:gridCol>
                <a:gridCol w="1239222">
                  <a:extLst>
                    <a:ext uri="{9D8B030D-6E8A-4147-A177-3AD203B41FA5}">
                      <a16:colId xmlns:a16="http://schemas.microsoft.com/office/drawing/2014/main" xmlns="" val="20001"/>
                    </a:ext>
                  </a:extLst>
                </a:gridCol>
                <a:gridCol w="1237926">
                  <a:extLst>
                    <a:ext uri="{9D8B030D-6E8A-4147-A177-3AD203B41FA5}">
                      <a16:colId xmlns:a16="http://schemas.microsoft.com/office/drawing/2014/main" xmlns="" val="20002"/>
                    </a:ext>
                  </a:extLst>
                </a:gridCol>
                <a:gridCol w="1237926">
                  <a:extLst>
                    <a:ext uri="{9D8B030D-6E8A-4147-A177-3AD203B41FA5}">
                      <a16:colId xmlns:a16="http://schemas.microsoft.com/office/drawing/2014/main" xmlns="" val="20003"/>
                    </a:ext>
                  </a:extLst>
                </a:gridCol>
              </a:tblGrid>
              <a:tr h="450645">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dirty="0">
                          <a:ln>
                            <a:noFill/>
                          </a:ln>
                          <a:solidFill>
                            <a:schemeClr val="tx1"/>
                          </a:solidFill>
                          <a:effectLst/>
                          <a:latin typeface="Arial"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dirty="0">
                          <a:ln>
                            <a:noFill/>
                          </a:ln>
                          <a:solidFill>
                            <a:schemeClr val="tx1"/>
                          </a:solidFill>
                          <a:effectLst/>
                          <a:latin typeface="Arial" charset="0"/>
                        </a:rPr>
                        <a:t>PREDICTED CLASS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0"/>
                  </a:ext>
                </a:extLst>
              </a:tr>
              <a:tr h="467288">
                <a:tc rowSpan="3">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a:ln>
                            <a:noFill/>
                          </a:ln>
                          <a:solidFill>
                            <a:schemeClr val="tx1"/>
                          </a:solidFill>
                          <a:effectLst/>
                          <a:latin typeface="Arial" charset="0"/>
                        </a:rPr>
                        <a:t/>
                      </a:r>
                      <a:br>
                        <a:rPr kumimoji="0" lang="en-US" sz="1800" b="0" i="0" u="none" strike="noStrike" cap="none" normalizeH="0" baseline="0">
                          <a:ln>
                            <a:noFill/>
                          </a:ln>
                          <a:solidFill>
                            <a:schemeClr val="tx1"/>
                          </a:solidFill>
                          <a:effectLst/>
                          <a:latin typeface="Arial" charset="0"/>
                        </a:rPr>
                      </a:br>
                      <a:endParaRPr kumimoji="0" lang="en-US" sz="1800" b="0" i="0" u="none" strike="noStrike" cap="none" normalizeH="0" baseline="0">
                        <a:ln>
                          <a:noFill/>
                        </a:ln>
                        <a:solidFill>
                          <a:schemeClr val="tx1"/>
                        </a:solidFill>
                        <a:effectLst/>
                        <a:latin typeface="Arial" charset="0"/>
                      </a:endParaRPr>
                    </a:p>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a:ln>
                            <a:noFill/>
                          </a:ln>
                          <a:solidFill>
                            <a:schemeClr val="tx1"/>
                          </a:solidFill>
                          <a:effectLst/>
                          <a:latin typeface="Arial" charset="0"/>
                        </a:rPr>
                        <a:t>ACTUAL</a:t>
                      </a:r>
                      <a:br>
                        <a:rPr kumimoji="0" lang="en-US" sz="1800" b="0" i="0" u="none" strike="noStrike" cap="none" normalizeH="0" baseline="0">
                          <a:ln>
                            <a:noFill/>
                          </a:ln>
                          <a:solidFill>
                            <a:schemeClr val="tx1"/>
                          </a:solidFill>
                          <a:effectLst/>
                          <a:latin typeface="Arial" charset="0"/>
                        </a:rPr>
                      </a:br>
                      <a:r>
                        <a:rPr kumimoji="0" lang="en-US" sz="1800" b="0" i="0" u="none" strike="noStrike" cap="none" normalizeH="0" baseline="0">
                          <a:ln>
                            <a:noFill/>
                          </a:ln>
                          <a:solidFill>
                            <a:schemeClr val="tx1"/>
                          </a:solidFill>
                          <a:effectLst/>
                          <a:latin typeface="Arial" charset="0"/>
                        </a:rPr>
                        <a:t>CLASS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endParaRPr kumimoji="0" lang="en-US" sz="16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dirty="0">
                          <a:ln>
                            <a:noFill/>
                          </a:ln>
                          <a:solidFill>
                            <a:schemeClr val="tx1"/>
                          </a:solidFill>
                          <a:effectLst/>
                          <a:latin typeface="Arial" charset="0"/>
                        </a:rPr>
                        <a:t>Class=Yes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dirty="0">
                          <a:ln>
                            <a:noFill/>
                          </a:ln>
                          <a:solidFill>
                            <a:schemeClr val="tx1"/>
                          </a:solidFill>
                          <a:effectLst/>
                          <a:latin typeface="Arial" charset="0"/>
                        </a:rPr>
                        <a:t>Class=No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458326">
                <a:tc vMerge="1">
                  <a:txBody>
                    <a:bodyPr/>
                    <a:lstStyle/>
                    <a:p>
                      <a:endParaRPr lang="en-US"/>
                    </a:p>
                  </a:txBody>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dirty="0">
                          <a:ln>
                            <a:noFill/>
                          </a:ln>
                          <a:solidFill>
                            <a:schemeClr val="tx1"/>
                          </a:solidFill>
                          <a:effectLst/>
                          <a:latin typeface="Arial" charset="0"/>
                        </a:rPr>
                        <a:t>Class=Yes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dirty="0">
                          <a:ln>
                            <a:noFill/>
                          </a:ln>
                          <a:solidFill>
                            <a:schemeClr val="tx1"/>
                          </a:solidFill>
                          <a:effectLst/>
                          <a:latin typeface="Arial" charset="0"/>
                        </a:rPr>
                        <a:t>40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dirty="0">
                          <a:ln>
                            <a:noFill/>
                          </a:ln>
                          <a:solidFill>
                            <a:schemeClr val="tx1"/>
                          </a:solidFill>
                          <a:effectLst/>
                          <a:latin typeface="Arial" charset="0"/>
                        </a:rPr>
                        <a:t>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528740">
                <a:tc vMerge="1">
                  <a:txBody>
                    <a:bodyPr/>
                    <a:lstStyle/>
                    <a:p>
                      <a:endParaRPr lang="en-US"/>
                    </a:p>
                  </a:txBody>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dirty="0">
                          <a:ln>
                            <a:noFill/>
                          </a:ln>
                          <a:solidFill>
                            <a:schemeClr val="tx1"/>
                          </a:solidFill>
                          <a:effectLst/>
                          <a:latin typeface="Arial" charset="0"/>
                        </a:rPr>
                        <a:t>Class=No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dirty="0">
                          <a:ln>
                            <a:noFill/>
                          </a:ln>
                          <a:solidFill>
                            <a:schemeClr val="tx1"/>
                          </a:solidFill>
                          <a:effectLst/>
                          <a:latin typeface="Arial"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dirty="0">
                          <a:ln>
                            <a:noFill/>
                          </a:ln>
                          <a:solidFill>
                            <a:schemeClr val="tx1"/>
                          </a:solidFill>
                          <a:effectLst/>
                          <a:latin typeface="Arial" charset="0"/>
                        </a:rPr>
                        <a:t> 40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bl>
          </a:graphicData>
        </a:graphic>
      </p:graphicFrame>
      <p:graphicFrame>
        <p:nvGraphicFramePr>
          <p:cNvPr id="5" name="Group 4"/>
          <p:cNvGraphicFramePr>
            <a:graphicFrameLocks/>
          </p:cNvGraphicFramePr>
          <p:nvPr>
            <p:extLst>
              <p:ext uri="{D42A27DB-BD31-4B8C-83A1-F6EECF244321}">
                <p14:modId xmlns:p14="http://schemas.microsoft.com/office/powerpoint/2010/main" val="1022197603"/>
              </p:ext>
            </p:extLst>
          </p:nvPr>
        </p:nvGraphicFramePr>
        <p:xfrm>
          <a:off x="304800" y="3962400"/>
          <a:ext cx="4953000" cy="1904999"/>
        </p:xfrm>
        <a:graphic>
          <a:graphicData uri="http://schemas.openxmlformats.org/drawingml/2006/table">
            <a:tbl>
              <a:tblPr/>
              <a:tblGrid>
                <a:gridCol w="1237926">
                  <a:extLst>
                    <a:ext uri="{9D8B030D-6E8A-4147-A177-3AD203B41FA5}">
                      <a16:colId xmlns:a16="http://schemas.microsoft.com/office/drawing/2014/main" xmlns="" val="20000"/>
                    </a:ext>
                  </a:extLst>
                </a:gridCol>
                <a:gridCol w="1239222">
                  <a:extLst>
                    <a:ext uri="{9D8B030D-6E8A-4147-A177-3AD203B41FA5}">
                      <a16:colId xmlns:a16="http://schemas.microsoft.com/office/drawing/2014/main" xmlns="" val="20001"/>
                    </a:ext>
                  </a:extLst>
                </a:gridCol>
                <a:gridCol w="1237926">
                  <a:extLst>
                    <a:ext uri="{9D8B030D-6E8A-4147-A177-3AD203B41FA5}">
                      <a16:colId xmlns:a16="http://schemas.microsoft.com/office/drawing/2014/main" xmlns="" val="20002"/>
                    </a:ext>
                  </a:extLst>
                </a:gridCol>
                <a:gridCol w="1237926">
                  <a:extLst>
                    <a:ext uri="{9D8B030D-6E8A-4147-A177-3AD203B41FA5}">
                      <a16:colId xmlns:a16="http://schemas.microsoft.com/office/drawing/2014/main" xmlns="" val="20003"/>
                    </a:ext>
                  </a:extLst>
                </a:gridCol>
              </a:tblGrid>
              <a:tr h="450645">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dirty="0">
                          <a:ln>
                            <a:noFill/>
                          </a:ln>
                          <a:solidFill>
                            <a:schemeClr val="tx1"/>
                          </a:solidFill>
                          <a:effectLst/>
                          <a:latin typeface="Arial" charset="0"/>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dirty="0">
                          <a:ln>
                            <a:noFill/>
                          </a:ln>
                          <a:solidFill>
                            <a:schemeClr val="tx1"/>
                          </a:solidFill>
                          <a:effectLst/>
                          <a:latin typeface="Arial" charset="0"/>
                        </a:rPr>
                        <a:t>PREDICTED CLASS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0"/>
                  </a:ext>
                </a:extLst>
              </a:tr>
              <a:tr h="467288">
                <a:tc rowSpan="3">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a:ln>
                            <a:noFill/>
                          </a:ln>
                          <a:solidFill>
                            <a:schemeClr val="tx1"/>
                          </a:solidFill>
                          <a:effectLst/>
                          <a:latin typeface="Arial" charset="0"/>
                        </a:rPr>
                        <a:t/>
                      </a:r>
                      <a:br>
                        <a:rPr kumimoji="0" lang="en-US" sz="1800" b="0" i="0" u="none" strike="noStrike" cap="none" normalizeH="0" baseline="0">
                          <a:ln>
                            <a:noFill/>
                          </a:ln>
                          <a:solidFill>
                            <a:schemeClr val="tx1"/>
                          </a:solidFill>
                          <a:effectLst/>
                          <a:latin typeface="Arial" charset="0"/>
                        </a:rPr>
                      </a:br>
                      <a:endParaRPr kumimoji="0" lang="en-US" sz="1800" b="0" i="0" u="none" strike="noStrike" cap="none" normalizeH="0" baseline="0">
                        <a:ln>
                          <a:noFill/>
                        </a:ln>
                        <a:solidFill>
                          <a:schemeClr val="tx1"/>
                        </a:solidFill>
                        <a:effectLst/>
                        <a:latin typeface="Arial" charset="0"/>
                      </a:endParaRPr>
                    </a:p>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a:ln>
                            <a:noFill/>
                          </a:ln>
                          <a:solidFill>
                            <a:schemeClr val="tx1"/>
                          </a:solidFill>
                          <a:effectLst/>
                          <a:latin typeface="Arial" charset="0"/>
                        </a:rPr>
                        <a:t>ACTUAL</a:t>
                      </a:r>
                      <a:br>
                        <a:rPr kumimoji="0" lang="en-US" sz="1800" b="0" i="0" u="none" strike="noStrike" cap="none" normalizeH="0" baseline="0">
                          <a:ln>
                            <a:noFill/>
                          </a:ln>
                          <a:solidFill>
                            <a:schemeClr val="tx1"/>
                          </a:solidFill>
                          <a:effectLst/>
                          <a:latin typeface="Arial" charset="0"/>
                        </a:rPr>
                      </a:br>
                      <a:r>
                        <a:rPr kumimoji="0" lang="en-US" sz="1800" b="0" i="0" u="none" strike="noStrike" cap="none" normalizeH="0" baseline="0">
                          <a:ln>
                            <a:noFill/>
                          </a:ln>
                          <a:solidFill>
                            <a:schemeClr val="tx1"/>
                          </a:solidFill>
                          <a:effectLst/>
                          <a:latin typeface="Arial" charset="0"/>
                        </a:rPr>
                        <a:t>CLASS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endParaRPr kumimoji="0" lang="en-US" sz="16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dirty="0">
                          <a:ln>
                            <a:noFill/>
                          </a:ln>
                          <a:solidFill>
                            <a:schemeClr val="tx1"/>
                          </a:solidFill>
                          <a:effectLst/>
                          <a:latin typeface="Arial" charset="0"/>
                        </a:rPr>
                        <a:t>Class=Yes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dirty="0">
                          <a:ln>
                            <a:noFill/>
                          </a:ln>
                          <a:solidFill>
                            <a:schemeClr val="tx1"/>
                          </a:solidFill>
                          <a:effectLst/>
                          <a:latin typeface="Arial" charset="0"/>
                        </a:rPr>
                        <a:t>Class=No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458326">
                <a:tc vMerge="1">
                  <a:txBody>
                    <a:bodyPr/>
                    <a:lstStyle/>
                    <a:p>
                      <a:endParaRPr lang="en-US"/>
                    </a:p>
                  </a:txBody>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dirty="0">
                          <a:ln>
                            <a:noFill/>
                          </a:ln>
                          <a:solidFill>
                            <a:schemeClr val="tx1"/>
                          </a:solidFill>
                          <a:effectLst/>
                          <a:latin typeface="Arial" charset="0"/>
                        </a:rPr>
                        <a:t>Class=Yes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dirty="0">
                          <a:ln>
                            <a:noFill/>
                          </a:ln>
                          <a:solidFill>
                            <a:schemeClr val="tx1"/>
                          </a:solidFill>
                          <a:effectLst/>
                          <a:latin typeface="Arial" charset="0"/>
                        </a:rPr>
                        <a:t>40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dirty="0">
                          <a:ln>
                            <a:noFill/>
                          </a:ln>
                          <a:solidFill>
                            <a:schemeClr val="tx1"/>
                          </a:solidFill>
                          <a:effectLst/>
                          <a:latin typeface="Arial" charset="0"/>
                        </a:rPr>
                        <a:t>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528740">
                <a:tc vMerge="1">
                  <a:txBody>
                    <a:bodyPr/>
                    <a:lstStyle/>
                    <a:p>
                      <a:endParaRPr lang="en-US"/>
                    </a:p>
                  </a:txBody>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dirty="0">
                          <a:ln>
                            <a:noFill/>
                          </a:ln>
                          <a:solidFill>
                            <a:schemeClr val="tx1"/>
                          </a:solidFill>
                          <a:effectLst/>
                          <a:latin typeface="Arial" charset="0"/>
                        </a:rPr>
                        <a:t>Class=No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dirty="0">
                          <a:ln>
                            <a:noFill/>
                          </a:ln>
                          <a:solidFill>
                            <a:schemeClr val="tx1"/>
                          </a:solidFill>
                          <a:effectLst/>
                          <a:latin typeface="Arial" charset="0"/>
                        </a:rPr>
                        <a:t>1000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dirty="0">
                          <a:ln>
                            <a:noFill/>
                          </a:ln>
                          <a:solidFill>
                            <a:schemeClr val="tx1"/>
                          </a:solidFill>
                          <a:effectLst/>
                          <a:latin typeface="Arial" charset="0"/>
                        </a:rPr>
                        <a:t> 4000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bl>
          </a:graphicData>
        </a:graphic>
      </p:graphicFrame>
      <mc:AlternateContent xmlns:mc="http://schemas.openxmlformats.org/markup-compatibility/2006" xmlns:a14="http://schemas.microsoft.com/office/drawing/2010/main">
        <mc:Choice Requires="a14">
          <p:sp>
            <p:nvSpPr>
              <p:cNvPr id="15410" name="Object 1"/>
              <p:cNvSpPr txBox="1"/>
              <p:nvPr/>
            </p:nvSpPr>
            <p:spPr bwMode="auto">
              <a:xfrm>
                <a:off x="6081713" y="3962400"/>
                <a:ext cx="2681287" cy="1625600"/>
              </a:xfrm>
              <a:prstGeom prst="rect">
                <a:avLst/>
              </a:prstGeom>
              <a:noFill/>
              <a:ln>
                <a:noFill/>
              </a:ln>
            </p:spPr>
            <p:txBody>
              <a:bodyPr>
                <a:noAutofit/>
              </a:bodyPr>
              <a:lstStyle/>
              <a:p>
                <a:pPr>
                  <a:lnSpc>
                    <a:spcPct val="120000"/>
                  </a:lnSpc>
                </a:pPr>
                <a14:m>
                  <m:oMathPara xmlns:m="http://schemas.openxmlformats.org/officeDocument/2006/math">
                    <m:oMathParaPr>
                      <m:jc m:val="left"/>
                    </m:oMathParaPr>
                    <m:oMath xmlns:m="http://schemas.openxmlformats.org/officeDocument/2006/math">
                      <m:r>
                        <m:rPr>
                          <m:nor/>
                        </m:rPr>
                        <a:rPr lang="en-US" sz="1600" b="0" i="0" smtClean="0">
                          <a:solidFill>
                            <a:srgbClr val="000000"/>
                          </a:solidFill>
                          <a:latin typeface="Cambria Math" panose="02040503050406030204" pitchFamily="18" charset="0"/>
                        </a:rPr>
                        <m:t>Precision</m:t>
                      </m:r>
                      <m:r>
                        <m:rPr>
                          <m:nor/>
                        </m:rPr>
                        <a:rPr lang="en-US" sz="1600" b="0" i="0" smtClean="0">
                          <a:solidFill>
                            <a:srgbClr val="000000"/>
                          </a:solidFill>
                          <a:latin typeface="Cambria Math" panose="02040503050406030204" pitchFamily="18" charset="0"/>
                        </a:rPr>
                        <m:t> </m:t>
                      </m:r>
                      <m:r>
                        <a:rPr lang="en-US" sz="1600" b="0" i="1">
                          <a:solidFill>
                            <a:srgbClr val="000000"/>
                          </a:solidFill>
                          <a:latin typeface="Cambria Math" panose="02040503050406030204" pitchFamily="18" charset="0"/>
                        </a:rPr>
                        <m:t>(</m:t>
                      </m:r>
                      <m:r>
                        <m:rPr>
                          <m:sty m:val="p"/>
                        </m:rPr>
                        <a:rPr lang="en-US" sz="1600" b="0" i="0">
                          <a:solidFill>
                            <a:srgbClr val="000000"/>
                          </a:solidFill>
                          <a:latin typeface="Cambria Math" panose="02040503050406030204" pitchFamily="18" charset="0"/>
                        </a:rPr>
                        <m:t>p</m:t>
                      </m:r>
                      <m:r>
                        <a:rPr lang="en-US" sz="1600" b="0" i="1">
                          <a:solidFill>
                            <a:srgbClr val="000000"/>
                          </a:solidFill>
                          <a:latin typeface="Cambria Math" panose="02040503050406030204" pitchFamily="18" charset="0"/>
                        </a:rPr>
                        <m:t>)</m:t>
                      </m:r>
                      <m:r>
                        <a:rPr lang="en-US" sz="1600" b="0" i="0">
                          <a:solidFill>
                            <a:srgbClr val="000000"/>
                          </a:solidFill>
                          <a:latin typeface="Cambria Math" panose="02040503050406030204" pitchFamily="18" charset="0"/>
                        </a:rPr>
                        <m:t> </m:t>
                      </m:r>
                      <m:r>
                        <a:rPr lang="en-US" sz="1600" b="0" i="1">
                          <a:solidFill>
                            <a:srgbClr val="000000"/>
                          </a:solidFill>
                          <a:latin typeface="Cambria Math" panose="02040503050406030204" pitchFamily="18" charset="0"/>
                        </a:rPr>
                        <m:t>=0.0</m:t>
                      </m:r>
                      <m:r>
                        <a:rPr lang="en-US" sz="1600" b="0" i="1" smtClean="0">
                          <a:solidFill>
                            <a:srgbClr val="000000"/>
                          </a:solidFill>
                          <a:latin typeface="Cambria Math" panose="02040503050406030204" pitchFamily="18" charset="0"/>
                        </a:rPr>
                        <m:t>38</m:t>
                      </m:r>
                    </m:oMath>
                    <m:oMath xmlns:m="http://schemas.openxmlformats.org/officeDocument/2006/math">
                      <m:r>
                        <m:rPr>
                          <m:nor/>
                        </m:rPr>
                        <a:rPr lang="en-US" sz="1600" b="0" i="0">
                          <a:solidFill>
                            <a:srgbClr val="000000"/>
                          </a:solidFill>
                          <a:latin typeface="Cambria Math" panose="02040503050406030204" pitchFamily="18" charset="0"/>
                        </a:rPr>
                        <m:t>TPR</m:t>
                      </m:r>
                      <m:r>
                        <m:rPr>
                          <m:nor/>
                        </m:rPr>
                        <a:rPr lang="en-US" sz="1600" b="0" i="0">
                          <a:solidFill>
                            <a:srgbClr val="000000"/>
                          </a:solidFill>
                          <a:latin typeface="Cambria Math" panose="02040503050406030204" pitchFamily="18" charset="0"/>
                        </a:rPr>
                        <m:t> </m:t>
                      </m:r>
                      <m:r>
                        <a:rPr lang="en-US" sz="1600" b="0" i="1">
                          <a:solidFill>
                            <a:srgbClr val="000000"/>
                          </a:solidFill>
                          <a:latin typeface="Cambria Math" panose="02040503050406030204" pitchFamily="18" charset="0"/>
                        </a:rPr>
                        <m:t>=</m:t>
                      </m:r>
                      <m:r>
                        <m:rPr>
                          <m:nor/>
                        </m:rPr>
                        <a:rPr lang="en-US" sz="1600" b="0" i="0">
                          <a:solidFill>
                            <a:srgbClr val="000000"/>
                          </a:solidFill>
                          <a:latin typeface="Cambria Math" panose="02040503050406030204" pitchFamily="18" charset="0"/>
                        </a:rPr>
                        <m:t> </m:t>
                      </m:r>
                      <m:r>
                        <m:rPr>
                          <m:nor/>
                        </m:rPr>
                        <a:rPr lang="en-US" sz="1600" b="0" i="0">
                          <a:solidFill>
                            <a:srgbClr val="000000"/>
                          </a:solidFill>
                          <a:latin typeface="Cambria Math" panose="02040503050406030204" pitchFamily="18" charset="0"/>
                        </a:rPr>
                        <m:t>Recall</m:t>
                      </m:r>
                      <m:r>
                        <m:rPr>
                          <m:nor/>
                        </m:rPr>
                        <a:rPr lang="en-US" sz="1600" b="0" i="0">
                          <a:solidFill>
                            <a:srgbClr val="000000"/>
                          </a:solidFill>
                          <a:latin typeface="Cambria Math" panose="02040503050406030204" pitchFamily="18" charset="0"/>
                        </a:rPr>
                        <m:t> </m:t>
                      </m:r>
                      <m:r>
                        <a:rPr lang="en-US" sz="1600" b="0" i="1">
                          <a:solidFill>
                            <a:srgbClr val="000000"/>
                          </a:solidFill>
                          <a:latin typeface="Cambria Math" panose="02040503050406030204" pitchFamily="18" charset="0"/>
                        </a:rPr>
                        <m:t>(</m:t>
                      </m:r>
                      <m:r>
                        <m:rPr>
                          <m:sty m:val="p"/>
                        </m:rPr>
                        <a:rPr lang="en-US" sz="1600" b="0" i="0">
                          <a:solidFill>
                            <a:srgbClr val="000000"/>
                          </a:solidFill>
                          <a:latin typeface="Cambria Math" panose="02040503050406030204" pitchFamily="18" charset="0"/>
                        </a:rPr>
                        <m:t>r</m:t>
                      </m:r>
                      <m:r>
                        <a:rPr lang="en-US" sz="1600" b="0" i="1">
                          <a:solidFill>
                            <a:srgbClr val="000000"/>
                          </a:solidFill>
                          <a:latin typeface="Cambria Math" panose="02040503050406030204" pitchFamily="18" charset="0"/>
                        </a:rPr>
                        <m:t>)=0.8</m:t>
                      </m:r>
                    </m:oMath>
                    <m:oMath xmlns:m="http://schemas.openxmlformats.org/officeDocument/2006/math">
                      <m:r>
                        <m:rPr>
                          <m:nor/>
                        </m:rPr>
                        <a:rPr lang="en-US" sz="1600" b="0" i="0">
                          <a:solidFill>
                            <a:srgbClr val="000000"/>
                          </a:solidFill>
                          <a:latin typeface="Cambria Math" panose="02040503050406030204" pitchFamily="18" charset="0"/>
                        </a:rPr>
                        <m:t>FPR</m:t>
                      </m:r>
                      <m:r>
                        <m:rPr>
                          <m:nor/>
                        </m:rPr>
                        <a:rPr lang="en-US" sz="1600" b="0" i="0">
                          <a:solidFill>
                            <a:srgbClr val="000000"/>
                          </a:solidFill>
                          <a:latin typeface="Cambria Math" panose="02040503050406030204" pitchFamily="18" charset="0"/>
                        </a:rPr>
                        <m:t> </m:t>
                      </m:r>
                      <m:r>
                        <a:rPr lang="en-US" sz="1600" b="0" i="1">
                          <a:solidFill>
                            <a:srgbClr val="000000"/>
                          </a:solidFill>
                          <a:latin typeface="Cambria Math" panose="02040503050406030204" pitchFamily="18" charset="0"/>
                        </a:rPr>
                        <m:t>=</m:t>
                      </m:r>
                      <m:r>
                        <m:rPr>
                          <m:nor/>
                        </m:rPr>
                        <a:rPr lang="en-US" sz="1600" b="0" i="0">
                          <a:solidFill>
                            <a:srgbClr val="000000"/>
                          </a:solidFill>
                          <a:latin typeface="Cambria Math" panose="02040503050406030204" pitchFamily="18" charset="0"/>
                        </a:rPr>
                        <m:t> 0.2</m:t>
                      </m:r>
                    </m:oMath>
                    <m:oMath xmlns:m="http://schemas.openxmlformats.org/officeDocument/2006/math">
                      <m:r>
                        <m:rPr>
                          <m:nor/>
                        </m:rPr>
                        <a:rPr lang="en-US" sz="1600" b="0" i="0">
                          <a:solidFill>
                            <a:srgbClr val="000000"/>
                          </a:solidFill>
                          <a:latin typeface="Cambria Math" panose="02040503050406030204" pitchFamily="18" charset="0"/>
                        </a:rPr>
                        <m:t>F</m:t>
                      </m:r>
                      <m:r>
                        <m:rPr>
                          <m:nor/>
                        </m:rPr>
                        <a:rPr lang="en-US" sz="1600" b="0" i="0">
                          <a:solidFill>
                            <a:srgbClr val="000000"/>
                          </a:solidFill>
                          <a:latin typeface="Cambria Math" panose="02040503050406030204" pitchFamily="18" charset="0"/>
                        </a:rPr>
                        <m:t>−</m:t>
                      </m:r>
                      <m:r>
                        <m:rPr>
                          <m:nor/>
                        </m:rPr>
                        <a:rPr lang="en-US" sz="1600" b="0" i="0">
                          <a:solidFill>
                            <a:srgbClr val="000000"/>
                          </a:solidFill>
                          <a:latin typeface="Cambria Math" panose="02040503050406030204" pitchFamily="18" charset="0"/>
                        </a:rPr>
                        <m:t>measure</m:t>
                      </m:r>
                      <m:r>
                        <m:rPr>
                          <m:nor/>
                        </m:rPr>
                        <a:rPr lang="en-US" sz="1600" b="0" i="0">
                          <a:solidFill>
                            <a:srgbClr val="000000"/>
                          </a:solidFill>
                          <a:latin typeface="Cambria Math" panose="02040503050406030204" pitchFamily="18" charset="0"/>
                        </a:rPr>
                        <m:t> </m:t>
                      </m:r>
                      <m:r>
                        <a:rPr lang="en-US" sz="1600" b="0" i="1">
                          <a:solidFill>
                            <a:srgbClr val="000000"/>
                          </a:solidFill>
                          <a:latin typeface="Cambria Math" panose="02040503050406030204" pitchFamily="18" charset="0"/>
                        </a:rPr>
                        <m:t>(</m:t>
                      </m:r>
                      <m:r>
                        <m:rPr>
                          <m:sty m:val="p"/>
                        </m:rPr>
                        <a:rPr lang="en-US" sz="1600" b="0" i="0">
                          <a:solidFill>
                            <a:srgbClr val="000000"/>
                          </a:solidFill>
                          <a:latin typeface="Cambria Math" panose="02040503050406030204" pitchFamily="18" charset="0"/>
                        </a:rPr>
                        <m:t>F</m:t>
                      </m:r>
                      <m:r>
                        <a:rPr lang="en-US" sz="1600" b="0" i="1">
                          <a:solidFill>
                            <a:srgbClr val="000000"/>
                          </a:solidFill>
                          <a:latin typeface="Cambria Math" panose="02040503050406030204" pitchFamily="18" charset="0"/>
                        </a:rPr>
                        <m:t>)=0.0</m:t>
                      </m:r>
                      <m:r>
                        <a:rPr lang="en-US" sz="1600" b="0" i="1" smtClean="0">
                          <a:solidFill>
                            <a:srgbClr val="000000"/>
                          </a:solidFill>
                          <a:latin typeface="Cambria Math" panose="02040503050406030204" pitchFamily="18" charset="0"/>
                        </a:rPr>
                        <m:t>7</m:t>
                      </m:r>
                    </m:oMath>
                    <m:oMath xmlns:m="http://schemas.openxmlformats.org/officeDocument/2006/math">
                      <m:r>
                        <m:rPr>
                          <m:nor/>
                        </m:rPr>
                        <a:rPr lang="en-US" sz="1600" b="0" i="0">
                          <a:solidFill>
                            <a:srgbClr val="000000"/>
                          </a:solidFill>
                          <a:latin typeface="Cambria Math" panose="02040503050406030204" pitchFamily="18" charset="0"/>
                        </a:rPr>
                        <m:t>Accuracy</m:t>
                      </m:r>
                      <m:r>
                        <m:rPr>
                          <m:nor/>
                        </m:rPr>
                        <a:rPr lang="en-US" sz="1600" b="0" i="0">
                          <a:solidFill>
                            <a:srgbClr val="000000"/>
                          </a:solidFill>
                          <a:latin typeface="Cambria Math" panose="02040503050406030204" pitchFamily="18" charset="0"/>
                        </a:rPr>
                        <m:t> </m:t>
                      </m:r>
                      <m:r>
                        <a:rPr lang="en-US" sz="1600" b="0" i="1">
                          <a:solidFill>
                            <a:srgbClr val="000000"/>
                          </a:solidFill>
                          <a:latin typeface="Cambria Math" panose="02040503050406030204" pitchFamily="18" charset="0"/>
                        </a:rPr>
                        <m:t>=0.8</m:t>
                      </m:r>
                    </m:oMath>
                  </m:oMathPara>
                </a14:m>
                <a:endParaRPr lang="en-US" sz="1600" b="0" dirty="0"/>
              </a:p>
            </p:txBody>
          </p:sp>
        </mc:Choice>
        <mc:Fallback xmlns="">
          <p:sp>
            <p:nvSpPr>
              <p:cNvPr id="15410" name="Object 1"/>
              <p:cNvSpPr txBox="1">
                <a:spLocks noRot="1" noChangeAspect="1" noMove="1" noResize="1" noEditPoints="1" noAdjustHandles="1" noChangeArrowheads="1" noChangeShapeType="1" noTextEdit="1"/>
              </p:cNvSpPr>
              <p:nvPr/>
            </p:nvSpPr>
            <p:spPr bwMode="auto">
              <a:xfrm>
                <a:off x="6081713" y="3962400"/>
                <a:ext cx="2681287" cy="1625600"/>
              </a:xfrm>
              <a:prstGeom prst="rect">
                <a:avLst/>
              </a:prstGeom>
              <a:blipFill>
                <a:blip r:embed="rId4"/>
                <a:stretch>
                  <a:fillRect/>
                </a:stretch>
              </a:blipFill>
              <a:ln>
                <a:noFill/>
              </a:ln>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TextBox 1"/>
              <p:cNvSpPr txBox="1"/>
              <p:nvPr/>
            </p:nvSpPr>
            <p:spPr>
              <a:xfrm>
                <a:off x="6132513" y="2999446"/>
                <a:ext cx="800091" cy="4594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1600" b="0" i="1" smtClean="0">
                              <a:latin typeface="Cambria Math" panose="02040503050406030204" pitchFamily="18" charset="0"/>
                            </a:rPr>
                          </m:ctrlPr>
                        </m:fPr>
                        <m:num>
                          <m:r>
                            <m:rPr>
                              <m:sty m:val="p"/>
                            </m:rPr>
                            <a:rPr lang="en-US" sz="1600" b="0" i="0" smtClean="0">
                              <a:latin typeface="Cambria Math" panose="02040503050406030204" pitchFamily="18" charset="0"/>
                            </a:rPr>
                            <m:t>TPR</m:t>
                          </m:r>
                        </m:num>
                        <m:den>
                          <m:r>
                            <m:rPr>
                              <m:sty m:val="p"/>
                            </m:rPr>
                            <a:rPr lang="en-US" sz="1600" b="0" i="0" smtClean="0">
                              <a:latin typeface="Cambria Math" panose="02040503050406030204" pitchFamily="18" charset="0"/>
                            </a:rPr>
                            <m:t>FPR</m:t>
                          </m:r>
                        </m:den>
                      </m:f>
                      <m:r>
                        <a:rPr lang="en-US" sz="1600" b="0" i="0" smtClean="0">
                          <a:latin typeface="Cambria Math" panose="02040503050406030204" pitchFamily="18" charset="0"/>
                        </a:rPr>
                        <m:t>=4</m:t>
                      </m:r>
                    </m:oMath>
                  </m:oMathPara>
                </a14:m>
                <a:endParaRPr lang="en-US" sz="1600" b="0" dirty="0">
                  <a:latin typeface="Times New Roman" panose="02020603050405020304" pitchFamily="18" charset="0"/>
                  <a:cs typeface="Times New Roman" panose="02020603050405020304" pitchFamily="18" charset="0"/>
                </a:endParaRPr>
              </a:p>
            </p:txBody>
          </p:sp>
        </mc:Choice>
        <mc:Fallback xmlns="">
          <p:sp>
            <p:nvSpPr>
              <p:cNvPr id="2" name="TextBox 1"/>
              <p:cNvSpPr txBox="1">
                <a:spLocks noRot="1" noChangeAspect="1" noMove="1" noResize="1" noEditPoints="1" noAdjustHandles="1" noChangeArrowheads="1" noChangeShapeType="1" noTextEdit="1"/>
              </p:cNvSpPr>
              <p:nvPr/>
            </p:nvSpPr>
            <p:spPr>
              <a:xfrm>
                <a:off x="6132513" y="2999446"/>
                <a:ext cx="800091" cy="459421"/>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6132513" y="5666446"/>
                <a:ext cx="800091" cy="4594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1600" b="0" i="1" smtClean="0">
                              <a:latin typeface="Cambria Math" panose="02040503050406030204" pitchFamily="18" charset="0"/>
                            </a:rPr>
                          </m:ctrlPr>
                        </m:fPr>
                        <m:num>
                          <m:r>
                            <m:rPr>
                              <m:sty m:val="p"/>
                            </m:rPr>
                            <a:rPr lang="en-US" sz="1600" b="0" i="0" smtClean="0">
                              <a:latin typeface="Cambria Math" panose="02040503050406030204" pitchFamily="18" charset="0"/>
                            </a:rPr>
                            <m:t>TPR</m:t>
                          </m:r>
                        </m:num>
                        <m:den>
                          <m:r>
                            <m:rPr>
                              <m:sty m:val="p"/>
                            </m:rPr>
                            <a:rPr lang="en-US" sz="1600" b="0" i="0" smtClean="0">
                              <a:latin typeface="Cambria Math" panose="02040503050406030204" pitchFamily="18" charset="0"/>
                            </a:rPr>
                            <m:t>FPR</m:t>
                          </m:r>
                        </m:den>
                      </m:f>
                      <m:r>
                        <a:rPr lang="en-US" sz="1600" b="0" i="0" smtClean="0">
                          <a:latin typeface="Cambria Math" panose="02040503050406030204" pitchFamily="18" charset="0"/>
                        </a:rPr>
                        <m:t>=4</m:t>
                      </m:r>
                    </m:oMath>
                  </m:oMathPara>
                </a14:m>
                <a:endParaRPr lang="en-US" sz="1600" b="0" dirty="0">
                  <a:latin typeface="Times New Roman" panose="02020603050405020304" pitchFamily="18" charset="0"/>
                  <a:cs typeface="Times New Roman" panose="02020603050405020304" pitchFamily="18" charset="0"/>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6132513" y="5666446"/>
                <a:ext cx="800091" cy="459421"/>
              </a:xfrm>
              <a:prstGeom prst="rect">
                <a:avLst/>
              </a:prstGeom>
              <a:blipFill>
                <a:blip r:embed="rId8"/>
                <a:stretch>
                  <a:fillRect/>
                </a:stretch>
              </a:blipFill>
            </p:spPr>
            <p:txBody>
              <a:bodyPr/>
              <a:lstStyle/>
              <a:p>
                <a:r>
                  <a:rPr lang="en-US">
                    <a:noFill/>
                  </a:rPr>
                  <a:t> </a:t>
                </a:r>
              </a:p>
            </p:txBody>
          </p:sp>
        </mc:Fallback>
      </mc:AlternateContent>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en-US" dirty="0"/>
              <a:t>Which of these classifiers is better?</a:t>
            </a:r>
          </a:p>
        </p:txBody>
      </p:sp>
      <p:graphicFrame>
        <p:nvGraphicFramePr>
          <p:cNvPr id="16387" name="Object 3"/>
          <p:cNvGraphicFramePr>
            <a:graphicFrameLocks noChangeAspect="1"/>
          </p:cNvGraphicFramePr>
          <p:nvPr>
            <p:extLst>
              <p:ext uri="{D42A27DB-BD31-4B8C-83A1-F6EECF244321}">
                <p14:modId xmlns:p14="http://schemas.microsoft.com/office/powerpoint/2010/main" val="2242299901"/>
              </p:ext>
            </p:extLst>
          </p:nvPr>
        </p:nvGraphicFramePr>
        <p:xfrm>
          <a:off x="5778500" y="1536700"/>
          <a:ext cx="2420938" cy="901700"/>
        </p:xfrm>
        <a:graphic>
          <a:graphicData uri="http://schemas.openxmlformats.org/presentationml/2006/ole">
            <mc:AlternateContent xmlns:mc="http://schemas.openxmlformats.org/markup-compatibility/2006">
              <mc:Choice xmlns:v="urn:schemas-microsoft-com:vml" Requires="v">
                <p:oleObj spid="_x0000_s6158" name="Equation" r:id="rId3" imgW="1384300" imgH="635000" progId="Equation.3">
                  <p:embed/>
                </p:oleObj>
              </mc:Choice>
              <mc:Fallback>
                <p:oleObj name="Equation" r:id="rId3" imgW="1384300" imgH="6350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78500" y="1536700"/>
                        <a:ext cx="2420938" cy="90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25060" name="Group 4"/>
          <p:cNvGraphicFramePr>
            <a:graphicFrameLocks noGrp="1"/>
          </p:cNvGraphicFramePr>
          <p:nvPr>
            <p:ph idx="1"/>
            <p:extLst>
              <p:ext uri="{D42A27DB-BD31-4B8C-83A1-F6EECF244321}">
                <p14:modId xmlns:p14="http://schemas.microsoft.com/office/powerpoint/2010/main" val="2164102169"/>
              </p:ext>
            </p:extLst>
          </p:nvPr>
        </p:nvGraphicFramePr>
        <p:xfrm>
          <a:off x="762000" y="1328286"/>
          <a:ext cx="4876800" cy="1338713"/>
        </p:xfrm>
        <a:graphic>
          <a:graphicData uri="http://schemas.openxmlformats.org/drawingml/2006/table">
            <a:tbl>
              <a:tblPr/>
              <a:tblGrid>
                <a:gridCol w="1218881">
                  <a:extLst>
                    <a:ext uri="{9D8B030D-6E8A-4147-A177-3AD203B41FA5}">
                      <a16:colId xmlns:a16="http://schemas.microsoft.com/office/drawing/2014/main" xmlns="" val="20000"/>
                    </a:ext>
                  </a:extLst>
                </a:gridCol>
                <a:gridCol w="1220157">
                  <a:extLst>
                    <a:ext uri="{9D8B030D-6E8A-4147-A177-3AD203B41FA5}">
                      <a16:colId xmlns:a16="http://schemas.microsoft.com/office/drawing/2014/main" xmlns="" val="20001"/>
                    </a:ext>
                  </a:extLst>
                </a:gridCol>
                <a:gridCol w="1218881">
                  <a:extLst>
                    <a:ext uri="{9D8B030D-6E8A-4147-A177-3AD203B41FA5}">
                      <a16:colId xmlns:a16="http://schemas.microsoft.com/office/drawing/2014/main" xmlns="" val="20002"/>
                    </a:ext>
                  </a:extLst>
                </a:gridCol>
                <a:gridCol w="1218881">
                  <a:extLst>
                    <a:ext uri="{9D8B030D-6E8A-4147-A177-3AD203B41FA5}">
                      <a16:colId xmlns:a16="http://schemas.microsoft.com/office/drawing/2014/main" xmlns="" val="20003"/>
                    </a:ext>
                  </a:extLst>
                </a:gridCol>
              </a:tblGrid>
              <a:tr h="316685">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400" b="0" i="0" u="none" strike="noStrike" cap="none" normalizeH="0" baseline="0" dirty="0">
                          <a:ln>
                            <a:noFill/>
                          </a:ln>
                          <a:solidFill>
                            <a:schemeClr val="tx1"/>
                          </a:solidFill>
                          <a:effectLst/>
                          <a:latin typeface="Arial"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400" b="0" i="0" u="none" strike="noStrike" cap="none" normalizeH="0" baseline="0" dirty="0">
                          <a:ln>
                            <a:noFill/>
                          </a:ln>
                          <a:solidFill>
                            <a:schemeClr val="tx1"/>
                          </a:solidFill>
                          <a:effectLst/>
                          <a:latin typeface="Arial" charset="0"/>
                        </a:rPr>
                        <a:t>PREDICTED CLASS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0"/>
                  </a:ext>
                </a:extLst>
              </a:tr>
              <a:tr h="328380">
                <a:tc rowSpan="3">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400" b="0" i="0" u="none" strike="noStrike" cap="none" normalizeH="0" baseline="0" dirty="0">
                          <a:ln>
                            <a:noFill/>
                          </a:ln>
                          <a:solidFill>
                            <a:schemeClr val="tx1"/>
                          </a:solidFill>
                          <a:effectLst/>
                          <a:latin typeface="Arial" charset="0"/>
                        </a:rPr>
                        <a:t/>
                      </a:r>
                      <a:br>
                        <a:rPr kumimoji="0" lang="en-US" sz="1400" b="0" i="0" u="none" strike="noStrike" cap="none" normalizeH="0" baseline="0" dirty="0">
                          <a:ln>
                            <a:noFill/>
                          </a:ln>
                          <a:solidFill>
                            <a:schemeClr val="tx1"/>
                          </a:solidFill>
                          <a:effectLst/>
                          <a:latin typeface="Arial" charset="0"/>
                        </a:rPr>
                      </a:br>
                      <a:endParaRPr kumimoji="0" lang="en-US" sz="1400" b="0" i="0" u="none" strike="noStrike" cap="none" normalizeH="0" baseline="0" dirty="0">
                        <a:ln>
                          <a:noFill/>
                        </a:ln>
                        <a:solidFill>
                          <a:schemeClr val="tx1"/>
                        </a:solidFill>
                        <a:effectLst/>
                        <a:latin typeface="Arial" charset="0"/>
                      </a:endParaRPr>
                    </a:p>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400" b="0" i="0" u="none" strike="noStrike" cap="none" normalizeH="0" baseline="0" dirty="0">
                          <a:ln>
                            <a:noFill/>
                          </a:ln>
                          <a:solidFill>
                            <a:schemeClr val="tx1"/>
                          </a:solidFill>
                          <a:effectLst/>
                          <a:latin typeface="Arial" charset="0"/>
                        </a:rPr>
                        <a:t>ACTUAL</a:t>
                      </a:r>
                      <a:br>
                        <a:rPr kumimoji="0" lang="en-US" sz="1400" b="0" i="0" u="none" strike="noStrike" cap="none" normalizeH="0" baseline="0" dirty="0">
                          <a:ln>
                            <a:noFill/>
                          </a:ln>
                          <a:solidFill>
                            <a:schemeClr val="tx1"/>
                          </a:solidFill>
                          <a:effectLst/>
                          <a:latin typeface="Arial" charset="0"/>
                        </a:rPr>
                      </a:br>
                      <a:r>
                        <a:rPr kumimoji="0" lang="en-US" sz="1400" b="0" i="0" u="none" strike="noStrike" cap="none" normalizeH="0" baseline="0" dirty="0">
                          <a:ln>
                            <a:noFill/>
                          </a:ln>
                          <a:solidFill>
                            <a:schemeClr val="tx1"/>
                          </a:solidFill>
                          <a:effectLst/>
                          <a:latin typeface="Arial" charset="0"/>
                        </a:rPr>
                        <a:t>CLASS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endParaRPr kumimoji="0" lang="en-US" sz="12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200" b="0" i="0" u="none" strike="noStrike" cap="none" normalizeH="0" baseline="0" dirty="0">
                          <a:ln>
                            <a:noFill/>
                          </a:ln>
                          <a:solidFill>
                            <a:schemeClr val="tx1"/>
                          </a:solidFill>
                          <a:effectLst/>
                          <a:latin typeface="Arial" charset="0"/>
                        </a:rPr>
                        <a:t>Class=Yes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200" b="0" i="0" u="none" strike="noStrike" cap="none" normalizeH="0" baseline="0" dirty="0">
                          <a:ln>
                            <a:noFill/>
                          </a:ln>
                          <a:solidFill>
                            <a:schemeClr val="tx1"/>
                          </a:solidFill>
                          <a:effectLst/>
                          <a:latin typeface="Arial" charset="0"/>
                        </a:rPr>
                        <a:t>Class=No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322083">
                <a:tc vMerge="1">
                  <a:txBody>
                    <a:bodyPr/>
                    <a:lstStyle/>
                    <a:p>
                      <a:endParaRPr lang="en-US"/>
                    </a:p>
                  </a:txBody>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200" b="0" i="0" u="none" strike="noStrike" cap="none" normalizeH="0" baseline="0" dirty="0">
                          <a:ln>
                            <a:noFill/>
                          </a:ln>
                          <a:solidFill>
                            <a:schemeClr val="tx1"/>
                          </a:solidFill>
                          <a:effectLst/>
                          <a:latin typeface="Arial" charset="0"/>
                        </a:rPr>
                        <a:t>Class=Yes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200" b="0" i="0" u="none" strike="noStrike" cap="none" normalizeH="0" baseline="0" dirty="0">
                          <a:ln>
                            <a:noFill/>
                          </a:ln>
                          <a:solidFill>
                            <a:schemeClr val="tx1"/>
                          </a:solidFill>
                          <a:effectLst/>
                          <a:latin typeface="Arial"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200" b="0" i="0" u="none" strike="noStrike" cap="none" normalizeH="0" baseline="0" dirty="0">
                          <a:ln>
                            <a:noFill/>
                          </a:ln>
                          <a:solidFill>
                            <a:schemeClr val="tx1"/>
                          </a:solidFill>
                          <a:effectLst/>
                          <a:latin typeface="Arial" charset="0"/>
                        </a:rPr>
                        <a:t>40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371565">
                <a:tc vMerge="1">
                  <a:txBody>
                    <a:bodyPr/>
                    <a:lstStyle/>
                    <a:p>
                      <a:endParaRPr lang="en-US"/>
                    </a:p>
                  </a:txBody>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200" b="0" i="0" u="none" strike="noStrike" cap="none" normalizeH="0" baseline="0" dirty="0">
                          <a:ln>
                            <a:noFill/>
                          </a:ln>
                          <a:solidFill>
                            <a:schemeClr val="tx1"/>
                          </a:solidFill>
                          <a:effectLst/>
                          <a:latin typeface="Arial" charset="0"/>
                        </a:rPr>
                        <a:t>Class=No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200" b="0" i="0" u="none" strike="noStrike" cap="none" normalizeH="0" baseline="0" dirty="0">
                          <a:ln>
                            <a:noFill/>
                          </a:ln>
                          <a:solidFill>
                            <a:schemeClr val="tx1"/>
                          </a:solidFill>
                          <a:effectLst/>
                          <a:latin typeface="Arial"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200" b="0" i="0" u="none" strike="noStrike" cap="none" normalizeH="0" baseline="0" dirty="0">
                          <a:ln>
                            <a:noFill/>
                          </a:ln>
                          <a:solidFill>
                            <a:schemeClr val="tx1"/>
                          </a:solidFill>
                          <a:effectLst/>
                          <a:latin typeface="Arial" charset="0"/>
                        </a:rPr>
                        <a:t> 40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bl>
          </a:graphicData>
        </a:graphic>
      </p:graphicFrame>
      <p:graphicFrame>
        <p:nvGraphicFramePr>
          <p:cNvPr id="5" name="Group 4"/>
          <p:cNvGraphicFramePr>
            <a:graphicFrameLocks/>
          </p:cNvGraphicFramePr>
          <p:nvPr>
            <p:extLst>
              <p:ext uri="{D42A27DB-BD31-4B8C-83A1-F6EECF244321}">
                <p14:modId xmlns:p14="http://schemas.microsoft.com/office/powerpoint/2010/main" val="2185361635"/>
              </p:ext>
            </p:extLst>
          </p:nvPr>
        </p:nvGraphicFramePr>
        <p:xfrm>
          <a:off x="762000" y="3126288"/>
          <a:ext cx="4876800" cy="1321888"/>
        </p:xfrm>
        <a:graphic>
          <a:graphicData uri="http://schemas.openxmlformats.org/drawingml/2006/table">
            <a:tbl>
              <a:tblPr/>
              <a:tblGrid>
                <a:gridCol w="1218881">
                  <a:extLst>
                    <a:ext uri="{9D8B030D-6E8A-4147-A177-3AD203B41FA5}">
                      <a16:colId xmlns:a16="http://schemas.microsoft.com/office/drawing/2014/main" xmlns="" val="20000"/>
                    </a:ext>
                  </a:extLst>
                </a:gridCol>
                <a:gridCol w="1220157">
                  <a:extLst>
                    <a:ext uri="{9D8B030D-6E8A-4147-A177-3AD203B41FA5}">
                      <a16:colId xmlns:a16="http://schemas.microsoft.com/office/drawing/2014/main" xmlns="" val="20001"/>
                    </a:ext>
                  </a:extLst>
                </a:gridCol>
                <a:gridCol w="1218881">
                  <a:extLst>
                    <a:ext uri="{9D8B030D-6E8A-4147-A177-3AD203B41FA5}">
                      <a16:colId xmlns:a16="http://schemas.microsoft.com/office/drawing/2014/main" xmlns="" val="20002"/>
                    </a:ext>
                  </a:extLst>
                </a:gridCol>
                <a:gridCol w="1218881">
                  <a:extLst>
                    <a:ext uri="{9D8B030D-6E8A-4147-A177-3AD203B41FA5}">
                      <a16:colId xmlns:a16="http://schemas.microsoft.com/office/drawing/2014/main" xmlns="" val="20003"/>
                    </a:ext>
                  </a:extLst>
                </a:gridCol>
              </a:tblGrid>
              <a:tr h="288915">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400" b="0" i="0" u="none" strike="noStrike" cap="none" normalizeH="0" baseline="0" dirty="0">
                          <a:ln>
                            <a:noFill/>
                          </a:ln>
                          <a:solidFill>
                            <a:schemeClr val="tx1"/>
                          </a:solidFill>
                          <a:effectLst/>
                          <a:latin typeface="Arial" charset="0"/>
                        </a:rPr>
                        <a:t>B</a:t>
                      </a:r>
                    </a:p>
                  </a:txBody>
                  <a:tcPr marT="45738" marB="457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400" b="0" i="0" u="none" strike="noStrike" cap="none" normalizeH="0" baseline="0" dirty="0">
                          <a:ln>
                            <a:noFill/>
                          </a:ln>
                          <a:solidFill>
                            <a:schemeClr val="tx1"/>
                          </a:solidFill>
                          <a:effectLst/>
                          <a:latin typeface="Arial" charset="0"/>
                        </a:rPr>
                        <a:t>PREDICTED CLASS</a:t>
                      </a:r>
                    </a:p>
                  </a:txBody>
                  <a:tcPr marT="45738" marB="457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0"/>
                  </a:ext>
                </a:extLst>
              </a:tr>
              <a:tr h="299586">
                <a:tc rowSpan="3">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400" b="0" i="0" u="none" strike="noStrike" cap="none" normalizeH="0" baseline="0">
                          <a:ln>
                            <a:noFill/>
                          </a:ln>
                          <a:solidFill>
                            <a:schemeClr val="tx1"/>
                          </a:solidFill>
                          <a:effectLst/>
                          <a:latin typeface="Arial" charset="0"/>
                        </a:rPr>
                        <a:t/>
                      </a:r>
                      <a:br>
                        <a:rPr kumimoji="0" lang="en-US" sz="1400" b="0" i="0" u="none" strike="noStrike" cap="none" normalizeH="0" baseline="0">
                          <a:ln>
                            <a:noFill/>
                          </a:ln>
                          <a:solidFill>
                            <a:schemeClr val="tx1"/>
                          </a:solidFill>
                          <a:effectLst/>
                          <a:latin typeface="Arial" charset="0"/>
                        </a:rPr>
                      </a:br>
                      <a:endParaRPr kumimoji="0" lang="en-US" sz="1400" b="0" i="0" u="none" strike="noStrike" cap="none" normalizeH="0" baseline="0">
                        <a:ln>
                          <a:noFill/>
                        </a:ln>
                        <a:solidFill>
                          <a:schemeClr val="tx1"/>
                        </a:solidFill>
                        <a:effectLst/>
                        <a:latin typeface="Arial" charset="0"/>
                      </a:endParaRPr>
                    </a:p>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400" b="0" i="0" u="none" strike="noStrike" cap="none" normalizeH="0" baseline="0">
                          <a:ln>
                            <a:noFill/>
                          </a:ln>
                          <a:solidFill>
                            <a:schemeClr val="tx1"/>
                          </a:solidFill>
                          <a:effectLst/>
                          <a:latin typeface="Arial" charset="0"/>
                        </a:rPr>
                        <a:t>ACTUAL</a:t>
                      </a:r>
                      <a:br>
                        <a:rPr kumimoji="0" lang="en-US" sz="1400" b="0" i="0" u="none" strike="noStrike" cap="none" normalizeH="0" baseline="0">
                          <a:ln>
                            <a:noFill/>
                          </a:ln>
                          <a:solidFill>
                            <a:schemeClr val="tx1"/>
                          </a:solidFill>
                          <a:effectLst/>
                          <a:latin typeface="Arial" charset="0"/>
                        </a:rPr>
                      </a:br>
                      <a:r>
                        <a:rPr kumimoji="0" lang="en-US" sz="1400" b="0" i="0" u="none" strike="noStrike" cap="none" normalizeH="0" baseline="0">
                          <a:ln>
                            <a:noFill/>
                          </a:ln>
                          <a:solidFill>
                            <a:schemeClr val="tx1"/>
                          </a:solidFill>
                          <a:effectLst/>
                          <a:latin typeface="Arial" charset="0"/>
                        </a:rPr>
                        <a:t>CLASS</a:t>
                      </a:r>
                    </a:p>
                  </a:txBody>
                  <a:tcPr marT="45738" marB="457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endParaRPr kumimoji="0" lang="en-US" sz="1200" b="0" i="0" u="none" strike="noStrike" cap="none" normalizeH="0" baseline="0" dirty="0">
                        <a:ln>
                          <a:noFill/>
                        </a:ln>
                        <a:solidFill>
                          <a:schemeClr val="tx1"/>
                        </a:solidFill>
                        <a:effectLst/>
                        <a:latin typeface="Arial" charset="0"/>
                      </a:endParaRPr>
                    </a:p>
                  </a:txBody>
                  <a:tcPr marT="45738" marB="457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200" b="0" i="0" u="none" strike="noStrike" cap="none" normalizeH="0" baseline="0" dirty="0">
                          <a:ln>
                            <a:noFill/>
                          </a:ln>
                          <a:solidFill>
                            <a:schemeClr val="tx1"/>
                          </a:solidFill>
                          <a:effectLst/>
                          <a:latin typeface="Arial" charset="0"/>
                        </a:rPr>
                        <a:t>Class=Yes</a:t>
                      </a:r>
                    </a:p>
                  </a:txBody>
                  <a:tcPr marT="45738" marB="457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200" b="0" i="0" u="none" strike="noStrike" cap="none" normalizeH="0" baseline="0" dirty="0">
                          <a:ln>
                            <a:noFill/>
                          </a:ln>
                          <a:solidFill>
                            <a:schemeClr val="tx1"/>
                          </a:solidFill>
                          <a:effectLst/>
                          <a:latin typeface="Arial" charset="0"/>
                        </a:rPr>
                        <a:t>Class=No</a:t>
                      </a:r>
                    </a:p>
                  </a:txBody>
                  <a:tcPr marT="45738" marB="457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293841">
                <a:tc vMerge="1">
                  <a:txBody>
                    <a:bodyPr/>
                    <a:lstStyle/>
                    <a:p>
                      <a:endParaRPr lang="en-US"/>
                    </a:p>
                  </a:txBody>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200" b="0" i="0" u="none" strike="noStrike" cap="none" normalizeH="0" baseline="0" dirty="0">
                          <a:ln>
                            <a:noFill/>
                          </a:ln>
                          <a:solidFill>
                            <a:schemeClr val="tx1"/>
                          </a:solidFill>
                          <a:effectLst/>
                          <a:latin typeface="Arial" charset="0"/>
                        </a:rPr>
                        <a:t>Class=Yes</a:t>
                      </a:r>
                    </a:p>
                  </a:txBody>
                  <a:tcPr marT="45738" marB="457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200" b="0" i="0" u="none" strike="noStrike" cap="none" normalizeH="0" baseline="0" dirty="0">
                          <a:ln>
                            <a:noFill/>
                          </a:ln>
                          <a:solidFill>
                            <a:schemeClr val="tx1"/>
                          </a:solidFill>
                          <a:effectLst/>
                          <a:latin typeface="Arial" charset="0"/>
                        </a:rPr>
                        <a:t>25</a:t>
                      </a:r>
                    </a:p>
                  </a:txBody>
                  <a:tcPr marT="45738" marB="457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200" b="0" i="0" u="none" strike="noStrike" cap="none" normalizeH="0" baseline="0" dirty="0">
                          <a:ln>
                            <a:noFill/>
                          </a:ln>
                          <a:solidFill>
                            <a:schemeClr val="tx1"/>
                          </a:solidFill>
                          <a:effectLst/>
                          <a:latin typeface="Arial" charset="0"/>
                        </a:rPr>
                        <a:t>25</a:t>
                      </a:r>
                    </a:p>
                  </a:txBody>
                  <a:tcPr marT="45738" marB="457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365434">
                <a:tc vMerge="1">
                  <a:txBody>
                    <a:bodyPr/>
                    <a:lstStyle/>
                    <a:p>
                      <a:endParaRPr lang="en-US"/>
                    </a:p>
                  </a:txBody>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200" b="0" i="0" u="none" strike="noStrike" cap="none" normalizeH="0" baseline="0" dirty="0">
                          <a:ln>
                            <a:noFill/>
                          </a:ln>
                          <a:solidFill>
                            <a:schemeClr val="tx1"/>
                          </a:solidFill>
                          <a:effectLst/>
                          <a:latin typeface="Arial" charset="0"/>
                        </a:rPr>
                        <a:t>Class=No</a:t>
                      </a:r>
                    </a:p>
                  </a:txBody>
                  <a:tcPr marT="45738" marB="457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200" b="0" i="0" u="none" strike="noStrike" cap="none" normalizeH="0" baseline="0" dirty="0">
                          <a:ln>
                            <a:noFill/>
                          </a:ln>
                          <a:solidFill>
                            <a:schemeClr val="tx1"/>
                          </a:solidFill>
                          <a:effectLst/>
                          <a:latin typeface="Arial" charset="0"/>
                        </a:rPr>
                        <a:t>25</a:t>
                      </a:r>
                    </a:p>
                  </a:txBody>
                  <a:tcPr marT="45738" marB="457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200" b="0" i="0" u="none" strike="noStrike" cap="none" normalizeH="0" baseline="0" dirty="0">
                          <a:ln>
                            <a:noFill/>
                          </a:ln>
                          <a:solidFill>
                            <a:schemeClr val="tx1"/>
                          </a:solidFill>
                          <a:effectLst/>
                          <a:latin typeface="Arial" charset="0"/>
                        </a:rPr>
                        <a:t> 25</a:t>
                      </a:r>
                    </a:p>
                  </a:txBody>
                  <a:tcPr marT="45738" marB="457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bl>
          </a:graphicData>
        </a:graphic>
      </p:graphicFrame>
      <p:graphicFrame>
        <p:nvGraphicFramePr>
          <p:cNvPr id="7" name="Group 4"/>
          <p:cNvGraphicFramePr>
            <a:graphicFrameLocks/>
          </p:cNvGraphicFramePr>
          <p:nvPr>
            <p:extLst>
              <p:ext uri="{D42A27DB-BD31-4B8C-83A1-F6EECF244321}">
                <p14:modId xmlns:p14="http://schemas.microsoft.com/office/powerpoint/2010/main" val="2592669475"/>
              </p:ext>
            </p:extLst>
          </p:nvPr>
        </p:nvGraphicFramePr>
        <p:xfrm>
          <a:off x="838200" y="4947386"/>
          <a:ext cx="4876800" cy="1377214"/>
        </p:xfrm>
        <a:graphic>
          <a:graphicData uri="http://schemas.openxmlformats.org/drawingml/2006/table">
            <a:tbl>
              <a:tblPr/>
              <a:tblGrid>
                <a:gridCol w="1218881">
                  <a:extLst>
                    <a:ext uri="{9D8B030D-6E8A-4147-A177-3AD203B41FA5}">
                      <a16:colId xmlns:a16="http://schemas.microsoft.com/office/drawing/2014/main" xmlns="" val="20000"/>
                    </a:ext>
                  </a:extLst>
                </a:gridCol>
                <a:gridCol w="1220157">
                  <a:extLst>
                    <a:ext uri="{9D8B030D-6E8A-4147-A177-3AD203B41FA5}">
                      <a16:colId xmlns:a16="http://schemas.microsoft.com/office/drawing/2014/main" xmlns="" val="20001"/>
                    </a:ext>
                  </a:extLst>
                </a:gridCol>
                <a:gridCol w="1218881">
                  <a:extLst>
                    <a:ext uri="{9D8B030D-6E8A-4147-A177-3AD203B41FA5}">
                      <a16:colId xmlns:a16="http://schemas.microsoft.com/office/drawing/2014/main" xmlns="" val="20002"/>
                    </a:ext>
                  </a:extLst>
                </a:gridCol>
                <a:gridCol w="1218881">
                  <a:extLst>
                    <a:ext uri="{9D8B030D-6E8A-4147-A177-3AD203B41FA5}">
                      <a16:colId xmlns:a16="http://schemas.microsoft.com/office/drawing/2014/main" xmlns="" val="20003"/>
                    </a:ext>
                  </a:extLst>
                </a:gridCol>
              </a:tblGrid>
              <a:tr h="325793">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400" b="0" i="0" u="none" strike="noStrike" cap="none" normalizeH="0" baseline="0" dirty="0">
                          <a:ln>
                            <a:noFill/>
                          </a:ln>
                          <a:solidFill>
                            <a:schemeClr val="tx1"/>
                          </a:solidFill>
                          <a:effectLst/>
                          <a:latin typeface="Arial" charset="0"/>
                        </a:rPr>
                        <a:t>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400" b="0" i="0" u="none" strike="noStrike" cap="none" normalizeH="0" baseline="0" dirty="0">
                          <a:ln>
                            <a:noFill/>
                          </a:ln>
                          <a:solidFill>
                            <a:schemeClr val="tx1"/>
                          </a:solidFill>
                          <a:effectLst/>
                          <a:latin typeface="Arial" charset="0"/>
                        </a:rPr>
                        <a:t>PREDICTED CLASS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0"/>
                  </a:ext>
                </a:extLst>
              </a:tr>
              <a:tr h="337824">
                <a:tc rowSpan="3">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400" b="0" i="0" u="none" strike="noStrike" cap="none" normalizeH="0" baseline="0">
                          <a:ln>
                            <a:noFill/>
                          </a:ln>
                          <a:solidFill>
                            <a:schemeClr val="tx1"/>
                          </a:solidFill>
                          <a:effectLst/>
                          <a:latin typeface="Arial" charset="0"/>
                        </a:rPr>
                        <a:t/>
                      </a:r>
                      <a:br>
                        <a:rPr kumimoji="0" lang="en-US" sz="1400" b="0" i="0" u="none" strike="noStrike" cap="none" normalizeH="0" baseline="0">
                          <a:ln>
                            <a:noFill/>
                          </a:ln>
                          <a:solidFill>
                            <a:schemeClr val="tx1"/>
                          </a:solidFill>
                          <a:effectLst/>
                          <a:latin typeface="Arial" charset="0"/>
                        </a:rPr>
                      </a:br>
                      <a:endParaRPr kumimoji="0" lang="en-US" sz="1400" b="0" i="0" u="none" strike="noStrike" cap="none" normalizeH="0" baseline="0">
                        <a:ln>
                          <a:noFill/>
                        </a:ln>
                        <a:solidFill>
                          <a:schemeClr val="tx1"/>
                        </a:solidFill>
                        <a:effectLst/>
                        <a:latin typeface="Arial" charset="0"/>
                      </a:endParaRPr>
                    </a:p>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400" b="0" i="0" u="none" strike="noStrike" cap="none" normalizeH="0" baseline="0">
                          <a:ln>
                            <a:noFill/>
                          </a:ln>
                          <a:solidFill>
                            <a:schemeClr val="tx1"/>
                          </a:solidFill>
                          <a:effectLst/>
                          <a:latin typeface="Arial" charset="0"/>
                        </a:rPr>
                        <a:t>ACTUAL</a:t>
                      </a:r>
                      <a:br>
                        <a:rPr kumimoji="0" lang="en-US" sz="1400" b="0" i="0" u="none" strike="noStrike" cap="none" normalizeH="0" baseline="0">
                          <a:ln>
                            <a:noFill/>
                          </a:ln>
                          <a:solidFill>
                            <a:schemeClr val="tx1"/>
                          </a:solidFill>
                          <a:effectLst/>
                          <a:latin typeface="Arial" charset="0"/>
                        </a:rPr>
                      </a:br>
                      <a:r>
                        <a:rPr kumimoji="0" lang="en-US" sz="1400" b="0" i="0" u="none" strike="noStrike" cap="none" normalizeH="0" baseline="0">
                          <a:ln>
                            <a:noFill/>
                          </a:ln>
                          <a:solidFill>
                            <a:schemeClr val="tx1"/>
                          </a:solidFill>
                          <a:effectLst/>
                          <a:latin typeface="Arial" charset="0"/>
                        </a:rPr>
                        <a:t>CLASS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endParaRPr kumimoji="0" lang="en-US" sz="12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200" b="0" i="0" u="none" strike="noStrike" cap="none" normalizeH="0" baseline="0" dirty="0">
                          <a:ln>
                            <a:noFill/>
                          </a:ln>
                          <a:solidFill>
                            <a:schemeClr val="tx1"/>
                          </a:solidFill>
                          <a:effectLst/>
                          <a:latin typeface="Arial" charset="0"/>
                        </a:rPr>
                        <a:t>Class=Yes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200" b="0" i="0" u="none" strike="noStrike" cap="none" normalizeH="0" baseline="0" dirty="0">
                          <a:ln>
                            <a:noFill/>
                          </a:ln>
                          <a:solidFill>
                            <a:schemeClr val="tx1"/>
                          </a:solidFill>
                          <a:effectLst/>
                          <a:latin typeface="Arial" charset="0"/>
                        </a:rPr>
                        <a:t>Class=No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331346">
                <a:tc vMerge="1">
                  <a:txBody>
                    <a:bodyPr/>
                    <a:lstStyle/>
                    <a:p>
                      <a:endParaRPr lang="en-US"/>
                    </a:p>
                  </a:txBody>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200" b="0" i="0" u="none" strike="noStrike" cap="none" normalizeH="0" baseline="0" dirty="0">
                          <a:ln>
                            <a:noFill/>
                          </a:ln>
                          <a:solidFill>
                            <a:schemeClr val="tx1"/>
                          </a:solidFill>
                          <a:effectLst/>
                          <a:latin typeface="Arial" charset="0"/>
                        </a:rPr>
                        <a:t>Class=Yes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200" b="0" i="0" u="none" strike="noStrike" cap="none" normalizeH="0" baseline="0" dirty="0">
                          <a:ln>
                            <a:noFill/>
                          </a:ln>
                          <a:solidFill>
                            <a:schemeClr val="tx1"/>
                          </a:solidFill>
                          <a:effectLst/>
                          <a:latin typeface="Arial" charset="0"/>
                        </a:rPr>
                        <a:t>40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200" b="0" i="0" u="none" strike="noStrike" cap="none" normalizeH="0" baseline="0" dirty="0">
                          <a:ln>
                            <a:noFill/>
                          </a:ln>
                          <a:solidFill>
                            <a:schemeClr val="tx1"/>
                          </a:solidFill>
                          <a:effectLst/>
                          <a:latin typeface="Arial" charset="0"/>
                        </a:rPr>
                        <a:t>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382251">
                <a:tc vMerge="1">
                  <a:txBody>
                    <a:bodyPr/>
                    <a:lstStyle/>
                    <a:p>
                      <a:endParaRPr lang="en-US"/>
                    </a:p>
                  </a:txBody>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200" b="0" i="0" u="none" strike="noStrike" cap="none" normalizeH="0" baseline="0" dirty="0">
                          <a:ln>
                            <a:noFill/>
                          </a:ln>
                          <a:solidFill>
                            <a:schemeClr val="tx1"/>
                          </a:solidFill>
                          <a:effectLst/>
                          <a:latin typeface="Arial" charset="0"/>
                        </a:rPr>
                        <a:t>Class=No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200" b="0" i="0" u="none" strike="noStrike" cap="none" normalizeH="0" baseline="0" dirty="0">
                          <a:ln>
                            <a:noFill/>
                          </a:ln>
                          <a:solidFill>
                            <a:schemeClr val="tx1"/>
                          </a:solidFill>
                          <a:effectLst/>
                          <a:latin typeface="Arial" charset="0"/>
                        </a:rPr>
                        <a:t>40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200" b="0" i="0" u="none" strike="noStrike" cap="none" normalizeH="0" baseline="0" dirty="0">
                          <a:ln>
                            <a:noFill/>
                          </a:ln>
                          <a:solidFill>
                            <a:schemeClr val="tx1"/>
                          </a:solidFill>
                          <a:effectLst/>
                          <a:latin typeface="Arial" charset="0"/>
                        </a:rPr>
                        <a:t> 10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bl>
          </a:graphicData>
        </a:graphic>
      </p:graphicFrame>
      <p:graphicFrame>
        <p:nvGraphicFramePr>
          <p:cNvPr id="16457" name="Object 2"/>
          <p:cNvGraphicFramePr>
            <a:graphicFrameLocks noChangeAspect="1"/>
          </p:cNvGraphicFramePr>
          <p:nvPr>
            <p:extLst>
              <p:ext uri="{D42A27DB-BD31-4B8C-83A1-F6EECF244321}">
                <p14:modId xmlns:p14="http://schemas.microsoft.com/office/powerpoint/2010/main" val="1663541135"/>
              </p:ext>
            </p:extLst>
          </p:nvPr>
        </p:nvGraphicFramePr>
        <p:xfrm>
          <a:off x="5778500" y="3276600"/>
          <a:ext cx="2454275" cy="914400"/>
        </p:xfrm>
        <a:graphic>
          <a:graphicData uri="http://schemas.openxmlformats.org/presentationml/2006/ole">
            <mc:AlternateContent xmlns:mc="http://schemas.openxmlformats.org/markup-compatibility/2006">
              <mc:Choice xmlns:v="urn:schemas-microsoft-com:vml" Requires="v">
                <p:oleObj spid="_x0000_s6159" name="Equation" r:id="rId5" imgW="1384300" imgH="635000" progId="Equation.3">
                  <p:embed/>
                </p:oleObj>
              </mc:Choice>
              <mc:Fallback>
                <p:oleObj name="Equation" r:id="rId5" imgW="1384300" imgH="635000" progId="Equation.3">
                  <p:embed/>
                  <p:pic>
                    <p:nvPicPr>
                      <p:cNvPr id="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78500" y="3276600"/>
                        <a:ext cx="245427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458" name="Object 3"/>
          <p:cNvGraphicFramePr>
            <a:graphicFrameLocks noChangeAspect="1"/>
          </p:cNvGraphicFramePr>
          <p:nvPr>
            <p:extLst>
              <p:ext uri="{D42A27DB-BD31-4B8C-83A1-F6EECF244321}">
                <p14:modId xmlns:p14="http://schemas.microsoft.com/office/powerpoint/2010/main" val="326213252"/>
              </p:ext>
            </p:extLst>
          </p:nvPr>
        </p:nvGraphicFramePr>
        <p:xfrm>
          <a:off x="5778500" y="5029200"/>
          <a:ext cx="2659063" cy="990600"/>
        </p:xfrm>
        <a:graphic>
          <a:graphicData uri="http://schemas.openxmlformats.org/presentationml/2006/ole">
            <mc:AlternateContent xmlns:mc="http://schemas.openxmlformats.org/markup-compatibility/2006">
              <mc:Choice xmlns:v="urn:schemas-microsoft-com:vml" Requires="v">
                <p:oleObj spid="_x0000_s6160" name="Equation" r:id="rId7" imgW="1384300" imgH="635000" progId="Equation.3">
                  <p:embed/>
                </p:oleObj>
              </mc:Choice>
              <mc:Fallback>
                <p:oleObj name="Equation" r:id="rId7" imgW="1384300" imgH="635000" progId="Equation.3">
                  <p:embed/>
                  <p:pic>
                    <p:nvPicPr>
                      <p:cNvPr id="0" name="Object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78500" y="5029200"/>
                        <a:ext cx="2659063"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3326945112"/>
              </p:ext>
            </p:extLst>
          </p:nvPr>
        </p:nvGraphicFramePr>
        <p:xfrm>
          <a:off x="5724525" y="2438400"/>
          <a:ext cx="1957388" cy="293688"/>
        </p:xfrm>
        <a:graphic>
          <a:graphicData uri="http://schemas.openxmlformats.org/presentationml/2006/ole">
            <mc:AlternateContent xmlns:mc="http://schemas.openxmlformats.org/markup-compatibility/2006">
              <mc:Choice xmlns:v="urn:schemas-microsoft-com:vml" Requires="v">
                <p:oleObj spid="_x0000_s6161" name="Equation" r:id="rId9" imgW="1015920" imgH="152280" progId="Equation.3">
                  <p:embed/>
                </p:oleObj>
              </mc:Choice>
              <mc:Fallback>
                <p:oleObj name="Equation" r:id="rId9" imgW="1015920" imgH="152280" progId="Equation.3">
                  <p:embed/>
                  <p:pic>
                    <p:nvPicPr>
                      <p:cNvPr id="0" name=""/>
                      <p:cNvPicPr/>
                      <p:nvPr/>
                    </p:nvPicPr>
                    <p:blipFill>
                      <a:blip r:embed="rId10"/>
                      <a:stretch>
                        <a:fillRect/>
                      </a:stretch>
                    </p:blipFill>
                    <p:spPr>
                      <a:xfrm>
                        <a:off x="5724525" y="2438400"/>
                        <a:ext cx="1957388" cy="293688"/>
                      </a:xfrm>
                      <a:prstGeom prst="rect">
                        <a:avLst/>
                      </a:prstGeom>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3145874908"/>
              </p:ext>
            </p:extLst>
          </p:nvPr>
        </p:nvGraphicFramePr>
        <p:xfrm>
          <a:off x="5777456" y="4217618"/>
          <a:ext cx="1835150" cy="293687"/>
        </p:xfrm>
        <a:graphic>
          <a:graphicData uri="http://schemas.openxmlformats.org/presentationml/2006/ole">
            <mc:AlternateContent xmlns:mc="http://schemas.openxmlformats.org/markup-compatibility/2006">
              <mc:Choice xmlns:v="urn:schemas-microsoft-com:vml" Requires="v">
                <p:oleObj spid="_x0000_s6162" name="Equation" r:id="rId11" imgW="952200" imgH="152280" progId="Equation.3">
                  <p:embed/>
                </p:oleObj>
              </mc:Choice>
              <mc:Fallback>
                <p:oleObj name="Equation" r:id="rId11" imgW="952200" imgH="152280" progId="Equation.3">
                  <p:embed/>
                  <p:pic>
                    <p:nvPicPr>
                      <p:cNvPr id="3" name="Object 2"/>
                      <p:cNvPicPr/>
                      <p:nvPr/>
                    </p:nvPicPr>
                    <p:blipFill>
                      <a:blip r:embed="rId12"/>
                      <a:stretch>
                        <a:fillRect/>
                      </a:stretch>
                    </p:blipFill>
                    <p:spPr>
                      <a:xfrm>
                        <a:off x="5777456" y="4217618"/>
                        <a:ext cx="1835150" cy="293687"/>
                      </a:xfrm>
                      <a:prstGeom prst="rect">
                        <a:avLst/>
                      </a:prstGeom>
                    </p:spPr>
                  </p:pic>
                </p:oleObj>
              </mc:Fallback>
            </mc:AlternateContent>
          </a:graphicData>
        </a:graphic>
      </p:graphicFrame>
      <p:graphicFrame>
        <p:nvGraphicFramePr>
          <p:cNvPr id="13" name="Object 12"/>
          <p:cNvGraphicFramePr>
            <a:graphicFrameLocks noChangeAspect="1"/>
          </p:cNvGraphicFramePr>
          <p:nvPr>
            <p:extLst>
              <p:ext uri="{D42A27DB-BD31-4B8C-83A1-F6EECF244321}">
                <p14:modId xmlns:p14="http://schemas.microsoft.com/office/powerpoint/2010/main" val="1541354163"/>
              </p:ext>
            </p:extLst>
          </p:nvPr>
        </p:nvGraphicFramePr>
        <p:xfrm>
          <a:off x="5724525" y="6091238"/>
          <a:ext cx="1957388" cy="293687"/>
        </p:xfrm>
        <a:graphic>
          <a:graphicData uri="http://schemas.openxmlformats.org/presentationml/2006/ole">
            <mc:AlternateContent xmlns:mc="http://schemas.openxmlformats.org/markup-compatibility/2006">
              <mc:Choice xmlns:v="urn:schemas-microsoft-com:vml" Requires="v">
                <p:oleObj spid="_x0000_s6163" name="Equation" r:id="rId13" imgW="1015920" imgH="152280" progId="Equation.3">
                  <p:embed/>
                </p:oleObj>
              </mc:Choice>
              <mc:Fallback>
                <p:oleObj name="Equation" r:id="rId13" imgW="1015920" imgH="152280" progId="Equation.3">
                  <p:embed/>
                  <p:pic>
                    <p:nvPicPr>
                      <p:cNvPr id="12" name="Object 11"/>
                      <p:cNvPicPr/>
                      <p:nvPr/>
                    </p:nvPicPr>
                    <p:blipFill>
                      <a:blip r:embed="rId14"/>
                      <a:stretch>
                        <a:fillRect/>
                      </a:stretch>
                    </p:blipFill>
                    <p:spPr>
                      <a:xfrm>
                        <a:off x="5724525" y="6091238"/>
                        <a:ext cx="1957388" cy="293687"/>
                      </a:xfrm>
                      <a:prstGeom prst="rect">
                        <a:avLst/>
                      </a:prstGeom>
                    </p:spPr>
                  </p:pic>
                </p:oleObj>
              </mc:Fallback>
            </mc:AlternateContent>
          </a:graphicData>
        </a:graphic>
      </p:graphicFrame>
      <p:sp>
        <p:nvSpPr>
          <p:cNvPr id="12" name="TextBox 11"/>
          <p:cNvSpPr txBox="1"/>
          <p:nvPr/>
        </p:nvSpPr>
        <p:spPr>
          <a:xfrm>
            <a:off x="152400" y="1752600"/>
            <a:ext cx="184731" cy="707886"/>
          </a:xfrm>
          <a:prstGeom prst="rect">
            <a:avLst/>
          </a:prstGeom>
          <a:noFill/>
        </p:spPr>
        <p:txBody>
          <a:bodyPr wrap="none" rtlCol="0">
            <a:spAutoFit/>
          </a:bodyPr>
          <a:lstStyle/>
          <a:p>
            <a:endParaRPr lang="en-US" sz="4000" dirty="0"/>
          </a:p>
        </p:txBody>
      </p:sp>
      <p:sp>
        <p:nvSpPr>
          <p:cNvPr id="14" name="TextBox 13"/>
          <p:cNvSpPr txBox="1"/>
          <p:nvPr/>
        </p:nvSpPr>
        <p:spPr>
          <a:xfrm>
            <a:off x="152400" y="5464314"/>
            <a:ext cx="184731" cy="707886"/>
          </a:xfrm>
          <a:prstGeom prst="rect">
            <a:avLst/>
          </a:prstGeom>
          <a:noFill/>
        </p:spPr>
        <p:txBody>
          <a:bodyPr wrap="none" rtlCol="0">
            <a:spAutoFit/>
          </a:bodyPr>
          <a:lstStyle/>
          <a:p>
            <a:endParaRPr lang="en-US" sz="4000" dirty="0"/>
          </a:p>
        </p:txBody>
      </p:sp>
      <p:sp>
        <p:nvSpPr>
          <p:cNvPr id="15" name="TextBox 14"/>
          <p:cNvSpPr txBox="1"/>
          <p:nvPr/>
        </p:nvSpPr>
        <p:spPr>
          <a:xfrm>
            <a:off x="152400" y="3483114"/>
            <a:ext cx="184731" cy="707886"/>
          </a:xfrm>
          <a:prstGeom prst="rect">
            <a:avLst/>
          </a:prstGeom>
          <a:noFill/>
        </p:spPr>
        <p:txBody>
          <a:bodyPr wrap="none" rtlCol="0">
            <a:spAutoFit/>
          </a:bodyPr>
          <a:lstStyle/>
          <a:p>
            <a:endParaRPr lang="en-US" sz="40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6"/>
          <p:cNvSpPr>
            <a:spLocks noGrp="1" noChangeArrowheads="1"/>
          </p:cNvSpPr>
          <p:nvPr>
            <p:ph type="title"/>
          </p:nvPr>
        </p:nvSpPr>
        <p:spPr>
          <a:xfrm>
            <a:off x="381000" y="152400"/>
            <a:ext cx="8610600" cy="533400"/>
          </a:xfrm>
        </p:spPr>
        <p:txBody>
          <a:bodyPr/>
          <a:lstStyle/>
          <a:p>
            <a:r>
              <a:rPr lang="en-US" altLang="en-US"/>
              <a:t>ROC (Receiver Operating Characteristic)</a:t>
            </a:r>
          </a:p>
        </p:txBody>
      </p:sp>
      <p:sp>
        <p:nvSpPr>
          <p:cNvPr id="17411" name="Rectangle 7"/>
          <p:cNvSpPr>
            <a:spLocks noGrp="1" noChangeArrowheads="1"/>
          </p:cNvSpPr>
          <p:nvPr>
            <p:ph type="body" idx="1"/>
          </p:nvPr>
        </p:nvSpPr>
        <p:spPr/>
        <p:txBody>
          <a:bodyPr/>
          <a:lstStyle/>
          <a:p>
            <a:r>
              <a:rPr lang="en-US" altLang="en-US" dirty="0"/>
              <a:t>A graphical approach for displaying trade-off between detection rate and false alarm rate</a:t>
            </a:r>
          </a:p>
          <a:p>
            <a:r>
              <a:rPr lang="en-US" altLang="en-US" dirty="0"/>
              <a:t>Developed in 1950s for signal detection theory to analyze noisy signals </a:t>
            </a:r>
          </a:p>
          <a:p>
            <a:r>
              <a:rPr lang="en-US" altLang="en-US" dirty="0"/>
              <a:t>ROC curve plots TPR against FPR</a:t>
            </a:r>
          </a:p>
          <a:p>
            <a:pPr lvl="1"/>
            <a:r>
              <a:rPr lang="en-US" altLang="en-US" sz="2400" dirty="0"/>
              <a:t>Performance of a model represented as a point in an ROC curve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ltLang="en-US"/>
              <a:t>ROC Curve</a:t>
            </a:r>
          </a:p>
        </p:txBody>
      </p:sp>
      <p:sp>
        <p:nvSpPr>
          <p:cNvPr id="18435" name="Rectangle 3"/>
          <p:cNvSpPr>
            <a:spLocks noGrp="1" noChangeArrowheads="1"/>
          </p:cNvSpPr>
          <p:nvPr>
            <p:ph type="body" idx="1"/>
          </p:nvPr>
        </p:nvSpPr>
        <p:spPr>
          <a:xfrm>
            <a:off x="304800" y="1143000"/>
            <a:ext cx="4343400" cy="5181600"/>
          </a:xfrm>
        </p:spPr>
        <p:txBody>
          <a:bodyPr/>
          <a:lstStyle/>
          <a:p>
            <a:pPr>
              <a:buFont typeface="Monotype Sorts" pitchFamily="2" charset="2"/>
              <a:buNone/>
            </a:pPr>
            <a:r>
              <a:rPr lang="en-US" altLang="en-US" sz="2400" dirty="0"/>
              <a:t>(TPR,FPR):</a:t>
            </a:r>
          </a:p>
          <a:p>
            <a:r>
              <a:rPr lang="en-US" altLang="en-US" sz="2400" dirty="0"/>
              <a:t>(0,0): declare everything</a:t>
            </a:r>
            <a:br>
              <a:rPr lang="en-US" altLang="en-US" sz="2400" dirty="0"/>
            </a:br>
            <a:r>
              <a:rPr lang="en-US" altLang="en-US" sz="2400" dirty="0"/>
              <a:t>          to be negative class</a:t>
            </a:r>
          </a:p>
          <a:p>
            <a:r>
              <a:rPr lang="en-US" altLang="en-US" sz="2400" dirty="0"/>
              <a:t>(1,1): declare everything</a:t>
            </a:r>
            <a:br>
              <a:rPr lang="en-US" altLang="en-US" sz="2400" dirty="0"/>
            </a:br>
            <a:r>
              <a:rPr lang="en-US" altLang="en-US" sz="2400" dirty="0"/>
              <a:t>         to be positive class</a:t>
            </a:r>
          </a:p>
          <a:p>
            <a:r>
              <a:rPr lang="en-US" altLang="en-US" sz="2400" dirty="0"/>
              <a:t>(1,0): ideal</a:t>
            </a:r>
          </a:p>
          <a:p>
            <a:pPr>
              <a:buFont typeface="Monotype Sorts" pitchFamily="2" charset="2"/>
              <a:buNone/>
            </a:pPr>
            <a:endParaRPr lang="en-US" altLang="en-US" sz="2400" dirty="0"/>
          </a:p>
          <a:p>
            <a:r>
              <a:rPr lang="en-US" altLang="en-US" sz="2400" dirty="0"/>
              <a:t>Diagonal line:</a:t>
            </a:r>
          </a:p>
          <a:p>
            <a:pPr lvl="1"/>
            <a:r>
              <a:rPr lang="en-US" altLang="en-US" sz="2400" dirty="0"/>
              <a:t>Random guessing</a:t>
            </a:r>
          </a:p>
          <a:p>
            <a:pPr lvl="1"/>
            <a:r>
              <a:rPr lang="en-US" altLang="en-US" sz="2400" dirty="0"/>
              <a:t>Below diagonal line:</a:t>
            </a:r>
          </a:p>
          <a:p>
            <a:pPr marL="1255713" lvl="2" indent="-341313"/>
            <a:r>
              <a:rPr lang="en-US" altLang="en-US" sz="2000" dirty="0"/>
              <a:t>prediction is opposite </a:t>
            </a:r>
            <a:br>
              <a:rPr lang="en-US" altLang="en-US" sz="2000" dirty="0"/>
            </a:br>
            <a:r>
              <a:rPr lang="en-US" altLang="en-US" sz="2000" dirty="0"/>
              <a:t>of the true class</a:t>
            </a:r>
          </a:p>
        </p:txBody>
      </p:sp>
      <p:pic>
        <p:nvPicPr>
          <p:cNvPr id="18436" name="Picture 4"/>
          <p:cNvPicPr>
            <a:picLocks noChangeAspect="1" noChangeArrowheads="1"/>
          </p:cNvPicPr>
          <p:nvPr/>
        </p:nvPicPr>
        <p:blipFill>
          <a:blip r:embed="rId2">
            <a:extLst>
              <a:ext uri="{28A0092B-C50C-407E-A947-70E740481C1C}">
                <a14:useLocalDpi xmlns:a14="http://schemas.microsoft.com/office/drawing/2010/main" val="0"/>
              </a:ext>
            </a:extLst>
          </a:blip>
          <a:srcRect l="3069" r="6557"/>
          <a:stretch>
            <a:fillRect/>
          </a:stretch>
        </p:blipFill>
        <p:spPr bwMode="auto">
          <a:xfrm>
            <a:off x="4267200" y="1143000"/>
            <a:ext cx="48006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381000" y="152400"/>
            <a:ext cx="8458200" cy="533400"/>
          </a:xfrm>
        </p:spPr>
        <p:txBody>
          <a:bodyPr/>
          <a:lstStyle/>
          <a:p>
            <a:r>
              <a:rPr lang="en-US" altLang="en-US"/>
              <a:t>ROC (Receiver Operating Characteristic)</a:t>
            </a:r>
          </a:p>
        </p:txBody>
      </p:sp>
      <p:sp>
        <p:nvSpPr>
          <p:cNvPr id="19459" name="Rectangle 3"/>
          <p:cNvSpPr>
            <a:spLocks noGrp="1" noChangeArrowheads="1"/>
          </p:cNvSpPr>
          <p:nvPr>
            <p:ph type="body" idx="1"/>
          </p:nvPr>
        </p:nvSpPr>
        <p:spPr/>
        <p:txBody>
          <a:bodyPr/>
          <a:lstStyle/>
          <a:p>
            <a:r>
              <a:rPr lang="en-US" altLang="en-US" dirty="0"/>
              <a:t>To draw ROC curve, classifier must produce continuous-valued output </a:t>
            </a:r>
          </a:p>
          <a:p>
            <a:pPr lvl="1"/>
            <a:r>
              <a:rPr lang="en-US" altLang="en-US" sz="2000" dirty="0"/>
              <a:t>Outputs are used to rank test records, from the most likely positive class record to the least likely positive class record</a:t>
            </a:r>
          </a:p>
          <a:p>
            <a:pPr lvl="1"/>
            <a:r>
              <a:rPr lang="en-US" altLang="en-US" sz="2000" dirty="0"/>
              <a:t>By using different thresholds on this value, we can  create different variations of the classifier with TPR/FPR tradeoffs  </a:t>
            </a:r>
          </a:p>
          <a:p>
            <a:r>
              <a:rPr lang="en-US" altLang="en-US" sz="2400" dirty="0"/>
              <a:t>Many classifiers produce only discrete outputs (i.e., predicted class)</a:t>
            </a:r>
          </a:p>
          <a:p>
            <a:pPr lvl="1"/>
            <a:r>
              <a:rPr lang="en-US" altLang="en-US" sz="2400" dirty="0"/>
              <a:t>How to get continuous-valued outputs?</a:t>
            </a:r>
          </a:p>
          <a:p>
            <a:pPr marL="1255713" lvl="2" indent="-341313"/>
            <a:r>
              <a:rPr lang="en-US" altLang="en-US" sz="2000" dirty="0"/>
              <a:t>Decision trees, rule-based classifiers, neural networks, Bayesian classifiers, k-nearest neighbors, SVM</a:t>
            </a:r>
          </a:p>
          <a:p>
            <a:pPr lvl="1"/>
            <a:endParaRPr lang="en-US" altLang="en-US" sz="24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a:t>ROC Curve Example</a:t>
            </a:r>
          </a:p>
        </p:txBody>
      </p:sp>
      <p:pic>
        <p:nvPicPr>
          <p:cNvPr id="22531" name="Picture 3"/>
          <p:cNvPicPr>
            <a:picLocks noChangeAspect="1" noChangeArrowheads="1"/>
          </p:cNvPicPr>
          <p:nvPr/>
        </p:nvPicPr>
        <p:blipFill>
          <a:blip r:embed="rId2">
            <a:extLst>
              <a:ext uri="{28A0092B-C50C-407E-A947-70E740481C1C}">
                <a14:useLocalDpi xmlns:a14="http://schemas.microsoft.com/office/drawing/2010/main" val="0"/>
              </a:ext>
            </a:extLst>
          </a:blip>
          <a:srcRect l="4286" r="5714"/>
          <a:stretch>
            <a:fillRect/>
          </a:stretch>
        </p:blipFill>
        <p:spPr bwMode="auto">
          <a:xfrm>
            <a:off x="0" y="1828800"/>
            <a:ext cx="4343400" cy="361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2532" name="Oval 4"/>
          <p:cNvSpPr>
            <a:spLocks noChangeArrowheads="1"/>
          </p:cNvSpPr>
          <p:nvPr/>
        </p:nvSpPr>
        <p:spPr bwMode="auto">
          <a:xfrm>
            <a:off x="5273675" y="3886200"/>
            <a:ext cx="76200" cy="76200"/>
          </a:xfrm>
          <a:prstGeom prst="ellipse">
            <a:avLst/>
          </a:prstGeom>
          <a:solidFill>
            <a:srgbClr val="000000"/>
          </a:solidFill>
          <a:ln w="12700">
            <a:solidFill>
              <a:schemeClr val="tx1"/>
            </a:solidFill>
            <a:round/>
            <a:headEnd/>
            <a:tailEnd/>
          </a:ln>
        </p:spPr>
        <p:txBody>
          <a:bodyPr wrap="none" anchor="ct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8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4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0"/>
              </a:spcBef>
              <a:spcAft>
                <a:spcPct val="0"/>
              </a:spcAft>
              <a:buClrTx/>
              <a:buSzTx/>
              <a:buFontTx/>
              <a:buNone/>
            </a:pPr>
            <a:endParaRPr lang="en-US" altLang="en-US" sz="1400"/>
          </a:p>
        </p:txBody>
      </p:sp>
      <p:grpSp>
        <p:nvGrpSpPr>
          <p:cNvPr id="2" name="Group 5"/>
          <p:cNvGrpSpPr>
            <a:grpSpLocks/>
          </p:cNvGrpSpPr>
          <p:nvPr/>
        </p:nvGrpSpPr>
        <p:grpSpPr bwMode="auto">
          <a:xfrm>
            <a:off x="381000" y="1752600"/>
            <a:ext cx="8534400" cy="4648200"/>
            <a:chOff x="288" y="1056"/>
            <a:chExt cx="5376" cy="2928"/>
          </a:xfrm>
        </p:grpSpPr>
        <p:pic>
          <p:nvPicPr>
            <p:cNvPr id="22535" name="Picture 6"/>
            <p:cNvPicPr>
              <a:picLocks noChangeAspect="1" noChangeArrowheads="1"/>
            </p:cNvPicPr>
            <p:nvPr/>
          </p:nvPicPr>
          <p:blipFill>
            <a:blip r:embed="rId3">
              <a:extLst>
                <a:ext uri="{28A0092B-C50C-407E-A947-70E740481C1C}">
                  <a14:useLocalDpi xmlns:a14="http://schemas.microsoft.com/office/drawing/2010/main" val="0"/>
                </a:ext>
              </a:extLst>
            </a:blip>
            <a:srcRect l="3069" r="6557"/>
            <a:stretch>
              <a:fillRect/>
            </a:stretch>
          </p:blipFill>
          <p:spPr bwMode="auto">
            <a:xfrm>
              <a:off x="2736" y="1056"/>
              <a:ext cx="2928" cy="2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2536" name="Text Box 7"/>
            <p:cNvSpPr txBox="1">
              <a:spLocks noChangeArrowheads="1"/>
            </p:cNvSpPr>
            <p:nvPr/>
          </p:nvSpPr>
          <p:spPr bwMode="auto">
            <a:xfrm>
              <a:off x="288" y="3408"/>
              <a:ext cx="3360" cy="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8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4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spcAft>
                  <a:spcPct val="0"/>
                </a:spcAft>
                <a:buClrTx/>
                <a:buSzTx/>
                <a:buFontTx/>
                <a:buNone/>
              </a:pPr>
              <a:r>
                <a:rPr lang="en-US" altLang="en-US" sz="2000" dirty="0"/>
                <a:t>At threshold t:</a:t>
              </a:r>
            </a:p>
            <a:p>
              <a:pPr>
                <a:spcBef>
                  <a:spcPct val="50000"/>
                </a:spcBef>
                <a:spcAft>
                  <a:spcPct val="0"/>
                </a:spcAft>
                <a:buClrTx/>
                <a:buSzTx/>
                <a:buFontTx/>
                <a:buNone/>
              </a:pPr>
              <a:r>
                <a:rPr lang="en-US" altLang="en-US" sz="2000" dirty="0"/>
                <a:t>TPR=0.5, FNR=0.5, FPR=0.12, TNR=0.88</a:t>
              </a:r>
            </a:p>
          </p:txBody>
        </p:sp>
        <p:sp>
          <p:nvSpPr>
            <p:cNvPr id="22537" name="Line 8"/>
            <p:cNvSpPr>
              <a:spLocks noChangeShapeType="1"/>
            </p:cNvSpPr>
            <p:nvPr/>
          </p:nvSpPr>
          <p:spPr bwMode="auto">
            <a:xfrm flipV="1">
              <a:off x="2160" y="2544"/>
              <a:ext cx="1104" cy="1104"/>
            </a:xfrm>
            <a:prstGeom prst="line">
              <a:avLst/>
            </a:prstGeom>
            <a:noFill/>
            <a:ln w="38100">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22534" name="Text Box 9"/>
          <p:cNvSpPr txBox="1">
            <a:spLocks noChangeArrowheads="1"/>
          </p:cNvSpPr>
          <p:nvPr/>
        </p:nvSpPr>
        <p:spPr bwMode="auto">
          <a:xfrm>
            <a:off x="228600" y="1066800"/>
            <a:ext cx="8229600" cy="77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8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4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spcAft>
                <a:spcPct val="0"/>
              </a:spcAft>
              <a:buClrTx/>
              <a:buSzTx/>
              <a:buFontTx/>
              <a:buNone/>
            </a:pPr>
            <a:r>
              <a:rPr lang="en-US" altLang="en-US" sz="1800"/>
              <a:t>- 1-dimensional data set containing 2 classes (positive and negative)</a:t>
            </a:r>
          </a:p>
          <a:p>
            <a:pPr>
              <a:spcBef>
                <a:spcPct val="50000"/>
              </a:spcBef>
              <a:spcAft>
                <a:spcPct val="0"/>
              </a:spcAft>
              <a:buClrTx/>
              <a:buSzTx/>
              <a:buFontTx/>
              <a:buNone/>
            </a:pPr>
            <a:r>
              <a:rPr lang="en-US" altLang="en-US" sz="1800"/>
              <a:t>- Any points located at x &gt; t is classified as positive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sz="2400" dirty="0"/>
              <a:t>Dealing with Imbalanced Classes - Summary</a:t>
            </a:r>
          </a:p>
        </p:txBody>
      </p:sp>
      <p:sp>
        <p:nvSpPr>
          <p:cNvPr id="31747" name="Rectangle 3"/>
          <p:cNvSpPr>
            <a:spLocks noGrp="1" noChangeArrowheads="1"/>
          </p:cNvSpPr>
          <p:nvPr>
            <p:ph type="body" idx="1"/>
          </p:nvPr>
        </p:nvSpPr>
        <p:spPr/>
        <p:txBody>
          <a:bodyPr/>
          <a:lstStyle/>
          <a:p>
            <a:r>
              <a:rPr lang="en-US" altLang="en-US" sz="2400" dirty="0"/>
              <a:t>Many measures exists, but none of them may be ideal in all situations</a:t>
            </a:r>
          </a:p>
          <a:p>
            <a:pPr lvl="1"/>
            <a:r>
              <a:rPr lang="en-US" altLang="en-US" sz="1800" dirty="0"/>
              <a:t>Random classifiers can have high value for many of these measures</a:t>
            </a:r>
          </a:p>
          <a:p>
            <a:pPr lvl="1"/>
            <a:r>
              <a:rPr lang="en-US" altLang="en-US" sz="1800" dirty="0"/>
              <a:t>TPR/FPR provides important information but may not be sufficient by itself in many practical scenarios</a:t>
            </a:r>
          </a:p>
          <a:p>
            <a:pPr lvl="1"/>
            <a:r>
              <a:rPr lang="en-US" altLang="en-US" sz="2000" dirty="0"/>
              <a:t>Given two classifiers, sometimes you can tell that one of them is strictly better than the other</a:t>
            </a:r>
          </a:p>
          <a:p>
            <a:pPr lvl="2"/>
            <a:r>
              <a:rPr lang="en-US" altLang="en-US" sz="1400" dirty="0"/>
              <a:t>C1 is strictly better than C2 if C1 has strictly better TPR and FPR relative to C2 (or same TPR and better FPR, and vice versa)</a:t>
            </a:r>
          </a:p>
          <a:p>
            <a:pPr lvl="1"/>
            <a:r>
              <a:rPr lang="en-US" altLang="en-US" sz="1800" dirty="0"/>
              <a:t>Even if C1 is strictly better than C2, C1’s F-value can be worse than C2’s if they are evaluated on data sets with different imbalances</a:t>
            </a:r>
          </a:p>
          <a:p>
            <a:pPr lvl="1"/>
            <a:r>
              <a:rPr lang="en-US" altLang="en-US" sz="1800" dirty="0"/>
              <a:t>Classifier C1 can be better or worse than C2 depending on the scenario at hand (class imbalance, importance of TP vs FP, cost/time tradeoffs)</a:t>
            </a:r>
          </a:p>
          <a:p>
            <a:pPr marL="457200" lvl="1" indent="0">
              <a:buNone/>
            </a:pPr>
            <a:endParaRPr lang="en-US" altLang="en-US" sz="1800" dirty="0"/>
          </a:p>
          <a:p>
            <a:pPr marL="0" indent="0">
              <a:buNone/>
            </a:pPr>
            <a:endParaRPr lang="en-US" altLang="en-US" dirty="0"/>
          </a:p>
          <a:p>
            <a:endParaRPr lang="en-US" altLang="en-US" dirty="0"/>
          </a:p>
        </p:txBody>
      </p:sp>
    </p:spTree>
    <p:extLst>
      <p:ext uri="{BB962C8B-B14F-4D97-AF65-F5344CB8AC3E}">
        <p14:creationId xmlns:p14="http://schemas.microsoft.com/office/powerpoint/2010/main" val="7583602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en-US" altLang="en-US"/>
              <a:t>Class Imbalance Problem</a:t>
            </a:r>
          </a:p>
        </p:txBody>
      </p:sp>
      <p:sp>
        <p:nvSpPr>
          <p:cNvPr id="3075" name="Rectangle 3"/>
          <p:cNvSpPr>
            <a:spLocks noGrp="1" noChangeArrowheads="1"/>
          </p:cNvSpPr>
          <p:nvPr>
            <p:ph type="body" idx="1"/>
          </p:nvPr>
        </p:nvSpPr>
        <p:spPr/>
        <p:txBody>
          <a:bodyPr/>
          <a:lstStyle/>
          <a:p>
            <a:r>
              <a:rPr lang="en-US" altLang="en-US" dirty="0"/>
              <a:t>Lots of classification problems where the classes are skewed (more records from one class than another)</a:t>
            </a:r>
          </a:p>
          <a:p>
            <a:pPr lvl="1"/>
            <a:r>
              <a:rPr lang="en-US" altLang="en-US" sz="2000" dirty="0"/>
              <a:t>Credit card fraud</a:t>
            </a:r>
          </a:p>
          <a:p>
            <a:pPr lvl="1"/>
            <a:r>
              <a:rPr lang="en-US" altLang="en-US" sz="2000" dirty="0"/>
              <a:t>Intrusion detection</a:t>
            </a:r>
          </a:p>
          <a:p>
            <a:pPr lvl="1"/>
            <a:r>
              <a:rPr lang="en-US" altLang="en-US" sz="2000" dirty="0"/>
              <a:t>Defective products in manufacturing assembly line</a:t>
            </a:r>
          </a:p>
          <a:p>
            <a:pPr lvl="1"/>
            <a:r>
              <a:rPr lang="en-US" altLang="en-US" sz="2000" dirty="0"/>
              <a:t>COVID-19 test results on a random sample</a:t>
            </a:r>
          </a:p>
          <a:p>
            <a:pPr marL="457200" lvl="1" indent="0">
              <a:buNone/>
            </a:pPr>
            <a:endParaRPr lang="en-US" altLang="en-US" sz="2000" dirty="0"/>
          </a:p>
          <a:p>
            <a:r>
              <a:rPr lang="en-US" altLang="en-US" b="1" dirty="0"/>
              <a:t>Key Challenge</a:t>
            </a:r>
            <a:r>
              <a:rPr lang="en-US" altLang="en-US" sz="2400" dirty="0"/>
              <a:t>: </a:t>
            </a:r>
          </a:p>
          <a:p>
            <a:pPr lvl="1"/>
            <a:r>
              <a:rPr lang="en-US" altLang="en-US" sz="2400" dirty="0"/>
              <a:t>Evaluation measures such as accuracy are not well-suited for imbalanced class</a:t>
            </a:r>
          </a:p>
          <a:p>
            <a:endParaRPr lang="en-US" altLang="en-US" sz="2000" dirty="0"/>
          </a:p>
          <a:p>
            <a:endParaRPr lang="en-US"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en-US" dirty="0"/>
              <a:t>Which Classifier is better? </a:t>
            </a:r>
            <a:r>
              <a:rPr lang="en-US" altLang="en-US" sz="2000" dirty="0"/>
              <a:t>High Skew case</a:t>
            </a:r>
          </a:p>
        </p:txBody>
      </p:sp>
      <p:graphicFrame>
        <p:nvGraphicFramePr>
          <p:cNvPr id="16387" name="Object 3"/>
          <p:cNvGraphicFramePr>
            <a:graphicFrameLocks noChangeAspect="1"/>
          </p:cNvGraphicFramePr>
          <p:nvPr/>
        </p:nvGraphicFramePr>
        <p:xfrm>
          <a:off x="5778500" y="1066800"/>
          <a:ext cx="2420938" cy="901700"/>
        </p:xfrm>
        <a:graphic>
          <a:graphicData uri="http://schemas.openxmlformats.org/presentationml/2006/ole">
            <mc:AlternateContent xmlns:mc="http://schemas.openxmlformats.org/markup-compatibility/2006">
              <mc:Choice xmlns:v="urn:schemas-microsoft-com:vml" Requires="v">
                <p:oleObj spid="_x0000_s7182" name="Equation" r:id="rId3" imgW="1384200" imgH="634680" progId="Equation.3">
                  <p:embed/>
                </p:oleObj>
              </mc:Choice>
              <mc:Fallback>
                <p:oleObj name="Equation" r:id="rId3" imgW="1384200" imgH="634680" progId="Equation.3">
                  <p:embed/>
                  <p:pic>
                    <p:nvPicPr>
                      <p:cNvPr id="16387" name="Object 3"/>
                      <p:cNvPicPr>
                        <a:picLocks noChangeAspect="1" noChangeArrowheads="1"/>
                      </p:cNvPicPr>
                      <p:nvPr/>
                    </p:nvPicPr>
                    <p:blipFill>
                      <a:blip r:embed="rId4"/>
                      <a:srcRect/>
                      <a:stretch>
                        <a:fillRect/>
                      </a:stretch>
                    </p:blipFill>
                    <p:spPr bwMode="auto">
                      <a:xfrm>
                        <a:off x="5778500" y="1066800"/>
                        <a:ext cx="2420938" cy="90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25060" name="Group 4"/>
          <p:cNvGraphicFramePr>
            <a:graphicFrameLocks noGrp="1"/>
          </p:cNvGraphicFramePr>
          <p:nvPr>
            <p:ph idx="1"/>
          </p:nvPr>
        </p:nvGraphicFramePr>
        <p:xfrm>
          <a:off x="304800" y="1295400"/>
          <a:ext cx="4876800" cy="1371599"/>
        </p:xfrm>
        <a:graphic>
          <a:graphicData uri="http://schemas.openxmlformats.org/drawingml/2006/table">
            <a:tbl>
              <a:tblPr/>
              <a:tblGrid>
                <a:gridCol w="1218881">
                  <a:extLst>
                    <a:ext uri="{9D8B030D-6E8A-4147-A177-3AD203B41FA5}">
                      <a16:colId xmlns:a16="http://schemas.microsoft.com/office/drawing/2014/main" xmlns="" val="20000"/>
                    </a:ext>
                  </a:extLst>
                </a:gridCol>
                <a:gridCol w="1220157">
                  <a:extLst>
                    <a:ext uri="{9D8B030D-6E8A-4147-A177-3AD203B41FA5}">
                      <a16:colId xmlns:a16="http://schemas.microsoft.com/office/drawing/2014/main" xmlns="" val="20001"/>
                    </a:ext>
                  </a:extLst>
                </a:gridCol>
                <a:gridCol w="1218881">
                  <a:extLst>
                    <a:ext uri="{9D8B030D-6E8A-4147-A177-3AD203B41FA5}">
                      <a16:colId xmlns:a16="http://schemas.microsoft.com/office/drawing/2014/main" xmlns="" val="20002"/>
                    </a:ext>
                  </a:extLst>
                </a:gridCol>
                <a:gridCol w="1218881">
                  <a:extLst>
                    <a:ext uri="{9D8B030D-6E8A-4147-A177-3AD203B41FA5}">
                      <a16:colId xmlns:a16="http://schemas.microsoft.com/office/drawing/2014/main" xmlns="" val="20003"/>
                    </a:ext>
                  </a:extLst>
                </a:gridCol>
              </a:tblGrid>
              <a:tr h="324464">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400" b="0" i="0" u="none" strike="noStrike" cap="none" normalizeH="0" baseline="0" dirty="0">
                          <a:ln>
                            <a:noFill/>
                          </a:ln>
                          <a:solidFill>
                            <a:schemeClr val="tx1"/>
                          </a:solidFill>
                          <a:effectLst/>
                          <a:latin typeface="Arial" charset="0"/>
                        </a:rPr>
                        <a:t>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400" b="0" i="0" u="none" strike="noStrike" cap="none" normalizeH="0" baseline="0" dirty="0">
                          <a:ln>
                            <a:noFill/>
                          </a:ln>
                          <a:solidFill>
                            <a:schemeClr val="tx1"/>
                          </a:solidFill>
                          <a:effectLst/>
                          <a:latin typeface="Arial" charset="0"/>
                        </a:rPr>
                        <a:t>PREDICTED CLASS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0"/>
                  </a:ext>
                </a:extLst>
              </a:tr>
              <a:tr h="336447">
                <a:tc rowSpan="3">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400" b="0" i="0" u="none" strike="noStrike" cap="none" normalizeH="0" baseline="0">
                          <a:ln>
                            <a:noFill/>
                          </a:ln>
                          <a:solidFill>
                            <a:schemeClr val="tx1"/>
                          </a:solidFill>
                          <a:effectLst/>
                          <a:latin typeface="Arial" charset="0"/>
                        </a:rPr>
                        <a:t/>
                      </a:r>
                      <a:br>
                        <a:rPr kumimoji="0" lang="en-US" sz="1400" b="0" i="0" u="none" strike="noStrike" cap="none" normalizeH="0" baseline="0">
                          <a:ln>
                            <a:noFill/>
                          </a:ln>
                          <a:solidFill>
                            <a:schemeClr val="tx1"/>
                          </a:solidFill>
                          <a:effectLst/>
                          <a:latin typeface="Arial" charset="0"/>
                        </a:rPr>
                      </a:br>
                      <a:endParaRPr kumimoji="0" lang="en-US" sz="1400" b="0" i="0" u="none" strike="noStrike" cap="none" normalizeH="0" baseline="0">
                        <a:ln>
                          <a:noFill/>
                        </a:ln>
                        <a:solidFill>
                          <a:schemeClr val="tx1"/>
                        </a:solidFill>
                        <a:effectLst/>
                        <a:latin typeface="Arial" charset="0"/>
                      </a:endParaRPr>
                    </a:p>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400" b="0" i="0" u="none" strike="noStrike" cap="none" normalizeH="0" baseline="0">
                          <a:ln>
                            <a:noFill/>
                          </a:ln>
                          <a:solidFill>
                            <a:schemeClr val="tx1"/>
                          </a:solidFill>
                          <a:effectLst/>
                          <a:latin typeface="Arial" charset="0"/>
                        </a:rPr>
                        <a:t>ACTUAL</a:t>
                      </a:r>
                      <a:br>
                        <a:rPr kumimoji="0" lang="en-US" sz="1400" b="0" i="0" u="none" strike="noStrike" cap="none" normalizeH="0" baseline="0">
                          <a:ln>
                            <a:noFill/>
                          </a:ln>
                          <a:solidFill>
                            <a:schemeClr val="tx1"/>
                          </a:solidFill>
                          <a:effectLst/>
                          <a:latin typeface="Arial" charset="0"/>
                        </a:rPr>
                      </a:br>
                      <a:r>
                        <a:rPr kumimoji="0" lang="en-US" sz="1400" b="0" i="0" u="none" strike="noStrike" cap="none" normalizeH="0" baseline="0">
                          <a:ln>
                            <a:noFill/>
                          </a:ln>
                          <a:solidFill>
                            <a:schemeClr val="tx1"/>
                          </a:solidFill>
                          <a:effectLst/>
                          <a:latin typeface="Arial" charset="0"/>
                        </a:rPr>
                        <a:t>CLASS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endParaRPr kumimoji="0" lang="en-US" sz="12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200" b="0" i="0" u="none" strike="noStrike" cap="none" normalizeH="0" baseline="0" dirty="0">
                          <a:ln>
                            <a:noFill/>
                          </a:ln>
                          <a:solidFill>
                            <a:schemeClr val="tx1"/>
                          </a:solidFill>
                          <a:effectLst/>
                          <a:latin typeface="Arial" charset="0"/>
                        </a:rPr>
                        <a:t>Class=Yes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200" b="0" i="0" u="none" strike="noStrike" cap="none" normalizeH="0" baseline="0" dirty="0">
                          <a:ln>
                            <a:noFill/>
                          </a:ln>
                          <a:solidFill>
                            <a:schemeClr val="tx1"/>
                          </a:solidFill>
                          <a:effectLst/>
                          <a:latin typeface="Arial" charset="0"/>
                        </a:rPr>
                        <a:t>Class=No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329995">
                <a:tc vMerge="1">
                  <a:txBody>
                    <a:bodyPr/>
                    <a:lstStyle/>
                    <a:p>
                      <a:endParaRPr lang="en-US"/>
                    </a:p>
                  </a:txBody>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200" b="0" i="0" u="none" strike="noStrike" cap="none" normalizeH="0" baseline="0" dirty="0">
                          <a:ln>
                            <a:noFill/>
                          </a:ln>
                          <a:solidFill>
                            <a:schemeClr val="tx1"/>
                          </a:solidFill>
                          <a:effectLst/>
                          <a:latin typeface="Arial" charset="0"/>
                        </a:rPr>
                        <a:t>Class=Yes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200" b="0" i="0" u="none" strike="noStrike" cap="none" normalizeH="0" baseline="0" dirty="0">
                          <a:ln>
                            <a:noFill/>
                          </a:ln>
                          <a:solidFill>
                            <a:schemeClr val="tx1"/>
                          </a:solidFill>
                          <a:effectLst/>
                          <a:latin typeface="Arial" charset="0"/>
                        </a:rPr>
                        <a:t>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200" b="0" i="0" u="none" strike="noStrike" cap="none" normalizeH="0" baseline="0" dirty="0">
                          <a:ln>
                            <a:noFill/>
                          </a:ln>
                          <a:solidFill>
                            <a:schemeClr val="tx1"/>
                          </a:solidFill>
                          <a:effectLst/>
                          <a:latin typeface="Arial" charset="0"/>
                        </a:rPr>
                        <a:t>50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380693">
                <a:tc vMerge="1">
                  <a:txBody>
                    <a:bodyPr/>
                    <a:lstStyle/>
                    <a:p>
                      <a:endParaRPr lang="en-US"/>
                    </a:p>
                  </a:txBody>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200" b="0" i="0" u="none" strike="noStrike" cap="none" normalizeH="0" baseline="0" dirty="0">
                          <a:ln>
                            <a:noFill/>
                          </a:ln>
                          <a:solidFill>
                            <a:schemeClr val="tx1"/>
                          </a:solidFill>
                          <a:effectLst/>
                          <a:latin typeface="Arial" charset="0"/>
                        </a:rPr>
                        <a:t>Class=No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200" b="0" i="0" u="none" strike="noStrike" cap="none" normalizeH="0" baseline="0" dirty="0">
                          <a:ln>
                            <a:noFill/>
                          </a:ln>
                          <a:solidFill>
                            <a:schemeClr val="tx1"/>
                          </a:solidFill>
                          <a:effectLst/>
                          <a:latin typeface="Arial" charset="0"/>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200" b="0" i="0" u="none" strike="noStrike" cap="none" normalizeH="0" baseline="0" dirty="0">
                          <a:ln>
                            <a:noFill/>
                          </a:ln>
                          <a:solidFill>
                            <a:schemeClr val="tx1"/>
                          </a:solidFill>
                          <a:effectLst/>
                          <a:latin typeface="Arial" charset="0"/>
                        </a:rPr>
                        <a:t> 9900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bl>
          </a:graphicData>
        </a:graphic>
      </p:graphicFrame>
      <p:graphicFrame>
        <p:nvGraphicFramePr>
          <p:cNvPr id="5" name="Group 4"/>
          <p:cNvGraphicFramePr>
            <a:graphicFrameLocks/>
          </p:cNvGraphicFramePr>
          <p:nvPr/>
        </p:nvGraphicFramePr>
        <p:xfrm>
          <a:off x="304800" y="3124200"/>
          <a:ext cx="4876800" cy="1323976"/>
        </p:xfrm>
        <a:graphic>
          <a:graphicData uri="http://schemas.openxmlformats.org/drawingml/2006/table">
            <a:tbl>
              <a:tblPr/>
              <a:tblGrid>
                <a:gridCol w="1218881">
                  <a:extLst>
                    <a:ext uri="{9D8B030D-6E8A-4147-A177-3AD203B41FA5}">
                      <a16:colId xmlns:a16="http://schemas.microsoft.com/office/drawing/2014/main" xmlns="" val="20000"/>
                    </a:ext>
                  </a:extLst>
                </a:gridCol>
                <a:gridCol w="1220157">
                  <a:extLst>
                    <a:ext uri="{9D8B030D-6E8A-4147-A177-3AD203B41FA5}">
                      <a16:colId xmlns:a16="http://schemas.microsoft.com/office/drawing/2014/main" xmlns="" val="20001"/>
                    </a:ext>
                  </a:extLst>
                </a:gridCol>
                <a:gridCol w="1218881">
                  <a:extLst>
                    <a:ext uri="{9D8B030D-6E8A-4147-A177-3AD203B41FA5}">
                      <a16:colId xmlns:a16="http://schemas.microsoft.com/office/drawing/2014/main" xmlns="" val="20002"/>
                    </a:ext>
                  </a:extLst>
                </a:gridCol>
                <a:gridCol w="1218881">
                  <a:extLst>
                    <a:ext uri="{9D8B030D-6E8A-4147-A177-3AD203B41FA5}">
                      <a16:colId xmlns:a16="http://schemas.microsoft.com/office/drawing/2014/main" xmlns="" val="20003"/>
                    </a:ext>
                  </a:extLst>
                </a:gridCol>
              </a:tblGrid>
              <a:tr h="306559">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400" b="0" i="0" u="none" strike="noStrike" cap="none" normalizeH="0" baseline="0" dirty="0">
                          <a:ln>
                            <a:noFill/>
                          </a:ln>
                          <a:solidFill>
                            <a:schemeClr val="tx1"/>
                          </a:solidFill>
                          <a:effectLst/>
                          <a:latin typeface="Arial" charset="0"/>
                        </a:rPr>
                        <a:t>T2</a:t>
                      </a:r>
                    </a:p>
                  </a:txBody>
                  <a:tcPr marT="45738" marB="457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400" b="0" i="0" u="none" strike="noStrike" cap="none" normalizeH="0" baseline="0" dirty="0">
                          <a:ln>
                            <a:noFill/>
                          </a:ln>
                          <a:solidFill>
                            <a:schemeClr val="tx1"/>
                          </a:solidFill>
                          <a:effectLst/>
                          <a:latin typeface="Arial" charset="0"/>
                        </a:rPr>
                        <a:t>PREDICTED CLASS</a:t>
                      </a:r>
                    </a:p>
                  </a:txBody>
                  <a:tcPr marT="45738" marB="457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0"/>
                  </a:ext>
                </a:extLst>
              </a:tr>
              <a:tr h="317881">
                <a:tc rowSpan="3">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400" b="0" i="0" u="none" strike="noStrike" cap="none" normalizeH="0" baseline="0">
                          <a:ln>
                            <a:noFill/>
                          </a:ln>
                          <a:solidFill>
                            <a:schemeClr val="tx1"/>
                          </a:solidFill>
                          <a:effectLst/>
                          <a:latin typeface="Arial" charset="0"/>
                        </a:rPr>
                        <a:t/>
                      </a:r>
                      <a:br>
                        <a:rPr kumimoji="0" lang="en-US" sz="1400" b="0" i="0" u="none" strike="noStrike" cap="none" normalizeH="0" baseline="0">
                          <a:ln>
                            <a:noFill/>
                          </a:ln>
                          <a:solidFill>
                            <a:schemeClr val="tx1"/>
                          </a:solidFill>
                          <a:effectLst/>
                          <a:latin typeface="Arial" charset="0"/>
                        </a:rPr>
                      </a:br>
                      <a:endParaRPr kumimoji="0" lang="en-US" sz="1400" b="0" i="0" u="none" strike="noStrike" cap="none" normalizeH="0" baseline="0">
                        <a:ln>
                          <a:noFill/>
                        </a:ln>
                        <a:solidFill>
                          <a:schemeClr val="tx1"/>
                        </a:solidFill>
                        <a:effectLst/>
                        <a:latin typeface="Arial" charset="0"/>
                      </a:endParaRPr>
                    </a:p>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400" b="0" i="0" u="none" strike="noStrike" cap="none" normalizeH="0" baseline="0">
                          <a:ln>
                            <a:noFill/>
                          </a:ln>
                          <a:solidFill>
                            <a:schemeClr val="tx1"/>
                          </a:solidFill>
                          <a:effectLst/>
                          <a:latin typeface="Arial" charset="0"/>
                        </a:rPr>
                        <a:t>ACTUAL</a:t>
                      </a:r>
                      <a:br>
                        <a:rPr kumimoji="0" lang="en-US" sz="1400" b="0" i="0" u="none" strike="noStrike" cap="none" normalizeH="0" baseline="0">
                          <a:ln>
                            <a:noFill/>
                          </a:ln>
                          <a:solidFill>
                            <a:schemeClr val="tx1"/>
                          </a:solidFill>
                          <a:effectLst/>
                          <a:latin typeface="Arial" charset="0"/>
                        </a:rPr>
                      </a:br>
                      <a:r>
                        <a:rPr kumimoji="0" lang="en-US" sz="1400" b="0" i="0" u="none" strike="noStrike" cap="none" normalizeH="0" baseline="0">
                          <a:ln>
                            <a:noFill/>
                          </a:ln>
                          <a:solidFill>
                            <a:schemeClr val="tx1"/>
                          </a:solidFill>
                          <a:effectLst/>
                          <a:latin typeface="Arial" charset="0"/>
                        </a:rPr>
                        <a:t>CLASS</a:t>
                      </a:r>
                    </a:p>
                  </a:txBody>
                  <a:tcPr marT="45738" marB="457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endParaRPr kumimoji="0" lang="en-US" sz="1200" b="0" i="0" u="none" strike="noStrike" cap="none" normalizeH="0" baseline="0" dirty="0">
                        <a:ln>
                          <a:noFill/>
                        </a:ln>
                        <a:solidFill>
                          <a:schemeClr val="tx1"/>
                        </a:solidFill>
                        <a:effectLst/>
                        <a:latin typeface="Arial" charset="0"/>
                      </a:endParaRPr>
                    </a:p>
                  </a:txBody>
                  <a:tcPr marT="45738" marB="457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200" b="0" i="0" u="none" strike="noStrike" cap="none" normalizeH="0" baseline="0" dirty="0">
                          <a:ln>
                            <a:noFill/>
                          </a:ln>
                          <a:solidFill>
                            <a:schemeClr val="tx1"/>
                          </a:solidFill>
                          <a:effectLst/>
                          <a:latin typeface="Arial" charset="0"/>
                        </a:rPr>
                        <a:t>Class=Yes</a:t>
                      </a:r>
                    </a:p>
                  </a:txBody>
                  <a:tcPr marT="45738" marB="457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200" b="0" i="0" u="none" strike="noStrike" cap="none" normalizeH="0" baseline="0" dirty="0">
                          <a:ln>
                            <a:noFill/>
                          </a:ln>
                          <a:solidFill>
                            <a:schemeClr val="tx1"/>
                          </a:solidFill>
                          <a:effectLst/>
                          <a:latin typeface="Arial" charset="0"/>
                        </a:rPr>
                        <a:t>Class=No</a:t>
                      </a:r>
                    </a:p>
                  </a:txBody>
                  <a:tcPr marT="45738" marB="457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311785">
                <a:tc vMerge="1">
                  <a:txBody>
                    <a:bodyPr/>
                    <a:lstStyle/>
                    <a:p>
                      <a:endParaRPr lang="en-US"/>
                    </a:p>
                  </a:txBody>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200" b="0" i="0" u="none" strike="noStrike" cap="none" normalizeH="0" baseline="0" dirty="0">
                          <a:ln>
                            <a:noFill/>
                          </a:ln>
                          <a:solidFill>
                            <a:schemeClr val="tx1"/>
                          </a:solidFill>
                          <a:effectLst/>
                          <a:latin typeface="Arial" charset="0"/>
                        </a:rPr>
                        <a:t>Class=Yes</a:t>
                      </a:r>
                    </a:p>
                  </a:txBody>
                  <a:tcPr marT="45738" marB="457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200" b="0" i="0" u="none" strike="noStrike" cap="none" normalizeH="0" baseline="0" dirty="0">
                          <a:ln>
                            <a:noFill/>
                          </a:ln>
                          <a:solidFill>
                            <a:schemeClr val="tx1"/>
                          </a:solidFill>
                          <a:effectLst/>
                          <a:latin typeface="Arial" charset="0"/>
                        </a:rPr>
                        <a:t>99</a:t>
                      </a:r>
                    </a:p>
                  </a:txBody>
                  <a:tcPr marT="45738" marB="457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200" b="0" i="0" u="none" strike="noStrike" cap="none" normalizeH="0" baseline="0" dirty="0">
                          <a:ln>
                            <a:noFill/>
                          </a:ln>
                          <a:solidFill>
                            <a:schemeClr val="tx1"/>
                          </a:solidFill>
                          <a:effectLst/>
                          <a:latin typeface="Arial" charset="0"/>
                        </a:rPr>
                        <a:t>1</a:t>
                      </a:r>
                    </a:p>
                  </a:txBody>
                  <a:tcPr marT="45738" marB="457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387751">
                <a:tc vMerge="1">
                  <a:txBody>
                    <a:bodyPr/>
                    <a:lstStyle/>
                    <a:p>
                      <a:endParaRPr lang="en-US"/>
                    </a:p>
                  </a:txBody>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200" b="0" i="0" u="none" strike="noStrike" cap="none" normalizeH="0" baseline="0" dirty="0">
                          <a:ln>
                            <a:noFill/>
                          </a:ln>
                          <a:solidFill>
                            <a:schemeClr val="tx1"/>
                          </a:solidFill>
                          <a:effectLst/>
                          <a:latin typeface="Arial" charset="0"/>
                        </a:rPr>
                        <a:t>Class=No</a:t>
                      </a:r>
                    </a:p>
                  </a:txBody>
                  <a:tcPr marT="45738" marB="457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200" b="0" i="0" u="none" strike="noStrike" cap="none" normalizeH="0" baseline="0" dirty="0">
                          <a:ln>
                            <a:noFill/>
                          </a:ln>
                          <a:solidFill>
                            <a:schemeClr val="tx1"/>
                          </a:solidFill>
                          <a:effectLst/>
                          <a:latin typeface="Arial" charset="0"/>
                        </a:rPr>
                        <a:t>1000</a:t>
                      </a:r>
                    </a:p>
                  </a:txBody>
                  <a:tcPr marT="45738" marB="457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200" b="0" i="0" u="none" strike="noStrike" cap="none" normalizeH="0" baseline="0" dirty="0">
                          <a:ln>
                            <a:noFill/>
                          </a:ln>
                          <a:solidFill>
                            <a:schemeClr val="tx1"/>
                          </a:solidFill>
                          <a:effectLst/>
                          <a:latin typeface="Arial" charset="0"/>
                        </a:rPr>
                        <a:t> 9000</a:t>
                      </a:r>
                    </a:p>
                  </a:txBody>
                  <a:tcPr marT="45738" marB="457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bl>
          </a:graphicData>
        </a:graphic>
      </p:graphicFrame>
      <p:graphicFrame>
        <p:nvGraphicFramePr>
          <p:cNvPr id="7" name="Group 4"/>
          <p:cNvGraphicFramePr>
            <a:graphicFrameLocks/>
          </p:cNvGraphicFramePr>
          <p:nvPr/>
        </p:nvGraphicFramePr>
        <p:xfrm>
          <a:off x="304800" y="4953000"/>
          <a:ext cx="4876800" cy="1371600"/>
        </p:xfrm>
        <a:graphic>
          <a:graphicData uri="http://schemas.openxmlformats.org/drawingml/2006/table">
            <a:tbl>
              <a:tblPr/>
              <a:tblGrid>
                <a:gridCol w="1218881">
                  <a:extLst>
                    <a:ext uri="{9D8B030D-6E8A-4147-A177-3AD203B41FA5}">
                      <a16:colId xmlns:a16="http://schemas.microsoft.com/office/drawing/2014/main" xmlns="" val="20000"/>
                    </a:ext>
                  </a:extLst>
                </a:gridCol>
                <a:gridCol w="1220157">
                  <a:extLst>
                    <a:ext uri="{9D8B030D-6E8A-4147-A177-3AD203B41FA5}">
                      <a16:colId xmlns:a16="http://schemas.microsoft.com/office/drawing/2014/main" xmlns="" val="20001"/>
                    </a:ext>
                  </a:extLst>
                </a:gridCol>
                <a:gridCol w="1218881">
                  <a:extLst>
                    <a:ext uri="{9D8B030D-6E8A-4147-A177-3AD203B41FA5}">
                      <a16:colId xmlns:a16="http://schemas.microsoft.com/office/drawing/2014/main" xmlns="" val="20002"/>
                    </a:ext>
                  </a:extLst>
                </a:gridCol>
                <a:gridCol w="1218881">
                  <a:extLst>
                    <a:ext uri="{9D8B030D-6E8A-4147-A177-3AD203B41FA5}">
                      <a16:colId xmlns:a16="http://schemas.microsoft.com/office/drawing/2014/main" xmlns="" val="20003"/>
                    </a:ext>
                  </a:extLst>
                </a:gridCol>
              </a:tblGrid>
              <a:tr h="324465">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400" b="0" i="0" u="none" strike="noStrike" cap="none" normalizeH="0" baseline="0" dirty="0">
                          <a:ln>
                            <a:noFill/>
                          </a:ln>
                          <a:solidFill>
                            <a:schemeClr val="tx1"/>
                          </a:solidFill>
                          <a:effectLst/>
                          <a:latin typeface="Arial" charset="0"/>
                        </a:rPr>
                        <a:t>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400" b="0" i="0" u="none" strike="noStrike" cap="none" normalizeH="0" baseline="0" dirty="0">
                          <a:ln>
                            <a:noFill/>
                          </a:ln>
                          <a:solidFill>
                            <a:schemeClr val="tx1"/>
                          </a:solidFill>
                          <a:effectLst/>
                          <a:latin typeface="Arial" charset="0"/>
                        </a:rPr>
                        <a:t>PREDICTED CLASS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0"/>
                  </a:ext>
                </a:extLst>
              </a:tr>
              <a:tr h="336447">
                <a:tc rowSpan="3">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400" b="0" i="0" u="none" strike="noStrike" cap="none" normalizeH="0" baseline="0">
                          <a:ln>
                            <a:noFill/>
                          </a:ln>
                          <a:solidFill>
                            <a:schemeClr val="tx1"/>
                          </a:solidFill>
                          <a:effectLst/>
                          <a:latin typeface="Arial" charset="0"/>
                        </a:rPr>
                        <a:t/>
                      </a:r>
                      <a:br>
                        <a:rPr kumimoji="0" lang="en-US" sz="1400" b="0" i="0" u="none" strike="noStrike" cap="none" normalizeH="0" baseline="0">
                          <a:ln>
                            <a:noFill/>
                          </a:ln>
                          <a:solidFill>
                            <a:schemeClr val="tx1"/>
                          </a:solidFill>
                          <a:effectLst/>
                          <a:latin typeface="Arial" charset="0"/>
                        </a:rPr>
                      </a:br>
                      <a:endParaRPr kumimoji="0" lang="en-US" sz="1400" b="0" i="0" u="none" strike="noStrike" cap="none" normalizeH="0" baseline="0">
                        <a:ln>
                          <a:noFill/>
                        </a:ln>
                        <a:solidFill>
                          <a:schemeClr val="tx1"/>
                        </a:solidFill>
                        <a:effectLst/>
                        <a:latin typeface="Arial" charset="0"/>
                      </a:endParaRPr>
                    </a:p>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400" b="0" i="0" u="none" strike="noStrike" cap="none" normalizeH="0" baseline="0">
                          <a:ln>
                            <a:noFill/>
                          </a:ln>
                          <a:solidFill>
                            <a:schemeClr val="tx1"/>
                          </a:solidFill>
                          <a:effectLst/>
                          <a:latin typeface="Arial" charset="0"/>
                        </a:rPr>
                        <a:t>ACTUAL</a:t>
                      </a:r>
                      <a:br>
                        <a:rPr kumimoji="0" lang="en-US" sz="1400" b="0" i="0" u="none" strike="noStrike" cap="none" normalizeH="0" baseline="0">
                          <a:ln>
                            <a:noFill/>
                          </a:ln>
                          <a:solidFill>
                            <a:schemeClr val="tx1"/>
                          </a:solidFill>
                          <a:effectLst/>
                          <a:latin typeface="Arial" charset="0"/>
                        </a:rPr>
                      </a:br>
                      <a:r>
                        <a:rPr kumimoji="0" lang="en-US" sz="1400" b="0" i="0" u="none" strike="noStrike" cap="none" normalizeH="0" baseline="0">
                          <a:ln>
                            <a:noFill/>
                          </a:ln>
                          <a:solidFill>
                            <a:schemeClr val="tx1"/>
                          </a:solidFill>
                          <a:effectLst/>
                          <a:latin typeface="Arial" charset="0"/>
                        </a:rPr>
                        <a:t>CLASS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endParaRPr kumimoji="0" lang="en-US" sz="12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200" b="0" i="0" u="none" strike="noStrike" cap="none" normalizeH="0" baseline="0" dirty="0">
                          <a:ln>
                            <a:noFill/>
                          </a:ln>
                          <a:solidFill>
                            <a:schemeClr val="tx1"/>
                          </a:solidFill>
                          <a:effectLst/>
                          <a:latin typeface="Arial" charset="0"/>
                        </a:rPr>
                        <a:t>Class=Yes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200" b="0" i="0" u="none" strike="noStrike" cap="none" normalizeH="0" baseline="0" dirty="0">
                          <a:ln>
                            <a:noFill/>
                          </a:ln>
                          <a:solidFill>
                            <a:schemeClr val="tx1"/>
                          </a:solidFill>
                          <a:effectLst/>
                          <a:latin typeface="Arial" charset="0"/>
                        </a:rPr>
                        <a:t>Class=No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329995">
                <a:tc vMerge="1">
                  <a:txBody>
                    <a:bodyPr/>
                    <a:lstStyle/>
                    <a:p>
                      <a:endParaRPr lang="en-US"/>
                    </a:p>
                  </a:txBody>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200" b="0" i="0" u="none" strike="noStrike" cap="none" normalizeH="0" baseline="0" dirty="0">
                          <a:ln>
                            <a:noFill/>
                          </a:ln>
                          <a:solidFill>
                            <a:schemeClr val="tx1"/>
                          </a:solidFill>
                          <a:effectLst/>
                          <a:latin typeface="Arial" charset="0"/>
                        </a:rPr>
                        <a:t>Class=Yes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200" b="0" i="0" u="none" strike="noStrike" cap="none" normalizeH="0" baseline="0" dirty="0">
                          <a:ln>
                            <a:noFill/>
                          </a:ln>
                          <a:solidFill>
                            <a:schemeClr val="tx1"/>
                          </a:solidFill>
                          <a:effectLst/>
                          <a:latin typeface="Arial" charset="0"/>
                        </a:rPr>
                        <a:t>99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200" b="0" i="0" u="none" strike="noStrike" cap="none" normalizeH="0" baseline="0" dirty="0">
                          <a:ln>
                            <a:noFill/>
                          </a:ln>
                          <a:solidFill>
                            <a:schemeClr val="tx1"/>
                          </a:solidFill>
                          <a:effectLst/>
                          <a:latin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380693">
                <a:tc vMerge="1">
                  <a:txBody>
                    <a:bodyPr/>
                    <a:lstStyle/>
                    <a:p>
                      <a:endParaRPr lang="en-US"/>
                    </a:p>
                  </a:txBody>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200" b="0" i="0" u="none" strike="noStrike" cap="none" normalizeH="0" baseline="0" dirty="0">
                          <a:ln>
                            <a:noFill/>
                          </a:ln>
                          <a:solidFill>
                            <a:schemeClr val="tx1"/>
                          </a:solidFill>
                          <a:effectLst/>
                          <a:latin typeface="Arial" charset="0"/>
                        </a:rPr>
                        <a:t>Class=No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200" b="0" i="0" u="none" strike="noStrike" cap="none" normalizeH="0" baseline="0" dirty="0">
                          <a:ln>
                            <a:noFill/>
                          </a:ln>
                          <a:solidFill>
                            <a:schemeClr val="tx1"/>
                          </a:solidFill>
                          <a:effectLst/>
                          <a:latin typeface="Arial" charset="0"/>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200" b="0" i="0" u="none" strike="noStrike" cap="none" normalizeH="0" baseline="0" dirty="0">
                          <a:ln>
                            <a:noFill/>
                          </a:ln>
                          <a:solidFill>
                            <a:schemeClr val="tx1"/>
                          </a:solidFill>
                          <a:effectLst/>
                          <a:latin typeface="Arial" charset="0"/>
                        </a:rPr>
                        <a:t> 9900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bl>
          </a:graphicData>
        </a:graphic>
      </p:graphicFrame>
      <p:graphicFrame>
        <p:nvGraphicFramePr>
          <p:cNvPr id="16457" name="Object 2"/>
          <p:cNvGraphicFramePr>
            <a:graphicFrameLocks noChangeAspect="1"/>
          </p:cNvGraphicFramePr>
          <p:nvPr/>
        </p:nvGraphicFramePr>
        <p:xfrm>
          <a:off x="5711825" y="2971800"/>
          <a:ext cx="2589213" cy="914400"/>
        </p:xfrm>
        <a:graphic>
          <a:graphicData uri="http://schemas.openxmlformats.org/presentationml/2006/ole">
            <mc:AlternateContent xmlns:mc="http://schemas.openxmlformats.org/markup-compatibility/2006">
              <mc:Choice xmlns:v="urn:schemas-microsoft-com:vml" Requires="v">
                <p:oleObj spid="_x0000_s7183" name="Equation" r:id="rId5" imgW="1460160" imgH="634680" progId="Equation.3">
                  <p:embed/>
                </p:oleObj>
              </mc:Choice>
              <mc:Fallback>
                <p:oleObj name="Equation" r:id="rId5" imgW="1460160" imgH="634680" progId="Equation.3">
                  <p:embed/>
                  <p:pic>
                    <p:nvPicPr>
                      <p:cNvPr id="16457" name="Object 2"/>
                      <p:cNvPicPr>
                        <a:picLocks noChangeAspect="1" noChangeArrowheads="1"/>
                      </p:cNvPicPr>
                      <p:nvPr/>
                    </p:nvPicPr>
                    <p:blipFill>
                      <a:blip r:embed="rId6"/>
                      <a:srcRect/>
                      <a:stretch>
                        <a:fillRect/>
                      </a:stretch>
                    </p:blipFill>
                    <p:spPr bwMode="auto">
                      <a:xfrm>
                        <a:off x="5711825" y="2971800"/>
                        <a:ext cx="2589213"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458" name="Object 3"/>
          <p:cNvGraphicFramePr>
            <a:graphicFrameLocks noChangeAspect="1"/>
          </p:cNvGraphicFramePr>
          <p:nvPr/>
        </p:nvGraphicFramePr>
        <p:xfrm>
          <a:off x="5705475" y="4876800"/>
          <a:ext cx="2806700" cy="990600"/>
        </p:xfrm>
        <a:graphic>
          <a:graphicData uri="http://schemas.openxmlformats.org/presentationml/2006/ole">
            <mc:AlternateContent xmlns:mc="http://schemas.openxmlformats.org/markup-compatibility/2006">
              <mc:Choice xmlns:v="urn:schemas-microsoft-com:vml" Requires="v">
                <p:oleObj spid="_x0000_s7184" name="Equation" r:id="rId7" imgW="1460160" imgH="634680" progId="Equation.3">
                  <p:embed/>
                </p:oleObj>
              </mc:Choice>
              <mc:Fallback>
                <p:oleObj name="Equation" r:id="rId7" imgW="1460160" imgH="634680" progId="Equation.3">
                  <p:embed/>
                  <p:pic>
                    <p:nvPicPr>
                      <p:cNvPr id="16458" name="Object 3"/>
                      <p:cNvPicPr>
                        <a:picLocks noChangeAspect="1" noChangeArrowheads="1"/>
                      </p:cNvPicPr>
                      <p:nvPr/>
                    </p:nvPicPr>
                    <p:blipFill>
                      <a:blip r:embed="rId8"/>
                      <a:srcRect/>
                      <a:stretch>
                        <a:fillRect/>
                      </a:stretch>
                    </p:blipFill>
                    <p:spPr bwMode="auto">
                      <a:xfrm>
                        <a:off x="5705475" y="4876800"/>
                        <a:ext cx="28067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 name="Object 2"/>
          <p:cNvGraphicFramePr>
            <a:graphicFrameLocks noChangeAspect="1"/>
          </p:cNvGraphicFramePr>
          <p:nvPr/>
        </p:nvGraphicFramePr>
        <p:xfrm>
          <a:off x="5665788" y="1981200"/>
          <a:ext cx="2078037" cy="660400"/>
        </p:xfrm>
        <a:graphic>
          <a:graphicData uri="http://schemas.openxmlformats.org/presentationml/2006/ole">
            <mc:AlternateContent xmlns:mc="http://schemas.openxmlformats.org/markup-compatibility/2006">
              <mc:Choice xmlns:v="urn:schemas-microsoft-com:vml" Requires="v">
                <p:oleObj spid="_x0000_s7185" name="Equation" r:id="rId9" imgW="1079280" imgH="380880" progId="Equation.3">
                  <p:embed/>
                </p:oleObj>
              </mc:Choice>
              <mc:Fallback>
                <p:oleObj name="Equation" r:id="rId9" imgW="1079280" imgH="380880" progId="Equation.3">
                  <p:embed/>
                  <p:pic>
                    <p:nvPicPr>
                      <p:cNvPr id="3" name="Object 2"/>
                      <p:cNvPicPr/>
                      <p:nvPr/>
                    </p:nvPicPr>
                    <p:blipFill>
                      <a:blip r:embed="rId10"/>
                      <a:stretch>
                        <a:fillRect/>
                      </a:stretch>
                    </p:blipFill>
                    <p:spPr>
                      <a:xfrm>
                        <a:off x="5665788" y="1981200"/>
                        <a:ext cx="2078037" cy="660400"/>
                      </a:xfrm>
                      <a:prstGeom prst="rect">
                        <a:avLst/>
                      </a:prstGeom>
                    </p:spPr>
                  </p:pic>
                </p:oleObj>
              </mc:Fallback>
            </mc:AlternateContent>
          </a:graphicData>
        </a:graphic>
      </p:graphicFrame>
      <p:graphicFrame>
        <p:nvGraphicFramePr>
          <p:cNvPr id="11" name="Object 10"/>
          <p:cNvGraphicFramePr>
            <a:graphicFrameLocks noChangeAspect="1"/>
          </p:cNvGraphicFramePr>
          <p:nvPr/>
        </p:nvGraphicFramePr>
        <p:xfrm>
          <a:off x="5654675" y="3810000"/>
          <a:ext cx="2081213" cy="733425"/>
        </p:xfrm>
        <a:graphic>
          <a:graphicData uri="http://schemas.openxmlformats.org/presentationml/2006/ole">
            <mc:AlternateContent xmlns:mc="http://schemas.openxmlformats.org/markup-compatibility/2006">
              <mc:Choice xmlns:v="urn:schemas-microsoft-com:vml" Requires="v">
                <p:oleObj spid="_x0000_s7186" name="Equation" r:id="rId11" imgW="1079280" imgH="380880" progId="Equation.3">
                  <p:embed/>
                </p:oleObj>
              </mc:Choice>
              <mc:Fallback>
                <p:oleObj name="Equation" r:id="rId11" imgW="1079280" imgH="380880" progId="Equation.3">
                  <p:embed/>
                  <p:pic>
                    <p:nvPicPr>
                      <p:cNvPr id="11" name="Object 10"/>
                      <p:cNvPicPr/>
                      <p:nvPr/>
                    </p:nvPicPr>
                    <p:blipFill>
                      <a:blip r:embed="rId12"/>
                      <a:stretch>
                        <a:fillRect/>
                      </a:stretch>
                    </p:blipFill>
                    <p:spPr>
                      <a:xfrm>
                        <a:off x="5654675" y="3810000"/>
                        <a:ext cx="2081213" cy="733425"/>
                      </a:xfrm>
                      <a:prstGeom prst="rect">
                        <a:avLst/>
                      </a:prstGeom>
                    </p:spPr>
                  </p:pic>
                </p:oleObj>
              </mc:Fallback>
            </mc:AlternateContent>
          </a:graphicData>
        </a:graphic>
      </p:graphicFrame>
      <p:graphicFrame>
        <p:nvGraphicFramePr>
          <p:cNvPr id="13" name="Object 12"/>
          <p:cNvGraphicFramePr>
            <a:graphicFrameLocks noChangeAspect="1"/>
          </p:cNvGraphicFramePr>
          <p:nvPr/>
        </p:nvGraphicFramePr>
        <p:xfrm>
          <a:off x="5713413" y="5872163"/>
          <a:ext cx="1981200" cy="733425"/>
        </p:xfrm>
        <a:graphic>
          <a:graphicData uri="http://schemas.openxmlformats.org/presentationml/2006/ole">
            <mc:AlternateContent xmlns:mc="http://schemas.openxmlformats.org/markup-compatibility/2006">
              <mc:Choice xmlns:v="urn:schemas-microsoft-com:vml" Requires="v">
                <p:oleObj spid="_x0000_s7187" name="Equation" r:id="rId13" imgW="1028520" imgH="380880" progId="Equation.3">
                  <p:embed/>
                </p:oleObj>
              </mc:Choice>
              <mc:Fallback>
                <p:oleObj name="Equation" r:id="rId13" imgW="1028520" imgH="380880" progId="Equation.3">
                  <p:embed/>
                  <p:pic>
                    <p:nvPicPr>
                      <p:cNvPr id="13" name="Object 12"/>
                      <p:cNvPicPr/>
                      <p:nvPr/>
                    </p:nvPicPr>
                    <p:blipFill>
                      <a:blip r:embed="rId14"/>
                      <a:stretch>
                        <a:fillRect/>
                      </a:stretch>
                    </p:blipFill>
                    <p:spPr>
                      <a:xfrm>
                        <a:off x="5713413" y="5872163"/>
                        <a:ext cx="1981200" cy="733425"/>
                      </a:xfrm>
                      <a:prstGeom prst="rect">
                        <a:avLst/>
                      </a:prstGeom>
                    </p:spPr>
                  </p:pic>
                </p:oleObj>
              </mc:Fallback>
            </mc:AlternateContent>
          </a:graphicData>
        </a:graphic>
      </p:graphicFrame>
    </p:spTree>
    <p:extLst>
      <p:ext uri="{BB962C8B-B14F-4D97-AF65-F5344CB8AC3E}">
        <p14:creationId xmlns:p14="http://schemas.microsoft.com/office/powerpoint/2010/main" val="31166132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sz="2400" dirty="0"/>
              <a:t>Building Classifiers with Imbalanced Training Set</a:t>
            </a:r>
          </a:p>
        </p:txBody>
      </p:sp>
      <p:sp>
        <p:nvSpPr>
          <p:cNvPr id="31747" name="Rectangle 3"/>
          <p:cNvSpPr>
            <a:spLocks noGrp="1" noChangeArrowheads="1"/>
          </p:cNvSpPr>
          <p:nvPr>
            <p:ph type="body" idx="1"/>
          </p:nvPr>
        </p:nvSpPr>
        <p:spPr/>
        <p:txBody>
          <a:bodyPr/>
          <a:lstStyle/>
          <a:p>
            <a:r>
              <a:rPr lang="en-US" altLang="en-US" dirty="0"/>
              <a:t>Modify the distribution of training data so that rare class is well-represented in training set</a:t>
            </a:r>
          </a:p>
          <a:p>
            <a:pPr lvl="1"/>
            <a:r>
              <a:rPr lang="en-US" altLang="en-US" dirty="0" err="1"/>
              <a:t>Undersample</a:t>
            </a:r>
            <a:r>
              <a:rPr lang="en-US" altLang="en-US" dirty="0"/>
              <a:t> the majority class</a:t>
            </a:r>
          </a:p>
          <a:p>
            <a:pPr lvl="1"/>
            <a:r>
              <a:rPr lang="en-US" altLang="en-US" dirty="0"/>
              <a:t>Oversample the rare class</a:t>
            </a:r>
          </a:p>
          <a:p>
            <a:pPr lvl="1"/>
            <a:r>
              <a:rPr lang="en-US" b="1" i="0" dirty="0">
                <a:solidFill>
                  <a:srgbClr val="222832"/>
                </a:solidFill>
                <a:effectLst/>
                <a:highlight>
                  <a:srgbClr val="FFFFFF"/>
                </a:highlight>
                <a:latin typeface="-apple-system"/>
              </a:rPr>
              <a:t>SMOTE</a:t>
            </a:r>
          </a:p>
          <a:p>
            <a:pPr lvl="1"/>
            <a:r>
              <a:rPr lang="en-US" b="1" i="0" dirty="0">
                <a:solidFill>
                  <a:srgbClr val="222832"/>
                </a:solidFill>
                <a:effectLst/>
                <a:highlight>
                  <a:srgbClr val="FFFFFF"/>
                </a:highlight>
                <a:latin typeface="-apple-system"/>
              </a:rPr>
              <a:t>SMOTENC</a:t>
            </a:r>
          </a:p>
          <a:p>
            <a:pPr lvl="1"/>
            <a:r>
              <a:rPr lang="en-US" b="1" i="0" dirty="0">
                <a:solidFill>
                  <a:srgbClr val="222832"/>
                </a:solidFill>
                <a:effectLst/>
                <a:highlight>
                  <a:srgbClr val="FFFFFF"/>
                </a:highlight>
                <a:latin typeface="-apple-system"/>
              </a:rPr>
              <a:t>SMOTEN</a:t>
            </a:r>
          </a:p>
          <a:p>
            <a:pPr lvl="1"/>
            <a:r>
              <a:rPr lang="en-US" b="1" i="0" dirty="0" err="1">
                <a:solidFill>
                  <a:srgbClr val="222832"/>
                </a:solidFill>
                <a:effectLst/>
                <a:highlight>
                  <a:srgbClr val="FFFFFF"/>
                </a:highlight>
                <a:latin typeface="-apple-system"/>
              </a:rPr>
              <a:t>BorderlineSMOTE</a:t>
            </a:r>
            <a:r>
              <a:rPr lang="en-US" b="1" i="0" dirty="0">
                <a:solidFill>
                  <a:srgbClr val="222832"/>
                </a:solidFill>
                <a:effectLst/>
                <a:highlight>
                  <a:srgbClr val="FFFFFF"/>
                </a:highlight>
                <a:latin typeface="-apple-system"/>
              </a:rPr>
              <a:t> </a:t>
            </a:r>
            <a:r>
              <a:rPr lang="en-US" b="1" i="0" dirty="0" err="1">
                <a:solidFill>
                  <a:srgbClr val="222832"/>
                </a:solidFill>
                <a:effectLst/>
                <a:highlight>
                  <a:srgbClr val="FFFFFF"/>
                </a:highlight>
                <a:latin typeface="-apple-system"/>
              </a:rPr>
              <a:t>etc</a:t>
            </a:r>
            <a:endParaRPr lang="en-US" b="1" i="0" dirty="0">
              <a:solidFill>
                <a:srgbClr val="222832"/>
              </a:solidFill>
              <a:effectLst/>
              <a:highlight>
                <a:srgbClr val="FFFFFF"/>
              </a:highlight>
              <a:latin typeface="-apple-system"/>
            </a:endParaRPr>
          </a:p>
          <a:p>
            <a:pPr marL="457200" lvl="1" indent="0">
              <a:buNone/>
            </a:pPr>
            <a:endParaRPr lang="en-US" b="1" i="0" dirty="0">
              <a:solidFill>
                <a:srgbClr val="222832"/>
              </a:solidFill>
              <a:effectLst/>
              <a:highlight>
                <a:srgbClr val="FFFFFF"/>
              </a:highlight>
              <a:latin typeface="-apple-system"/>
            </a:endParaRPr>
          </a:p>
          <a:p>
            <a:pPr marL="457200" lvl="1" indent="0">
              <a:buNone/>
            </a:pPr>
            <a:endParaRPr lang="en-US" b="1" i="0" dirty="0">
              <a:solidFill>
                <a:srgbClr val="222832"/>
              </a:solidFill>
              <a:effectLst/>
              <a:highlight>
                <a:srgbClr val="FFFFFF"/>
              </a:highlight>
              <a:latin typeface="-apple-system"/>
            </a:endParaRPr>
          </a:p>
          <a:p>
            <a:pPr marL="457200" lvl="1" indent="0">
              <a:buNone/>
            </a:pPr>
            <a:endParaRPr lang="en-US" altLang="en-US" dirty="0"/>
          </a:p>
          <a:p>
            <a:pPr marL="0" indent="0">
              <a:buNone/>
            </a:pPr>
            <a:endParaRPr lang="en-US" altLang="en-US" dirty="0"/>
          </a:p>
          <a:p>
            <a:endParaRPr lang="en-US" altLang="en-US" dirty="0"/>
          </a:p>
        </p:txBody>
      </p:sp>
    </p:spTree>
    <p:extLst>
      <p:ext uri="{BB962C8B-B14F-4D97-AF65-F5344CB8AC3E}">
        <p14:creationId xmlns:p14="http://schemas.microsoft.com/office/powerpoint/2010/main" val="537583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ltLang="en-US"/>
              <a:t>Confusion Matrix</a:t>
            </a:r>
          </a:p>
        </p:txBody>
      </p:sp>
      <p:sp>
        <p:nvSpPr>
          <p:cNvPr id="5123" name="Rectangle 3"/>
          <p:cNvSpPr>
            <a:spLocks noGrp="1" noChangeArrowheads="1"/>
          </p:cNvSpPr>
          <p:nvPr>
            <p:ph type="body" idx="1"/>
          </p:nvPr>
        </p:nvSpPr>
        <p:spPr/>
        <p:txBody>
          <a:bodyPr/>
          <a:lstStyle/>
          <a:p>
            <a:r>
              <a:rPr lang="en-US" altLang="en-US"/>
              <a:t>Confusion Matrix:</a:t>
            </a:r>
          </a:p>
        </p:txBody>
      </p:sp>
      <p:graphicFrame>
        <p:nvGraphicFramePr>
          <p:cNvPr id="1321988" name="Group 4"/>
          <p:cNvGraphicFramePr>
            <a:graphicFrameLocks noGrp="1"/>
          </p:cNvGraphicFramePr>
          <p:nvPr/>
        </p:nvGraphicFramePr>
        <p:xfrm>
          <a:off x="1219200" y="1905000"/>
          <a:ext cx="6096000" cy="2794000"/>
        </p:xfrm>
        <a:graphic>
          <a:graphicData uri="http://schemas.openxmlformats.org/drawingml/2006/table">
            <a:tbl>
              <a:tblPr/>
              <a:tblGrid>
                <a:gridCol w="1524000">
                  <a:extLst>
                    <a:ext uri="{9D8B030D-6E8A-4147-A177-3AD203B41FA5}">
                      <a16:colId xmlns:a16="http://schemas.microsoft.com/office/drawing/2014/main" xmlns="" val="20000"/>
                    </a:ext>
                  </a:extLst>
                </a:gridCol>
                <a:gridCol w="1524000">
                  <a:extLst>
                    <a:ext uri="{9D8B030D-6E8A-4147-A177-3AD203B41FA5}">
                      <a16:colId xmlns:a16="http://schemas.microsoft.com/office/drawing/2014/main" xmlns="" val="20001"/>
                    </a:ext>
                  </a:extLst>
                </a:gridCol>
                <a:gridCol w="1524000">
                  <a:extLst>
                    <a:ext uri="{9D8B030D-6E8A-4147-A177-3AD203B41FA5}">
                      <a16:colId xmlns:a16="http://schemas.microsoft.com/office/drawing/2014/main" xmlns="" val="20002"/>
                    </a:ext>
                  </a:extLst>
                </a:gridCol>
                <a:gridCol w="1524000">
                  <a:extLst>
                    <a:ext uri="{9D8B030D-6E8A-4147-A177-3AD203B41FA5}">
                      <a16:colId xmlns:a16="http://schemas.microsoft.com/office/drawing/2014/main" xmlns="" val="20003"/>
                    </a:ext>
                  </a:extLst>
                </a:gridCol>
              </a:tblGrid>
              <a:tr h="660400">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endParaRPr kumimoji="0" lang="en-US" sz="24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400" b="0" i="0" u="none" strike="noStrike" cap="none" normalizeH="0" baseline="0">
                          <a:ln>
                            <a:noFill/>
                          </a:ln>
                          <a:solidFill>
                            <a:schemeClr val="tx1"/>
                          </a:solidFill>
                          <a:effectLst/>
                          <a:latin typeface="Arial" charset="0"/>
                        </a:rPr>
                        <a:t>PREDICTED CLASS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0"/>
                  </a:ext>
                </a:extLst>
              </a:tr>
              <a:tr h="685800">
                <a:tc rowSpan="3">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400" b="0" i="0" u="none" strike="noStrike" cap="none" normalizeH="0" baseline="0">
                          <a:ln>
                            <a:noFill/>
                          </a:ln>
                          <a:solidFill>
                            <a:schemeClr val="tx1"/>
                          </a:solidFill>
                          <a:effectLst/>
                          <a:latin typeface="Arial" charset="0"/>
                        </a:rPr>
                        <a:t/>
                      </a:r>
                      <a:br>
                        <a:rPr kumimoji="0" lang="en-US" sz="2400" b="0" i="0" u="none" strike="noStrike" cap="none" normalizeH="0" baseline="0">
                          <a:ln>
                            <a:noFill/>
                          </a:ln>
                          <a:solidFill>
                            <a:schemeClr val="tx1"/>
                          </a:solidFill>
                          <a:effectLst/>
                          <a:latin typeface="Arial" charset="0"/>
                        </a:rPr>
                      </a:br>
                      <a:endParaRPr kumimoji="0" lang="en-US" sz="2400" b="0" i="0" u="none" strike="noStrike" cap="none" normalizeH="0" baseline="0">
                        <a:ln>
                          <a:noFill/>
                        </a:ln>
                        <a:solidFill>
                          <a:schemeClr val="tx1"/>
                        </a:solidFill>
                        <a:effectLst/>
                        <a:latin typeface="Arial" charset="0"/>
                      </a:endParaRPr>
                    </a:p>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400" b="0" i="0" u="none" strike="noStrike" cap="none" normalizeH="0" baseline="0">
                          <a:ln>
                            <a:noFill/>
                          </a:ln>
                          <a:solidFill>
                            <a:schemeClr val="tx1"/>
                          </a:solidFill>
                          <a:effectLst/>
                          <a:latin typeface="Arial" charset="0"/>
                        </a:rPr>
                        <a:t>ACTUAL</a:t>
                      </a:r>
                      <a:br>
                        <a:rPr kumimoji="0" lang="en-US" sz="2400" b="0" i="0" u="none" strike="noStrike" cap="none" normalizeH="0" baseline="0">
                          <a:ln>
                            <a:noFill/>
                          </a:ln>
                          <a:solidFill>
                            <a:schemeClr val="tx1"/>
                          </a:solidFill>
                          <a:effectLst/>
                          <a:latin typeface="Arial" charset="0"/>
                        </a:rPr>
                      </a:br>
                      <a:r>
                        <a:rPr kumimoji="0" lang="en-US" sz="2400" b="0" i="0" u="none" strike="noStrike" cap="none" normalizeH="0" baseline="0">
                          <a:ln>
                            <a:noFill/>
                          </a:ln>
                          <a:solidFill>
                            <a:schemeClr val="tx1"/>
                          </a:solidFill>
                          <a:effectLst/>
                          <a:latin typeface="Arial" charset="0"/>
                        </a:rPr>
                        <a:t>CLASS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endParaRPr kumimoji="0" lang="en-US" sz="20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a:ln>
                            <a:noFill/>
                          </a:ln>
                          <a:solidFill>
                            <a:schemeClr val="tx1"/>
                          </a:solidFill>
                          <a:effectLst/>
                          <a:latin typeface="Arial" charset="0"/>
                        </a:rPr>
                        <a:t>Class=Yes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a:ln>
                            <a:noFill/>
                          </a:ln>
                          <a:solidFill>
                            <a:schemeClr val="tx1"/>
                          </a:solidFill>
                          <a:effectLst/>
                          <a:latin typeface="Arial" charset="0"/>
                        </a:rPr>
                        <a:t>Class=No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673100">
                <a:tc vMerge="1">
                  <a:txBody>
                    <a:bodyPr/>
                    <a:lstStyle/>
                    <a:p>
                      <a:endParaRPr lang="en-US"/>
                    </a:p>
                  </a:txBody>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a:ln>
                            <a:noFill/>
                          </a:ln>
                          <a:solidFill>
                            <a:schemeClr val="tx1"/>
                          </a:solidFill>
                          <a:effectLst/>
                          <a:latin typeface="Arial" charset="0"/>
                        </a:rPr>
                        <a:t>Class=Yes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a:ln>
                            <a:noFill/>
                          </a:ln>
                          <a:solidFill>
                            <a:schemeClr val="tx1"/>
                          </a:solidFill>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a:ln>
                            <a:noFill/>
                          </a:ln>
                          <a:solidFill>
                            <a:schemeClr val="tx1"/>
                          </a:solidFill>
                          <a:effectLst/>
                          <a:latin typeface="Arial" charset="0"/>
                        </a:rPr>
                        <a:t>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774700">
                <a:tc vMerge="1">
                  <a:txBody>
                    <a:bodyPr/>
                    <a:lstStyle/>
                    <a:p>
                      <a:endParaRPr lang="en-US"/>
                    </a:p>
                  </a:txBody>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a:ln>
                            <a:noFill/>
                          </a:ln>
                          <a:solidFill>
                            <a:schemeClr val="tx1"/>
                          </a:solidFill>
                          <a:effectLst/>
                          <a:latin typeface="Arial" charset="0"/>
                        </a:rPr>
                        <a:t>Class=No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a:ln>
                            <a:noFill/>
                          </a:ln>
                          <a:solidFill>
                            <a:schemeClr val="tx1"/>
                          </a:solidFill>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a:ln>
                            <a:noFill/>
                          </a:ln>
                          <a:solidFill>
                            <a:schemeClr val="tx1"/>
                          </a:solidFill>
                          <a:effectLst/>
                          <a:latin typeface="Arial" charset="0"/>
                        </a:rPr>
                        <a:t>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bl>
          </a:graphicData>
        </a:graphic>
      </p:graphicFrame>
      <p:sp>
        <p:nvSpPr>
          <p:cNvPr id="5147" name="Text Box 27"/>
          <p:cNvSpPr txBox="1">
            <a:spLocks noChangeArrowheads="1"/>
          </p:cNvSpPr>
          <p:nvPr/>
        </p:nvSpPr>
        <p:spPr bwMode="auto">
          <a:xfrm>
            <a:off x="3048000" y="4876800"/>
            <a:ext cx="2209800" cy="126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2" charset="2"/>
              <a:buChar char="l"/>
              <a:defRPr sz="2800">
                <a:solidFill>
                  <a:schemeClr val="tx1"/>
                </a:solidFill>
                <a:latin typeface="Arial" charset="0"/>
              </a:defRPr>
            </a:lvl1pPr>
            <a:lvl2pPr marL="742950" indent="-285750">
              <a:spcBef>
                <a:spcPct val="10000"/>
              </a:spcBef>
              <a:spcAft>
                <a:spcPts val="400"/>
              </a:spcAft>
              <a:buClr>
                <a:srgbClr val="0C7B9C"/>
              </a:buClr>
              <a:buSzPct val="100000"/>
              <a:buFont typeface="Arial" charset="0"/>
              <a:buChar char="–"/>
              <a:defRPr sz="2800">
                <a:solidFill>
                  <a:schemeClr val="tx1"/>
                </a:solidFill>
                <a:latin typeface="Arial" charset="0"/>
              </a:defRPr>
            </a:lvl2pPr>
            <a:lvl3pPr marL="1143000" indent="-228600">
              <a:spcBef>
                <a:spcPct val="10000"/>
              </a:spcBef>
              <a:spcAft>
                <a:spcPts val="400"/>
              </a:spcAft>
              <a:buClr>
                <a:srgbClr val="0C7B9C"/>
              </a:buClr>
              <a:buSzPct val="70000"/>
              <a:buFont typeface="Wingdings" pitchFamily="2" charset="2"/>
              <a:buChar char="u"/>
              <a:defRPr sz="2400">
                <a:solidFill>
                  <a:schemeClr val="tx1"/>
                </a:solidFill>
                <a:latin typeface="Arial" charset="0"/>
              </a:defRPr>
            </a:lvl3pPr>
            <a:lvl4pPr marL="1600200" indent="-228600">
              <a:spcBef>
                <a:spcPct val="20000"/>
              </a:spcBef>
              <a:buSzPct val="100000"/>
              <a:buChar char="–"/>
              <a:defRPr sz="2000">
                <a:solidFill>
                  <a:schemeClr val="tx1"/>
                </a:solidFill>
                <a:latin typeface="Times New Roman" pitchFamily="18" charset="0"/>
              </a:defRPr>
            </a:lvl4pPr>
            <a:lvl5pPr marL="2057400" indent="-228600">
              <a:spcBef>
                <a:spcPct val="20000"/>
              </a:spcBef>
              <a:buSzPct val="100000"/>
              <a:buChar char="•"/>
              <a:defRPr sz="2000">
                <a:solidFill>
                  <a:schemeClr val="tx1"/>
                </a:solidFill>
                <a:latin typeface="Times New Roman"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itchFamily="18" charset="0"/>
              </a:defRPr>
            </a:lvl9pPr>
          </a:lstStyle>
          <a:p>
            <a:pPr>
              <a:spcBef>
                <a:spcPct val="50000"/>
              </a:spcBef>
              <a:spcAft>
                <a:spcPct val="0"/>
              </a:spcAft>
              <a:buClrTx/>
              <a:buSzTx/>
              <a:buFontTx/>
              <a:buNone/>
            </a:pPr>
            <a:r>
              <a:rPr lang="en-US" altLang="en-US" sz="1400"/>
              <a:t>a: TP (true positive)</a:t>
            </a:r>
          </a:p>
          <a:p>
            <a:pPr>
              <a:spcBef>
                <a:spcPct val="50000"/>
              </a:spcBef>
              <a:spcAft>
                <a:spcPct val="0"/>
              </a:spcAft>
              <a:buClrTx/>
              <a:buSzTx/>
              <a:buFontTx/>
              <a:buNone/>
            </a:pPr>
            <a:r>
              <a:rPr lang="en-US" altLang="en-US" sz="1400"/>
              <a:t>b: FN (false negative)</a:t>
            </a:r>
          </a:p>
          <a:p>
            <a:pPr>
              <a:spcBef>
                <a:spcPct val="50000"/>
              </a:spcBef>
              <a:spcAft>
                <a:spcPct val="0"/>
              </a:spcAft>
              <a:buClrTx/>
              <a:buSzTx/>
              <a:buFontTx/>
              <a:buNone/>
            </a:pPr>
            <a:r>
              <a:rPr lang="en-US" altLang="en-US" sz="1400"/>
              <a:t>c: FP (false positive)</a:t>
            </a:r>
          </a:p>
          <a:p>
            <a:pPr>
              <a:spcBef>
                <a:spcPct val="50000"/>
              </a:spcBef>
              <a:spcAft>
                <a:spcPct val="0"/>
              </a:spcAft>
              <a:buClrTx/>
              <a:buSzTx/>
              <a:buFontTx/>
              <a:buNone/>
            </a:pPr>
            <a:r>
              <a:rPr lang="en-US" altLang="en-US" sz="1400"/>
              <a:t>d: TN (true negative)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en-US"/>
              <a:t>Accuracy</a:t>
            </a:r>
          </a:p>
        </p:txBody>
      </p:sp>
      <p:sp>
        <p:nvSpPr>
          <p:cNvPr id="6147" name="Rectangle 3"/>
          <p:cNvSpPr>
            <a:spLocks noGrp="1" noChangeArrowheads="1"/>
          </p:cNvSpPr>
          <p:nvPr>
            <p:ph type="body" idx="1"/>
          </p:nvPr>
        </p:nvSpPr>
        <p:spPr/>
        <p:txBody>
          <a:bodyPr/>
          <a:lstStyle/>
          <a:p>
            <a:endParaRPr lang="en-US" altLang="en-US"/>
          </a:p>
          <a:p>
            <a:endParaRPr lang="en-US" altLang="en-US"/>
          </a:p>
          <a:p>
            <a:endParaRPr lang="en-US" altLang="en-US"/>
          </a:p>
          <a:p>
            <a:endParaRPr lang="en-US" altLang="en-US"/>
          </a:p>
          <a:p>
            <a:endParaRPr lang="en-US" altLang="en-US"/>
          </a:p>
          <a:p>
            <a:endParaRPr lang="en-US" altLang="en-US"/>
          </a:p>
          <a:p>
            <a:r>
              <a:rPr lang="en-US" altLang="en-US"/>
              <a:t>Most widely-used metric:</a:t>
            </a:r>
          </a:p>
          <a:p>
            <a:endParaRPr lang="en-US" altLang="en-US"/>
          </a:p>
        </p:txBody>
      </p:sp>
      <p:graphicFrame>
        <p:nvGraphicFramePr>
          <p:cNvPr id="1323012" name="Group 4"/>
          <p:cNvGraphicFramePr>
            <a:graphicFrameLocks noGrp="1"/>
          </p:cNvGraphicFramePr>
          <p:nvPr/>
        </p:nvGraphicFramePr>
        <p:xfrm>
          <a:off x="1524000" y="1219200"/>
          <a:ext cx="6096000" cy="2822575"/>
        </p:xfrm>
        <a:graphic>
          <a:graphicData uri="http://schemas.openxmlformats.org/drawingml/2006/table">
            <a:tbl>
              <a:tblPr/>
              <a:tblGrid>
                <a:gridCol w="1524000">
                  <a:extLst>
                    <a:ext uri="{9D8B030D-6E8A-4147-A177-3AD203B41FA5}">
                      <a16:colId xmlns:a16="http://schemas.microsoft.com/office/drawing/2014/main" xmlns="" val="20000"/>
                    </a:ext>
                  </a:extLst>
                </a:gridCol>
                <a:gridCol w="1524000">
                  <a:extLst>
                    <a:ext uri="{9D8B030D-6E8A-4147-A177-3AD203B41FA5}">
                      <a16:colId xmlns:a16="http://schemas.microsoft.com/office/drawing/2014/main" xmlns="" val="20001"/>
                    </a:ext>
                  </a:extLst>
                </a:gridCol>
                <a:gridCol w="1524000">
                  <a:extLst>
                    <a:ext uri="{9D8B030D-6E8A-4147-A177-3AD203B41FA5}">
                      <a16:colId xmlns:a16="http://schemas.microsoft.com/office/drawing/2014/main" xmlns="" val="20002"/>
                    </a:ext>
                  </a:extLst>
                </a:gridCol>
                <a:gridCol w="1524000">
                  <a:extLst>
                    <a:ext uri="{9D8B030D-6E8A-4147-A177-3AD203B41FA5}">
                      <a16:colId xmlns:a16="http://schemas.microsoft.com/office/drawing/2014/main" xmlns="" val="20003"/>
                    </a:ext>
                  </a:extLst>
                </a:gridCol>
              </a:tblGrid>
              <a:tr h="660549">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endParaRPr kumimoji="0" lang="en-US" sz="2400" b="0" i="0" u="none" strike="noStrike" cap="none" normalizeH="0" baseline="0">
                        <a:ln>
                          <a:noFill/>
                        </a:ln>
                        <a:solidFill>
                          <a:schemeClr val="tx1"/>
                        </a:solidFill>
                        <a:effectLst/>
                        <a:latin typeface="Arial" charset="0"/>
                      </a:endParaRP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400" b="0" i="0" u="none" strike="noStrike" cap="none" normalizeH="0" baseline="0">
                          <a:ln>
                            <a:noFill/>
                          </a:ln>
                          <a:solidFill>
                            <a:schemeClr val="tx1"/>
                          </a:solidFill>
                          <a:effectLst/>
                          <a:latin typeface="Arial" charset="0"/>
                        </a:rPr>
                        <a:t>PREDICTED CLASS</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0"/>
                  </a:ext>
                </a:extLst>
              </a:tr>
              <a:tr h="685954">
                <a:tc rowSpan="3">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400" b="0" i="0" u="none" strike="noStrike" cap="none" normalizeH="0" baseline="0">
                          <a:ln>
                            <a:noFill/>
                          </a:ln>
                          <a:solidFill>
                            <a:schemeClr val="tx1"/>
                          </a:solidFill>
                          <a:effectLst/>
                          <a:latin typeface="Arial" charset="0"/>
                        </a:rPr>
                        <a:t/>
                      </a:r>
                      <a:br>
                        <a:rPr kumimoji="0" lang="en-US" sz="2400" b="0" i="0" u="none" strike="noStrike" cap="none" normalizeH="0" baseline="0">
                          <a:ln>
                            <a:noFill/>
                          </a:ln>
                          <a:solidFill>
                            <a:schemeClr val="tx1"/>
                          </a:solidFill>
                          <a:effectLst/>
                          <a:latin typeface="Arial" charset="0"/>
                        </a:rPr>
                      </a:br>
                      <a:endParaRPr kumimoji="0" lang="en-US" sz="2400" b="0" i="0" u="none" strike="noStrike" cap="none" normalizeH="0" baseline="0">
                        <a:ln>
                          <a:noFill/>
                        </a:ln>
                        <a:solidFill>
                          <a:schemeClr val="tx1"/>
                        </a:solidFill>
                        <a:effectLst/>
                        <a:latin typeface="Arial" charset="0"/>
                      </a:endParaRPr>
                    </a:p>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400" b="0" i="0" u="none" strike="noStrike" cap="none" normalizeH="0" baseline="0">
                          <a:ln>
                            <a:noFill/>
                          </a:ln>
                          <a:solidFill>
                            <a:schemeClr val="tx1"/>
                          </a:solidFill>
                          <a:effectLst/>
                          <a:latin typeface="Arial" charset="0"/>
                        </a:rPr>
                        <a:t>ACTUAL</a:t>
                      </a:r>
                      <a:br>
                        <a:rPr kumimoji="0" lang="en-US" sz="2400" b="0" i="0" u="none" strike="noStrike" cap="none" normalizeH="0" baseline="0">
                          <a:ln>
                            <a:noFill/>
                          </a:ln>
                          <a:solidFill>
                            <a:schemeClr val="tx1"/>
                          </a:solidFill>
                          <a:effectLst/>
                          <a:latin typeface="Arial" charset="0"/>
                        </a:rPr>
                      </a:br>
                      <a:r>
                        <a:rPr kumimoji="0" lang="en-US" sz="2400" b="0" i="0" u="none" strike="noStrike" cap="none" normalizeH="0" baseline="0">
                          <a:ln>
                            <a:noFill/>
                          </a:ln>
                          <a:solidFill>
                            <a:schemeClr val="tx1"/>
                          </a:solidFill>
                          <a:effectLst/>
                          <a:latin typeface="Arial" charset="0"/>
                        </a:rPr>
                        <a:t>CLASS</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endParaRPr kumimoji="0" lang="en-US" sz="2000" b="0" i="0" u="none" strike="noStrike" cap="none" normalizeH="0" baseline="0">
                        <a:ln>
                          <a:noFill/>
                        </a:ln>
                        <a:solidFill>
                          <a:schemeClr val="tx1"/>
                        </a:solidFill>
                        <a:effectLst/>
                        <a:latin typeface="Arial" charset="0"/>
                      </a:endParaRP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a:ln>
                            <a:noFill/>
                          </a:ln>
                          <a:solidFill>
                            <a:schemeClr val="tx1"/>
                          </a:solidFill>
                          <a:effectLst/>
                          <a:latin typeface="Arial" charset="0"/>
                        </a:rPr>
                        <a:t>Class=Yes</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a:ln>
                            <a:noFill/>
                          </a:ln>
                          <a:solidFill>
                            <a:schemeClr val="tx1"/>
                          </a:solidFill>
                          <a:effectLst/>
                          <a:latin typeface="Arial" charset="0"/>
                        </a:rPr>
                        <a:t>Class=No</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701198">
                <a:tc vMerge="1">
                  <a:txBody>
                    <a:bodyPr/>
                    <a:lstStyle/>
                    <a:p>
                      <a:endParaRPr lang="en-US"/>
                    </a:p>
                  </a:txBody>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a:ln>
                            <a:noFill/>
                          </a:ln>
                          <a:solidFill>
                            <a:schemeClr val="tx1"/>
                          </a:solidFill>
                          <a:effectLst/>
                          <a:latin typeface="Arial" charset="0"/>
                        </a:rPr>
                        <a:t>Class=Yes</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dirty="0">
                          <a:ln>
                            <a:noFill/>
                          </a:ln>
                          <a:solidFill>
                            <a:schemeClr val="tx1"/>
                          </a:solidFill>
                          <a:effectLst/>
                          <a:latin typeface="Arial" charset="0"/>
                        </a:rPr>
                        <a:t>a</a:t>
                      </a:r>
                      <a:br>
                        <a:rPr kumimoji="0" lang="en-US" sz="2000" b="0" i="0" u="none" strike="noStrike" cap="none" normalizeH="0" baseline="0" dirty="0">
                          <a:ln>
                            <a:noFill/>
                          </a:ln>
                          <a:solidFill>
                            <a:schemeClr val="tx1"/>
                          </a:solidFill>
                          <a:effectLst/>
                          <a:latin typeface="Arial" charset="0"/>
                        </a:rPr>
                      </a:br>
                      <a:r>
                        <a:rPr kumimoji="0" lang="en-US" sz="2000" b="0" i="0" u="none" strike="noStrike" cap="none" normalizeH="0" baseline="0" dirty="0">
                          <a:ln>
                            <a:noFill/>
                          </a:ln>
                          <a:solidFill>
                            <a:srgbClr val="FF0000"/>
                          </a:solidFill>
                          <a:effectLst/>
                          <a:latin typeface="Arial" charset="0"/>
                        </a:rPr>
                        <a:t>(TP)</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a:ln>
                            <a:noFill/>
                          </a:ln>
                          <a:solidFill>
                            <a:schemeClr val="tx1"/>
                          </a:solidFill>
                          <a:effectLst/>
                          <a:latin typeface="Arial" charset="0"/>
                        </a:rPr>
                        <a:t>b</a:t>
                      </a:r>
                      <a:br>
                        <a:rPr kumimoji="0" lang="en-US" sz="2000" b="0" i="0" u="none" strike="noStrike" cap="none" normalizeH="0" baseline="0">
                          <a:ln>
                            <a:noFill/>
                          </a:ln>
                          <a:solidFill>
                            <a:schemeClr val="tx1"/>
                          </a:solidFill>
                          <a:effectLst/>
                          <a:latin typeface="Arial" charset="0"/>
                        </a:rPr>
                      </a:br>
                      <a:r>
                        <a:rPr kumimoji="0" lang="en-US" sz="2000" b="0" i="0" u="none" strike="noStrike" cap="none" normalizeH="0" baseline="0">
                          <a:ln>
                            <a:noFill/>
                          </a:ln>
                          <a:solidFill>
                            <a:srgbClr val="FF0000"/>
                          </a:solidFill>
                          <a:effectLst/>
                          <a:latin typeface="Arial" charset="0"/>
                        </a:rPr>
                        <a:t>(FN)</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774874">
                <a:tc vMerge="1">
                  <a:txBody>
                    <a:bodyPr/>
                    <a:lstStyle/>
                    <a:p>
                      <a:endParaRPr lang="en-US"/>
                    </a:p>
                  </a:txBody>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dirty="0">
                          <a:ln>
                            <a:noFill/>
                          </a:ln>
                          <a:solidFill>
                            <a:schemeClr val="tx1"/>
                          </a:solidFill>
                          <a:effectLst/>
                          <a:latin typeface="Arial" charset="0"/>
                        </a:rPr>
                        <a:t>Class=No</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a:ln>
                            <a:noFill/>
                          </a:ln>
                          <a:solidFill>
                            <a:schemeClr val="tx1"/>
                          </a:solidFill>
                          <a:effectLst/>
                          <a:latin typeface="Arial" charset="0"/>
                        </a:rPr>
                        <a:t>c</a:t>
                      </a:r>
                      <a:br>
                        <a:rPr kumimoji="0" lang="en-US" sz="2000" b="0" i="0" u="none" strike="noStrike" cap="none" normalizeH="0" baseline="0">
                          <a:ln>
                            <a:noFill/>
                          </a:ln>
                          <a:solidFill>
                            <a:schemeClr val="tx1"/>
                          </a:solidFill>
                          <a:effectLst/>
                          <a:latin typeface="Arial" charset="0"/>
                        </a:rPr>
                      </a:br>
                      <a:r>
                        <a:rPr kumimoji="0" lang="en-US" sz="2000" b="0" i="0" u="none" strike="noStrike" cap="none" normalizeH="0" baseline="0">
                          <a:ln>
                            <a:noFill/>
                          </a:ln>
                          <a:solidFill>
                            <a:srgbClr val="FF0000"/>
                          </a:solidFill>
                          <a:effectLst/>
                          <a:latin typeface="Arial" charset="0"/>
                        </a:rPr>
                        <a:t>(FP)</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dirty="0">
                          <a:ln>
                            <a:noFill/>
                          </a:ln>
                          <a:solidFill>
                            <a:schemeClr val="tx1"/>
                          </a:solidFill>
                          <a:effectLst/>
                          <a:latin typeface="Arial" charset="0"/>
                        </a:rPr>
                        <a:t>d</a:t>
                      </a:r>
                      <a:br>
                        <a:rPr kumimoji="0" lang="en-US" sz="2000" b="0" i="0" u="none" strike="noStrike" cap="none" normalizeH="0" baseline="0" dirty="0">
                          <a:ln>
                            <a:noFill/>
                          </a:ln>
                          <a:solidFill>
                            <a:schemeClr val="tx1"/>
                          </a:solidFill>
                          <a:effectLst/>
                          <a:latin typeface="Arial" charset="0"/>
                        </a:rPr>
                      </a:br>
                      <a:r>
                        <a:rPr kumimoji="0" lang="en-US" sz="2000" b="0" i="0" u="none" strike="noStrike" cap="none" normalizeH="0" baseline="0" dirty="0">
                          <a:ln>
                            <a:noFill/>
                          </a:ln>
                          <a:solidFill>
                            <a:srgbClr val="FF0000"/>
                          </a:solidFill>
                          <a:effectLst/>
                          <a:latin typeface="Arial" charset="0"/>
                        </a:rPr>
                        <a:t>(TN)</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bl>
          </a:graphicData>
        </a:graphic>
      </p:graphicFrame>
      <p:graphicFrame>
        <p:nvGraphicFramePr>
          <p:cNvPr id="6171" name="Object 27"/>
          <p:cNvGraphicFramePr>
            <a:graphicFrameLocks noChangeAspect="1"/>
          </p:cNvGraphicFramePr>
          <p:nvPr/>
        </p:nvGraphicFramePr>
        <p:xfrm>
          <a:off x="609600" y="5105400"/>
          <a:ext cx="7583488" cy="969963"/>
        </p:xfrm>
        <a:graphic>
          <a:graphicData uri="http://schemas.openxmlformats.org/presentationml/2006/ole">
            <mc:AlternateContent xmlns:mc="http://schemas.openxmlformats.org/markup-compatibility/2006">
              <mc:Choice xmlns:v="urn:schemas-microsoft-com:vml" Requires="v">
                <p:oleObj spid="_x0000_s1028" name="Equation" r:id="rId3" imgW="5664200" imgH="723900" progId="Equation.3">
                  <p:embed/>
                </p:oleObj>
              </mc:Choice>
              <mc:Fallback>
                <p:oleObj name="Equation" r:id="rId3" imgW="5664200" imgH="723900" progId="Equation.3">
                  <p:embed/>
                  <p:pic>
                    <p:nvPicPr>
                      <p:cNvPr id="0" name="Object 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5105400"/>
                        <a:ext cx="7583488" cy="969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a:t>Problem with Accuracy</a:t>
            </a:r>
          </a:p>
        </p:txBody>
      </p:sp>
      <p:sp>
        <p:nvSpPr>
          <p:cNvPr id="8195" name="Rectangle 3"/>
          <p:cNvSpPr>
            <a:spLocks noGrp="1" noChangeArrowheads="1"/>
          </p:cNvSpPr>
          <p:nvPr>
            <p:ph type="body" idx="1"/>
          </p:nvPr>
        </p:nvSpPr>
        <p:spPr>
          <a:xfrm>
            <a:off x="411163" y="983381"/>
            <a:ext cx="8318500" cy="5188819"/>
          </a:xfrm>
        </p:spPr>
        <p:txBody>
          <a:bodyPr/>
          <a:lstStyle/>
          <a:p>
            <a:pPr>
              <a:lnSpc>
                <a:spcPct val="90000"/>
              </a:lnSpc>
            </a:pPr>
            <a:r>
              <a:rPr lang="en-US" altLang="en-US" sz="2400" dirty="0"/>
              <a:t>Consider a 2-class problem</a:t>
            </a:r>
          </a:p>
          <a:p>
            <a:pPr lvl="1">
              <a:lnSpc>
                <a:spcPct val="90000"/>
              </a:lnSpc>
            </a:pPr>
            <a:r>
              <a:rPr lang="en-US" altLang="en-US" sz="1800" dirty="0"/>
              <a:t>Number of Class NO examples = 990</a:t>
            </a:r>
          </a:p>
          <a:p>
            <a:pPr lvl="1">
              <a:lnSpc>
                <a:spcPct val="90000"/>
              </a:lnSpc>
            </a:pPr>
            <a:r>
              <a:rPr lang="en-US" altLang="en-US" sz="1800" dirty="0"/>
              <a:t>Number of Class YES examples = 10</a:t>
            </a:r>
            <a:endParaRPr lang="en-US" altLang="en-US" sz="2400" dirty="0"/>
          </a:p>
          <a:p>
            <a:pPr>
              <a:lnSpc>
                <a:spcPct val="90000"/>
              </a:lnSpc>
            </a:pPr>
            <a:r>
              <a:rPr lang="en-US" altLang="en-US" sz="2400" dirty="0"/>
              <a:t>If a model predicts everything to be class NO, accuracy is 990/1000 = 99 %</a:t>
            </a:r>
          </a:p>
          <a:p>
            <a:pPr lvl="1">
              <a:lnSpc>
                <a:spcPct val="90000"/>
              </a:lnSpc>
            </a:pPr>
            <a:r>
              <a:rPr lang="en-US" altLang="en-US" sz="1800" dirty="0"/>
              <a:t>This is misleading because this trivial model does not detect any class YES example</a:t>
            </a:r>
          </a:p>
          <a:p>
            <a:pPr lvl="1">
              <a:lnSpc>
                <a:spcPct val="90000"/>
              </a:lnSpc>
            </a:pPr>
            <a:r>
              <a:rPr lang="en-US" altLang="en-US" sz="1800" dirty="0"/>
              <a:t>Detecting the rare class is usually more interesting (e.g., frauds, intrusions, defects, </a:t>
            </a:r>
            <a:r>
              <a:rPr lang="en-US" altLang="en-US" sz="1800" dirty="0" err="1"/>
              <a:t>etc</a:t>
            </a:r>
            <a:r>
              <a:rPr lang="en-US" altLang="en-US" sz="1800" dirty="0"/>
              <a:t>)</a:t>
            </a:r>
          </a:p>
        </p:txBody>
      </p:sp>
      <p:graphicFrame>
        <p:nvGraphicFramePr>
          <p:cNvPr id="4" name="Group 4"/>
          <p:cNvGraphicFramePr>
            <a:graphicFrameLocks noGrp="1"/>
          </p:cNvGraphicFramePr>
          <p:nvPr>
            <p:extLst>
              <p:ext uri="{D42A27DB-BD31-4B8C-83A1-F6EECF244321}">
                <p14:modId xmlns:p14="http://schemas.microsoft.com/office/powerpoint/2010/main" val="3041574891"/>
              </p:ext>
            </p:extLst>
          </p:nvPr>
        </p:nvGraphicFramePr>
        <p:xfrm>
          <a:off x="1524000" y="4053695"/>
          <a:ext cx="6096000" cy="2651905"/>
        </p:xfrm>
        <a:graphic>
          <a:graphicData uri="http://schemas.openxmlformats.org/drawingml/2006/table">
            <a:tbl>
              <a:tblPr/>
              <a:tblGrid>
                <a:gridCol w="1524000">
                  <a:extLst>
                    <a:ext uri="{9D8B030D-6E8A-4147-A177-3AD203B41FA5}">
                      <a16:colId xmlns:a16="http://schemas.microsoft.com/office/drawing/2014/main" xmlns="" val="20000"/>
                    </a:ext>
                  </a:extLst>
                </a:gridCol>
                <a:gridCol w="1524000">
                  <a:extLst>
                    <a:ext uri="{9D8B030D-6E8A-4147-A177-3AD203B41FA5}">
                      <a16:colId xmlns:a16="http://schemas.microsoft.com/office/drawing/2014/main" xmlns="" val="20001"/>
                    </a:ext>
                  </a:extLst>
                </a:gridCol>
                <a:gridCol w="1524000">
                  <a:extLst>
                    <a:ext uri="{9D8B030D-6E8A-4147-A177-3AD203B41FA5}">
                      <a16:colId xmlns:a16="http://schemas.microsoft.com/office/drawing/2014/main" xmlns="" val="20002"/>
                    </a:ext>
                  </a:extLst>
                </a:gridCol>
                <a:gridCol w="1524000">
                  <a:extLst>
                    <a:ext uri="{9D8B030D-6E8A-4147-A177-3AD203B41FA5}">
                      <a16:colId xmlns:a16="http://schemas.microsoft.com/office/drawing/2014/main" xmlns="" val="20003"/>
                    </a:ext>
                  </a:extLst>
                </a:gridCol>
              </a:tblGrid>
              <a:tr h="620608">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endParaRPr kumimoji="0" lang="en-US" sz="2400" b="0" i="0" u="none" strike="noStrike" cap="none" normalizeH="0" baseline="0">
                        <a:ln>
                          <a:noFill/>
                        </a:ln>
                        <a:solidFill>
                          <a:schemeClr val="tx1"/>
                        </a:solidFill>
                        <a:effectLst/>
                        <a:latin typeface="Arial" charset="0"/>
                      </a:endParaRP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400" b="0" i="0" u="none" strike="noStrike" cap="none" normalizeH="0" baseline="0" dirty="0">
                          <a:ln>
                            <a:noFill/>
                          </a:ln>
                          <a:solidFill>
                            <a:schemeClr val="tx1"/>
                          </a:solidFill>
                          <a:effectLst/>
                          <a:latin typeface="Arial" charset="0"/>
                        </a:rPr>
                        <a:t>PREDICTED CLASS</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0"/>
                  </a:ext>
                </a:extLst>
              </a:tr>
              <a:tr h="644477">
                <a:tc rowSpan="3">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400" b="0" i="0" u="none" strike="noStrike" cap="none" normalizeH="0" baseline="0">
                          <a:ln>
                            <a:noFill/>
                          </a:ln>
                          <a:solidFill>
                            <a:schemeClr val="tx1"/>
                          </a:solidFill>
                          <a:effectLst/>
                          <a:latin typeface="Arial" charset="0"/>
                        </a:rPr>
                        <a:t/>
                      </a:r>
                      <a:br>
                        <a:rPr kumimoji="0" lang="en-US" sz="2400" b="0" i="0" u="none" strike="noStrike" cap="none" normalizeH="0" baseline="0">
                          <a:ln>
                            <a:noFill/>
                          </a:ln>
                          <a:solidFill>
                            <a:schemeClr val="tx1"/>
                          </a:solidFill>
                          <a:effectLst/>
                          <a:latin typeface="Arial" charset="0"/>
                        </a:rPr>
                      </a:br>
                      <a:endParaRPr kumimoji="0" lang="en-US" sz="2400" b="0" i="0" u="none" strike="noStrike" cap="none" normalizeH="0" baseline="0">
                        <a:ln>
                          <a:noFill/>
                        </a:ln>
                        <a:solidFill>
                          <a:schemeClr val="tx1"/>
                        </a:solidFill>
                        <a:effectLst/>
                        <a:latin typeface="Arial" charset="0"/>
                      </a:endParaRPr>
                    </a:p>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400" b="0" i="0" u="none" strike="noStrike" cap="none" normalizeH="0" baseline="0">
                          <a:ln>
                            <a:noFill/>
                          </a:ln>
                          <a:solidFill>
                            <a:schemeClr val="tx1"/>
                          </a:solidFill>
                          <a:effectLst/>
                          <a:latin typeface="Arial" charset="0"/>
                        </a:rPr>
                        <a:t>ACTUAL</a:t>
                      </a:r>
                      <a:br>
                        <a:rPr kumimoji="0" lang="en-US" sz="2400" b="0" i="0" u="none" strike="noStrike" cap="none" normalizeH="0" baseline="0">
                          <a:ln>
                            <a:noFill/>
                          </a:ln>
                          <a:solidFill>
                            <a:schemeClr val="tx1"/>
                          </a:solidFill>
                          <a:effectLst/>
                          <a:latin typeface="Arial" charset="0"/>
                        </a:rPr>
                      </a:br>
                      <a:r>
                        <a:rPr kumimoji="0" lang="en-US" sz="2400" b="0" i="0" u="none" strike="noStrike" cap="none" normalizeH="0" baseline="0">
                          <a:ln>
                            <a:noFill/>
                          </a:ln>
                          <a:solidFill>
                            <a:schemeClr val="tx1"/>
                          </a:solidFill>
                          <a:effectLst/>
                          <a:latin typeface="Arial" charset="0"/>
                        </a:rPr>
                        <a:t>CLASS</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endParaRPr kumimoji="0" lang="en-US" sz="2000" b="0" i="0" u="none" strike="noStrike" cap="none" normalizeH="0" baseline="0" dirty="0">
                        <a:ln>
                          <a:noFill/>
                        </a:ln>
                        <a:solidFill>
                          <a:schemeClr val="tx1"/>
                        </a:solidFill>
                        <a:effectLst/>
                        <a:latin typeface="Arial" charset="0"/>
                      </a:endParaRP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a:ln>
                            <a:noFill/>
                          </a:ln>
                          <a:solidFill>
                            <a:schemeClr val="tx1"/>
                          </a:solidFill>
                          <a:effectLst/>
                          <a:latin typeface="Arial" charset="0"/>
                        </a:rPr>
                        <a:t>Class=Yes</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a:ln>
                            <a:noFill/>
                          </a:ln>
                          <a:solidFill>
                            <a:schemeClr val="tx1"/>
                          </a:solidFill>
                          <a:effectLst/>
                          <a:latin typeface="Arial" charset="0"/>
                        </a:rPr>
                        <a:t>Class=No</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658799">
                <a:tc vMerge="1">
                  <a:txBody>
                    <a:bodyPr/>
                    <a:lstStyle/>
                    <a:p>
                      <a:endParaRPr lang="en-US"/>
                    </a:p>
                  </a:txBody>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a:ln>
                            <a:noFill/>
                          </a:ln>
                          <a:solidFill>
                            <a:schemeClr val="tx1"/>
                          </a:solidFill>
                          <a:effectLst/>
                          <a:latin typeface="Arial" charset="0"/>
                        </a:rPr>
                        <a:t>Class=Yes</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dirty="0">
                          <a:ln>
                            <a:noFill/>
                          </a:ln>
                          <a:solidFill>
                            <a:srgbClr val="FF0000"/>
                          </a:solidFill>
                          <a:effectLst/>
                          <a:latin typeface="Arial" charset="0"/>
                        </a:rPr>
                        <a:t>0</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dirty="0">
                          <a:ln>
                            <a:noFill/>
                          </a:ln>
                          <a:solidFill>
                            <a:srgbClr val="FF0000"/>
                          </a:solidFill>
                          <a:effectLst/>
                          <a:latin typeface="Arial" charset="0"/>
                        </a:rPr>
                        <a:t>10</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728021">
                <a:tc vMerge="1">
                  <a:txBody>
                    <a:bodyPr/>
                    <a:lstStyle/>
                    <a:p>
                      <a:endParaRPr lang="en-US"/>
                    </a:p>
                  </a:txBody>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dirty="0">
                          <a:ln>
                            <a:noFill/>
                          </a:ln>
                          <a:solidFill>
                            <a:schemeClr val="tx1"/>
                          </a:solidFill>
                          <a:effectLst/>
                          <a:latin typeface="Arial" charset="0"/>
                        </a:rPr>
                        <a:t>Class=No</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dirty="0">
                          <a:ln>
                            <a:noFill/>
                          </a:ln>
                          <a:solidFill>
                            <a:srgbClr val="FF0000"/>
                          </a:solidFill>
                          <a:effectLst/>
                          <a:latin typeface="Arial" charset="0"/>
                        </a:rPr>
                        <a:t>0</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dirty="0">
                          <a:ln>
                            <a:noFill/>
                          </a:ln>
                          <a:solidFill>
                            <a:srgbClr val="FF0000"/>
                          </a:solidFill>
                          <a:effectLst/>
                          <a:latin typeface="Arial" charset="0"/>
                        </a:rPr>
                        <a:t>990</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36859038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Which model is better?</a:t>
            </a:r>
          </a:p>
        </p:txBody>
      </p:sp>
      <p:graphicFrame>
        <p:nvGraphicFramePr>
          <p:cNvPr id="4" name="Group 4"/>
          <p:cNvGraphicFramePr>
            <a:graphicFrameLocks noGrp="1"/>
          </p:cNvGraphicFramePr>
          <p:nvPr>
            <p:extLst>
              <p:ext uri="{D42A27DB-BD31-4B8C-83A1-F6EECF244321}">
                <p14:modId xmlns:p14="http://schemas.microsoft.com/office/powerpoint/2010/main" val="1421442092"/>
              </p:ext>
            </p:extLst>
          </p:nvPr>
        </p:nvGraphicFramePr>
        <p:xfrm>
          <a:off x="1524000" y="1143000"/>
          <a:ext cx="6096000" cy="1877289"/>
        </p:xfrm>
        <a:graphic>
          <a:graphicData uri="http://schemas.openxmlformats.org/drawingml/2006/table">
            <a:tbl>
              <a:tblPr/>
              <a:tblGrid>
                <a:gridCol w="1524000">
                  <a:extLst>
                    <a:ext uri="{9D8B030D-6E8A-4147-A177-3AD203B41FA5}">
                      <a16:colId xmlns:a16="http://schemas.microsoft.com/office/drawing/2014/main" xmlns="" val="20000"/>
                    </a:ext>
                  </a:extLst>
                </a:gridCol>
                <a:gridCol w="1524000">
                  <a:extLst>
                    <a:ext uri="{9D8B030D-6E8A-4147-A177-3AD203B41FA5}">
                      <a16:colId xmlns:a16="http://schemas.microsoft.com/office/drawing/2014/main" xmlns="" val="20001"/>
                    </a:ext>
                  </a:extLst>
                </a:gridCol>
                <a:gridCol w="1524000">
                  <a:extLst>
                    <a:ext uri="{9D8B030D-6E8A-4147-A177-3AD203B41FA5}">
                      <a16:colId xmlns:a16="http://schemas.microsoft.com/office/drawing/2014/main" xmlns="" val="20002"/>
                    </a:ext>
                  </a:extLst>
                </a:gridCol>
                <a:gridCol w="1524000">
                  <a:extLst>
                    <a:ext uri="{9D8B030D-6E8A-4147-A177-3AD203B41FA5}">
                      <a16:colId xmlns:a16="http://schemas.microsoft.com/office/drawing/2014/main" xmlns="" val="20003"/>
                    </a:ext>
                  </a:extLst>
                </a:gridCol>
              </a:tblGrid>
              <a:tr h="459704">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endParaRPr kumimoji="0" lang="en-US" sz="2400" b="0" i="0" u="none" strike="noStrike" cap="none" normalizeH="0" baseline="0">
                        <a:ln>
                          <a:noFill/>
                        </a:ln>
                        <a:solidFill>
                          <a:schemeClr val="tx1"/>
                        </a:solidFill>
                        <a:effectLst/>
                        <a:latin typeface="Arial" charset="0"/>
                      </a:endParaRP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400" b="0" i="0" u="none" strike="noStrike" cap="none" normalizeH="0" baseline="0" dirty="0">
                          <a:ln>
                            <a:noFill/>
                          </a:ln>
                          <a:solidFill>
                            <a:schemeClr val="tx1"/>
                          </a:solidFill>
                          <a:effectLst/>
                          <a:latin typeface="Arial" charset="0"/>
                        </a:rPr>
                        <a:t>PREDICTED </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0"/>
                  </a:ext>
                </a:extLst>
              </a:tr>
              <a:tr h="398412">
                <a:tc rowSpan="3">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400" b="0" i="0" u="none" strike="noStrike" cap="none" normalizeH="0" baseline="0" dirty="0">
                          <a:ln>
                            <a:noFill/>
                          </a:ln>
                          <a:solidFill>
                            <a:schemeClr val="tx1"/>
                          </a:solidFill>
                          <a:effectLst/>
                          <a:latin typeface="Arial" charset="0"/>
                        </a:rPr>
                        <a:t/>
                      </a:r>
                      <a:br>
                        <a:rPr kumimoji="0" lang="en-US" sz="2400" b="0" i="0" u="none" strike="noStrike" cap="none" normalizeH="0" baseline="0" dirty="0">
                          <a:ln>
                            <a:noFill/>
                          </a:ln>
                          <a:solidFill>
                            <a:schemeClr val="tx1"/>
                          </a:solidFill>
                          <a:effectLst/>
                          <a:latin typeface="Arial" charset="0"/>
                        </a:rPr>
                      </a:br>
                      <a:r>
                        <a:rPr kumimoji="0" lang="en-US" sz="2400" b="0" i="0" u="none" strike="noStrike" cap="none" normalizeH="0" baseline="0" dirty="0">
                          <a:ln>
                            <a:noFill/>
                          </a:ln>
                          <a:solidFill>
                            <a:schemeClr val="tx1"/>
                          </a:solidFill>
                          <a:effectLst/>
                          <a:latin typeface="Arial" charset="0"/>
                        </a:rPr>
                        <a:t>ACTUAL</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endParaRPr kumimoji="0" lang="en-US" sz="2000" b="0" i="0" u="none" strike="noStrike" cap="none" normalizeH="0" baseline="0">
                        <a:ln>
                          <a:noFill/>
                        </a:ln>
                        <a:solidFill>
                          <a:schemeClr val="tx1"/>
                        </a:solidFill>
                        <a:effectLst/>
                        <a:latin typeface="Arial" charset="0"/>
                      </a:endParaRP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a:ln>
                            <a:noFill/>
                          </a:ln>
                          <a:solidFill>
                            <a:schemeClr val="tx1"/>
                          </a:solidFill>
                          <a:effectLst/>
                          <a:latin typeface="Arial" charset="0"/>
                        </a:rPr>
                        <a:t>Class=Yes</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a:ln>
                            <a:noFill/>
                          </a:ln>
                          <a:solidFill>
                            <a:schemeClr val="tx1"/>
                          </a:solidFill>
                          <a:effectLst/>
                          <a:latin typeface="Arial" charset="0"/>
                        </a:rPr>
                        <a:t>Class=No</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398412">
                <a:tc vMerge="1">
                  <a:txBody>
                    <a:bodyPr/>
                    <a:lstStyle/>
                    <a:p>
                      <a:endParaRPr lang="en-US"/>
                    </a:p>
                  </a:txBody>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a:ln>
                            <a:noFill/>
                          </a:ln>
                          <a:solidFill>
                            <a:schemeClr val="tx1"/>
                          </a:solidFill>
                          <a:effectLst/>
                          <a:latin typeface="Arial" charset="0"/>
                        </a:rPr>
                        <a:t>Class=Yes</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dirty="0">
                          <a:ln>
                            <a:noFill/>
                          </a:ln>
                          <a:solidFill>
                            <a:srgbClr val="FF0000"/>
                          </a:solidFill>
                          <a:effectLst/>
                          <a:latin typeface="Arial" charset="0"/>
                        </a:rPr>
                        <a:t>0</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dirty="0">
                          <a:ln>
                            <a:noFill/>
                          </a:ln>
                          <a:solidFill>
                            <a:srgbClr val="FF0000"/>
                          </a:solidFill>
                          <a:effectLst/>
                          <a:latin typeface="Arial" charset="0"/>
                        </a:rPr>
                        <a:t>10</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620761">
                <a:tc vMerge="1">
                  <a:txBody>
                    <a:bodyPr/>
                    <a:lstStyle/>
                    <a:p>
                      <a:endParaRPr lang="en-US"/>
                    </a:p>
                  </a:txBody>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dirty="0">
                          <a:ln>
                            <a:noFill/>
                          </a:ln>
                          <a:solidFill>
                            <a:schemeClr val="tx1"/>
                          </a:solidFill>
                          <a:effectLst/>
                          <a:latin typeface="Arial" charset="0"/>
                        </a:rPr>
                        <a:t>Class=No</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dirty="0">
                          <a:ln>
                            <a:noFill/>
                          </a:ln>
                          <a:solidFill>
                            <a:srgbClr val="FF0000"/>
                          </a:solidFill>
                          <a:effectLst/>
                          <a:latin typeface="Arial" charset="0"/>
                        </a:rPr>
                        <a:t>0</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dirty="0">
                          <a:ln>
                            <a:noFill/>
                          </a:ln>
                          <a:solidFill>
                            <a:srgbClr val="FF0000"/>
                          </a:solidFill>
                          <a:effectLst/>
                          <a:latin typeface="Arial" charset="0"/>
                        </a:rPr>
                        <a:t>990</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bl>
          </a:graphicData>
        </a:graphic>
      </p:graphicFrame>
      <p:graphicFrame>
        <p:nvGraphicFramePr>
          <p:cNvPr id="5" name="Group 4"/>
          <p:cNvGraphicFramePr>
            <a:graphicFrameLocks noGrp="1"/>
          </p:cNvGraphicFramePr>
          <p:nvPr>
            <p:extLst>
              <p:ext uri="{D42A27DB-BD31-4B8C-83A1-F6EECF244321}">
                <p14:modId xmlns:p14="http://schemas.microsoft.com/office/powerpoint/2010/main" val="1215805315"/>
              </p:ext>
            </p:extLst>
          </p:nvPr>
        </p:nvGraphicFramePr>
        <p:xfrm>
          <a:off x="1676400" y="4038600"/>
          <a:ext cx="6096000" cy="1940938"/>
        </p:xfrm>
        <a:graphic>
          <a:graphicData uri="http://schemas.openxmlformats.org/drawingml/2006/table">
            <a:tbl>
              <a:tblPr/>
              <a:tblGrid>
                <a:gridCol w="1524000">
                  <a:extLst>
                    <a:ext uri="{9D8B030D-6E8A-4147-A177-3AD203B41FA5}">
                      <a16:colId xmlns:a16="http://schemas.microsoft.com/office/drawing/2014/main" xmlns="" val="20000"/>
                    </a:ext>
                  </a:extLst>
                </a:gridCol>
                <a:gridCol w="1524000">
                  <a:extLst>
                    <a:ext uri="{9D8B030D-6E8A-4147-A177-3AD203B41FA5}">
                      <a16:colId xmlns:a16="http://schemas.microsoft.com/office/drawing/2014/main" xmlns="" val="20001"/>
                    </a:ext>
                  </a:extLst>
                </a:gridCol>
                <a:gridCol w="1524000">
                  <a:extLst>
                    <a:ext uri="{9D8B030D-6E8A-4147-A177-3AD203B41FA5}">
                      <a16:colId xmlns:a16="http://schemas.microsoft.com/office/drawing/2014/main" xmlns="" val="20002"/>
                    </a:ext>
                  </a:extLst>
                </a:gridCol>
                <a:gridCol w="1524000">
                  <a:extLst>
                    <a:ext uri="{9D8B030D-6E8A-4147-A177-3AD203B41FA5}">
                      <a16:colId xmlns:a16="http://schemas.microsoft.com/office/drawing/2014/main" xmlns="" val="20003"/>
                    </a:ext>
                  </a:extLst>
                </a:gridCol>
              </a:tblGrid>
              <a:tr h="475290">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endParaRPr kumimoji="0" lang="en-US" sz="2400" b="0" i="0" u="none" strike="noStrike" cap="none" normalizeH="0" baseline="0">
                        <a:ln>
                          <a:noFill/>
                        </a:ln>
                        <a:solidFill>
                          <a:schemeClr val="tx1"/>
                        </a:solidFill>
                        <a:effectLst/>
                        <a:latin typeface="Arial" charset="0"/>
                      </a:endParaRP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400" b="0" i="0" u="none" strike="noStrike" cap="none" normalizeH="0" baseline="0" dirty="0">
                          <a:ln>
                            <a:noFill/>
                          </a:ln>
                          <a:solidFill>
                            <a:schemeClr val="tx1"/>
                          </a:solidFill>
                          <a:effectLst/>
                          <a:latin typeface="Arial" charset="0"/>
                        </a:rPr>
                        <a:t>PREDICTED </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0"/>
                  </a:ext>
                </a:extLst>
              </a:tr>
              <a:tr h="411920">
                <a:tc rowSpan="3">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400" b="0" i="0" u="none" strike="noStrike" cap="none" normalizeH="0" baseline="0" dirty="0">
                          <a:ln>
                            <a:noFill/>
                          </a:ln>
                          <a:solidFill>
                            <a:schemeClr val="tx1"/>
                          </a:solidFill>
                          <a:effectLst/>
                          <a:latin typeface="Arial" charset="0"/>
                        </a:rPr>
                        <a:t/>
                      </a:r>
                      <a:br>
                        <a:rPr kumimoji="0" lang="en-US" sz="2400" b="0" i="0" u="none" strike="noStrike" cap="none" normalizeH="0" baseline="0" dirty="0">
                          <a:ln>
                            <a:noFill/>
                          </a:ln>
                          <a:solidFill>
                            <a:schemeClr val="tx1"/>
                          </a:solidFill>
                          <a:effectLst/>
                          <a:latin typeface="Arial" charset="0"/>
                        </a:rPr>
                      </a:br>
                      <a:r>
                        <a:rPr kumimoji="0" lang="en-US" sz="2400" b="0" i="0" u="none" strike="noStrike" cap="none" normalizeH="0" baseline="0" dirty="0">
                          <a:ln>
                            <a:noFill/>
                          </a:ln>
                          <a:solidFill>
                            <a:schemeClr val="tx1"/>
                          </a:solidFill>
                          <a:effectLst/>
                          <a:latin typeface="Arial" charset="0"/>
                        </a:rPr>
                        <a:t>ACTUAL</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endParaRPr kumimoji="0" lang="en-US" sz="2000" b="0" i="0" u="none" strike="noStrike" cap="none" normalizeH="0" baseline="0">
                        <a:ln>
                          <a:noFill/>
                        </a:ln>
                        <a:solidFill>
                          <a:schemeClr val="tx1"/>
                        </a:solidFill>
                        <a:effectLst/>
                        <a:latin typeface="Arial" charset="0"/>
                      </a:endParaRP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a:ln>
                            <a:noFill/>
                          </a:ln>
                          <a:solidFill>
                            <a:schemeClr val="tx1"/>
                          </a:solidFill>
                          <a:effectLst/>
                          <a:latin typeface="Arial" charset="0"/>
                        </a:rPr>
                        <a:t>Class=Yes</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a:ln>
                            <a:noFill/>
                          </a:ln>
                          <a:solidFill>
                            <a:schemeClr val="tx1"/>
                          </a:solidFill>
                          <a:effectLst/>
                          <a:latin typeface="Arial" charset="0"/>
                        </a:rPr>
                        <a:t>Class=No</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411920">
                <a:tc vMerge="1">
                  <a:txBody>
                    <a:bodyPr/>
                    <a:lstStyle/>
                    <a:p>
                      <a:endParaRPr lang="en-US"/>
                    </a:p>
                  </a:txBody>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dirty="0">
                          <a:ln>
                            <a:noFill/>
                          </a:ln>
                          <a:solidFill>
                            <a:schemeClr val="tx1"/>
                          </a:solidFill>
                          <a:effectLst/>
                          <a:latin typeface="Arial" charset="0"/>
                        </a:rPr>
                        <a:t>Class=Yes</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dirty="0">
                          <a:ln>
                            <a:noFill/>
                          </a:ln>
                          <a:solidFill>
                            <a:srgbClr val="FF0000"/>
                          </a:solidFill>
                          <a:effectLst/>
                          <a:latin typeface="Arial" charset="0"/>
                        </a:rPr>
                        <a:t>10</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dirty="0">
                          <a:ln>
                            <a:noFill/>
                          </a:ln>
                          <a:solidFill>
                            <a:srgbClr val="FF0000"/>
                          </a:solidFill>
                          <a:effectLst/>
                          <a:latin typeface="Arial" charset="0"/>
                        </a:rPr>
                        <a:t>0</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641808">
                <a:tc vMerge="1">
                  <a:txBody>
                    <a:bodyPr/>
                    <a:lstStyle/>
                    <a:p>
                      <a:endParaRPr lang="en-US"/>
                    </a:p>
                  </a:txBody>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dirty="0">
                          <a:ln>
                            <a:noFill/>
                          </a:ln>
                          <a:solidFill>
                            <a:schemeClr val="tx1"/>
                          </a:solidFill>
                          <a:effectLst/>
                          <a:latin typeface="Arial" charset="0"/>
                        </a:rPr>
                        <a:t>Class=No</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dirty="0">
                          <a:ln>
                            <a:noFill/>
                          </a:ln>
                          <a:solidFill>
                            <a:srgbClr val="FF0000"/>
                          </a:solidFill>
                          <a:effectLst/>
                          <a:latin typeface="Arial" charset="0"/>
                        </a:rPr>
                        <a:t>500</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dirty="0">
                          <a:ln>
                            <a:noFill/>
                          </a:ln>
                          <a:solidFill>
                            <a:srgbClr val="FF0000"/>
                          </a:solidFill>
                          <a:effectLst/>
                          <a:latin typeface="Arial" charset="0"/>
                        </a:rPr>
                        <a:t>490</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bl>
          </a:graphicData>
        </a:graphic>
      </p:graphicFrame>
      <p:sp>
        <p:nvSpPr>
          <p:cNvPr id="3" name="TextBox 2"/>
          <p:cNvSpPr txBox="1"/>
          <p:nvPr/>
        </p:nvSpPr>
        <p:spPr>
          <a:xfrm>
            <a:off x="914400" y="1752600"/>
            <a:ext cx="554960" cy="707886"/>
          </a:xfrm>
          <a:prstGeom prst="rect">
            <a:avLst/>
          </a:prstGeom>
          <a:noFill/>
        </p:spPr>
        <p:txBody>
          <a:bodyPr wrap="none" rtlCol="0">
            <a:spAutoFit/>
          </a:bodyPr>
          <a:lstStyle/>
          <a:p>
            <a:r>
              <a:rPr lang="en-US" sz="4000" dirty="0"/>
              <a:t>A</a:t>
            </a:r>
          </a:p>
        </p:txBody>
      </p:sp>
      <p:sp>
        <p:nvSpPr>
          <p:cNvPr id="6" name="TextBox 5"/>
          <p:cNvSpPr txBox="1"/>
          <p:nvPr/>
        </p:nvSpPr>
        <p:spPr>
          <a:xfrm>
            <a:off x="1066800" y="4245114"/>
            <a:ext cx="526106" cy="707886"/>
          </a:xfrm>
          <a:prstGeom prst="rect">
            <a:avLst/>
          </a:prstGeom>
          <a:noFill/>
        </p:spPr>
        <p:txBody>
          <a:bodyPr wrap="none" rtlCol="0">
            <a:spAutoFit/>
          </a:bodyPr>
          <a:lstStyle/>
          <a:p>
            <a:r>
              <a:rPr lang="en-US" sz="4000" b="0" dirty="0"/>
              <a:t>B</a:t>
            </a:r>
          </a:p>
        </p:txBody>
      </p:sp>
      <p:sp>
        <p:nvSpPr>
          <p:cNvPr id="7" name="TextBox 6"/>
          <p:cNvSpPr txBox="1"/>
          <p:nvPr/>
        </p:nvSpPr>
        <p:spPr>
          <a:xfrm>
            <a:off x="3352800" y="2971800"/>
            <a:ext cx="1826141" cy="369332"/>
          </a:xfrm>
          <a:prstGeom prst="rect">
            <a:avLst/>
          </a:prstGeom>
          <a:noFill/>
        </p:spPr>
        <p:txBody>
          <a:bodyPr wrap="square" rtlCol="0">
            <a:spAutoFit/>
          </a:bodyPr>
          <a:lstStyle/>
          <a:p>
            <a:r>
              <a:rPr lang="en-US" sz="1800" dirty="0"/>
              <a:t>Accuracy: 99%</a:t>
            </a:r>
          </a:p>
        </p:txBody>
      </p:sp>
      <p:sp>
        <p:nvSpPr>
          <p:cNvPr id="8" name="TextBox 7"/>
          <p:cNvSpPr txBox="1"/>
          <p:nvPr/>
        </p:nvSpPr>
        <p:spPr>
          <a:xfrm>
            <a:off x="3584059" y="5955268"/>
            <a:ext cx="1826141" cy="369332"/>
          </a:xfrm>
          <a:prstGeom prst="rect">
            <a:avLst/>
          </a:prstGeom>
          <a:noFill/>
        </p:spPr>
        <p:txBody>
          <a:bodyPr wrap="square" rtlCol="0">
            <a:spAutoFit/>
          </a:bodyPr>
          <a:lstStyle/>
          <a:p>
            <a:r>
              <a:rPr lang="en-US" sz="1800" dirty="0"/>
              <a:t>Accuracy: 50%</a:t>
            </a:r>
          </a:p>
        </p:txBody>
      </p:sp>
    </p:spTree>
    <p:extLst>
      <p:ext uri="{BB962C8B-B14F-4D97-AF65-F5344CB8AC3E}">
        <p14:creationId xmlns:p14="http://schemas.microsoft.com/office/powerpoint/2010/main" val="27028268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Which model is better?</a:t>
            </a:r>
          </a:p>
        </p:txBody>
      </p:sp>
      <p:graphicFrame>
        <p:nvGraphicFramePr>
          <p:cNvPr id="4" name="Group 4"/>
          <p:cNvGraphicFramePr>
            <a:graphicFrameLocks noGrp="1"/>
          </p:cNvGraphicFramePr>
          <p:nvPr>
            <p:extLst>
              <p:ext uri="{D42A27DB-BD31-4B8C-83A1-F6EECF244321}">
                <p14:modId xmlns:p14="http://schemas.microsoft.com/office/powerpoint/2010/main" val="487013316"/>
              </p:ext>
            </p:extLst>
          </p:nvPr>
        </p:nvGraphicFramePr>
        <p:xfrm>
          <a:off x="1524000" y="1600200"/>
          <a:ext cx="6096000" cy="1877289"/>
        </p:xfrm>
        <a:graphic>
          <a:graphicData uri="http://schemas.openxmlformats.org/drawingml/2006/table">
            <a:tbl>
              <a:tblPr/>
              <a:tblGrid>
                <a:gridCol w="1524000">
                  <a:extLst>
                    <a:ext uri="{9D8B030D-6E8A-4147-A177-3AD203B41FA5}">
                      <a16:colId xmlns:a16="http://schemas.microsoft.com/office/drawing/2014/main" xmlns="" val="20000"/>
                    </a:ext>
                  </a:extLst>
                </a:gridCol>
                <a:gridCol w="1524000">
                  <a:extLst>
                    <a:ext uri="{9D8B030D-6E8A-4147-A177-3AD203B41FA5}">
                      <a16:colId xmlns:a16="http://schemas.microsoft.com/office/drawing/2014/main" xmlns="" val="20001"/>
                    </a:ext>
                  </a:extLst>
                </a:gridCol>
                <a:gridCol w="1524000">
                  <a:extLst>
                    <a:ext uri="{9D8B030D-6E8A-4147-A177-3AD203B41FA5}">
                      <a16:colId xmlns:a16="http://schemas.microsoft.com/office/drawing/2014/main" xmlns="" val="20002"/>
                    </a:ext>
                  </a:extLst>
                </a:gridCol>
                <a:gridCol w="1524000">
                  <a:extLst>
                    <a:ext uri="{9D8B030D-6E8A-4147-A177-3AD203B41FA5}">
                      <a16:colId xmlns:a16="http://schemas.microsoft.com/office/drawing/2014/main" xmlns="" val="20003"/>
                    </a:ext>
                  </a:extLst>
                </a:gridCol>
              </a:tblGrid>
              <a:tr h="459704">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endParaRPr kumimoji="0" lang="en-US" sz="2400" b="0" i="0" u="none" strike="noStrike" cap="none" normalizeH="0" baseline="0">
                        <a:ln>
                          <a:noFill/>
                        </a:ln>
                        <a:solidFill>
                          <a:schemeClr val="tx1"/>
                        </a:solidFill>
                        <a:effectLst/>
                        <a:latin typeface="Arial" charset="0"/>
                      </a:endParaRP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400" b="0" i="0" u="none" strike="noStrike" cap="none" normalizeH="0" baseline="0" dirty="0">
                          <a:ln>
                            <a:noFill/>
                          </a:ln>
                          <a:solidFill>
                            <a:schemeClr val="tx1"/>
                          </a:solidFill>
                          <a:effectLst/>
                          <a:latin typeface="Arial" charset="0"/>
                        </a:rPr>
                        <a:t>PREDICTED </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0"/>
                  </a:ext>
                </a:extLst>
              </a:tr>
              <a:tr h="398412">
                <a:tc rowSpan="3">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400" b="0" i="0" u="none" strike="noStrike" cap="none" normalizeH="0" baseline="0" dirty="0">
                          <a:ln>
                            <a:noFill/>
                          </a:ln>
                          <a:solidFill>
                            <a:schemeClr val="tx1"/>
                          </a:solidFill>
                          <a:effectLst/>
                          <a:latin typeface="Arial" charset="0"/>
                        </a:rPr>
                        <a:t/>
                      </a:r>
                      <a:br>
                        <a:rPr kumimoji="0" lang="en-US" sz="2400" b="0" i="0" u="none" strike="noStrike" cap="none" normalizeH="0" baseline="0" dirty="0">
                          <a:ln>
                            <a:noFill/>
                          </a:ln>
                          <a:solidFill>
                            <a:schemeClr val="tx1"/>
                          </a:solidFill>
                          <a:effectLst/>
                          <a:latin typeface="Arial" charset="0"/>
                        </a:rPr>
                      </a:br>
                      <a:r>
                        <a:rPr kumimoji="0" lang="en-US" sz="2400" b="0" i="0" u="none" strike="noStrike" cap="none" normalizeH="0" baseline="0" dirty="0">
                          <a:ln>
                            <a:noFill/>
                          </a:ln>
                          <a:solidFill>
                            <a:schemeClr val="tx1"/>
                          </a:solidFill>
                          <a:effectLst/>
                          <a:latin typeface="Arial" charset="0"/>
                        </a:rPr>
                        <a:t>ACTUAL</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endParaRPr kumimoji="0" lang="en-US" sz="2000" b="0" i="0" u="none" strike="noStrike" cap="none" normalizeH="0" baseline="0">
                        <a:ln>
                          <a:noFill/>
                        </a:ln>
                        <a:solidFill>
                          <a:schemeClr val="tx1"/>
                        </a:solidFill>
                        <a:effectLst/>
                        <a:latin typeface="Arial" charset="0"/>
                      </a:endParaRP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a:ln>
                            <a:noFill/>
                          </a:ln>
                          <a:solidFill>
                            <a:schemeClr val="tx1"/>
                          </a:solidFill>
                          <a:effectLst/>
                          <a:latin typeface="Arial" charset="0"/>
                        </a:rPr>
                        <a:t>Class=Yes</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a:ln>
                            <a:noFill/>
                          </a:ln>
                          <a:solidFill>
                            <a:schemeClr val="tx1"/>
                          </a:solidFill>
                          <a:effectLst/>
                          <a:latin typeface="Arial" charset="0"/>
                        </a:rPr>
                        <a:t>Class=No</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398412">
                <a:tc vMerge="1">
                  <a:txBody>
                    <a:bodyPr/>
                    <a:lstStyle/>
                    <a:p>
                      <a:endParaRPr lang="en-US"/>
                    </a:p>
                  </a:txBody>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a:ln>
                            <a:noFill/>
                          </a:ln>
                          <a:solidFill>
                            <a:schemeClr val="tx1"/>
                          </a:solidFill>
                          <a:effectLst/>
                          <a:latin typeface="Arial" charset="0"/>
                        </a:rPr>
                        <a:t>Class=Yes</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dirty="0">
                          <a:ln>
                            <a:noFill/>
                          </a:ln>
                          <a:solidFill>
                            <a:srgbClr val="FF0000"/>
                          </a:solidFill>
                          <a:effectLst/>
                          <a:latin typeface="Arial" charset="0"/>
                        </a:rPr>
                        <a:t>5</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dirty="0">
                          <a:ln>
                            <a:noFill/>
                          </a:ln>
                          <a:solidFill>
                            <a:srgbClr val="FF0000"/>
                          </a:solidFill>
                          <a:effectLst/>
                          <a:latin typeface="Arial" charset="0"/>
                        </a:rPr>
                        <a:t>5</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620761">
                <a:tc vMerge="1">
                  <a:txBody>
                    <a:bodyPr/>
                    <a:lstStyle/>
                    <a:p>
                      <a:endParaRPr lang="en-US"/>
                    </a:p>
                  </a:txBody>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dirty="0">
                          <a:ln>
                            <a:noFill/>
                          </a:ln>
                          <a:solidFill>
                            <a:schemeClr val="tx1"/>
                          </a:solidFill>
                          <a:effectLst/>
                          <a:latin typeface="Arial" charset="0"/>
                        </a:rPr>
                        <a:t>Class=No</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dirty="0">
                          <a:ln>
                            <a:noFill/>
                          </a:ln>
                          <a:solidFill>
                            <a:srgbClr val="FF0000"/>
                          </a:solidFill>
                          <a:effectLst/>
                          <a:latin typeface="Arial" charset="0"/>
                        </a:rPr>
                        <a:t>0</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dirty="0">
                          <a:ln>
                            <a:noFill/>
                          </a:ln>
                          <a:solidFill>
                            <a:srgbClr val="FF0000"/>
                          </a:solidFill>
                          <a:effectLst/>
                          <a:latin typeface="Arial" charset="0"/>
                        </a:rPr>
                        <a:t>990</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bl>
          </a:graphicData>
        </a:graphic>
      </p:graphicFrame>
      <p:graphicFrame>
        <p:nvGraphicFramePr>
          <p:cNvPr id="5" name="Group 4"/>
          <p:cNvGraphicFramePr>
            <a:graphicFrameLocks noGrp="1"/>
          </p:cNvGraphicFramePr>
          <p:nvPr>
            <p:extLst>
              <p:ext uri="{D42A27DB-BD31-4B8C-83A1-F6EECF244321}">
                <p14:modId xmlns:p14="http://schemas.microsoft.com/office/powerpoint/2010/main" val="1790601691"/>
              </p:ext>
            </p:extLst>
          </p:nvPr>
        </p:nvGraphicFramePr>
        <p:xfrm>
          <a:off x="1676400" y="4267200"/>
          <a:ext cx="6096000" cy="1918853"/>
        </p:xfrm>
        <a:graphic>
          <a:graphicData uri="http://schemas.openxmlformats.org/drawingml/2006/table">
            <a:tbl>
              <a:tblPr/>
              <a:tblGrid>
                <a:gridCol w="1524000">
                  <a:extLst>
                    <a:ext uri="{9D8B030D-6E8A-4147-A177-3AD203B41FA5}">
                      <a16:colId xmlns:a16="http://schemas.microsoft.com/office/drawing/2014/main" xmlns="" val="20000"/>
                    </a:ext>
                  </a:extLst>
                </a:gridCol>
                <a:gridCol w="1524000">
                  <a:extLst>
                    <a:ext uri="{9D8B030D-6E8A-4147-A177-3AD203B41FA5}">
                      <a16:colId xmlns:a16="http://schemas.microsoft.com/office/drawing/2014/main" xmlns="" val="20001"/>
                    </a:ext>
                  </a:extLst>
                </a:gridCol>
                <a:gridCol w="1524000">
                  <a:extLst>
                    <a:ext uri="{9D8B030D-6E8A-4147-A177-3AD203B41FA5}">
                      <a16:colId xmlns:a16="http://schemas.microsoft.com/office/drawing/2014/main" xmlns="" val="20002"/>
                    </a:ext>
                  </a:extLst>
                </a:gridCol>
                <a:gridCol w="1524000">
                  <a:extLst>
                    <a:ext uri="{9D8B030D-6E8A-4147-A177-3AD203B41FA5}">
                      <a16:colId xmlns:a16="http://schemas.microsoft.com/office/drawing/2014/main" xmlns="" val="20003"/>
                    </a:ext>
                  </a:extLst>
                </a:gridCol>
              </a:tblGrid>
              <a:tr h="469882">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endParaRPr kumimoji="0" lang="en-US" sz="2400" b="0" i="0" u="none" strike="noStrike" cap="none" normalizeH="0" baseline="0">
                        <a:ln>
                          <a:noFill/>
                        </a:ln>
                        <a:solidFill>
                          <a:schemeClr val="tx1"/>
                        </a:solidFill>
                        <a:effectLst/>
                        <a:latin typeface="Arial" charset="0"/>
                      </a:endParaRP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400" b="0" i="0" u="none" strike="noStrike" cap="none" normalizeH="0" baseline="0" dirty="0">
                          <a:ln>
                            <a:noFill/>
                          </a:ln>
                          <a:solidFill>
                            <a:schemeClr val="tx1"/>
                          </a:solidFill>
                          <a:effectLst/>
                          <a:latin typeface="Arial" charset="0"/>
                        </a:rPr>
                        <a:t>PREDICTED </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0"/>
                  </a:ext>
                </a:extLst>
              </a:tr>
              <a:tr h="407233">
                <a:tc rowSpan="3">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400" b="0" i="0" u="none" strike="noStrike" cap="none" normalizeH="0" baseline="0" dirty="0">
                          <a:ln>
                            <a:noFill/>
                          </a:ln>
                          <a:solidFill>
                            <a:schemeClr val="tx1"/>
                          </a:solidFill>
                          <a:effectLst/>
                          <a:latin typeface="Arial" charset="0"/>
                        </a:rPr>
                        <a:t/>
                      </a:r>
                      <a:br>
                        <a:rPr kumimoji="0" lang="en-US" sz="2400" b="0" i="0" u="none" strike="noStrike" cap="none" normalizeH="0" baseline="0" dirty="0">
                          <a:ln>
                            <a:noFill/>
                          </a:ln>
                          <a:solidFill>
                            <a:schemeClr val="tx1"/>
                          </a:solidFill>
                          <a:effectLst/>
                          <a:latin typeface="Arial" charset="0"/>
                        </a:rPr>
                      </a:br>
                      <a:r>
                        <a:rPr kumimoji="0" lang="en-US" sz="2400" b="0" i="0" u="none" strike="noStrike" cap="none" normalizeH="0" baseline="0" dirty="0">
                          <a:ln>
                            <a:noFill/>
                          </a:ln>
                          <a:solidFill>
                            <a:schemeClr val="tx1"/>
                          </a:solidFill>
                          <a:effectLst/>
                          <a:latin typeface="Arial" charset="0"/>
                        </a:rPr>
                        <a:t>ACTUAL</a:t>
                      </a:r>
                    </a:p>
                  </a:txBody>
                  <a:tcPr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endParaRPr kumimoji="0" lang="en-US" sz="2000" b="0" i="0" u="none" strike="noStrike" cap="none" normalizeH="0" baseline="0">
                        <a:ln>
                          <a:noFill/>
                        </a:ln>
                        <a:solidFill>
                          <a:schemeClr val="tx1"/>
                        </a:solidFill>
                        <a:effectLst/>
                        <a:latin typeface="Arial" charset="0"/>
                      </a:endParaRP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a:ln>
                            <a:noFill/>
                          </a:ln>
                          <a:solidFill>
                            <a:schemeClr val="tx1"/>
                          </a:solidFill>
                          <a:effectLst/>
                          <a:latin typeface="Arial" charset="0"/>
                        </a:rPr>
                        <a:t>Class=Yes</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a:ln>
                            <a:noFill/>
                          </a:ln>
                          <a:solidFill>
                            <a:schemeClr val="tx1"/>
                          </a:solidFill>
                          <a:effectLst/>
                          <a:latin typeface="Arial" charset="0"/>
                        </a:rPr>
                        <a:t>Class=No</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407233">
                <a:tc vMerge="1">
                  <a:txBody>
                    <a:bodyPr/>
                    <a:lstStyle/>
                    <a:p>
                      <a:endParaRPr lang="en-US"/>
                    </a:p>
                  </a:txBody>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dirty="0">
                          <a:ln>
                            <a:noFill/>
                          </a:ln>
                          <a:solidFill>
                            <a:schemeClr val="tx1"/>
                          </a:solidFill>
                          <a:effectLst/>
                          <a:latin typeface="Arial" charset="0"/>
                        </a:rPr>
                        <a:t>Class=Yes</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dirty="0">
                          <a:ln>
                            <a:noFill/>
                          </a:ln>
                          <a:solidFill>
                            <a:srgbClr val="FF0000"/>
                          </a:solidFill>
                          <a:effectLst/>
                          <a:latin typeface="Arial" charset="0"/>
                        </a:rPr>
                        <a:t>10</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dirty="0">
                          <a:ln>
                            <a:noFill/>
                          </a:ln>
                          <a:solidFill>
                            <a:srgbClr val="FF0000"/>
                          </a:solidFill>
                          <a:effectLst/>
                          <a:latin typeface="Arial" charset="0"/>
                        </a:rPr>
                        <a:t>0</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634505">
                <a:tc vMerge="1">
                  <a:txBody>
                    <a:bodyPr/>
                    <a:lstStyle/>
                    <a:p>
                      <a:endParaRPr lang="en-US"/>
                    </a:p>
                  </a:txBody>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dirty="0">
                          <a:ln>
                            <a:noFill/>
                          </a:ln>
                          <a:solidFill>
                            <a:schemeClr val="tx1"/>
                          </a:solidFill>
                          <a:effectLst/>
                          <a:latin typeface="Arial" charset="0"/>
                        </a:rPr>
                        <a:t>Class=No</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dirty="0">
                          <a:ln>
                            <a:noFill/>
                          </a:ln>
                          <a:solidFill>
                            <a:srgbClr val="FF0000"/>
                          </a:solidFill>
                          <a:effectLst/>
                          <a:latin typeface="Arial" charset="0"/>
                        </a:rPr>
                        <a:t>500</a:t>
                      </a:r>
                    </a:p>
                  </a:txBody>
                  <a:tcPr marT="45730" marB="4573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dirty="0">
                          <a:ln>
                            <a:noFill/>
                          </a:ln>
                          <a:solidFill>
                            <a:srgbClr val="FF0000"/>
                          </a:solidFill>
                          <a:effectLst/>
                          <a:latin typeface="Arial" charset="0"/>
                        </a:rPr>
                        <a:t>490</a:t>
                      </a:r>
                    </a:p>
                  </a:txBody>
                  <a:tcPr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bl>
          </a:graphicData>
        </a:graphic>
      </p:graphicFrame>
      <p:sp>
        <p:nvSpPr>
          <p:cNvPr id="3" name="TextBox 2"/>
          <p:cNvSpPr txBox="1"/>
          <p:nvPr/>
        </p:nvSpPr>
        <p:spPr>
          <a:xfrm>
            <a:off x="914400" y="1752600"/>
            <a:ext cx="554960" cy="707886"/>
          </a:xfrm>
          <a:prstGeom prst="rect">
            <a:avLst/>
          </a:prstGeom>
          <a:noFill/>
        </p:spPr>
        <p:txBody>
          <a:bodyPr wrap="none" rtlCol="0">
            <a:spAutoFit/>
          </a:bodyPr>
          <a:lstStyle/>
          <a:p>
            <a:r>
              <a:rPr lang="en-US" sz="4000" dirty="0"/>
              <a:t>A</a:t>
            </a:r>
          </a:p>
        </p:txBody>
      </p:sp>
      <p:sp>
        <p:nvSpPr>
          <p:cNvPr id="6" name="TextBox 5"/>
          <p:cNvSpPr txBox="1"/>
          <p:nvPr/>
        </p:nvSpPr>
        <p:spPr>
          <a:xfrm>
            <a:off x="1066800" y="4245114"/>
            <a:ext cx="526106" cy="707886"/>
          </a:xfrm>
          <a:prstGeom prst="rect">
            <a:avLst/>
          </a:prstGeom>
          <a:noFill/>
        </p:spPr>
        <p:txBody>
          <a:bodyPr wrap="none" rtlCol="0">
            <a:spAutoFit/>
          </a:bodyPr>
          <a:lstStyle/>
          <a:p>
            <a:r>
              <a:rPr lang="en-US" sz="4000" b="0" dirty="0"/>
              <a:t>B</a:t>
            </a:r>
          </a:p>
        </p:txBody>
      </p:sp>
    </p:spTree>
    <p:extLst>
      <p:ext uri="{BB962C8B-B14F-4D97-AF65-F5344CB8AC3E}">
        <p14:creationId xmlns:p14="http://schemas.microsoft.com/office/powerpoint/2010/main" val="34854908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ltLang="en-US"/>
              <a:t>Alternative Measures</a:t>
            </a:r>
          </a:p>
        </p:txBody>
      </p:sp>
      <p:graphicFrame>
        <p:nvGraphicFramePr>
          <p:cNvPr id="9219" name="Object 3"/>
          <p:cNvGraphicFramePr>
            <a:graphicFrameLocks noChangeAspect="1"/>
          </p:cNvGraphicFramePr>
          <p:nvPr>
            <p:extLst>
              <p:ext uri="{D42A27DB-BD31-4B8C-83A1-F6EECF244321}">
                <p14:modId xmlns:p14="http://schemas.microsoft.com/office/powerpoint/2010/main" val="1658962318"/>
              </p:ext>
            </p:extLst>
          </p:nvPr>
        </p:nvGraphicFramePr>
        <p:xfrm>
          <a:off x="990600" y="3616656"/>
          <a:ext cx="4800600" cy="2680956"/>
        </p:xfrm>
        <a:graphic>
          <a:graphicData uri="http://schemas.openxmlformats.org/presentationml/2006/ole">
            <mc:AlternateContent xmlns:mc="http://schemas.openxmlformats.org/markup-compatibility/2006">
              <mc:Choice xmlns:v="urn:schemas-microsoft-com:vml" Requires="v">
                <p:oleObj spid="_x0000_s2052" name="Equation" r:id="rId4" imgW="4241800" imgH="2400300" progId="Equation.3">
                  <p:embed/>
                </p:oleObj>
              </mc:Choice>
              <mc:Fallback>
                <p:oleObj name="Equation" r:id="rId4" imgW="4241800" imgH="2400300"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600" y="3616656"/>
                        <a:ext cx="4800600" cy="2680956"/>
                      </a:xfrm>
                      <a:prstGeom prst="rect">
                        <a:avLst/>
                      </a:prstGeom>
                      <a:noFill/>
                      <a:ln>
                        <a:noFill/>
                      </a:ln>
                      <a:effectLst/>
                    </p:spPr>
                  </p:pic>
                </p:oleObj>
              </mc:Fallback>
            </mc:AlternateContent>
          </a:graphicData>
        </a:graphic>
      </p:graphicFrame>
      <p:graphicFrame>
        <p:nvGraphicFramePr>
          <p:cNvPr id="1325060" name="Group 4"/>
          <p:cNvGraphicFramePr>
            <a:graphicFrameLocks noGrp="1"/>
          </p:cNvGraphicFramePr>
          <p:nvPr>
            <p:ph idx="1"/>
          </p:nvPr>
        </p:nvGraphicFramePr>
        <p:xfrm>
          <a:off x="1554163" y="1143000"/>
          <a:ext cx="6065837" cy="2362201"/>
        </p:xfrm>
        <a:graphic>
          <a:graphicData uri="http://schemas.openxmlformats.org/drawingml/2006/table">
            <a:tbl>
              <a:tblPr/>
              <a:tblGrid>
                <a:gridCol w="1516062">
                  <a:extLst>
                    <a:ext uri="{9D8B030D-6E8A-4147-A177-3AD203B41FA5}">
                      <a16:colId xmlns:a16="http://schemas.microsoft.com/office/drawing/2014/main" xmlns="" val="20000"/>
                    </a:ext>
                  </a:extLst>
                </a:gridCol>
                <a:gridCol w="1517650">
                  <a:extLst>
                    <a:ext uri="{9D8B030D-6E8A-4147-A177-3AD203B41FA5}">
                      <a16:colId xmlns:a16="http://schemas.microsoft.com/office/drawing/2014/main" xmlns="" val="20001"/>
                    </a:ext>
                  </a:extLst>
                </a:gridCol>
                <a:gridCol w="1516063">
                  <a:extLst>
                    <a:ext uri="{9D8B030D-6E8A-4147-A177-3AD203B41FA5}">
                      <a16:colId xmlns:a16="http://schemas.microsoft.com/office/drawing/2014/main" xmlns="" val="20002"/>
                    </a:ext>
                  </a:extLst>
                </a:gridCol>
                <a:gridCol w="1516062">
                  <a:extLst>
                    <a:ext uri="{9D8B030D-6E8A-4147-A177-3AD203B41FA5}">
                      <a16:colId xmlns:a16="http://schemas.microsoft.com/office/drawing/2014/main" xmlns="" val="20003"/>
                    </a:ext>
                  </a:extLst>
                </a:gridCol>
              </a:tblGrid>
              <a:tr h="558800">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endParaRPr kumimoji="0" lang="en-US" sz="24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400" b="0" i="0" u="none" strike="noStrike" cap="none" normalizeH="0" baseline="0">
                          <a:ln>
                            <a:noFill/>
                          </a:ln>
                          <a:solidFill>
                            <a:schemeClr val="tx1"/>
                          </a:solidFill>
                          <a:effectLst/>
                          <a:latin typeface="Arial" charset="0"/>
                        </a:rPr>
                        <a:t>PREDICTED CLASS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0"/>
                  </a:ext>
                </a:extLst>
              </a:tr>
              <a:tr h="579438">
                <a:tc rowSpan="3">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400" b="0" i="0" u="none" strike="noStrike" cap="none" normalizeH="0" baseline="0" dirty="0">
                          <a:ln>
                            <a:noFill/>
                          </a:ln>
                          <a:solidFill>
                            <a:schemeClr val="tx1"/>
                          </a:solidFill>
                          <a:effectLst/>
                          <a:latin typeface="Arial" charset="0"/>
                        </a:rPr>
                        <a:t/>
                      </a:r>
                      <a:br>
                        <a:rPr kumimoji="0" lang="en-US" sz="2400" b="0" i="0" u="none" strike="noStrike" cap="none" normalizeH="0" baseline="0" dirty="0">
                          <a:ln>
                            <a:noFill/>
                          </a:ln>
                          <a:solidFill>
                            <a:schemeClr val="tx1"/>
                          </a:solidFill>
                          <a:effectLst/>
                          <a:latin typeface="Arial" charset="0"/>
                        </a:rPr>
                      </a:br>
                      <a:endParaRPr kumimoji="0" lang="en-US" sz="2400" b="0" i="0" u="none" strike="noStrike" cap="none" normalizeH="0" baseline="0" dirty="0">
                        <a:ln>
                          <a:noFill/>
                        </a:ln>
                        <a:solidFill>
                          <a:schemeClr val="tx1"/>
                        </a:solidFill>
                        <a:effectLst/>
                        <a:latin typeface="Arial" charset="0"/>
                      </a:endParaRPr>
                    </a:p>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400" b="0" i="0" u="none" strike="noStrike" cap="none" normalizeH="0" baseline="0" dirty="0">
                          <a:ln>
                            <a:noFill/>
                          </a:ln>
                          <a:solidFill>
                            <a:schemeClr val="tx1"/>
                          </a:solidFill>
                          <a:effectLst/>
                          <a:latin typeface="Arial" charset="0"/>
                        </a:rPr>
                        <a:t>ACTUAL</a:t>
                      </a:r>
                      <a:br>
                        <a:rPr kumimoji="0" lang="en-US" sz="2400" b="0" i="0" u="none" strike="noStrike" cap="none" normalizeH="0" baseline="0" dirty="0">
                          <a:ln>
                            <a:noFill/>
                          </a:ln>
                          <a:solidFill>
                            <a:schemeClr val="tx1"/>
                          </a:solidFill>
                          <a:effectLst/>
                          <a:latin typeface="Arial" charset="0"/>
                        </a:rPr>
                      </a:br>
                      <a:r>
                        <a:rPr kumimoji="0" lang="en-US" sz="2400" b="0" i="0" u="none" strike="noStrike" cap="none" normalizeH="0" baseline="0" dirty="0">
                          <a:ln>
                            <a:noFill/>
                          </a:ln>
                          <a:solidFill>
                            <a:schemeClr val="tx1"/>
                          </a:solidFill>
                          <a:effectLst/>
                          <a:latin typeface="Arial" charset="0"/>
                        </a:rPr>
                        <a:t>CLASS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endParaRPr kumimoji="0" lang="en-US" sz="20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a:ln>
                            <a:noFill/>
                          </a:ln>
                          <a:solidFill>
                            <a:schemeClr val="tx1"/>
                          </a:solidFill>
                          <a:effectLst/>
                          <a:latin typeface="Arial" charset="0"/>
                        </a:rPr>
                        <a:t>Class=Yes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a:ln>
                            <a:noFill/>
                          </a:ln>
                          <a:solidFill>
                            <a:schemeClr val="tx1"/>
                          </a:solidFill>
                          <a:effectLst/>
                          <a:latin typeface="Arial" charset="0"/>
                        </a:rPr>
                        <a:t>Class=No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568325">
                <a:tc vMerge="1">
                  <a:txBody>
                    <a:bodyPr/>
                    <a:lstStyle/>
                    <a:p>
                      <a:endParaRPr lang="en-US"/>
                    </a:p>
                  </a:txBody>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a:ln>
                            <a:noFill/>
                          </a:ln>
                          <a:solidFill>
                            <a:schemeClr val="tx1"/>
                          </a:solidFill>
                          <a:effectLst/>
                          <a:latin typeface="Arial" charset="0"/>
                        </a:rPr>
                        <a:t>Class=Yes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dirty="0">
                          <a:ln>
                            <a:noFill/>
                          </a:ln>
                          <a:solidFill>
                            <a:schemeClr val="tx1"/>
                          </a:solidFill>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dirty="0">
                          <a:ln>
                            <a:noFill/>
                          </a:ln>
                          <a:solidFill>
                            <a:schemeClr val="tx1"/>
                          </a:solidFill>
                          <a:effectLst/>
                          <a:latin typeface="Arial" charset="0"/>
                        </a:rPr>
                        <a:t>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655638">
                <a:tc vMerge="1">
                  <a:txBody>
                    <a:bodyPr/>
                    <a:lstStyle/>
                    <a:p>
                      <a:endParaRPr lang="en-US"/>
                    </a:p>
                  </a:txBody>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a:ln>
                            <a:noFill/>
                          </a:ln>
                          <a:solidFill>
                            <a:schemeClr val="tx1"/>
                          </a:solidFill>
                          <a:effectLst/>
                          <a:latin typeface="Arial" charset="0"/>
                        </a:rPr>
                        <a:t>Class=No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a:ln>
                            <a:noFill/>
                          </a:ln>
                          <a:solidFill>
                            <a:schemeClr val="tx1"/>
                          </a:solidFill>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000" b="0" i="0" u="none" strike="noStrike" cap="none" normalizeH="0" baseline="0" dirty="0">
                          <a:ln>
                            <a:noFill/>
                          </a:ln>
                          <a:solidFill>
                            <a:schemeClr val="tx1"/>
                          </a:solidFill>
                          <a:effectLst/>
                          <a:latin typeface="Arial" charset="0"/>
                        </a:rPr>
                        <a:t>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bl>
          </a:graphicData>
        </a:graphic>
      </p:graphicFrame>
      <p:sp>
        <p:nvSpPr>
          <p:cNvPr id="2" name="Rectangle 1"/>
          <p:cNvSpPr/>
          <p:nvPr/>
        </p:nvSpPr>
        <p:spPr>
          <a:xfrm>
            <a:off x="4800600" y="4480081"/>
            <a:ext cx="4572000" cy="954107"/>
          </a:xfrm>
          <a:prstGeom prst="rect">
            <a:avLst/>
          </a:prstGeom>
        </p:spPr>
        <p:txBody>
          <a:bodyPr>
            <a:spAutoFit/>
          </a:bodyPr>
          <a:lstStyle/>
          <a:p>
            <a:r>
              <a:rPr lang="en-US" b="0" dirty="0">
                <a:solidFill>
                  <a:srgbClr val="383838"/>
                </a:solidFill>
                <a:highlight>
                  <a:srgbClr val="FFFFFF"/>
                </a:highlight>
                <a:latin typeface="Inter"/>
              </a:rPr>
              <a:t>The recall is the measure of our model correctly identifying True Positives. Thus, for all the patients who actually have heart disease, recall tells us how many we correctly identified as having a heart disease</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ltLang="en-US"/>
              <a:t>Alternative Measures</a:t>
            </a:r>
          </a:p>
        </p:txBody>
      </p:sp>
      <p:graphicFrame>
        <p:nvGraphicFramePr>
          <p:cNvPr id="10243" name="Object 3"/>
          <p:cNvGraphicFramePr>
            <a:graphicFrameLocks noChangeAspect="1"/>
          </p:cNvGraphicFramePr>
          <p:nvPr>
            <p:extLst>
              <p:ext uri="{D42A27DB-BD31-4B8C-83A1-F6EECF244321}">
                <p14:modId xmlns:p14="http://schemas.microsoft.com/office/powerpoint/2010/main" val="3808167309"/>
              </p:ext>
            </p:extLst>
          </p:nvPr>
        </p:nvGraphicFramePr>
        <p:xfrm>
          <a:off x="5645150" y="1103313"/>
          <a:ext cx="2989263" cy="2363787"/>
        </p:xfrm>
        <a:graphic>
          <a:graphicData uri="http://schemas.openxmlformats.org/presentationml/2006/ole">
            <mc:AlternateContent xmlns:mc="http://schemas.openxmlformats.org/markup-compatibility/2006">
              <mc:Choice xmlns:v="urn:schemas-microsoft-com:vml" Requires="v">
                <p:oleObj spid="_x0000_s3076" name="Equation" r:id="rId4" imgW="2057400" imgH="1625400" progId="Equation.3">
                  <p:embed/>
                </p:oleObj>
              </mc:Choice>
              <mc:Fallback>
                <p:oleObj name="Equation" r:id="rId4" imgW="2057400" imgH="1625400" progId="Equation.3">
                  <p:embed/>
                  <p:pic>
                    <p:nvPicPr>
                      <p:cNvPr id="0" name="Object 3"/>
                      <p:cNvPicPr>
                        <a:picLocks noChangeAspect="1" noChangeArrowheads="1"/>
                      </p:cNvPicPr>
                      <p:nvPr/>
                    </p:nvPicPr>
                    <p:blipFill>
                      <a:blip r:embed="rId5"/>
                      <a:srcRect/>
                      <a:stretch>
                        <a:fillRect/>
                      </a:stretch>
                    </p:blipFill>
                    <p:spPr bwMode="auto">
                      <a:xfrm>
                        <a:off x="5645150" y="1103313"/>
                        <a:ext cx="2989263" cy="2363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25060" name="Group 4"/>
          <p:cNvGraphicFramePr>
            <a:graphicFrameLocks noGrp="1"/>
          </p:cNvGraphicFramePr>
          <p:nvPr>
            <p:ph idx="1"/>
          </p:nvPr>
        </p:nvGraphicFramePr>
        <p:xfrm>
          <a:off x="304800" y="1295400"/>
          <a:ext cx="4953000" cy="1904999"/>
        </p:xfrm>
        <a:graphic>
          <a:graphicData uri="http://schemas.openxmlformats.org/drawingml/2006/table">
            <a:tbl>
              <a:tblPr/>
              <a:tblGrid>
                <a:gridCol w="1237926">
                  <a:extLst>
                    <a:ext uri="{9D8B030D-6E8A-4147-A177-3AD203B41FA5}">
                      <a16:colId xmlns:a16="http://schemas.microsoft.com/office/drawing/2014/main" xmlns="" val="20000"/>
                    </a:ext>
                  </a:extLst>
                </a:gridCol>
                <a:gridCol w="1239222">
                  <a:extLst>
                    <a:ext uri="{9D8B030D-6E8A-4147-A177-3AD203B41FA5}">
                      <a16:colId xmlns:a16="http://schemas.microsoft.com/office/drawing/2014/main" xmlns="" val="20001"/>
                    </a:ext>
                  </a:extLst>
                </a:gridCol>
                <a:gridCol w="1237926">
                  <a:extLst>
                    <a:ext uri="{9D8B030D-6E8A-4147-A177-3AD203B41FA5}">
                      <a16:colId xmlns:a16="http://schemas.microsoft.com/office/drawing/2014/main" xmlns="" val="20002"/>
                    </a:ext>
                  </a:extLst>
                </a:gridCol>
                <a:gridCol w="1237926">
                  <a:extLst>
                    <a:ext uri="{9D8B030D-6E8A-4147-A177-3AD203B41FA5}">
                      <a16:colId xmlns:a16="http://schemas.microsoft.com/office/drawing/2014/main" xmlns="" val="20003"/>
                    </a:ext>
                  </a:extLst>
                </a:gridCol>
              </a:tblGrid>
              <a:tr h="450645">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endParaRPr kumimoji="0" lang="en-US" sz="18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dirty="0">
                          <a:ln>
                            <a:noFill/>
                          </a:ln>
                          <a:solidFill>
                            <a:schemeClr val="tx1"/>
                          </a:solidFill>
                          <a:effectLst/>
                          <a:latin typeface="Arial" charset="0"/>
                        </a:rPr>
                        <a:t>PREDICTED CLASS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0"/>
                  </a:ext>
                </a:extLst>
              </a:tr>
              <a:tr h="467288">
                <a:tc rowSpan="3">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a:ln>
                            <a:noFill/>
                          </a:ln>
                          <a:solidFill>
                            <a:schemeClr val="tx1"/>
                          </a:solidFill>
                          <a:effectLst/>
                          <a:latin typeface="Arial" charset="0"/>
                        </a:rPr>
                        <a:t/>
                      </a:r>
                      <a:br>
                        <a:rPr kumimoji="0" lang="en-US" sz="1800" b="0" i="0" u="none" strike="noStrike" cap="none" normalizeH="0" baseline="0">
                          <a:ln>
                            <a:noFill/>
                          </a:ln>
                          <a:solidFill>
                            <a:schemeClr val="tx1"/>
                          </a:solidFill>
                          <a:effectLst/>
                          <a:latin typeface="Arial" charset="0"/>
                        </a:rPr>
                      </a:br>
                      <a:endParaRPr kumimoji="0" lang="en-US" sz="1800" b="0" i="0" u="none" strike="noStrike" cap="none" normalizeH="0" baseline="0">
                        <a:ln>
                          <a:noFill/>
                        </a:ln>
                        <a:solidFill>
                          <a:schemeClr val="tx1"/>
                        </a:solidFill>
                        <a:effectLst/>
                        <a:latin typeface="Arial" charset="0"/>
                      </a:endParaRPr>
                    </a:p>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800" b="0" i="0" u="none" strike="noStrike" cap="none" normalizeH="0" baseline="0">
                          <a:ln>
                            <a:noFill/>
                          </a:ln>
                          <a:solidFill>
                            <a:schemeClr val="tx1"/>
                          </a:solidFill>
                          <a:effectLst/>
                          <a:latin typeface="Arial" charset="0"/>
                        </a:rPr>
                        <a:t>ACTUAL</a:t>
                      </a:r>
                      <a:br>
                        <a:rPr kumimoji="0" lang="en-US" sz="1800" b="0" i="0" u="none" strike="noStrike" cap="none" normalizeH="0" baseline="0">
                          <a:ln>
                            <a:noFill/>
                          </a:ln>
                          <a:solidFill>
                            <a:schemeClr val="tx1"/>
                          </a:solidFill>
                          <a:effectLst/>
                          <a:latin typeface="Arial" charset="0"/>
                        </a:rPr>
                      </a:br>
                      <a:r>
                        <a:rPr kumimoji="0" lang="en-US" sz="1800" b="0" i="0" u="none" strike="noStrike" cap="none" normalizeH="0" baseline="0">
                          <a:ln>
                            <a:noFill/>
                          </a:ln>
                          <a:solidFill>
                            <a:schemeClr val="tx1"/>
                          </a:solidFill>
                          <a:effectLst/>
                          <a:latin typeface="Arial" charset="0"/>
                        </a:rPr>
                        <a:t>CLASS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endParaRPr kumimoji="0" lang="en-US" sz="16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dirty="0">
                          <a:ln>
                            <a:noFill/>
                          </a:ln>
                          <a:solidFill>
                            <a:schemeClr val="tx1"/>
                          </a:solidFill>
                          <a:effectLst/>
                          <a:latin typeface="Arial" charset="0"/>
                        </a:rPr>
                        <a:t>Class=Yes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dirty="0">
                          <a:ln>
                            <a:noFill/>
                          </a:ln>
                          <a:solidFill>
                            <a:schemeClr val="tx1"/>
                          </a:solidFill>
                          <a:effectLst/>
                          <a:latin typeface="Arial" charset="0"/>
                        </a:rPr>
                        <a:t>Class=No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458326">
                <a:tc vMerge="1">
                  <a:txBody>
                    <a:bodyPr/>
                    <a:lstStyle/>
                    <a:p>
                      <a:endParaRPr lang="en-US"/>
                    </a:p>
                  </a:txBody>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dirty="0">
                          <a:ln>
                            <a:noFill/>
                          </a:ln>
                          <a:solidFill>
                            <a:schemeClr val="tx1"/>
                          </a:solidFill>
                          <a:effectLst/>
                          <a:latin typeface="Arial" charset="0"/>
                        </a:rPr>
                        <a:t>Class=Yes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dirty="0">
                          <a:ln>
                            <a:noFill/>
                          </a:ln>
                          <a:solidFill>
                            <a:schemeClr val="tx1"/>
                          </a:solidFill>
                          <a:effectLst/>
                          <a:latin typeface="Arial"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dirty="0">
                          <a:ln>
                            <a:noFill/>
                          </a:ln>
                          <a:solidFill>
                            <a:schemeClr val="tx1"/>
                          </a:solidFill>
                          <a:effectLst/>
                          <a:latin typeface="Arial"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528740">
                <a:tc vMerge="1">
                  <a:txBody>
                    <a:bodyPr/>
                    <a:lstStyle/>
                    <a:p>
                      <a:endParaRPr lang="en-US"/>
                    </a:p>
                  </a:txBody>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dirty="0">
                          <a:ln>
                            <a:noFill/>
                          </a:ln>
                          <a:solidFill>
                            <a:schemeClr val="tx1"/>
                          </a:solidFill>
                          <a:effectLst/>
                          <a:latin typeface="Arial" charset="0"/>
                        </a:rPr>
                        <a:t>Class=No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dirty="0">
                          <a:ln>
                            <a:noFill/>
                          </a:ln>
                          <a:solidFill>
                            <a:schemeClr val="tx1"/>
                          </a:solidFill>
                          <a:effectLst/>
                          <a:latin typeface="Arial"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1600" b="0" i="0" u="none" strike="noStrike" cap="none" normalizeH="0" baseline="0" dirty="0">
                          <a:ln>
                            <a:noFill/>
                          </a:ln>
                          <a:solidFill>
                            <a:schemeClr val="tx1"/>
                          </a:solidFill>
                          <a:effectLst/>
                          <a:latin typeface="Arial" charset="0"/>
                        </a:rPr>
                        <a:t> 980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bl>
          </a:graphicData>
        </a:graphic>
      </p:graphicFrame>
      <p:sp>
        <p:nvSpPr>
          <p:cNvPr id="2" name="Rectangle 1"/>
          <p:cNvSpPr/>
          <p:nvPr/>
        </p:nvSpPr>
        <p:spPr>
          <a:xfrm>
            <a:off x="656771" y="3773713"/>
            <a:ext cx="4572000" cy="2246769"/>
          </a:xfrm>
          <a:prstGeom prst="rect">
            <a:avLst/>
          </a:prstGeom>
        </p:spPr>
        <p:txBody>
          <a:bodyPr>
            <a:spAutoFit/>
          </a:bodyPr>
          <a:lstStyle/>
          <a:p>
            <a:r>
              <a:rPr lang="en-US" b="0" dirty="0">
                <a:solidFill>
                  <a:srgbClr val="383838"/>
                </a:solidFill>
                <a:highlight>
                  <a:srgbClr val="FFFFFF"/>
                </a:highlight>
                <a:latin typeface="Inter"/>
              </a:rPr>
              <a:t>Although we do aim for high precision and high recall value, achieving both at the same time is not possible. For example, if we change the model to one giving us a high recall, we might detect all the patients who actually have heart disease, but we might end up giving treatments to many patients who don’t suffer from it.</a:t>
            </a:r>
          </a:p>
          <a:p>
            <a:r>
              <a:rPr lang="en-US" b="0" dirty="0">
                <a:solidFill>
                  <a:srgbClr val="383838"/>
                </a:solidFill>
                <a:highlight>
                  <a:srgbClr val="FFFFFF"/>
                </a:highlight>
                <a:latin typeface="Inter"/>
              </a:rPr>
              <a:t>Similarly, suppose we aim for high precision to avoid giving any wrong and unrequired treatment. In that case, we end up getting a lot of patients who actually have heart disease going without any treatment.</a:t>
            </a:r>
            <a:endParaRPr lang="en-US" b="0" dirty="0">
              <a:solidFill>
                <a:srgbClr val="383838"/>
              </a:solidFill>
              <a:highlight>
                <a:srgbClr val="FFFFFF"/>
              </a:highlight>
              <a:latin typeface="Inter"/>
            </a:endParaRPr>
          </a:p>
        </p:txBody>
      </p:sp>
    </p:spTree>
  </p:cSld>
  <p:clrMapOvr>
    <a:masterClrMapping/>
  </p:clrMapOvr>
</p:sld>
</file>

<file path=ppt/theme/theme1.xml><?xml version="1.0" encoding="utf-8"?>
<a:theme xmlns:a="http://schemas.openxmlformats.org/drawingml/2006/main" name="LC.BRev.FY97">
  <a:themeElements>
    <a:clrScheme name="">
      <a:dk1>
        <a:srgbClr val="000000"/>
      </a:dk1>
      <a:lt1>
        <a:srgbClr val="FFFFFF"/>
      </a:lt1>
      <a:dk2>
        <a:srgbClr val="006B61"/>
      </a:dk2>
      <a:lt2>
        <a:srgbClr val="C0C0C0"/>
      </a:lt2>
      <a:accent1>
        <a:srgbClr val="FF00FF"/>
      </a:accent1>
      <a:accent2>
        <a:srgbClr val="00C0C0"/>
      </a:accent2>
      <a:accent3>
        <a:srgbClr val="FFFFFF"/>
      </a:accent3>
      <a:accent4>
        <a:srgbClr val="000000"/>
      </a:accent4>
      <a:accent5>
        <a:srgbClr val="FFAAFF"/>
      </a:accent5>
      <a:accent6>
        <a:srgbClr val="00AEAE"/>
      </a:accent6>
      <a:hlink>
        <a:srgbClr val="00C000"/>
      </a:hlink>
      <a:folHlink>
        <a:srgbClr val="800080"/>
      </a:folHlink>
    </a:clrScheme>
    <a:fontScheme name="LC.BRev.FY97">
      <a:majorFont>
        <a:latin typeface="Tahom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1" i="0" u="none" strike="noStrike" cap="none" normalizeH="0" baseline="0" smtClean="0">
            <a:ln>
              <a:noFill/>
            </a:ln>
            <a:solidFill>
              <a:schemeClr val="tx1"/>
            </a:solidFill>
            <a:effectLst/>
            <a:latin typeface="Arial" charset="0"/>
          </a:defRPr>
        </a:defPPr>
      </a:lstStyle>
    </a:lnDef>
  </a:objectDefaults>
  <a:extraClrSchemeLst>
    <a:extraClrScheme>
      <a:clrScheme name="LC.BRev.FY97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LC.BRev.FY97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LC.BRev.FY97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LC.BRev.FY97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LC.BRev.FY97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LC.BRev.FY97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LC.BRev.FY97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Porky:Words:ASCI:PSE:Budgets FY97:LC.BRev.FY97</Template>
  <TotalTime>146486914</TotalTime>
  <Pages>3</Pages>
  <Words>1477</Words>
  <Application>Microsoft Office PowerPoint</Application>
  <PresentationFormat>On-screen Show (4:3)</PresentationFormat>
  <Paragraphs>368</Paragraphs>
  <Slides>21</Slides>
  <Notes>6</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21</vt:i4>
      </vt:variant>
    </vt:vector>
  </HeadingPairs>
  <TitlesOfParts>
    <vt:vector size="33" baseType="lpstr">
      <vt:lpstr>-apple-system</vt:lpstr>
      <vt:lpstr>Arial</vt:lpstr>
      <vt:lpstr>Cambria Math</vt:lpstr>
      <vt:lpstr>Google Sans</vt:lpstr>
      <vt:lpstr>Inter</vt:lpstr>
      <vt:lpstr>Monotype Sorts</vt:lpstr>
      <vt:lpstr>Symbol</vt:lpstr>
      <vt:lpstr>Tahoma</vt:lpstr>
      <vt:lpstr>Times New Roman</vt:lpstr>
      <vt:lpstr>Wingdings</vt:lpstr>
      <vt:lpstr>LC.BRev.FY97</vt:lpstr>
      <vt:lpstr>Equation</vt:lpstr>
      <vt:lpstr>Data Mining  Classification: Alternative Techniques</vt:lpstr>
      <vt:lpstr>Class Imbalance Problem</vt:lpstr>
      <vt:lpstr>Confusion Matrix</vt:lpstr>
      <vt:lpstr>Accuracy</vt:lpstr>
      <vt:lpstr>Problem with Accuracy</vt:lpstr>
      <vt:lpstr>Which model is better?</vt:lpstr>
      <vt:lpstr>Which model is better?</vt:lpstr>
      <vt:lpstr>Alternative Measures</vt:lpstr>
      <vt:lpstr>Alternative Measures</vt:lpstr>
      <vt:lpstr>Alternative Measures</vt:lpstr>
      <vt:lpstr>Which of these classifiers is better?</vt:lpstr>
      <vt:lpstr>Measures of Classification Performance</vt:lpstr>
      <vt:lpstr>Alternative Measures</vt:lpstr>
      <vt:lpstr>Which of these classifiers is better?</vt:lpstr>
      <vt:lpstr>ROC (Receiver Operating Characteristic)</vt:lpstr>
      <vt:lpstr>ROC Curve</vt:lpstr>
      <vt:lpstr>ROC (Receiver Operating Characteristic)</vt:lpstr>
      <vt:lpstr>ROC Curve Example</vt:lpstr>
      <vt:lpstr>Dealing with Imbalanced Classes - Summary</vt:lpstr>
      <vt:lpstr>Which Classifier is better? High Skew case</vt:lpstr>
      <vt:lpstr>Building Classifiers with Imbalanced Training Set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Steven F. Ashby Center for Applied Scientific Computing  Month DD, 1997</dc:title>
  <dc:creator>Computations</dc:creator>
  <cp:lastModifiedBy>Hamza</cp:lastModifiedBy>
  <cp:revision>473</cp:revision>
  <cp:lastPrinted>2019-09-27T17:30:37Z</cp:lastPrinted>
  <dcterms:created xsi:type="dcterms:W3CDTF">1998-03-18T13:44:31Z</dcterms:created>
  <dcterms:modified xsi:type="dcterms:W3CDTF">2024-05-01T14:41:28Z</dcterms:modified>
</cp:coreProperties>
</file>