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eg"/>
  <Override PartName="/ppt/media/image23.jpg" ContentType="image/jpeg"/>
  <Override PartName="/ppt/media/image2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66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F6030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F6030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F6030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107656"/>
            <a:ext cx="9144000" cy="275034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F6030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7167" y="454371"/>
            <a:ext cx="6683375" cy="702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F6030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7475" y="3041005"/>
            <a:ext cx="8034655" cy="3650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"/>
            <a:ext cx="7924800" cy="367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2420" algn="ctr">
              <a:lnSpc>
                <a:spcPct val="105600"/>
              </a:lnSpc>
              <a:spcBef>
                <a:spcPts val="100"/>
              </a:spcBef>
            </a:pPr>
            <a:br>
              <a:rPr lang="en-US" sz="4550" spc="-20" dirty="0">
                <a:solidFill>
                  <a:srgbClr val="958559"/>
                </a:solidFill>
                <a:latin typeface="Arial MT"/>
                <a:cs typeface="Arial MT"/>
              </a:rPr>
            </a:br>
            <a:r>
              <a:rPr lang="en-US" sz="4550" spc="-20" dirty="0">
                <a:solidFill>
                  <a:schemeClr val="tx1"/>
                </a:solidFill>
                <a:latin typeface="Arial MT"/>
                <a:cs typeface="Arial MT"/>
              </a:rPr>
              <a:t>Socialization </a:t>
            </a:r>
            <a:br>
              <a:rPr lang="en-US" sz="4550" spc="-20" dirty="0">
                <a:solidFill>
                  <a:schemeClr val="tx1"/>
                </a:solidFill>
                <a:latin typeface="Arial MT"/>
                <a:cs typeface="Arial MT"/>
              </a:rPr>
            </a:br>
            <a:r>
              <a:rPr lang="en-US" sz="4550" spc="-130" dirty="0">
                <a:solidFill>
                  <a:schemeClr val="tx1"/>
                </a:solidFill>
                <a:latin typeface="Arial MT"/>
                <a:cs typeface="Arial MT"/>
              </a:rPr>
              <a:t>(Social</a:t>
            </a:r>
            <a:r>
              <a:rPr lang="en-US" sz="4550" spc="-1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4550" spc="-10" dirty="0">
                <a:solidFill>
                  <a:schemeClr val="tx1"/>
                </a:solidFill>
                <a:latin typeface="Arial MT"/>
                <a:cs typeface="Arial MT"/>
              </a:rPr>
              <a:t>control and Deviance)</a:t>
            </a:r>
            <a:br>
              <a:rPr lang="en-US" sz="4550" spc="-10" dirty="0">
                <a:solidFill>
                  <a:srgbClr val="938950"/>
                </a:solidFill>
                <a:latin typeface="Arial MT"/>
                <a:cs typeface="Arial MT"/>
              </a:rPr>
            </a:br>
            <a:br>
              <a:rPr lang="en-US" sz="4550" spc="-10" dirty="0">
                <a:solidFill>
                  <a:srgbClr val="938950"/>
                </a:solidFill>
                <a:latin typeface="Arial MT"/>
                <a:cs typeface="Arial MT"/>
              </a:rPr>
            </a:br>
            <a:endParaRPr sz="4550" dirty="0">
              <a:latin typeface="Arial MT"/>
              <a:cs typeface="Arial MT"/>
            </a:endParaRPr>
          </a:p>
        </p:txBody>
      </p:sp>
      <p:pic>
        <p:nvPicPr>
          <p:cNvPr id="6" name="Picture 5" descr="A hand writing on a white board&#10;&#10;Description automatically generated">
            <a:extLst>
              <a:ext uri="{FF2B5EF4-FFF2-40B4-BE49-F238E27FC236}">
                <a16:creationId xmlns:a16="http://schemas.microsoft.com/office/drawing/2014/main" id="{669C2627-B977-A575-B9BC-FF6F97F65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91440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0321" y="0"/>
            <a:ext cx="1217487" cy="135731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91120" y="0"/>
            <a:ext cx="1447800" cy="1483082"/>
            <a:chOff x="7241976" y="0"/>
            <a:chExt cx="1509395" cy="15449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1976" y="0"/>
              <a:ext cx="1509116" cy="154483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90233" y="1516559"/>
              <a:ext cx="556895" cy="0"/>
            </a:xfrm>
            <a:custGeom>
              <a:avLst/>
              <a:gdLst/>
              <a:ahLst/>
              <a:cxnLst/>
              <a:rect l="l" t="t" r="r" b="b"/>
              <a:pathLst>
                <a:path w="556895">
                  <a:moveTo>
                    <a:pt x="0" y="0"/>
                  </a:moveTo>
                  <a:lnTo>
                    <a:pt x="556617" y="0"/>
                  </a:lnTo>
                </a:path>
              </a:pathLst>
            </a:custGeom>
            <a:ln w="20835">
              <a:solidFill>
                <a:srgbClr val="0834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30312" y="611165"/>
            <a:ext cx="6683375" cy="702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22350">
              <a:lnSpc>
                <a:spcPct val="100000"/>
              </a:lnSpc>
              <a:spcBef>
                <a:spcPts val="95"/>
              </a:spcBef>
            </a:pPr>
            <a:r>
              <a:rPr sz="4400" spc="-195" dirty="0">
                <a:solidFill>
                  <a:srgbClr val="C80197"/>
                </a:solidFill>
              </a:rPr>
              <a:t>Gender</a:t>
            </a:r>
            <a:r>
              <a:rPr sz="4400" spc="-125" dirty="0">
                <a:solidFill>
                  <a:srgbClr val="C80197"/>
                </a:solidFill>
              </a:rPr>
              <a:t> </a:t>
            </a:r>
            <a:r>
              <a:rPr sz="4400" spc="-185" dirty="0">
                <a:solidFill>
                  <a:srgbClr val="C6059A"/>
                </a:solidFill>
              </a:rPr>
              <a:t>socialization</a:t>
            </a:r>
            <a:endParaRPr sz="4400" dirty="0"/>
          </a:p>
        </p:txBody>
      </p:sp>
      <p:sp>
        <p:nvSpPr>
          <p:cNvPr id="7" name="object 7"/>
          <p:cNvSpPr txBox="1"/>
          <p:nvPr/>
        </p:nvSpPr>
        <p:spPr>
          <a:xfrm>
            <a:off x="504359" y="1807555"/>
            <a:ext cx="8029575" cy="421076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79730" indent="-358140">
              <a:lnSpc>
                <a:spcPct val="100000"/>
              </a:lnSpc>
              <a:spcBef>
                <a:spcPts val="135"/>
              </a:spcBef>
              <a:buClr>
                <a:srgbClr val="D108A5"/>
              </a:buClr>
              <a:buChar char="•"/>
              <a:tabLst>
                <a:tab pos="379730" algn="l"/>
              </a:tabLst>
            </a:pPr>
            <a:r>
              <a:rPr lang="en-US" sz="2700" dirty="0">
                <a:solidFill>
                  <a:srgbClr val="7030A0"/>
                </a:solidFill>
                <a:latin typeface="Trebuchet MS"/>
                <a:cs typeface="Trebuchet MS"/>
              </a:rPr>
              <a:t>Gender roles: </a:t>
            </a:r>
            <a:r>
              <a:rPr lang="en-US" sz="2700" dirty="0">
                <a:latin typeface="Trebuchet MS"/>
                <a:cs typeface="Trebuchet MS"/>
              </a:rPr>
              <a:t>dictate color associations, like pink for femininity and blue for masculinity.</a:t>
            </a:r>
          </a:p>
          <a:p>
            <a:pPr marL="379730" indent="-358140">
              <a:lnSpc>
                <a:spcPct val="100000"/>
              </a:lnSpc>
              <a:spcBef>
                <a:spcPts val="135"/>
              </a:spcBef>
              <a:buClr>
                <a:srgbClr val="D108A5"/>
              </a:buClr>
              <a:buChar char="•"/>
              <a:tabLst>
                <a:tab pos="379730" algn="l"/>
              </a:tabLst>
            </a:pPr>
            <a:r>
              <a:rPr lang="en-US" sz="2700" dirty="0">
                <a:solidFill>
                  <a:srgbClr val="7030A0"/>
                </a:solidFill>
                <a:latin typeface="Trebuchet MS"/>
                <a:cs typeface="Trebuchet MS"/>
              </a:rPr>
              <a:t>Interaction with Babies: </a:t>
            </a:r>
            <a:r>
              <a:rPr lang="en-US" sz="2700" dirty="0">
                <a:latin typeface="Trebuchet MS"/>
                <a:cs typeface="Trebuchet MS"/>
              </a:rPr>
              <a:t>reinforces gentleness for girls and toughness for boys.</a:t>
            </a:r>
          </a:p>
          <a:p>
            <a:pPr marL="379730" indent="-358140">
              <a:lnSpc>
                <a:spcPct val="100000"/>
              </a:lnSpc>
              <a:spcBef>
                <a:spcPts val="135"/>
              </a:spcBef>
              <a:buClr>
                <a:srgbClr val="D108A5"/>
              </a:buClr>
              <a:buChar char="•"/>
              <a:tabLst>
                <a:tab pos="379730" algn="l"/>
              </a:tabLst>
            </a:pPr>
            <a:r>
              <a:rPr lang="en-US" sz="2700" dirty="0">
                <a:latin typeface="Trebuchet MS"/>
                <a:cs typeface="Trebuchet MS"/>
              </a:rPr>
              <a:t>Boys are encouraged to prioritize winning and clear goals, while girls are socialized to emphasize communication and cooperation.</a:t>
            </a:r>
          </a:p>
          <a:p>
            <a:pPr marL="379730" indent="-358140">
              <a:lnSpc>
                <a:spcPct val="100000"/>
              </a:lnSpc>
              <a:spcBef>
                <a:spcPts val="135"/>
              </a:spcBef>
              <a:buClr>
                <a:srgbClr val="D108A5"/>
              </a:buClr>
              <a:buChar char="•"/>
              <a:tabLst>
                <a:tab pos="379730" algn="l"/>
              </a:tabLst>
            </a:pPr>
            <a:r>
              <a:rPr lang="en-US" sz="2700" dirty="0">
                <a:latin typeface="Trebuchet MS"/>
                <a:cs typeface="Trebuchet MS"/>
              </a:rPr>
              <a:t>Men tend to major in technical fields, while women lean towards medical, humanities and social sciences in education.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9154" y="4876800"/>
            <a:ext cx="3213046" cy="1981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4556" y="274557"/>
            <a:ext cx="3988435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spc="-225" dirty="0">
                <a:solidFill>
                  <a:srgbClr val="A30321"/>
                </a:solidFill>
              </a:rPr>
              <a:t>Racial</a:t>
            </a:r>
            <a:r>
              <a:rPr sz="4050" spc="-90" dirty="0">
                <a:solidFill>
                  <a:srgbClr val="A30321"/>
                </a:solidFill>
              </a:rPr>
              <a:t> </a:t>
            </a:r>
            <a:r>
              <a:rPr sz="4050" spc="-195" dirty="0">
                <a:solidFill>
                  <a:srgbClr val="A1011D"/>
                </a:solidFill>
              </a:rPr>
              <a:t>Socialization</a:t>
            </a:r>
            <a:endParaRPr sz="4050" dirty="0"/>
          </a:p>
        </p:txBody>
      </p:sp>
      <p:sp>
        <p:nvSpPr>
          <p:cNvPr id="5" name="object 5"/>
          <p:cNvSpPr txBox="1"/>
          <p:nvPr/>
        </p:nvSpPr>
        <p:spPr>
          <a:xfrm>
            <a:off x="228600" y="1676400"/>
            <a:ext cx="8382000" cy="28110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75285" marR="5080" indent="-363220" algn="just">
              <a:lnSpc>
                <a:spcPts val="2880"/>
              </a:lnSpc>
              <a:spcBef>
                <a:spcPts val="819"/>
              </a:spcBef>
              <a:buChar char="•"/>
              <a:tabLst>
                <a:tab pos="375285" algn="l"/>
                <a:tab pos="389890" algn="l"/>
              </a:tabLst>
            </a:pPr>
            <a:r>
              <a:rPr lang="en-US" sz="3050" dirty="0">
                <a:latin typeface="Trebuchet MS"/>
                <a:cs typeface="Trebuchet MS"/>
              </a:rPr>
              <a:t>Racial socialization: Involves children acquiring their ethnic group's behaviors, perceptions, and values, shaping their group identity.</a:t>
            </a:r>
          </a:p>
          <a:p>
            <a:pPr marL="375285" marR="5080" indent="-363220" algn="just">
              <a:lnSpc>
                <a:spcPts val="2880"/>
              </a:lnSpc>
              <a:spcBef>
                <a:spcPts val="819"/>
              </a:spcBef>
              <a:buChar char="•"/>
              <a:tabLst>
                <a:tab pos="375285" algn="l"/>
                <a:tab pos="389890" algn="l"/>
              </a:tabLst>
            </a:pPr>
            <a:r>
              <a:rPr lang="en-US" sz="3050" dirty="0">
                <a:latin typeface="Trebuchet MS"/>
                <a:cs typeface="Trebuchet MS"/>
              </a:rPr>
              <a:t>Cultural socialization: Teaches children about their racial history and heritage, fostering pride in their cultural background.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57400" y="268050"/>
            <a:ext cx="2620948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1760" algn="ctr">
              <a:lnSpc>
                <a:spcPct val="100000"/>
              </a:lnSpc>
              <a:spcBef>
                <a:spcPts val="100"/>
              </a:spcBef>
            </a:pPr>
            <a:r>
              <a:rPr lang="en-US" sz="4000" spc="-30" dirty="0">
                <a:solidFill>
                  <a:srgbClr val="F60300"/>
                </a:solidFill>
              </a:rPr>
              <a:t>Deviant </a:t>
            </a:r>
            <a:r>
              <a:rPr lang="en-US" sz="4000" spc="-105" dirty="0">
                <a:solidFill>
                  <a:srgbClr val="F90107"/>
                </a:solidFill>
              </a:rPr>
              <a:t>behavior &amp; </a:t>
            </a:r>
            <a:r>
              <a:rPr lang="en-US" sz="4000" spc="-55" dirty="0">
                <a:solidFill>
                  <a:srgbClr val="F90705"/>
                </a:solidFill>
              </a:rPr>
              <a:t>society</a:t>
            </a:r>
            <a:endParaRPr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457200" y="2574845"/>
            <a:ext cx="8009255" cy="3508012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77825" marR="401955" indent="-365125">
              <a:lnSpc>
                <a:spcPct val="79500"/>
              </a:lnSpc>
              <a:spcBef>
                <a:spcPts val="755"/>
              </a:spcBef>
              <a:buClr>
                <a:srgbClr val="F40000"/>
              </a:buClr>
              <a:buChar char="•"/>
              <a:tabLst>
                <a:tab pos="381635" algn="l"/>
              </a:tabLst>
            </a:pPr>
            <a:r>
              <a:rPr lang="en-US" sz="2500" spc="-120" dirty="0">
                <a:solidFill>
                  <a:srgbClr val="E80808"/>
                </a:solidFill>
                <a:latin typeface="Trebuchet MS"/>
                <a:cs typeface="Trebuchet MS"/>
              </a:rPr>
              <a:t>Deviance:</a:t>
            </a:r>
            <a:r>
              <a:rPr lang="en-US" sz="2500" spc="-80" dirty="0">
                <a:solidFill>
                  <a:srgbClr val="E80808"/>
                </a:solidFill>
                <a:latin typeface="Trebuchet MS"/>
                <a:cs typeface="Trebuchet MS"/>
              </a:rPr>
              <a:t> </a:t>
            </a:r>
            <a:r>
              <a:rPr lang="en-US" sz="2500" spc="-80" dirty="0">
                <a:solidFill>
                  <a:schemeClr val="tx1"/>
                </a:solidFill>
                <a:latin typeface="Trebuchet MS"/>
                <a:cs typeface="Trebuchet MS"/>
              </a:rPr>
              <a:t>Violating cultural norms, resulting in societal disapproval.</a:t>
            </a:r>
          </a:p>
          <a:p>
            <a:pPr marL="377825" marR="401955" indent="-365125">
              <a:lnSpc>
                <a:spcPct val="79500"/>
              </a:lnSpc>
              <a:spcBef>
                <a:spcPts val="755"/>
              </a:spcBef>
              <a:buClr>
                <a:srgbClr val="F40000"/>
              </a:buClr>
              <a:buChar char="•"/>
              <a:tabLst>
                <a:tab pos="381635" algn="l"/>
              </a:tabLst>
            </a:pPr>
            <a:r>
              <a:rPr lang="en-US" sz="2500" dirty="0">
                <a:solidFill>
                  <a:srgbClr val="F90100"/>
                </a:solidFill>
                <a:latin typeface="Trebuchet MS"/>
                <a:cs typeface="Trebuchet MS"/>
              </a:rPr>
              <a:t>	</a:t>
            </a:r>
            <a:r>
              <a:rPr lang="en-US" sz="2500" spc="-110" dirty="0">
                <a:solidFill>
                  <a:srgbClr val="E4080C"/>
                </a:solidFill>
                <a:latin typeface="Trebuchet MS"/>
                <a:cs typeface="Trebuchet MS"/>
              </a:rPr>
              <a:t>Social</a:t>
            </a:r>
            <a:r>
              <a:rPr lang="en-US" sz="2500" spc="-30" dirty="0">
                <a:solidFill>
                  <a:srgbClr val="E4080C"/>
                </a:solidFill>
                <a:latin typeface="Trebuchet MS"/>
                <a:cs typeface="Trebuchet MS"/>
              </a:rPr>
              <a:t> </a:t>
            </a:r>
            <a:r>
              <a:rPr lang="en-US" sz="2500" spc="-135" dirty="0">
                <a:solidFill>
                  <a:srgbClr val="EB070E"/>
                </a:solidFill>
                <a:latin typeface="Trebuchet MS"/>
                <a:cs typeface="Trebuchet MS"/>
              </a:rPr>
              <a:t>control:</a:t>
            </a:r>
            <a:r>
              <a:rPr lang="en-US" sz="2500" spc="-80" dirty="0">
                <a:solidFill>
                  <a:srgbClr val="EB070E"/>
                </a:solidFill>
                <a:latin typeface="Trebuchet MS"/>
                <a:cs typeface="Trebuchet MS"/>
              </a:rPr>
              <a:t> </a:t>
            </a:r>
          </a:p>
          <a:p>
            <a:pPr marL="12700" marR="401955">
              <a:lnSpc>
                <a:spcPct val="79500"/>
              </a:lnSpc>
              <a:spcBef>
                <a:spcPts val="755"/>
              </a:spcBef>
              <a:buClr>
                <a:srgbClr val="F40000"/>
              </a:buClr>
              <a:tabLst>
                <a:tab pos="381635" algn="l"/>
              </a:tabLst>
            </a:pPr>
            <a:r>
              <a:rPr lang="en-US" sz="2500" spc="-155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lang="en-US" sz="2500" spc="-155" dirty="0">
                <a:latin typeface="Trebuchet MS"/>
                <a:cs typeface="Trebuchet MS"/>
              </a:rPr>
              <a:t>ttempts</a:t>
            </a:r>
            <a:r>
              <a:rPr lang="en-US" sz="2500" spc="95" dirty="0">
                <a:latin typeface="Trebuchet MS"/>
                <a:cs typeface="Trebuchet MS"/>
              </a:rPr>
              <a:t> </a:t>
            </a:r>
            <a:r>
              <a:rPr lang="en-US" sz="2500" spc="-135" dirty="0">
                <a:latin typeface="Trebuchet MS"/>
                <a:cs typeface="Trebuchet MS"/>
              </a:rPr>
              <a:t>by</a:t>
            </a:r>
            <a:r>
              <a:rPr lang="en-US" sz="2500" spc="-90" dirty="0">
                <a:latin typeface="Trebuchet MS"/>
                <a:cs typeface="Trebuchet MS"/>
              </a:rPr>
              <a:t> </a:t>
            </a:r>
            <a:r>
              <a:rPr lang="en-US" sz="2500" spc="-150" dirty="0">
                <a:latin typeface="Trebuchet MS"/>
                <a:cs typeface="Trebuchet MS"/>
              </a:rPr>
              <a:t>society</a:t>
            </a:r>
            <a:r>
              <a:rPr lang="en-US" sz="2500" spc="-20" dirty="0">
                <a:latin typeface="Trebuchet MS"/>
                <a:cs typeface="Trebuchet MS"/>
              </a:rPr>
              <a:t> </a:t>
            </a:r>
            <a:r>
              <a:rPr lang="en-US" sz="2500" spc="-140" dirty="0">
                <a:latin typeface="Trebuchet MS"/>
                <a:cs typeface="Trebuchet MS"/>
              </a:rPr>
              <a:t>to</a:t>
            </a:r>
            <a:r>
              <a:rPr lang="en-US" sz="2500" spc="-114" dirty="0">
                <a:latin typeface="Trebuchet MS"/>
                <a:cs typeface="Trebuchet MS"/>
              </a:rPr>
              <a:t> </a:t>
            </a:r>
            <a:r>
              <a:rPr lang="en-US" sz="2500" spc="-155" dirty="0">
                <a:latin typeface="Trebuchet MS"/>
                <a:cs typeface="Trebuchet MS"/>
              </a:rPr>
              <a:t>regulate</a:t>
            </a:r>
            <a:r>
              <a:rPr lang="en-US" sz="2500" dirty="0">
                <a:latin typeface="Trebuchet MS"/>
                <a:cs typeface="Trebuchet MS"/>
              </a:rPr>
              <a:t> </a:t>
            </a:r>
            <a:r>
              <a:rPr lang="en-US" sz="2500" spc="-10" dirty="0">
                <a:latin typeface="Trebuchet MS"/>
                <a:cs typeface="Trebuchet MS"/>
              </a:rPr>
              <a:t>people's </a:t>
            </a:r>
            <a:r>
              <a:rPr lang="en-US" sz="2500" spc="-105" dirty="0">
                <a:latin typeface="Trebuchet MS"/>
                <a:cs typeface="Trebuchet MS"/>
              </a:rPr>
              <a:t>thoughts</a:t>
            </a:r>
            <a:r>
              <a:rPr lang="en-US" sz="2500" spc="-85" dirty="0">
                <a:latin typeface="Trebuchet MS"/>
                <a:cs typeface="Trebuchet MS"/>
              </a:rPr>
              <a:t> </a:t>
            </a:r>
            <a:r>
              <a:rPr lang="en-US" sz="2500" dirty="0">
                <a:latin typeface="Trebuchet MS"/>
                <a:cs typeface="Trebuchet MS"/>
              </a:rPr>
              <a:t>&amp;</a:t>
            </a:r>
            <a:r>
              <a:rPr lang="en-US" sz="2500" spc="-165" dirty="0">
                <a:latin typeface="Trebuchet MS"/>
                <a:cs typeface="Trebuchet MS"/>
              </a:rPr>
              <a:t> </a:t>
            </a:r>
            <a:r>
              <a:rPr lang="en-US" sz="2500" spc="-145" dirty="0">
                <a:latin typeface="Trebuchet MS"/>
                <a:cs typeface="Trebuchet MS"/>
              </a:rPr>
              <a:t>behavior</a:t>
            </a:r>
            <a:r>
              <a:rPr lang="en-US" sz="2500" spc="-50" dirty="0">
                <a:latin typeface="Trebuchet MS"/>
                <a:cs typeface="Trebuchet MS"/>
              </a:rPr>
              <a:t> </a:t>
            </a:r>
            <a:r>
              <a:rPr lang="en-US" sz="2500" spc="-140" dirty="0">
                <a:latin typeface="Trebuchet MS"/>
                <a:cs typeface="Trebuchet MS"/>
              </a:rPr>
              <a:t>(formal</a:t>
            </a:r>
            <a:r>
              <a:rPr lang="en-US" sz="2500" spc="60" dirty="0">
                <a:latin typeface="Trebuchet MS"/>
                <a:cs typeface="Trebuchet MS"/>
              </a:rPr>
              <a:t> </a:t>
            </a:r>
            <a:r>
              <a:rPr lang="en-US" sz="2500" spc="-155" dirty="0">
                <a:latin typeface="Trebuchet MS"/>
                <a:cs typeface="Trebuchet MS"/>
              </a:rPr>
              <a:t>[criminal]</a:t>
            </a:r>
            <a:r>
              <a:rPr lang="en-US" sz="2500" spc="25" dirty="0">
                <a:latin typeface="Trebuchet MS"/>
                <a:cs typeface="Trebuchet MS"/>
              </a:rPr>
              <a:t> </a:t>
            </a:r>
            <a:r>
              <a:rPr lang="en-US" sz="2500" dirty="0">
                <a:latin typeface="Trebuchet MS"/>
                <a:cs typeface="Trebuchet MS"/>
              </a:rPr>
              <a:t>&amp;</a:t>
            </a:r>
            <a:r>
              <a:rPr lang="en-US" sz="2500" spc="-120" dirty="0">
                <a:latin typeface="Trebuchet MS"/>
                <a:cs typeface="Trebuchet MS"/>
              </a:rPr>
              <a:t> </a:t>
            </a:r>
            <a:r>
              <a:rPr lang="en-US" sz="2500" spc="-160" dirty="0">
                <a:latin typeface="Trebuchet MS"/>
                <a:cs typeface="Trebuchet MS"/>
              </a:rPr>
              <a:t>informal</a:t>
            </a:r>
            <a:r>
              <a:rPr lang="en-US" sz="2500" spc="60" dirty="0">
                <a:latin typeface="Trebuchet MS"/>
                <a:cs typeface="Trebuchet MS"/>
              </a:rPr>
              <a:t> </a:t>
            </a:r>
            <a:r>
              <a:rPr lang="en-US" sz="2500" spc="-90" dirty="0">
                <a:latin typeface="Trebuchet MS"/>
                <a:cs typeface="Trebuchet MS"/>
              </a:rPr>
              <a:t>[shame, </a:t>
            </a:r>
            <a:r>
              <a:rPr lang="en-US" sz="2500" spc="-140" dirty="0">
                <a:latin typeface="Trebuchet MS"/>
                <a:cs typeface="Trebuchet MS"/>
              </a:rPr>
              <a:t>ridicule]</a:t>
            </a:r>
            <a:r>
              <a:rPr lang="en-US" sz="2500" spc="-10" dirty="0">
                <a:latin typeface="Trebuchet MS"/>
                <a:cs typeface="Trebuchet MS"/>
              </a:rPr>
              <a:t> </a:t>
            </a:r>
            <a:r>
              <a:rPr lang="en-US" sz="2500" spc="-30" dirty="0">
                <a:latin typeface="Trebuchet MS"/>
                <a:cs typeface="Trebuchet MS"/>
              </a:rPr>
              <a:t>sanctions)</a:t>
            </a:r>
            <a:endParaRPr lang="en-US" sz="2500" dirty="0">
              <a:latin typeface="Trebuchet MS"/>
              <a:cs typeface="Trebuchet MS"/>
            </a:endParaRPr>
          </a:p>
          <a:p>
            <a:pPr marL="379730" marR="539115" indent="-367030">
              <a:lnSpc>
                <a:spcPts val="2430"/>
              </a:lnSpc>
              <a:spcBef>
                <a:spcPts val="515"/>
              </a:spcBef>
              <a:buChar char="•"/>
              <a:tabLst>
                <a:tab pos="379730" algn="l"/>
                <a:tab pos="381000" algn="l"/>
              </a:tabLst>
            </a:pPr>
            <a:r>
              <a:rPr sz="2550" spc="-114" dirty="0">
                <a:solidFill>
                  <a:srgbClr val="EF0500"/>
                </a:solidFill>
                <a:latin typeface="Trebuchet MS"/>
                <a:cs typeface="Trebuchet MS"/>
              </a:rPr>
              <a:t>Medicalization </a:t>
            </a:r>
            <a:r>
              <a:rPr sz="2550" spc="-135" dirty="0">
                <a:solidFill>
                  <a:srgbClr val="DB0501"/>
                </a:solidFill>
                <a:latin typeface="Trebuchet MS"/>
                <a:cs typeface="Trebuchet MS"/>
              </a:rPr>
              <a:t>of</a:t>
            </a:r>
            <a:r>
              <a:rPr sz="2550" spc="-90" dirty="0">
                <a:solidFill>
                  <a:srgbClr val="DB0501"/>
                </a:solidFill>
                <a:latin typeface="Trebuchet MS"/>
                <a:cs typeface="Trebuchet MS"/>
              </a:rPr>
              <a:t> </a:t>
            </a:r>
            <a:r>
              <a:rPr sz="2550" spc="-160" dirty="0">
                <a:solidFill>
                  <a:srgbClr val="ED0803"/>
                </a:solidFill>
                <a:latin typeface="Trebuchet MS"/>
                <a:cs typeface="Trebuchet MS"/>
              </a:rPr>
              <a:t>deviance:</a:t>
            </a:r>
            <a:r>
              <a:rPr sz="2550" spc="-170" dirty="0">
                <a:solidFill>
                  <a:srgbClr val="ED0803"/>
                </a:solidFill>
                <a:latin typeface="Trebuchet MS"/>
                <a:cs typeface="Trebuchet MS"/>
              </a:rPr>
              <a:t> </a:t>
            </a:r>
            <a:endParaRPr lang="en-US" sz="2550" spc="-170" dirty="0">
              <a:solidFill>
                <a:srgbClr val="ED0803"/>
              </a:solidFill>
              <a:latin typeface="Trebuchet MS"/>
              <a:cs typeface="Trebuchet MS"/>
            </a:endParaRPr>
          </a:p>
          <a:p>
            <a:pPr marL="12700" marR="539115">
              <a:lnSpc>
                <a:spcPts val="2430"/>
              </a:lnSpc>
              <a:spcBef>
                <a:spcPts val="515"/>
              </a:spcBef>
              <a:tabLst>
                <a:tab pos="379730" algn="l"/>
                <a:tab pos="381000" algn="l"/>
              </a:tabLst>
            </a:pPr>
            <a:r>
              <a:rPr lang="en-US" sz="2550" spc="-175" dirty="0">
                <a:solidFill>
                  <a:schemeClr val="tx1"/>
                </a:solidFill>
                <a:latin typeface="Trebuchet MS"/>
                <a:cs typeface="Trebuchet MS"/>
              </a:rPr>
              <a:t>T</a:t>
            </a:r>
            <a:r>
              <a:rPr sz="2550" spc="-175" dirty="0">
                <a:latin typeface="Trebuchet MS"/>
                <a:cs typeface="Trebuchet MS"/>
              </a:rPr>
              <a:t>he</a:t>
            </a:r>
            <a:r>
              <a:rPr sz="2550" spc="-55" dirty="0">
                <a:latin typeface="Trebuchet MS"/>
                <a:cs typeface="Trebuchet MS"/>
              </a:rPr>
              <a:t> </a:t>
            </a:r>
            <a:r>
              <a:rPr sz="2550" spc="-140" dirty="0">
                <a:latin typeface="Trebuchet MS"/>
                <a:cs typeface="Trebuchet MS"/>
              </a:rPr>
              <a:t>process</a:t>
            </a:r>
            <a:r>
              <a:rPr sz="2550" spc="65" dirty="0">
                <a:latin typeface="Trebuchet MS"/>
                <a:cs typeface="Trebuchet MS"/>
              </a:rPr>
              <a:t> </a:t>
            </a:r>
            <a:r>
              <a:rPr sz="2550" spc="-130" dirty="0">
                <a:latin typeface="Trebuchet MS"/>
                <a:cs typeface="Trebuchet MS"/>
              </a:rPr>
              <a:t>of</a:t>
            </a:r>
            <a:r>
              <a:rPr sz="2550" spc="-170" dirty="0">
                <a:latin typeface="Trebuchet MS"/>
                <a:cs typeface="Trebuchet MS"/>
              </a:rPr>
              <a:t> </a:t>
            </a:r>
            <a:r>
              <a:rPr sz="2550" spc="-165" dirty="0">
                <a:latin typeface="Trebuchet MS"/>
                <a:cs typeface="Trebuchet MS"/>
              </a:rPr>
              <a:t>defining</a:t>
            </a:r>
            <a:r>
              <a:rPr sz="2550" spc="45" dirty="0">
                <a:latin typeface="Trebuchet MS"/>
                <a:cs typeface="Trebuchet MS"/>
              </a:rPr>
              <a:t> </a:t>
            </a:r>
            <a:r>
              <a:rPr sz="2550" spc="-345" dirty="0">
                <a:latin typeface="Trebuchet MS"/>
                <a:cs typeface="Trebuchet MS"/>
              </a:rPr>
              <a:t>a </a:t>
            </a:r>
            <a:r>
              <a:rPr sz="2550" spc="-150" dirty="0">
                <a:latin typeface="Trebuchet MS"/>
                <a:cs typeface="Trebuchet MS"/>
              </a:rPr>
              <a:t>behavior</a:t>
            </a:r>
            <a:r>
              <a:rPr sz="2550" spc="-40" dirty="0">
                <a:latin typeface="Trebuchet MS"/>
                <a:cs typeface="Trebuchet MS"/>
              </a:rPr>
              <a:t> </a:t>
            </a:r>
            <a:r>
              <a:rPr sz="2550" spc="-145" dirty="0">
                <a:latin typeface="Trebuchet MS"/>
                <a:cs typeface="Trebuchet MS"/>
              </a:rPr>
              <a:t>as</a:t>
            </a:r>
            <a:r>
              <a:rPr sz="2550" spc="-120" dirty="0">
                <a:latin typeface="Trebuchet MS"/>
                <a:cs typeface="Trebuchet MS"/>
              </a:rPr>
              <a:t> </a:t>
            </a:r>
            <a:r>
              <a:rPr sz="2550" spc="-155" dirty="0">
                <a:latin typeface="Trebuchet MS"/>
                <a:cs typeface="Trebuchet MS"/>
              </a:rPr>
              <a:t>an</a:t>
            </a:r>
            <a:r>
              <a:rPr sz="2550" spc="-45" dirty="0">
                <a:latin typeface="Trebuchet MS"/>
                <a:cs typeface="Trebuchet MS"/>
              </a:rPr>
              <a:t> </a:t>
            </a:r>
            <a:r>
              <a:rPr sz="2550" spc="-160" dirty="0">
                <a:latin typeface="Trebuchet MS"/>
                <a:cs typeface="Trebuchet MS"/>
              </a:rPr>
              <a:t>illness</a:t>
            </a:r>
            <a:r>
              <a:rPr sz="2550" spc="-30" dirty="0">
                <a:latin typeface="Trebuchet MS"/>
                <a:cs typeface="Trebuchet MS"/>
              </a:rPr>
              <a:t> </a:t>
            </a:r>
            <a:r>
              <a:rPr sz="2550" spc="-165" dirty="0">
                <a:latin typeface="Trebuchet MS"/>
                <a:cs typeface="Trebuchet MS"/>
              </a:rPr>
              <a:t>or</a:t>
            </a:r>
            <a:r>
              <a:rPr sz="2550" spc="-105" dirty="0">
                <a:latin typeface="Trebuchet MS"/>
                <a:cs typeface="Trebuchet MS"/>
              </a:rPr>
              <a:t> </a:t>
            </a:r>
            <a:r>
              <a:rPr sz="2550" spc="-180" dirty="0">
                <a:latin typeface="Trebuchet MS"/>
                <a:cs typeface="Trebuchet MS"/>
              </a:rPr>
              <a:t>medical</a:t>
            </a:r>
            <a:r>
              <a:rPr sz="2550" spc="90" dirty="0">
                <a:latin typeface="Trebuchet MS"/>
                <a:cs typeface="Trebuchet MS"/>
              </a:rPr>
              <a:t> </a:t>
            </a:r>
            <a:r>
              <a:rPr sz="2550" spc="-145" dirty="0">
                <a:latin typeface="Trebuchet MS"/>
                <a:cs typeface="Trebuchet MS"/>
              </a:rPr>
              <a:t>disorder</a:t>
            </a:r>
            <a:r>
              <a:rPr sz="2550" spc="55" dirty="0">
                <a:latin typeface="Trebuchet MS"/>
                <a:cs typeface="Trebuchet MS"/>
              </a:rPr>
              <a:t> </a:t>
            </a:r>
            <a:r>
              <a:rPr sz="2550" spc="-175" dirty="0">
                <a:latin typeface="Trebuchet MS"/>
                <a:cs typeface="Trebuchet MS"/>
              </a:rPr>
              <a:t>and</a:t>
            </a:r>
            <a:r>
              <a:rPr sz="2550" spc="-75" dirty="0">
                <a:latin typeface="Trebuchet MS"/>
                <a:cs typeface="Trebuchet MS"/>
              </a:rPr>
              <a:t> </a:t>
            </a:r>
            <a:r>
              <a:rPr sz="2550" spc="-165" dirty="0">
                <a:latin typeface="Trebuchet MS"/>
                <a:cs typeface="Trebuchet MS"/>
              </a:rPr>
              <a:t>then</a:t>
            </a:r>
            <a:r>
              <a:rPr sz="2550" spc="-75" dirty="0">
                <a:latin typeface="Trebuchet MS"/>
                <a:cs typeface="Trebuchet MS"/>
              </a:rPr>
              <a:t> </a:t>
            </a:r>
            <a:r>
              <a:rPr sz="2550" spc="-120" dirty="0">
                <a:latin typeface="Trebuchet MS"/>
                <a:cs typeface="Trebuchet MS"/>
              </a:rPr>
              <a:t>treating </a:t>
            </a:r>
            <a:r>
              <a:rPr sz="2550" spc="-235" dirty="0">
                <a:latin typeface="Trebuchet MS"/>
                <a:cs typeface="Trebuchet MS"/>
              </a:rPr>
              <a:t>it</a:t>
            </a:r>
            <a:r>
              <a:rPr sz="2550" spc="-75" dirty="0">
                <a:latin typeface="Trebuchet MS"/>
                <a:cs typeface="Trebuchet MS"/>
              </a:rPr>
              <a:t> </a:t>
            </a:r>
            <a:r>
              <a:rPr sz="2550" spc="-185" dirty="0">
                <a:latin typeface="Trebuchet MS"/>
                <a:cs typeface="Trebuchet MS"/>
              </a:rPr>
              <a:t>with</a:t>
            </a:r>
            <a:r>
              <a:rPr sz="2550" spc="-55" dirty="0">
                <a:latin typeface="Trebuchet MS"/>
                <a:cs typeface="Trebuchet MS"/>
              </a:rPr>
              <a:t> </a:t>
            </a:r>
            <a:r>
              <a:rPr sz="2550" spc="-375" dirty="0">
                <a:latin typeface="Trebuchet MS"/>
                <a:cs typeface="Trebuchet MS"/>
              </a:rPr>
              <a:t>a</a:t>
            </a:r>
            <a:r>
              <a:rPr sz="2550" spc="25" dirty="0">
                <a:latin typeface="Trebuchet MS"/>
                <a:cs typeface="Trebuchet MS"/>
              </a:rPr>
              <a:t> </a:t>
            </a:r>
            <a:r>
              <a:rPr sz="2550" spc="-180" dirty="0">
                <a:latin typeface="Trebuchet MS"/>
                <a:cs typeface="Trebuchet MS"/>
              </a:rPr>
              <a:t>medical</a:t>
            </a:r>
            <a:r>
              <a:rPr sz="2550" spc="120" dirty="0">
                <a:latin typeface="Trebuchet MS"/>
                <a:cs typeface="Trebuchet MS"/>
              </a:rPr>
              <a:t> </a:t>
            </a:r>
            <a:r>
              <a:rPr sz="2550" spc="-175" dirty="0">
                <a:latin typeface="Trebuchet MS"/>
                <a:cs typeface="Trebuchet MS"/>
              </a:rPr>
              <a:t>intervention.</a:t>
            </a:r>
            <a:r>
              <a:rPr sz="2550" spc="65" dirty="0">
                <a:latin typeface="Trebuchet MS"/>
                <a:cs typeface="Trebuchet MS"/>
              </a:rPr>
              <a:t> </a:t>
            </a:r>
            <a:r>
              <a:rPr sz="2550" spc="-190" dirty="0">
                <a:latin typeface="Trebuchet MS"/>
                <a:cs typeface="Trebuchet MS"/>
              </a:rPr>
              <a:t>Examples:</a:t>
            </a:r>
            <a:r>
              <a:rPr sz="2550" spc="-20" dirty="0">
                <a:latin typeface="Trebuchet MS"/>
                <a:cs typeface="Trebuchet MS"/>
              </a:rPr>
              <a:t> </a:t>
            </a:r>
            <a:r>
              <a:rPr sz="2550" spc="-150" dirty="0">
                <a:latin typeface="Trebuchet MS"/>
                <a:cs typeface="Trebuchet MS"/>
              </a:rPr>
              <a:t>drug</a:t>
            </a:r>
            <a:r>
              <a:rPr sz="2550" spc="-45" dirty="0">
                <a:latin typeface="Trebuchet MS"/>
                <a:cs typeface="Trebuchet MS"/>
              </a:rPr>
              <a:t> </a:t>
            </a:r>
            <a:r>
              <a:rPr sz="2550" spc="-70" dirty="0">
                <a:latin typeface="Trebuchet MS"/>
                <a:cs typeface="Trebuchet MS"/>
              </a:rPr>
              <a:t>addictions, </a:t>
            </a:r>
            <a:r>
              <a:rPr sz="2550" spc="-135" dirty="0">
                <a:latin typeface="Trebuchet MS"/>
                <a:cs typeface="Trebuchet MS"/>
              </a:rPr>
              <a:t>ADHD,</a:t>
            </a:r>
            <a:r>
              <a:rPr sz="2550" spc="-155" dirty="0">
                <a:latin typeface="Trebuchet MS"/>
                <a:cs typeface="Trebuchet MS"/>
              </a:rPr>
              <a:t> </a:t>
            </a:r>
            <a:r>
              <a:rPr sz="2550" spc="-60" dirty="0">
                <a:latin typeface="Trebuchet MS"/>
                <a:cs typeface="Trebuchet MS"/>
              </a:rPr>
              <a:t>depression.</a:t>
            </a:r>
            <a:endParaRPr sz="2550" dirty="0">
              <a:latin typeface="Trebuchet MS"/>
              <a:cs typeface="Trebuchet MS"/>
            </a:endParaRPr>
          </a:p>
        </p:txBody>
      </p:sp>
      <p:pic>
        <p:nvPicPr>
          <p:cNvPr id="8" name="Picture 7" descr="A yellow tape with black text&#10;&#10;Description automatically generated">
            <a:extLst>
              <a:ext uri="{FF2B5EF4-FFF2-40B4-BE49-F238E27FC236}">
                <a16:creationId xmlns:a16="http://schemas.microsoft.com/office/drawing/2014/main" id="{BF9F3F3D-45E0-A8A2-0270-586CBD5EC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-15240"/>
            <a:ext cx="3028950" cy="2362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971800" cy="2133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505200" y="457200"/>
            <a:ext cx="4267200" cy="137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70" dirty="0">
                <a:solidFill>
                  <a:srgbClr val="FB0100"/>
                </a:solidFill>
                <a:latin typeface="Trebuchet MS"/>
                <a:cs typeface="Trebuchet MS"/>
              </a:rPr>
              <a:t>Deviance</a:t>
            </a:r>
            <a:r>
              <a:rPr sz="4400" spc="-95" dirty="0">
                <a:solidFill>
                  <a:srgbClr val="FB0100"/>
                </a:solidFill>
                <a:latin typeface="Trebuchet MS"/>
                <a:cs typeface="Trebuchet MS"/>
              </a:rPr>
              <a:t> </a:t>
            </a:r>
            <a:endParaRPr lang="en-US" sz="4400" spc="-95" dirty="0">
              <a:solidFill>
                <a:srgbClr val="FB010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40" dirty="0">
                <a:solidFill>
                  <a:srgbClr val="EF0100"/>
                </a:solidFill>
                <a:latin typeface="Trebuchet MS"/>
                <a:cs typeface="Trebuchet MS"/>
              </a:rPr>
              <a:t>&amp;</a:t>
            </a:r>
            <a:r>
              <a:rPr sz="4400" spc="-365" dirty="0">
                <a:solidFill>
                  <a:srgbClr val="EF0100"/>
                </a:solidFill>
                <a:latin typeface="Trebuchet MS"/>
                <a:cs typeface="Trebuchet MS"/>
              </a:rPr>
              <a:t> </a:t>
            </a:r>
            <a:r>
              <a:rPr sz="4400" spc="-140" dirty="0">
                <a:solidFill>
                  <a:srgbClr val="F40103"/>
                </a:solidFill>
                <a:latin typeface="Trebuchet MS"/>
                <a:cs typeface="Trebuchet MS"/>
              </a:rPr>
              <a:t>power</a:t>
            </a:r>
            <a:endParaRPr sz="44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" y="2971800"/>
            <a:ext cx="7710170" cy="21198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2270" indent="-367030">
              <a:lnSpc>
                <a:spcPct val="100000"/>
              </a:lnSpc>
              <a:spcBef>
                <a:spcPts val="130"/>
              </a:spcBef>
              <a:buChar char="•"/>
              <a:tabLst>
                <a:tab pos="382270" algn="l"/>
              </a:tabLst>
            </a:pPr>
            <a:r>
              <a:rPr sz="2850" dirty="0">
                <a:latin typeface="Trebuchet MS"/>
                <a:cs typeface="Trebuchet MS"/>
              </a:rPr>
              <a:t>Norms</a:t>
            </a:r>
            <a:r>
              <a:rPr sz="2850" spc="-220" dirty="0">
                <a:latin typeface="Trebuchet MS"/>
                <a:cs typeface="Trebuchet MS"/>
              </a:rPr>
              <a:t> </a:t>
            </a:r>
            <a:r>
              <a:rPr sz="2850" spc="-145" dirty="0">
                <a:latin typeface="Trebuchet MS"/>
                <a:cs typeface="Trebuchet MS"/>
              </a:rPr>
              <a:t>reflect</a:t>
            </a:r>
            <a:r>
              <a:rPr sz="2850" spc="-80" dirty="0">
                <a:latin typeface="Trebuchet MS"/>
                <a:cs typeface="Trebuchet MS"/>
              </a:rPr>
              <a:t> </a:t>
            </a:r>
            <a:r>
              <a:rPr sz="2850" dirty="0">
                <a:latin typeface="Trebuchet MS"/>
                <a:cs typeface="Trebuchet MS"/>
              </a:rPr>
              <a:t>the</a:t>
            </a:r>
            <a:r>
              <a:rPr sz="2850" spc="-80" dirty="0">
                <a:latin typeface="Trebuchet MS"/>
                <a:cs typeface="Trebuchet MS"/>
              </a:rPr>
              <a:t> </a:t>
            </a:r>
            <a:r>
              <a:rPr sz="2850" spc="-95" dirty="0">
                <a:latin typeface="Trebuchet MS"/>
                <a:cs typeface="Trebuchet MS"/>
              </a:rPr>
              <a:t>interests</a:t>
            </a:r>
            <a:r>
              <a:rPr sz="2850" spc="35" dirty="0">
                <a:latin typeface="Trebuchet MS"/>
                <a:cs typeface="Trebuchet MS"/>
              </a:rPr>
              <a:t> </a:t>
            </a:r>
            <a:r>
              <a:rPr sz="2850" spc="-50" dirty="0">
                <a:latin typeface="Trebuchet MS"/>
                <a:cs typeface="Trebuchet MS"/>
              </a:rPr>
              <a:t>of</a:t>
            </a:r>
            <a:r>
              <a:rPr sz="2850" spc="-165" dirty="0">
                <a:latin typeface="Trebuchet MS"/>
                <a:cs typeface="Trebuchet MS"/>
              </a:rPr>
              <a:t> </a:t>
            </a:r>
            <a:r>
              <a:rPr sz="2850" spc="-45" dirty="0">
                <a:latin typeface="Trebuchet MS"/>
                <a:cs typeface="Trebuchet MS"/>
              </a:rPr>
              <a:t>rich/powerful</a:t>
            </a:r>
            <a:endParaRPr sz="2850" dirty="0">
              <a:latin typeface="Trebuchet MS"/>
              <a:cs typeface="Trebuchet MS"/>
            </a:endParaRPr>
          </a:p>
          <a:p>
            <a:pPr marL="381635" indent="-367030">
              <a:lnSpc>
                <a:spcPct val="100000"/>
              </a:lnSpc>
              <a:spcBef>
                <a:spcPts val="114"/>
              </a:spcBef>
              <a:buChar char="•"/>
              <a:tabLst>
                <a:tab pos="381635" algn="l"/>
              </a:tabLst>
            </a:pPr>
            <a:r>
              <a:rPr sz="2900" spc="-105" dirty="0">
                <a:latin typeface="Trebuchet MS"/>
                <a:cs typeface="Trebuchet MS"/>
              </a:rPr>
              <a:t>Powerful</a:t>
            </a:r>
            <a:r>
              <a:rPr sz="2900" spc="-10" dirty="0">
                <a:latin typeface="Trebuchet MS"/>
                <a:cs typeface="Trebuchet MS"/>
              </a:rPr>
              <a:t> </a:t>
            </a:r>
            <a:r>
              <a:rPr sz="2900" spc="-130" dirty="0">
                <a:latin typeface="Trebuchet MS"/>
                <a:cs typeface="Trebuchet MS"/>
              </a:rPr>
              <a:t>have</a:t>
            </a:r>
            <a:r>
              <a:rPr sz="2900" spc="-90" dirty="0">
                <a:latin typeface="Trebuchet MS"/>
                <a:cs typeface="Trebuchet MS"/>
              </a:rPr>
              <a:t> </a:t>
            </a:r>
            <a:r>
              <a:rPr sz="2900" spc="-105" dirty="0">
                <a:latin typeface="Trebuchet MS"/>
                <a:cs typeface="Trebuchet MS"/>
              </a:rPr>
              <a:t>resources</a:t>
            </a:r>
            <a:r>
              <a:rPr sz="2900" spc="-114" dirty="0">
                <a:latin typeface="Trebuchet MS"/>
                <a:cs typeface="Trebuchet MS"/>
              </a:rPr>
              <a:t> </a:t>
            </a:r>
            <a:r>
              <a:rPr sz="2900" spc="-30" dirty="0">
                <a:latin typeface="Trebuchet MS"/>
                <a:cs typeface="Trebuchet MS"/>
              </a:rPr>
              <a:t>to</a:t>
            </a:r>
            <a:r>
              <a:rPr sz="2900" spc="-180" dirty="0">
                <a:latin typeface="Trebuchet MS"/>
                <a:cs typeface="Trebuchet MS"/>
              </a:rPr>
              <a:t> </a:t>
            </a:r>
            <a:r>
              <a:rPr sz="2900" spc="-114" dirty="0">
                <a:latin typeface="Trebuchet MS"/>
                <a:cs typeface="Trebuchet MS"/>
              </a:rPr>
              <a:t>resist</a:t>
            </a:r>
            <a:r>
              <a:rPr sz="2900" spc="-105" dirty="0">
                <a:latin typeface="Trebuchet MS"/>
                <a:cs typeface="Trebuchet MS"/>
              </a:rPr>
              <a:t> </a:t>
            </a:r>
            <a:r>
              <a:rPr sz="2900" spc="-130" dirty="0">
                <a:latin typeface="Trebuchet MS"/>
                <a:cs typeface="Trebuchet MS"/>
              </a:rPr>
              <a:t>deviant</a:t>
            </a:r>
            <a:r>
              <a:rPr sz="2900" spc="-80" dirty="0">
                <a:latin typeface="Trebuchet MS"/>
                <a:cs typeface="Trebuchet MS"/>
              </a:rPr>
              <a:t> </a:t>
            </a:r>
            <a:r>
              <a:rPr sz="2900" spc="-30" dirty="0">
                <a:latin typeface="Trebuchet MS"/>
                <a:cs typeface="Trebuchet MS"/>
              </a:rPr>
              <a:t>labels</a:t>
            </a:r>
            <a:endParaRPr sz="2900" dirty="0">
              <a:latin typeface="Trebuchet MS"/>
              <a:cs typeface="Trebuchet MS"/>
            </a:endParaRPr>
          </a:p>
          <a:p>
            <a:pPr marL="384175" marR="433070" indent="-370205">
              <a:lnSpc>
                <a:spcPts val="2880"/>
              </a:lnSpc>
              <a:spcBef>
                <a:spcPts val="700"/>
              </a:spcBef>
              <a:buChar char="•"/>
              <a:tabLst>
                <a:tab pos="384175" algn="l"/>
                <a:tab pos="388620" algn="l"/>
              </a:tabLst>
            </a:pPr>
            <a:r>
              <a:rPr sz="2950" dirty="0">
                <a:latin typeface="Trebuchet MS"/>
                <a:cs typeface="Trebuchet MS"/>
              </a:rPr>
              <a:t>	</a:t>
            </a:r>
            <a:r>
              <a:rPr sz="2950" spc="-110" dirty="0">
                <a:latin typeface="Trebuchet MS"/>
                <a:cs typeface="Trebuchet MS"/>
              </a:rPr>
              <a:t>Widespread</a:t>
            </a:r>
            <a:r>
              <a:rPr sz="2950" spc="-114" dirty="0">
                <a:latin typeface="Trebuchet MS"/>
                <a:cs typeface="Trebuchet MS"/>
              </a:rPr>
              <a:t> </a:t>
            </a:r>
            <a:r>
              <a:rPr sz="2950" spc="-190" dirty="0">
                <a:latin typeface="Trebuchet MS"/>
                <a:cs typeface="Trebuchet MS"/>
              </a:rPr>
              <a:t>belief</a:t>
            </a:r>
            <a:r>
              <a:rPr sz="2950" spc="-70" dirty="0">
                <a:latin typeface="Trebuchet MS"/>
                <a:cs typeface="Trebuchet MS"/>
              </a:rPr>
              <a:t> </a:t>
            </a:r>
            <a:r>
              <a:rPr sz="2950" spc="-170" dirty="0">
                <a:latin typeface="Trebuchet MS"/>
                <a:cs typeface="Trebuchet MS"/>
              </a:rPr>
              <a:t>that</a:t>
            </a:r>
            <a:r>
              <a:rPr sz="2950" spc="-55" dirty="0">
                <a:latin typeface="Trebuchet MS"/>
                <a:cs typeface="Trebuchet MS"/>
              </a:rPr>
              <a:t> </a:t>
            </a:r>
            <a:r>
              <a:rPr sz="2950" spc="-125" dirty="0">
                <a:latin typeface="Trebuchet MS"/>
                <a:cs typeface="Trebuchet MS"/>
              </a:rPr>
              <a:t>laws/norms</a:t>
            </a:r>
            <a:r>
              <a:rPr sz="2950" spc="35" dirty="0">
                <a:latin typeface="Trebuchet MS"/>
                <a:cs typeface="Trebuchet MS"/>
              </a:rPr>
              <a:t> </a:t>
            </a:r>
            <a:r>
              <a:rPr sz="2950" spc="-204" dirty="0">
                <a:latin typeface="Trebuchet MS"/>
                <a:cs typeface="Trebuchet MS"/>
              </a:rPr>
              <a:t>are</a:t>
            </a:r>
            <a:r>
              <a:rPr sz="2950" spc="-60" dirty="0">
                <a:latin typeface="Trebuchet MS"/>
                <a:cs typeface="Trebuchet MS"/>
              </a:rPr>
              <a:t> </a:t>
            </a:r>
            <a:r>
              <a:rPr sz="2950" spc="-20" dirty="0">
                <a:latin typeface="Trebuchet MS"/>
                <a:cs typeface="Trebuchet MS"/>
              </a:rPr>
              <a:t>good </a:t>
            </a:r>
            <a:r>
              <a:rPr sz="2950" spc="-135" dirty="0">
                <a:latin typeface="Trebuchet MS"/>
                <a:cs typeface="Trebuchet MS"/>
              </a:rPr>
              <a:t>masks</a:t>
            </a:r>
            <a:r>
              <a:rPr sz="2950" spc="-100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their</a:t>
            </a:r>
            <a:r>
              <a:rPr sz="2950" spc="-90" dirty="0">
                <a:latin typeface="Trebuchet MS"/>
                <a:cs typeface="Trebuchet MS"/>
              </a:rPr>
              <a:t> </a:t>
            </a:r>
            <a:r>
              <a:rPr sz="2950" spc="-170" dirty="0">
                <a:latin typeface="Trebuchet MS"/>
                <a:cs typeface="Trebuchet MS"/>
              </a:rPr>
              <a:t>political</a:t>
            </a:r>
            <a:r>
              <a:rPr sz="2950" spc="100" dirty="0">
                <a:latin typeface="Trebuchet MS"/>
                <a:cs typeface="Trebuchet MS"/>
              </a:rPr>
              <a:t> </a:t>
            </a:r>
            <a:r>
              <a:rPr sz="2950" spc="-190" dirty="0">
                <a:latin typeface="Trebuchet MS"/>
                <a:cs typeface="Trebuchet MS"/>
              </a:rPr>
              <a:t>character</a:t>
            </a:r>
            <a:r>
              <a:rPr sz="2950" spc="-35" dirty="0">
                <a:latin typeface="Trebuchet MS"/>
                <a:cs typeface="Trebuchet MS"/>
              </a:rPr>
              <a:t> </a:t>
            </a:r>
            <a:r>
              <a:rPr sz="2950" spc="-185" dirty="0">
                <a:latin typeface="Trebuchet MS"/>
                <a:cs typeface="Trebuchet MS"/>
              </a:rPr>
              <a:t>(are</a:t>
            </a:r>
            <a:r>
              <a:rPr sz="2950" spc="-114" dirty="0">
                <a:latin typeface="Trebuchet MS"/>
                <a:cs typeface="Trebuchet MS"/>
              </a:rPr>
              <a:t> </a:t>
            </a:r>
            <a:r>
              <a:rPr sz="2950" spc="-20" dirty="0">
                <a:latin typeface="Trebuchet MS"/>
                <a:cs typeface="Trebuchet MS"/>
              </a:rPr>
              <a:t>they </a:t>
            </a:r>
            <a:r>
              <a:rPr sz="2950" spc="-150" dirty="0">
                <a:latin typeface="Trebuchet MS"/>
                <a:cs typeface="Trebuchet MS"/>
              </a:rPr>
              <a:t>inherently</a:t>
            </a:r>
            <a:r>
              <a:rPr sz="2950" spc="-10" dirty="0">
                <a:latin typeface="Trebuchet MS"/>
                <a:cs typeface="Trebuchet MS"/>
              </a:rPr>
              <a:t> unfair?)</a:t>
            </a:r>
            <a:endParaRPr sz="2950" dirty="0">
              <a:latin typeface="Trebuchet MS"/>
              <a:cs typeface="Trebuchet MS"/>
            </a:endParaRPr>
          </a:p>
        </p:txBody>
      </p:sp>
      <p:pic>
        <p:nvPicPr>
          <p:cNvPr id="12" name="Picture 11" descr="A person in handcuffs behind their back&#10;&#10;Description automatically generated">
            <a:extLst>
              <a:ext uri="{FF2B5EF4-FFF2-40B4-BE49-F238E27FC236}">
                <a16:creationId xmlns:a16="http://schemas.microsoft.com/office/drawing/2014/main" id="{798387E5-C3FA-2F7C-F537-C564408D1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740" y="0"/>
            <a:ext cx="28575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06133" y="4902398"/>
            <a:ext cx="2938145" cy="1955800"/>
            <a:chOff x="6206133" y="4902398"/>
            <a:chExt cx="2938145" cy="1955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6133" y="4902398"/>
              <a:ext cx="2937866" cy="19556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4758" y="5429249"/>
              <a:ext cx="2509241" cy="50899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583" y="412055"/>
            <a:ext cx="7324725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spc="-200" dirty="0">
                <a:solidFill>
                  <a:srgbClr val="082667"/>
                </a:solidFill>
              </a:rPr>
              <a:t>Causes/impact</a:t>
            </a:r>
            <a:r>
              <a:rPr sz="4050" spc="-35" dirty="0">
                <a:solidFill>
                  <a:srgbClr val="082667"/>
                </a:solidFill>
              </a:rPr>
              <a:t> </a:t>
            </a:r>
            <a:r>
              <a:rPr sz="4050" spc="-195" dirty="0">
                <a:solidFill>
                  <a:srgbClr val="001A5D"/>
                </a:solidFill>
              </a:rPr>
              <a:t>of</a:t>
            </a:r>
            <a:r>
              <a:rPr sz="4050" spc="-229" dirty="0">
                <a:solidFill>
                  <a:srgbClr val="001A5D"/>
                </a:solidFill>
              </a:rPr>
              <a:t> </a:t>
            </a:r>
            <a:r>
              <a:rPr sz="4050" spc="-190" dirty="0">
                <a:solidFill>
                  <a:srgbClr val="001A62"/>
                </a:solidFill>
              </a:rPr>
              <a:t>deviant</a:t>
            </a:r>
            <a:r>
              <a:rPr sz="4050" spc="-114" dirty="0">
                <a:solidFill>
                  <a:srgbClr val="001A62"/>
                </a:solidFill>
              </a:rPr>
              <a:t> </a:t>
            </a:r>
            <a:r>
              <a:rPr sz="4050" spc="-165" dirty="0">
                <a:solidFill>
                  <a:srgbClr val="002160"/>
                </a:solidFill>
              </a:rPr>
              <a:t>behavior</a:t>
            </a:r>
            <a:endParaRPr sz="4050" dirty="0"/>
          </a:p>
        </p:txBody>
      </p:sp>
      <p:sp>
        <p:nvSpPr>
          <p:cNvPr id="6" name="object 6"/>
          <p:cNvSpPr txBox="1"/>
          <p:nvPr/>
        </p:nvSpPr>
        <p:spPr>
          <a:xfrm>
            <a:off x="551947" y="1940063"/>
            <a:ext cx="7833995" cy="216405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91160" marR="5080" indent="-377825">
              <a:lnSpc>
                <a:spcPts val="3870"/>
              </a:lnSpc>
              <a:spcBef>
                <a:spcPts val="840"/>
              </a:spcBef>
              <a:buChar char="•"/>
              <a:tabLst>
                <a:tab pos="391160" algn="l"/>
                <a:tab pos="418465" algn="l"/>
              </a:tabLst>
            </a:pPr>
            <a:r>
              <a:rPr sz="3250" dirty="0">
                <a:latin typeface="Trebuchet MS"/>
                <a:cs typeface="Trebuchet MS"/>
              </a:rPr>
              <a:t>	</a:t>
            </a:r>
            <a:r>
              <a:rPr sz="3250" spc="-155" dirty="0">
                <a:latin typeface="Trebuchet MS"/>
                <a:cs typeface="Trebuchet MS"/>
              </a:rPr>
              <a:t>Merton,</a:t>
            </a:r>
            <a:r>
              <a:rPr sz="3250" spc="-200" dirty="0">
                <a:latin typeface="Trebuchet MS"/>
                <a:cs typeface="Trebuchet MS"/>
              </a:rPr>
              <a:t> </a:t>
            </a:r>
            <a:r>
              <a:rPr sz="3250" spc="-190" dirty="0">
                <a:latin typeface="Trebuchet MS"/>
                <a:cs typeface="Trebuchet MS"/>
              </a:rPr>
              <a:t>Cohen,</a:t>
            </a:r>
            <a:r>
              <a:rPr sz="3250" spc="90" dirty="0">
                <a:latin typeface="Trebuchet MS"/>
                <a:cs typeface="Trebuchet MS"/>
              </a:rPr>
              <a:t> </a:t>
            </a:r>
            <a:r>
              <a:rPr sz="3250" spc="-225" dirty="0">
                <a:latin typeface="Trebuchet MS"/>
                <a:cs typeface="Trebuchet MS"/>
              </a:rPr>
              <a:t>Miller,</a:t>
            </a:r>
            <a:r>
              <a:rPr sz="3250" spc="-145" dirty="0">
                <a:latin typeface="Trebuchet MS"/>
                <a:cs typeface="Trebuchet MS"/>
              </a:rPr>
              <a:t> </a:t>
            </a:r>
            <a:r>
              <a:rPr sz="3250" spc="-175" dirty="0">
                <a:latin typeface="Trebuchet MS"/>
                <a:cs typeface="Trebuchet MS"/>
              </a:rPr>
              <a:t>Anderson:</a:t>
            </a:r>
            <a:r>
              <a:rPr sz="3250" spc="-75" dirty="0">
                <a:latin typeface="Trebuchet MS"/>
                <a:cs typeface="Trebuchet MS"/>
              </a:rPr>
              <a:t> </a:t>
            </a:r>
            <a:r>
              <a:rPr sz="3250" spc="-170" dirty="0">
                <a:solidFill>
                  <a:srgbClr val="001D56"/>
                </a:solidFill>
                <a:latin typeface="Trebuchet MS"/>
                <a:cs typeface="Trebuchet MS"/>
              </a:rPr>
              <a:t>inability</a:t>
            </a:r>
            <a:r>
              <a:rPr sz="3250" spc="-130" dirty="0">
                <a:solidFill>
                  <a:srgbClr val="001D56"/>
                </a:solidFill>
                <a:latin typeface="Trebuchet MS"/>
                <a:cs typeface="Trebuchet MS"/>
              </a:rPr>
              <a:t> </a:t>
            </a:r>
            <a:r>
              <a:rPr sz="3250" spc="-25" dirty="0">
                <a:solidFill>
                  <a:srgbClr val="031C5B"/>
                </a:solidFill>
                <a:latin typeface="Trebuchet MS"/>
                <a:cs typeface="Trebuchet MS"/>
              </a:rPr>
              <a:t>to </a:t>
            </a:r>
            <a:r>
              <a:rPr sz="3250" spc="-195" dirty="0">
                <a:solidFill>
                  <a:srgbClr val="011A5D"/>
                </a:solidFill>
                <a:latin typeface="Trebuchet MS"/>
                <a:cs typeface="Trebuchet MS"/>
              </a:rPr>
              <a:t>succeed</a:t>
            </a:r>
            <a:r>
              <a:rPr sz="3250" spc="-135" dirty="0">
                <a:solidFill>
                  <a:srgbClr val="011A5D"/>
                </a:solidFill>
                <a:latin typeface="Trebuchet MS"/>
                <a:cs typeface="Trebuchet MS"/>
              </a:rPr>
              <a:t> </a:t>
            </a:r>
            <a:r>
              <a:rPr sz="3250" spc="-165" dirty="0">
                <a:solidFill>
                  <a:srgbClr val="011D60"/>
                </a:solidFill>
                <a:latin typeface="Trebuchet MS"/>
                <a:cs typeface="Trebuchet MS"/>
              </a:rPr>
              <a:t>leads</a:t>
            </a:r>
            <a:r>
              <a:rPr sz="3250" spc="-155" dirty="0">
                <a:solidFill>
                  <a:srgbClr val="011D60"/>
                </a:solidFill>
                <a:latin typeface="Trebuchet MS"/>
                <a:cs typeface="Trebuchet MS"/>
              </a:rPr>
              <a:t> </a:t>
            </a:r>
            <a:r>
              <a:rPr sz="3250" spc="-114" dirty="0">
                <a:solidFill>
                  <a:srgbClr val="011F64"/>
                </a:solidFill>
                <a:latin typeface="Trebuchet MS"/>
                <a:cs typeface="Trebuchet MS"/>
              </a:rPr>
              <a:t>to</a:t>
            </a:r>
            <a:r>
              <a:rPr sz="3250" spc="-190" dirty="0">
                <a:solidFill>
                  <a:srgbClr val="011F64"/>
                </a:solidFill>
                <a:latin typeface="Trebuchet MS"/>
                <a:cs typeface="Trebuchet MS"/>
              </a:rPr>
              <a:t> </a:t>
            </a:r>
            <a:r>
              <a:rPr sz="3250" spc="-50" dirty="0">
                <a:solidFill>
                  <a:srgbClr val="011D5E"/>
                </a:solidFill>
                <a:latin typeface="Trebuchet MS"/>
                <a:cs typeface="Trebuchet MS"/>
              </a:rPr>
              <a:t>deviance</a:t>
            </a:r>
            <a:endParaRPr sz="3250" dirty="0">
              <a:latin typeface="Trebuchet MS"/>
              <a:cs typeface="Trebuchet MS"/>
            </a:endParaRPr>
          </a:p>
          <a:p>
            <a:pPr marL="383540" marR="38100" indent="-370840">
              <a:lnSpc>
                <a:spcPct val="100000"/>
              </a:lnSpc>
              <a:spcBef>
                <a:spcPts val="495"/>
              </a:spcBef>
              <a:buChar char="•"/>
              <a:tabLst>
                <a:tab pos="383540" algn="l"/>
                <a:tab pos="387985" algn="l"/>
              </a:tabLst>
            </a:pPr>
            <a:r>
              <a:rPr sz="3300" dirty="0">
                <a:latin typeface="Trebuchet MS"/>
                <a:cs typeface="Trebuchet MS"/>
              </a:rPr>
              <a:t>	</a:t>
            </a:r>
            <a:r>
              <a:rPr sz="3200" spc="-150" dirty="0">
                <a:solidFill>
                  <a:srgbClr val="001A4F"/>
                </a:solidFill>
                <a:latin typeface="Trebuchet MS"/>
                <a:cs typeface="Trebuchet MS"/>
              </a:rPr>
              <a:t>Impact:</a:t>
            </a:r>
            <a:r>
              <a:rPr sz="3200" spc="-95" dirty="0">
                <a:solidFill>
                  <a:srgbClr val="001A4F"/>
                </a:solidFill>
                <a:latin typeface="Trebuchet MS"/>
                <a:cs typeface="Trebuchet MS"/>
              </a:rPr>
              <a:t> </a:t>
            </a:r>
            <a:r>
              <a:rPr lang="en-US" sz="3200" spc="-190" dirty="0">
                <a:solidFill>
                  <a:srgbClr val="001A4F"/>
                </a:solidFill>
                <a:latin typeface="Trebuchet MS"/>
                <a:cs typeface="Trebuchet MS"/>
              </a:rPr>
              <a:t>I</a:t>
            </a:r>
            <a:r>
              <a:rPr sz="3200" spc="-190" dirty="0">
                <a:latin typeface="Trebuchet MS"/>
                <a:cs typeface="Trebuchet MS"/>
              </a:rPr>
              <a:t>ncreased</a:t>
            </a:r>
            <a:r>
              <a:rPr sz="3200" spc="130" dirty="0">
                <a:latin typeface="Trebuchet MS"/>
                <a:cs typeface="Trebuchet MS"/>
              </a:rPr>
              <a:t> </a:t>
            </a:r>
            <a:r>
              <a:rPr sz="3200" spc="-225" dirty="0">
                <a:latin typeface="Trebuchet MS"/>
                <a:cs typeface="Trebuchet MS"/>
              </a:rPr>
              <a:t>poverty,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235" dirty="0">
                <a:latin typeface="Trebuchet MS"/>
                <a:cs typeface="Trebuchet MS"/>
              </a:rPr>
              <a:t>crime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rates,</a:t>
            </a:r>
            <a:endParaRPr sz="3200" dirty="0">
              <a:latin typeface="Trebuchet MS"/>
              <a:cs typeface="Trebuchet MS"/>
            </a:endParaRPr>
          </a:p>
          <a:p>
            <a:pPr marL="398145">
              <a:lnSpc>
                <a:spcPct val="100000"/>
              </a:lnSpc>
              <a:spcBef>
                <a:spcPts val="90"/>
              </a:spcBef>
            </a:pPr>
            <a:r>
              <a:rPr sz="3100" spc="-114" dirty="0">
                <a:latin typeface="Trebuchet MS"/>
                <a:cs typeface="Trebuchet MS"/>
              </a:rPr>
              <a:t>imprisonment,</a:t>
            </a:r>
            <a:r>
              <a:rPr sz="3100" spc="5" dirty="0">
                <a:latin typeface="Trebuchet MS"/>
                <a:cs typeface="Trebuchet MS"/>
              </a:rPr>
              <a:t> </a:t>
            </a:r>
            <a:r>
              <a:rPr sz="3100" spc="-200" dirty="0">
                <a:latin typeface="Trebuchet MS"/>
                <a:cs typeface="Trebuchet MS"/>
              </a:rPr>
              <a:t>cycle</a:t>
            </a:r>
            <a:r>
              <a:rPr sz="3100" spc="-35" dirty="0">
                <a:latin typeface="Trebuchet MS"/>
                <a:cs typeface="Trebuchet MS"/>
              </a:rPr>
              <a:t> </a:t>
            </a:r>
            <a:r>
              <a:rPr sz="3100" spc="-150" dirty="0">
                <a:latin typeface="Trebuchet MS"/>
                <a:cs typeface="Trebuchet MS"/>
              </a:rPr>
              <a:t>of</a:t>
            </a:r>
            <a:r>
              <a:rPr sz="3100" spc="-145" dirty="0">
                <a:latin typeface="Trebuchet MS"/>
                <a:cs typeface="Trebuchet MS"/>
              </a:rPr>
              <a:t> </a:t>
            </a:r>
            <a:r>
              <a:rPr sz="3100" spc="-10" dirty="0">
                <a:latin typeface="Trebuchet MS"/>
                <a:cs typeface="Trebuchet MS"/>
              </a:rPr>
              <a:t>poverty</a:t>
            </a:r>
            <a:endParaRPr sz="3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2320" y="102602"/>
            <a:ext cx="2214562" cy="198239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533400"/>
            <a:ext cx="7440295" cy="1360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260"/>
              </a:lnSpc>
              <a:spcBef>
                <a:spcPts val="95"/>
              </a:spcBef>
            </a:pPr>
            <a:r>
              <a:rPr sz="4400" spc="-100" dirty="0">
                <a:solidFill>
                  <a:srgbClr val="4D6224"/>
                </a:solidFill>
              </a:rPr>
              <a:t>Labeling</a:t>
            </a:r>
            <a:endParaRPr sz="4400" dirty="0"/>
          </a:p>
          <a:p>
            <a:pPr marL="164465">
              <a:lnSpc>
                <a:spcPts val="5260"/>
              </a:lnSpc>
              <a:tabLst>
                <a:tab pos="7094855" algn="l"/>
              </a:tabLst>
            </a:pPr>
            <a:r>
              <a:rPr sz="4400" spc="-10" dirty="0">
                <a:solidFill>
                  <a:srgbClr val="4B5D21"/>
                </a:solidFill>
              </a:rPr>
              <a:t>Theory</a:t>
            </a:r>
            <a:r>
              <a:rPr sz="4400" dirty="0">
                <a:solidFill>
                  <a:srgbClr val="4B5D21"/>
                </a:solidFill>
              </a:rPr>
              <a:t>	</a:t>
            </a:r>
            <a:endParaRPr sz="4400" dirty="0"/>
          </a:p>
        </p:txBody>
      </p:sp>
      <p:sp>
        <p:nvSpPr>
          <p:cNvPr id="5" name="object 5"/>
          <p:cNvSpPr txBox="1"/>
          <p:nvPr/>
        </p:nvSpPr>
        <p:spPr>
          <a:xfrm>
            <a:off x="505943" y="2275779"/>
            <a:ext cx="7680325" cy="43370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82270" marR="5080" indent="-369570">
              <a:lnSpc>
                <a:spcPts val="3450"/>
              </a:lnSpc>
              <a:spcBef>
                <a:spcPts val="660"/>
              </a:spcBef>
              <a:buChar char="•"/>
              <a:tabLst>
                <a:tab pos="382270" algn="l"/>
                <a:tab pos="391795" algn="l"/>
              </a:tabLst>
            </a:pPr>
            <a:r>
              <a:rPr sz="3300" dirty="0">
                <a:latin typeface="Trebuchet MS"/>
                <a:cs typeface="Trebuchet MS"/>
              </a:rPr>
              <a:t>	</a:t>
            </a:r>
            <a:r>
              <a:rPr sz="3300" spc="-225" dirty="0">
                <a:latin typeface="Trebuchet MS"/>
                <a:cs typeface="Trebuchet MS"/>
              </a:rPr>
              <a:t>Deviance</a:t>
            </a:r>
            <a:r>
              <a:rPr sz="3300" spc="5" dirty="0">
                <a:latin typeface="Trebuchet MS"/>
                <a:cs typeface="Trebuchet MS"/>
              </a:rPr>
              <a:t> </a:t>
            </a:r>
            <a:r>
              <a:rPr sz="3300" spc="-245" dirty="0">
                <a:latin typeface="Trebuchet MS"/>
                <a:cs typeface="Trebuchet MS"/>
              </a:rPr>
              <a:t>and</a:t>
            </a:r>
            <a:r>
              <a:rPr sz="3300" spc="-50" dirty="0">
                <a:latin typeface="Trebuchet MS"/>
                <a:cs typeface="Trebuchet MS"/>
              </a:rPr>
              <a:t> </a:t>
            </a:r>
            <a:r>
              <a:rPr sz="3300" spc="-235" dirty="0">
                <a:latin typeface="Trebuchet MS"/>
                <a:cs typeface="Trebuchet MS"/>
              </a:rPr>
              <a:t>conformity</a:t>
            </a:r>
            <a:r>
              <a:rPr sz="3300" spc="125" dirty="0">
                <a:latin typeface="Trebuchet MS"/>
                <a:cs typeface="Trebuchet MS"/>
              </a:rPr>
              <a:t> </a:t>
            </a:r>
            <a:r>
              <a:rPr sz="3300" spc="-235" dirty="0">
                <a:latin typeface="Trebuchet MS"/>
                <a:cs typeface="Trebuchet MS"/>
              </a:rPr>
              <a:t>result</a:t>
            </a:r>
            <a:r>
              <a:rPr sz="3300" spc="-15" dirty="0">
                <a:latin typeface="Trebuchet MS"/>
                <a:cs typeface="Trebuchet MS"/>
              </a:rPr>
              <a:t> </a:t>
            </a:r>
            <a:r>
              <a:rPr sz="3300" spc="-240" dirty="0">
                <a:latin typeface="Trebuchet MS"/>
                <a:cs typeface="Trebuchet MS"/>
              </a:rPr>
              <a:t>not</a:t>
            </a:r>
            <a:r>
              <a:rPr sz="3300" spc="-45" dirty="0">
                <a:latin typeface="Trebuchet MS"/>
                <a:cs typeface="Trebuchet MS"/>
              </a:rPr>
              <a:t> </a:t>
            </a:r>
            <a:r>
              <a:rPr sz="3300" spc="-165" dirty="0">
                <a:latin typeface="Trebuchet MS"/>
                <a:cs typeface="Trebuchet MS"/>
              </a:rPr>
              <a:t>so</a:t>
            </a:r>
            <a:r>
              <a:rPr sz="3300" spc="-125" dirty="0">
                <a:latin typeface="Trebuchet MS"/>
                <a:cs typeface="Trebuchet MS"/>
              </a:rPr>
              <a:t> </a:t>
            </a:r>
            <a:r>
              <a:rPr sz="3300" spc="-165" dirty="0">
                <a:latin typeface="Trebuchet MS"/>
                <a:cs typeface="Trebuchet MS"/>
              </a:rPr>
              <a:t>much </a:t>
            </a:r>
            <a:r>
              <a:rPr sz="3250" spc="-200" dirty="0">
                <a:latin typeface="Trebuchet MS"/>
                <a:cs typeface="Trebuchet MS"/>
              </a:rPr>
              <a:t>from</a:t>
            </a:r>
            <a:r>
              <a:rPr sz="3250" spc="-45" dirty="0">
                <a:latin typeface="Trebuchet MS"/>
                <a:cs typeface="Trebuchet MS"/>
              </a:rPr>
              <a:t> </a:t>
            </a:r>
            <a:r>
              <a:rPr sz="3250" spc="-245" dirty="0">
                <a:latin typeface="Trebuchet MS"/>
                <a:cs typeface="Trebuchet MS"/>
              </a:rPr>
              <a:t>what</a:t>
            </a:r>
            <a:r>
              <a:rPr sz="3250" spc="-15" dirty="0">
                <a:latin typeface="Trebuchet MS"/>
                <a:cs typeface="Trebuchet MS"/>
              </a:rPr>
              <a:t> </a:t>
            </a:r>
            <a:r>
              <a:rPr sz="3250" spc="-195" dirty="0">
                <a:latin typeface="Trebuchet MS"/>
                <a:cs typeface="Trebuchet MS"/>
              </a:rPr>
              <a:t>people</a:t>
            </a:r>
            <a:r>
              <a:rPr sz="3250" spc="25" dirty="0">
                <a:latin typeface="Trebuchet MS"/>
                <a:cs typeface="Trebuchet MS"/>
              </a:rPr>
              <a:t> </a:t>
            </a:r>
            <a:r>
              <a:rPr sz="3250" spc="-220" dirty="0">
                <a:latin typeface="Trebuchet MS"/>
                <a:cs typeface="Trebuchet MS"/>
              </a:rPr>
              <a:t>do</a:t>
            </a:r>
            <a:r>
              <a:rPr sz="3250" spc="-60" dirty="0">
                <a:latin typeface="Trebuchet MS"/>
                <a:cs typeface="Trebuchet MS"/>
              </a:rPr>
              <a:t> </a:t>
            </a:r>
            <a:r>
              <a:rPr sz="3250" spc="-190" dirty="0">
                <a:latin typeface="Trebuchet MS"/>
                <a:cs typeface="Trebuchet MS"/>
              </a:rPr>
              <a:t>as </a:t>
            </a:r>
            <a:r>
              <a:rPr sz="3250" spc="-220" dirty="0">
                <a:latin typeface="Trebuchet MS"/>
                <a:cs typeface="Trebuchet MS"/>
              </a:rPr>
              <a:t>from</a:t>
            </a:r>
            <a:r>
              <a:rPr sz="3250" spc="-110" dirty="0">
                <a:latin typeface="Trebuchet MS"/>
                <a:cs typeface="Trebuchet MS"/>
              </a:rPr>
              <a:t> </a:t>
            </a:r>
            <a:r>
              <a:rPr sz="3250" spc="-80" dirty="0">
                <a:solidFill>
                  <a:srgbClr val="505E2A"/>
                </a:solidFill>
                <a:latin typeface="Trebuchet MS"/>
                <a:cs typeface="Trebuchet MS"/>
              </a:rPr>
              <a:t>how</a:t>
            </a:r>
            <a:r>
              <a:rPr sz="3250" spc="-105" dirty="0">
                <a:solidFill>
                  <a:srgbClr val="505E2A"/>
                </a:solidFill>
                <a:latin typeface="Trebuchet MS"/>
                <a:cs typeface="Trebuchet MS"/>
              </a:rPr>
              <a:t> </a:t>
            </a:r>
            <a:r>
              <a:rPr sz="3250" spc="-10" dirty="0">
                <a:solidFill>
                  <a:srgbClr val="4B5B1F"/>
                </a:solidFill>
                <a:latin typeface="Trebuchet MS"/>
                <a:cs typeface="Trebuchet MS"/>
              </a:rPr>
              <a:t>others </a:t>
            </a:r>
            <a:r>
              <a:rPr sz="3100" spc="-55" dirty="0">
                <a:solidFill>
                  <a:srgbClr val="525E33"/>
                </a:solidFill>
                <a:latin typeface="Trebuchet MS"/>
                <a:cs typeface="Trebuchet MS"/>
              </a:rPr>
              <a:t>respond</a:t>
            </a:r>
            <a:r>
              <a:rPr sz="3100" spc="-180" dirty="0">
                <a:solidFill>
                  <a:srgbClr val="525E33"/>
                </a:solidFill>
                <a:latin typeface="Trebuchet MS"/>
                <a:cs typeface="Trebuchet MS"/>
              </a:rPr>
              <a:t> </a:t>
            </a:r>
            <a:r>
              <a:rPr sz="3100" spc="-35" dirty="0">
                <a:solidFill>
                  <a:srgbClr val="505E2A"/>
                </a:solidFill>
                <a:latin typeface="Trebuchet MS"/>
                <a:cs typeface="Trebuchet MS"/>
              </a:rPr>
              <a:t>to</a:t>
            </a:r>
            <a:r>
              <a:rPr sz="3100" spc="-200" dirty="0">
                <a:solidFill>
                  <a:srgbClr val="505E2A"/>
                </a:solidFill>
                <a:latin typeface="Trebuchet MS"/>
                <a:cs typeface="Trebuchet MS"/>
              </a:rPr>
              <a:t> </a:t>
            </a:r>
            <a:r>
              <a:rPr sz="3100" spc="-25" dirty="0">
                <a:solidFill>
                  <a:srgbClr val="4B5D26"/>
                </a:solidFill>
                <a:latin typeface="Trebuchet MS"/>
                <a:cs typeface="Trebuchet MS"/>
              </a:rPr>
              <a:t>those</a:t>
            </a:r>
            <a:r>
              <a:rPr sz="3100" spc="-140" dirty="0">
                <a:solidFill>
                  <a:srgbClr val="4B5D26"/>
                </a:solidFill>
                <a:latin typeface="Trebuchet MS"/>
                <a:cs typeface="Trebuchet MS"/>
              </a:rPr>
              <a:t> </a:t>
            </a:r>
            <a:r>
              <a:rPr sz="3100" spc="-10" dirty="0">
                <a:solidFill>
                  <a:srgbClr val="525E31"/>
                </a:solidFill>
                <a:latin typeface="Trebuchet MS"/>
                <a:cs typeface="Trebuchet MS"/>
              </a:rPr>
              <a:t>actions</a:t>
            </a:r>
            <a:endParaRPr sz="3100">
              <a:latin typeface="Trebuchet MS"/>
              <a:cs typeface="Trebuchet MS"/>
            </a:endParaRPr>
          </a:p>
          <a:p>
            <a:pPr marL="379730" marR="716915" indent="-365125">
              <a:lnSpc>
                <a:spcPct val="89000"/>
              </a:lnSpc>
              <a:spcBef>
                <a:spcPts val="740"/>
              </a:spcBef>
              <a:buClr>
                <a:srgbClr val="526728"/>
              </a:buClr>
              <a:buChar char="•"/>
              <a:tabLst>
                <a:tab pos="391795" algn="l"/>
              </a:tabLst>
            </a:pPr>
            <a:r>
              <a:rPr sz="3200" spc="-145" dirty="0">
                <a:solidFill>
                  <a:srgbClr val="4B5E26"/>
                </a:solidFill>
                <a:latin typeface="Trebuchet MS"/>
                <a:cs typeface="Trebuchet MS"/>
              </a:rPr>
              <a:t>Stigma:</a:t>
            </a:r>
            <a:r>
              <a:rPr sz="3200" spc="-100" dirty="0">
                <a:solidFill>
                  <a:srgbClr val="4B5E26"/>
                </a:solidFill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powerfully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-200" dirty="0">
                <a:latin typeface="Trebuchet MS"/>
                <a:cs typeface="Trebuchet MS"/>
              </a:rPr>
              <a:t>negative</a:t>
            </a:r>
            <a:r>
              <a:rPr sz="3200" spc="55" dirty="0">
                <a:latin typeface="Trebuchet MS"/>
                <a:cs typeface="Trebuchet MS"/>
              </a:rPr>
              <a:t> </a:t>
            </a:r>
            <a:r>
              <a:rPr sz="3200" spc="-235" dirty="0">
                <a:latin typeface="Trebuchet MS"/>
                <a:cs typeface="Trebuchet MS"/>
              </a:rPr>
              <a:t>label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that 	</a:t>
            </a:r>
            <a:r>
              <a:rPr sz="3200" spc="-160" dirty="0">
                <a:latin typeface="Trebuchet MS"/>
                <a:cs typeface="Trebuchet MS"/>
              </a:rPr>
              <a:t>changes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405" dirty="0">
                <a:latin typeface="Trebuchet MS"/>
                <a:cs typeface="Trebuchet MS"/>
              </a:rPr>
              <a:t>a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person's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self-</a:t>
            </a:r>
            <a:r>
              <a:rPr sz="3200" spc="-210" dirty="0">
                <a:latin typeface="Trebuchet MS"/>
                <a:cs typeface="Trebuchet MS"/>
              </a:rPr>
              <a:t>concept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&amp;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social 	</a:t>
            </a:r>
            <a:r>
              <a:rPr sz="3300" spc="-265" dirty="0">
                <a:latin typeface="Trebuchet MS"/>
                <a:cs typeface="Trebuchet MS"/>
              </a:rPr>
              <a:t>identity</a:t>
            </a:r>
            <a:endParaRPr sz="3300">
              <a:latin typeface="Trebuchet MS"/>
              <a:cs typeface="Trebuchet MS"/>
            </a:endParaRPr>
          </a:p>
          <a:p>
            <a:pPr marL="382270" indent="-365760">
              <a:lnSpc>
                <a:spcPts val="3475"/>
              </a:lnSpc>
              <a:spcBef>
                <a:spcPts val="459"/>
              </a:spcBef>
              <a:buClr>
                <a:srgbClr val="4F6223"/>
              </a:buClr>
              <a:buChar char="•"/>
              <a:tabLst>
                <a:tab pos="382270" algn="l"/>
              </a:tabLst>
            </a:pPr>
            <a:r>
              <a:rPr sz="3100" spc="-105" dirty="0">
                <a:solidFill>
                  <a:srgbClr val="4F5D28"/>
                </a:solidFill>
                <a:latin typeface="Trebuchet MS"/>
                <a:cs typeface="Trebuchet MS"/>
              </a:rPr>
              <a:t>Retrospective/projective</a:t>
            </a:r>
            <a:r>
              <a:rPr sz="3100" spc="-65" dirty="0">
                <a:solidFill>
                  <a:srgbClr val="4F5D28"/>
                </a:solidFill>
                <a:latin typeface="Trebuchet MS"/>
                <a:cs typeface="Trebuchet MS"/>
              </a:rPr>
              <a:t> </a:t>
            </a:r>
            <a:r>
              <a:rPr sz="3100" spc="-114" dirty="0">
                <a:solidFill>
                  <a:srgbClr val="4F5B28"/>
                </a:solidFill>
                <a:latin typeface="Trebuchet MS"/>
                <a:cs typeface="Trebuchet MS"/>
              </a:rPr>
              <a:t>labeling: </a:t>
            </a:r>
            <a:r>
              <a:rPr sz="3100" spc="-25" dirty="0">
                <a:latin typeface="Trebuchet MS"/>
                <a:cs typeface="Trebuchet MS"/>
              </a:rPr>
              <a:t>re-</a:t>
            </a:r>
            <a:endParaRPr sz="3100">
              <a:latin typeface="Trebuchet MS"/>
              <a:cs typeface="Trebuchet MS"/>
            </a:endParaRPr>
          </a:p>
          <a:p>
            <a:pPr marL="396875">
              <a:lnSpc>
                <a:spcPts val="3775"/>
              </a:lnSpc>
            </a:pPr>
            <a:r>
              <a:rPr sz="3350" spc="-280" dirty="0">
                <a:latin typeface="Trebuchet MS"/>
                <a:cs typeface="Trebuchet MS"/>
              </a:rPr>
              <a:t>interpret</a:t>
            </a:r>
            <a:r>
              <a:rPr sz="3350" spc="55" dirty="0">
                <a:latin typeface="Trebuchet MS"/>
                <a:cs typeface="Trebuchet MS"/>
              </a:rPr>
              <a:t> </a:t>
            </a:r>
            <a:r>
              <a:rPr sz="3350" spc="-275" dirty="0">
                <a:latin typeface="Trebuchet MS"/>
                <a:cs typeface="Trebuchet MS"/>
              </a:rPr>
              <a:t>past</a:t>
            </a:r>
            <a:r>
              <a:rPr sz="3350" spc="-45" dirty="0">
                <a:latin typeface="Trebuchet MS"/>
                <a:cs typeface="Trebuchet MS"/>
              </a:rPr>
              <a:t> </a:t>
            </a:r>
            <a:r>
              <a:rPr sz="3350" spc="-254" dirty="0">
                <a:latin typeface="Trebuchet MS"/>
                <a:cs typeface="Trebuchet MS"/>
              </a:rPr>
              <a:t>actions/predict</a:t>
            </a:r>
            <a:r>
              <a:rPr sz="3350" spc="-120" dirty="0">
                <a:latin typeface="Trebuchet MS"/>
                <a:cs typeface="Trebuchet MS"/>
              </a:rPr>
              <a:t> </a:t>
            </a:r>
            <a:r>
              <a:rPr sz="3350" spc="-254" dirty="0">
                <a:latin typeface="Trebuchet MS"/>
                <a:cs typeface="Trebuchet MS"/>
              </a:rPr>
              <a:t>future</a:t>
            </a:r>
            <a:r>
              <a:rPr sz="3350" spc="45" dirty="0">
                <a:latin typeface="Trebuchet MS"/>
                <a:cs typeface="Trebuchet MS"/>
              </a:rPr>
              <a:t> </a:t>
            </a:r>
            <a:r>
              <a:rPr sz="3350" spc="-20" dirty="0">
                <a:latin typeface="Trebuchet MS"/>
                <a:cs typeface="Trebuchet MS"/>
              </a:rPr>
              <a:t>ones</a:t>
            </a:r>
            <a:endParaRPr sz="3350">
              <a:latin typeface="Trebuchet MS"/>
              <a:cs typeface="Trebuchet MS"/>
            </a:endParaRPr>
          </a:p>
          <a:p>
            <a:pPr marL="394970" indent="-382270">
              <a:lnSpc>
                <a:spcPct val="100000"/>
              </a:lnSpc>
              <a:spcBef>
                <a:spcPts val="200"/>
              </a:spcBef>
              <a:buChar char="•"/>
              <a:tabLst>
                <a:tab pos="394970" algn="l"/>
              </a:tabLst>
            </a:pPr>
            <a:r>
              <a:rPr sz="3350" spc="-280" dirty="0">
                <a:latin typeface="Trebuchet MS"/>
                <a:cs typeface="Trebuchet MS"/>
              </a:rPr>
              <a:t>Are</a:t>
            </a:r>
            <a:r>
              <a:rPr sz="3350" spc="-225" dirty="0">
                <a:latin typeface="Trebuchet MS"/>
                <a:cs typeface="Trebuchet MS"/>
              </a:rPr>
              <a:t> </a:t>
            </a:r>
            <a:r>
              <a:rPr sz="3350" spc="-254" dirty="0">
                <a:latin typeface="Trebuchet MS"/>
                <a:cs typeface="Trebuchet MS"/>
              </a:rPr>
              <a:t>they</a:t>
            </a:r>
            <a:r>
              <a:rPr sz="3350" spc="-140" dirty="0">
                <a:latin typeface="Trebuchet MS"/>
                <a:cs typeface="Trebuchet MS"/>
              </a:rPr>
              <a:t> </a:t>
            </a:r>
            <a:r>
              <a:rPr sz="3350" spc="-395" dirty="0">
                <a:latin typeface="Trebuchet MS"/>
                <a:cs typeface="Trebuchet MS"/>
              </a:rPr>
              <a:t>“sick,”</a:t>
            </a:r>
            <a:r>
              <a:rPr sz="3350" spc="90" dirty="0">
                <a:latin typeface="Trebuchet MS"/>
                <a:cs typeface="Trebuchet MS"/>
              </a:rPr>
              <a:t> </a:t>
            </a:r>
            <a:r>
              <a:rPr sz="3350" spc="-254" dirty="0">
                <a:latin typeface="Trebuchet MS"/>
                <a:cs typeface="Trebuchet MS"/>
              </a:rPr>
              <a:t>or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-300" dirty="0">
                <a:latin typeface="Trebuchet MS"/>
                <a:cs typeface="Trebuchet MS"/>
              </a:rPr>
              <a:t>are</a:t>
            </a:r>
            <a:r>
              <a:rPr sz="3350" spc="-175" dirty="0">
                <a:latin typeface="Trebuchet MS"/>
                <a:cs typeface="Trebuchet MS"/>
              </a:rPr>
              <a:t> </a:t>
            </a:r>
            <a:r>
              <a:rPr sz="3350" spc="-254" dirty="0">
                <a:latin typeface="Trebuchet MS"/>
                <a:cs typeface="Trebuchet MS"/>
              </a:rPr>
              <a:t>they</a:t>
            </a:r>
            <a:r>
              <a:rPr sz="3350" spc="-140" dirty="0">
                <a:latin typeface="Trebuchet MS"/>
                <a:cs typeface="Trebuchet MS"/>
              </a:rPr>
              <a:t> </a:t>
            </a:r>
            <a:r>
              <a:rPr sz="3350" spc="-35" dirty="0">
                <a:latin typeface="Trebuchet MS"/>
                <a:cs typeface="Trebuchet MS"/>
              </a:rPr>
              <a:t>“bad?”</a:t>
            </a:r>
            <a:endParaRPr sz="3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304800" y="10160"/>
            <a:ext cx="7492365" cy="3000375"/>
            <a:chOff x="339328" y="0"/>
            <a:chExt cx="7492365" cy="3000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0289" y="0"/>
              <a:ext cx="2661046" cy="23663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328" y="0"/>
              <a:ext cx="7179468" cy="30003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27108" y="3139975"/>
            <a:ext cx="7954009" cy="352488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7350" marR="5080" indent="-372745">
              <a:lnSpc>
                <a:spcPct val="101499"/>
              </a:lnSpc>
              <a:spcBef>
                <a:spcPts val="70"/>
              </a:spcBef>
              <a:buClr>
                <a:srgbClr val="95490A"/>
              </a:buClr>
              <a:buChar char="•"/>
              <a:tabLst>
                <a:tab pos="390525" algn="l"/>
              </a:tabLst>
            </a:pPr>
            <a:r>
              <a:rPr sz="3100" spc="-90" dirty="0">
                <a:solidFill>
                  <a:srgbClr val="8C3D00"/>
                </a:solidFill>
                <a:latin typeface="Trebuchet MS"/>
                <a:cs typeface="Trebuchet MS"/>
              </a:rPr>
              <a:t>Social</a:t>
            </a:r>
            <a:r>
              <a:rPr sz="3100" spc="-80" dirty="0">
                <a:solidFill>
                  <a:srgbClr val="8C3D00"/>
                </a:solidFill>
                <a:latin typeface="Trebuchet MS"/>
                <a:cs typeface="Trebuchet MS"/>
              </a:rPr>
              <a:t> </a:t>
            </a:r>
            <a:r>
              <a:rPr sz="3100" spc="-90" dirty="0">
                <a:solidFill>
                  <a:srgbClr val="93460E"/>
                </a:solidFill>
                <a:latin typeface="Trebuchet MS"/>
                <a:cs typeface="Trebuchet MS"/>
              </a:rPr>
              <a:t>control</a:t>
            </a:r>
            <a:r>
              <a:rPr sz="3100" spc="-95" dirty="0">
                <a:solidFill>
                  <a:srgbClr val="93460E"/>
                </a:solidFill>
                <a:latin typeface="Trebuchet MS"/>
                <a:cs typeface="Trebuchet MS"/>
              </a:rPr>
              <a:t> </a:t>
            </a:r>
            <a:r>
              <a:rPr sz="3100" spc="-80" dirty="0">
                <a:latin typeface="Trebuchet MS"/>
                <a:cs typeface="Trebuchet MS"/>
              </a:rPr>
              <a:t>depends</a:t>
            </a:r>
            <a:r>
              <a:rPr sz="3100" spc="-100" dirty="0">
                <a:latin typeface="Trebuchet MS"/>
                <a:cs typeface="Trebuchet MS"/>
              </a:rPr>
              <a:t> </a:t>
            </a:r>
            <a:r>
              <a:rPr sz="3100" dirty="0">
                <a:latin typeface="Trebuchet MS"/>
                <a:cs typeface="Trebuchet MS"/>
              </a:rPr>
              <a:t>on</a:t>
            </a:r>
            <a:r>
              <a:rPr sz="3100" spc="-150" dirty="0">
                <a:latin typeface="Trebuchet MS"/>
                <a:cs typeface="Trebuchet MS"/>
              </a:rPr>
              <a:t> </a:t>
            </a:r>
            <a:r>
              <a:rPr sz="3100" spc="-125" dirty="0">
                <a:latin typeface="Trebuchet MS"/>
                <a:cs typeface="Trebuchet MS"/>
              </a:rPr>
              <a:t>imagining</a:t>
            </a:r>
            <a:r>
              <a:rPr sz="3100" spc="-105" dirty="0">
                <a:latin typeface="Trebuchet MS"/>
                <a:cs typeface="Trebuchet MS"/>
              </a:rPr>
              <a:t> </a:t>
            </a:r>
            <a:r>
              <a:rPr sz="3100" spc="-25" dirty="0">
                <a:latin typeface="Trebuchet MS"/>
                <a:cs typeface="Trebuchet MS"/>
              </a:rPr>
              <a:t>the 	</a:t>
            </a:r>
            <a:r>
              <a:rPr sz="3150" spc="-110" dirty="0">
                <a:latin typeface="Trebuchet MS"/>
                <a:cs typeface="Trebuchet MS"/>
              </a:rPr>
              <a:t>consequences</a:t>
            </a:r>
            <a:r>
              <a:rPr sz="3150" spc="-90" dirty="0">
                <a:latin typeface="Trebuchet MS"/>
                <a:cs typeface="Trebuchet MS"/>
              </a:rPr>
              <a:t> </a:t>
            </a:r>
            <a:r>
              <a:rPr sz="3150" spc="-140" dirty="0">
                <a:latin typeface="Trebuchet MS"/>
                <a:cs typeface="Trebuchet MS"/>
              </a:rPr>
              <a:t>of</a:t>
            </a:r>
            <a:r>
              <a:rPr sz="3150" spc="-195" dirty="0">
                <a:latin typeface="Trebuchet MS"/>
                <a:cs typeface="Trebuchet MS"/>
              </a:rPr>
              <a:t> </a:t>
            </a:r>
            <a:r>
              <a:rPr sz="3150" spc="-35" dirty="0">
                <a:latin typeface="Trebuchet MS"/>
                <a:cs typeface="Trebuchet MS"/>
              </a:rPr>
              <a:t>one's</a:t>
            </a:r>
            <a:r>
              <a:rPr sz="3150" spc="-145" dirty="0">
                <a:latin typeface="Trebuchet MS"/>
                <a:cs typeface="Trebuchet MS"/>
              </a:rPr>
              <a:t> </a:t>
            </a:r>
            <a:r>
              <a:rPr sz="3150" spc="-180" dirty="0">
                <a:latin typeface="Trebuchet MS"/>
                <a:cs typeface="Trebuchet MS"/>
              </a:rPr>
              <a:t>behavior...too</a:t>
            </a:r>
            <a:r>
              <a:rPr sz="3150" spc="-160" dirty="0">
                <a:latin typeface="Trebuchet MS"/>
                <a:cs typeface="Trebuchet MS"/>
              </a:rPr>
              <a:t> </a:t>
            </a:r>
            <a:r>
              <a:rPr sz="3150" spc="-150" dirty="0">
                <a:latin typeface="Trebuchet MS"/>
                <a:cs typeface="Trebuchet MS"/>
              </a:rPr>
              <a:t>much</a:t>
            </a:r>
            <a:r>
              <a:rPr sz="3150" spc="-90" dirty="0">
                <a:latin typeface="Trebuchet MS"/>
                <a:cs typeface="Trebuchet MS"/>
              </a:rPr>
              <a:t> </a:t>
            </a:r>
            <a:r>
              <a:rPr sz="3150" spc="-25" dirty="0">
                <a:latin typeface="Trebuchet MS"/>
                <a:cs typeface="Trebuchet MS"/>
              </a:rPr>
              <a:t>to 	lose?</a:t>
            </a:r>
            <a:r>
              <a:rPr sz="3150" spc="-180" dirty="0">
                <a:latin typeface="Trebuchet MS"/>
                <a:cs typeface="Trebuchet MS"/>
              </a:rPr>
              <a:t> </a:t>
            </a:r>
            <a:r>
              <a:rPr sz="3150" spc="-105" dirty="0">
                <a:latin typeface="Trebuchet MS"/>
                <a:cs typeface="Trebuchet MS"/>
              </a:rPr>
              <a:t>Nothing</a:t>
            </a:r>
            <a:r>
              <a:rPr sz="3150" spc="-120" dirty="0">
                <a:latin typeface="Trebuchet MS"/>
                <a:cs typeface="Trebuchet MS"/>
              </a:rPr>
              <a:t> </a:t>
            </a:r>
            <a:r>
              <a:rPr sz="3150" spc="-140" dirty="0">
                <a:latin typeface="Trebuchet MS"/>
                <a:cs typeface="Trebuchet MS"/>
              </a:rPr>
              <a:t>to</a:t>
            </a:r>
            <a:r>
              <a:rPr sz="3150" spc="-100" dirty="0">
                <a:latin typeface="Trebuchet MS"/>
                <a:cs typeface="Trebuchet MS"/>
              </a:rPr>
              <a:t> </a:t>
            </a:r>
            <a:r>
              <a:rPr sz="3150" spc="-10" dirty="0">
                <a:latin typeface="Trebuchet MS"/>
                <a:cs typeface="Trebuchet MS"/>
              </a:rPr>
              <a:t>lose?</a:t>
            </a:r>
            <a:endParaRPr sz="3150">
              <a:latin typeface="Trebuchet MS"/>
              <a:cs typeface="Trebuchet MS"/>
            </a:endParaRPr>
          </a:p>
          <a:p>
            <a:pPr marL="389255" marR="1222375" indent="-377190">
              <a:lnSpc>
                <a:spcPct val="101899"/>
              </a:lnSpc>
              <a:spcBef>
                <a:spcPts val="650"/>
              </a:spcBef>
              <a:buClr>
                <a:srgbClr val="9E4D0C"/>
              </a:buClr>
              <a:buChar char="•"/>
              <a:tabLst>
                <a:tab pos="391160" algn="l"/>
              </a:tabLst>
            </a:pPr>
            <a:r>
              <a:rPr sz="3250" spc="-170" dirty="0">
                <a:solidFill>
                  <a:srgbClr val="9C4805"/>
                </a:solidFill>
                <a:latin typeface="Trebuchet MS"/>
                <a:cs typeface="Trebuchet MS"/>
              </a:rPr>
              <a:t>4</a:t>
            </a:r>
            <a:r>
              <a:rPr sz="3250" spc="-290" dirty="0">
                <a:solidFill>
                  <a:srgbClr val="9C4805"/>
                </a:solidFill>
                <a:latin typeface="Trebuchet MS"/>
                <a:cs typeface="Trebuchet MS"/>
              </a:rPr>
              <a:t> </a:t>
            </a:r>
            <a:r>
              <a:rPr sz="3250" spc="-160" dirty="0">
                <a:solidFill>
                  <a:srgbClr val="90490E"/>
                </a:solidFill>
                <a:latin typeface="Trebuchet MS"/>
                <a:cs typeface="Trebuchet MS"/>
              </a:rPr>
              <a:t>types:</a:t>
            </a:r>
            <a:r>
              <a:rPr sz="3250" spc="-165" dirty="0">
                <a:solidFill>
                  <a:srgbClr val="90490E"/>
                </a:solidFill>
                <a:latin typeface="Trebuchet MS"/>
                <a:cs typeface="Trebuchet MS"/>
              </a:rPr>
              <a:t> </a:t>
            </a:r>
            <a:r>
              <a:rPr sz="3250" spc="-215" dirty="0">
                <a:latin typeface="Trebuchet MS"/>
                <a:cs typeface="Trebuchet MS"/>
              </a:rPr>
              <a:t>social</a:t>
            </a:r>
            <a:r>
              <a:rPr sz="3250" spc="40" dirty="0">
                <a:latin typeface="Trebuchet MS"/>
                <a:cs typeface="Trebuchet MS"/>
              </a:rPr>
              <a:t> </a:t>
            </a:r>
            <a:r>
              <a:rPr sz="3250" spc="-229" dirty="0">
                <a:latin typeface="Trebuchet MS"/>
                <a:cs typeface="Trebuchet MS"/>
              </a:rPr>
              <a:t>attachments,</a:t>
            </a:r>
            <a:r>
              <a:rPr sz="3250" spc="75" dirty="0">
                <a:latin typeface="Trebuchet MS"/>
                <a:cs typeface="Trebuchet MS"/>
              </a:rPr>
              <a:t> </a:t>
            </a:r>
            <a:r>
              <a:rPr sz="3250" spc="-229" dirty="0">
                <a:latin typeface="Trebuchet MS"/>
                <a:cs typeface="Trebuchet MS"/>
              </a:rPr>
              <a:t>access</a:t>
            </a:r>
            <a:r>
              <a:rPr sz="3250" spc="-114" dirty="0">
                <a:latin typeface="Trebuchet MS"/>
                <a:cs typeface="Trebuchet MS"/>
              </a:rPr>
              <a:t> </a:t>
            </a:r>
            <a:r>
              <a:rPr sz="3250" spc="-25" dirty="0">
                <a:latin typeface="Trebuchet MS"/>
                <a:cs typeface="Trebuchet MS"/>
              </a:rPr>
              <a:t>to 	</a:t>
            </a:r>
            <a:r>
              <a:rPr sz="3100" spc="-150" dirty="0">
                <a:latin typeface="Trebuchet MS"/>
                <a:cs typeface="Trebuchet MS"/>
              </a:rPr>
              <a:t>legitimate</a:t>
            </a:r>
            <a:r>
              <a:rPr sz="3100" spc="-50" dirty="0">
                <a:latin typeface="Trebuchet MS"/>
                <a:cs typeface="Trebuchet MS"/>
              </a:rPr>
              <a:t> </a:t>
            </a:r>
            <a:r>
              <a:rPr sz="3100" spc="-125" dirty="0">
                <a:latin typeface="Trebuchet MS"/>
                <a:cs typeface="Trebuchet MS"/>
              </a:rPr>
              <a:t>opportunity,</a:t>
            </a:r>
            <a:r>
              <a:rPr sz="3100" spc="-70" dirty="0">
                <a:latin typeface="Trebuchet MS"/>
                <a:cs typeface="Trebuchet MS"/>
              </a:rPr>
              <a:t> </a:t>
            </a:r>
            <a:r>
              <a:rPr sz="3100" spc="-114" dirty="0">
                <a:latin typeface="Trebuchet MS"/>
                <a:cs typeface="Trebuchet MS"/>
              </a:rPr>
              <a:t>involvement</a:t>
            </a:r>
            <a:r>
              <a:rPr sz="3100" spc="-60" dirty="0">
                <a:latin typeface="Trebuchet MS"/>
                <a:cs typeface="Trebuchet MS"/>
              </a:rPr>
              <a:t> </a:t>
            </a:r>
            <a:r>
              <a:rPr sz="3100" spc="-35" dirty="0">
                <a:latin typeface="Trebuchet MS"/>
                <a:cs typeface="Trebuchet MS"/>
              </a:rPr>
              <a:t>in 	</a:t>
            </a:r>
            <a:r>
              <a:rPr sz="3200" spc="-204" dirty="0">
                <a:latin typeface="Trebuchet MS"/>
                <a:cs typeface="Trebuchet MS"/>
              </a:rPr>
              <a:t>legitimate</a:t>
            </a:r>
            <a:r>
              <a:rPr sz="3200" spc="120" dirty="0">
                <a:latin typeface="Trebuchet MS"/>
                <a:cs typeface="Trebuchet MS"/>
              </a:rPr>
              <a:t> </a:t>
            </a:r>
            <a:r>
              <a:rPr sz="3200" spc="-220" dirty="0">
                <a:latin typeface="Trebuchet MS"/>
                <a:cs typeface="Trebuchet MS"/>
              </a:rPr>
              <a:t>activities,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strong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belief</a:t>
            </a:r>
            <a:r>
              <a:rPr sz="3200" spc="-25" dirty="0">
                <a:latin typeface="Trebuchet MS"/>
                <a:cs typeface="Trebuchet MS"/>
              </a:rPr>
              <a:t> in 	</a:t>
            </a:r>
            <a:r>
              <a:rPr sz="3100" spc="-145" dirty="0">
                <a:latin typeface="Trebuchet MS"/>
                <a:cs typeface="Trebuchet MS"/>
              </a:rPr>
              <a:t>morality/respect</a:t>
            </a:r>
            <a:r>
              <a:rPr sz="3100" spc="-185" dirty="0">
                <a:latin typeface="Trebuchet MS"/>
                <a:cs typeface="Trebuchet MS"/>
              </a:rPr>
              <a:t> </a:t>
            </a:r>
            <a:r>
              <a:rPr sz="3100" spc="-140" dirty="0">
                <a:latin typeface="Trebuchet MS"/>
                <a:cs typeface="Trebuchet MS"/>
              </a:rPr>
              <a:t>for</a:t>
            </a:r>
            <a:r>
              <a:rPr sz="3100" spc="-5" dirty="0">
                <a:latin typeface="Trebuchet MS"/>
                <a:cs typeface="Trebuchet MS"/>
              </a:rPr>
              <a:t> </a:t>
            </a:r>
            <a:r>
              <a:rPr sz="3100" spc="-10" dirty="0">
                <a:latin typeface="Trebuchet MS"/>
                <a:cs typeface="Trebuchet MS"/>
              </a:rPr>
              <a:t>authority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6438" y="17859"/>
            <a:ext cx="3357562" cy="224135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322212" y="6408546"/>
            <a:ext cx="280035" cy="47625"/>
          </a:xfrm>
          <a:custGeom>
            <a:avLst/>
            <a:gdLst/>
            <a:ahLst/>
            <a:cxnLst/>
            <a:rect l="l" t="t" r="r" b="b"/>
            <a:pathLst>
              <a:path w="280034" h="47625">
                <a:moveTo>
                  <a:pt x="279793" y="0"/>
                </a:moveTo>
                <a:lnTo>
                  <a:pt x="8928" y="0"/>
                </a:lnTo>
                <a:lnTo>
                  <a:pt x="8928" y="8928"/>
                </a:lnTo>
                <a:lnTo>
                  <a:pt x="0" y="8928"/>
                </a:lnTo>
                <a:lnTo>
                  <a:pt x="0" y="29768"/>
                </a:lnTo>
                <a:lnTo>
                  <a:pt x="8928" y="29768"/>
                </a:lnTo>
                <a:lnTo>
                  <a:pt x="8928" y="47625"/>
                </a:lnTo>
                <a:lnTo>
                  <a:pt x="279793" y="47625"/>
                </a:lnTo>
                <a:lnTo>
                  <a:pt x="279793" y="29768"/>
                </a:lnTo>
                <a:lnTo>
                  <a:pt x="279793" y="26784"/>
                </a:lnTo>
                <a:lnTo>
                  <a:pt x="279793" y="20840"/>
                </a:lnTo>
                <a:lnTo>
                  <a:pt x="279793" y="8928"/>
                </a:lnTo>
                <a:lnTo>
                  <a:pt x="279793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2027555" cy="2259330"/>
            <a:chOff x="0" y="0"/>
            <a:chExt cx="2027555" cy="22593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027039" cy="22592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1258" y="214312"/>
              <a:ext cx="285750" cy="2143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0554" y="491133"/>
              <a:ext cx="446484" cy="2143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60733"/>
              <a:ext cx="634007" cy="54471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26221" y="598289"/>
            <a:ext cx="2257425" cy="13576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3980" marR="5080" indent="-81915">
              <a:lnSpc>
                <a:spcPct val="101000"/>
              </a:lnSpc>
              <a:spcBef>
                <a:spcPts val="40"/>
              </a:spcBef>
            </a:pPr>
            <a:r>
              <a:rPr sz="4350" spc="-200" dirty="0">
                <a:solidFill>
                  <a:srgbClr val="CF079E"/>
                </a:solidFill>
              </a:rPr>
              <a:t>Gender</a:t>
            </a:r>
            <a:r>
              <a:rPr sz="4350" spc="-80" dirty="0">
                <a:solidFill>
                  <a:srgbClr val="CF079E"/>
                </a:solidFill>
              </a:rPr>
              <a:t> </a:t>
            </a:r>
            <a:r>
              <a:rPr sz="4350" spc="70" dirty="0">
                <a:solidFill>
                  <a:srgbClr val="CA0093"/>
                </a:solidFill>
              </a:rPr>
              <a:t>&amp; </a:t>
            </a:r>
            <a:r>
              <a:rPr sz="4350" spc="-70" dirty="0">
                <a:solidFill>
                  <a:srgbClr val="CC0093"/>
                </a:solidFill>
              </a:rPr>
              <a:t>deviance</a:t>
            </a:r>
            <a:endParaRPr sz="4350" dirty="0"/>
          </a:p>
        </p:txBody>
      </p:sp>
      <p:sp>
        <p:nvSpPr>
          <p:cNvPr id="10" name="object 10"/>
          <p:cNvSpPr txBox="1"/>
          <p:nvPr/>
        </p:nvSpPr>
        <p:spPr>
          <a:xfrm>
            <a:off x="512071" y="2220962"/>
            <a:ext cx="7912734" cy="44088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6715" marR="6350" indent="-374650">
              <a:lnSpc>
                <a:spcPct val="101299"/>
              </a:lnSpc>
              <a:spcBef>
                <a:spcPts val="80"/>
              </a:spcBef>
              <a:buChar char="•"/>
              <a:tabLst>
                <a:tab pos="386715" algn="l"/>
                <a:tab pos="403860" algn="l"/>
              </a:tabLst>
            </a:pPr>
            <a:r>
              <a:rPr sz="2950" dirty="0">
                <a:latin typeface="Trebuchet MS"/>
                <a:cs typeface="Trebuchet MS"/>
              </a:rPr>
              <a:t>	</a:t>
            </a:r>
            <a:r>
              <a:rPr sz="2950" spc="-20" dirty="0">
                <a:latin typeface="Trebuchet MS"/>
                <a:cs typeface="Trebuchet MS"/>
              </a:rPr>
              <a:t>More</a:t>
            </a:r>
            <a:r>
              <a:rPr sz="2950" spc="-190" dirty="0">
                <a:latin typeface="Trebuchet MS"/>
                <a:cs typeface="Trebuchet MS"/>
              </a:rPr>
              <a:t> </a:t>
            </a:r>
            <a:r>
              <a:rPr sz="2950" spc="-145" dirty="0">
                <a:latin typeface="Trebuchet MS"/>
                <a:cs typeface="Trebuchet MS"/>
              </a:rPr>
              <a:t>rules</a:t>
            </a:r>
            <a:r>
              <a:rPr sz="2950" spc="-75" dirty="0">
                <a:latin typeface="Trebuchet MS"/>
                <a:cs typeface="Trebuchet MS"/>
              </a:rPr>
              <a:t> </a:t>
            </a:r>
            <a:r>
              <a:rPr sz="2950" spc="-120" dirty="0">
                <a:latin typeface="Trebuchet MS"/>
                <a:cs typeface="Trebuchet MS"/>
              </a:rPr>
              <a:t>for</a:t>
            </a:r>
            <a:r>
              <a:rPr sz="2950" spc="-60" dirty="0">
                <a:latin typeface="Trebuchet MS"/>
                <a:cs typeface="Trebuchet MS"/>
              </a:rPr>
              <a:t> </a:t>
            </a:r>
            <a:r>
              <a:rPr sz="2950" spc="-145" dirty="0">
                <a:latin typeface="Trebuchet MS"/>
                <a:cs typeface="Trebuchet MS"/>
              </a:rPr>
              <a:t>women</a:t>
            </a:r>
            <a:r>
              <a:rPr sz="2950" spc="-80" dirty="0">
                <a:latin typeface="Trebuchet MS"/>
                <a:cs typeface="Trebuchet MS"/>
              </a:rPr>
              <a:t> </a:t>
            </a:r>
            <a:r>
              <a:rPr sz="2950" spc="-105" dirty="0">
                <a:latin typeface="Trebuchet MS"/>
                <a:cs typeface="Trebuchet MS"/>
              </a:rPr>
              <a:t>than</a:t>
            </a:r>
            <a:r>
              <a:rPr sz="2950" spc="-90" dirty="0">
                <a:latin typeface="Trebuchet MS"/>
                <a:cs typeface="Trebuchet MS"/>
              </a:rPr>
              <a:t> </a:t>
            </a:r>
            <a:r>
              <a:rPr sz="2950" spc="-25" dirty="0">
                <a:latin typeface="Trebuchet MS"/>
                <a:cs typeface="Trebuchet MS"/>
              </a:rPr>
              <a:t>men </a:t>
            </a:r>
            <a:r>
              <a:rPr sz="2950" spc="-150" dirty="0">
                <a:latin typeface="Trebuchet MS"/>
                <a:cs typeface="Trebuchet MS"/>
              </a:rPr>
              <a:t>worldwide...serious</a:t>
            </a:r>
            <a:r>
              <a:rPr sz="2950" spc="-254" dirty="0">
                <a:latin typeface="Trebuchet MS"/>
                <a:cs typeface="Trebuchet MS"/>
              </a:rPr>
              <a:t> </a:t>
            </a:r>
            <a:r>
              <a:rPr sz="2950" spc="-100" dirty="0">
                <a:latin typeface="Trebuchet MS"/>
                <a:cs typeface="Trebuchet MS"/>
              </a:rPr>
              <a:t>punishments</a:t>
            </a:r>
            <a:r>
              <a:rPr sz="2950" spc="70" dirty="0">
                <a:latin typeface="Trebuchet MS"/>
                <a:cs typeface="Trebuchet MS"/>
              </a:rPr>
              <a:t> </a:t>
            </a:r>
            <a:r>
              <a:rPr sz="2950" spc="-140" dirty="0">
                <a:latin typeface="Trebuchet MS"/>
                <a:cs typeface="Trebuchet MS"/>
              </a:rPr>
              <a:t>for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10" dirty="0">
                <a:latin typeface="Trebuchet MS"/>
                <a:cs typeface="Trebuchet MS"/>
              </a:rPr>
              <a:t>minor </a:t>
            </a:r>
            <a:r>
              <a:rPr sz="2950" spc="-125" dirty="0">
                <a:latin typeface="Trebuchet MS"/>
                <a:cs typeface="Trebuchet MS"/>
              </a:rPr>
              <a:t>offenses</a:t>
            </a:r>
            <a:r>
              <a:rPr sz="2950" spc="-105" dirty="0">
                <a:latin typeface="Trebuchet MS"/>
                <a:cs typeface="Trebuchet MS"/>
              </a:rPr>
              <a:t> </a:t>
            </a:r>
            <a:r>
              <a:rPr sz="2950" spc="-229" dirty="0">
                <a:latin typeface="Trebuchet MS"/>
                <a:cs typeface="Trebuchet MS"/>
              </a:rPr>
              <a:t>in</a:t>
            </a:r>
            <a:r>
              <a:rPr sz="2950" spc="-90" dirty="0">
                <a:latin typeface="Trebuchet MS"/>
                <a:cs typeface="Trebuchet MS"/>
              </a:rPr>
              <a:t> </a:t>
            </a:r>
            <a:r>
              <a:rPr sz="2950" spc="-80" dirty="0">
                <a:latin typeface="Trebuchet MS"/>
                <a:cs typeface="Trebuchet MS"/>
              </a:rPr>
              <a:t>some</a:t>
            </a:r>
            <a:r>
              <a:rPr sz="2950" spc="-100" dirty="0">
                <a:latin typeface="Trebuchet MS"/>
                <a:cs typeface="Trebuchet MS"/>
              </a:rPr>
              <a:t> </a:t>
            </a:r>
            <a:r>
              <a:rPr sz="2950" spc="-175" dirty="0">
                <a:latin typeface="Trebuchet MS"/>
                <a:cs typeface="Trebuchet MS"/>
              </a:rPr>
              <a:t>places,</a:t>
            </a:r>
            <a:r>
              <a:rPr sz="2950" spc="-180" dirty="0">
                <a:latin typeface="Trebuchet MS"/>
                <a:cs typeface="Trebuchet MS"/>
              </a:rPr>
              <a:t> </a:t>
            </a:r>
            <a:r>
              <a:rPr sz="2950" spc="-155" dirty="0">
                <a:latin typeface="Trebuchet MS"/>
                <a:cs typeface="Trebuchet MS"/>
              </a:rPr>
              <a:t>because</a:t>
            </a:r>
            <a:r>
              <a:rPr sz="2950" spc="-70" dirty="0">
                <a:latin typeface="Trebuchet MS"/>
                <a:cs typeface="Trebuchet MS"/>
              </a:rPr>
              <a:t> </a:t>
            </a:r>
            <a:r>
              <a:rPr sz="2950" spc="-65" dirty="0">
                <a:latin typeface="Trebuchet MS"/>
                <a:cs typeface="Trebuchet MS"/>
              </a:rPr>
              <a:t>they're</a:t>
            </a:r>
            <a:r>
              <a:rPr sz="2950" spc="30" dirty="0">
                <a:latin typeface="Trebuchet MS"/>
                <a:cs typeface="Trebuchet MS"/>
              </a:rPr>
              <a:t> </a:t>
            </a:r>
            <a:r>
              <a:rPr sz="2950" spc="-35" dirty="0">
                <a:latin typeface="Trebuchet MS"/>
                <a:cs typeface="Trebuchet MS"/>
              </a:rPr>
              <a:t>women</a:t>
            </a:r>
            <a:endParaRPr sz="2950">
              <a:latin typeface="Trebuchet MS"/>
              <a:cs typeface="Trebuchet MS"/>
            </a:endParaRPr>
          </a:p>
          <a:p>
            <a:pPr marL="380365" marR="754380" indent="-367665">
              <a:lnSpc>
                <a:spcPct val="103000"/>
              </a:lnSpc>
              <a:spcBef>
                <a:spcPts val="765"/>
              </a:spcBef>
              <a:buChar char="•"/>
              <a:tabLst>
                <a:tab pos="382905" algn="l"/>
              </a:tabLst>
            </a:pPr>
            <a:r>
              <a:rPr sz="2900" spc="-155" dirty="0">
                <a:latin typeface="Trebuchet MS"/>
                <a:cs typeface="Trebuchet MS"/>
              </a:rPr>
              <a:t>Limited</a:t>
            </a:r>
            <a:r>
              <a:rPr sz="2900" spc="-65" dirty="0">
                <a:latin typeface="Trebuchet MS"/>
                <a:cs typeface="Trebuchet MS"/>
              </a:rPr>
              <a:t> opportunities</a:t>
            </a:r>
            <a:r>
              <a:rPr sz="2900" spc="30" dirty="0">
                <a:latin typeface="Trebuchet MS"/>
                <a:cs typeface="Trebuchet MS"/>
              </a:rPr>
              <a:t> </a:t>
            </a:r>
            <a:r>
              <a:rPr sz="2900" spc="-190" dirty="0">
                <a:latin typeface="Trebuchet MS"/>
                <a:cs typeface="Trebuchet MS"/>
              </a:rPr>
              <a:t>in</a:t>
            </a:r>
            <a:r>
              <a:rPr sz="2900" spc="-25" dirty="0">
                <a:latin typeface="Trebuchet MS"/>
                <a:cs typeface="Trebuchet MS"/>
              </a:rPr>
              <a:t> </a:t>
            </a:r>
            <a:r>
              <a:rPr sz="2900" spc="-145" dirty="0">
                <a:latin typeface="Trebuchet MS"/>
                <a:cs typeface="Trebuchet MS"/>
              </a:rPr>
              <a:t>workplace,</a:t>
            </a:r>
            <a:r>
              <a:rPr sz="2900" spc="-75" dirty="0">
                <a:latin typeface="Trebuchet MS"/>
                <a:cs typeface="Trebuchet MS"/>
              </a:rPr>
              <a:t> </a:t>
            </a:r>
            <a:r>
              <a:rPr sz="2900" spc="-100" dirty="0">
                <a:latin typeface="Trebuchet MS"/>
                <a:cs typeface="Trebuchet MS"/>
              </a:rPr>
              <a:t>politics, 	</a:t>
            </a:r>
            <a:r>
              <a:rPr sz="2900" spc="-140" dirty="0">
                <a:latin typeface="Trebuchet MS"/>
                <a:cs typeface="Trebuchet MS"/>
              </a:rPr>
              <a:t>military</a:t>
            </a:r>
            <a:r>
              <a:rPr sz="2900" spc="-80" dirty="0">
                <a:latin typeface="Trebuchet MS"/>
                <a:cs typeface="Trebuchet MS"/>
              </a:rPr>
              <a:t> </a:t>
            </a:r>
            <a:r>
              <a:rPr sz="2900" i="1" spc="95" dirty="0">
                <a:latin typeface="Calibri"/>
                <a:cs typeface="Calibri"/>
              </a:rPr>
              <a:t>&amp;</a:t>
            </a:r>
            <a:r>
              <a:rPr sz="2900" i="1" spc="-155" dirty="0">
                <a:latin typeface="Calibri"/>
                <a:cs typeface="Calibri"/>
              </a:rPr>
              <a:t> </a:t>
            </a:r>
            <a:r>
              <a:rPr sz="2900" spc="-160" dirty="0">
                <a:latin typeface="Trebuchet MS"/>
                <a:cs typeface="Trebuchet MS"/>
              </a:rPr>
              <a:t>athletics;</a:t>
            </a:r>
            <a:r>
              <a:rPr sz="2900" spc="-65" dirty="0">
                <a:latin typeface="Trebuchet MS"/>
                <a:cs typeface="Trebuchet MS"/>
              </a:rPr>
              <a:t> </a:t>
            </a:r>
            <a:r>
              <a:rPr sz="2900" spc="-95" dirty="0">
                <a:latin typeface="Trebuchet MS"/>
                <a:cs typeface="Trebuchet MS"/>
              </a:rPr>
              <a:t>relationships</a:t>
            </a:r>
            <a:r>
              <a:rPr sz="2900" spc="170" dirty="0">
                <a:latin typeface="Trebuchet MS"/>
                <a:cs typeface="Trebuchet MS"/>
              </a:rPr>
              <a:t> </a:t>
            </a:r>
            <a:r>
              <a:rPr sz="2900" spc="-130" dirty="0">
                <a:latin typeface="Trebuchet MS"/>
                <a:cs typeface="Trebuchet MS"/>
              </a:rPr>
              <a:t>over</a:t>
            </a:r>
            <a:r>
              <a:rPr sz="2900" spc="-90" dirty="0">
                <a:latin typeface="Trebuchet MS"/>
                <a:cs typeface="Trebuchet MS"/>
              </a:rPr>
              <a:t> </a:t>
            </a:r>
            <a:r>
              <a:rPr sz="2900" spc="25" dirty="0">
                <a:latin typeface="Trebuchet MS"/>
                <a:cs typeface="Trebuchet MS"/>
              </a:rPr>
              <a:t>$</a:t>
            </a:r>
            <a:endParaRPr sz="2900">
              <a:latin typeface="Trebuchet MS"/>
              <a:cs typeface="Trebuchet MS"/>
            </a:endParaRPr>
          </a:p>
          <a:p>
            <a:pPr marL="365760" marR="5080" indent="-353695">
              <a:lnSpc>
                <a:spcPts val="3620"/>
              </a:lnSpc>
              <a:spcBef>
                <a:spcPts val="815"/>
              </a:spcBef>
              <a:buChar char="•"/>
              <a:tabLst>
                <a:tab pos="365760" algn="l"/>
                <a:tab pos="403860" algn="l"/>
              </a:tabLst>
            </a:pPr>
            <a:r>
              <a:rPr sz="2950" dirty="0">
                <a:latin typeface="Trebuchet MS"/>
                <a:cs typeface="Trebuchet MS"/>
              </a:rPr>
              <a:t>	Men</a:t>
            </a:r>
            <a:r>
              <a:rPr sz="2950" spc="-225" dirty="0">
                <a:latin typeface="Trebuchet MS"/>
                <a:cs typeface="Trebuchet MS"/>
              </a:rPr>
              <a:t> </a:t>
            </a:r>
            <a:r>
              <a:rPr sz="2950" spc="-120" dirty="0">
                <a:latin typeface="Trebuchet MS"/>
                <a:cs typeface="Trebuchet MS"/>
              </a:rPr>
              <a:t>who</a:t>
            </a:r>
            <a:r>
              <a:rPr sz="2950" spc="-100" dirty="0">
                <a:latin typeface="Trebuchet MS"/>
                <a:cs typeface="Trebuchet MS"/>
              </a:rPr>
              <a:t> </a:t>
            </a:r>
            <a:r>
              <a:rPr sz="2950" spc="-160" dirty="0">
                <a:latin typeface="Trebuchet MS"/>
                <a:cs typeface="Trebuchet MS"/>
              </a:rPr>
              <a:t>assault/kill</a:t>
            </a:r>
            <a:r>
              <a:rPr sz="2950" spc="145" dirty="0">
                <a:latin typeface="Trebuchet MS"/>
                <a:cs typeface="Trebuchet MS"/>
              </a:rPr>
              <a:t> </a:t>
            </a:r>
            <a:r>
              <a:rPr sz="2950" spc="-105" dirty="0">
                <a:latin typeface="Trebuchet MS"/>
                <a:cs typeface="Trebuchet MS"/>
              </a:rPr>
              <a:t>women</a:t>
            </a:r>
            <a:r>
              <a:rPr sz="2950" spc="-60" dirty="0">
                <a:latin typeface="Trebuchet MS"/>
                <a:cs typeface="Trebuchet MS"/>
              </a:rPr>
              <a:t> </a:t>
            </a:r>
            <a:r>
              <a:rPr sz="2950" spc="-110" dirty="0">
                <a:latin typeface="Trebuchet MS"/>
                <a:cs typeface="Trebuchet MS"/>
              </a:rPr>
              <a:t>punished</a:t>
            </a:r>
            <a:r>
              <a:rPr sz="2950" spc="-85" dirty="0">
                <a:latin typeface="Trebuchet MS"/>
                <a:cs typeface="Trebuchet MS"/>
              </a:rPr>
              <a:t> </a:t>
            </a:r>
            <a:r>
              <a:rPr sz="2950" spc="-200" dirty="0">
                <a:latin typeface="Trebuchet MS"/>
                <a:cs typeface="Trebuchet MS"/>
              </a:rPr>
              <a:t>far</a:t>
            </a:r>
            <a:r>
              <a:rPr sz="2950" spc="-50" dirty="0">
                <a:latin typeface="Trebuchet MS"/>
                <a:cs typeface="Trebuchet MS"/>
              </a:rPr>
              <a:t> </a:t>
            </a:r>
            <a:r>
              <a:rPr sz="2950" spc="-20" dirty="0">
                <a:latin typeface="Trebuchet MS"/>
                <a:cs typeface="Trebuchet MS"/>
              </a:rPr>
              <a:t>less </a:t>
            </a:r>
            <a:r>
              <a:rPr sz="3000" spc="-130" dirty="0">
                <a:latin typeface="Trebuchet MS"/>
                <a:cs typeface="Trebuchet MS"/>
              </a:rPr>
              <a:t>than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women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spc="-140" dirty="0">
                <a:latin typeface="Trebuchet MS"/>
                <a:cs typeface="Trebuchet MS"/>
              </a:rPr>
              <a:t>who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240" dirty="0">
                <a:latin typeface="Trebuchet MS"/>
                <a:cs typeface="Trebuchet MS"/>
              </a:rPr>
              <a:t>kill</a:t>
            </a:r>
            <a:r>
              <a:rPr sz="3000" spc="15" dirty="0">
                <a:latin typeface="Trebuchet MS"/>
                <a:cs typeface="Trebuchet MS"/>
              </a:rPr>
              <a:t> </a:t>
            </a:r>
            <a:r>
              <a:rPr sz="3000" spc="-185" dirty="0">
                <a:latin typeface="Trebuchet MS"/>
                <a:cs typeface="Trebuchet MS"/>
              </a:rPr>
              <a:t>men;</a:t>
            </a:r>
            <a:r>
              <a:rPr sz="3000" spc="-145" dirty="0">
                <a:latin typeface="Trebuchet MS"/>
                <a:cs typeface="Trebuchet MS"/>
              </a:rPr>
              <a:t> women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spc="-190" dirty="0">
                <a:latin typeface="Trebuchet MS"/>
                <a:cs typeface="Trebuchet MS"/>
              </a:rPr>
              <a:t>often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blamed </a:t>
            </a:r>
            <a:r>
              <a:rPr sz="3050" spc="-210" dirty="0">
                <a:latin typeface="Trebuchet MS"/>
                <a:cs typeface="Trebuchet MS"/>
              </a:rPr>
              <a:t>for</a:t>
            </a:r>
            <a:r>
              <a:rPr sz="3050" spc="-85" dirty="0">
                <a:latin typeface="Trebuchet MS"/>
                <a:cs typeface="Trebuchet MS"/>
              </a:rPr>
              <a:t> </a:t>
            </a:r>
            <a:r>
              <a:rPr sz="3050" spc="-150" dirty="0">
                <a:latin typeface="Trebuchet MS"/>
                <a:cs typeface="Trebuchet MS"/>
              </a:rPr>
              <a:t>assault/rape/harassment/abuse</a:t>
            </a:r>
            <a:endParaRPr sz="3050">
              <a:latin typeface="Trebuchet MS"/>
              <a:cs typeface="Trebuchet MS"/>
            </a:endParaRPr>
          </a:p>
          <a:p>
            <a:pPr marL="383540" indent="-370840">
              <a:lnSpc>
                <a:spcPct val="100000"/>
              </a:lnSpc>
              <a:spcBef>
                <a:spcPts val="615"/>
              </a:spcBef>
              <a:buChar char="•"/>
              <a:tabLst>
                <a:tab pos="383540" algn="l"/>
                <a:tab pos="6119495" algn="l"/>
              </a:tabLst>
            </a:pPr>
            <a:r>
              <a:rPr sz="2950" spc="-150" dirty="0">
                <a:latin typeface="Trebuchet MS"/>
                <a:cs typeface="Trebuchet MS"/>
              </a:rPr>
              <a:t>Commit</a:t>
            </a:r>
            <a:r>
              <a:rPr sz="2950" spc="-70" dirty="0">
                <a:latin typeface="Trebuchet MS"/>
                <a:cs typeface="Trebuchet MS"/>
              </a:rPr>
              <a:t> </a:t>
            </a:r>
            <a:r>
              <a:rPr sz="2950" spc="-200" dirty="0">
                <a:latin typeface="Trebuchet MS"/>
                <a:cs typeface="Trebuchet MS"/>
              </a:rPr>
              <a:t>far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-175" dirty="0">
                <a:latin typeface="Trebuchet MS"/>
                <a:cs typeface="Trebuchet MS"/>
              </a:rPr>
              <a:t>fewer</a:t>
            </a:r>
            <a:r>
              <a:rPr sz="2950" spc="5" dirty="0">
                <a:latin typeface="Trebuchet MS"/>
                <a:cs typeface="Trebuchet MS"/>
              </a:rPr>
              <a:t> </a:t>
            </a:r>
            <a:r>
              <a:rPr sz="2950" spc="-170" dirty="0">
                <a:latin typeface="Trebuchet MS"/>
                <a:cs typeface="Trebuchet MS"/>
              </a:rPr>
              <a:t>crimes</a:t>
            </a:r>
            <a:r>
              <a:rPr sz="2950" spc="-70" dirty="0">
                <a:latin typeface="Trebuchet MS"/>
                <a:cs typeface="Trebuchet MS"/>
              </a:rPr>
              <a:t> </a:t>
            </a:r>
            <a:r>
              <a:rPr sz="2950" spc="-105" dirty="0">
                <a:latin typeface="Trebuchet MS"/>
                <a:cs typeface="Trebuchet MS"/>
              </a:rPr>
              <a:t>than</a:t>
            </a:r>
            <a:r>
              <a:rPr sz="2950" spc="-50" dirty="0">
                <a:latin typeface="Trebuchet MS"/>
                <a:cs typeface="Trebuchet MS"/>
              </a:rPr>
              <a:t> </a:t>
            </a:r>
            <a:r>
              <a:rPr sz="2950" spc="-25" dirty="0">
                <a:latin typeface="Trebuchet MS"/>
                <a:cs typeface="Trebuchet MS"/>
              </a:rPr>
              <a:t>men</a:t>
            </a:r>
            <a:r>
              <a:rPr sz="2950" dirty="0">
                <a:latin typeface="Trebuchet MS"/>
                <a:cs typeface="Trebuchet MS"/>
              </a:rPr>
              <a:t>	</a:t>
            </a:r>
            <a:r>
              <a:rPr sz="2950" spc="-20" dirty="0">
                <a:latin typeface="Trebuchet MS"/>
                <a:cs typeface="Trebuchet MS"/>
              </a:rPr>
              <a:t>why?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895600" cy="22145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609600"/>
            <a:ext cx="348257" cy="3750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65626" y="5080"/>
            <a:ext cx="3178374" cy="2133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95272" y="429384"/>
            <a:ext cx="2049145" cy="1367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95"/>
              </a:spcBef>
            </a:pPr>
            <a:r>
              <a:rPr sz="4400" spc="-285" dirty="0">
                <a:solidFill>
                  <a:srgbClr val="3F3F3F"/>
                </a:solidFill>
              </a:rPr>
              <a:t>Race</a:t>
            </a:r>
            <a:endParaRPr sz="4400" dirty="0"/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300" spc="-155" dirty="0">
                <a:solidFill>
                  <a:srgbClr val="3A3A3A"/>
                </a:solidFill>
              </a:rPr>
              <a:t>deviance</a:t>
            </a:r>
            <a:endParaRPr sz="4300" dirty="0"/>
          </a:p>
        </p:txBody>
      </p:sp>
      <p:sp>
        <p:nvSpPr>
          <p:cNvPr id="6" name="object 6"/>
          <p:cNvSpPr txBox="1"/>
          <p:nvPr/>
        </p:nvSpPr>
        <p:spPr>
          <a:xfrm>
            <a:off x="457200" y="2556650"/>
            <a:ext cx="7928609" cy="4173578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19100" marR="495300" indent="-358140">
              <a:lnSpc>
                <a:spcPts val="2600"/>
              </a:lnSpc>
              <a:spcBef>
                <a:spcPts val="605"/>
              </a:spcBef>
              <a:buClr>
                <a:srgbClr val="3B3B3B"/>
              </a:buClr>
              <a:buChar char="•"/>
              <a:tabLst>
                <a:tab pos="421640" algn="l"/>
              </a:tabLst>
            </a:pPr>
            <a:r>
              <a:rPr sz="2550" spc="-45" dirty="0">
                <a:solidFill>
                  <a:srgbClr val="383838"/>
                </a:solidFill>
                <a:latin typeface="Trebuchet MS"/>
                <a:cs typeface="Trebuchet MS"/>
              </a:rPr>
              <a:t>Criminal</a:t>
            </a:r>
            <a:r>
              <a:rPr sz="2550" spc="-150" dirty="0">
                <a:solidFill>
                  <a:srgbClr val="383838"/>
                </a:solidFill>
                <a:latin typeface="Trebuchet MS"/>
                <a:cs typeface="Trebuchet MS"/>
              </a:rPr>
              <a:t> </a:t>
            </a:r>
            <a:r>
              <a:rPr sz="2550" spc="-60" dirty="0">
                <a:solidFill>
                  <a:srgbClr val="343434"/>
                </a:solidFill>
                <a:latin typeface="Trebuchet MS"/>
                <a:cs typeface="Trebuchet MS"/>
              </a:rPr>
              <a:t>justice</a:t>
            </a:r>
            <a:r>
              <a:rPr sz="2550" spc="-85" dirty="0">
                <a:solidFill>
                  <a:srgbClr val="343434"/>
                </a:solidFill>
                <a:latin typeface="Trebuchet MS"/>
                <a:cs typeface="Trebuchet MS"/>
              </a:rPr>
              <a:t> </a:t>
            </a:r>
            <a:r>
              <a:rPr sz="2550" spc="-65" dirty="0">
                <a:latin typeface="Trebuchet MS"/>
                <a:cs typeface="Trebuchet MS"/>
              </a:rPr>
              <a:t>system:</a:t>
            </a:r>
            <a:r>
              <a:rPr sz="2550" spc="-130" dirty="0">
                <a:latin typeface="Trebuchet MS"/>
                <a:cs typeface="Trebuchet MS"/>
              </a:rPr>
              <a:t> </a:t>
            </a:r>
            <a:r>
              <a:rPr sz="2550" spc="-30" dirty="0">
                <a:latin typeface="Trebuchet MS"/>
                <a:cs typeface="Trebuchet MS"/>
              </a:rPr>
              <a:t>society's</a:t>
            </a:r>
            <a:r>
              <a:rPr sz="2550" spc="-120" dirty="0">
                <a:latin typeface="Trebuchet MS"/>
                <a:cs typeface="Trebuchet MS"/>
              </a:rPr>
              <a:t> </a:t>
            </a:r>
            <a:r>
              <a:rPr sz="2550" spc="-60" dirty="0">
                <a:latin typeface="Trebuchet MS"/>
                <a:cs typeface="Trebuchet MS"/>
              </a:rPr>
              <a:t>formal</a:t>
            </a:r>
            <a:r>
              <a:rPr sz="2550" spc="-40" dirty="0">
                <a:latin typeface="Trebuchet MS"/>
                <a:cs typeface="Trebuchet MS"/>
              </a:rPr>
              <a:t> </a:t>
            </a:r>
            <a:r>
              <a:rPr sz="2550" spc="-70" dirty="0">
                <a:latin typeface="Trebuchet MS"/>
                <a:cs typeface="Trebuchet MS"/>
              </a:rPr>
              <a:t>system</a:t>
            </a:r>
            <a:r>
              <a:rPr sz="2550" spc="-125" dirty="0">
                <a:latin typeface="Trebuchet MS"/>
                <a:cs typeface="Trebuchet MS"/>
              </a:rPr>
              <a:t> </a:t>
            </a:r>
            <a:r>
              <a:rPr sz="2550" spc="-25" dirty="0">
                <a:latin typeface="Trebuchet MS"/>
                <a:cs typeface="Trebuchet MS"/>
              </a:rPr>
              <a:t>of 	</a:t>
            </a:r>
            <a:r>
              <a:rPr sz="2550" spc="-65" dirty="0">
                <a:latin typeface="Trebuchet MS"/>
                <a:cs typeface="Trebuchet MS"/>
              </a:rPr>
              <a:t>social</a:t>
            </a:r>
            <a:r>
              <a:rPr sz="2550" spc="-80" dirty="0">
                <a:latin typeface="Trebuchet MS"/>
                <a:cs typeface="Trebuchet MS"/>
              </a:rPr>
              <a:t> </a:t>
            </a:r>
            <a:r>
              <a:rPr sz="2550" spc="-10" dirty="0">
                <a:latin typeface="Trebuchet MS"/>
                <a:cs typeface="Trebuchet MS"/>
              </a:rPr>
              <a:t>control</a:t>
            </a:r>
            <a:endParaRPr sz="2550" dirty="0">
              <a:latin typeface="Trebuchet MS"/>
              <a:cs typeface="Trebuchet MS"/>
            </a:endParaRPr>
          </a:p>
          <a:p>
            <a:pPr marL="431165" indent="-379095">
              <a:lnSpc>
                <a:spcPts val="2780"/>
              </a:lnSpc>
              <a:spcBef>
                <a:spcPts val="165"/>
              </a:spcBef>
              <a:buChar char="•"/>
              <a:tabLst>
                <a:tab pos="431165" algn="l"/>
                <a:tab pos="6931025" algn="l"/>
              </a:tabLst>
            </a:pPr>
            <a:r>
              <a:rPr sz="2550" spc="-70" dirty="0">
                <a:latin typeface="Trebuchet MS"/>
                <a:cs typeface="Trebuchet MS"/>
              </a:rPr>
              <a:t>African-</a:t>
            </a:r>
            <a:r>
              <a:rPr sz="2550" spc="-55" dirty="0">
                <a:latin typeface="Trebuchet MS"/>
                <a:cs typeface="Trebuchet MS"/>
              </a:rPr>
              <a:t>Americans</a:t>
            </a:r>
            <a:r>
              <a:rPr sz="2550" spc="-120" dirty="0">
                <a:latin typeface="Trebuchet MS"/>
                <a:cs typeface="Trebuchet MS"/>
              </a:rPr>
              <a:t> </a:t>
            </a:r>
            <a:r>
              <a:rPr sz="2550" spc="-50" dirty="0">
                <a:latin typeface="Trebuchet MS"/>
                <a:cs typeface="Trebuchet MS"/>
              </a:rPr>
              <a:t>commit</a:t>
            </a:r>
            <a:r>
              <a:rPr sz="2550" spc="-55" dirty="0">
                <a:latin typeface="Trebuchet MS"/>
                <a:cs typeface="Trebuchet MS"/>
              </a:rPr>
              <a:t> </a:t>
            </a:r>
            <a:r>
              <a:rPr sz="2550" spc="-10" dirty="0">
                <a:latin typeface="Trebuchet MS"/>
                <a:cs typeface="Trebuchet MS"/>
              </a:rPr>
              <a:t>disproportionate%</a:t>
            </a:r>
            <a:r>
              <a:rPr sz="2550" dirty="0">
                <a:latin typeface="Trebuchet MS"/>
                <a:cs typeface="Trebuchet MS"/>
              </a:rPr>
              <a:t>	</a:t>
            </a:r>
            <a:r>
              <a:rPr sz="2550" spc="-25" dirty="0">
                <a:latin typeface="Trebuchet MS"/>
                <a:cs typeface="Trebuchet MS"/>
              </a:rPr>
              <a:t>of</a:t>
            </a:r>
            <a:endParaRPr sz="2550" dirty="0">
              <a:latin typeface="Trebuchet MS"/>
              <a:cs typeface="Trebuchet MS"/>
            </a:endParaRPr>
          </a:p>
          <a:p>
            <a:pPr marL="421005">
              <a:lnSpc>
                <a:spcPts val="2900"/>
              </a:lnSpc>
            </a:pPr>
            <a:r>
              <a:rPr sz="2650" spc="-135" dirty="0">
                <a:latin typeface="Trebuchet MS"/>
                <a:cs typeface="Trebuchet MS"/>
              </a:rPr>
              <a:t>crimes.</a:t>
            </a:r>
            <a:r>
              <a:rPr sz="2650" spc="-45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Why?</a:t>
            </a:r>
            <a:endParaRPr sz="2650" dirty="0">
              <a:latin typeface="Trebuchet MS"/>
              <a:cs typeface="Trebuchet MS"/>
            </a:endParaRPr>
          </a:p>
          <a:p>
            <a:pPr marL="416559" indent="-355600">
              <a:lnSpc>
                <a:spcPts val="2755"/>
              </a:lnSpc>
              <a:spcBef>
                <a:spcPts val="155"/>
              </a:spcBef>
              <a:buClr>
                <a:srgbClr val="3B3B3B"/>
              </a:buClr>
              <a:buChar char="•"/>
              <a:tabLst>
                <a:tab pos="416559" algn="l"/>
              </a:tabLst>
            </a:pPr>
            <a:r>
              <a:rPr sz="2550" spc="-80" dirty="0">
                <a:latin typeface="Trebuchet MS"/>
                <a:cs typeface="Trebuchet MS"/>
              </a:rPr>
              <a:t>Prejudice:</a:t>
            </a:r>
            <a:r>
              <a:rPr sz="2550" spc="-114" dirty="0">
                <a:latin typeface="Trebuchet MS"/>
                <a:cs typeface="Trebuchet MS"/>
              </a:rPr>
              <a:t> </a:t>
            </a:r>
            <a:r>
              <a:rPr sz="2550" spc="-20" dirty="0">
                <a:latin typeface="Trebuchet MS"/>
                <a:cs typeface="Trebuchet MS"/>
              </a:rPr>
              <a:t>more</a:t>
            </a:r>
            <a:r>
              <a:rPr sz="2550" spc="-135" dirty="0">
                <a:latin typeface="Trebuchet MS"/>
                <a:cs typeface="Trebuchet MS"/>
              </a:rPr>
              <a:t> likely</a:t>
            </a:r>
            <a:r>
              <a:rPr sz="2550" spc="-55" dirty="0">
                <a:latin typeface="Trebuchet MS"/>
                <a:cs typeface="Trebuchet MS"/>
              </a:rPr>
              <a:t> </a:t>
            </a:r>
            <a:r>
              <a:rPr sz="2550" spc="-20" dirty="0">
                <a:latin typeface="Trebuchet MS"/>
                <a:cs typeface="Trebuchet MS"/>
              </a:rPr>
              <a:t>to</a:t>
            </a:r>
            <a:r>
              <a:rPr sz="2550" spc="-150" dirty="0">
                <a:latin typeface="Trebuchet MS"/>
                <a:cs typeface="Trebuchet MS"/>
              </a:rPr>
              <a:t> </a:t>
            </a:r>
            <a:r>
              <a:rPr sz="2550" spc="-35" dirty="0">
                <a:latin typeface="Trebuchet MS"/>
                <a:cs typeface="Trebuchet MS"/>
              </a:rPr>
              <a:t>be</a:t>
            </a:r>
            <a:r>
              <a:rPr sz="2550" spc="-140" dirty="0">
                <a:latin typeface="Trebuchet MS"/>
                <a:cs typeface="Trebuchet MS"/>
              </a:rPr>
              <a:t> </a:t>
            </a:r>
            <a:r>
              <a:rPr sz="2550" spc="-10" dirty="0">
                <a:latin typeface="Trebuchet MS"/>
                <a:cs typeface="Trebuchet MS"/>
              </a:rPr>
              <a:t>arrested,</a:t>
            </a:r>
            <a:endParaRPr sz="2550" dirty="0">
              <a:latin typeface="Trebuchet MS"/>
              <a:cs typeface="Trebuchet MS"/>
            </a:endParaRPr>
          </a:p>
          <a:p>
            <a:pPr marR="4450080" algn="r">
              <a:lnSpc>
                <a:spcPts val="2935"/>
              </a:lnSpc>
            </a:pPr>
            <a:r>
              <a:rPr sz="2700" spc="-90" dirty="0">
                <a:latin typeface="Trebuchet MS"/>
                <a:cs typeface="Trebuchet MS"/>
              </a:rPr>
              <a:t>stereotyping/profiling</a:t>
            </a:r>
            <a:endParaRPr sz="2700" dirty="0">
              <a:latin typeface="Trebuchet MS"/>
              <a:cs typeface="Trebuchet MS"/>
            </a:endParaRPr>
          </a:p>
          <a:p>
            <a:pPr marR="4415155" algn="r">
              <a:lnSpc>
                <a:spcPct val="100000"/>
              </a:lnSpc>
              <a:spcBef>
                <a:spcPts val="65"/>
              </a:spcBef>
              <a:tabLst>
                <a:tab pos="401320" algn="l"/>
              </a:tabLst>
            </a:pPr>
            <a:r>
              <a:rPr sz="2700" spc="-50" dirty="0">
                <a:solidFill>
                  <a:srgbClr val="383838"/>
                </a:solidFill>
                <a:latin typeface="Trebuchet MS"/>
                <a:cs typeface="Trebuchet MS"/>
              </a:rPr>
              <a:t>°</a:t>
            </a:r>
            <a:r>
              <a:rPr sz="2700" dirty="0">
                <a:solidFill>
                  <a:srgbClr val="383838"/>
                </a:solidFill>
                <a:latin typeface="Trebuchet MS"/>
                <a:cs typeface="Trebuchet MS"/>
              </a:rPr>
              <a:t>	</a:t>
            </a:r>
            <a:r>
              <a:rPr sz="2700" spc="-155" dirty="0">
                <a:solidFill>
                  <a:srgbClr val="343434"/>
                </a:solidFill>
                <a:latin typeface="Trebuchet MS"/>
                <a:cs typeface="Trebuchet MS"/>
              </a:rPr>
              <a:t>Race</a:t>
            </a:r>
            <a:r>
              <a:rPr sz="2700" spc="-145" dirty="0">
                <a:solidFill>
                  <a:srgbClr val="343434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383838"/>
                </a:solidFill>
                <a:latin typeface="Trebuchet MS"/>
                <a:cs typeface="Trebuchet MS"/>
              </a:rPr>
              <a:t>0</a:t>
            </a:r>
            <a:r>
              <a:rPr sz="2700" spc="-95" dirty="0">
                <a:solidFill>
                  <a:srgbClr val="383838"/>
                </a:solidFill>
                <a:latin typeface="Trebuchet MS"/>
                <a:cs typeface="Trebuchet MS"/>
              </a:rPr>
              <a:t> </a:t>
            </a:r>
            <a:r>
              <a:rPr sz="2700" spc="-125" dirty="0">
                <a:solidFill>
                  <a:srgbClr val="363636"/>
                </a:solidFill>
                <a:latin typeface="Trebuchet MS"/>
                <a:cs typeface="Trebuchet MS"/>
              </a:rPr>
              <a:t>social</a:t>
            </a:r>
            <a:r>
              <a:rPr sz="2700" spc="-65" dirty="0">
                <a:solidFill>
                  <a:srgbClr val="363636"/>
                </a:solidFill>
                <a:latin typeface="Trebuchet MS"/>
                <a:cs typeface="Trebuchet MS"/>
              </a:rPr>
              <a:t> </a:t>
            </a:r>
            <a:r>
              <a:rPr sz="2700" spc="-80" dirty="0">
                <a:solidFill>
                  <a:srgbClr val="363636"/>
                </a:solidFill>
                <a:latin typeface="Trebuchet MS"/>
                <a:cs typeface="Trebuchet MS"/>
              </a:rPr>
              <a:t>standing</a:t>
            </a:r>
            <a:endParaRPr sz="2700" dirty="0">
              <a:latin typeface="Trebuchet MS"/>
              <a:cs typeface="Trebuchet MS"/>
            </a:endParaRPr>
          </a:p>
          <a:p>
            <a:pPr marL="425450" indent="-364490">
              <a:lnSpc>
                <a:spcPts val="2755"/>
              </a:lnSpc>
              <a:spcBef>
                <a:spcPts val="75"/>
              </a:spcBef>
              <a:buClr>
                <a:srgbClr val="3A3A3A"/>
              </a:buClr>
              <a:buChar char="•"/>
              <a:tabLst>
                <a:tab pos="425450" algn="l"/>
              </a:tabLst>
            </a:pPr>
            <a:r>
              <a:rPr sz="2550" spc="-60" dirty="0">
                <a:solidFill>
                  <a:srgbClr val="383838"/>
                </a:solidFill>
                <a:latin typeface="Trebuchet MS"/>
                <a:cs typeface="Trebuchet MS"/>
              </a:rPr>
              <a:t>Family</a:t>
            </a:r>
            <a:r>
              <a:rPr sz="2550" spc="-135" dirty="0">
                <a:solidFill>
                  <a:srgbClr val="383838"/>
                </a:solidFill>
                <a:latin typeface="Trebuchet MS"/>
                <a:cs typeface="Trebuchet MS"/>
              </a:rPr>
              <a:t> </a:t>
            </a:r>
            <a:r>
              <a:rPr sz="2550" spc="-55" dirty="0">
                <a:solidFill>
                  <a:srgbClr val="363636"/>
                </a:solidFill>
                <a:latin typeface="Trebuchet MS"/>
                <a:cs typeface="Trebuchet MS"/>
              </a:rPr>
              <a:t>structure:</a:t>
            </a:r>
            <a:r>
              <a:rPr sz="2550" spc="-135" dirty="0">
                <a:solidFill>
                  <a:srgbClr val="363636"/>
                </a:solidFill>
                <a:latin typeface="Trebuchet MS"/>
                <a:cs typeface="Trebuchet MS"/>
              </a:rPr>
              <a:t> </a:t>
            </a:r>
            <a:r>
              <a:rPr sz="2550" spc="-25" dirty="0">
                <a:latin typeface="Trebuchet MS"/>
                <a:cs typeface="Trebuchet MS"/>
              </a:rPr>
              <a:t>more</a:t>
            </a:r>
            <a:r>
              <a:rPr sz="2550" spc="-70" dirty="0">
                <a:latin typeface="Trebuchet MS"/>
                <a:cs typeface="Trebuchet MS"/>
              </a:rPr>
              <a:t> </a:t>
            </a:r>
            <a:r>
              <a:rPr sz="2550" spc="-60" dirty="0">
                <a:latin typeface="Trebuchet MS"/>
                <a:cs typeface="Trebuchet MS"/>
              </a:rPr>
              <a:t>single</a:t>
            </a:r>
            <a:r>
              <a:rPr sz="2550" spc="-65" dirty="0">
                <a:latin typeface="Trebuchet MS"/>
                <a:cs typeface="Trebuchet MS"/>
              </a:rPr>
              <a:t> </a:t>
            </a:r>
            <a:r>
              <a:rPr sz="2550" spc="-70" dirty="0">
                <a:latin typeface="Trebuchet MS"/>
                <a:cs typeface="Trebuchet MS"/>
              </a:rPr>
              <a:t>mothers,</a:t>
            </a:r>
            <a:r>
              <a:rPr sz="2550" spc="-120" dirty="0">
                <a:latin typeface="Trebuchet MS"/>
                <a:cs typeface="Trebuchet MS"/>
              </a:rPr>
              <a:t> </a:t>
            </a:r>
            <a:r>
              <a:rPr sz="2550" spc="-20" dirty="0">
                <a:latin typeface="Trebuchet MS"/>
                <a:cs typeface="Trebuchet MS"/>
              </a:rPr>
              <a:t>less</a:t>
            </a:r>
            <a:endParaRPr sz="2550" dirty="0">
              <a:latin typeface="Trebuchet MS"/>
              <a:cs typeface="Trebuchet MS"/>
            </a:endParaRPr>
          </a:p>
          <a:p>
            <a:pPr marL="421005">
              <a:lnSpc>
                <a:spcPts val="2935"/>
              </a:lnSpc>
            </a:pPr>
            <a:r>
              <a:rPr sz="2700" spc="-125" dirty="0">
                <a:latin typeface="Trebuchet MS"/>
                <a:cs typeface="Trebuchet MS"/>
              </a:rPr>
              <a:t>supervision,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spc="-140" dirty="0">
                <a:latin typeface="Trebuchet MS"/>
                <a:cs typeface="Trebuchet MS"/>
              </a:rPr>
              <a:t>more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spc="-210" dirty="0">
                <a:latin typeface="Trebuchet MS"/>
                <a:cs typeface="Trebuchet MS"/>
              </a:rPr>
              <a:t>likely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-130" dirty="0">
                <a:latin typeface="Trebuchet MS"/>
                <a:cs typeface="Trebuchet MS"/>
              </a:rPr>
              <a:t>to</a:t>
            </a:r>
            <a:r>
              <a:rPr sz="2700" spc="-80" dirty="0">
                <a:latin typeface="Trebuchet MS"/>
                <a:cs typeface="Trebuchet MS"/>
              </a:rPr>
              <a:t> </a:t>
            </a:r>
            <a:r>
              <a:rPr sz="2700" spc="-175" dirty="0">
                <a:latin typeface="Trebuchet MS"/>
                <a:cs typeface="Trebuchet MS"/>
              </a:rPr>
              <a:t>be</a:t>
            </a:r>
            <a:r>
              <a:rPr sz="2700" spc="-80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poor</a:t>
            </a:r>
            <a:endParaRPr sz="2700" dirty="0">
              <a:latin typeface="Trebuchet MS"/>
              <a:cs typeface="Trebuchet MS"/>
            </a:endParaRPr>
          </a:p>
          <a:p>
            <a:pPr marL="419100" indent="-358140">
              <a:lnSpc>
                <a:spcPts val="2755"/>
              </a:lnSpc>
              <a:spcBef>
                <a:spcPts val="145"/>
              </a:spcBef>
              <a:buClr>
                <a:srgbClr val="383838"/>
              </a:buClr>
              <a:buChar char="•"/>
              <a:tabLst>
                <a:tab pos="419100" algn="l"/>
              </a:tabLst>
            </a:pPr>
            <a:r>
              <a:rPr sz="2550" spc="-50" dirty="0">
                <a:solidFill>
                  <a:srgbClr val="343434"/>
                </a:solidFill>
                <a:latin typeface="Trebuchet MS"/>
                <a:cs typeface="Trebuchet MS"/>
              </a:rPr>
              <a:t>Statistics</a:t>
            </a:r>
            <a:r>
              <a:rPr sz="2550" spc="-60" dirty="0">
                <a:solidFill>
                  <a:srgbClr val="343434"/>
                </a:solidFill>
                <a:latin typeface="Trebuchet MS"/>
                <a:cs typeface="Trebuchet MS"/>
              </a:rPr>
              <a:t> </a:t>
            </a:r>
            <a:r>
              <a:rPr sz="2550" spc="-45" dirty="0">
                <a:solidFill>
                  <a:srgbClr val="3A3A3A"/>
                </a:solidFill>
                <a:latin typeface="Trebuchet MS"/>
                <a:cs typeface="Trebuchet MS"/>
              </a:rPr>
              <a:t>are</a:t>
            </a:r>
            <a:r>
              <a:rPr sz="2550" spc="-114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2550" spc="-30" dirty="0">
                <a:solidFill>
                  <a:srgbClr val="363636"/>
                </a:solidFill>
                <a:latin typeface="Trebuchet MS"/>
                <a:cs typeface="Trebuchet MS"/>
              </a:rPr>
              <a:t>skewed:</a:t>
            </a:r>
            <a:r>
              <a:rPr sz="2550" spc="-150" dirty="0">
                <a:solidFill>
                  <a:srgbClr val="363636"/>
                </a:solidFill>
                <a:latin typeface="Trebuchet MS"/>
                <a:cs typeface="Trebuchet MS"/>
              </a:rPr>
              <a:t> </a:t>
            </a:r>
            <a:r>
              <a:rPr sz="2550" dirty="0">
                <a:latin typeface="Trebuchet MS"/>
                <a:cs typeface="Trebuchet MS"/>
              </a:rPr>
              <a:t>don't</a:t>
            </a:r>
            <a:r>
              <a:rPr sz="2550" spc="-100" dirty="0">
                <a:latin typeface="Trebuchet MS"/>
                <a:cs typeface="Trebuchet MS"/>
              </a:rPr>
              <a:t> </a:t>
            </a:r>
            <a:r>
              <a:rPr sz="2550" spc="-80" dirty="0">
                <a:latin typeface="Trebuchet MS"/>
                <a:cs typeface="Trebuchet MS"/>
              </a:rPr>
              <a:t>include</a:t>
            </a:r>
            <a:r>
              <a:rPr sz="2550" spc="-65" dirty="0">
                <a:latin typeface="Trebuchet MS"/>
                <a:cs typeface="Trebuchet MS"/>
              </a:rPr>
              <a:t> </a:t>
            </a:r>
            <a:r>
              <a:rPr sz="2550" spc="-60" dirty="0">
                <a:latin typeface="Trebuchet MS"/>
                <a:cs typeface="Trebuchet MS"/>
              </a:rPr>
              <a:t>white</a:t>
            </a:r>
            <a:r>
              <a:rPr sz="2550" spc="-50" dirty="0">
                <a:latin typeface="Trebuchet MS"/>
                <a:cs typeface="Trebuchet MS"/>
              </a:rPr>
              <a:t> </a:t>
            </a:r>
            <a:r>
              <a:rPr sz="2550" spc="-100" dirty="0">
                <a:latin typeface="Trebuchet MS"/>
                <a:cs typeface="Trebuchet MS"/>
              </a:rPr>
              <a:t>collar</a:t>
            </a:r>
            <a:r>
              <a:rPr sz="2550" spc="-55" dirty="0">
                <a:latin typeface="Trebuchet MS"/>
                <a:cs typeface="Trebuchet MS"/>
              </a:rPr>
              <a:t> </a:t>
            </a:r>
            <a:r>
              <a:rPr sz="2550" spc="-25" dirty="0">
                <a:latin typeface="Trebuchet MS"/>
                <a:cs typeface="Trebuchet MS"/>
              </a:rPr>
              <a:t>crime</a:t>
            </a:r>
            <a:endParaRPr sz="2550" dirty="0">
              <a:latin typeface="Trebuchet MS"/>
              <a:cs typeface="Trebuchet MS"/>
            </a:endParaRPr>
          </a:p>
          <a:p>
            <a:pPr marL="421005">
              <a:lnSpc>
                <a:spcPts val="2935"/>
              </a:lnSpc>
            </a:pPr>
            <a:r>
              <a:rPr sz="2700" spc="-114" dirty="0">
                <a:latin typeface="Trebuchet MS"/>
                <a:cs typeface="Trebuchet MS"/>
              </a:rPr>
              <a:t>or</a:t>
            </a:r>
            <a:r>
              <a:rPr sz="2700" spc="-11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DU</a:t>
            </a:r>
            <a:r>
              <a:rPr lang="en-US" sz="2700" spc="-25" dirty="0">
                <a:latin typeface="Trebuchet MS"/>
                <a:cs typeface="Trebuchet MS"/>
              </a:rPr>
              <a:t>I</a:t>
            </a:r>
            <a:endParaRPr sz="27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21968" y="6097488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797" y="0"/>
                </a:lnTo>
              </a:path>
            </a:pathLst>
          </a:custGeom>
          <a:ln w="20835">
            <a:solidFill>
              <a:srgbClr val="0303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62071"/>
            <a:ext cx="3559968" cy="179532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05400" y="914400"/>
            <a:ext cx="2581275" cy="687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50" spc="-150" dirty="0">
                <a:solidFill>
                  <a:srgbClr val="036DC1"/>
                </a:solidFill>
              </a:rPr>
              <a:t>Conformity</a:t>
            </a:r>
            <a:endParaRPr sz="4350" dirty="0"/>
          </a:p>
        </p:txBody>
      </p:sp>
      <p:sp>
        <p:nvSpPr>
          <p:cNvPr id="11" name="object 11"/>
          <p:cNvSpPr txBox="1"/>
          <p:nvPr/>
        </p:nvSpPr>
        <p:spPr>
          <a:xfrm>
            <a:off x="458450" y="2262882"/>
            <a:ext cx="7903209" cy="44138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28625" marR="30480" indent="-361950">
              <a:lnSpc>
                <a:spcPts val="2880"/>
              </a:lnSpc>
              <a:spcBef>
                <a:spcPts val="725"/>
              </a:spcBef>
              <a:buChar char="•"/>
              <a:tabLst>
                <a:tab pos="428625" algn="l"/>
                <a:tab pos="433705" algn="l"/>
              </a:tabLst>
            </a:pPr>
            <a:r>
              <a:rPr sz="2900" dirty="0">
                <a:solidFill>
                  <a:srgbClr val="056BAF"/>
                </a:solidFill>
                <a:latin typeface="Trebuchet MS"/>
                <a:cs typeface="Trebuchet MS"/>
              </a:rPr>
              <a:t>	</a:t>
            </a:r>
            <a:r>
              <a:rPr sz="2900" spc="-45" dirty="0">
                <a:solidFill>
                  <a:srgbClr val="006EBF"/>
                </a:solidFill>
                <a:latin typeface="Trebuchet MS"/>
                <a:cs typeface="Trebuchet MS"/>
              </a:rPr>
              <a:t>Accommodation:</a:t>
            </a:r>
            <a:r>
              <a:rPr sz="2900" spc="-270" dirty="0">
                <a:solidFill>
                  <a:srgbClr val="006EBF"/>
                </a:solidFill>
                <a:latin typeface="Trebuchet MS"/>
                <a:cs typeface="Trebuchet MS"/>
              </a:rPr>
              <a:t> </a:t>
            </a:r>
            <a:r>
              <a:rPr sz="2900" spc="-65" dirty="0">
                <a:latin typeface="Trebuchet MS"/>
                <a:cs typeface="Trebuchet MS"/>
              </a:rPr>
              <a:t>working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-105" dirty="0">
                <a:latin typeface="Trebuchet MS"/>
                <a:cs typeface="Trebuchet MS"/>
              </a:rPr>
              <a:t>agreements</a:t>
            </a:r>
            <a:r>
              <a:rPr sz="2900" spc="45" dirty="0">
                <a:latin typeface="Trebuchet MS"/>
                <a:cs typeface="Trebuchet MS"/>
              </a:rPr>
              <a:t> </a:t>
            </a:r>
            <a:r>
              <a:rPr sz="2900" spc="-25" dirty="0">
                <a:latin typeface="Trebuchet MS"/>
                <a:cs typeface="Trebuchet MS"/>
              </a:rPr>
              <a:t>between </a:t>
            </a:r>
            <a:r>
              <a:rPr sz="2900" spc="-60" dirty="0">
                <a:latin typeface="Trebuchet MS"/>
                <a:cs typeface="Trebuchet MS"/>
              </a:rPr>
              <a:t>groups</a:t>
            </a:r>
            <a:r>
              <a:rPr sz="2900" spc="-130" dirty="0">
                <a:latin typeface="Trebuchet MS"/>
                <a:cs typeface="Trebuchet MS"/>
              </a:rPr>
              <a:t> </a:t>
            </a:r>
            <a:r>
              <a:rPr sz="2900" spc="-110" dirty="0">
                <a:latin typeface="Trebuchet MS"/>
                <a:cs typeface="Trebuchet MS"/>
              </a:rPr>
              <a:t>that </a:t>
            </a:r>
            <a:r>
              <a:rPr sz="2900" spc="-120" dirty="0">
                <a:latin typeface="Trebuchet MS"/>
                <a:cs typeface="Trebuchet MS"/>
              </a:rPr>
              <a:t>permit</a:t>
            </a:r>
            <a:r>
              <a:rPr sz="2900" dirty="0">
                <a:latin typeface="Trebuchet MS"/>
                <a:cs typeface="Trebuchet MS"/>
              </a:rPr>
              <a:t> </a:t>
            </a:r>
            <a:r>
              <a:rPr sz="2900" spc="-114" dirty="0">
                <a:latin typeface="Trebuchet MS"/>
                <a:cs typeface="Trebuchet MS"/>
              </a:rPr>
              <a:t>cooperation;</a:t>
            </a:r>
            <a:r>
              <a:rPr sz="2900" spc="-105" dirty="0">
                <a:latin typeface="Trebuchet MS"/>
                <a:cs typeface="Trebuchet MS"/>
              </a:rPr>
              <a:t> </a:t>
            </a:r>
            <a:r>
              <a:rPr sz="2900" spc="-80" dirty="0">
                <a:latin typeface="Trebuchet MS"/>
                <a:cs typeface="Trebuchet MS"/>
              </a:rPr>
              <a:t>the</a:t>
            </a:r>
            <a:r>
              <a:rPr sz="2900" spc="-140" dirty="0">
                <a:latin typeface="Trebuchet MS"/>
                <a:cs typeface="Trebuchet MS"/>
              </a:rPr>
              <a:t> </a:t>
            </a:r>
            <a:r>
              <a:rPr sz="2900" spc="-95" dirty="0">
                <a:latin typeface="Trebuchet MS"/>
                <a:cs typeface="Trebuchet MS"/>
              </a:rPr>
              <a:t>outcome</a:t>
            </a:r>
            <a:r>
              <a:rPr sz="2900" spc="-30" dirty="0">
                <a:latin typeface="Trebuchet MS"/>
                <a:cs typeface="Trebuchet MS"/>
              </a:rPr>
              <a:t> </a:t>
            </a:r>
            <a:r>
              <a:rPr sz="2900" spc="-25" dirty="0">
                <a:latin typeface="Trebuchet MS"/>
                <a:cs typeface="Trebuchet MS"/>
              </a:rPr>
              <a:t>of </a:t>
            </a:r>
            <a:r>
              <a:rPr sz="2900" spc="-180" dirty="0">
                <a:latin typeface="Trebuchet MS"/>
                <a:cs typeface="Trebuchet MS"/>
              </a:rPr>
              <a:t>conflict;</a:t>
            </a:r>
            <a:r>
              <a:rPr sz="2900" spc="-40" dirty="0">
                <a:latin typeface="Trebuchet MS"/>
                <a:cs typeface="Trebuchet MS"/>
              </a:rPr>
              <a:t> </a:t>
            </a:r>
            <a:r>
              <a:rPr sz="2900" spc="-30" dirty="0">
                <a:latin typeface="Trebuchet MS"/>
                <a:cs typeface="Trebuchet MS"/>
              </a:rPr>
              <a:t>how</a:t>
            </a:r>
            <a:r>
              <a:rPr sz="2900" spc="-190" dirty="0">
                <a:latin typeface="Trebuchet MS"/>
                <a:cs typeface="Trebuchet MS"/>
              </a:rPr>
              <a:t> </a:t>
            </a:r>
            <a:r>
              <a:rPr sz="2900" spc="-75" dirty="0">
                <a:latin typeface="Trebuchet MS"/>
                <a:cs typeface="Trebuchet MS"/>
              </a:rPr>
              <a:t>people</a:t>
            </a:r>
            <a:r>
              <a:rPr sz="2900" spc="-70" dirty="0">
                <a:latin typeface="Trebuchet MS"/>
                <a:cs typeface="Trebuchet MS"/>
              </a:rPr>
              <a:t> </a:t>
            </a:r>
            <a:r>
              <a:rPr sz="2900" spc="-60" dirty="0">
                <a:latin typeface="Trebuchet MS"/>
                <a:cs typeface="Trebuchet MS"/>
              </a:rPr>
              <a:t>respond</a:t>
            </a:r>
            <a:r>
              <a:rPr sz="2900" spc="-140" dirty="0">
                <a:latin typeface="Trebuchet MS"/>
                <a:cs typeface="Trebuchet MS"/>
              </a:rPr>
              <a:t> </a:t>
            </a:r>
            <a:r>
              <a:rPr sz="2900" spc="-45" dirty="0">
                <a:latin typeface="Trebuchet MS"/>
                <a:cs typeface="Trebuchet MS"/>
              </a:rPr>
              <a:t>to</a:t>
            </a:r>
            <a:r>
              <a:rPr sz="2900" spc="-175" dirty="0">
                <a:latin typeface="Trebuchet MS"/>
                <a:cs typeface="Trebuchet MS"/>
              </a:rPr>
              <a:t> </a:t>
            </a:r>
            <a:r>
              <a:rPr sz="2900" spc="-10" dirty="0">
                <a:latin typeface="Trebuchet MS"/>
                <a:cs typeface="Trebuchet MS"/>
              </a:rPr>
              <a:t>changing </a:t>
            </a:r>
            <a:r>
              <a:rPr sz="2900" spc="-70" dirty="0">
                <a:latin typeface="Trebuchet MS"/>
                <a:cs typeface="Trebuchet MS"/>
              </a:rPr>
              <a:t>conditions</a:t>
            </a:r>
            <a:r>
              <a:rPr sz="2900" spc="-110" dirty="0">
                <a:latin typeface="Trebuchet MS"/>
                <a:cs typeface="Trebuchet MS"/>
              </a:rPr>
              <a:t> </a:t>
            </a:r>
            <a:r>
              <a:rPr sz="2900" spc="-35" dirty="0">
                <a:latin typeface="Trebuchet MS"/>
                <a:cs typeface="Trebuchet MS"/>
              </a:rPr>
              <a:t>so</a:t>
            </a:r>
            <a:r>
              <a:rPr sz="2900" spc="-195" dirty="0">
                <a:latin typeface="Trebuchet MS"/>
                <a:cs typeface="Trebuchet MS"/>
              </a:rPr>
              <a:t> </a:t>
            </a:r>
            <a:r>
              <a:rPr sz="2900" spc="-120" dirty="0">
                <a:latin typeface="Trebuchet MS"/>
                <a:cs typeface="Trebuchet MS"/>
              </a:rPr>
              <a:t>they</a:t>
            </a:r>
            <a:r>
              <a:rPr sz="2900" spc="-100" dirty="0">
                <a:latin typeface="Trebuchet MS"/>
                <a:cs typeface="Trebuchet MS"/>
              </a:rPr>
              <a:t> </a:t>
            </a:r>
            <a:r>
              <a:rPr sz="2900" spc="-140" dirty="0">
                <a:latin typeface="Trebuchet MS"/>
                <a:cs typeface="Trebuchet MS"/>
              </a:rPr>
              <a:t>can</a:t>
            </a:r>
            <a:r>
              <a:rPr sz="2900" spc="-80" dirty="0">
                <a:latin typeface="Trebuchet MS"/>
                <a:cs typeface="Trebuchet MS"/>
              </a:rPr>
              <a:t> </a:t>
            </a:r>
            <a:r>
              <a:rPr sz="2900" spc="-10" dirty="0">
                <a:latin typeface="Trebuchet MS"/>
                <a:cs typeface="Trebuchet MS"/>
              </a:rPr>
              <a:t>adapt</a:t>
            </a:r>
            <a:endParaRPr sz="2900" dirty="0">
              <a:latin typeface="Trebuchet MS"/>
              <a:cs typeface="Trebuchet MS"/>
            </a:endParaRPr>
          </a:p>
          <a:p>
            <a:pPr marL="434340" marR="289560" indent="-340360">
              <a:lnSpc>
                <a:spcPts val="2880"/>
              </a:lnSpc>
              <a:spcBef>
                <a:spcPts val="715"/>
              </a:spcBef>
              <a:buClr>
                <a:srgbClr val="0572BA"/>
              </a:buClr>
              <a:buChar char="•"/>
              <a:tabLst>
                <a:tab pos="439420" algn="l"/>
              </a:tabLst>
            </a:pPr>
            <a:r>
              <a:rPr sz="2650" spc="105" dirty="0">
                <a:solidFill>
                  <a:srgbClr val="0069B6"/>
                </a:solidFill>
                <a:latin typeface="Arial MT"/>
                <a:cs typeface="Arial MT"/>
              </a:rPr>
              <a:t>Adaptation:</a:t>
            </a:r>
            <a:r>
              <a:rPr sz="2650" spc="70" dirty="0">
                <a:solidFill>
                  <a:srgbClr val="0069B6"/>
                </a:solidFill>
                <a:latin typeface="Arial MT"/>
                <a:cs typeface="Arial MT"/>
              </a:rPr>
              <a:t> </a:t>
            </a:r>
            <a:r>
              <a:rPr sz="2650" spc="105" dirty="0">
                <a:latin typeface="Arial MT"/>
                <a:cs typeface="Arial MT"/>
              </a:rPr>
              <a:t>the</a:t>
            </a:r>
            <a:r>
              <a:rPr sz="2650" spc="55" dirty="0">
                <a:latin typeface="Arial MT"/>
                <a:cs typeface="Arial MT"/>
              </a:rPr>
              <a:t> </a:t>
            </a:r>
            <a:r>
              <a:rPr sz="2650" spc="50" dirty="0">
                <a:latin typeface="Arial MT"/>
                <a:cs typeface="Arial MT"/>
              </a:rPr>
              <a:t>natural</a:t>
            </a:r>
            <a:r>
              <a:rPr sz="2650" spc="125" dirty="0">
                <a:latin typeface="Arial MT"/>
                <a:cs typeface="Arial MT"/>
              </a:rPr>
              <a:t> </a:t>
            </a:r>
            <a:r>
              <a:rPr sz="2650" dirty="0">
                <a:latin typeface="Arial MT"/>
                <a:cs typeface="Arial MT"/>
              </a:rPr>
              <a:t>result</a:t>
            </a:r>
            <a:r>
              <a:rPr sz="2650" spc="235" dirty="0">
                <a:latin typeface="Arial MT"/>
                <a:cs typeface="Arial MT"/>
              </a:rPr>
              <a:t> </a:t>
            </a:r>
            <a:r>
              <a:rPr sz="2650" spc="60" dirty="0">
                <a:latin typeface="Arial MT"/>
                <a:cs typeface="Arial MT"/>
              </a:rPr>
              <a:t>of</a:t>
            </a:r>
            <a:r>
              <a:rPr sz="2650" spc="100" dirty="0">
                <a:latin typeface="Arial MT"/>
                <a:cs typeface="Arial MT"/>
              </a:rPr>
              <a:t> </a:t>
            </a:r>
            <a:r>
              <a:rPr sz="2650" spc="65" dirty="0">
                <a:latin typeface="Arial MT"/>
                <a:cs typeface="Arial MT"/>
              </a:rPr>
              <a:t>competition; 	</a:t>
            </a:r>
            <a:r>
              <a:rPr sz="2650" dirty="0">
                <a:latin typeface="Arial MT"/>
                <a:cs typeface="Arial MT"/>
              </a:rPr>
              <a:t>adapt</a:t>
            </a:r>
            <a:r>
              <a:rPr sz="2650" spc="240" dirty="0">
                <a:latin typeface="Arial MT"/>
                <a:cs typeface="Arial MT"/>
              </a:rPr>
              <a:t> </a:t>
            </a:r>
            <a:r>
              <a:rPr sz="2650" dirty="0">
                <a:latin typeface="Arial MT"/>
                <a:cs typeface="Arial MT"/>
              </a:rPr>
              <a:t>or</a:t>
            </a:r>
            <a:r>
              <a:rPr sz="2650" spc="105" dirty="0">
                <a:latin typeface="Arial MT"/>
                <a:cs typeface="Arial MT"/>
              </a:rPr>
              <a:t> </a:t>
            </a:r>
            <a:r>
              <a:rPr sz="2650" dirty="0">
                <a:latin typeface="Arial MT"/>
                <a:cs typeface="Arial MT"/>
              </a:rPr>
              <a:t>become</a:t>
            </a:r>
            <a:r>
              <a:rPr sz="2650" spc="215" dirty="0">
                <a:latin typeface="Arial MT"/>
                <a:cs typeface="Arial MT"/>
              </a:rPr>
              <a:t> </a:t>
            </a:r>
            <a:r>
              <a:rPr sz="2650" spc="65" dirty="0">
                <a:latin typeface="Arial MT"/>
                <a:cs typeface="Arial MT"/>
              </a:rPr>
              <a:t>extinct!</a:t>
            </a:r>
            <a:r>
              <a:rPr sz="2650" spc="170" dirty="0">
                <a:latin typeface="Arial MT"/>
                <a:cs typeface="Arial MT"/>
              </a:rPr>
              <a:t> </a:t>
            </a:r>
            <a:r>
              <a:rPr sz="2650" dirty="0">
                <a:latin typeface="Arial MT"/>
                <a:cs typeface="Arial MT"/>
              </a:rPr>
              <a:t>Survival</a:t>
            </a:r>
            <a:r>
              <a:rPr sz="2650" spc="150" dirty="0">
                <a:latin typeface="Arial MT"/>
                <a:cs typeface="Arial MT"/>
              </a:rPr>
              <a:t> </a:t>
            </a:r>
            <a:r>
              <a:rPr sz="2650" spc="95" dirty="0">
                <a:latin typeface="Arial MT"/>
                <a:cs typeface="Arial MT"/>
              </a:rPr>
              <a:t>of</a:t>
            </a:r>
            <a:r>
              <a:rPr sz="2650" spc="-10" dirty="0">
                <a:latin typeface="Arial MT"/>
                <a:cs typeface="Arial MT"/>
              </a:rPr>
              <a:t> </a:t>
            </a:r>
            <a:r>
              <a:rPr sz="2650" spc="105" dirty="0">
                <a:latin typeface="Arial MT"/>
                <a:cs typeface="Arial MT"/>
              </a:rPr>
              <a:t>the</a:t>
            </a:r>
            <a:r>
              <a:rPr sz="2650" spc="55" dirty="0">
                <a:latin typeface="Arial MT"/>
                <a:cs typeface="Arial MT"/>
              </a:rPr>
              <a:t> </a:t>
            </a:r>
            <a:r>
              <a:rPr sz="2650" spc="65" dirty="0">
                <a:latin typeface="Arial MT"/>
                <a:cs typeface="Arial MT"/>
              </a:rPr>
              <a:t>fittest</a:t>
            </a:r>
            <a:endParaRPr sz="2650" dirty="0">
              <a:latin typeface="Arial MT"/>
              <a:cs typeface="Arial MT"/>
            </a:endParaRPr>
          </a:p>
          <a:p>
            <a:pPr marL="427990" indent="-363220">
              <a:lnSpc>
                <a:spcPts val="3254"/>
              </a:lnSpc>
              <a:spcBef>
                <a:spcPts val="30"/>
              </a:spcBef>
              <a:buClr>
                <a:srgbClr val="016BBD"/>
              </a:buClr>
              <a:buChar char="•"/>
              <a:tabLst>
                <a:tab pos="427990" algn="l"/>
              </a:tabLst>
            </a:pPr>
            <a:r>
              <a:rPr sz="3050" spc="-155" dirty="0">
                <a:solidFill>
                  <a:srgbClr val="0774C6"/>
                </a:solidFill>
                <a:latin typeface="Trebuchet MS"/>
                <a:cs typeface="Trebuchet MS"/>
              </a:rPr>
              <a:t>Cooperation:</a:t>
            </a:r>
            <a:r>
              <a:rPr sz="3050" spc="-50" dirty="0">
                <a:solidFill>
                  <a:srgbClr val="0774C6"/>
                </a:solidFill>
                <a:latin typeface="Trebuchet MS"/>
                <a:cs typeface="Trebuchet MS"/>
              </a:rPr>
              <a:t> </a:t>
            </a:r>
            <a:r>
              <a:rPr sz="3050" spc="-195" dirty="0">
                <a:latin typeface="Trebuchet MS"/>
                <a:cs typeface="Trebuchet MS"/>
              </a:rPr>
              <a:t>working</a:t>
            </a:r>
            <a:r>
              <a:rPr sz="3050" spc="-85" dirty="0">
                <a:latin typeface="Trebuchet MS"/>
                <a:cs typeface="Trebuchet MS"/>
              </a:rPr>
              <a:t> </a:t>
            </a:r>
            <a:r>
              <a:rPr sz="3050" spc="-190" dirty="0">
                <a:latin typeface="Trebuchet MS"/>
                <a:cs typeface="Trebuchet MS"/>
              </a:rPr>
              <a:t>together</a:t>
            </a:r>
            <a:r>
              <a:rPr sz="3050" spc="25" dirty="0">
                <a:latin typeface="Trebuchet MS"/>
                <a:cs typeface="Trebuchet MS"/>
              </a:rPr>
              <a:t> </a:t>
            </a:r>
            <a:r>
              <a:rPr sz="3050" spc="-180" dirty="0">
                <a:latin typeface="Trebuchet MS"/>
                <a:cs typeface="Trebuchet MS"/>
              </a:rPr>
              <a:t>to</a:t>
            </a:r>
            <a:r>
              <a:rPr sz="3050" spc="-140" dirty="0">
                <a:latin typeface="Trebuchet MS"/>
                <a:cs typeface="Trebuchet MS"/>
              </a:rPr>
              <a:t> </a:t>
            </a:r>
            <a:r>
              <a:rPr sz="3050" spc="-225" dirty="0">
                <a:latin typeface="Trebuchet MS"/>
                <a:cs typeface="Trebuchet MS"/>
              </a:rPr>
              <a:t>achieve</a:t>
            </a:r>
            <a:r>
              <a:rPr sz="3050" spc="30" dirty="0">
                <a:latin typeface="Trebuchet MS"/>
                <a:cs typeface="Trebuchet MS"/>
              </a:rPr>
              <a:t> </a:t>
            </a:r>
            <a:r>
              <a:rPr sz="3050" spc="-320" dirty="0">
                <a:latin typeface="Trebuchet MS"/>
                <a:cs typeface="Trebuchet MS"/>
              </a:rPr>
              <a:t>a</a:t>
            </a:r>
            <a:r>
              <a:rPr sz="3050" spc="-175" dirty="0">
                <a:latin typeface="Trebuchet MS"/>
                <a:cs typeface="Trebuchet MS"/>
              </a:rPr>
              <a:t> </a:t>
            </a:r>
            <a:r>
              <a:rPr sz="3050" spc="-45" dirty="0">
                <a:latin typeface="Trebuchet MS"/>
                <a:cs typeface="Trebuchet MS"/>
              </a:rPr>
              <a:t>goal</a:t>
            </a:r>
            <a:endParaRPr sz="3050" dirty="0">
              <a:latin typeface="Trebuchet MS"/>
              <a:cs typeface="Trebuchet MS"/>
            </a:endParaRPr>
          </a:p>
          <a:p>
            <a:pPr marL="412750">
              <a:lnSpc>
                <a:spcPts val="3235"/>
              </a:lnSpc>
            </a:pPr>
            <a:r>
              <a:rPr sz="3050" spc="-140" dirty="0">
                <a:latin typeface="Trebuchet MS"/>
                <a:cs typeface="Trebuchet MS"/>
              </a:rPr>
              <a:t>--</a:t>
            </a:r>
            <a:r>
              <a:rPr sz="3050" spc="-155" dirty="0">
                <a:latin typeface="Trebuchet MS"/>
                <a:cs typeface="Trebuchet MS"/>
              </a:rPr>
              <a:t>ensures</a:t>
            </a:r>
            <a:r>
              <a:rPr sz="3050" spc="-70" dirty="0">
                <a:latin typeface="Trebuchet MS"/>
                <a:cs typeface="Trebuchet MS"/>
              </a:rPr>
              <a:t> survival</a:t>
            </a:r>
            <a:endParaRPr sz="3050" dirty="0">
              <a:latin typeface="Trebuchet MS"/>
              <a:cs typeface="Trebuchet MS"/>
            </a:endParaRPr>
          </a:p>
          <a:p>
            <a:pPr marL="432434" marR="511809" indent="-420370">
              <a:lnSpc>
                <a:spcPct val="78800"/>
              </a:lnSpc>
              <a:spcBef>
                <a:spcPts val="760"/>
              </a:spcBef>
              <a:tabLst>
                <a:tab pos="427990" algn="l"/>
                <a:tab pos="4171950" algn="l"/>
              </a:tabLst>
            </a:pPr>
            <a:r>
              <a:rPr sz="3050" spc="90" dirty="0">
                <a:solidFill>
                  <a:srgbClr val="016EB6"/>
                </a:solidFill>
                <a:latin typeface="Trebuchet MS"/>
                <a:cs typeface="Trebuchet MS"/>
              </a:rPr>
              <a:t>°</a:t>
            </a:r>
            <a:r>
              <a:rPr sz="3050" dirty="0">
                <a:solidFill>
                  <a:srgbClr val="016EB6"/>
                </a:solidFill>
                <a:latin typeface="Trebuchet MS"/>
                <a:cs typeface="Trebuchet MS"/>
              </a:rPr>
              <a:t>	</a:t>
            </a:r>
            <a:r>
              <a:rPr sz="3050" spc="-160" dirty="0">
                <a:solidFill>
                  <a:srgbClr val="0E6EB5"/>
                </a:solidFill>
                <a:latin typeface="Trebuchet MS"/>
                <a:cs typeface="Trebuchet MS"/>
              </a:rPr>
              <a:t>Competition:</a:t>
            </a:r>
            <a:r>
              <a:rPr sz="3050" spc="-110" dirty="0">
                <a:solidFill>
                  <a:srgbClr val="0E6EB5"/>
                </a:solidFill>
                <a:latin typeface="Trebuchet MS"/>
                <a:cs typeface="Trebuchet MS"/>
              </a:rPr>
              <a:t> </a:t>
            </a:r>
            <a:r>
              <a:rPr sz="3050" spc="-204" dirty="0">
                <a:latin typeface="Trebuchet MS"/>
                <a:cs typeface="Trebuchet MS"/>
              </a:rPr>
              <a:t>unlimited</a:t>
            </a:r>
            <a:r>
              <a:rPr sz="3050" spc="85" dirty="0">
                <a:latin typeface="Trebuchet MS"/>
                <a:cs typeface="Trebuchet MS"/>
              </a:rPr>
              <a:t> </a:t>
            </a:r>
            <a:r>
              <a:rPr sz="3050" spc="-220" dirty="0">
                <a:latin typeface="Trebuchet MS"/>
                <a:cs typeface="Trebuchet MS"/>
              </a:rPr>
              <a:t>needs/wants,</a:t>
            </a:r>
            <a:r>
              <a:rPr sz="3050" spc="20" dirty="0">
                <a:latin typeface="Trebuchet MS"/>
                <a:cs typeface="Trebuchet MS"/>
              </a:rPr>
              <a:t> </a:t>
            </a:r>
            <a:r>
              <a:rPr sz="3050" spc="-165" dirty="0">
                <a:latin typeface="Trebuchet MS"/>
                <a:cs typeface="Trebuchet MS"/>
              </a:rPr>
              <a:t>limited </a:t>
            </a:r>
            <a:r>
              <a:rPr sz="3050" spc="-195" dirty="0">
                <a:latin typeface="Trebuchet MS"/>
                <a:cs typeface="Trebuchet MS"/>
              </a:rPr>
              <a:t>resources;</a:t>
            </a:r>
            <a:r>
              <a:rPr sz="3050" spc="-35" dirty="0">
                <a:latin typeface="Trebuchet MS"/>
                <a:cs typeface="Trebuchet MS"/>
              </a:rPr>
              <a:t> </a:t>
            </a:r>
            <a:r>
              <a:rPr sz="3050" spc="-260" dirty="0">
                <a:latin typeface="Trebuchet MS"/>
                <a:cs typeface="Trebuchet MS"/>
              </a:rPr>
              <a:t>level</a:t>
            </a:r>
            <a:r>
              <a:rPr sz="3050" spc="125" dirty="0">
                <a:latin typeface="Trebuchet MS"/>
                <a:cs typeface="Trebuchet MS"/>
              </a:rPr>
              <a:t> </a:t>
            </a:r>
            <a:r>
              <a:rPr sz="3050" spc="-10" dirty="0">
                <a:latin typeface="Trebuchet MS"/>
                <a:cs typeface="Trebuchet MS"/>
              </a:rPr>
              <a:t>varies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-175" dirty="0">
                <a:latin typeface="Trebuchet MS"/>
                <a:cs typeface="Trebuchet MS"/>
              </a:rPr>
              <a:t>some</a:t>
            </a:r>
            <a:r>
              <a:rPr sz="3050" spc="-50" dirty="0">
                <a:latin typeface="Trebuchet MS"/>
                <a:cs typeface="Trebuchet MS"/>
              </a:rPr>
              <a:t> </a:t>
            </a:r>
            <a:r>
              <a:rPr sz="3050" spc="-80" dirty="0">
                <a:latin typeface="Trebuchet MS"/>
                <a:cs typeface="Trebuchet MS"/>
              </a:rPr>
              <a:t>societies </a:t>
            </a:r>
            <a:r>
              <a:rPr sz="3050" spc="-195" dirty="0">
                <a:latin typeface="Trebuchet MS"/>
                <a:cs typeface="Trebuchet MS"/>
              </a:rPr>
              <a:t>discourage</a:t>
            </a:r>
            <a:r>
              <a:rPr sz="3050" spc="-35" dirty="0">
                <a:latin typeface="Trebuchet MS"/>
                <a:cs typeface="Trebuchet MS"/>
              </a:rPr>
              <a:t> </a:t>
            </a:r>
            <a:r>
              <a:rPr sz="3050" spc="-145" dirty="0">
                <a:latin typeface="Trebuchet MS"/>
                <a:cs typeface="Trebuchet MS"/>
              </a:rPr>
              <a:t>too</a:t>
            </a:r>
            <a:r>
              <a:rPr sz="3050" spc="-125" dirty="0">
                <a:latin typeface="Trebuchet MS"/>
                <a:cs typeface="Trebuchet MS"/>
              </a:rPr>
              <a:t> </a:t>
            </a:r>
            <a:r>
              <a:rPr sz="3050" spc="-210" dirty="0">
                <a:latin typeface="Trebuchet MS"/>
                <a:cs typeface="Trebuchet MS"/>
              </a:rPr>
              <a:t>much,</a:t>
            </a:r>
            <a:r>
              <a:rPr sz="3050" spc="-200" dirty="0">
                <a:latin typeface="Trebuchet MS"/>
                <a:cs typeface="Trebuchet MS"/>
              </a:rPr>
              <a:t> </a:t>
            </a:r>
            <a:r>
              <a:rPr sz="3050" spc="-160" dirty="0">
                <a:latin typeface="Trebuchet MS"/>
                <a:cs typeface="Trebuchet MS"/>
              </a:rPr>
              <a:t>others</a:t>
            </a:r>
            <a:r>
              <a:rPr sz="3050" spc="-65" dirty="0">
                <a:latin typeface="Trebuchet MS"/>
                <a:cs typeface="Trebuchet MS"/>
              </a:rPr>
              <a:t> </a:t>
            </a:r>
            <a:r>
              <a:rPr sz="3050" spc="-190" dirty="0">
                <a:latin typeface="Trebuchet MS"/>
                <a:cs typeface="Trebuchet MS"/>
              </a:rPr>
              <a:t>encourage</a:t>
            </a:r>
            <a:r>
              <a:rPr sz="3050" spc="75" dirty="0">
                <a:latin typeface="Trebuchet MS"/>
                <a:cs typeface="Trebuchet MS"/>
              </a:rPr>
              <a:t> </a:t>
            </a:r>
            <a:r>
              <a:rPr sz="3050" spc="-325" dirty="0">
                <a:latin typeface="Trebuchet MS"/>
                <a:cs typeface="Trebuchet MS"/>
              </a:rPr>
              <a:t>it</a:t>
            </a:r>
            <a:endParaRPr sz="30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F461-2041-0AFA-F8FE-BB76B141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167" y="454371"/>
            <a:ext cx="6683375" cy="327942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Presented By: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Ahmad Shahzad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Taha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Khadija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 err="1">
                <a:solidFill>
                  <a:schemeClr val="tx1"/>
                </a:solidFill>
              </a:rPr>
              <a:t>Minahil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6" name="Picture 5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623564AD-0077-0171-27C6-01016C3DD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4114800"/>
            <a:ext cx="917448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58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259" y="152400"/>
            <a:ext cx="8795741" cy="20002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669851" y="2757784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>
                <a:moveTo>
                  <a:pt x="0" y="0"/>
                </a:moveTo>
                <a:lnTo>
                  <a:pt x="253007" y="0"/>
                </a:lnTo>
              </a:path>
            </a:pathLst>
          </a:custGeom>
          <a:ln w="20835">
            <a:solidFill>
              <a:srgbClr val="1313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57800" y="284437"/>
            <a:ext cx="132016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50" spc="-110" dirty="0">
                <a:solidFill>
                  <a:srgbClr val="DF6E05"/>
                </a:solidFill>
              </a:rPr>
              <a:t>Social</a:t>
            </a:r>
            <a:endParaRPr sz="4150" dirty="0"/>
          </a:p>
        </p:txBody>
      </p:sp>
      <p:sp>
        <p:nvSpPr>
          <p:cNvPr id="5" name="object 5"/>
          <p:cNvSpPr txBox="1"/>
          <p:nvPr/>
        </p:nvSpPr>
        <p:spPr>
          <a:xfrm>
            <a:off x="533400" y="942932"/>
            <a:ext cx="7729220" cy="57626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4960">
              <a:lnSpc>
                <a:spcPct val="100000"/>
              </a:lnSpc>
              <a:spcBef>
                <a:spcPts val="100"/>
              </a:spcBef>
            </a:pPr>
            <a:r>
              <a:rPr sz="4050" spc="-10" dirty="0">
                <a:solidFill>
                  <a:srgbClr val="DF6400"/>
                </a:solidFill>
                <a:latin typeface="Trebuchet MS"/>
                <a:cs typeface="Trebuchet MS"/>
              </a:rPr>
              <a:t>institutions</a:t>
            </a:r>
            <a:endParaRPr sz="4050" dirty="0">
              <a:latin typeface="Trebuchet MS"/>
              <a:cs typeface="Trebuchet MS"/>
            </a:endParaRPr>
          </a:p>
          <a:p>
            <a:pPr marL="374650" marR="57150" indent="-361950">
              <a:lnSpc>
                <a:spcPct val="91800"/>
              </a:lnSpc>
              <a:spcBef>
                <a:spcPts val="3904"/>
              </a:spcBef>
              <a:buChar char="•"/>
              <a:tabLst>
                <a:tab pos="374650" algn="l"/>
                <a:tab pos="378460" algn="l"/>
                <a:tab pos="1434465" algn="l"/>
              </a:tabLst>
            </a:pPr>
            <a:r>
              <a:rPr sz="2650" dirty="0">
                <a:solidFill>
                  <a:srgbClr val="ED6E01"/>
                </a:solidFill>
                <a:latin typeface="Trebuchet MS"/>
                <a:cs typeface="Trebuchet MS"/>
              </a:rPr>
              <a:t>	</a:t>
            </a:r>
            <a:r>
              <a:rPr sz="2650" spc="-100" dirty="0">
                <a:solidFill>
                  <a:srgbClr val="DA6B0F"/>
                </a:solidFill>
                <a:latin typeface="Trebuchet MS"/>
                <a:cs typeface="Trebuchet MS"/>
              </a:rPr>
              <a:t>Defined:</a:t>
            </a:r>
            <a:r>
              <a:rPr sz="2650" spc="-110" dirty="0">
                <a:solidFill>
                  <a:srgbClr val="DA6B0F"/>
                </a:solidFill>
                <a:latin typeface="Trebuchet MS"/>
                <a:cs typeface="Trebuchet MS"/>
              </a:rPr>
              <a:t> </a:t>
            </a:r>
            <a:r>
              <a:rPr sz="2650" spc="-155" dirty="0">
                <a:latin typeface="Trebuchet MS"/>
                <a:cs typeface="Trebuchet MS"/>
              </a:rPr>
              <a:t>complex,</a:t>
            </a:r>
            <a:r>
              <a:rPr sz="2650" spc="-45" dirty="0">
                <a:latin typeface="Trebuchet MS"/>
                <a:cs typeface="Trebuchet MS"/>
              </a:rPr>
              <a:t> </a:t>
            </a:r>
            <a:r>
              <a:rPr sz="2650" spc="-145" dirty="0">
                <a:latin typeface="Trebuchet MS"/>
                <a:cs typeface="Trebuchet MS"/>
              </a:rPr>
              <a:t>integrated</a:t>
            </a:r>
            <a:r>
              <a:rPr sz="2650" spc="-15" dirty="0">
                <a:latin typeface="Trebuchet MS"/>
                <a:cs typeface="Trebuchet MS"/>
              </a:rPr>
              <a:t> </a:t>
            </a:r>
            <a:r>
              <a:rPr sz="2650" spc="-125" dirty="0">
                <a:latin typeface="Trebuchet MS"/>
                <a:cs typeface="Trebuchet MS"/>
              </a:rPr>
              <a:t>set</a:t>
            </a:r>
            <a:r>
              <a:rPr sz="2650" spc="-80" dirty="0">
                <a:latin typeface="Trebuchet MS"/>
                <a:cs typeface="Trebuchet MS"/>
              </a:rPr>
              <a:t> </a:t>
            </a:r>
            <a:r>
              <a:rPr sz="2650" spc="-120" dirty="0">
                <a:latin typeface="Trebuchet MS"/>
                <a:cs typeface="Trebuchet MS"/>
              </a:rPr>
              <a:t>of</a:t>
            </a:r>
            <a:r>
              <a:rPr sz="2650" spc="-175" dirty="0">
                <a:latin typeface="Trebuchet MS"/>
                <a:cs typeface="Trebuchet MS"/>
              </a:rPr>
              <a:t> </a:t>
            </a:r>
            <a:r>
              <a:rPr sz="2650" spc="-114" dirty="0">
                <a:latin typeface="Trebuchet MS"/>
                <a:cs typeface="Trebuchet MS"/>
              </a:rPr>
              <a:t>social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norms </a:t>
            </a:r>
            <a:r>
              <a:rPr sz="2650" spc="-120" dirty="0">
                <a:latin typeface="Trebuchet MS"/>
                <a:cs typeface="Trebuchet MS"/>
              </a:rPr>
              <a:t>organized</a:t>
            </a:r>
            <a:r>
              <a:rPr sz="2650" spc="-20" dirty="0">
                <a:latin typeface="Trebuchet MS"/>
                <a:cs typeface="Trebuchet MS"/>
              </a:rPr>
              <a:t> </a:t>
            </a:r>
            <a:r>
              <a:rPr sz="2650" spc="-105" dirty="0">
                <a:latin typeface="Trebuchet MS"/>
                <a:cs typeface="Trebuchet MS"/>
              </a:rPr>
              <a:t>around</a:t>
            </a:r>
            <a:r>
              <a:rPr sz="2650" spc="-95" dirty="0">
                <a:latin typeface="Trebuchet MS"/>
                <a:cs typeface="Trebuchet MS"/>
              </a:rPr>
              <a:t> </a:t>
            </a:r>
            <a:r>
              <a:rPr sz="2650" spc="-110" dirty="0">
                <a:latin typeface="Trebuchet MS"/>
                <a:cs typeface="Trebuchet MS"/>
              </a:rPr>
              <a:t>the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spc="-110" dirty="0">
                <a:latin typeface="Trebuchet MS"/>
                <a:cs typeface="Trebuchet MS"/>
              </a:rPr>
              <a:t>preservation</a:t>
            </a:r>
            <a:r>
              <a:rPr sz="2650" spc="60" dirty="0">
                <a:latin typeface="Trebuchet MS"/>
                <a:cs typeface="Trebuchet MS"/>
              </a:rPr>
              <a:t> </a:t>
            </a:r>
            <a:r>
              <a:rPr sz="2650" spc="-114" dirty="0">
                <a:latin typeface="Trebuchet MS"/>
                <a:cs typeface="Trebuchet MS"/>
              </a:rPr>
              <a:t>of</a:t>
            </a:r>
            <a:r>
              <a:rPr sz="2650" spc="-125" dirty="0">
                <a:latin typeface="Trebuchet MS"/>
                <a:cs typeface="Trebuchet MS"/>
              </a:rPr>
              <a:t> </a:t>
            </a:r>
            <a:r>
              <a:rPr sz="2650" spc="-265" dirty="0">
                <a:latin typeface="Trebuchet MS"/>
                <a:cs typeface="Trebuchet MS"/>
              </a:rPr>
              <a:t>a</a:t>
            </a:r>
            <a:r>
              <a:rPr sz="2650" spc="-35" dirty="0">
                <a:latin typeface="Trebuchet MS"/>
                <a:cs typeface="Trebuchet MS"/>
              </a:rPr>
              <a:t> </a:t>
            </a:r>
            <a:r>
              <a:rPr sz="2650" spc="-130" dirty="0">
                <a:latin typeface="Trebuchet MS"/>
                <a:cs typeface="Trebuchet MS"/>
              </a:rPr>
              <a:t>basic</a:t>
            </a:r>
            <a:r>
              <a:rPr sz="2650" spc="-80" dirty="0">
                <a:latin typeface="Trebuchet MS"/>
                <a:cs typeface="Trebuchet MS"/>
              </a:rPr>
              <a:t> </a:t>
            </a:r>
            <a:r>
              <a:rPr sz="2650" spc="-130" dirty="0">
                <a:latin typeface="Trebuchet MS"/>
                <a:cs typeface="Trebuchet MS"/>
              </a:rPr>
              <a:t>societal </a:t>
            </a:r>
            <a:r>
              <a:rPr sz="2650" spc="-10" dirty="0">
                <a:latin typeface="Trebuchet MS"/>
                <a:cs typeface="Trebuchet MS"/>
              </a:rPr>
              <a:t>value</a:t>
            </a:r>
            <a:r>
              <a:rPr sz="2650" dirty="0">
                <a:latin typeface="Trebuchet MS"/>
                <a:cs typeface="Trebuchet MS"/>
              </a:rPr>
              <a:t>	</a:t>
            </a:r>
            <a:r>
              <a:rPr sz="2650" spc="-114" dirty="0">
                <a:latin typeface="Trebuchet MS"/>
                <a:cs typeface="Trebuchet MS"/>
              </a:rPr>
              <a:t>perform</a:t>
            </a:r>
            <a:r>
              <a:rPr sz="2650" spc="-35" dirty="0">
                <a:latin typeface="Trebuchet MS"/>
                <a:cs typeface="Trebuchet MS"/>
              </a:rPr>
              <a:t> </a:t>
            </a:r>
            <a:r>
              <a:rPr sz="2650" spc="-160" dirty="0">
                <a:latin typeface="Trebuchet MS"/>
                <a:cs typeface="Trebuchet MS"/>
              </a:rPr>
              <a:t>certain</a:t>
            </a:r>
            <a:r>
              <a:rPr sz="2650" spc="-40" dirty="0">
                <a:latin typeface="Trebuchet MS"/>
                <a:cs typeface="Trebuchet MS"/>
              </a:rPr>
              <a:t> </a:t>
            </a:r>
            <a:r>
              <a:rPr sz="2650" spc="-140" dirty="0">
                <a:latin typeface="Trebuchet MS"/>
                <a:cs typeface="Trebuchet MS"/>
              </a:rPr>
              <a:t>tasks, </a:t>
            </a:r>
            <a:r>
              <a:rPr sz="2650" spc="-120" dirty="0">
                <a:latin typeface="Trebuchet MS"/>
                <a:cs typeface="Trebuchet MS"/>
              </a:rPr>
              <a:t>maintain</a:t>
            </a:r>
            <a:r>
              <a:rPr sz="2650" spc="35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order.</a:t>
            </a:r>
            <a:endParaRPr sz="2650" dirty="0">
              <a:latin typeface="Trebuchet MS"/>
              <a:cs typeface="Trebuchet MS"/>
            </a:endParaRPr>
          </a:p>
          <a:p>
            <a:pPr marL="363220" marR="796925" indent="-351155">
              <a:lnSpc>
                <a:spcPts val="2920"/>
              </a:lnSpc>
              <a:spcBef>
                <a:spcPts val="720"/>
              </a:spcBef>
              <a:buChar char="•"/>
              <a:tabLst>
                <a:tab pos="363220" algn="l"/>
                <a:tab pos="377825" algn="l"/>
              </a:tabLst>
            </a:pPr>
            <a:r>
              <a:rPr sz="2700" dirty="0">
                <a:solidFill>
                  <a:srgbClr val="E4740E"/>
                </a:solidFill>
                <a:latin typeface="Trebuchet MS"/>
                <a:cs typeface="Trebuchet MS"/>
              </a:rPr>
              <a:t>	</a:t>
            </a:r>
            <a:r>
              <a:rPr sz="2700" spc="-165" dirty="0">
                <a:solidFill>
                  <a:srgbClr val="D3721F"/>
                </a:solidFill>
                <a:latin typeface="Trebuchet MS"/>
                <a:cs typeface="Trebuchet MS"/>
              </a:rPr>
              <a:t>Family:</a:t>
            </a:r>
            <a:r>
              <a:rPr sz="2700" spc="-65" dirty="0">
                <a:solidFill>
                  <a:srgbClr val="D3721F"/>
                </a:solidFill>
                <a:latin typeface="Trebuchet MS"/>
                <a:cs typeface="Trebuchet MS"/>
              </a:rPr>
              <a:t> </a:t>
            </a:r>
            <a:r>
              <a:rPr sz="2700" spc="-150" dirty="0">
                <a:latin typeface="Trebuchet MS"/>
                <a:cs typeface="Trebuchet MS"/>
              </a:rPr>
              <a:t>reproduction,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provides</a:t>
            </a:r>
            <a:r>
              <a:rPr sz="2700" spc="35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support</a:t>
            </a:r>
            <a:r>
              <a:rPr sz="2700" spc="-15" dirty="0">
                <a:latin typeface="Trebuchet MS"/>
                <a:cs typeface="Trebuchet MS"/>
              </a:rPr>
              <a:t> </a:t>
            </a:r>
            <a:r>
              <a:rPr sz="2700" spc="-140" dirty="0">
                <a:latin typeface="Trebuchet MS"/>
                <a:cs typeface="Trebuchet MS"/>
              </a:rPr>
              <a:t>system, </a:t>
            </a:r>
            <a:r>
              <a:rPr sz="2700" spc="-150" dirty="0">
                <a:latin typeface="Trebuchet MS"/>
                <a:cs typeface="Trebuchet MS"/>
              </a:rPr>
              <a:t>teaches</a:t>
            </a:r>
            <a:r>
              <a:rPr sz="2700" spc="-20" dirty="0">
                <a:latin typeface="Trebuchet MS"/>
                <a:cs typeface="Trebuchet MS"/>
              </a:rPr>
              <a:t> </a:t>
            </a:r>
            <a:r>
              <a:rPr sz="2700" spc="-45" dirty="0">
                <a:latin typeface="Trebuchet MS"/>
                <a:cs typeface="Trebuchet MS"/>
              </a:rPr>
              <a:t>responsibility</a:t>
            </a:r>
            <a:endParaRPr sz="2700" dirty="0">
              <a:latin typeface="Trebuchet MS"/>
              <a:cs typeface="Trebuchet MS"/>
            </a:endParaRPr>
          </a:p>
          <a:p>
            <a:pPr marL="379095" indent="-365125">
              <a:lnSpc>
                <a:spcPts val="3010"/>
              </a:lnSpc>
              <a:spcBef>
                <a:spcPts val="365"/>
              </a:spcBef>
              <a:buClr>
                <a:srgbClr val="E66701"/>
              </a:buClr>
              <a:buChar char="•"/>
              <a:tabLst>
                <a:tab pos="379095" algn="l"/>
              </a:tabLst>
            </a:pPr>
            <a:r>
              <a:rPr sz="2600" spc="-75" dirty="0">
                <a:solidFill>
                  <a:srgbClr val="DB721A"/>
                </a:solidFill>
                <a:latin typeface="Trebuchet MS"/>
                <a:cs typeface="Trebuchet MS"/>
              </a:rPr>
              <a:t>Education:</a:t>
            </a:r>
            <a:r>
              <a:rPr sz="2600" spc="-125" dirty="0">
                <a:solidFill>
                  <a:srgbClr val="DB721A"/>
                </a:solidFill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provides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135" dirty="0">
                <a:latin typeface="Trebuchet MS"/>
                <a:cs typeface="Trebuchet MS"/>
              </a:rPr>
              <a:t>culture,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prevents</a:t>
            </a:r>
            <a:r>
              <a:rPr sz="2600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inequality,</a:t>
            </a:r>
            <a:endParaRPr sz="2600" dirty="0">
              <a:latin typeface="Trebuchet MS"/>
              <a:cs typeface="Trebuchet MS"/>
            </a:endParaRPr>
          </a:p>
          <a:p>
            <a:pPr marL="363855">
              <a:lnSpc>
                <a:spcPts val="3070"/>
              </a:lnSpc>
            </a:pPr>
            <a:r>
              <a:rPr sz="2650" spc="-120" dirty="0">
                <a:latin typeface="Trebuchet MS"/>
                <a:cs typeface="Trebuchet MS"/>
              </a:rPr>
              <a:t>teaches</a:t>
            </a:r>
            <a:r>
              <a:rPr sz="2650" spc="-80" dirty="0">
                <a:latin typeface="Trebuchet MS"/>
                <a:cs typeface="Trebuchet MS"/>
              </a:rPr>
              <a:t> lessons</a:t>
            </a:r>
            <a:r>
              <a:rPr sz="2650" spc="-90" dirty="0">
                <a:latin typeface="Trebuchet MS"/>
                <a:cs typeface="Trebuchet MS"/>
              </a:rPr>
              <a:t> </a:t>
            </a:r>
            <a:r>
              <a:rPr sz="2650" spc="-85" dirty="0">
                <a:latin typeface="Trebuchet MS"/>
                <a:cs typeface="Trebuchet MS"/>
              </a:rPr>
              <a:t>about</a:t>
            </a:r>
            <a:r>
              <a:rPr sz="2650" dirty="0">
                <a:latin typeface="Trebuchet MS"/>
                <a:cs typeface="Trebuchet MS"/>
              </a:rPr>
              <a:t> </a:t>
            </a:r>
            <a:r>
              <a:rPr sz="2650" spc="-155" dirty="0">
                <a:latin typeface="Trebuchet MS"/>
                <a:cs typeface="Trebuchet MS"/>
              </a:rPr>
              <a:t>past,</a:t>
            </a:r>
            <a:r>
              <a:rPr sz="2650" spc="-130" dirty="0">
                <a:latin typeface="Trebuchet MS"/>
                <a:cs typeface="Trebuchet MS"/>
              </a:rPr>
              <a:t> </a:t>
            </a:r>
            <a:r>
              <a:rPr sz="2650" spc="-145" dirty="0">
                <a:latin typeface="Trebuchet MS"/>
                <a:cs typeface="Trebuchet MS"/>
              </a:rPr>
              <a:t>checks</a:t>
            </a:r>
            <a:r>
              <a:rPr sz="2650" spc="-50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government</a:t>
            </a:r>
            <a:endParaRPr sz="2650" dirty="0">
              <a:latin typeface="Trebuchet MS"/>
              <a:cs typeface="Trebuchet MS"/>
            </a:endParaRPr>
          </a:p>
          <a:p>
            <a:pPr marL="377190" indent="-363220">
              <a:lnSpc>
                <a:spcPct val="100000"/>
              </a:lnSpc>
              <a:spcBef>
                <a:spcPts val="385"/>
              </a:spcBef>
              <a:buClr>
                <a:srgbClr val="E66D03"/>
              </a:buClr>
              <a:buChar char="•"/>
              <a:tabLst>
                <a:tab pos="377190" algn="l"/>
              </a:tabLst>
            </a:pPr>
            <a:r>
              <a:rPr sz="2600" spc="-70" dirty="0">
                <a:solidFill>
                  <a:srgbClr val="CD7021"/>
                </a:solidFill>
                <a:latin typeface="Trebuchet MS"/>
                <a:cs typeface="Trebuchet MS"/>
              </a:rPr>
              <a:t>Religion:</a:t>
            </a:r>
            <a:r>
              <a:rPr sz="2600" spc="-130" dirty="0">
                <a:solidFill>
                  <a:srgbClr val="CD7021"/>
                </a:solidFill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belief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system,</a:t>
            </a:r>
            <a:r>
              <a:rPr sz="2600" spc="-130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right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&amp;</a:t>
            </a:r>
            <a:r>
              <a:rPr sz="2600" spc="-160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wrong,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serving</a:t>
            </a:r>
            <a:r>
              <a:rPr sz="2600" spc="30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others</a:t>
            </a:r>
            <a:endParaRPr sz="2600" dirty="0">
              <a:latin typeface="Trebuchet MS"/>
              <a:cs typeface="Trebuchet MS"/>
            </a:endParaRPr>
          </a:p>
          <a:p>
            <a:pPr marL="379095" indent="-365125">
              <a:lnSpc>
                <a:spcPct val="100000"/>
              </a:lnSpc>
              <a:spcBef>
                <a:spcPts val="465"/>
              </a:spcBef>
              <a:buClr>
                <a:srgbClr val="EB6B01"/>
              </a:buClr>
              <a:buChar char="•"/>
              <a:tabLst>
                <a:tab pos="379095" algn="l"/>
              </a:tabLst>
            </a:pPr>
            <a:r>
              <a:rPr sz="2600" spc="-65" dirty="0">
                <a:solidFill>
                  <a:srgbClr val="E2690C"/>
                </a:solidFill>
                <a:latin typeface="Trebuchet MS"/>
                <a:cs typeface="Trebuchet MS"/>
              </a:rPr>
              <a:t>Economy:</a:t>
            </a:r>
            <a:r>
              <a:rPr sz="2600" spc="-135" dirty="0">
                <a:solidFill>
                  <a:srgbClr val="E2690C"/>
                </a:solidFill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production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of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goods,</a:t>
            </a:r>
            <a:r>
              <a:rPr sz="2600" spc="-135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ensure</a:t>
            </a:r>
            <a:r>
              <a:rPr sz="2600" spc="-10" dirty="0">
                <a:latin typeface="Trebuchet MS"/>
                <a:cs typeface="Trebuchet MS"/>
              </a:rPr>
              <a:t> prosperity</a:t>
            </a:r>
            <a:endParaRPr sz="2600" dirty="0">
              <a:latin typeface="Trebuchet MS"/>
              <a:cs typeface="Trebuchet MS"/>
            </a:endParaRPr>
          </a:p>
          <a:p>
            <a:pPr marL="381000" indent="-367665">
              <a:lnSpc>
                <a:spcPct val="100000"/>
              </a:lnSpc>
              <a:spcBef>
                <a:spcPts val="380"/>
              </a:spcBef>
              <a:buClr>
                <a:srgbClr val="E86E07"/>
              </a:buClr>
              <a:buChar char="•"/>
              <a:tabLst>
                <a:tab pos="381000" algn="l"/>
              </a:tabLst>
            </a:pPr>
            <a:r>
              <a:rPr sz="2650" spc="-90" dirty="0">
                <a:solidFill>
                  <a:srgbClr val="E2690F"/>
                </a:solidFill>
                <a:latin typeface="Trebuchet MS"/>
                <a:cs typeface="Trebuchet MS"/>
              </a:rPr>
              <a:t>Government/politics:</a:t>
            </a:r>
            <a:r>
              <a:rPr sz="2650" spc="-110" dirty="0">
                <a:solidFill>
                  <a:srgbClr val="E2690F"/>
                </a:solidFill>
                <a:latin typeface="Trebuchet MS"/>
                <a:cs typeface="Trebuchet MS"/>
              </a:rPr>
              <a:t> </a:t>
            </a:r>
            <a:r>
              <a:rPr sz="2650" spc="-150" dirty="0">
                <a:latin typeface="Trebuchet MS"/>
                <a:cs typeface="Trebuchet MS"/>
              </a:rPr>
              <a:t>order/stability,</a:t>
            </a:r>
            <a:r>
              <a:rPr sz="2650" spc="-175" dirty="0">
                <a:latin typeface="Trebuchet MS"/>
                <a:cs typeface="Trebuchet MS"/>
              </a:rPr>
              <a:t> </a:t>
            </a:r>
            <a:r>
              <a:rPr sz="2650" spc="-40" dirty="0">
                <a:latin typeface="Trebuchet MS"/>
                <a:cs typeface="Trebuchet MS"/>
              </a:rPr>
              <a:t>protection</a:t>
            </a:r>
            <a:endParaRPr sz="2650" dirty="0">
              <a:latin typeface="Trebuchet MS"/>
              <a:cs typeface="Trebuchet MS"/>
            </a:endParaRPr>
          </a:p>
          <a:p>
            <a:pPr marL="378460" indent="-365125">
              <a:lnSpc>
                <a:spcPct val="100000"/>
              </a:lnSpc>
              <a:spcBef>
                <a:spcPts val="405"/>
              </a:spcBef>
              <a:buClr>
                <a:srgbClr val="E26E07"/>
              </a:buClr>
              <a:buChar char="•"/>
              <a:tabLst>
                <a:tab pos="378460" algn="l"/>
              </a:tabLst>
            </a:pPr>
            <a:r>
              <a:rPr sz="2650" spc="-90" dirty="0">
                <a:solidFill>
                  <a:srgbClr val="D8721A"/>
                </a:solidFill>
                <a:latin typeface="Trebuchet MS"/>
                <a:cs typeface="Trebuchet MS"/>
              </a:rPr>
              <a:t>Health</a:t>
            </a:r>
            <a:r>
              <a:rPr sz="2650" spc="-110" dirty="0">
                <a:solidFill>
                  <a:srgbClr val="D8721A"/>
                </a:solidFill>
                <a:latin typeface="Trebuchet MS"/>
                <a:cs typeface="Trebuchet MS"/>
              </a:rPr>
              <a:t> </a:t>
            </a:r>
            <a:r>
              <a:rPr sz="2650" spc="-160" dirty="0">
                <a:solidFill>
                  <a:srgbClr val="D67218"/>
                </a:solidFill>
                <a:latin typeface="Trebuchet MS"/>
                <a:cs typeface="Trebuchet MS"/>
              </a:rPr>
              <a:t>care:</a:t>
            </a:r>
            <a:r>
              <a:rPr sz="2650" spc="-130" dirty="0">
                <a:solidFill>
                  <a:srgbClr val="D67218"/>
                </a:solidFill>
                <a:latin typeface="Trebuchet MS"/>
                <a:cs typeface="Trebuchet MS"/>
              </a:rPr>
              <a:t> </a:t>
            </a:r>
            <a:r>
              <a:rPr sz="2650" spc="-135" dirty="0">
                <a:latin typeface="Trebuchet MS"/>
                <a:cs typeface="Trebuchet MS"/>
              </a:rPr>
              <a:t>physical</a:t>
            </a:r>
            <a:r>
              <a:rPr sz="2650" spc="60" dirty="0">
                <a:latin typeface="Trebuchet MS"/>
                <a:cs typeface="Trebuchet MS"/>
              </a:rPr>
              <a:t> </a:t>
            </a:r>
            <a:r>
              <a:rPr sz="2650" spc="-20" dirty="0">
                <a:latin typeface="Trebuchet MS"/>
                <a:cs typeface="Trebuchet MS"/>
              </a:rPr>
              <a:t>care</a:t>
            </a:r>
            <a:endParaRPr sz="26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57625"/>
            <a:ext cx="9144000" cy="30003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3639" y="213270"/>
            <a:ext cx="6453505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5" dirty="0">
                <a:solidFill>
                  <a:srgbClr val="67012F"/>
                </a:solidFill>
              </a:rPr>
              <a:t>Sports</a:t>
            </a:r>
            <a:r>
              <a:rPr spc="-180" dirty="0">
                <a:solidFill>
                  <a:srgbClr val="67012F"/>
                </a:solidFill>
              </a:rPr>
              <a:t> </a:t>
            </a:r>
            <a:r>
              <a:rPr spc="-155" dirty="0">
                <a:solidFill>
                  <a:srgbClr val="640134"/>
                </a:solidFill>
              </a:rPr>
              <a:t>as</a:t>
            </a:r>
            <a:r>
              <a:rPr spc="-305" dirty="0">
                <a:solidFill>
                  <a:srgbClr val="640134"/>
                </a:solidFill>
              </a:rPr>
              <a:t> </a:t>
            </a:r>
            <a:r>
              <a:rPr spc="-355" dirty="0">
                <a:solidFill>
                  <a:srgbClr val="670036"/>
                </a:solidFill>
              </a:rPr>
              <a:t>a</a:t>
            </a:r>
            <a:r>
              <a:rPr spc="-155" dirty="0">
                <a:solidFill>
                  <a:srgbClr val="670036"/>
                </a:solidFill>
              </a:rPr>
              <a:t> </a:t>
            </a:r>
            <a:r>
              <a:rPr spc="-215" dirty="0">
                <a:solidFill>
                  <a:srgbClr val="69002F"/>
                </a:solidFill>
              </a:rPr>
              <a:t>social</a:t>
            </a:r>
            <a:r>
              <a:rPr spc="-85" dirty="0">
                <a:solidFill>
                  <a:srgbClr val="69002F"/>
                </a:solidFill>
              </a:rPr>
              <a:t> </a:t>
            </a:r>
            <a:r>
              <a:rPr spc="-170" dirty="0">
                <a:solidFill>
                  <a:srgbClr val="660338"/>
                </a:solidFill>
              </a:rPr>
              <a:t>institution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5943" y="832335"/>
            <a:ext cx="7560309" cy="285178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94970" indent="-381000">
              <a:lnSpc>
                <a:spcPct val="100000"/>
              </a:lnSpc>
              <a:spcBef>
                <a:spcPts val="740"/>
              </a:spcBef>
              <a:buChar char="•"/>
              <a:tabLst>
                <a:tab pos="394970" algn="l"/>
              </a:tabLst>
            </a:pPr>
            <a:r>
              <a:rPr sz="3250" spc="-195" dirty="0">
                <a:latin typeface="Trebuchet MS"/>
                <a:cs typeface="Trebuchet MS"/>
              </a:rPr>
              <a:t>Americans</a:t>
            </a:r>
            <a:r>
              <a:rPr sz="3250" spc="60" dirty="0">
                <a:latin typeface="Trebuchet MS"/>
                <a:cs typeface="Trebuchet MS"/>
              </a:rPr>
              <a:t> </a:t>
            </a:r>
            <a:r>
              <a:rPr sz="3250" spc="-225" dirty="0">
                <a:latin typeface="Trebuchet MS"/>
                <a:cs typeface="Trebuchet MS"/>
              </a:rPr>
              <a:t>love</a:t>
            </a:r>
            <a:r>
              <a:rPr sz="3250" spc="-45" dirty="0">
                <a:latin typeface="Trebuchet MS"/>
                <a:cs typeface="Trebuchet MS"/>
              </a:rPr>
              <a:t> </a:t>
            </a:r>
            <a:r>
              <a:rPr sz="3250" spc="-165" dirty="0">
                <a:latin typeface="Trebuchet MS"/>
                <a:cs typeface="Trebuchet MS"/>
              </a:rPr>
              <a:t>sports</a:t>
            </a:r>
            <a:r>
              <a:rPr sz="3250" spc="-70" dirty="0">
                <a:latin typeface="Trebuchet MS"/>
                <a:cs typeface="Trebuchet MS"/>
              </a:rPr>
              <a:t> </a:t>
            </a:r>
            <a:r>
              <a:rPr lang="en-US" sz="3250" spc="-170" dirty="0">
                <a:latin typeface="Trebuchet MS"/>
                <a:cs typeface="Trebuchet MS"/>
              </a:rPr>
              <a:t>&amp;</a:t>
            </a:r>
            <a:r>
              <a:rPr sz="3250" spc="-155" dirty="0">
                <a:latin typeface="Trebuchet MS"/>
                <a:cs typeface="Trebuchet MS"/>
              </a:rPr>
              <a:t> </a:t>
            </a:r>
            <a:r>
              <a:rPr sz="3250" spc="-100" dirty="0">
                <a:latin typeface="Trebuchet MS"/>
                <a:cs typeface="Trebuchet MS"/>
              </a:rPr>
              <a:t>athletes!</a:t>
            </a:r>
            <a:endParaRPr sz="3250" dirty="0">
              <a:latin typeface="Trebuchet MS"/>
              <a:cs typeface="Trebuchet MS"/>
            </a:endParaRPr>
          </a:p>
          <a:p>
            <a:pPr marL="389255" marR="5080" indent="-376555">
              <a:lnSpc>
                <a:spcPts val="3870"/>
              </a:lnSpc>
              <a:spcBef>
                <a:spcPts val="860"/>
              </a:spcBef>
              <a:buChar char="•"/>
              <a:tabLst>
                <a:tab pos="391160" algn="l"/>
              </a:tabLst>
            </a:pPr>
            <a:r>
              <a:rPr sz="3300" spc="-295" dirty="0">
                <a:latin typeface="Trebuchet MS"/>
                <a:cs typeface="Trebuchet MS"/>
              </a:rPr>
              <a:t>Reflect</a:t>
            </a:r>
            <a:r>
              <a:rPr sz="3300" spc="45" dirty="0">
                <a:latin typeface="Trebuchet MS"/>
                <a:cs typeface="Trebuchet MS"/>
              </a:rPr>
              <a:t> </a:t>
            </a:r>
            <a:r>
              <a:rPr sz="3300" spc="-245" dirty="0">
                <a:latin typeface="Trebuchet MS"/>
                <a:cs typeface="Trebuchet MS"/>
              </a:rPr>
              <a:t>social</a:t>
            </a:r>
            <a:r>
              <a:rPr sz="3300" spc="25" dirty="0">
                <a:latin typeface="Trebuchet MS"/>
                <a:cs typeface="Trebuchet MS"/>
              </a:rPr>
              <a:t> </a:t>
            </a:r>
            <a:r>
              <a:rPr sz="3300" spc="-215" dirty="0">
                <a:latin typeface="Trebuchet MS"/>
                <a:cs typeface="Trebuchet MS"/>
              </a:rPr>
              <a:t>standing</a:t>
            </a:r>
            <a:r>
              <a:rPr sz="3300" spc="-100" dirty="0">
                <a:latin typeface="Trebuchet MS"/>
                <a:cs typeface="Trebuchet MS"/>
              </a:rPr>
              <a:t> </a:t>
            </a:r>
            <a:r>
              <a:rPr sz="3300" spc="-195" dirty="0">
                <a:latin typeface="Trebuchet MS"/>
                <a:cs typeface="Trebuchet MS"/>
              </a:rPr>
              <a:t>(some</a:t>
            </a:r>
            <a:r>
              <a:rPr sz="3300" spc="90" dirty="0">
                <a:latin typeface="Trebuchet MS"/>
                <a:cs typeface="Trebuchet MS"/>
              </a:rPr>
              <a:t> </a:t>
            </a:r>
            <a:r>
              <a:rPr sz="3300" spc="-185" dirty="0">
                <a:latin typeface="Trebuchet MS"/>
                <a:cs typeface="Trebuchet MS"/>
              </a:rPr>
              <a:t>sports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-280" dirty="0">
                <a:latin typeface="Trebuchet MS"/>
                <a:cs typeface="Trebuchet MS"/>
              </a:rPr>
              <a:t>are</a:t>
            </a:r>
            <a:r>
              <a:rPr sz="3300" spc="-165" dirty="0">
                <a:latin typeface="Trebuchet MS"/>
                <a:cs typeface="Trebuchet MS"/>
              </a:rPr>
              <a:t> </a:t>
            </a:r>
            <a:r>
              <a:rPr sz="3300" spc="-95" dirty="0">
                <a:latin typeface="Trebuchet MS"/>
                <a:cs typeface="Trebuchet MS"/>
              </a:rPr>
              <a:t>too 	</a:t>
            </a:r>
            <a:r>
              <a:rPr sz="3300" spc="-245" dirty="0">
                <a:latin typeface="Trebuchet MS"/>
                <a:cs typeface="Trebuchet MS"/>
              </a:rPr>
              <a:t>expensive</a:t>
            </a:r>
            <a:r>
              <a:rPr sz="3300" spc="20" dirty="0">
                <a:latin typeface="Trebuchet MS"/>
                <a:cs typeface="Trebuchet MS"/>
              </a:rPr>
              <a:t> </a:t>
            </a:r>
            <a:r>
              <a:rPr sz="3300" spc="-225" dirty="0">
                <a:latin typeface="Trebuchet MS"/>
                <a:cs typeface="Trebuchet MS"/>
              </a:rPr>
              <a:t>for</a:t>
            </a:r>
            <a:r>
              <a:rPr sz="3300" spc="-145" dirty="0">
                <a:latin typeface="Trebuchet MS"/>
                <a:cs typeface="Trebuchet MS"/>
              </a:rPr>
              <a:t> </a:t>
            </a:r>
            <a:r>
              <a:rPr sz="3300" spc="-229" dirty="0">
                <a:latin typeface="Trebuchet MS"/>
                <a:cs typeface="Trebuchet MS"/>
              </a:rPr>
              <a:t>lower</a:t>
            </a:r>
            <a:r>
              <a:rPr sz="3300" spc="40" dirty="0">
                <a:latin typeface="Trebuchet MS"/>
                <a:cs typeface="Trebuchet MS"/>
              </a:rPr>
              <a:t> </a:t>
            </a:r>
            <a:r>
              <a:rPr sz="3300" spc="-254" dirty="0">
                <a:latin typeface="Trebuchet MS"/>
                <a:cs typeface="Trebuchet MS"/>
              </a:rPr>
              <a:t>income</a:t>
            </a:r>
            <a:r>
              <a:rPr sz="3300" spc="5" dirty="0">
                <a:latin typeface="Trebuchet MS"/>
                <a:cs typeface="Trebuchet MS"/>
              </a:rPr>
              <a:t> </a:t>
            </a:r>
            <a:r>
              <a:rPr sz="3300" spc="-65" dirty="0">
                <a:latin typeface="Trebuchet MS"/>
                <a:cs typeface="Trebuchet MS"/>
              </a:rPr>
              <a:t>people)</a:t>
            </a:r>
            <a:endParaRPr sz="3300" dirty="0">
              <a:latin typeface="Trebuchet MS"/>
              <a:cs typeface="Trebuchet MS"/>
            </a:endParaRPr>
          </a:p>
          <a:p>
            <a:pPr marL="387985" indent="-374015">
              <a:lnSpc>
                <a:spcPct val="100000"/>
              </a:lnSpc>
              <a:spcBef>
                <a:spcPts val="545"/>
              </a:spcBef>
              <a:buChar char="•"/>
              <a:tabLst>
                <a:tab pos="387985" algn="l"/>
              </a:tabLst>
            </a:pPr>
            <a:r>
              <a:rPr sz="3250" spc="-235" dirty="0">
                <a:latin typeface="Trebuchet MS"/>
                <a:cs typeface="Trebuchet MS"/>
              </a:rPr>
              <a:t>Complex</a:t>
            </a:r>
            <a:r>
              <a:rPr sz="3250" spc="15" dirty="0">
                <a:latin typeface="Trebuchet MS"/>
                <a:cs typeface="Trebuchet MS"/>
              </a:rPr>
              <a:t> </a:t>
            </a:r>
            <a:r>
              <a:rPr sz="3250" spc="-204" dirty="0">
                <a:latin typeface="Trebuchet MS"/>
                <a:cs typeface="Trebuchet MS"/>
              </a:rPr>
              <a:t>form</a:t>
            </a:r>
            <a:r>
              <a:rPr sz="3250" spc="5" dirty="0">
                <a:latin typeface="Trebuchet MS"/>
                <a:cs typeface="Trebuchet MS"/>
              </a:rPr>
              <a:t> </a:t>
            </a:r>
            <a:r>
              <a:rPr sz="3250" spc="-215" dirty="0">
                <a:latin typeface="Trebuchet MS"/>
                <a:cs typeface="Trebuchet MS"/>
              </a:rPr>
              <a:t>of</a:t>
            </a:r>
            <a:r>
              <a:rPr sz="3250" spc="-225" dirty="0">
                <a:latin typeface="Trebuchet MS"/>
                <a:cs typeface="Trebuchet MS"/>
              </a:rPr>
              <a:t> </a:t>
            </a:r>
            <a:r>
              <a:rPr sz="3250" spc="-260" dirty="0">
                <a:latin typeface="Trebuchet MS"/>
                <a:cs typeface="Trebuchet MS"/>
              </a:rPr>
              <a:t>face-</a:t>
            </a:r>
            <a:r>
              <a:rPr sz="3250" spc="-250" dirty="0">
                <a:latin typeface="Trebuchet MS"/>
                <a:cs typeface="Trebuchet MS"/>
              </a:rPr>
              <a:t>to-</a:t>
            </a:r>
            <a:r>
              <a:rPr sz="3250" spc="-275" dirty="0">
                <a:latin typeface="Trebuchet MS"/>
                <a:cs typeface="Trebuchet MS"/>
              </a:rPr>
              <a:t>face</a:t>
            </a:r>
            <a:r>
              <a:rPr sz="3250" spc="280" dirty="0">
                <a:latin typeface="Trebuchet MS"/>
                <a:cs typeface="Trebuchet MS"/>
              </a:rPr>
              <a:t> </a:t>
            </a:r>
            <a:r>
              <a:rPr sz="3250" spc="-120" dirty="0">
                <a:latin typeface="Trebuchet MS"/>
                <a:cs typeface="Trebuchet MS"/>
              </a:rPr>
              <a:t>integration</a:t>
            </a:r>
            <a:endParaRPr sz="3250" dirty="0">
              <a:latin typeface="Trebuchet MS"/>
              <a:cs typeface="Trebuchet MS"/>
            </a:endParaRPr>
          </a:p>
          <a:p>
            <a:pPr marL="391160" indent="-378460">
              <a:lnSpc>
                <a:spcPct val="100000"/>
              </a:lnSpc>
              <a:spcBef>
                <a:spcPts val="640"/>
              </a:spcBef>
              <a:buChar char="•"/>
              <a:tabLst>
                <a:tab pos="391160" algn="l"/>
              </a:tabLst>
            </a:pPr>
            <a:r>
              <a:rPr sz="3350" spc="-245" dirty="0">
                <a:latin typeface="Trebuchet MS"/>
                <a:cs typeface="Trebuchet MS"/>
              </a:rPr>
              <a:t>Process</a:t>
            </a:r>
            <a:r>
              <a:rPr sz="3350" spc="30" dirty="0">
                <a:latin typeface="Trebuchet MS"/>
                <a:cs typeface="Trebuchet MS"/>
              </a:rPr>
              <a:t> </a:t>
            </a:r>
            <a:r>
              <a:rPr sz="3350" spc="-225" dirty="0">
                <a:latin typeface="Trebuchet MS"/>
                <a:cs typeface="Trebuchet MS"/>
              </a:rPr>
              <a:t>of</a:t>
            </a:r>
            <a:r>
              <a:rPr sz="3350" spc="-250" dirty="0">
                <a:latin typeface="Trebuchet MS"/>
                <a:cs typeface="Trebuchet MS"/>
              </a:rPr>
              <a:t> </a:t>
            </a:r>
            <a:r>
              <a:rPr sz="3350" spc="-254" dirty="0">
                <a:latin typeface="Trebuchet MS"/>
                <a:cs typeface="Trebuchet MS"/>
              </a:rPr>
              <a:t>competition</a:t>
            </a:r>
            <a:r>
              <a:rPr sz="3350" spc="70" dirty="0">
                <a:latin typeface="Trebuchet MS"/>
                <a:cs typeface="Trebuchet MS"/>
              </a:rPr>
              <a:t> </a:t>
            </a:r>
            <a:r>
              <a:rPr sz="3350" spc="-150" dirty="0">
                <a:latin typeface="Trebuchet MS"/>
                <a:cs typeface="Trebuchet MS"/>
              </a:rPr>
              <a:t>&amp;</a:t>
            </a:r>
            <a:r>
              <a:rPr sz="3350" spc="-225" dirty="0">
                <a:latin typeface="Trebuchet MS"/>
                <a:cs typeface="Trebuchet MS"/>
              </a:rPr>
              <a:t> </a:t>
            </a:r>
            <a:r>
              <a:rPr sz="3350" spc="-145" dirty="0">
                <a:latin typeface="Trebuchet MS"/>
                <a:cs typeface="Trebuchet MS"/>
              </a:rPr>
              <a:t>cooperation</a:t>
            </a:r>
            <a:endParaRPr sz="33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77445" y="2998886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797" y="0"/>
                </a:lnTo>
              </a:path>
            </a:pathLst>
          </a:custGeom>
          <a:ln w="20835">
            <a:solidFill>
              <a:srgbClr val="0303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375796" y="178593"/>
            <a:ext cx="2768600" cy="2402205"/>
            <a:chOff x="6375796" y="178593"/>
            <a:chExt cx="2768600" cy="24022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5796" y="178593"/>
              <a:ext cx="2768203" cy="24020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1914" y="250031"/>
              <a:ext cx="2402085" cy="60721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0121" y="304800"/>
            <a:ext cx="3811904" cy="134302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531495">
              <a:lnSpc>
                <a:spcPts val="5270"/>
              </a:lnSpc>
              <a:spcBef>
                <a:spcPts val="30"/>
              </a:spcBef>
            </a:pPr>
            <a:r>
              <a:rPr sz="4250" spc="-125" dirty="0">
                <a:solidFill>
                  <a:srgbClr val="01B14F"/>
                </a:solidFill>
              </a:rPr>
              <a:t>Science</a:t>
            </a:r>
            <a:r>
              <a:rPr sz="4250" spc="-150" dirty="0">
                <a:solidFill>
                  <a:srgbClr val="01B14F"/>
                </a:solidFill>
              </a:rPr>
              <a:t> </a:t>
            </a:r>
            <a:r>
              <a:rPr sz="4250" spc="-35" dirty="0">
                <a:solidFill>
                  <a:srgbClr val="03AC4F"/>
                </a:solidFill>
              </a:rPr>
              <a:t>as</a:t>
            </a:r>
            <a:r>
              <a:rPr sz="4250" spc="-285" dirty="0">
                <a:solidFill>
                  <a:srgbClr val="03AC4F"/>
                </a:solidFill>
              </a:rPr>
              <a:t> </a:t>
            </a:r>
            <a:r>
              <a:rPr sz="4250" spc="-375" dirty="0">
                <a:solidFill>
                  <a:srgbClr val="00B352"/>
                </a:solidFill>
              </a:rPr>
              <a:t>a </a:t>
            </a:r>
            <a:r>
              <a:rPr sz="4250" spc="-110" dirty="0">
                <a:solidFill>
                  <a:srgbClr val="05AF4D"/>
                </a:solidFill>
              </a:rPr>
              <a:t>social</a:t>
            </a:r>
            <a:r>
              <a:rPr sz="4250" spc="-180" dirty="0">
                <a:solidFill>
                  <a:srgbClr val="05AF4D"/>
                </a:solidFill>
              </a:rPr>
              <a:t> </a:t>
            </a:r>
            <a:r>
              <a:rPr sz="4250" spc="-110" dirty="0">
                <a:solidFill>
                  <a:srgbClr val="00AF4D"/>
                </a:solidFill>
              </a:rPr>
              <a:t>institution</a:t>
            </a:r>
            <a:endParaRPr sz="4250" dirty="0"/>
          </a:p>
        </p:txBody>
      </p:sp>
      <p:sp>
        <p:nvSpPr>
          <p:cNvPr id="7" name="object 7"/>
          <p:cNvSpPr txBox="1"/>
          <p:nvPr/>
        </p:nvSpPr>
        <p:spPr>
          <a:xfrm>
            <a:off x="46961" y="1978123"/>
            <a:ext cx="7451090" cy="469836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75285" marR="361950" indent="-363220">
              <a:lnSpc>
                <a:spcPct val="79200"/>
              </a:lnSpc>
              <a:spcBef>
                <a:spcPts val="875"/>
              </a:spcBef>
              <a:buChar char="•"/>
              <a:tabLst>
                <a:tab pos="375285" algn="l"/>
                <a:tab pos="386715" algn="l"/>
                <a:tab pos="5539740" algn="l"/>
              </a:tabLst>
            </a:pP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90" dirty="0">
                <a:latin typeface="Trebuchet MS"/>
                <a:cs typeface="Trebuchet MS"/>
              </a:rPr>
              <a:t>Rational.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190" dirty="0">
                <a:latin typeface="Trebuchet MS"/>
                <a:cs typeface="Trebuchet MS"/>
              </a:rPr>
              <a:t>Reflects/reinforces</a:t>
            </a:r>
            <a:r>
              <a:rPr sz="3000" spc="-229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the</a:t>
            </a:r>
            <a:r>
              <a:rPr sz="3000" spc="-10" dirty="0">
                <a:latin typeface="Trebuchet MS"/>
                <a:cs typeface="Trebuchet MS"/>
              </a:rPr>
              <a:t> dominant </a:t>
            </a:r>
            <a:r>
              <a:rPr sz="3050" spc="-210" dirty="0">
                <a:latin typeface="Trebuchet MS"/>
                <a:cs typeface="Trebuchet MS"/>
              </a:rPr>
              <a:t>values/views</a:t>
            </a:r>
            <a:r>
              <a:rPr sz="3050" spc="155" dirty="0">
                <a:latin typeface="Trebuchet MS"/>
                <a:cs typeface="Trebuchet MS"/>
              </a:rPr>
              <a:t> </a:t>
            </a:r>
            <a:r>
              <a:rPr sz="3050" spc="-160" dirty="0">
                <a:latin typeface="Trebuchet MS"/>
                <a:cs typeface="Trebuchet MS"/>
              </a:rPr>
              <a:t>of</a:t>
            </a:r>
            <a:r>
              <a:rPr sz="3050" spc="-240" dirty="0">
                <a:latin typeface="Trebuchet MS"/>
                <a:cs typeface="Trebuchet MS"/>
              </a:rPr>
              <a:t> society.</a:t>
            </a:r>
            <a:r>
              <a:rPr sz="3050" spc="-90" dirty="0">
                <a:latin typeface="Trebuchet MS"/>
                <a:cs typeface="Trebuchet MS"/>
              </a:rPr>
              <a:t> </a:t>
            </a:r>
            <a:r>
              <a:rPr sz="3050" spc="-229" dirty="0">
                <a:latin typeface="Trebuchet MS"/>
                <a:cs typeface="Trebuchet MS"/>
              </a:rPr>
              <a:t>Can</a:t>
            </a:r>
            <a:r>
              <a:rPr sz="3050" spc="-125" dirty="0">
                <a:latin typeface="Trebuchet MS"/>
                <a:cs typeface="Trebuchet MS"/>
              </a:rPr>
              <a:t> </a:t>
            </a:r>
            <a:r>
              <a:rPr sz="3050" spc="-229" dirty="0">
                <a:latin typeface="Trebuchet MS"/>
                <a:cs typeface="Trebuchet MS"/>
              </a:rPr>
              <a:t>be</a:t>
            </a:r>
            <a:r>
              <a:rPr sz="3050" spc="-130" dirty="0">
                <a:latin typeface="Trebuchet MS"/>
                <a:cs typeface="Trebuchet MS"/>
              </a:rPr>
              <a:t> </a:t>
            </a:r>
            <a:r>
              <a:rPr sz="3050" spc="-320" dirty="0">
                <a:latin typeface="Trebuchet MS"/>
                <a:cs typeface="Trebuchet MS"/>
              </a:rPr>
              <a:t>a</a:t>
            </a:r>
            <a:r>
              <a:rPr sz="3050" spc="-100" dirty="0">
                <a:latin typeface="Trebuchet MS"/>
                <a:cs typeface="Trebuchet MS"/>
              </a:rPr>
              <a:t> </a:t>
            </a:r>
            <a:r>
              <a:rPr sz="3050" spc="-25" dirty="0">
                <a:latin typeface="Trebuchet MS"/>
                <a:cs typeface="Trebuchet MS"/>
              </a:rPr>
              <a:t>direct </a:t>
            </a:r>
            <a:r>
              <a:rPr sz="3050" spc="-175" dirty="0">
                <a:latin typeface="Trebuchet MS"/>
                <a:cs typeface="Trebuchet MS"/>
              </a:rPr>
              <a:t>translation</a:t>
            </a:r>
            <a:r>
              <a:rPr sz="3050" spc="-5" dirty="0">
                <a:latin typeface="Trebuchet MS"/>
                <a:cs typeface="Trebuchet MS"/>
              </a:rPr>
              <a:t> </a:t>
            </a:r>
            <a:r>
              <a:rPr sz="3050" spc="-204" dirty="0">
                <a:latin typeface="Trebuchet MS"/>
                <a:cs typeface="Trebuchet MS"/>
              </a:rPr>
              <a:t>of</a:t>
            </a:r>
            <a:r>
              <a:rPr sz="3050" spc="-155" dirty="0">
                <a:latin typeface="Trebuchet MS"/>
                <a:cs typeface="Trebuchet MS"/>
              </a:rPr>
              <a:t> </a:t>
            </a:r>
            <a:r>
              <a:rPr sz="3050" spc="-200" dirty="0">
                <a:latin typeface="Trebuchet MS"/>
                <a:cs typeface="Trebuchet MS"/>
              </a:rPr>
              <a:t>social</a:t>
            </a:r>
            <a:r>
              <a:rPr sz="3050" spc="10" dirty="0">
                <a:latin typeface="Trebuchet MS"/>
                <a:cs typeface="Trebuchet MS"/>
              </a:rPr>
              <a:t> </a:t>
            </a:r>
            <a:r>
              <a:rPr sz="3050" spc="-10" dirty="0">
                <a:latin typeface="Trebuchet MS"/>
                <a:cs typeface="Trebuchet MS"/>
              </a:rPr>
              <a:t>experience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-245" dirty="0">
                <a:latin typeface="Trebuchet MS"/>
                <a:cs typeface="Trebuchet MS"/>
              </a:rPr>
              <a:t>we</a:t>
            </a:r>
            <a:r>
              <a:rPr sz="3050" spc="-120" dirty="0">
                <a:latin typeface="Trebuchet MS"/>
                <a:cs typeface="Trebuchet MS"/>
              </a:rPr>
              <a:t> </a:t>
            </a:r>
            <a:r>
              <a:rPr sz="3050" spc="-265" dirty="0">
                <a:latin typeface="Trebuchet MS"/>
                <a:cs typeface="Trebuchet MS"/>
              </a:rPr>
              <a:t>expect </a:t>
            </a:r>
            <a:r>
              <a:rPr sz="2950" spc="-175" dirty="0">
                <a:latin typeface="Trebuchet MS"/>
                <a:cs typeface="Trebuchet MS"/>
              </a:rPr>
              <a:t>science</a:t>
            </a:r>
            <a:r>
              <a:rPr sz="2950" spc="-45" dirty="0">
                <a:latin typeface="Trebuchet MS"/>
                <a:cs typeface="Trebuchet MS"/>
              </a:rPr>
              <a:t> </a:t>
            </a:r>
            <a:r>
              <a:rPr sz="2950" spc="-85" dirty="0">
                <a:latin typeface="Trebuchet MS"/>
                <a:cs typeface="Trebuchet MS"/>
              </a:rPr>
              <a:t>to</a:t>
            </a:r>
            <a:r>
              <a:rPr sz="2950" spc="-140" dirty="0">
                <a:latin typeface="Trebuchet MS"/>
                <a:cs typeface="Trebuchet MS"/>
              </a:rPr>
              <a:t> </a:t>
            </a:r>
            <a:r>
              <a:rPr sz="2950" spc="-135" dirty="0">
                <a:latin typeface="Trebuchet MS"/>
                <a:cs typeface="Trebuchet MS"/>
              </a:rPr>
              <a:t>improve</a:t>
            </a:r>
            <a:r>
              <a:rPr sz="2950" spc="-35" dirty="0">
                <a:latin typeface="Trebuchet MS"/>
                <a:cs typeface="Trebuchet MS"/>
              </a:rPr>
              <a:t> </a:t>
            </a:r>
            <a:r>
              <a:rPr sz="2950" spc="-120" dirty="0">
                <a:latin typeface="Trebuchet MS"/>
                <a:cs typeface="Trebuchet MS"/>
              </a:rPr>
              <a:t>our</a:t>
            </a:r>
            <a:r>
              <a:rPr sz="2950" spc="-125" dirty="0">
                <a:latin typeface="Trebuchet MS"/>
                <a:cs typeface="Trebuchet MS"/>
              </a:rPr>
              <a:t> </a:t>
            </a:r>
            <a:r>
              <a:rPr sz="2950" spc="-10" dirty="0">
                <a:latin typeface="Trebuchet MS"/>
                <a:cs typeface="Trebuchet MS"/>
              </a:rPr>
              <a:t>lives.</a:t>
            </a:r>
            <a:endParaRPr sz="2950">
              <a:latin typeface="Trebuchet MS"/>
              <a:cs typeface="Trebuchet MS"/>
            </a:endParaRPr>
          </a:p>
          <a:p>
            <a:pPr marL="375285" marR="5080" indent="-363220">
              <a:lnSpc>
                <a:spcPct val="79300"/>
              </a:lnSpc>
              <a:spcBef>
                <a:spcPts val="810"/>
              </a:spcBef>
              <a:buChar char="•"/>
              <a:tabLst>
                <a:tab pos="375285" algn="l"/>
                <a:tab pos="388620" algn="l"/>
              </a:tabLst>
            </a:pP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00" dirty="0">
                <a:latin typeface="Trebuchet MS"/>
                <a:cs typeface="Trebuchet MS"/>
              </a:rPr>
              <a:t>Darwin's</a:t>
            </a:r>
            <a:r>
              <a:rPr sz="3000" spc="-125" dirty="0">
                <a:latin typeface="Trebuchet MS"/>
                <a:cs typeface="Trebuchet MS"/>
              </a:rPr>
              <a:t> theory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175" dirty="0">
                <a:latin typeface="Trebuchet MS"/>
                <a:cs typeface="Trebuchet MS"/>
              </a:rPr>
              <a:t>of</a:t>
            </a:r>
            <a:r>
              <a:rPr sz="3000" spc="-155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evolution</a:t>
            </a:r>
            <a:r>
              <a:rPr sz="3000" spc="20" dirty="0">
                <a:latin typeface="Trebuchet MS"/>
                <a:cs typeface="Trebuchet MS"/>
              </a:rPr>
              <a:t> </a:t>
            </a:r>
            <a:r>
              <a:rPr sz="3000" spc="-229" dirty="0">
                <a:latin typeface="Trebuchet MS"/>
                <a:cs typeface="Trebuchet MS"/>
              </a:rPr>
              <a:t>by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natural </a:t>
            </a:r>
            <a:r>
              <a:rPr sz="3050" spc="-215" dirty="0">
                <a:latin typeface="Trebuchet MS"/>
                <a:cs typeface="Trebuchet MS"/>
              </a:rPr>
              <a:t>selection:</a:t>
            </a:r>
            <a:r>
              <a:rPr sz="3050" spc="-50" dirty="0">
                <a:latin typeface="Trebuchet MS"/>
                <a:cs typeface="Trebuchet MS"/>
              </a:rPr>
              <a:t> </a:t>
            </a:r>
            <a:r>
              <a:rPr sz="3050" spc="-190" dirty="0">
                <a:latin typeface="Trebuchet MS"/>
                <a:cs typeface="Trebuchet MS"/>
              </a:rPr>
              <a:t>universal</a:t>
            </a:r>
            <a:r>
              <a:rPr sz="3050" spc="190" dirty="0">
                <a:latin typeface="Trebuchet MS"/>
                <a:cs typeface="Trebuchet MS"/>
              </a:rPr>
              <a:t> </a:t>
            </a:r>
            <a:r>
              <a:rPr sz="3050" spc="-190" dirty="0">
                <a:latin typeface="Trebuchet MS"/>
                <a:cs typeface="Trebuchet MS"/>
              </a:rPr>
              <a:t>struggle</a:t>
            </a:r>
            <a:r>
              <a:rPr sz="3050" spc="-85" dirty="0">
                <a:latin typeface="Trebuchet MS"/>
                <a:cs typeface="Trebuchet MS"/>
              </a:rPr>
              <a:t> </a:t>
            </a:r>
            <a:r>
              <a:rPr sz="3050" spc="-210" dirty="0">
                <a:latin typeface="Trebuchet MS"/>
                <a:cs typeface="Trebuchet MS"/>
              </a:rPr>
              <a:t>for</a:t>
            </a:r>
            <a:r>
              <a:rPr sz="3050" spc="-85" dirty="0">
                <a:latin typeface="Trebuchet MS"/>
                <a:cs typeface="Trebuchet MS"/>
              </a:rPr>
              <a:t> </a:t>
            </a:r>
            <a:r>
              <a:rPr sz="3050" spc="-105" dirty="0">
                <a:latin typeface="Trebuchet MS"/>
                <a:cs typeface="Trebuchet MS"/>
              </a:rPr>
              <a:t>existence: </a:t>
            </a:r>
            <a:r>
              <a:rPr sz="3000" spc="-130" dirty="0">
                <a:latin typeface="Trebuchet MS"/>
                <a:cs typeface="Trebuchet MS"/>
              </a:rPr>
              <a:t>took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early-</a:t>
            </a:r>
            <a:r>
              <a:rPr sz="3000" spc="-155" dirty="0">
                <a:latin typeface="Trebuchet MS"/>
                <a:cs typeface="Trebuchet MS"/>
              </a:rPr>
              <a:t>19th-</a:t>
            </a:r>
            <a:r>
              <a:rPr sz="3000" spc="-160" dirty="0">
                <a:latin typeface="Trebuchet MS"/>
                <a:cs typeface="Trebuchet MS"/>
              </a:rPr>
              <a:t>century</a:t>
            </a:r>
            <a:r>
              <a:rPr sz="3000" spc="-295" dirty="0">
                <a:latin typeface="Trebuchet MS"/>
                <a:cs typeface="Trebuchet MS"/>
              </a:rPr>
              <a:t> </a:t>
            </a:r>
            <a:r>
              <a:rPr sz="3000" i="1" dirty="0">
                <a:latin typeface="Calibri"/>
                <a:cs typeface="Calibri"/>
              </a:rPr>
              <a:t>political</a:t>
            </a:r>
            <a:r>
              <a:rPr sz="3000" i="1" spc="150" dirty="0">
                <a:latin typeface="Calibri"/>
                <a:cs typeface="Calibri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economy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&amp; </a:t>
            </a:r>
            <a:r>
              <a:rPr sz="3050" spc="-204" dirty="0">
                <a:latin typeface="Trebuchet MS"/>
                <a:cs typeface="Trebuchet MS"/>
              </a:rPr>
              <a:t>expanded</a:t>
            </a:r>
            <a:r>
              <a:rPr sz="3050" spc="-25" dirty="0">
                <a:latin typeface="Trebuchet MS"/>
                <a:cs typeface="Trebuchet MS"/>
              </a:rPr>
              <a:t> </a:t>
            </a:r>
            <a:r>
              <a:rPr sz="3050" spc="-295" dirty="0">
                <a:latin typeface="Trebuchet MS"/>
                <a:cs typeface="Trebuchet MS"/>
              </a:rPr>
              <a:t>it</a:t>
            </a:r>
            <a:r>
              <a:rPr sz="3050" spc="-254" dirty="0">
                <a:latin typeface="Trebuchet MS"/>
                <a:cs typeface="Trebuchet MS"/>
              </a:rPr>
              <a:t> </a:t>
            </a:r>
            <a:r>
              <a:rPr sz="3050" spc="-120" dirty="0">
                <a:latin typeface="Trebuchet MS"/>
                <a:cs typeface="Trebuchet MS"/>
              </a:rPr>
              <a:t>to</a:t>
            </a:r>
            <a:r>
              <a:rPr sz="3050" spc="-105" dirty="0">
                <a:latin typeface="Trebuchet MS"/>
                <a:cs typeface="Trebuchet MS"/>
              </a:rPr>
              <a:t> </a:t>
            </a:r>
            <a:r>
              <a:rPr sz="3050" spc="-225" dirty="0">
                <a:latin typeface="Trebuchet MS"/>
                <a:cs typeface="Trebuchet MS"/>
              </a:rPr>
              <a:t>include</a:t>
            </a:r>
            <a:r>
              <a:rPr sz="3050" spc="-10" dirty="0">
                <a:latin typeface="Trebuchet MS"/>
                <a:cs typeface="Trebuchet MS"/>
              </a:rPr>
              <a:t> </a:t>
            </a:r>
            <a:r>
              <a:rPr sz="3050" spc="-290" dirty="0">
                <a:latin typeface="Trebuchet MS"/>
                <a:cs typeface="Trebuchet MS"/>
              </a:rPr>
              <a:t>all</a:t>
            </a:r>
            <a:r>
              <a:rPr sz="3050" spc="50" dirty="0">
                <a:latin typeface="Trebuchet MS"/>
                <a:cs typeface="Trebuchet MS"/>
              </a:rPr>
              <a:t> </a:t>
            </a:r>
            <a:r>
              <a:rPr sz="3050" spc="-204" dirty="0">
                <a:latin typeface="Trebuchet MS"/>
                <a:cs typeface="Trebuchet MS"/>
              </a:rPr>
              <a:t>of</a:t>
            </a:r>
            <a:r>
              <a:rPr sz="3050" spc="-150" dirty="0">
                <a:latin typeface="Trebuchet MS"/>
                <a:cs typeface="Trebuchet MS"/>
              </a:rPr>
              <a:t> </a:t>
            </a:r>
            <a:r>
              <a:rPr sz="3050" i="1" spc="-30" dirty="0">
                <a:latin typeface="Calibri"/>
                <a:cs typeface="Calibri"/>
              </a:rPr>
              <a:t>natural</a:t>
            </a:r>
            <a:r>
              <a:rPr sz="3050" i="1" spc="15" dirty="0">
                <a:latin typeface="Calibri"/>
                <a:cs typeface="Calibri"/>
              </a:rPr>
              <a:t> </a:t>
            </a:r>
            <a:r>
              <a:rPr sz="3050" spc="-160" dirty="0">
                <a:latin typeface="Trebuchet MS"/>
                <a:cs typeface="Trebuchet MS"/>
              </a:rPr>
              <a:t>economy.</a:t>
            </a:r>
            <a:endParaRPr sz="3050">
              <a:latin typeface="Trebuchet MS"/>
              <a:cs typeface="Trebuchet MS"/>
            </a:endParaRPr>
          </a:p>
          <a:p>
            <a:pPr marL="384175" marR="39370" indent="-372110">
              <a:lnSpc>
                <a:spcPct val="78800"/>
              </a:lnSpc>
              <a:spcBef>
                <a:spcPts val="740"/>
              </a:spcBef>
              <a:buChar char="•"/>
              <a:tabLst>
                <a:tab pos="384175" algn="l"/>
              </a:tabLst>
            </a:pPr>
            <a:r>
              <a:rPr sz="3000" spc="-165" dirty="0">
                <a:latin typeface="Trebuchet MS"/>
                <a:cs typeface="Trebuchet MS"/>
              </a:rPr>
              <a:t>Scientists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200" dirty="0">
                <a:latin typeface="Trebuchet MS"/>
                <a:cs typeface="Trebuchet MS"/>
              </a:rPr>
              <a:t>broke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-180" dirty="0">
                <a:latin typeface="Trebuchet MS"/>
                <a:cs typeface="Trebuchet MS"/>
              </a:rPr>
              <a:t>nature</a:t>
            </a:r>
            <a:r>
              <a:rPr sz="3000" spc="25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down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into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285" dirty="0">
                <a:latin typeface="Trebuchet MS"/>
                <a:cs typeface="Trebuchet MS"/>
              </a:rPr>
              <a:t>“pieces,” </a:t>
            </a:r>
            <a:r>
              <a:rPr sz="3050" spc="-204" dirty="0">
                <a:latin typeface="Trebuchet MS"/>
                <a:cs typeface="Trebuchet MS"/>
              </a:rPr>
              <a:t>when</a:t>
            </a:r>
            <a:r>
              <a:rPr sz="3050" spc="-25" dirty="0">
                <a:latin typeface="Trebuchet MS"/>
                <a:cs typeface="Trebuchet MS"/>
              </a:rPr>
              <a:t> </a:t>
            </a:r>
            <a:r>
              <a:rPr sz="3050" spc="-295" dirty="0">
                <a:latin typeface="Trebuchet MS"/>
                <a:cs typeface="Trebuchet MS"/>
              </a:rPr>
              <a:t>it</a:t>
            </a:r>
            <a:r>
              <a:rPr sz="3050" spc="-80" dirty="0">
                <a:latin typeface="Trebuchet MS"/>
                <a:cs typeface="Trebuchet MS"/>
              </a:rPr>
              <a:t> </a:t>
            </a:r>
            <a:r>
              <a:rPr sz="3050" spc="-200" dirty="0">
                <a:latin typeface="Trebuchet MS"/>
                <a:cs typeface="Trebuchet MS"/>
              </a:rPr>
              <a:t>was</a:t>
            </a:r>
            <a:r>
              <a:rPr sz="3050" spc="-90" dirty="0">
                <a:latin typeface="Trebuchet MS"/>
                <a:cs typeface="Trebuchet MS"/>
              </a:rPr>
              <a:t> </a:t>
            </a:r>
            <a:r>
              <a:rPr sz="3050" spc="-180" dirty="0">
                <a:latin typeface="Trebuchet MS"/>
                <a:cs typeface="Trebuchet MS"/>
              </a:rPr>
              <a:t>seen</a:t>
            </a:r>
            <a:r>
              <a:rPr sz="3050" spc="-135" dirty="0">
                <a:latin typeface="Trebuchet MS"/>
                <a:cs typeface="Trebuchet MS"/>
              </a:rPr>
              <a:t> </a:t>
            </a:r>
            <a:r>
              <a:rPr sz="3050" spc="-180" dirty="0">
                <a:latin typeface="Trebuchet MS"/>
                <a:cs typeface="Trebuchet MS"/>
              </a:rPr>
              <a:t>as</a:t>
            </a:r>
            <a:r>
              <a:rPr sz="3050" spc="-135" dirty="0">
                <a:latin typeface="Trebuchet MS"/>
                <a:cs typeface="Trebuchet MS"/>
              </a:rPr>
              <a:t> </a:t>
            </a:r>
            <a:r>
              <a:rPr sz="3050" spc="-400" dirty="0">
                <a:latin typeface="Trebuchet MS"/>
                <a:cs typeface="Trebuchet MS"/>
              </a:rPr>
              <a:t>a</a:t>
            </a:r>
            <a:r>
              <a:rPr sz="3050" spc="-35" dirty="0">
                <a:latin typeface="Trebuchet MS"/>
                <a:cs typeface="Trebuchet MS"/>
              </a:rPr>
              <a:t> </a:t>
            </a:r>
            <a:r>
              <a:rPr sz="3050" spc="-175" dirty="0">
                <a:latin typeface="Trebuchet MS"/>
                <a:cs typeface="Trebuchet MS"/>
              </a:rPr>
              <a:t>mysterious</a:t>
            </a:r>
            <a:r>
              <a:rPr sz="3050" spc="65" dirty="0">
                <a:latin typeface="Trebuchet MS"/>
                <a:cs typeface="Trebuchet MS"/>
              </a:rPr>
              <a:t> </a:t>
            </a:r>
            <a:r>
              <a:rPr sz="3050" spc="-10" dirty="0">
                <a:latin typeface="Trebuchet MS"/>
                <a:cs typeface="Trebuchet MS"/>
              </a:rPr>
              <a:t>whole </a:t>
            </a:r>
            <a:r>
              <a:rPr sz="3050" spc="-245" dirty="0">
                <a:latin typeface="Trebuchet MS"/>
                <a:cs typeface="Trebuchet MS"/>
              </a:rPr>
              <a:t>before;</a:t>
            </a:r>
            <a:r>
              <a:rPr sz="3050" spc="-45" dirty="0">
                <a:latin typeface="Trebuchet MS"/>
                <a:cs typeface="Trebuchet MS"/>
              </a:rPr>
              <a:t> </a:t>
            </a:r>
            <a:r>
              <a:rPr sz="3050" spc="-160" dirty="0">
                <a:latin typeface="Trebuchet MS"/>
                <a:cs typeface="Trebuchet MS"/>
              </a:rPr>
              <a:t>now</a:t>
            </a:r>
            <a:r>
              <a:rPr sz="3050" dirty="0">
                <a:latin typeface="Trebuchet MS"/>
                <a:cs typeface="Trebuchet MS"/>
              </a:rPr>
              <a:t> </a:t>
            </a:r>
            <a:r>
              <a:rPr sz="3050" spc="-280" dirty="0">
                <a:latin typeface="Trebuchet MS"/>
                <a:cs typeface="Trebuchet MS"/>
              </a:rPr>
              <a:t>we</a:t>
            </a:r>
            <a:r>
              <a:rPr sz="3050" spc="-90" dirty="0">
                <a:latin typeface="Trebuchet MS"/>
                <a:cs typeface="Trebuchet MS"/>
              </a:rPr>
              <a:t> </a:t>
            </a:r>
            <a:r>
              <a:rPr sz="3050" spc="-190" dirty="0">
                <a:latin typeface="Trebuchet MS"/>
                <a:cs typeface="Trebuchet MS"/>
              </a:rPr>
              <a:t>look</a:t>
            </a:r>
            <a:r>
              <a:rPr sz="3050" spc="-45" dirty="0">
                <a:latin typeface="Trebuchet MS"/>
                <a:cs typeface="Trebuchet MS"/>
              </a:rPr>
              <a:t> </a:t>
            </a:r>
            <a:r>
              <a:rPr sz="3050" spc="-250" dirty="0">
                <a:latin typeface="Trebuchet MS"/>
                <a:cs typeface="Trebuchet MS"/>
              </a:rPr>
              <a:t>at</a:t>
            </a:r>
            <a:r>
              <a:rPr sz="3050" spc="-240" dirty="0">
                <a:latin typeface="Trebuchet MS"/>
                <a:cs typeface="Trebuchet MS"/>
              </a:rPr>
              <a:t> </a:t>
            </a:r>
            <a:r>
              <a:rPr sz="3050" spc="-200" dirty="0">
                <a:latin typeface="Trebuchet MS"/>
                <a:cs typeface="Trebuchet MS"/>
              </a:rPr>
              <a:t>the</a:t>
            </a:r>
            <a:r>
              <a:rPr sz="3050" spc="-45" dirty="0">
                <a:latin typeface="Trebuchet MS"/>
                <a:cs typeface="Trebuchet MS"/>
              </a:rPr>
              <a:t> </a:t>
            </a:r>
            <a:r>
              <a:rPr sz="3050" spc="-210" dirty="0">
                <a:latin typeface="Trebuchet MS"/>
                <a:cs typeface="Trebuchet MS"/>
              </a:rPr>
              <a:t>bits</a:t>
            </a:r>
            <a:r>
              <a:rPr sz="3050" spc="-170" dirty="0">
                <a:latin typeface="Trebuchet MS"/>
                <a:cs typeface="Trebuchet MS"/>
              </a:rPr>
              <a:t> </a:t>
            </a:r>
            <a:r>
              <a:rPr sz="3050" spc="-190" dirty="0">
                <a:latin typeface="Trebuchet MS"/>
                <a:cs typeface="Trebuchet MS"/>
              </a:rPr>
              <a:t>(atoms,</a:t>
            </a:r>
            <a:r>
              <a:rPr sz="3050" spc="-145" dirty="0">
                <a:latin typeface="Trebuchet MS"/>
                <a:cs typeface="Trebuchet MS"/>
              </a:rPr>
              <a:t> </a:t>
            </a:r>
            <a:r>
              <a:rPr sz="3050" spc="-185" dirty="0">
                <a:latin typeface="Trebuchet MS"/>
                <a:cs typeface="Trebuchet MS"/>
              </a:rPr>
              <a:t>cells). </a:t>
            </a:r>
            <a:r>
              <a:rPr sz="3050" spc="-215" dirty="0">
                <a:latin typeface="Trebuchet MS"/>
                <a:cs typeface="Trebuchet MS"/>
              </a:rPr>
              <a:t>Science</a:t>
            </a:r>
            <a:r>
              <a:rPr sz="3050" spc="75" dirty="0">
                <a:latin typeface="Trebuchet MS"/>
                <a:cs typeface="Trebuchet MS"/>
              </a:rPr>
              <a:t> </a:t>
            </a:r>
            <a:r>
              <a:rPr sz="3050" spc="-200" dirty="0">
                <a:latin typeface="Trebuchet MS"/>
                <a:cs typeface="Trebuchet MS"/>
              </a:rPr>
              <a:t>changed</a:t>
            </a:r>
            <a:r>
              <a:rPr sz="3050" spc="-15" dirty="0">
                <a:latin typeface="Trebuchet MS"/>
                <a:cs typeface="Trebuchet MS"/>
              </a:rPr>
              <a:t> </a:t>
            </a:r>
            <a:r>
              <a:rPr sz="3050" spc="-175" dirty="0">
                <a:latin typeface="Trebuchet MS"/>
                <a:cs typeface="Trebuchet MS"/>
              </a:rPr>
              <a:t>our</a:t>
            </a:r>
            <a:r>
              <a:rPr sz="3050" spc="-85" dirty="0">
                <a:latin typeface="Trebuchet MS"/>
                <a:cs typeface="Trebuchet MS"/>
              </a:rPr>
              <a:t> </a:t>
            </a:r>
            <a:r>
              <a:rPr sz="3050" spc="-225" dirty="0">
                <a:latin typeface="Trebuchet MS"/>
                <a:cs typeface="Trebuchet MS"/>
              </a:rPr>
              <a:t>view</a:t>
            </a:r>
            <a:r>
              <a:rPr sz="3050" spc="5" dirty="0">
                <a:latin typeface="Trebuchet MS"/>
                <a:cs typeface="Trebuchet MS"/>
              </a:rPr>
              <a:t> </a:t>
            </a:r>
            <a:r>
              <a:rPr sz="3050" spc="-204" dirty="0">
                <a:latin typeface="Trebuchet MS"/>
                <a:cs typeface="Trebuchet MS"/>
              </a:rPr>
              <a:t>of</a:t>
            </a:r>
            <a:r>
              <a:rPr sz="3050" spc="-250" dirty="0">
                <a:latin typeface="Trebuchet MS"/>
                <a:cs typeface="Trebuchet MS"/>
              </a:rPr>
              <a:t> </a:t>
            </a:r>
            <a:r>
              <a:rPr sz="3050" spc="-204" dirty="0">
                <a:latin typeface="Trebuchet MS"/>
                <a:cs typeface="Trebuchet MS"/>
              </a:rPr>
              <a:t>the</a:t>
            </a:r>
            <a:r>
              <a:rPr sz="3050" spc="-25" dirty="0">
                <a:latin typeface="Trebuchet MS"/>
                <a:cs typeface="Trebuchet MS"/>
              </a:rPr>
              <a:t> </a:t>
            </a:r>
            <a:r>
              <a:rPr sz="3050" spc="-10" dirty="0">
                <a:latin typeface="Trebuchet MS"/>
                <a:cs typeface="Trebuchet MS"/>
              </a:rPr>
              <a:t>world.</a:t>
            </a:r>
            <a:endParaRPr sz="3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4257" y="609600"/>
            <a:ext cx="4515485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02385" algn="l"/>
              </a:tabLst>
            </a:pPr>
            <a:r>
              <a:rPr spc="-370" dirty="0">
                <a:solidFill>
                  <a:srgbClr val="F90000"/>
                </a:solidFill>
              </a:rPr>
              <a:t>Cate</a:t>
            </a:r>
            <a:r>
              <a:rPr lang="en-US" spc="-370" dirty="0">
                <a:solidFill>
                  <a:srgbClr val="F90000"/>
                </a:solidFill>
              </a:rPr>
              <a:t>gories</a:t>
            </a:r>
            <a:r>
              <a:rPr spc="-155" dirty="0">
                <a:solidFill>
                  <a:srgbClr val="FB0303"/>
                </a:solidFill>
              </a:rPr>
              <a:t> </a:t>
            </a:r>
            <a:r>
              <a:rPr spc="-190" dirty="0">
                <a:solidFill>
                  <a:srgbClr val="F90501"/>
                </a:solidFill>
              </a:rPr>
              <a:t>of</a:t>
            </a:r>
            <a:r>
              <a:rPr spc="-270" dirty="0">
                <a:solidFill>
                  <a:srgbClr val="F90501"/>
                </a:solidFill>
              </a:rPr>
              <a:t> </a:t>
            </a:r>
            <a:r>
              <a:rPr spc="-300" dirty="0">
                <a:solidFill>
                  <a:srgbClr val="F9050A"/>
                </a:solidFill>
              </a:rPr>
              <a:t>Crime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6042" y="1615232"/>
            <a:ext cx="7734934" cy="404749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665"/>
              </a:spcBef>
              <a:buClr>
                <a:srgbClr val="FF0F07"/>
              </a:buClr>
              <a:buChar char="•"/>
              <a:tabLst>
                <a:tab pos="368300" algn="l"/>
              </a:tabLst>
            </a:pPr>
            <a:r>
              <a:rPr sz="2400" i="1" dirty="0">
                <a:solidFill>
                  <a:srgbClr val="CA1111"/>
                </a:solidFill>
                <a:latin typeface="Calibri"/>
                <a:cs typeface="Calibri"/>
              </a:rPr>
              <a:t>Crimes</a:t>
            </a:r>
            <a:r>
              <a:rPr sz="2400" i="1" spc="180" dirty="0">
                <a:solidFill>
                  <a:srgbClr val="CA1111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EB0F0F"/>
                </a:solidFill>
                <a:latin typeface="Calibri"/>
                <a:cs typeface="Calibri"/>
              </a:rPr>
              <a:t>against</a:t>
            </a:r>
            <a:r>
              <a:rPr sz="2400" i="1" spc="120" dirty="0">
                <a:solidFill>
                  <a:srgbClr val="EB0F0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DD1618"/>
                </a:solidFill>
                <a:latin typeface="Calibri"/>
                <a:cs typeface="Calibri"/>
              </a:rPr>
              <a:t>persons:</a:t>
            </a:r>
            <a:r>
              <a:rPr sz="2400" i="1" spc="65" dirty="0">
                <a:solidFill>
                  <a:srgbClr val="DD1618"/>
                </a:solidFill>
                <a:latin typeface="Calibri"/>
                <a:cs typeface="Calibri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assault, </a:t>
            </a:r>
            <a:r>
              <a:rPr sz="2400" spc="-170" dirty="0">
                <a:latin typeface="Trebuchet MS"/>
                <a:cs typeface="Trebuchet MS"/>
              </a:rPr>
              <a:t>murder,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185" dirty="0">
                <a:latin typeface="Trebuchet MS"/>
                <a:cs typeface="Trebuchet MS"/>
              </a:rPr>
              <a:t>rape,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robbery</a:t>
            </a:r>
            <a:endParaRPr sz="2400" dirty="0">
              <a:latin typeface="Trebuchet MS"/>
              <a:cs typeface="Trebuchet MS"/>
            </a:endParaRPr>
          </a:p>
          <a:p>
            <a:pPr marL="374650" marR="248920" indent="-362585">
              <a:lnSpc>
                <a:spcPct val="100000"/>
              </a:lnSpc>
              <a:spcBef>
                <a:spcPts val="565"/>
              </a:spcBef>
              <a:buChar char="•"/>
              <a:tabLst>
                <a:tab pos="374650" algn="l"/>
                <a:tab pos="377190" algn="l"/>
              </a:tabLst>
            </a:pPr>
            <a:r>
              <a:rPr sz="2400" i="1" dirty="0">
                <a:solidFill>
                  <a:srgbClr val="F60500"/>
                </a:solidFill>
                <a:latin typeface="Calibri"/>
                <a:cs typeface="Calibri"/>
              </a:rPr>
              <a:t>	</a:t>
            </a:r>
            <a:r>
              <a:rPr sz="2400" i="1" dirty="0">
                <a:solidFill>
                  <a:srgbClr val="DF080A"/>
                </a:solidFill>
                <a:latin typeface="Calibri"/>
                <a:cs typeface="Calibri"/>
              </a:rPr>
              <a:t>Crimes</a:t>
            </a:r>
            <a:r>
              <a:rPr sz="2400" i="1" spc="55" dirty="0">
                <a:solidFill>
                  <a:srgbClr val="DF080A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E80803"/>
                </a:solidFill>
                <a:latin typeface="Calibri"/>
                <a:cs typeface="Calibri"/>
              </a:rPr>
              <a:t>against</a:t>
            </a:r>
            <a:r>
              <a:rPr sz="2400" i="1" spc="65" dirty="0">
                <a:solidFill>
                  <a:srgbClr val="E80803"/>
                </a:solidFill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property:</a:t>
            </a:r>
            <a:r>
              <a:rPr sz="2400" i="1" spc="175" dirty="0">
                <a:latin typeface="Calibri"/>
                <a:cs typeface="Calibri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theft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of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property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without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bodily </a:t>
            </a:r>
            <a:r>
              <a:rPr sz="2400" spc="-135" dirty="0">
                <a:latin typeface="Trebuchet MS"/>
                <a:cs typeface="Trebuchet MS"/>
              </a:rPr>
              <a:t>harm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(burglary,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200" dirty="0">
                <a:latin typeface="Trebuchet MS"/>
                <a:cs typeface="Trebuchet MS"/>
              </a:rPr>
              <a:t>larceny,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auto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theft,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arson)</a:t>
            </a:r>
            <a:endParaRPr sz="2400" dirty="0">
              <a:latin typeface="Trebuchet MS"/>
              <a:cs typeface="Trebuchet MS"/>
            </a:endParaRPr>
          </a:p>
          <a:p>
            <a:pPr marL="365125" marR="438150" indent="-353060">
              <a:lnSpc>
                <a:spcPct val="100000"/>
              </a:lnSpc>
              <a:spcBef>
                <a:spcPts val="570"/>
              </a:spcBef>
              <a:buChar char="•"/>
              <a:tabLst>
                <a:tab pos="365125" algn="l"/>
                <a:tab pos="370840" algn="l"/>
              </a:tabLst>
            </a:pPr>
            <a:r>
              <a:rPr sz="2400" i="1" dirty="0">
                <a:solidFill>
                  <a:srgbClr val="FB0700"/>
                </a:solidFill>
                <a:latin typeface="Calibri"/>
                <a:cs typeface="Calibri"/>
              </a:rPr>
              <a:t>	</a:t>
            </a:r>
            <a:r>
              <a:rPr sz="2400" i="1" spc="-10" dirty="0">
                <a:solidFill>
                  <a:srgbClr val="F70A08"/>
                </a:solidFill>
                <a:latin typeface="Calibri"/>
                <a:cs typeface="Calibri"/>
              </a:rPr>
              <a:t>White-</a:t>
            </a:r>
            <a:r>
              <a:rPr sz="2400" i="1" dirty="0">
                <a:solidFill>
                  <a:srgbClr val="F70A08"/>
                </a:solidFill>
                <a:latin typeface="Calibri"/>
                <a:cs typeface="Calibri"/>
              </a:rPr>
              <a:t>collar</a:t>
            </a:r>
            <a:r>
              <a:rPr sz="2400" i="1" spc="150" dirty="0">
                <a:solidFill>
                  <a:srgbClr val="F70A08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E20A08"/>
                </a:solidFill>
                <a:latin typeface="Calibri"/>
                <a:cs typeface="Calibri"/>
              </a:rPr>
              <a:t>crime:</a:t>
            </a:r>
            <a:r>
              <a:rPr sz="2400" i="1" spc="105" dirty="0">
                <a:solidFill>
                  <a:srgbClr val="E20A08"/>
                </a:solidFill>
                <a:latin typeface="Calibri"/>
                <a:cs typeface="Calibri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committed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by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those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with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high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social </a:t>
            </a:r>
            <a:r>
              <a:rPr sz="2400" spc="-120" dirty="0">
                <a:latin typeface="Trebuchet MS"/>
                <a:cs typeface="Trebuchet MS"/>
              </a:rPr>
              <a:t>status</a:t>
            </a:r>
            <a:r>
              <a:rPr sz="2400" spc="95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in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context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of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occupation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(embezzelment,</a:t>
            </a:r>
            <a:r>
              <a:rPr sz="2400" spc="-2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insider </a:t>
            </a:r>
            <a:r>
              <a:rPr sz="2400" spc="-150" dirty="0">
                <a:latin typeface="Trebuchet MS"/>
                <a:cs typeface="Trebuchet MS"/>
              </a:rPr>
              <a:t>trading,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tax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evasion)</a:t>
            </a:r>
            <a:endParaRPr sz="2400" dirty="0">
              <a:latin typeface="Trebuchet MS"/>
              <a:cs typeface="Trebuchet MS"/>
            </a:endParaRPr>
          </a:p>
          <a:p>
            <a:pPr marL="366395" marR="511175" indent="-353695">
              <a:lnSpc>
                <a:spcPct val="102200"/>
              </a:lnSpc>
              <a:spcBef>
                <a:spcPts val="560"/>
              </a:spcBef>
              <a:buChar char="•"/>
              <a:tabLst>
                <a:tab pos="366395" algn="l"/>
                <a:tab pos="377825" algn="l"/>
              </a:tabLst>
            </a:pPr>
            <a:r>
              <a:rPr sz="2350" i="1" dirty="0">
                <a:solidFill>
                  <a:srgbClr val="FB0700"/>
                </a:solidFill>
                <a:latin typeface="Calibri"/>
                <a:cs typeface="Calibri"/>
              </a:rPr>
              <a:t>	</a:t>
            </a:r>
            <a:r>
              <a:rPr sz="2350" i="1" dirty="0">
                <a:solidFill>
                  <a:srgbClr val="E20F0C"/>
                </a:solidFill>
                <a:latin typeface="Calibri"/>
                <a:cs typeface="Calibri"/>
              </a:rPr>
              <a:t>Organized</a:t>
            </a:r>
            <a:r>
              <a:rPr sz="2350" i="1" spc="200" dirty="0">
                <a:solidFill>
                  <a:srgbClr val="E20F0C"/>
                </a:solidFill>
                <a:latin typeface="Calibri"/>
                <a:cs typeface="Calibri"/>
              </a:rPr>
              <a:t> </a:t>
            </a:r>
            <a:r>
              <a:rPr sz="2350" i="1" dirty="0">
                <a:solidFill>
                  <a:srgbClr val="E80301"/>
                </a:solidFill>
                <a:latin typeface="Calibri"/>
                <a:cs typeface="Calibri"/>
              </a:rPr>
              <a:t>crime:</a:t>
            </a:r>
            <a:r>
              <a:rPr sz="2350" i="1" spc="100" dirty="0">
                <a:solidFill>
                  <a:srgbClr val="E80301"/>
                </a:solidFill>
                <a:latin typeface="Calibri"/>
                <a:cs typeface="Calibri"/>
              </a:rPr>
              <a:t> </a:t>
            </a:r>
            <a:r>
              <a:rPr sz="2350" spc="-135" dirty="0">
                <a:latin typeface="Trebuchet MS"/>
                <a:cs typeface="Trebuchet MS"/>
              </a:rPr>
              <a:t>crime</a:t>
            </a:r>
            <a:r>
              <a:rPr sz="2350" spc="5" dirty="0">
                <a:latin typeface="Trebuchet MS"/>
                <a:cs typeface="Trebuchet MS"/>
              </a:rPr>
              <a:t> </a:t>
            </a:r>
            <a:r>
              <a:rPr sz="2350" spc="-125" dirty="0">
                <a:latin typeface="Trebuchet MS"/>
                <a:cs typeface="Trebuchet MS"/>
              </a:rPr>
              <a:t>committed</a:t>
            </a:r>
            <a:r>
              <a:rPr sz="2350" spc="110" dirty="0">
                <a:latin typeface="Trebuchet MS"/>
                <a:cs typeface="Trebuchet MS"/>
              </a:rPr>
              <a:t> </a:t>
            </a:r>
            <a:r>
              <a:rPr sz="2350" spc="-140" dirty="0">
                <a:latin typeface="Trebuchet MS"/>
                <a:cs typeface="Trebuchet MS"/>
              </a:rPr>
              <a:t>by</a:t>
            </a:r>
            <a:r>
              <a:rPr sz="2350" spc="-5" dirty="0">
                <a:latin typeface="Trebuchet MS"/>
                <a:cs typeface="Trebuchet MS"/>
              </a:rPr>
              <a:t> </a:t>
            </a:r>
            <a:r>
              <a:rPr sz="2350" spc="-114" dirty="0">
                <a:latin typeface="Trebuchet MS"/>
                <a:cs typeface="Trebuchet MS"/>
              </a:rPr>
              <a:t>structured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-10" dirty="0">
                <a:latin typeface="Trebuchet MS"/>
                <a:cs typeface="Trebuchet MS"/>
              </a:rPr>
              <a:t>group </a:t>
            </a:r>
            <a:r>
              <a:rPr sz="2350" spc="-90" dirty="0">
                <a:latin typeface="Trebuchet MS"/>
                <a:cs typeface="Trebuchet MS"/>
              </a:rPr>
              <a:t>(usually</a:t>
            </a:r>
            <a:r>
              <a:rPr sz="2350" dirty="0">
                <a:latin typeface="Trebuchet MS"/>
                <a:cs typeface="Trebuchet MS"/>
              </a:rPr>
              <a:t> </a:t>
            </a:r>
            <a:r>
              <a:rPr sz="2350" spc="-175" dirty="0">
                <a:latin typeface="Trebuchet MS"/>
                <a:cs typeface="Trebuchet MS"/>
              </a:rPr>
              <a:t>illicit</a:t>
            </a:r>
            <a:r>
              <a:rPr sz="2350" spc="-20" dirty="0">
                <a:latin typeface="Trebuchet MS"/>
                <a:cs typeface="Trebuchet MS"/>
              </a:rPr>
              <a:t> </a:t>
            </a:r>
            <a:r>
              <a:rPr sz="2350" spc="-30" dirty="0">
                <a:latin typeface="Trebuchet MS"/>
                <a:cs typeface="Trebuchet MS"/>
              </a:rPr>
              <a:t>drugs/services)</a:t>
            </a:r>
            <a:endParaRPr sz="2350" dirty="0">
              <a:latin typeface="Trebuchet MS"/>
              <a:cs typeface="Trebuchet MS"/>
            </a:endParaRPr>
          </a:p>
          <a:p>
            <a:pPr marL="374015" marR="5080" indent="-361315">
              <a:lnSpc>
                <a:spcPct val="103499"/>
              </a:lnSpc>
              <a:spcBef>
                <a:spcPts val="525"/>
              </a:spcBef>
              <a:buChar char="•"/>
              <a:tabLst>
                <a:tab pos="374015" algn="l"/>
                <a:tab pos="375285" algn="l"/>
              </a:tabLst>
            </a:pPr>
            <a:r>
              <a:rPr sz="2350" i="1" dirty="0">
                <a:solidFill>
                  <a:srgbClr val="FD0300"/>
                </a:solidFill>
                <a:latin typeface="Calibri"/>
                <a:cs typeface="Calibri"/>
              </a:rPr>
              <a:t>	</a:t>
            </a:r>
            <a:r>
              <a:rPr sz="2350" i="1" dirty="0">
                <a:solidFill>
                  <a:srgbClr val="F00507"/>
                </a:solidFill>
                <a:latin typeface="Calibri"/>
                <a:cs typeface="Calibri"/>
              </a:rPr>
              <a:t>Victimless</a:t>
            </a:r>
            <a:r>
              <a:rPr sz="2350" i="1" spc="245" dirty="0">
                <a:solidFill>
                  <a:srgbClr val="F00507"/>
                </a:solidFill>
                <a:latin typeface="Calibri"/>
                <a:cs typeface="Calibri"/>
              </a:rPr>
              <a:t> </a:t>
            </a:r>
            <a:r>
              <a:rPr sz="2350" i="1" dirty="0">
                <a:solidFill>
                  <a:srgbClr val="CD0F11"/>
                </a:solidFill>
                <a:latin typeface="Calibri"/>
                <a:cs typeface="Calibri"/>
              </a:rPr>
              <a:t>crime:</a:t>
            </a:r>
            <a:r>
              <a:rPr sz="2350" i="1" spc="210" dirty="0">
                <a:solidFill>
                  <a:srgbClr val="CD0F11"/>
                </a:solidFill>
                <a:latin typeface="Calibri"/>
                <a:cs typeface="Calibri"/>
              </a:rPr>
              <a:t> </a:t>
            </a:r>
            <a:r>
              <a:rPr sz="2350" spc="-160" dirty="0">
                <a:latin typeface="Trebuchet MS"/>
                <a:cs typeface="Trebuchet MS"/>
              </a:rPr>
              <a:t>illegal</a:t>
            </a:r>
            <a:r>
              <a:rPr sz="2350" spc="100" dirty="0">
                <a:latin typeface="Trebuchet MS"/>
                <a:cs typeface="Trebuchet MS"/>
              </a:rPr>
              <a:t> </a:t>
            </a:r>
            <a:r>
              <a:rPr sz="2350" spc="-114" dirty="0">
                <a:latin typeface="Trebuchet MS"/>
                <a:cs typeface="Trebuchet MS"/>
              </a:rPr>
              <a:t>actions</a:t>
            </a:r>
            <a:r>
              <a:rPr sz="2350" spc="40" dirty="0">
                <a:latin typeface="Trebuchet MS"/>
                <a:cs typeface="Trebuchet MS"/>
              </a:rPr>
              <a:t> </a:t>
            </a:r>
            <a:r>
              <a:rPr sz="2350" spc="-130" dirty="0">
                <a:latin typeface="Trebuchet MS"/>
                <a:cs typeface="Trebuchet MS"/>
              </a:rPr>
              <a:t>that</a:t>
            </a:r>
            <a:r>
              <a:rPr sz="2350" spc="-55" dirty="0">
                <a:latin typeface="Trebuchet MS"/>
                <a:cs typeface="Trebuchet MS"/>
              </a:rPr>
              <a:t> </a:t>
            </a:r>
            <a:r>
              <a:rPr sz="2350" spc="-35" dirty="0">
                <a:latin typeface="Trebuchet MS"/>
                <a:cs typeface="Trebuchet MS"/>
              </a:rPr>
              <a:t>don't</a:t>
            </a:r>
            <a:r>
              <a:rPr sz="2350" spc="-114" dirty="0">
                <a:latin typeface="Trebuchet MS"/>
                <a:cs typeface="Trebuchet MS"/>
              </a:rPr>
              <a:t> </a:t>
            </a:r>
            <a:r>
              <a:rPr sz="2350" spc="-105" dirty="0">
                <a:latin typeface="Trebuchet MS"/>
                <a:cs typeface="Trebuchet MS"/>
              </a:rPr>
              <a:t>threaten</a:t>
            </a:r>
            <a:r>
              <a:rPr sz="2350" spc="15" dirty="0">
                <a:latin typeface="Trebuchet MS"/>
                <a:cs typeface="Trebuchet MS"/>
              </a:rPr>
              <a:t> </a:t>
            </a:r>
            <a:r>
              <a:rPr sz="2350" spc="-105" dirty="0">
                <a:latin typeface="Trebuchet MS"/>
                <a:cs typeface="Trebuchet MS"/>
              </a:rPr>
              <a:t>or</a:t>
            </a:r>
            <a:r>
              <a:rPr sz="2350" spc="-100" dirty="0">
                <a:latin typeface="Trebuchet MS"/>
                <a:cs typeface="Trebuchet MS"/>
              </a:rPr>
              <a:t> </a:t>
            </a:r>
            <a:r>
              <a:rPr sz="2350" spc="-20" dirty="0">
                <a:latin typeface="Trebuchet MS"/>
                <a:cs typeface="Trebuchet MS"/>
              </a:rPr>
              <a:t>harm </a:t>
            </a:r>
            <a:r>
              <a:rPr sz="2350" spc="-80" dirty="0">
                <a:latin typeface="Trebuchet MS"/>
                <a:cs typeface="Trebuchet MS"/>
              </a:rPr>
              <a:t>anyone</a:t>
            </a:r>
            <a:r>
              <a:rPr sz="2350" spc="65" dirty="0">
                <a:latin typeface="Trebuchet MS"/>
                <a:cs typeface="Trebuchet MS"/>
              </a:rPr>
              <a:t> </a:t>
            </a:r>
            <a:r>
              <a:rPr sz="2350" spc="-150" dirty="0">
                <a:latin typeface="Trebuchet MS"/>
                <a:cs typeface="Trebuchet MS"/>
              </a:rPr>
              <a:t>else</a:t>
            </a:r>
            <a:r>
              <a:rPr sz="2350" spc="-45" dirty="0">
                <a:latin typeface="Trebuchet MS"/>
                <a:cs typeface="Trebuchet MS"/>
              </a:rPr>
              <a:t> </a:t>
            </a:r>
            <a:r>
              <a:rPr sz="2350" spc="-105" dirty="0">
                <a:latin typeface="Trebuchet MS"/>
                <a:cs typeface="Trebuchet MS"/>
              </a:rPr>
              <a:t>(prostitution,</a:t>
            </a:r>
            <a:r>
              <a:rPr sz="2350" spc="-245" dirty="0">
                <a:latin typeface="Trebuchet MS"/>
                <a:cs typeface="Trebuchet MS"/>
              </a:rPr>
              <a:t> </a:t>
            </a:r>
            <a:r>
              <a:rPr sz="2350" spc="-114" dirty="0">
                <a:latin typeface="Trebuchet MS"/>
                <a:cs typeface="Trebuchet MS"/>
              </a:rPr>
              <a:t>gambling,</a:t>
            </a:r>
            <a:r>
              <a:rPr sz="2350" spc="10" dirty="0">
                <a:latin typeface="Trebuchet MS"/>
                <a:cs typeface="Trebuchet MS"/>
              </a:rPr>
              <a:t> </a:t>
            </a:r>
            <a:r>
              <a:rPr sz="2350" spc="-95" dirty="0">
                <a:latin typeface="Trebuchet MS"/>
                <a:cs typeface="Trebuchet MS"/>
              </a:rPr>
              <a:t>drug</a:t>
            </a:r>
            <a:r>
              <a:rPr sz="2350" spc="-55" dirty="0">
                <a:latin typeface="Trebuchet MS"/>
                <a:cs typeface="Trebuchet MS"/>
              </a:rPr>
              <a:t> </a:t>
            </a:r>
            <a:r>
              <a:rPr sz="2350" spc="-20" dirty="0">
                <a:latin typeface="Trebuchet MS"/>
                <a:cs typeface="Trebuchet MS"/>
              </a:rPr>
              <a:t>use)</a:t>
            </a:r>
            <a:endParaRPr sz="23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3367" y="767953"/>
            <a:ext cx="6697266" cy="3661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32910" algn="l"/>
              </a:tabLst>
            </a:pPr>
            <a:r>
              <a:rPr spc="-220" dirty="0"/>
              <a:t>Justifications</a:t>
            </a:r>
            <a:r>
              <a:rPr spc="-375" dirty="0"/>
              <a:t> </a:t>
            </a:r>
            <a:r>
              <a:rPr spc="-280" dirty="0">
                <a:solidFill>
                  <a:srgbClr val="FF0003"/>
                </a:solidFill>
              </a:rPr>
              <a:t>for</a:t>
            </a:r>
            <a:r>
              <a:rPr dirty="0">
                <a:solidFill>
                  <a:srgbClr val="FF0003"/>
                </a:solidFill>
              </a:rPr>
              <a:t>	</a:t>
            </a:r>
            <a:r>
              <a:rPr spc="-170" dirty="0">
                <a:solidFill>
                  <a:srgbClr val="FB0300"/>
                </a:solidFill>
              </a:rPr>
              <a:t>unishment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0808" y="1828800"/>
            <a:ext cx="7494905" cy="384873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74015" indent="-359410">
              <a:lnSpc>
                <a:spcPct val="100000"/>
              </a:lnSpc>
              <a:spcBef>
                <a:spcPts val="955"/>
              </a:spcBef>
              <a:buClr>
                <a:srgbClr val="FF0705"/>
              </a:buClr>
              <a:buChar char="•"/>
              <a:tabLst>
                <a:tab pos="374015" algn="l"/>
              </a:tabLst>
            </a:pPr>
            <a:r>
              <a:rPr sz="3200" i="1" dirty="0">
                <a:solidFill>
                  <a:srgbClr val="F40500"/>
                </a:solidFill>
                <a:latin typeface="Calibri"/>
                <a:cs typeface="Calibri"/>
              </a:rPr>
              <a:t>Retribution:</a:t>
            </a:r>
            <a:r>
              <a:rPr sz="3200" i="1" spc="185" dirty="0">
                <a:solidFill>
                  <a:srgbClr val="F40500"/>
                </a:solidFill>
                <a:latin typeface="Calibri"/>
                <a:cs typeface="Calibri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“paying</a:t>
            </a:r>
            <a:r>
              <a:rPr sz="3200" spc="125" dirty="0">
                <a:latin typeface="Trebuchet MS"/>
                <a:cs typeface="Trebuchet MS"/>
              </a:rPr>
              <a:t> </a:t>
            </a:r>
            <a:r>
              <a:rPr sz="3200" spc="-170" dirty="0">
                <a:latin typeface="Trebuchet MS"/>
                <a:cs typeface="Trebuchet MS"/>
              </a:rPr>
              <a:t>your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-195" dirty="0">
                <a:latin typeface="Trebuchet MS"/>
                <a:cs typeface="Trebuchet MS"/>
              </a:rPr>
              <a:t>debt</a:t>
            </a:r>
            <a:r>
              <a:rPr sz="3200" spc="-1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to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society”</a:t>
            </a:r>
            <a:endParaRPr sz="3200" dirty="0">
              <a:latin typeface="Trebuchet MS"/>
              <a:cs typeface="Trebuchet MS"/>
            </a:endParaRPr>
          </a:p>
          <a:p>
            <a:pPr marL="372745" indent="-357505">
              <a:lnSpc>
                <a:spcPct val="100000"/>
              </a:lnSpc>
              <a:spcBef>
                <a:spcPts val="850"/>
              </a:spcBef>
              <a:buClr>
                <a:srgbClr val="EF0100"/>
              </a:buClr>
              <a:buChar char="•"/>
              <a:tabLst>
                <a:tab pos="372745" algn="l"/>
              </a:tabLst>
            </a:pPr>
            <a:r>
              <a:rPr sz="3150" i="1" dirty="0">
                <a:solidFill>
                  <a:srgbClr val="F70301"/>
                </a:solidFill>
                <a:latin typeface="Calibri"/>
                <a:cs typeface="Calibri"/>
              </a:rPr>
              <a:t>Deterrence:</a:t>
            </a:r>
            <a:r>
              <a:rPr sz="3150" i="1" spc="105" dirty="0">
                <a:solidFill>
                  <a:srgbClr val="F70301"/>
                </a:solidFill>
                <a:latin typeface="Calibri"/>
                <a:cs typeface="Calibri"/>
              </a:rPr>
              <a:t> </a:t>
            </a:r>
            <a:r>
              <a:rPr sz="3150" i="1" spc="60" dirty="0">
                <a:latin typeface="Calibri"/>
                <a:cs typeface="Calibri"/>
              </a:rPr>
              <a:t>to</a:t>
            </a:r>
            <a:r>
              <a:rPr sz="3150" i="1" spc="135" dirty="0">
                <a:latin typeface="Calibri"/>
                <a:cs typeface="Calibri"/>
              </a:rPr>
              <a:t> </a:t>
            </a:r>
            <a:r>
              <a:rPr sz="3150" spc="-204" dirty="0">
                <a:latin typeface="Trebuchet MS"/>
                <a:cs typeface="Trebuchet MS"/>
              </a:rPr>
              <a:t>keep</a:t>
            </a:r>
            <a:r>
              <a:rPr sz="3150" spc="10" dirty="0">
                <a:latin typeface="Trebuchet MS"/>
                <a:cs typeface="Trebuchet MS"/>
              </a:rPr>
              <a:t> </a:t>
            </a:r>
            <a:r>
              <a:rPr sz="3150" spc="-125" dirty="0">
                <a:latin typeface="Trebuchet MS"/>
                <a:cs typeface="Trebuchet MS"/>
              </a:rPr>
              <a:t>you</a:t>
            </a:r>
            <a:r>
              <a:rPr sz="3150" spc="-50" dirty="0">
                <a:latin typeface="Trebuchet MS"/>
                <a:cs typeface="Trebuchet MS"/>
              </a:rPr>
              <a:t> </a:t>
            </a:r>
            <a:r>
              <a:rPr sz="3150" spc="-135" dirty="0">
                <a:latin typeface="Trebuchet MS"/>
                <a:cs typeface="Trebuchet MS"/>
              </a:rPr>
              <a:t>from</a:t>
            </a:r>
            <a:r>
              <a:rPr sz="3150" spc="30" dirty="0">
                <a:latin typeface="Trebuchet MS"/>
                <a:cs typeface="Trebuchet MS"/>
              </a:rPr>
              <a:t> </a:t>
            </a:r>
            <a:r>
              <a:rPr sz="3150" spc="-10" dirty="0">
                <a:latin typeface="Trebuchet MS"/>
                <a:cs typeface="Trebuchet MS"/>
              </a:rPr>
              <a:t>doing</a:t>
            </a:r>
            <a:endParaRPr sz="3150" dirty="0">
              <a:latin typeface="Trebuchet MS"/>
              <a:cs typeface="Trebuchet MS"/>
            </a:endParaRPr>
          </a:p>
          <a:p>
            <a:pPr marL="386715">
              <a:lnSpc>
                <a:spcPct val="100000"/>
              </a:lnSpc>
              <a:spcBef>
                <a:spcPts val="105"/>
              </a:spcBef>
            </a:pPr>
            <a:r>
              <a:rPr sz="3100" spc="-114" dirty="0">
                <a:latin typeface="Trebuchet MS"/>
                <a:cs typeface="Trebuchet MS"/>
              </a:rPr>
              <a:t>something, </a:t>
            </a:r>
            <a:r>
              <a:rPr sz="3100" spc="-155" dirty="0">
                <a:latin typeface="Trebuchet MS"/>
                <a:cs typeface="Trebuchet MS"/>
              </a:rPr>
              <a:t>fear</a:t>
            </a:r>
            <a:r>
              <a:rPr sz="3100" spc="5" dirty="0">
                <a:latin typeface="Trebuchet MS"/>
                <a:cs typeface="Trebuchet MS"/>
              </a:rPr>
              <a:t> </a:t>
            </a:r>
            <a:r>
              <a:rPr sz="3100" spc="-150" dirty="0">
                <a:latin typeface="Trebuchet MS"/>
                <a:cs typeface="Trebuchet MS"/>
              </a:rPr>
              <a:t>of</a:t>
            </a:r>
            <a:r>
              <a:rPr sz="3100" spc="-145" dirty="0">
                <a:latin typeface="Trebuchet MS"/>
                <a:cs typeface="Trebuchet MS"/>
              </a:rPr>
              <a:t> </a:t>
            </a:r>
            <a:r>
              <a:rPr sz="3100" spc="-10" dirty="0">
                <a:latin typeface="Trebuchet MS"/>
                <a:cs typeface="Trebuchet MS"/>
              </a:rPr>
              <a:t>punishment</a:t>
            </a:r>
            <a:endParaRPr sz="3100" dirty="0">
              <a:latin typeface="Trebuchet MS"/>
              <a:cs typeface="Trebuchet MS"/>
            </a:endParaRPr>
          </a:p>
          <a:p>
            <a:pPr marL="373380" indent="-360680">
              <a:lnSpc>
                <a:spcPts val="3995"/>
              </a:lnSpc>
              <a:spcBef>
                <a:spcPts val="635"/>
              </a:spcBef>
              <a:buClr>
                <a:srgbClr val="F00000"/>
              </a:buClr>
              <a:buChar char="•"/>
              <a:tabLst>
                <a:tab pos="373380" algn="l"/>
              </a:tabLst>
            </a:pPr>
            <a:r>
              <a:rPr sz="3350" i="1" spc="-35" dirty="0">
                <a:solidFill>
                  <a:srgbClr val="F70308"/>
                </a:solidFill>
                <a:latin typeface="Calibri"/>
                <a:cs typeface="Calibri"/>
              </a:rPr>
              <a:t>Incapacitation:</a:t>
            </a:r>
            <a:r>
              <a:rPr sz="3350" i="1" spc="-75" dirty="0">
                <a:solidFill>
                  <a:srgbClr val="F70308"/>
                </a:solidFill>
                <a:latin typeface="Calibri"/>
                <a:cs typeface="Calibri"/>
              </a:rPr>
              <a:t> </a:t>
            </a:r>
            <a:r>
              <a:rPr sz="3350" spc="-260" dirty="0">
                <a:latin typeface="Trebuchet MS"/>
                <a:cs typeface="Trebuchet MS"/>
              </a:rPr>
              <a:t>restricting</a:t>
            </a:r>
            <a:r>
              <a:rPr sz="3350" spc="195" dirty="0">
                <a:latin typeface="Trebuchet MS"/>
                <a:cs typeface="Trebuchet MS"/>
              </a:rPr>
              <a:t> </a:t>
            </a:r>
            <a:r>
              <a:rPr sz="3350" spc="-254" dirty="0">
                <a:latin typeface="Trebuchet MS"/>
                <a:cs typeface="Trebuchet MS"/>
              </a:rPr>
              <a:t>your</a:t>
            </a:r>
            <a:r>
              <a:rPr sz="3350" spc="25" dirty="0">
                <a:latin typeface="Trebuchet MS"/>
                <a:cs typeface="Trebuchet MS"/>
              </a:rPr>
              <a:t> </a:t>
            </a:r>
            <a:r>
              <a:rPr sz="3350" spc="-254" dirty="0">
                <a:latin typeface="Trebuchet MS"/>
                <a:cs typeface="Trebuchet MS"/>
              </a:rPr>
              <a:t>behavior</a:t>
            </a:r>
            <a:r>
              <a:rPr sz="3350" spc="-15" dirty="0">
                <a:latin typeface="Trebuchet MS"/>
                <a:cs typeface="Trebuchet MS"/>
              </a:rPr>
              <a:t> </a:t>
            </a:r>
            <a:r>
              <a:rPr sz="3350" spc="-25" dirty="0">
                <a:latin typeface="Trebuchet MS"/>
                <a:cs typeface="Trebuchet MS"/>
              </a:rPr>
              <a:t>to</a:t>
            </a:r>
            <a:endParaRPr sz="3350" dirty="0">
              <a:latin typeface="Trebuchet MS"/>
              <a:cs typeface="Trebuchet MS"/>
            </a:endParaRPr>
          </a:p>
          <a:p>
            <a:pPr marL="381000">
              <a:lnSpc>
                <a:spcPts val="3875"/>
              </a:lnSpc>
            </a:pPr>
            <a:r>
              <a:rPr sz="3250" spc="-229" dirty="0">
                <a:latin typeface="Trebuchet MS"/>
                <a:cs typeface="Trebuchet MS"/>
              </a:rPr>
              <a:t>protect</a:t>
            </a:r>
            <a:r>
              <a:rPr sz="3250" spc="5" dirty="0">
                <a:latin typeface="Trebuchet MS"/>
                <a:cs typeface="Trebuchet MS"/>
              </a:rPr>
              <a:t> </a:t>
            </a:r>
            <a:r>
              <a:rPr sz="3250" spc="-65" dirty="0">
                <a:latin typeface="Trebuchet MS"/>
                <a:cs typeface="Trebuchet MS"/>
              </a:rPr>
              <a:t>society</a:t>
            </a:r>
            <a:endParaRPr sz="3250" dirty="0">
              <a:latin typeface="Trebuchet MS"/>
              <a:cs typeface="Trebuchet MS"/>
            </a:endParaRPr>
          </a:p>
          <a:p>
            <a:pPr marL="373380" marR="85725" indent="-360680">
              <a:lnSpc>
                <a:spcPts val="3870"/>
              </a:lnSpc>
              <a:spcBef>
                <a:spcPts val="810"/>
              </a:spcBef>
              <a:buClr>
                <a:srgbClr val="F60008"/>
              </a:buClr>
              <a:buChar char="•"/>
              <a:tabLst>
                <a:tab pos="380365" algn="l"/>
              </a:tabLst>
            </a:pPr>
            <a:r>
              <a:rPr sz="3300" i="1" dirty="0">
                <a:solidFill>
                  <a:srgbClr val="FB0307"/>
                </a:solidFill>
                <a:latin typeface="Calibri"/>
                <a:cs typeface="Calibri"/>
              </a:rPr>
              <a:t>Rehabilitation:</a:t>
            </a:r>
            <a:r>
              <a:rPr sz="3300" i="1" spc="-135" dirty="0">
                <a:solidFill>
                  <a:srgbClr val="FB0307"/>
                </a:solidFill>
                <a:latin typeface="Calibri"/>
                <a:cs typeface="Calibri"/>
              </a:rPr>
              <a:t> </a:t>
            </a:r>
            <a:r>
              <a:rPr sz="3300" spc="-225" dirty="0">
                <a:latin typeface="Trebuchet MS"/>
                <a:cs typeface="Trebuchet MS"/>
              </a:rPr>
              <a:t>to</a:t>
            </a:r>
            <a:r>
              <a:rPr sz="3300" spc="-120" dirty="0">
                <a:latin typeface="Trebuchet MS"/>
                <a:cs typeface="Trebuchet MS"/>
              </a:rPr>
              <a:t> </a:t>
            </a:r>
            <a:r>
              <a:rPr sz="3300" spc="-245" dirty="0">
                <a:latin typeface="Trebuchet MS"/>
                <a:cs typeface="Trebuchet MS"/>
              </a:rPr>
              <a:t>change</a:t>
            </a:r>
            <a:r>
              <a:rPr sz="3300" spc="50" dirty="0">
                <a:latin typeface="Trebuchet MS"/>
                <a:cs typeface="Trebuchet MS"/>
              </a:rPr>
              <a:t> </a:t>
            </a:r>
            <a:r>
              <a:rPr sz="3300" spc="-204" dirty="0">
                <a:latin typeface="Trebuchet MS"/>
                <a:cs typeface="Trebuchet MS"/>
              </a:rPr>
              <a:t>your</a:t>
            </a:r>
            <a:r>
              <a:rPr sz="3300" spc="-110" dirty="0">
                <a:latin typeface="Trebuchet MS"/>
                <a:cs typeface="Trebuchet MS"/>
              </a:rPr>
              <a:t> </a:t>
            </a:r>
            <a:r>
              <a:rPr sz="3300" spc="-229" dirty="0">
                <a:latin typeface="Trebuchet MS"/>
                <a:cs typeface="Trebuchet MS"/>
              </a:rPr>
              <a:t>behavior</a:t>
            </a:r>
            <a:r>
              <a:rPr sz="3300" spc="-15" dirty="0">
                <a:latin typeface="Trebuchet MS"/>
                <a:cs typeface="Trebuchet MS"/>
              </a:rPr>
              <a:t> </a:t>
            </a:r>
            <a:r>
              <a:rPr sz="3300" spc="-65" dirty="0">
                <a:latin typeface="Trebuchet MS"/>
                <a:cs typeface="Trebuchet MS"/>
              </a:rPr>
              <a:t>to 	</a:t>
            </a:r>
            <a:r>
              <a:rPr sz="3300" spc="-250" dirty="0">
                <a:latin typeface="Trebuchet MS"/>
                <a:cs typeface="Trebuchet MS"/>
              </a:rPr>
              <a:t>benefit</a:t>
            </a:r>
            <a:r>
              <a:rPr sz="3300" spc="35" dirty="0">
                <a:latin typeface="Trebuchet MS"/>
                <a:cs typeface="Trebuchet MS"/>
              </a:rPr>
              <a:t> </a:t>
            </a:r>
            <a:r>
              <a:rPr sz="3300" spc="-215" dirty="0">
                <a:latin typeface="Trebuchet MS"/>
                <a:cs typeface="Trebuchet MS"/>
              </a:rPr>
              <a:t>both</a:t>
            </a:r>
            <a:r>
              <a:rPr sz="3300" spc="-45" dirty="0">
                <a:latin typeface="Trebuchet MS"/>
                <a:cs typeface="Trebuchet MS"/>
              </a:rPr>
              <a:t> </a:t>
            </a:r>
            <a:r>
              <a:rPr sz="3300" spc="-215" dirty="0">
                <a:latin typeface="Trebuchet MS"/>
                <a:cs typeface="Trebuchet MS"/>
              </a:rPr>
              <a:t>you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-245" dirty="0">
                <a:latin typeface="Trebuchet MS"/>
                <a:cs typeface="Trebuchet MS"/>
              </a:rPr>
              <a:t>and</a:t>
            </a:r>
            <a:r>
              <a:rPr sz="3300" spc="-30" dirty="0">
                <a:latin typeface="Trebuchet MS"/>
                <a:cs typeface="Trebuchet MS"/>
              </a:rPr>
              <a:t> </a:t>
            </a:r>
            <a:r>
              <a:rPr sz="3300" spc="-90" dirty="0">
                <a:latin typeface="Trebuchet MS"/>
                <a:cs typeface="Trebuchet MS"/>
              </a:rPr>
              <a:t>society</a:t>
            </a:r>
            <a:endParaRPr sz="33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752600" y="-609600"/>
            <a:ext cx="6063615" cy="3380104"/>
            <a:chOff x="2080616" y="0"/>
            <a:chExt cx="6063615" cy="33801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8906" y="0"/>
              <a:ext cx="1821656" cy="27771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0616" y="17858"/>
              <a:ext cx="875109" cy="20538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6031" y="1187648"/>
              <a:ext cx="5607843" cy="219223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57200" y="3124200"/>
            <a:ext cx="7861934" cy="30600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68935" marR="5080" indent="-356870">
              <a:lnSpc>
                <a:spcPct val="97400"/>
              </a:lnSpc>
              <a:spcBef>
                <a:spcPts val="220"/>
              </a:spcBef>
              <a:buChar char="•"/>
              <a:tabLst>
                <a:tab pos="368935" algn="l"/>
                <a:tab pos="393065" algn="l"/>
              </a:tabLst>
            </a:pPr>
            <a:r>
              <a:rPr sz="3250" dirty="0">
                <a:latin typeface="Trebuchet MS"/>
                <a:cs typeface="Trebuchet MS"/>
              </a:rPr>
              <a:t>	</a:t>
            </a:r>
            <a:r>
              <a:rPr sz="3250" spc="-270" dirty="0">
                <a:latin typeface="Trebuchet MS"/>
                <a:cs typeface="Trebuchet MS"/>
              </a:rPr>
              <a:t>A</a:t>
            </a:r>
            <a:r>
              <a:rPr sz="3250" spc="-135" dirty="0">
                <a:latin typeface="Trebuchet MS"/>
                <a:cs typeface="Trebuchet MS"/>
              </a:rPr>
              <a:t> </a:t>
            </a:r>
            <a:r>
              <a:rPr sz="3250" spc="-190" dirty="0">
                <a:latin typeface="Trebuchet MS"/>
                <a:cs typeface="Trebuchet MS"/>
              </a:rPr>
              <a:t>setting</a:t>
            </a:r>
            <a:r>
              <a:rPr sz="3250" spc="-55" dirty="0">
                <a:latin typeface="Trebuchet MS"/>
                <a:cs typeface="Trebuchet MS"/>
              </a:rPr>
              <a:t> </a:t>
            </a:r>
            <a:r>
              <a:rPr sz="3250" spc="-260" dirty="0">
                <a:latin typeface="Trebuchet MS"/>
                <a:cs typeface="Trebuchet MS"/>
              </a:rPr>
              <a:t>in</a:t>
            </a:r>
            <a:r>
              <a:rPr sz="3250" spc="-55" dirty="0">
                <a:latin typeface="Trebuchet MS"/>
                <a:cs typeface="Trebuchet MS"/>
              </a:rPr>
              <a:t> </a:t>
            </a:r>
            <a:r>
              <a:rPr sz="3250" spc="-210" dirty="0">
                <a:latin typeface="Trebuchet MS"/>
                <a:cs typeface="Trebuchet MS"/>
              </a:rPr>
              <a:t>which</a:t>
            </a:r>
            <a:r>
              <a:rPr sz="3250" spc="-55" dirty="0">
                <a:latin typeface="Trebuchet MS"/>
                <a:cs typeface="Trebuchet MS"/>
              </a:rPr>
              <a:t> </a:t>
            </a:r>
            <a:r>
              <a:rPr sz="3250" spc="-195" dirty="0">
                <a:latin typeface="Trebuchet MS"/>
                <a:cs typeface="Trebuchet MS"/>
              </a:rPr>
              <a:t>people</a:t>
            </a:r>
            <a:r>
              <a:rPr sz="3250" spc="40" dirty="0">
                <a:latin typeface="Trebuchet MS"/>
                <a:cs typeface="Trebuchet MS"/>
              </a:rPr>
              <a:t> </a:t>
            </a:r>
            <a:r>
              <a:rPr sz="3250" spc="-250" dirty="0">
                <a:latin typeface="Trebuchet MS"/>
                <a:cs typeface="Trebuchet MS"/>
              </a:rPr>
              <a:t>are</a:t>
            </a:r>
            <a:r>
              <a:rPr sz="3250" spc="-45" dirty="0">
                <a:latin typeface="Trebuchet MS"/>
                <a:cs typeface="Trebuchet MS"/>
              </a:rPr>
              <a:t> </a:t>
            </a:r>
            <a:r>
              <a:rPr sz="3250" spc="-220" dirty="0">
                <a:latin typeface="Trebuchet MS"/>
                <a:cs typeface="Trebuchet MS"/>
              </a:rPr>
              <a:t>isolated</a:t>
            </a:r>
            <a:r>
              <a:rPr sz="3250" spc="-15" dirty="0">
                <a:latin typeface="Trebuchet MS"/>
                <a:cs typeface="Trebuchet MS"/>
              </a:rPr>
              <a:t> </a:t>
            </a:r>
            <a:r>
              <a:rPr sz="3250" spc="-20" dirty="0">
                <a:latin typeface="Trebuchet MS"/>
                <a:cs typeface="Trebuchet MS"/>
              </a:rPr>
              <a:t>from </a:t>
            </a:r>
            <a:r>
              <a:rPr sz="3350" spc="-245" dirty="0">
                <a:latin typeface="Trebuchet MS"/>
                <a:cs typeface="Trebuchet MS"/>
              </a:rPr>
              <a:t>the</a:t>
            </a:r>
            <a:r>
              <a:rPr sz="3350" spc="-150" dirty="0">
                <a:latin typeface="Trebuchet MS"/>
                <a:cs typeface="Trebuchet MS"/>
              </a:rPr>
              <a:t> </a:t>
            </a:r>
            <a:r>
              <a:rPr sz="3350" spc="-265" dirty="0">
                <a:latin typeface="Trebuchet MS"/>
                <a:cs typeface="Trebuchet MS"/>
              </a:rPr>
              <a:t>rest</a:t>
            </a:r>
            <a:r>
              <a:rPr sz="3350" spc="-15" dirty="0">
                <a:latin typeface="Trebuchet MS"/>
                <a:cs typeface="Trebuchet MS"/>
              </a:rPr>
              <a:t> </a:t>
            </a:r>
            <a:r>
              <a:rPr sz="3350" spc="-265" dirty="0">
                <a:latin typeface="Trebuchet MS"/>
                <a:cs typeface="Trebuchet MS"/>
              </a:rPr>
              <a:t>of</a:t>
            </a:r>
            <a:r>
              <a:rPr sz="3350" spc="-150" dirty="0">
                <a:latin typeface="Trebuchet MS"/>
                <a:cs typeface="Trebuchet MS"/>
              </a:rPr>
              <a:t> </a:t>
            </a:r>
            <a:r>
              <a:rPr sz="3350" spc="-265" dirty="0">
                <a:latin typeface="Trebuchet MS"/>
                <a:cs typeface="Trebuchet MS"/>
              </a:rPr>
              <a:t>society</a:t>
            </a:r>
            <a:r>
              <a:rPr sz="3350" spc="5" dirty="0">
                <a:latin typeface="Trebuchet MS"/>
                <a:cs typeface="Trebuchet MS"/>
              </a:rPr>
              <a:t> </a:t>
            </a:r>
            <a:r>
              <a:rPr sz="3350" spc="-245" dirty="0">
                <a:latin typeface="Trebuchet MS"/>
                <a:cs typeface="Trebuchet MS"/>
              </a:rPr>
              <a:t>and</a:t>
            </a:r>
            <a:r>
              <a:rPr sz="3350" spc="-70" dirty="0">
                <a:latin typeface="Trebuchet MS"/>
                <a:cs typeface="Trebuchet MS"/>
              </a:rPr>
              <a:t> </a:t>
            </a:r>
            <a:r>
              <a:rPr sz="3350" spc="-300" dirty="0">
                <a:latin typeface="Trebuchet MS"/>
                <a:cs typeface="Trebuchet MS"/>
              </a:rPr>
              <a:t>are</a:t>
            </a:r>
            <a:r>
              <a:rPr sz="3350" spc="-125" dirty="0">
                <a:latin typeface="Trebuchet MS"/>
                <a:cs typeface="Trebuchet MS"/>
              </a:rPr>
              <a:t> </a:t>
            </a:r>
            <a:r>
              <a:rPr sz="3350" spc="-265" dirty="0">
                <a:latin typeface="Trebuchet MS"/>
                <a:cs typeface="Trebuchet MS"/>
              </a:rPr>
              <a:t>manipulated</a:t>
            </a:r>
            <a:r>
              <a:rPr sz="3350" spc="180" dirty="0">
                <a:latin typeface="Trebuchet MS"/>
                <a:cs typeface="Trebuchet MS"/>
              </a:rPr>
              <a:t> </a:t>
            </a:r>
            <a:r>
              <a:rPr sz="3350" spc="-305" dirty="0">
                <a:latin typeface="Trebuchet MS"/>
                <a:cs typeface="Trebuchet MS"/>
              </a:rPr>
              <a:t>by</a:t>
            </a:r>
            <a:r>
              <a:rPr sz="3350" spc="-114" dirty="0">
                <a:latin typeface="Trebuchet MS"/>
                <a:cs typeface="Trebuchet MS"/>
              </a:rPr>
              <a:t> </a:t>
            </a:r>
            <a:r>
              <a:rPr sz="3350" spc="-25" dirty="0">
                <a:latin typeface="Trebuchet MS"/>
                <a:cs typeface="Trebuchet MS"/>
              </a:rPr>
              <a:t>an </a:t>
            </a:r>
            <a:r>
              <a:rPr sz="3200" spc="-175" dirty="0">
                <a:latin typeface="Trebuchet MS"/>
                <a:cs typeface="Trebuchet MS"/>
              </a:rPr>
              <a:t>administrative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235" dirty="0">
                <a:latin typeface="Trebuchet MS"/>
                <a:cs typeface="Trebuchet MS"/>
              </a:rPr>
              <a:t>staff</a:t>
            </a:r>
            <a:r>
              <a:rPr sz="3200" spc="-15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(prison/mental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hospital)</a:t>
            </a:r>
            <a:endParaRPr sz="3200" dirty="0">
              <a:latin typeface="Trebuchet MS"/>
              <a:cs typeface="Trebuchet MS"/>
            </a:endParaRPr>
          </a:p>
          <a:p>
            <a:pPr marL="381000" marR="73660" indent="-368935">
              <a:lnSpc>
                <a:spcPts val="3829"/>
              </a:lnSpc>
              <a:spcBef>
                <a:spcPts val="930"/>
              </a:spcBef>
              <a:buClr>
                <a:srgbClr val="F70A00"/>
              </a:buClr>
              <a:buChar char="•"/>
              <a:tabLst>
                <a:tab pos="381000" algn="l"/>
              </a:tabLst>
            </a:pPr>
            <a:r>
              <a:rPr sz="3250" spc="-180" dirty="0">
                <a:latin typeface="Trebuchet MS"/>
                <a:cs typeface="Trebuchet MS"/>
              </a:rPr>
              <a:t>characteristics:</a:t>
            </a:r>
            <a:r>
              <a:rPr sz="3250" spc="-434" dirty="0">
                <a:latin typeface="Trebuchet MS"/>
                <a:cs typeface="Trebuchet MS"/>
              </a:rPr>
              <a:t> </a:t>
            </a:r>
            <a:r>
              <a:rPr sz="3250" spc="-254" dirty="0">
                <a:latin typeface="Trebuchet MS"/>
                <a:cs typeface="Trebuchet MS"/>
              </a:rPr>
              <a:t>staff</a:t>
            </a:r>
            <a:r>
              <a:rPr sz="3250" spc="-90" dirty="0">
                <a:latin typeface="Trebuchet MS"/>
                <a:cs typeface="Trebuchet MS"/>
              </a:rPr>
              <a:t> </a:t>
            </a:r>
            <a:r>
              <a:rPr sz="3250" spc="-190" dirty="0">
                <a:latin typeface="Trebuchet MS"/>
                <a:cs typeface="Trebuchet MS"/>
              </a:rPr>
              <a:t>members</a:t>
            </a:r>
            <a:r>
              <a:rPr sz="3250" spc="25" dirty="0">
                <a:latin typeface="Trebuchet MS"/>
                <a:cs typeface="Trebuchet MS"/>
              </a:rPr>
              <a:t> </a:t>
            </a:r>
            <a:r>
              <a:rPr sz="3250" spc="-170" dirty="0">
                <a:latin typeface="Trebuchet MS"/>
                <a:cs typeface="Trebuchet MS"/>
              </a:rPr>
              <a:t>supervise</a:t>
            </a:r>
            <a:r>
              <a:rPr sz="3250" spc="50" dirty="0">
                <a:latin typeface="Trebuchet MS"/>
                <a:cs typeface="Trebuchet MS"/>
              </a:rPr>
              <a:t> </a:t>
            </a:r>
            <a:r>
              <a:rPr sz="3250" spc="-310" dirty="0">
                <a:latin typeface="Trebuchet MS"/>
                <a:cs typeface="Trebuchet MS"/>
              </a:rPr>
              <a:t>all </a:t>
            </a:r>
            <a:r>
              <a:rPr sz="3250" spc="-170" dirty="0">
                <a:latin typeface="Trebuchet MS"/>
                <a:cs typeface="Trebuchet MS"/>
              </a:rPr>
              <a:t>spheres</a:t>
            </a:r>
            <a:r>
              <a:rPr sz="3250" spc="-15" dirty="0">
                <a:latin typeface="Trebuchet MS"/>
                <a:cs typeface="Trebuchet MS"/>
              </a:rPr>
              <a:t> </a:t>
            </a:r>
            <a:r>
              <a:rPr sz="3250" spc="-185" dirty="0">
                <a:latin typeface="Trebuchet MS"/>
                <a:cs typeface="Trebuchet MS"/>
              </a:rPr>
              <a:t>of</a:t>
            </a:r>
            <a:r>
              <a:rPr sz="3250" spc="-160" dirty="0">
                <a:latin typeface="Trebuchet MS"/>
                <a:cs typeface="Trebuchet MS"/>
              </a:rPr>
              <a:t> </a:t>
            </a:r>
            <a:r>
              <a:rPr sz="3250" spc="-245" dirty="0">
                <a:latin typeface="Trebuchet MS"/>
                <a:cs typeface="Trebuchet MS"/>
              </a:rPr>
              <a:t>daily</a:t>
            </a:r>
            <a:r>
              <a:rPr sz="3250" dirty="0">
                <a:latin typeface="Trebuchet MS"/>
                <a:cs typeface="Trebuchet MS"/>
              </a:rPr>
              <a:t> </a:t>
            </a:r>
            <a:r>
              <a:rPr sz="3250" spc="-295" dirty="0">
                <a:latin typeface="Trebuchet MS"/>
                <a:cs typeface="Trebuchet MS"/>
              </a:rPr>
              <a:t>life,</a:t>
            </a:r>
            <a:r>
              <a:rPr sz="3250" spc="-100" dirty="0">
                <a:latin typeface="Trebuchet MS"/>
                <a:cs typeface="Trebuchet MS"/>
              </a:rPr>
              <a:t> </a:t>
            </a:r>
            <a:r>
              <a:rPr sz="3250" spc="-190" dirty="0">
                <a:latin typeface="Trebuchet MS"/>
                <a:cs typeface="Trebuchet MS"/>
              </a:rPr>
              <a:t>highly</a:t>
            </a:r>
            <a:r>
              <a:rPr sz="3250" spc="-55" dirty="0">
                <a:latin typeface="Trebuchet MS"/>
                <a:cs typeface="Trebuchet MS"/>
              </a:rPr>
              <a:t> </a:t>
            </a:r>
            <a:r>
              <a:rPr sz="3250" spc="-145" dirty="0">
                <a:latin typeface="Trebuchet MS"/>
                <a:cs typeface="Trebuchet MS"/>
              </a:rPr>
              <a:t>standardized, </a:t>
            </a:r>
            <a:r>
              <a:rPr sz="3250" spc="-220" dirty="0">
                <a:latin typeface="Trebuchet MS"/>
                <a:cs typeface="Trebuchet MS"/>
              </a:rPr>
              <a:t>formal</a:t>
            </a:r>
            <a:r>
              <a:rPr sz="3250" spc="50" dirty="0">
                <a:latin typeface="Trebuchet MS"/>
                <a:cs typeface="Trebuchet MS"/>
              </a:rPr>
              <a:t> </a:t>
            </a:r>
            <a:r>
              <a:rPr sz="3250" spc="-195" dirty="0">
                <a:latin typeface="Trebuchet MS"/>
                <a:cs typeface="Trebuchet MS"/>
              </a:rPr>
              <a:t>rules/schedules</a:t>
            </a:r>
            <a:r>
              <a:rPr sz="3250" spc="-65" dirty="0">
                <a:latin typeface="Trebuchet MS"/>
                <a:cs typeface="Trebuchet MS"/>
              </a:rPr>
              <a:t> </a:t>
            </a:r>
            <a:r>
              <a:rPr sz="3250" spc="-260" dirty="0">
                <a:latin typeface="Trebuchet MS"/>
                <a:cs typeface="Trebuchet MS"/>
              </a:rPr>
              <a:t>dictate</a:t>
            </a:r>
            <a:r>
              <a:rPr sz="3250" spc="60" dirty="0">
                <a:latin typeface="Trebuchet MS"/>
                <a:cs typeface="Trebuchet MS"/>
              </a:rPr>
              <a:t> </a:t>
            </a:r>
            <a:r>
              <a:rPr sz="3250" spc="-220" dirty="0">
                <a:latin typeface="Trebuchet MS"/>
                <a:cs typeface="Trebuchet MS"/>
              </a:rPr>
              <a:t>daily</a:t>
            </a:r>
            <a:r>
              <a:rPr sz="3250" spc="-35" dirty="0">
                <a:latin typeface="Trebuchet MS"/>
                <a:cs typeface="Trebuchet MS"/>
              </a:rPr>
              <a:t> </a:t>
            </a:r>
            <a:r>
              <a:rPr sz="3250" spc="-45" dirty="0">
                <a:latin typeface="Trebuchet MS"/>
                <a:cs typeface="Trebuchet MS"/>
              </a:rPr>
              <a:t>routines</a:t>
            </a:r>
            <a:endParaRPr sz="32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0366" y="35718"/>
            <a:ext cx="3053952" cy="21336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82" y="35718"/>
            <a:ext cx="2669977" cy="2133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39659" y="2169318"/>
            <a:ext cx="36576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60" dirty="0">
                <a:solidFill>
                  <a:srgbClr val="702BA3"/>
                </a:solidFill>
              </a:rPr>
              <a:t>Re-</a:t>
            </a:r>
            <a:r>
              <a:rPr sz="4300" spc="-110" dirty="0">
                <a:solidFill>
                  <a:srgbClr val="702BA3"/>
                </a:solidFill>
              </a:rPr>
              <a:t>socialization</a:t>
            </a:r>
            <a:endParaRPr sz="430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57200" y="2971800"/>
            <a:ext cx="8034655" cy="36506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6715" marR="202565" indent="-374650" algn="just">
              <a:lnSpc>
                <a:spcPts val="3870"/>
              </a:lnSpc>
              <a:spcBef>
                <a:spcPts val="275"/>
              </a:spcBef>
              <a:buChar char="•"/>
              <a:tabLst>
                <a:tab pos="389890" algn="l"/>
              </a:tabLst>
            </a:pPr>
            <a:r>
              <a:rPr spc="-225" dirty="0"/>
              <a:t>Radically</a:t>
            </a:r>
            <a:r>
              <a:rPr spc="-20" dirty="0"/>
              <a:t> </a:t>
            </a:r>
            <a:r>
              <a:rPr spc="-180" dirty="0"/>
              <a:t>changing</a:t>
            </a:r>
            <a:r>
              <a:rPr spc="-40" dirty="0"/>
              <a:t> </a:t>
            </a:r>
            <a:r>
              <a:rPr spc="-240" dirty="0"/>
              <a:t>an</a:t>
            </a:r>
            <a:r>
              <a:rPr spc="-5" dirty="0"/>
              <a:t> </a:t>
            </a:r>
            <a:r>
              <a:rPr spc="-175" dirty="0"/>
              <a:t>inmate's</a:t>
            </a:r>
            <a:r>
              <a:rPr spc="-30" dirty="0"/>
              <a:t> </a:t>
            </a:r>
            <a:r>
              <a:rPr spc="-185" dirty="0"/>
              <a:t>personality</a:t>
            </a:r>
            <a:r>
              <a:rPr spc="35" dirty="0"/>
              <a:t> </a:t>
            </a:r>
            <a:r>
              <a:rPr spc="-25" dirty="0"/>
              <a:t>by 	</a:t>
            </a:r>
            <a:r>
              <a:rPr spc="-240" dirty="0"/>
              <a:t>carefully</a:t>
            </a:r>
            <a:r>
              <a:rPr spc="60" dirty="0"/>
              <a:t> </a:t>
            </a:r>
            <a:r>
              <a:rPr spc="-204" dirty="0"/>
              <a:t>controlling</a:t>
            </a:r>
            <a:r>
              <a:rPr spc="-30" dirty="0"/>
              <a:t> </a:t>
            </a:r>
            <a:r>
              <a:rPr spc="-195" dirty="0"/>
              <a:t>the</a:t>
            </a:r>
            <a:r>
              <a:rPr spc="-30" dirty="0"/>
              <a:t> </a:t>
            </a:r>
            <a:r>
              <a:rPr spc="-105" dirty="0"/>
              <a:t>environment</a:t>
            </a:r>
          </a:p>
          <a:p>
            <a:pPr marL="389890" marR="304800" indent="-377190" algn="just">
              <a:lnSpc>
                <a:spcPct val="100299"/>
              </a:lnSpc>
              <a:spcBef>
                <a:spcPts val="615"/>
              </a:spcBef>
              <a:buChar char="•"/>
              <a:tabLst>
                <a:tab pos="389890" algn="l"/>
              </a:tabLst>
            </a:pPr>
            <a:r>
              <a:rPr sz="3200" spc="-235" dirty="0"/>
              <a:t>2</a:t>
            </a:r>
            <a:r>
              <a:rPr sz="3200" spc="-80" dirty="0"/>
              <a:t> </a:t>
            </a:r>
            <a:r>
              <a:rPr sz="3200" spc="-215" dirty="0"/>
              <a:t>part</a:t>
            </a:r>
            <a:r>
              <a:rPr sz="3200" spc="-20" dirty="0"/>
              <a:t> </a:t>
            </a:r>
            <a:r>
              <a:rPr sz="3200" spc="-170" dirty="0"/>
              <a:t>process:</a:t>
            </a:r>
            <a:r>
              <a:rPr sz="3200" spc="-114" dirty="0"/>
              <a:t> </a:t>
            </a:r>
            <a:r>
              <a:rPr sz="3200" spc="-200" dirty="0"/>
              <a:t>break</a:t>
            </a:r>
            <a:r>
              <a:rPr sz="3200" dirty="0"/>
              <a:t> </a:t>
            </a:r>
            <a:r>
              <a:rPr sz="3200" spc="-140" dirty="0"/>
              <a:t>down</a:t>
            </a:r>
            <a:r>
              <a:rPr sz="3200" spc="40" dirty="0"/>
              <a:t> </a:t>
            </a:r>
            <a:r>
              <a:rPr sz="3200" spc="-170" dirty="0"/>
              <a:t>inmate's</a:t>
            </a:r>
            <a:r>
              <a:rPr sz="3200" spc="130" dirty="0"/>
              <a:t> </a:t>
            </a:r>
            <a:r>
              <a:rPr sz="3200" spc="-204" dirty="0"/>
              <a:t>identity</a:t>
            </a:r>
            <a:r>
              <a:rPr sz="3200" spc="-140" dirty="0"/>
              <a:t> </a:t>
            </a:r>
            <a:r>
              <a:rPr sz="3200" spc="-270" dirty="0"/>
              <a:t>via</a:t>
            </a:r>
            <a:r>
              <a:rPr sz="3200" spc="65" dirty="0"/>
              <a:t> </a:t>
            </a:r>
            <a:r>
              <a:rPr sz="3200" spc="-150" dirty="0"/>
              <a:t>loss</a:t>
            </a:r>
            <a:r>
              <a:rPr sz="3200" spc="20" dirty="0"/>
              <a:t> </a:t>
            </a:r>
            <a:r>
              <a:rPr sz="3200" spc="-195" dirty="0"/>
              <a:t>of</a:t>
            </a:r>
            <a:r>
              <a:rPr sz="3200" spc="-170" dirty="0"/>
              <a:t> </a:t>
            </a:r>
            <a:r>
              <a:rPr sz="3200" spc="-215" dirty="0"/>
              <a:t>privacy</a:t>
            </a:r>
            <a:r>
              <a:rPr sz="3200" spc="45" dirty="0"/>
              <a:t> </a:t>
            </a:r>
            <a:r>
              <a:rPr sz="3200" spc="-50" dirty="0"/>
              <a:t>&amp;</a:t>
            </a:r>
            <a:r>
              <a:rPr sz="3200" spc="-229" dirty="0"/>
              <a:t> </a:t>
            </a:r>
            <a:r>
              <a:rPr sz="3200" spc="-180" dirty="0"/>
              <a:t>humiliation,</a:t>
            </a:r>
            <a:r>
              <a:rPr sz="3200" spc="-20" dirty="0"/>
              <a:t> </a:t>
            </a:r>
            <a:r>
              <a:rPr sz="3200" spc="-195" dirty="0"/>
              <a:t>build</a:t>
            </a:r>
            <a:r>
              <a:rPr sz="3200" spc="80" dirty="0"/>
              <a:t> </a:t>
            </a:r>
            <a:r>
              <a:rPr sz="3200" spc="-405" dirty="0"/>
              <a:t>a</a:t>
            </a:r>
            <a:r>
              <a:rPr sz="3200" spc="-20" dirty="0"/>
              <a:t> </a:t>
            </a:r>
            <a:r>
              <a:rPr sz="3200" spc="-185" dirty="0"/>
              <a:t>new</a:t>
            </a:r>
            <a:r>
              <a:rPr sz="3200" spc="-95" dirty="0"/>
              <a:t> </a:t>
            </a:r>
            <a:r>
              <a:rPr sz="3200" spc="-200" dirty="0"/>
              <a:t>self</a:t>
            </a:r>
            <a:r>
              <a:rPr sz="3200" spc="-100" dirty="0"/>
              <a:t> </a:t>
            </a:r>
            <a:r>
              <a:rPr sz="3200" spc="-240" dirty="0"/>
              <a:t>via</a:t>
            </a:r>
            <a:r>
              <a:rPr sz="3200" spc="-90" dirty="0"/>
              <a:t> </a:t>
            </a:r>
            <a:r>
              <a:rPr sz="3200" spc="-140" dirty="0"/>
              <a:t>rewards/punishments</a:t>
            </a:r>
            <a:endParaRPr sz="3200" dirty="0"/>
          </a:p>
          <a:p>
            <a:pPr marL="386080" indent="-372745" algn="just">
              <a:lnSpc>
                <a:spcPts val="3804"/>
              </a:lnSpc>
              <a:spcBef>
                <a:spcPts val="730"/>
              </a:spcBef>
              <a:buChar char="•"/>
              <a:tabLst>
                <a:tab pos="386080" algn="l"/>
              </a:tabLst>
            </a:pPr>
            <a:r>
              <a:rPr sz="3200" spc="-204" dirty="0"/>
              <a:t>Can</a:t>
            </a:r>
            <a:r>
              <a:rPr sz="3200" spc="-100" dirty="0"/>
              <a:t> </a:t>
            </a:r>
            <a:r>
              <a:rPr sz="3200" spc="-190" dirty="0"/>
              <a:t>rehabilitate</a:t>
            </a:r>
            <a:r>
              <a:rPr sz="3200" spc="20" dirty="0"/>
              <a:t> </a:t>
            </a:r>
            <a:r>
              <a:rPr sz="3200" spc="-185" dirty="0"/>
              <a:t>or</a:t>
            </a:r>
            <a:r>
              <a:rPr sz="3200" spc="-75" dirty="0"/>
              <a:t> </a:t>
            </a:r>
            <a:r>
              <a:rPr sz="3200" spc="-229" dirty="0"/>
              <a:t>can</a:t>
            </a:r>
            <a:r>
              <a:rPr sz="3200" spc="-55" dirty="0"/>
              <a:t> </a:t>
            </a:r>
            <a:r>
              <a:rPr sz="3200" spc="-30" dirty="0"/>
              <a:t>become</a:t>
            </a:r>
            <a:endParaRPr sz="3200" dirty="0"/>
          </a:p>
          <a:p>
            <a:pPr marL="395605" algn="just">
              <a:lnSpc>
                <a:spcPts val="3925"/>
              </a:lnSpc>
            </a:pPr>
            <a:r>
              <a:rPr sz="3300" spc="-225" dirty="0"/>
              <a:t>institutionalized</a:t>
            </a:r>
            <a:r>
              <a:rPr sz="3300" spc="-210" dirty="0"/>
              <a:t> </a:t>
            </a:r>
            <a:r>
              <a:rPr sz="3300" spc="-215" dirty="0"/>
              <a:t>(unable</a:t>
            </a:r>
            <a:r>
              <a:rPr sz="3300" spc="95" dirty="0"/>
              <a:t> </a:t>
            </a:r>
            <a:r>
              <a:rPr sz="3300" spc="-225" dirty="0"/>
              <a:t>to</a:t>
            </a:r>
            <a:r>
              <a:rPr sz="3300" spc="-110" dirty="0"/>
              <a:t> </a:t>
            </a:r>
            <a:r>
              <a:rPr sz="3300" spc="-285" dirty="0"/>
              <a:t>live</a:t>
            </a:r>
            <a:r>
              <a:rPr sz="3300" spc="-40" dirty="0"/>
              <a:t> </a:t>
            </a:r>
            <a:r>
              <a:rPr sz="3300" spc="-250" dirty="0"/>
              <a:t>any</a:t>
            </a:r>
            <a:r>
              <a:rPr sz="3300" spc="-85" dirty="0"/>
              <a:t> </a:t>
            </a:r>
            <a:r>
              <a:rPr sz="3300" spc="-210" dirty="0"/>
              <a:t>other</a:t>
            </a:r>
            <a:r>
              <a:rPr sz="3300" spc="10" dirty="0"/>
              <a:t> </a:t>
            </a:r>
            <a:r>
              <a:rPr sz="3300" spc="-325" dirty="0"/>
              <a:t>way)</a:t>
            </a:r>
            <a:endParaRPr sz="33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eckmate move on chessboard">
            <a:extLst>
              <a:ext uri="{FF2B5EF4-FFF2-40B4-BE49-F238E27FC236}">
                <a16:creationId xmlns:a16="http://schemas.microsoft.com/office/drawing/2014/main" id="{BEC9139F-0B64-E159-B49D-690AD3BA8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10" b="-1"/>
          <a:stretch/>
        </p:blipFill>
        <p:spPr>
          <a:xfrm>
            <a:off x="20" y="-7619"/>
            <a:ext cx="9143979" cy="6887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9219" y="271092"/>
            <a:ext cx="4065561" cy="9144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14594" y="623125"/>
            <a:ext cx="3067943" cy="180645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7794" y="4172881"/>
            <a:ext cx="5366057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ED272-F149-1AD7-C17E-927281FC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410" y="304800"/>
            <a:ext cx="4721785" cy="16445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6600" kern="1200" dirty="0">
                <a:solidFill>
                  <a:srgbClr val="FFFF00"/>
                </a:solidFill>
                <a:latin typeface="+mj-lt"/>
                <a:cs typeface="+mj-cs"/>
              </a:rPr>
              <a:t>The End </a:t>
            </a:r>
            <a:r>
              <a:rPr lang="en-US" sz="6600" kern="1200" dirty="0">
                <a:solidFill>
                  <a:srgbClr val="FFFF00"/>
                </a:solidFill>
                <a:latin typeface="+mj-lt"/>
                <a:cs typeface="+mj-cs"/>
                <a:sym typeface="Wingdings" panose="05000000000000000000" pitchFamily="2" charset="2"/>
              </a:rPr>
              <a:t></a:t>
            </a:r>
            <a:endParaRPr lang="en-US" sz="6600" kern="1200" dirty="0">
              <a:solidFill>
                <a:srgbClr val="FFFF00"/>
              </a:solidFill>
              <a:latin typeface="+mj-lt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5052" y="-7619"/>
            <a:ext cx="746740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0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484" y="482203"/>
            <a:ext cx="1241226" cy="181272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4820" y="1768078"/>
            <a:ext cx="330398" cy="4018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40328" y="1893093"/>
            <a:ext cx="187523" cy="47327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08093" y="991195"/>
            <a:ext cx="178593" cy="5000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58125" y="973335"/>
            <a:ext cx="642937" cy="6161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06320" y="160733"/>
            <a:ext cx="723304" cy="68758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89766" y="150266"/>
            <a:ext cx="2880995" cy="12357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614045">
              <a:lnSpc>
                <a:spcPct val="100899"/>
              </a:lnSpc>
              <a:spcBef>
                <a:spcPts val="60"/>
              </a:spcBef>
            </a:pPr>
            <a:r>
              <a:rPr sz="3950" spc="-95" dirty="0">
                <a:solidFill>
                  <a:srgbClr val="000000"/>
                </a:solidFill>
              </a:rPr>
              <a:t>Roles</a:t>
            </a:r>
            <a:r>
              <a:rPr sz="3950" spc="-190" dirty="0">
                <a:solidFill>
                  <a:srgbClr val="000000"/>
                </a:solidFill>
              </a:rPr>
              <a:t> </a:t>
            </a:r>
            <a:r>
              <a:rPr sz="3950" spc="-25" dirty="0">
                <a:solidFill>
                  <a:srgbClr val="000000"/>
                </a:solidFill>
              </a:rPr>
              <a:t>of </a:t>
            </a:r>
            <a:r>
              <a:rPr sz="3950" spc="-95" dirty="0">
                <a:solidFill>
                  <a:srgbClr val="000000"/>
                </a:solidFill>
              </a:rPr>
              <a:t>the</a:t>
            </a:r>
            <a:r>
              <a:rPr sz="3950" spc="-195" dirty="0">
                <a:solidFill>
                  <a:srgbClr val="000000"/>
                </a:solidFill>
              </a:rPr>
              <a:t> </a:t>
            </a:r>
            <a:r>
              <a:rPr sz="3950" spc="-150" dirty="0">
                <a:solidFill>
                  <a:srgbClr val="000000"/>
                </a:solidFill>
              </a:rPr>
              <a:t>individual</a:t>
            </a:r>
            <a:endParaRPr sz="3950" dirty="0"/>
          </a:p>
        </p:txBody>
      </p:sp>
      <p:sp>
        <p:nvSpPr>
          <p:cNvPr id="9" name="object 9"/>
          <p:cNvSpPr txBox="1"/>
          <p:nvPr/>
        </p:nvSpPr>
        <p:spPr>
          <a:xfrm>
            <a:off x="283729" y="2369542"/>
            <a:ext cx="8293100" cy="41363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72110" indent="-359410">
              <a:lnSpc>
                <a:spcPct val="100000"/>
              </a:lnSpc>
              <a:spcBef>
                <a:spcPts val="400"/>
              </a:spcBef>
              <a:buClr>
                <a:srgbClr val="752A91"/>
              </a:buClr>
              <a:buChar char="•"/>
              <a:tabLst>
                <a:tab pos="372110" algn="l"/>
              </a:tabLst>
            </a:pPr>
            <a:r>
              <a:rPr sz="2700" spc="-120" dirty="0">
                <a:solidFill>
                  <a:srgbClr val="702BA0"/>
                </a:solidFill>
                <a:latin typeface="Trebuchet MS"/>
                <a:cs typeface="Trebuchet MS"/>
              </a:rPr>
              <a:t>Status:</a:t>
            </a:r>
            <a:r>
              <a:rPr sz="2700" spc="-100" dirty="0">
                <a:solidFill>
                  <a:srgbClr val="702BA0"/>
                </a:solidFill>
                <a:latin typeface="Trebuchet MS"/>
                <a:cs typeface="Trebuchet MS"/>
              </a:rPr>
              <a:t> </a:t>
            </a:r>
            <a:r>
              <a:rPr sz="2700" spc="-155" dirty="0">
                <a:latin typeface="Trebuchet MS"/>
                <a:cs typeface="Trebuchet MS"/>
              </a:rPr>
              <a:t>social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spc="-110" dirty="0">
                <a:latin typeface="Trebuchet MS"/>
                <a:cs typeface="Trebuchet MS"/>
              </a:rPr>
              <a:t>position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-300" dirty="0">
                <a:latin typeface="Trebuchet MS"/>
                <a:cs typeface="Trebuchet MS"/>
              </a:rPr>
              <a:t>a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spc="-105" dirty="0">
                <a:latin typeface="Trebuchet MS"/>
                <a:cs typeface="Trebuchet MS"/>
              </a:rPr>
              <a:t>person</a:t>
            </a:r>
            <a:r>
              <a:rPr sz="2700" spc="-15" dirty="0">
                <a:latin typeface="Trebuchet MS"/>
                <a:cs typeface="Trebuchet MS"/>
              </a:rPr>
              <a:t> </a:t>
            </a:r>
            <a:r>
              <a:rPr sz="2700" spc="-30" dirty="0">
                <a:latin typeface="Trebuchet MS"/>
                <a:cs typeface="Trebuchet MS"/>
              </a:rPr>
              <a:t>occupies</a:t>
            </a:r>
            <a:endParaRPr sz="2700" dirty="0">
              <a:latin typeface="Trebuchet MS"/>
              <a:cs typeface="Trebuchet MS"/>
            </a:endParaRPr>
          </a:p>
          <a:p>
            <a:pPr marL="372110" indent="-359410">
              <a:lnSpc>
                <a:spcPct val="100000"/>
              </a:lnSpc>
              <a:spcBef>
                <a:spcPts val="315"/>
              </a:spcBef>
              <a:buClr>
                <a:srgbClr val="772A9A"/>
              </a:buClr>
              <a:buChar char="•"/>
              <a:tabLst>
                <a:tab pos="372110" algn="l"/>
              </a:tabLst>
            </a:pPr>
            <a:r>
              <a:rPr sz="2700" spc="-95" dirty="0">
                <a:solidFill>
                  <a:srgbClr val="722F97"/>
                </a:solidFill>
                <a:latin typeface="Trebuchet MS"/>
                <a:cs typeface="Trebuchet MS"/>
              </a:rPr>
              <a:t>Status</a:t>
            </a:r>
            <a:r>
              <a:rPr sz="2700" spc="-110" dirty="0">
                <a:solidFill>
                  <a:srgbClr val="722F97"/>
                </a:solidFill>
                <a:latin typeface="Trebuchet MS"/>
                <a:cs typeface="Trebuchet MS"/>
              </a:rPr>
              <a:t> </a:t>
            </a:r>
            <a:r>
              <a:rPr sz="2700" spc="-125" dirty="0">
                <a:solidFill>
                  <a:srgbClr val="7938A0"/>
                </a:solidFill>
                <a:latin typeface="Trebuchet MS"/>
                <a:cs typeface="Trebuchet MS"/>
              </a:rPr>
              <a:t>set:</a:t>
            </a:r>
            <a:r>
              <a:rPr sz="2700" spc="-225" dirty="0">
                <a:solidFill>
                  <a:srgbClr val="7938A0"/>
                </a:solidFill>
                <a:latin typeface="Trebuchet MS"/>
                <a:cs typeface="Trebuchet MS"/>
              </a:rPr>
              <a:t> </a:t>
            </a:r>
            <a:r>
              <a:rPr sz="2700" spc="-254" dirty="0">
                <a:latin typeface="Trebuchet MS"/>
                <a:cs typeface="Trebuchet MS"/>
              </a:rPr>
              <a:t>all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-155" dirty="0">
                <a:latin typeface="Trebuchet MS"/>
                <a:cs typeface="Trebuchet MS"/>
              </a:rPr>
              <a:t>the</a:t>
            </a:r>
            <a:r>
              <a:rPr sz="2700" spc="-60" dirty="0">
                <a:latin typeface="Trebuchet MS"/>
                <a:cs typeface="Trebuchet MS"/>
              </a:rPr>
              <a:t> </a:t>
            </a:r>
            <a:r>
              <a:rPr sz="2700" spc="-140" dirty="0">
                <a:latin typeface="Trebuchet MS"/>
                <a:cs typeface="Trebuchet MS"/>
              </a:rPr>
              <a:t>statuses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-300" dirty="0">
                <a:latin typeface="Trebuchet MS"/>
                <a:cs typeface="Trebuchet MS"/>
              </a:rPr>
              <a:t>a</a:t>
            </a:r>
            <a:r>
              <a:rPr sz="2700" spc="30" dirty="0">
                <a:latin typeface="Trebuchet MS"/>
                <a:cs typeface="Trebuchet MS"/>
              </a:rPr>
              <a:t> </a:t>
            </a:r>
            <a:r>
              <a:rPr sz="2700" spc="-125" dirty="0">
                <a:latin typeface="Trebuchet MS"/>
                <a:cs typeface="Trebuchet MS"/>
              </a:rPr>
              <a:t>person</a:t>
            </a:r>
            <a:r>
              <a:rPr sz="2700" spc="15" dirty="0">
                <a:latin typeface="Trebuchet MS"/>
                <a:cs typeface="Trebuchet MS"/>
              </a:rPr>
              <a:t> </a:t>
            </a:r>
            <a:r>
              <a:rPr sz="2700" spc="-105" dirty="0">
                <a:latin typeface="Trebuchet MS"/>
                <a:cs typeface="Trebuchet MS"/>
              </a:rPr>
              <a:t>holds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spc="-220" dirty="0">
                <a:latin typeface="Trebuchet MS"/>
                <a:cs typeface="Trebuchet MS"/>
              </a:rPr>
              <a:t>at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-300" dirty="0">
                <a:latin typeface="Trebuchet MS"/>
                <a:cs typeface="Trebuchet MS"/>
              </a:rPr>
              <a:t>a</a:t>
            </a:r>
            <a:r>
              <a:rPr sz="2700" spc="-110" dirty="0">
                <a:latin typeface="Trebuchet MS"/>
                <a:cs typeface="Trebuchet MS"/>
              </a:rPr>
              <a:t> </a:t>
            </a:r>
            <a:r>
              <a:rPr sz="2700" spc="-135" dirty="0">
                <a:latin typeface="Trebuchet MS"/>
                <a:cs typeface="Trebuchet MS"/>
              </a:rPr>
              <a:t>given</a:t>
            </a:r>
            <a:r>
              <a:rPr sz="2700" spc="-175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time</a:t>
            </a:r>
            <a:endParaRPr sz="2700" dirty="0">
              <a:latin typeface="Trebuchet MS"/>
              <a:cs typeface="Trebuchet MS"/>
            </a:endParaRPr>
          </a:p>
          <a:p>
            <a:pPr marL="382905" marR="5080" indent="-369570">
              <a:lnSpc>
                <a:spcPct val="91900"/>
              </a:lnSpc>
              <a:spcBef>
                <a:spcPts val="660"/>
              </a:spcBef>
              <a:buChar char="•"/>
              <a:tabLst>
                <a:tab pos="382905" algn="l"/>
                <a:tab pos="384810" algn="l"/>
              </a:tabLst>
            </a:pPr>
            <a:r>
              <a:rPr sz="2600" dirty="0">
                <a:solidFill>
                  <a:srgbClr val="702BA1"/>
                </a:solidFill>
                <a:latin typeface="Trebuchet MS"/>
                <a:cs typeface="Trebuchet MS"/>
              </a:rPr>
              <a:t>	</a:t>
            </a:r>
            <a:r>
              <a:rPr sz="2600" spc="-50" dirty="0">
                <a:solidFill>
                  <a:srgbClr val="6D33A3"/>
                </a:solidFill>
                <a:latin typeface="Trebuchet MS"/>
                <a:cs typeface="Trebuchet MS"/>
              </a:rPr>
              <a:t>Ascribed</a:t>
            </a:r>
            <a:r>
              <a:rPr sz="2600" spc="-150" dirty="0">
                <a:solidFill>
                  <a:srgbClr val="6D33A3"/>
                </a:solidFill>
                <a:latin typeface="Trebuchet MS"/>
                <a:cs typeface="Trebuchet MS"/>
              </a:rPr>
              <a:t> </a:t>
            </a:r>
            <a:r>
              <a:rPr sz="2600" spc="-75" dirty="0">
                <a:solidFill>
                  <a:srgbClr val="703695"/>
                </a:solidFill>
                <a:latin typeface="Trebuchet MS"/>
                <a:cs typeface="Trebuchet MS"/>
              </a:rPr>
              <a:t>status:</a:t>
            </a:r>
            <a:r>
              <a:rPr sz="2600" spc="-120" dirty="0">
                <a:solidFill>
                  <a:srgbClr val="703695"/>
                </a:solidFill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social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position</a:t>
            </a:r>
            <a:r>
              <a:rPr sz="2600" spc="-14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a</a:t>
            </a:r>
            <a:r>
              <a:rPr sz="2600" spc="-180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person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receives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-175" dirty="0">
                <a:latin typeface="Trebuchet MS"/>
                <a:cs typeface="Trebuchet MS"/>
              </a:rPr>
              <a:t>at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birth </a:t>
            </a:r>
            <a:r>
              <a:rPr sz="2650" spc="-125" dirty="0">
                <a:latin typeface="Trebuchet MS"/>
                <a:cs typeface="Trebuchet MS"/>
              </a:rPr>
              <a:t>or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spc="-60" dirty="0">
                <a:latin typeface="Trebuchet MS"/>
                <a:cs typeface="Trebuchet MS"/>
              </a:rPr>
              <a:t>assumed</a:t>
            </a:r>
            <a:r>
              <a:rPr sz="2650" spc="-140" dirty="0">
                <a:latin typeface="Trebuchet MS"/>
                <a:cs typeface="Trebuchet MS"/>
              </a:rPr>
              <a:t> </a:t>
            </a:r>
            <a:r>
              <a:rPr sz="2650" spc="-125" dirty="0">
                <a:latin typeface="Trebuchet MS"/>
                <a:cs typeface="Trebuchet MS"/>
              </a:rPr>
              <a:t>involuntarily</a:t>
            </a:r>
            <a:r>
              <a:rPr sz="2650" dirty="0">
                <a:latin typeface="Trebuchet MS"/>
                <a:cs typeface="Trebuchet MS"/>
              </a:rPr>
              <a:t> </a:t>
            </a:r>
            <a:r>
              <a:rPr sz="2650" spc="-155" dirty="0">
                <a:latin typeface="Trebuchet MS"/>
                <a:cs typeface="Trebuchet MS"/>
              </a:rPr>
              <a:t>later</a:t>
            </a:r>
            <a:r>
              <a:rPr sz="2650" spc="-45" dirty="0">
                <a:latin typeface="Trebuchet MS"/>
                <a:cs typeface="Trebuchet MS"/>
              </a:rPr>
              <a:t> </a:t>
            </a:r>
            <a:r>
              <a:rPr sz="2650" spc="-165" dirty="0">
                <a:latin typeface="Trebuchet MS"/>
                <a:cs typeface="Trebuchet MS"/>
              </a:rPr>
              <a:t>in</a:t>
            </a:r>
            <a:r>
              <a:rPr sz="2650" spc="-120" dirty="0">
                <a:latin typeface="Trebuchet MS"/>
                <a:cs typeface="Trebuchet MS"/>
              </a:rPr>
              <a:t> </a:t>
            </a:r>
            <a:r>
              <a:rPr sz="2650" spc="-210" dirty="0">
                <a:latin typeface="Trebuchet MS"/>
                <a:cs typeface="Trebuchet MS"/>
              </a:rPr>
              <a:t>life</a:t>
            </a:r>
            <a:r>
              <a:rPr sz="2650" spc="-95" dirty="0">
                <a:latin typeface="Trebuchet MS"/>
                <a:cs typeface="Trebuchet MS"/>
              </a:rPr>
              <a:t> </a:t>
            </a:r>
            <a:r>
              <a:rPr sz="2650" spc="-40" dirty="0">
                <a:latin typeface="Trebuchet MS"/>
                <a:cs typeface="Trebuchet MS"/>
              </a:rPr>
              <a:t>(daughter/son, </a:t>
            </a:r>
            <a:r>
              <a:rPr sz="2650" spc="-170" dirty="0">
                <a:latin typeface="Trebuchet MS"/>
                <a:cs typeface="Trebuchet MS"/>
              </a:rPr>
              <a:t>widow,</a:t>
            </a:r>
            <a:r>
              <a:rPr sz="2650" spc="-10" dirty="0">
                <a:latin typeface="Trebuchet MS"/>
                <a:cs typeface="Trebuchet MS"/>
              </a:rPr>
              <a:t> </a:t>
            </a:r>
            <a:r>
              <a:rPr sz="2650" spc="-35" dirty="0">
                <a:latin typeface="Trebuchet MS"/>
                <a:cs typeface="Trebuchet MS"/>
              </a:rPr>
              <a:t>American)</a:t>
            </a:r>
            <a:endParaRPr sz="2650" dirty="0">
              <a:latin typeface="Trebuchet MS"/>
              <a:cs typeface="Trebuchet MS"/>
            </a:endParaRPr>
          </a:p>
          <a:p>
            <a:pPr marL="383540" marR="210820" indent="-371475">
              <a:lnSpc>
                <a:spcPct val="91600"/>
              </a:lnSpc>
              <a:spcBef>
                <a:spcPts val="630"/>
              </a:spcBef>
              <a:buChar char="•"/>
              <a:tabLst>
                <a:tab pos="383540" algn="l"/>
                <a:tab pos="384810" algn="l"/>
              </a:tabLst>
            </a:pPr>
            <a:r>
              <a:rPr sz="2700" dirty="0">
                <a:solidFill>
                  <a:srgbClr val="722AA0"/>
                </a:solidFill>
                <a:latin typeface="Trebuchet MS"/>
                <a:cs typeface="Trebuchet MS"/>
              </a:rPr>
              <a:t>	</a:t>
            </a:r>
            <a:r>
              <a:rPr sz="2700" spc="-120" dirty="0">
                <a:solidFill>
                  <a:srgbClr val="6E289C"/>
                </a:solidFill>
                <a:latin typeface="Trebuchet MS"/>
                <a:cs typeface="Trebuchet MS"/>
              </a:rPr>
              <a:t>Achieved</a:t>
            </a:r>
            <a:r>
              <a:rPr sz="2700" spc="-85" dirty="0">
                <a:solidFill>
                  <a:srgbClr val="6E289C"/>
                </a:solidFill>
                <a:latin typeface="Trebuchet MS"/>
                <a:cs typeface="Trebuchet MS"/>
              </a:rPr>
              <a:t> </a:t>
            </a:r>
            <a:r>
              <a:rPr sz="2700" spc="-110" dirty="0">
                <a:solidFill>
                  <a:srgbClr val="69388C"/>
                </a:solidFill>
                <a:latin typeface="Trebuchet MS"/>
                <a:cs typeface="Trebuchet MS"/>
              </a:rPr>
              <a:t>status:</a:t>
            </a:r>
            <a:r>
              <a:rPr sz="2700" spc="-160" dirty="0">
                <a:solidFill>
                  <a:srgbClr val="69388C"/>
                </a:solidFill>
                <a:latin typeface="Trebuchet MS"/>
                <a:cs typeface="Trebuchet MS"/>
              </a:rPr>
              <a:t> </a:t>
            </a:r>
            <a:r>
              <a:rPr sz="2700" spc="-300" dirty="0">
                <a:latin typeface="Trebuchet MS"/>
                <a:cs typeface="Trebuchet MS"/>
              </a:rPr>
              <a:t>a</a:t>
            </a:r>
            <a:r>
              <a:rPr sz="2700" spc="-20" dirty="0">
                <a:latin typeface="Trebuchet MS"/>
                <a:cs typeface="Trebuchet MS"/>
              </a:rPr>
              <a:t> </a:t>
            </a:r>
            <a:r>
              <a:rPr sz="2700" spc="-155" dirty="0">
                <a:latin typeface="Trebuchet MS"/>
                <a:cs typeface="Trebuchet MS"/>
              </a:rPr>
              <a:t>social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spc="-110" dirty="0">
                <a:latin typeface="Trebuchet MS"/>
                <a:cs typeface="Trebuchet MS"/>
              </a:rPr>
              <a:t>position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spc="-300" dirty="0">
                <a:latin typeface="Trebuchet MS"/>
                <a:cs typeface="Trebuchet MS"/>
              </a:rPr>
              <a:t>a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spc="-110" dirty="0">
                <a:latin typeface="Trebuchet MS"/>
                <a:cs typeface="Trebuchet MS"/>
              </a:rPr>
              <a:t>person</a:t>
            </a:r>
            <a:r>
              <a:rPr sz="2700" spc="-3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assumes </a:t>
            </a:r>
            <a:r>
              <a:rPr sz="2650" spc="-130" dirty="0">
                <a:latin typeface="Trebuchet MS"/>
                <a:cs typeface="Trebuchet MS"/>
              </a:rPr>
              <a:t>voluntarily</a:t>
            </a:r>
            <a:r>
              <a:rPr sz="2650" spc="-65" dirty="0">
                <a:latin typeface="Trebuchet MS"/>
                <a:cs typeface="Trebuchet MS"/>
              </a:rPr>
              <a:t> </a:t>
            </a:r>
            <a:r>
              <a:rPr sz="2650" spc="-145" dirty="0">
                <a:latin typeface="Trebuchet MS"/>
                <a:cs typeface="Trebuchet MS"/>
              </a:rPr>
              <a:t>that</a:t>
            </a:r>
            <a:r>
              <a:rPr sz="2650" spc="-95" dirty="0">
                <a:latin typeface="Trebuchet MS"/>
                <a:cs typeface="Trebuchet MS"/>
              </a:rPr>
              <a:t> </a:t>
            </a:r>
            <a:r>
              <a:rPr sz="2650" spc="-150" dirty="0">
                <a:latin typeface="Trebuchet MS"/>
                <a:cs typeface="Trebuchet MS"/>
              </a:rPr>
              <a:t>reflects</a:t>
            </a:r>
            <a:r>
              <a:rPr sz="2650" spc="75" dirty="0">
                <a:latin typeface="Trebuchet MS"/>
                <a:cs typeface="Trebuchet MS"/>
              </a:rPr>
              <a:t> </a:t>
            </a:r>
            <a:r>
              <a:rPr sz="2650" spc="-100" dirty="0">
                <a:latin typeface="Trebuchet MS"/>
                <a:cs typeface="Trebuchet MS"/>
              </a:rPr>
              <a:t>personal</a:t>
            </a:r>
            <a:r>
              <a:rPr sz="2650" spc="65" dirty="0">
                <a:latin typeface="Trebuchet MS"/>
                <a:cs typeface="Trebuchet MS"/>
              </a:rPr>
              <a:t> </a:t>
            </a:r>
            <a:r>
              <a:rPr sz="2650" spc="-160" dirty="0">
                <a:latin typeface="Trebuchet MS"/>
                <a:cs typeface="Trebuchet MS"/>
              </a:rPr>
              <a:t>ability</a:t>
            </a:r>
            <a:r>
              <a:rPr sz="2650" spc="-45" dirty="0">
                <a:latin typeface="Trebuchet MS"/>
                <a:cs typeface="Trebuchet MS"/>
              </a:rPr>
              <a:t> </a:t>
            </a:r>
            <a:r>
              <a:rPr sz="2650" dirty="0">
                <a:latin typeface="Trebuchet MS"/>
                <a:cs typeface="Trebuchet MS"/>
              </a:rPr>
              <a:t>&amp;</a:t>
            </a:r>
            <a:r>
              <a:rPr sz="2650" spc="-155" dirty="0">
                <a:latin typeface="Trebuchet MS"/>
                <a:cs typeface="Trebuchet MS"/>
              </a:rPr>
              <a:t> </a:t>
            </a:r>
            <a:r>
              <a:rPr sz="2650" spc="-175" dirty="0">
                <a:latin typeface="Trebuchet MS"/>
                <a:cs typeface="Trebuchet MS"/>
              </a:rPr>
              <a:t>effort</a:t>
            </a:r>
            <a:r>
              <a:rPr sz="2650" spc="-95" dirty="0">
                <a:latin typeface="Trebuchet MS"/>
                <a:cs typeface="Trebuchet MS"/>
              </a:rPr>
              <a:t> </a:t>
            </a:r>
            <a:r>
              <a:rPr sz="2650" spc="-10" dirty="0">
                <a:latin typeface="Trebuchet MS"/>
                <a:cs typeface="Trebuchet MS"/>
              </a:rPr>
              <a:t>(honor </a:t>
            </a:r>
            <a:r>
              <a:rPr sz="2650" spc="-135" dirty="0">
                <a:latin typeface="Trebuchet MS"/>
                <a:cs typeface="Trebuchet MS"/>
              </a:rPr>
              <a:t>student,</a:t>
            </a:r>
            <a:r>
              <a:rPr sz="2650" spc="-130" dirty="0">
                <a:latin typeface="Trebuchet MS"/>
                <a:cs typeface="Trebuchet MS"/>
              </a:rPr>
              <a:t> </a:t>
            </a:r>
            <a:r>
              <a:rPr sz="2650" spc="-125" dirty="0">
                <a:latin typeface="Trebuchet MS"/>
                <a:cs typeface="Trebuchet MS"/>
              </a:rPr>
              <a:t>Olympic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-170" dirty="0">
                <a:latin typeface="Trebuchet MS"/>
                <a:cs typeface="Trebuchet MS"/>
              </a:rPr>
              <a:t>athlete,</a:t>
            </a:r>
            <a:r>
              <a:rPr sz="2650" spc="-95" dirty="0">
                <a:latin typeface="Trebuchet MS"/>
                <a:cs typeface="Trebuchet MS"/>
              </a:rPr>
              <a:t> </a:t>
            </a:r>
            <a:r>
              <a:rPr sz="2650" spc="-90" dirty="0">
                <a:latin typeface="Trebuchet MS"/>
                <a:cs typeface="Trebuchet MS"/>
              </a:rPr>
              <a:t>spouse,</a:t>
            </a:r>
            <a:r>
              <a:rPr sz="2650" spc="-250" dirty="0">
                <a:latin typeface="Trebuchet MS"/>
                <a:cs typeface="Trebuchet MS"/>
              </a:rPr>
              <a:t> </a:t>
            </a:r>
            <a:r>
              <a:rPr sz="2650" spc="-180" dirty="0">
                <a:latin typeface="Trebuchet MS"/>
                <a:cs typeface="Trebuchet MS"/>
              </a:rPr>
              <a:t>thief,</a:t>
            </a:r>
            <a:r>
              <a:rPr sz="2650" spc="-245" dirty="0">
                <a:latin typeface="Trebuchet MS"/>
                <a:cs typeface="Trebuchet MS"/>
              </a:rPr>
              <a:t> </a:t>
            </a:r>
            <a:r>
              <a:rPr sz="2650" spc="-185" dirty="0">
                <a:latin typeface="Trebuchet MS"/>
                <a:cs typeface="Trebuchet MS"/>
              </a:rPr>
              <a:t>teacher,</a:t>
            </a:r>
            <a:r>
              <a:rPr sz="2650" spc="50" dirty="0">
                <a:latin typeface="Trebuchet MS"/>
                <a:cs typeface="Trebuchet MS"/>
              </a:rPr>
              <a:t> </a:t>
            </a:r>
            <a:r>
              <a:rPr sz="2650" spc="-125" dirty="0">
                <a:latin typeface="Trebuchet MS"/>
                <a:cs typeface="Trebuchet MS"/>
              </a:rPr>
              <a:t>parent)</a:t>
            </a:r>
            <a:endParaRPr sz="2650" dirty="0">
              <a:latin typeface="Trebuchet MS"/>
              <a:cs typeface="Trebuchet MS"/>
            </a:endParaRPr>
          </a:p>
          <a:p>
            <a:pPr marL="390525" marR="419100" indent="-377190">
              <a:lnSpc>
                <a:spcPts val="2920"/>
              </a:lnSpc>
              <a:spcBef>
                <a:spcPts val="685"/>
              </a:spcBef>
              <a:buChar char="•"/>
              <a:tabLst>
                <a:tab pos="390525" algn="l"/>
                <a:tab pos="400050" algn="l"/>
              </a:tabLst>
            </a:pPr>
            <a:r>
              <a:rPr sz="2650" dirty="0">
                <a:solidFill>
                  <a:srgbClr val="722A93"/>
                </a:solidFill>
                <a:latin typeface="Trebuchet MS"/>
                <a:cs typeface="Trebuchet MS"/>
              </a:rPr>
              <a:t>	</a:t>
            </a:r>
            <a:r>
              <a:rPr sz="2650" spc="-20" dirty="0">
                <a:solidFill>
                  <a:srgbClr val="722FA3"/>
                </a:solidFill>
                <a:latin typeface="Trebuchet MS"/>
                <a:cs typeface="Trebuchet MS"/>
              </a:rPr>
              <a:t>Master</a:t>
            </a:r>
            <a:r>
              <a:rPr sz="2650" spc="-65" dirty="0">
                <a:solidFill>
                  <a:srgbClr val="722FA3"/>
                </a:solidFill>
                <a:latin typeface="Trebuchet MS"/>
                <a:cs typeface="Trebuchet MS"/>
              </a:rPr>
              <a:t> </a:t>
            </a:r>
            <a:r>
              <a:rPr sz="2650" spc="-105" dirty="0">
                <a:solidFill>
                  <a:srgbClr val="6B3395"/>
                </a:solidFill>
                <a:latin typeface="Trebuchet MS"/>
                <a:cs typeface="Trebuchet MS"/>
              </a:rPr>
              <a:t>status:</a:t>
            </a:r>
            <a:r>
              <a:rPr sz="2650" spc="-145" dirty="0">
                <a:solidFill>
                  <a:srgbClr val="6B3395"/>
                </a:solidFill>
                <a:latin typeface="Trebuchet MS"/>
                <a:cs typeface="Trebuchet MS"/>
              </a:rPr>
              <a:t> </a:t>
            </a:r>
            <a:r>
              <a:rPr sz="2650" spc="-125" dirty="0">
                <a:latin typeface="Trebuchet MS"/>
                <a:cs typeface="Trebuchet MS"/>
              </a:rPr>
              <a:t>status</a:t>
            </a:r>
            <a:r>
              <a:rPr sz="2650" spc="-60" dirty="0">
                <a:latin typeface="Trebuchet MS"/>
                <a:cs typeface="Trebuchet MS"/>
              </a:rPr>
              <a:t> </a:t>
            </a:r>
            <a:r>
              <a:rPr sz="2650" spc="-125" dirty="0">
                <a:latin typeface="Trebuchet MS"/>
                <a:cs typeface="Trebuchet MS"/>
              </a:rPr>
              <a:t>society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spc="-120" dirty="0">
                <a:latin typeface="Trebuchet MS"/>
                <a:cs typeface="Trebuchet MS"/>
              </a:rPr>
              <a:t>defines</a:t>
            </a:r>
            <a:r>
              <a:rPr sz="2650" spc="-50" dirty="0">
                <a:latin typeface="Trebuchet MS"/>
                <a:cs typeface="Trebuchet MS"/>
              </a:rPr>
              <a:t> </a:t>
            </a:r>
            <a:r>
              <a:rPr sz="2650" spc="-55" dirty="0">
                <a:latin typeface="Trebuchet MS"/>
                <a:cs typeface="Trebuchet MS"/>
              </a:rPr>
              <a:t>as</a:t>
            </a:r>
            <a:r>
              <a:rPr sz="2650" spc="-125" dirty="0">
                <a:latin typeface="Trebuchet MS"/>
                <a:cs typeface="Trebuchet MS"/>
              </a:rPr>
              <a:t> </a:t>
            </a:r>
            <a:r>
              <a:rPr sz="2650" spc="-114" dirty="0">
                <a:latin typeface="Trebuchet MS"/>
                <a:cs typeface="Trebuchet MS"/>
              </a:rPr>
              <a:t>having</a:t>
            </a:r>
            <a:r>
              <a:rPr sz="2650" spc="-75" dirty="0">
                <a:latin typeface="Trebuchet MS"/>
                <a:cs typeface="Trebuchet MS"/>
              </a:rPr>
              <a:t> </a:t>
            </a:r>
            <a:r>
              <a:rPr sz="2650" spc="-80" dirty="0">
                <a:latin typeface="Trebuchet MS"/>
                <a:cs typeface="Trebuchet MS"/>
              </a:rPr>
              <a:t>special </a:t>
            </a:r>
            <a:r>
              <a:rPr sz="2650" spc="-140" dirty="0">
                <a:latin typeface="Trebuchet MS"/>
                <a:cs typeface="Trebuchet MS"/>
              </a:rPr>
              <a:t>importance</a:t>
            </a:r>
            <a:r>
              <a:rPr sz="2650" spc="10" dirty="0">
                <a:latin typeface="Trebuchet MS"/>
                <a:cs typeface="Trebuchet MS"/>
              </a:rPr>
              <a:t> </a:t>
            </a:r>
            <a:r>
              <a:rPr sz="2650" spc="-150" dirty="0">
                <a:latin typeface="Trebuchet MS"/>
                <a:cs typeface="Trebuchet MS"/>
              </a:rPr>
              <a:t>(Kennedy,</a:t>
            </a:r>
            <a:r>
              <a:rPr sz="2650" spc="30" dirty="0">
                <a:latin typeface="Trebuchet MS"/>
                <a:cs typeface="Trebuchet MS"/>
              </a:rPr>
              <a:t> </a:t>
            </a:r>
            <a:r>
              <a:rPr sz="2650" spc="-185" dirty="0">
                <a:latin typeface="Trebuchet MS"/>
                <a:cs typeface="Trebuchet MS"/>
              </a:rPr>
              <a:t>celebrity,</a:t>
            </a:r>
            <a:r>
              <a:rPr sz="2650" spc="-35" dirty="0">
                <a:latin typeface="Trebuchet MS"/>
                <a:cs typeface="Trebuchet MS"/>
              </a:rPr>
              <a:t> </a:t>
            </a:r>
            <a:r>
              <a:rPr sz="2650" spc="-110" dirty="0">
                <a:latin typeface="Trebuchet MS"/>
                <a:cs typeface="Trebuchet MS"/>
              </a:rPr>
              <a:t>women,</a:t>
            </a:r>
            <a:r>
              <a:rPr sz="2650" spc="-35" dirty="0">
                <a:latin typeface="Trebuchet MS"/>
                <a:cs typeface="Trebuchet MS"/>
              </a:rPr>
              <a:t> </a:t>
            </a:r>
            <a:r>
              <a:rPr sz="2650" spc="-55" dirty="0">
                <a:latin typeface="Trebuchet MS"/>
                <a:cs typeface="Trebuchet MS"/>
              </a:rPr>
              <a:t>AIDS</a:t>
            </a:r>
            <a:r>
              <a:rPr sz="2650" spc="-135" dirty="0">
                <a:latin typeface="Trebuchet MS"/>
                <a:cs typeface="Trebuchet MS"/>
              </a:rPr>
              <a:t> </a:t>
            </a:r>
            <a:r>
              <a:rPr sz="2650" spc="-130" dirty="0">
                <a:latin typeface="Trebuchet MS"/>
                <a:cs typeface="Trebuchet MS"/>
              </a:rPr>
              <a:t>patient)</a:t>
            </a:r>
            <a:endParaRPr sz="26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1488" y="1788368"/>
            <a:ext cx="2482453" cy="87510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6992" y="1455539"/>
            <a:ext cx="419695" cy="40183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5994" y="460572"/>
            <a:ext cx="38385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90" dirty="0">
                <a:solidFill>
                  <a:srgbClr val="6E2D9E"/>
                </a:solidFill>
              </a:rPr>
              <a:t>Roles</a:t>
            </a:r>
            <a:r>
              <a:rPr lang="en-US" sz="4400" spc="-190" dirty="0">
                <a:solidFill>
                  <a:srgbClr val="6E2D9E"/>
                </a:solidFill>
              </a:rPr>
              <a:t>:</a:t>
            </a:r>
            <a:endParaRPr sz="4400" dirty="0"/>
          </a:p>
        </p:txBody>
      </p:sp>
      <p:sp>
        <p:nvSpPr>
          <p:cNvPr id="6" name="object 6"/>
          <p:cNvSpPr txBox="1"/>
          <p:nvPr/>
        </p:nvSpPr>
        <p:spPr>
          <a:xfrm>
            <a:off x="510539" y="1524446"/>
            <a:ext cx="7927975" cy="48742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79095" marR="2863850" indent="-365125" algn="just">
              <a:lnSpc>
                <a:spcPts val="2880"/>
              </a:lnSpc>
              <a:spcBef>
                <a:spcPts val="775"/>
              </a:spcBef>
              <a:buClr>
                <a:srgbClr val="6D2F93"/>
              </a:buClr>
              <a:buChar char="•"/>
              <a:tabLst>
                <a:tab pos="379095" algn="l"/>
              </a:tabLst>
            </a:pPr>
            <a:r>
              <a:rPr sz="2950" spc="-155" dirty="0">
                <a:latin typeface="Trebuchet MS"/>
                <a:cs typeface="Trebuchet MS"/>
              </a:rPr>
              <a:t>Role:</a:t>
            </a:r>
            <a:r>
              <a:rPr sz="2950" spc="-65" dirty="0">
                <a:latin typeface="Trebuchet MS"/>
                <a:cs typeface="Trebuchet MS"/>
              </a:rPr>
              <a:t> </a:t>
            </a:r>
            <a:r>
              <a:rPr sz="2950" spc="-130" dirty="0">
                <a:latin typeface="Trebuchet MS"/>
                <a:cs typeface="Trebuchet MS"/>
              </a:rPr>
              <a:t>behavior</a:t>
            </a:r>
            <a:r>
              <a:rPr sz="2950" spc="-65" dirty="0">
                <a:latin typeface="Trebuchet MS"/>
                <a:cs typeface="Trebuchet MS"/>
              </a:rPr>
              <a:t> </a:t>
            </a:r>
            <a:r>
              <a:rPr sz="2950" spc="-180" dirty="0">
                <a:latin typeface="Trebuchet MS"/>
                <a:cs typeface="Trebuchet MS"/>
              </a:rPr>
              <a:t>expected</a:t>
            </a:r>
            <a:r>
              <a:rPr sz="2950" spc="15" dirty="0">
                <a:latin typeface="Trebuchet MS"/>
                <a:cs typeface="Trebuchet MS"/>
              </a:rPr>
              <a:t> </a:t>
            </a:r>
            <a:r>
              <a:rPr sz="2950" spc="-25" dirty="0">
                <a:latin typeface="Trebuchet MS"/>
                <a:cs typeface="Trebuchet MS"/>
              </a:rPr>
              <a:t>of </a:t>
            </a:r>
            <a:r>
              <a:rPr sz="2950" spc="-75" dirty="0">
                <a:latin typeface="Trebuchet MS"/>
                <a:cs typeface="Trebuchet MS"/>
              </a:rPr>
              <a:t>someone</a:t>
            </a:r>
            <a:r>
              <a:rPr sz="2950" spc="-145" dirty="0">
                <a:latin typeface="Trebuchet MS"/>
                <a:cs typeface="Trebuchet MS"/>
              </a:rPr>
              <a:t> </a:t>
            </a:r>
            <a:r>
              <a:rPr sz="2950" spc="-155" dirty="0">
                <a:latin typeface="Trebuchet MS"/>
                <a:cs typeface="Trebuchet MS"/>
              </a:rPr>
              <a:t>of</a:t>
            </a:r>
            <a:r>
              <a:rPr sz="2950" spc="-145" dirty="0">
                <a:latin typeface="Trebuchet MS"/>
                <a:cs typeface="Trebuchet MS"/>
              </a:rPr>
              <a:t> </a:t>
            </a:r>
            <a:r>
              <a:rPr sz="2950" spc="-280" dirty="0">
                <a:latin typeface="Trebuchet MS"/>
                <a:cs typeface="Trebuchet MS"/>
              </a:rPr>
              <a:t>a</a:t>
            </a:r>
            <a:r>
              <a:rPr sz="2950" spc="-5" dirty="0">
                <a:latin typeface="Trebuchet MS"/>
                <a:cs typeface="Trebuchet MS"/>
              </a:rPr>
              <a:t> </a:t>
            </a:r>
            <a:r>
              <a:rPr sz="2950" spc="-160" dirty="0">
                <a:latin typeface="Trebuchet MS"/>
                <a:cs typeface="Trebuchet MS"/>
              </a:rPr>
              <a:t>particular</a:t>
            </a:r>
            <a:r>
              <a:rPr sz="2950" spc="25" dirty="0">
                <a:latin typeface="Trebuchet MS"/>
                <a:cs typeface="Trebuchet MS"/>
              </a:rPr>
              <a:t> </a:t>
            </a:r>
            <a:r>
              <a:rPr sz="2950" spc="-105" dirty="0">
                <a:latin typeface="Trebuchet MS"/>
                <a:cs typeface="Trebuchet MS"/>
              </a:rPr>
              <a:t>status</a:t>
            </a:r>
            <a:endParaRPr sz="2950" dirty="0">
              <a:latin typeface="Trebuchet MS"/>
              <a:cs typeface="Trebuchet MS"/>
            </a:endParaRPr>
          </a:p>
          <a:p>
            <a:pPr marL="377825" marR="3553460" indent="-364490" algn="just">
              <a:lnSpc>
                <a:spcPct val="79500"/>
              </a:lnSpc>
              <a:spcBef>
                <a:spcPts val="785"/>
              </a:spcBef>
              <a:buClr>
                <a:srgbClr val="702AA1"/>
              </a:buClr>
              <a:buChar char="•"/>
              <a:tabLst>
                <a:tab pos="384175" algn="l"/>
              </a:tabLst>
            </a:pPr>
            <a:r>
              <a:rPr sz="3000" spc="-155" dirty="0">
                <a:solidFill>
                  <a:srgbClr val="692F95"/>
                </a:solidFill>
                <a:latin typeface="Trebuchet MS"/>
                <a:cs typeface="Trebuchet MS"/>
              </a:rPr>
              <a:t>Role</a:t>
            </a:r>
            <a:r>
              <a:rPr sz="3000" spc="-55" dirty="0">
                <a:solidFill>
                  <a:srgbClr val="692F95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77369C"/>
                </a:solidFill>
                <a:latin typeface="Trebuchet MS"/>
                <a:cs typeface="Trebuchet MS"/>
              </a:rPr>
              <a:t>set:</a:t>
            </a:r>
            <a:r>
              <a:rPr sz="3000" spc="-280" dirty="0">
                <a:solidFill>
                  <a:srgbClr val="77369C"/>
                </a:solidFill>
                <a:latin typeface="Trebuchet MS"/>
                <a:cs typeface="Trebuchet MS"/>
              </a:rPr>
              <a:t> </a:t>
            </a:r>
            <a:r>
              <a:rPr sz="3000" spc="-175" dirty="0">
                <a:latin typeface="Trebuchet MS"/>
                <a:cs typeface="Trebuchet MS"/>
              </a:rPr>
              <a:t>number</a:t>
            </a:r>
            <a:r>
              <a:rPr sz="3000" spc="170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of</a:t>
            </a:r>
            <a:r>
              <a:rPr sz="3000" spc="-210" dirty="0">
                <a:latin typeface="Trebuchet MS"/>
                <a:cs typeface="Trebuchet MS"/>
              </a:rPr>
              <a:t> </a:t>
            </a:r>
            <a:r>
              <a:rPr sz="3000" spc="-165" dirty="0">
                <a:latin typeface="Trebuchet MS"/>
                <a:cs typeface="Trebuchet MS"/>
              </a:rPr>
              <a:t>roles</a:t>
            </a:r>
            <a:r>
              <a:rPr sz="3000" spc="-114" dirty="0">
                <a:latin typeface="Trebuchet MS"/>
                <a:cs typeface="Trebuchet MS"/>
              </a:rPr>
              <a:t> 	</a:t>
            </a:r>
            <a:r>
              <a:rPr sz="3050" spc="-235" dirty="0">
                <a:latin typeface="Trebuchet MS"/>
                <a:cs typeface="Trebuchet MS"/>
              </a:rPr>
              <a:t>attached</a:t>
            </a:r>
            <a:r>
              <a:rPr sz="3050" spc="-95" dirty="0">
                <a:latin typeface="Trebuchet MS"/>
                <a:cs typeface="Trebuchet MS"/>
              </a:rPr>
              <a:t> </a:t>
            </a:r>
            <a:r>
              <a:rPr sz="3050" spc="-175" dirty="0">
                <a:latin typeface="Trebuchet MS"/>
                <a:cs typeface="Trebuchet MS"/>
              </a:rPr>
              <a:t>to</a:t>
            </a:r>
            <a:r>
              <a:rPr sz="3050" spc="-140" dirty="0">
                <a:latin typeface="Trebuchet MS"/>
                <a:cs typeface="Trebuchet MS"/>
              </a:rPr>
              <a:t> </a:t>
            </a:r>
            <a:r>
              <a:rPr sz="3050" spc="-320" dirty="0">
                <a:latin typeface="Trebuchet MS"/>
                <a:cs typeface="Trebuchet MS"/>
              </a:rPr>
              <a:t>a</a:t>
            </a:r>
            <a:r>
              <a:rPr sz="3050" spc="-80" dirty="0">
                <a:latin typeface="Trebuchet MS"/>
                <a:cs typeface="Trebuchet MS"/>
              </a:rPr>
              <a:t> </a:t>
            </a:r>
            <a:r>
              <a:rPr sz="3050" spc="-185" dirty="0">
                <a:latin typeface="Trebuchet MS"/>
                <a:cs typeface="Trebuchet MS"/>
              </a:rPr>
              <a:t>status</a:t>
            </a:r>
            <a:r>
              <a:rPr sz="3050" spc="-245" dirty="0">
                <a:latin typeface="Trebuchet MS"/>
                <a:cs typeface="Trebuchet MS"/>
              </a:rPr>
              <a:t> </a:t>
            </a:r>
            <a:r>
              <a:rPr sz="3050" spc="-240" dirty="0">
                <a:latin typeface="Trebuchet MS"/>
                <a:cs typeface="Trebuchet MS"/>
              </a:rPr>
              <a:t>(wife,</a:t>
            </a:r>
            <a:r>
              <a:rPr sz="3050" spc="-165" dirty="0">
                <a:latin typeface="Trebuchet MS"/>
                <a:cs typeface="Trebuchet MS"/>
              </a:rPr>
              <a:t> 	</a:t>
            </a:r>
            <a:r>
              <a:rPr sz="2950" spc="-190" dirty="0">
                <a:latin typeface="Trebuchet MS"/>
                <a:cs typeface="Trebuchet MS"/>
              </a:rPr>
              <a:t>mother,</a:t>
            </a:r>
            <a:r>
              <a:rPr sz="2950" spc="-145" dirty="0">
                <a:latin typeface="Trebuchet MS"/>
                <a:cs typeface="Trebuchet MS"/>
              </a:rPr>
              <a:t> </a:t>
            </a:r>
            <a:r>
              <a:rPr sz="2950" spc="-220" dirty="0">
                <a:latin typeface="Trebuchet MS"/>
                <a:cs typeface="Trebuchet MS"/>
              </a:rPr>
              <a:t>teacher,</a:t>
            </a:r>
            <a:r>
              <a:rPr sz="2950" spc="-60" dirty="0">
                <a:latin typeface="Trebuchet MS"/>
                <a:cs typeface="Trebuchet MS"/>
              </a:rPr>
              <a:t> </a:t>
            </a:r>
            <a:r>
              <a:rPr sz="2950" spc="-140" dirty="0">
                <a:latin typeface="Trebuchet MS"/>
                <a:cs typeface="Trebuchet MS"/>
              </a:rPr>
              <a:t>adviser)</a:t>
            </a:r>
            <a:endParaRPr sz="2950" dirty="0">
              <a:latin typeface="Trebuchet MS"/>
              <a:cs typeface="Trebuchet MS"/>
            </a:endParaRPr>
          </a:p>
          <a:p>
            <a:pPr marL="367030" marR="24765" indent="-354965">
              <a:lnSpc>
                <a:spcPct val="78800"/>
              </a:lnSpc>
              <a:spcBef>
                <a:spcPts val="790"/>
              </a:spcBef>
              <a:buChar char="•"/>
              <a:tabLst>
                <a:tab pos="367030" algn="l"/>
                <a:tab pos="378460" algn="l"/>
              </a:tabLst>
            </a:pPr>
            <a:r>
              <a:rPr sz="3050" dirty="0">
                <a:solidFill>
                  <a:srgbClr val="722D9C"/>
                </a:solidFill>
                <a:latin typeface="Trebuchet MS"/>
                <a:cs typeface="Trebuchet MS"/>
              </a:rPr>
              <a:t>	</a:t>
            </a:r>
            <a:r>
              <a:rPr sz="3050" spc="-185" dirty="0">
                <a:solidFill>
                  <a:srgbClr val="6B319E"/>
                </a:solidFill>
                <a:latin typeface="Trebuchet MS"/>
                <a:cs typeface="Trebuchet MS"/>
              </a:rPr>
              <a:t>Role</a:t>
            </a:r>
            <a:r>
              <a:rPr sz="3050" spc="-20" dirty="0">
                <a:solidFill>
                  <a:srgbClr val="6B319E"/>
                </a:solidFill>
                <a:latin typeface="Trebuchet MS"/>
                <a:cs typeface="Trebuchet MS"/>
              </a:rPr>
              <a:t> </a:t>
            </a:r>
            <a:r>
              <a:rPr sz="3050" spc="-204" dirty="0">
                <a:solidFill>
                  <a:srgbClr val="662B9C"/>
                </a:solidFill>
                <a:latin typeface="Trebuchet MS"/>
                <a:cs typeface="Trebuchet MS"/>
              </a:rPr>
              <a:t>conflict:</a:t>
            </a:r>
            <a:r>
              <a:rPr sz="3050" spc="-120" dirty="0">
                <a:solidFill>
                  <a:srgbClr val="662B9C"/>
                </a:solidFill>
                <a:latin typeface="Trebuchet MS"/>
                <a:cs typeface="Trebuchet MS"/>
              </a:rPr>
              <a:t> </a:t>
            </a:r>
            <a:r>
              <a:rPr sz="3050" spc="-235" dirty="0">
                <a:latin typeface="Trebuchet MS"/>
                <a:cs typeface="Trebuchet MS"/>
              </a:rPr>
              <a:t>conflict</a:t>
            </a:r>
            <a:r>
              <a:rPr sz="3050" spc="80" dirty="0">
                <a:latin typeface="Trebuchet MS"/>
                <a:cs typeface="Trebuchet MS"/>
              </a:rPr>
              <a:t> </a:t>
            </a:r>
            <a:r>
              <a:rPr sz="3050" spc="-175" dirty="0">
                <a:latin typeface="Trebuchet MS"/>
                <a:cs typeface="Trebuchet MS"/>
              </a:rPr>
              <a:t>among</a:t>
            </a:r>
            <a:r>
              <a:rPr sz="3050" spc="-5" dirty="0">
                <a:latin typeface="Trebuchet MS"/>
                <a:cs typeface="Trebuchet MS"/>
              </a:rPr>
              <a:t> </a:t>
            </a:r>
            <a:r>
              <a:rPr sz="3050" spc="-185" dirty="0">
                <a:latin typeface="Trebuchet MS"/>
                <a:cs typeface="Trebuchet MS"/>
              </a:rPr>
              <a:t>roles</a:t>
            </a:r>
            <a:r>
              <a:rPr sz="3050" spc="-50" dirty="0">
                <a:latin typeface="Trebuchet MS"/>
                <a:cs typeface="Trebuchet MS"/>
              </a:rPr>
              <a:t> </a:t>
            </a:r>
            <a:r>
              <a:rPr sz="3050" spc="-150" dirty="0">
                <a:latin typeface="Trebuchet MS"/>
                <a:cs typeface="Trebuchet MS"/>
              </a:rPr>
              <a:t>corresponding </a:t>
            </a:r>
            <a:r>
              <a:rPr sz="3050" spc="-180" dirty="0">
                <a:latin typeface="Trebuchet MS"/>
                <a:cs typeface="Trebuchet MS"/>
              </a:rPr>
              <a:t>to</a:t>
            </a:r>
            <a:r>
              <a:rPr sz="3050" spc="-200" dirty="0">
                <a:latin typeface="Trebuchet MS"/>
                <a:cs typeface="Trebuchet MS"/>
              </a:rPr>
              <a:t> </a:t>
            </a:r>
            <a:r>
              <a:rPr sz="3050" spc="-175" dirty="0">
                <a:latin typeface="Trebuchet MS"/>
                <a:cs typeface="Trebuchet MS"/>
              </a:rPr>
              <a:t>two</a:t>
            </a:r>
            <a:r>
              <a:rPr sz="3050" spc="-40" dirty="0">
                <a:latin typeface="Trebuchet MS"/>
                <a:cs typeface="Trebuchet MS"/>
              </a:rPr>
              <a:t> </a:t>
            </a:r>
            <a:r>
              <a:rPr sz="3050" spc="-180" dirty="0">
                <a:latin typeface="Trebuchet MS"/>
                <a:cs typeface="Trebuchet MS"/>
              </a:rPr>
              <a:t>or</a:t>
            </a:r>
            <a:r>
              <a:rPr sz="3050" spc="-75" dirty="0">
                <a:latin typeface="Trebuchet MS"/>
                <a:cs typeface="Trebuchet MS"/>
              </a:rPr>
              <a:t> </a:t>
            </a:r>
            <a:r>
              <a:rPr sz="3050" spc="-215" dirty="0">
                <a:latin typeface="Trebuchet MS"/>
                <a:cs typeface="Trebuchet MS"/>
              </a:rPr>
              <a:t>more</a:t>
            </a:r>
            <a:r>
              <a:rPr sz="3050" spc="5" dirty="0">
                <a:latin typeface="Trebuchet MS"/>
                <a:cs typeface="Trebuchet MS"/>
              </a:rPr>
              <a:t> </a:t>
            </a:r>
            <a:r>
              <a:rPr sz="3050" spc="-190" dirty="0">
                <a:latin typeface="Trebuchet MS"/>
                <a:cs typeface="Trebuchet MS"/>
              </a:rPr>
              <a:t>statuses</a:t>
            </a:r>
            <a:r>
              <a:rPr sz="3050" spc="-95" dirty="0">
                <a:latin typeface="Trebuchet MS"/>
                <a:cs typeface="Trebuchet MS"/>
              </a:rPr>
              <a:t> </a:t>
            </a:r>
            <a:r>
              <a:rPr sz="3050" spc="-229" dirty="0">
                <a:latin typeface="Trebuchet MS"/>
                <a:cs typeface="Trebuchet MS"/>
              </a:rPr>
              <a:t>(wife</a:t>
            </a:r>
            <a:r>
              <a:rPr sz="3050" spc="-55" dirty="0">
                <a:latin typeface="Trebuchet MS"/>
                <a:cs typeface="Trebuchet MS"/>
              </a:rPr>
              <a:t> </a:t>
            </a:r>
            <a:r>
              <a:rPr sz="3050" spc="-114" dirty="0">
                <a:latin typeface="Trebuchet MS"/>
                <a:cs typeface="Trebuchet MS"/>
              </a:rPr>
              <a:t>&amp;</a:t>
            </a:r>
            <a:r>
              <a:rPr sz="3050" spc="-150" dirty="0">
                <a:latin typeface="Trebuchet MS"/>
                <a:cs typeface="Trebuchet MS"/>
              </a:rPr>
              <a:t> </a:t>
            </a:r>
            <a:r>
              <a:rPr sz="3050" spc="-20" dirty="0">
                <a:latin typeface="Trebuchet MS"/>
                <a:cs typeface="Trebuchet MS"/>
              </a:rPr>
              <a:t>mother)</a:t>
            </a:r>
            <a:endParaRPr sz="3050" dirty="0">
              <a:latin typeface="Trebuchet MS"/>
              <a:cs typeface="Trebuchet MS"/>
            </a:endParaRPr>
          </a:p>
          <a:p>
            <a:pPr marL="378460" marR="88265" indent="-366395">
              <a:lnSpc>
                <a:spcPct val="78800"/>
              </a:lnSpc>
              <a:spcBef>
                <a:spcPts val="705"/>
              </a:spcBef>
              <a:buClr>
                <a:srgbClr val="772F95"/>
              </a:buClr>
              <a:buChar char="•"/>
              <a:tabLst>
                <a:tab pos="384810" algn="l"/>
              </a:tabLst>
            </a:pPr>
            <a:r>
              <a:rPr sz="3050" spc="-185" dirty="0">
                <a:solidFill>
                  <a:srgbClr val="7036A0"/>
                </a:solidFill>
                <a:latin typeface="Trebuchet MS"/>
                <a:cs typeface="Trebuchet MS"/>
              </a:rPr>
              <a:t>Role</a:t>
            </a:r>
            <a:r>
              <a:rPr sz="3050" spc="-10" dirty="0">
                <a:solidFill>
                  <a:srgbClr val="7036A0"/>
                </a:solidFill>
                <a:latin typeface="Trebuchet MS"/>
                <a:cs typeface="Trebuchet MS"/>
              </a:rPr>
              <a:t> </a:t>
            </a:r>
            <a:r>
              <a:rPr sz="3050" spc="-175" dirty="0">
                <a:solidFill>
                  <a:srgbClr val="672F9A"/>
                </a:solidFill>
                <a:latin typeface="Trebuchet MS"/>
                <a:cs typeface="Trebuchet MS"/>
              </a:rPr>
              <a:t>strain:</a:t>
            </a:r>
            <a:r>
              <a:rPr sz="3050" spc="-290" dirty="0">
                <a:solidFill>
                  <a:srgbClr val="672F9A"/>
                </a:solidFill>
                <a:latin typeface="Trebuchet MS"/>
                <a:cs typeface="Trebuchet MS"/>
              </a:rPr>
              <a:t> </a:t>
            </a:r>
            <a:r>
              <a:rPr sz="3050" spc="-155" dirty="0">
                <a:latin typeface="Trebuchet MS"/>
                <a:cs typeface="Trebuchet MS"/>
              </a:rPr>
              <a:t>tension</a:t>
            </a:r>
            <a:r>
              <a:rPr sz="3050" spc="20" dirty="0">
                <a:latin typeface="Trebuchet MS"/>
                <a:cs typeface="Trebuchet MS"/>
              </a:rPr>
              <a:t> </a:t>
            </a:r>
            <a:r>
              <a:rPr sz="3050" spc="-175" dirty="0">
                <a:latin typeface="Trebuchet MS"/>
                <a:cs typeface="Trebuchet MS"/>
              </a:rPr>
              <a:t>among</a:t>
            </a:r>
            <a:r>
              <a:rPr sz="3050" spc="-125" dirty="0">
                <a:latin typeface="Trebuchet MS"/>
                <a:cs typeface="Trebuchet MS"/>
              </a:rPr>
              <a:t> </a:t>
            </a:r>
            <a:r>
              <a:rPr sz="3050" spc="-200" dirty="0">
                <a:latin typeface="Trebuchet MS"/>
                <a:cs typeface="Trebuchet MS"/>
              </a:rPr>
              <a:t>the</a:t>
            </a:r>
            <a:r>
              <a:rPr sz="3050" spc="-65" dirty="0">
                <a:latin typeface="Trebuchet MS"/>
                <a:cs typeface="Trebuchet MS"/>
              </a:rPr>
              <a:t> </a:t>
            </a:r>
            <a:r>
              <a:rPr sz="3050" spc="-190" dirty="0">
                <a:latin typeface="Trebuchet MS"/>
                <a:cs typeface="Trebuchet MS"/>
              </a:rPr>
              <a:t>roles</a:t>
            </a:r>
            <a:r>
              <a:rPr sz="3050" spc="5" dirty="0">
                <a:latin typeface="Trebuchet MS"/>
                <a:cs typeface="Trebuchet MS"/>
              </a:rPr>
              <a:t> </a:t>
            </a:r>
            <a:r>
              <a:rPr sz="3050" spc="-240" dirty="0">
                <a:latin typeface="Trebuchet MS"/>
                <a:cs typeface="Trebuchet MS"/>
              </a:rPr>
              <a:t>attached</a:t>
            </a:r>
            <a:r>
              <a:rPr sz="3050" spc="-80" dirty="0">
                <a:latin typeface="Trebuchet MS"/>
                <a:cs typeface="Trebuchet MS"/>
              </a:rPr>
              <a:t> </a:t>
            </a:r>
            <a:r>
              <a:rPr sz="3050" spc="-25" dirty="0">
                <a:latin typeface="Trebuchet MS"/>
                <a:cs typeface="Trebuchet MS"/>
              </a:rPr>
              <a:t>to 	</a:t>
            </a:r>
            <a:r>
              <a:rPr sz="3050" spc="-400" dirty="0">
                <a:latin typeface="Trebuchet MS"/>
                <a:cs typeface="Trebuchet MS"/>
              </a:rPr>
              <a:t>a</a:t>
            </a:r>
            <a:r>
              <a:rPr sz="3050" spc="-40" dirty="0">
                <a:latin typeface="Trebuchet MS"/>
                <a:cs typeface="Trebuchet MS"/>
              </a:rPr>
              <a:t> </a:t>
            </a:r>
            <a:r>
              <a:rPr sz="3050" spc="-180" dirty="0">
                <a:latin typeface="Trebuchet MS"/>
                <a:cs typeface="Trebuchet MS"/>
              </a:rPr>
              <a:t>single</a:t>
            </a:r>
            <a:r>
              <a:rPr sz="3050" spc="30" dirty="0">
                <a:latin typeface="Trebuchet MS"/>
                <a:cs typeface="Trebuchet MS"/>
              </a:rPr>
              <a:t> </a:t>
            </a:r>
            <a:r>
              <a:rPr sz="3050" spc="-190" dirty="0">
                <a:latin typeface="Trebuchet MS"/>
                <a:cs typeface="Trebuchet MS"/>
              </a:rPr>
              <a:t>status</a:t>
            </a:r>
            <a:r>
              <a:rPr sz="3050" spc="-220" dirty="0">
                <a:latin typeface="Trebuchet MS"/>
                <a:cs typeface="Trebuchet MS"/>
              </a:rPr>
              <a:t> </a:t>
            </a:r>
            <a:r>
              <a:rPr sz="3050" spc="-185" dirty="0">
                <a:latin typeface="Trebuchet MS"/>
                <a:cs typeface="Trebuchet MS"/>
              </a:rPr>
              <a:t>(boss/co-</a:t>
            </a:r>
            <a:r>
              <a:rPr sz="3050" spc="-20" dirty="0">
                <a:latin typeface="Trebuchet MS"/>
                <a:cs typeface="Trebuchet MS"/>
              </a:rPr>
              <a:t>worker)</a:t>
            </a:r>
            <a:endParaRPr sz="3050" dirty="0">
              <a:latin typeface="Trebuchet MS"/>
              <a:cs typeface="Trebuchet MS"/>
            </a:endParaRPr>
          </a:p>
          <a:p>
            <a:pPr marL="370205" marR="5080" indent="-356870">
              <a:lnSpc>
                <a:spcPts val="2880"/>
              </a:lnSpc>
              <a:spcBef>
                <a:spcPts val="670"/>
              </a:spcBef>
              <a:buChar char="•"/>
              <a:tabLst>
                <a:tab pos="370205" algn="l"/>
                <a:tab pos="379095" algn="l"/>
              </a:tabLst>
            </a:pPr>
            <a:r>
              <a:rPr sz="3000" dirty="0">
                <a:solidFill>
                  <a:srgbClr val="702BA0"/>
                </a:solidFill>
                <a:latin typeface="Trebuchet MS"/>
                <a:cs typeface="Trebuchet MS"/>
              </a:rPr>
              <a:t>	</a:t>
            </a:r>
            <a:r>
              <a:rPr sz="3000" spc="-130" dirty="0">
                <a:solidFill>
                  <a:srgbClr val="6D319C"/>
                </a:solidFill>
                <a:latin typeface="Trebuchet MS"/>
                <a:cs typeface="Trebuchet MS"/>
              </a:rPr>
              <a:t>Role</a:t>
            </a:r>
            <a:r>
              <a:rPr sz="3000" spc="-75" dirty="0">
                <a:solidFill>
                  <a:srgbClr val="6D319C"/>
                </a:solidFill>
                <a:latin typeface="Trebuchet MS"/>
                <a:cs typeface="Trebuchet MS"/>
              </a:rPr>
              <a:t> </a:t>
            </a:r>
            <a:r>
              <a:rPr sz="3000" spc="-210" dirty="0">
                <a:solidFill>
                  <a:srgbClr val="6D31A3"/>
                </a:solidFill>
                <a:latin typeface="Trebuchet MS"/>
                <a:cs typeface="Trebuchet MS"/>
              </a:rPr>
              <a:t>exit:</a:t>
            </a:r>
            <a:r>
              <a:rPr sz="3000" spc="-275" dirty="0">
                <a:solidFill>
                  <a:srgbClr val="6D31A3"/>
                </a:solidFill>
                <a:latin typeface="Trebuchet MS"/>
                <a:cs typeface="Trebuchet MS"/>
              </a:rPr>
              <a:t> </a:t>
            </a:r>
            <a:r>
              <a:rPr sz="3000" spc="-185" dirty="0">
                <a:latin typeface="Trebuchet MS"/>
                <a:cs typeface="Trebuchet MS"/>
              </a:rPr>
              <a:t>the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process</a:t>
            </a:r>
            <a:r>
              <a:rPr sz="3000" spc="20" dirty="0">
                <a:latin typeface="Trebuchet MS"/>
                <a:cs typeface="Trebuchet MS"/>
              </a:rPr>
              <a:t> </a:t>
            </a:r>
            <a:r>
              <a:rPr sz="3000" spc="-200" dirty="0">
                <a:latin typeface="Trebuchet MS"/>
                <a:cs typeface="Trebuchet MS"/>
              </a:rPr>
              <a:t>by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185" dirty="0">
                <a:latin typeface="Trebuchet MS"/>
                <a:cs typeface="Trebuchet MS"/>
              </a:rPr>
              <a:t>which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people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disengage </a:t>
            </a:r>
            <a:r>
              <a:rPr sz="3000" spc="-155" dirty="0">
                <a:latin typeface="Trebuchet MS"/>
                <a:cs typeface="Trebuchet MS"/>
              </a:rPr>
              <a:t>from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social</a:t>
            </a:r>
            <a:r>
              <a:rPr sz="3000" spc="15" dirty="0">
                <a:latin typeface="Trebuchet MS"/>
                <a:cs typeface="Trebuchet MS"/>
              </a:rPr>
              <a:t> </a:t>
            </a:r>
            <a:r>
              <a:rPr sz="3000" spc="-180" dirty="0">
                <a:latin typeface="Trebuchet MS"/>
                <a:cs typeface="Trebuchet MS"/>
              </a:rPr>
              <a:t>roles</a:t>
            </a:r>
            <a:r>
              <a:rPr sz="3000" spc="-140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(ex-husbands,</a:t>
            </a:r>
            <a:r>
              <a:rPr sz="3000" spc="55" dirty="0">
                <a:latin typeface="Trebuchet MS"/>
                <a:cs typeface="Trebuchet MS"/>
              </a:rPr>
              <a:t> </a:t>
            </a:r>
            <a:r>
              <a:rPr sz="3000" spc="-180" dirty="0">
                <a:latin typeface="Trebuchet MS"/>
                <a:cs typeface="Trebuchet MS"/>
              </a:rPr>
              <a:t>ex-</a:t>
            </a:r>
            <a:r>
              <a:rPr sz="3000" spc="-185" dirty="0">
                <a:latin typeface="Trebuchet MS"/>
                <a:cs typeface="Trebuchet MS"/>
              </a:rPr>
              <a:t>nuns,</a:t>
            </a:r>
            <a:r>
              <a:rPr sz="3000" spc="-12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ex- </a:t>
            </a:r>
            <a:r>
              <a:rPr sz="3000" spc="-35" dirty="0">
                <a:latin typeface="Trebuchet MS"/>
                <a:cs typeface="Trebuchet MS"/>
              </a:rPr>
              <a:t>soldiers</a:t>
            </a:r>
            <a:endParaRPr sz="3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88762" y="198149"/>
            <a:ext cx="3268861" cy="2249735"/>
            <a:chOff x="4884539" y="151804"/>
            <a:chExt cx="3982720" cy="26701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1023" y="151804"/>
              <a:ext cx="3536156" cy="26699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6593" y="401835"/>
              <a:ext cx="267890" cy="8751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4539" y="151804"/>
              <a:ext cx="3982641" cy="8215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8671" y="1464468"/>
              <a:ext cx="375046" cy="63400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9194" y="208309"/>
            <a:ext cx="2809240" cy="1847214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1905" algn="ctr">
              <a:lnSpc>
                <a:spcPct val="101200"/>
              </a:lnSpc>
              <a:spcBef>
                <a:spcPts val="45"/>
              </a:spcBef>
            </a:pPr>
            <a:r>
              <a:rPr sz="3950" spc="-35" dirty="0">
                <a:solidFill>
                  <a:srgbClr val="7030A0"/>
                </a:solidFill>
              </a:rPr>
              <a:t>Individual </a:t>
            </a:r>
            <a:r>
              <a:rPr sz="3950" spc="-135" dirty="0">
                <a:solidFill>
                  <a:srgbClr val="7030A0"/>
                </a:solidFill>
              </a:rPr>
              <a:t>Development </a:t>
            </a:r>
            <a:r>
              <a:rPr sz="3950" spc="-45" dirty="0">
                <a:solidFill>
                  <a:srgbClr val="7030A0"/>
                </a:solidFill>
              </a:rPr>
              <a:t>Theories</a:t>
            </a:r>
            <a:endParaRPr sz="3950" dirty="0">
              <a:solidFill>
                <a:srgbClr val="7030A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108" y="2401539"/>
            <a:ext cx="7930515" cy="426642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9095" indent="-365125">
              <a:lnSpc>
                <a:spcPts val="3540"/>
              </a:lnSpc>
              <a:spcBef>
                <a:spcPts val="120"/>
              </a:spcBef>
              <a:buClr>
                <a:srgbClr val="FF010C"/>
              </a:buClr>
              <a:buChar char="•"/>
              <a:tabLst>
                <a:tab pos="379095" algn="l"/>
              </a:tabLst>
            </a:pPr>
            <a:r>
              <a:rPr sz="3150" spc="-95" dirty="0">
                <a:solidFill>
                  <a:srgbClr val="7030A0"/>
                </a:solidFill>
                <a:latin typeface="Trebuchet MS"/>
                <a:cs typeface="Trebuchet MS"/>
              </a:rPr>
              <a:t>“looking</a:t>
            </a:r>
            <a:r>
              <a:rPr sz="3150" spc="-18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3150" spc="-40" dirty="0">
                <a:solidFill>
                  <a:srgbClr val="7030A0"/>
                </a:solidFill>
                <a:latin typeface="Trebuchet MS"/>
                <a:cs typeface="Trebuchet MS"/>
              </a:rPr>
              <a:t>glass</a:t>
            </a:r>
            <a:r>
              <a:rPr sz="3150" spc="-170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3150" spc="-10" dirty="0">
                <a:solidFill>
                  <a:srgbClr val="7030A0"/>
                </a:solidFill>
                <a:latin typeface="Trebuchet MS"/>
                <a:cs typeface="Trebuchet MS"/>
              </a:rPr>
              <a:t>self”:</a:t>
            </a:r>
            <a:endParaRPr sz="3150" dirty="0">
              <a:solidFill>
                <a:srgbClr val="7030A0"/>
              </a:solidFill>
              <a:latin typeface="Trebuchet MS"/>
              <a:cs typeface="Trebuchet MS"/>
            </a:endParaRPr>
          </a:p>
          <a:p>
            <a:pPr marL="389890">
              <a:lnSpc>
                <a:spcPts val="3485"/>
              </a:lnSpc>
            </a:pPr>
            <a:r>
              <a:rPr sz="3300" spc="-220" dirty="0">
                <a:latin typeface="Trebuchet MS"/>
                <a:cs typeface="Trebuchet MS"/>
              </a:rPr>
              <a:t>self-</a:t>
            </a:r>
            <a:r>
              <a:rPr sz="3300" spc="-290" dirty="0">
                <a:latin typeface="Trebuchet MS"/>
                <a:cs typeface="Trebuchet MS"/>
              </a:rPr>
              <a:t>image</a:t>
            </a:r>
            <a:r>
              <a:rPr sz="3300" spc="160" dirty="0">
                <a:latin typeface="Trebuchet MS"/>
                <a:cs typeface="Trebuchet MS"/>
              </a:rPr>
              <a:t> </a:t>
            </a:r>
            <a:r>
              <a:rPr sz="3300" spc="-215" dirty="0">
                <a:latin typeface="Trebuchet MS"/>
                <a:cs typeface="Trebuchet MS"/>
              </a:rPr>
              <a:t>based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spc="-185" dirty="0">
                <a:latin typeface="Trebuchet MS"/>
                <a:cs typeface="Trebuchet MS"/>
              </a:rPr>
              <a:t>on</a:t>
            </a:r>
            <a:r>
              <a:rPr sz="3300" spc="-114" dirty="0">
                <a:latin typeface="Trebuchet MS"/>
                <a:cs typeface="Trebuchet MS"/>
              </a:rPr>
              <a:t> </a:t>
            </a:r>
            <a:r>
              <a:rPr sz="3300" spc="-210" dirty="0">
                <a:latin typeface="Trebuchet MS"/>
                <a:cs typeface="Trebuchet MS"/>
              </a:rPr>
              <a:t>how</a:t>
            </a:r>
            <a:r>
              <a:rPr sz="3300" spc="-60" dirty="0">
                <a:latin typeface="Trebuchet MS"/>
                <a:cs typeface="Trebuchet MS"/>
              </a:rPr>
              <a:t> </a:t>
            </a:r>
            <a:r>
              <a:rPr sz="3300" spc="-220" dirty="0">
                <a:latin typeface="Trebuchet MS"/>
                <a:cs typeface="Trebuchet MS"/>
              </a:rPr>
              <a:t>you</a:t>
            </a:r>
            <a:r>
              <a:rPr sz="3300" spc="-215" dirty="0">
                <a:latin typeface="Trebuchet MS"/>
                <a:cs typeface="Trebuchet MS"/>
              </a:rPr>
              <a:t> </a:t>
            </a:r>
            <a:r>
              <a:rPr sz="3300" spc="-220" dirty="0">
                <a:latin typeface="Trebuchet MS"/>
                <a:cs typeface="Trebuchet MS"/>
              </a:rPr>
              <a:t>think</a:t>
            </a:r>
            <a:r>
              <a:rPr sz="3300" spc="-15" dirty="0">
                <a:latin typeface="Trebuchet MS"/>
                <a:cs typeface="Trebuchet MS"/>
              </a:rPr>
              <a:t> </a:t>
            </a:r>
            <a:r>
              <a:rPr sz="3300" spc="-210" dirty="0">
                <a:latin typeface="Trebuchet MS"/>
                <a:cs typeface="Trebuchet MS"/>
              </a:rPr>
              <a:t>others</a:t>
            </a:r>
            <a:r>
              <a:rPr sz="3300" spc="50" dirty="0">
                <a:latin typeface="Trebuchet MS"/>
                <a:cs typeface="Trebuchet MS"/>
              </a:rPr>
              <a:t> </a:t>
            </a:r>
            <a:r>
              <a:rPr sz="3300" spc="-280" dirty="0">
                <a:latin typeface="Trebuchet MS"/>
                <a:cs typeface="Trebuchet MS"/>
              </a:rPr>
              <a:t>see</a:t>
            </a:r>
            <a:endParaRPr sz="3300" dirty="0">
              <a:latin typeface="Trebuchet MS"/>
              <a:cs typeface="Trebuchet MS"/>
            </a:endParaRPr>
          </a:p>
          <a:p>
            <a:pPr marL="391795">
              <a:lnSpc>
                <a:spcPts val="3670"/>
              </a:lnSpc>
            </a:pPr>
            <a:r>
              <a:rPr sz="3250" spc="-25" dirty="0">
                <a:latin typeface="Trebuchet MS"/>
                <a:cs typeface="Trebuchet MS"/>
              </a:rPr>
              <a:t>you</a:t>
            </a:r>
            <a:endParaRPr sz="3250" dirty="0">
              <a:latin typeface="Trebuchet MS"/>
              <a:cs typeface="Trebuchet MS"/>
            </a:endParaRPr>
          </a:p>
          <a:p>
            <a:pPr marL="384810" marR="829310" indent="-372745">
              <a:lnSpc>
                <a:spcPts val="3450"/>
              </a:lnSpc>
              <a:spcBef>
                <a:spcPts val="810"/>
              </a:spcBef>
              <a:buClr>
                <a:srgbClr val="F40005"/>
              </a:buClr>
              <a:buChar char="•"/>
              <a:tabLst>
                <a:tab pos="390525" algn="l"/>
              </a:tabLst>
            </a:pPr>
            <a:r>
              <a:rPr sz="3250" spc="-165" dirty="0">
                <a:solidFill>
                  <a:srgbClr val="7030A0"/>
                </a:solidFill>
                <a:latin typeface="Trebuchet MS"/>
                <a:cs typeface="Trebuchet MS"/>
              </a:rPr>
              <a:t>primary</a:t>
            </a:r>
            <a:r>
              <a:rPr sz="3250" spc="-90" dirty="0">
                <a:solidFill>
                  <a:srgbClr val="F70001"/>
                </a:solidFill>
                <a:latin typeface="Trebuchet MS"/>
                <a:cs typeface="Trebuchet MS"/>
              </a:rPr>
              <a:t> </a:t>
            </a:r>
            <a:r>
              <a:rPr sz="3250" spc="-135" dirty="0">
                <a:latin typeface="Trebuchet MS"/>
                <a:cs typeface="Trebuchet MS"/>
              </a:rPr>
              <a:t>group:</a:t>
            </a:r>
            <a:r>
              <a:rPr sz="3250" spc="-254" dirty="0">
                <a:latin typeface="Trebuchet MS"/>
                <a:cs typeface="Trebuchet MS"/>
              </a:rPr>
              <a:t> </a:t>
            </a:r>
            <a:r>
              <a:rPr sz="3250" spc="-210" dirty="0">
                <a:latin typeface="Trebuchet MS"/>
                <a:cs typeface="Trebuchet MS"/>
              </a:rPr>
              <a:t>small</a:t>
            </a:r>
            <a:r>
              <a:rPr sz="3250" spc="-30" dirty="0">
                <a:latin typeface="Trebuchet MS"/>
                <a:cs typeface="Trebuchet MS"/>
              </a:rPr>
              <a:t> </a:t>
            </a:r>
            <a:r>
              <a:rPr sz="3250" spc="-229" dirty="0">
                <a:latin typeface="Trebuchet MS"/>
                <a:cs typeface="Trebuchet MS"/>
              </a:rPr>
              <a:t>social</a:t>
            </a:r>
            <a:r>
              <a:rPr sz="3250" spc="-35" dirty="0">
                <a:latin typeface="Trebuchet MS"/>
                <a:cs typeface="Trebuchet MS"/>
              </a:rPr>
              <a:t> </a:t>
            </a:r>
            <a:r>
              <a:rPr sz="3250" spc="-140" dirty="0">
                <a:latin typeface="Trebuchet MS"/>
                <a:cs typeface="Trebuchet MS"/>
              </a:rPr>
              <a:t>group</a:t>
            </a:r>
            <a:r>
              <a:rPr sz="3250" spc="-30" dirty="0">
                <a:latin typeface="Trebuchet MS"/>
                <a:cs typeface="Trebuchet MS"/>
              </a:rPr>
              <a:t> </a:t>
            </a:r>
            <a:r>
              <a:rPr sz="3250" spc="-100" dirty="0">
                <a:latin typeface="Trebuchet MS"/>
                <a:cs typeface="Trebuchet MS"/>
              </a:rPr>
              <a:t>whose 	</a:t>
            </a:r>
            <a:r>
              <a:rPr sz="3250" spc="-200" dirty="0">
                <a:latin typeface="Trebuchet MS"/>
                <a:cs typeface="Trebuchet MS"/>
              </a:rPr>
              <a:t>members</a:t>
            </a:r>
            <a:r>
              <a:rPr sz="3250" spc="-45" dirty="0">
                <a:latin typeface="Trebuchet MS"/>
                <a:cs typeface="Trebuchet MS"/>
              </a:rPr>
              <a:t> </a:t>
            </a:r>
            <a:r>
              <a:rPr sz="3250" spc="-185" dirty="0">
                <a:latin typeface="Trebuchet MS"/>
                <a:cs typeface="Trebuchet MS"/>
              </a:rPr>
              <a:t>share</a:t>
            </a:r>
            <a:r>
              <a:rPr sz="3250" spc="-55" dirty="0">
                <a:latin typeface="Trebuchet MS"/>
                <a:cs typeface="Trebuchet MS"/>
              </a:rPr>
              <a:t> </a:t>
            </a:r>
            <a:r>
              <a:rPr sz="3250" spc="-190" dirty="0">
                <a:latin typeface="Trebuchet MS"/>
                <a:cs typeface="Trebuchet MS"/>
              </a:rPr>
              <a:t>personal</a:t>
            </a:r>
            <a:r>
              <a:rPr sz="3250" spc="5" dirty="0">
                <a:latin typeface="Trebuchet MS"/>
                <a:cs typeface="Trebuchet MS"/>
              </a:rPr>
              <a:t> </a:t>
            </a:r>
            <a:r>
              <a:rPr sz="3250" spc="-100" dirty="0">
                <a:latin typeface="Trebuchet MS"/>
                <a:cs typeface="Trebuchet MS"/>
              </a:rPr>
              <a:t>&amp;</a:t>
            </a:r>
            <a:r>
              <a:rPr sz="3250" spc="-200" dirty="0">
                <a:latin typeface="Trebuchet MS"/>
                <a:cs typeface="Trebuchet MS"/>
              </a:rPr>
              <a:t> </a:t>
            </a:r>
            <a:r>
              <a:rPr sz="3250" spc="-35" dirty="0">
                <a:latin typeface="Trebuchet MS"/>
                <a:cs typeface="Trebuchet MS"/>
              </a:rPr>
              <a:t>enduring 	</a:t>
            </a:r>
            <a:r>
              <a:rPr sz="3250" spc="-185" dirty="0">
                <a:latin typeface="Trebuchet MS"/>
                <a:cs typeface="Trebuchet MS"/>
              </a:rPr>
              <a:t>relationships</a:t>
            </a:r>
            <a:r>
              <a:rPr sz="3250" spc="25" dirty="0">
                <a:latin typeface="Trebuchet MS"/>
                <a:cs typeface="Trebuchet MS"/>
              </a:rPr>
              <a:t> </a:t>
            </a:r>
            <a:r>
              <a:rPr sz="3250" spc="-280" dirty="0">
                <a:latin typeface="Trebuchet MS"/>
                <a:cs typeface="Trebuchet MS"/>
              </a:rPr>
              <a:t>(family,</a:t>
            </a:r>
            <a:r>
              <a:rPr sz="3250" spc="-85" dirty="0">
                <a:latin typeface="Trebuchet MS"/>
                <a:cs typeface="Trebuchet MS"/>
              </a:rPr>
              <a:t> </a:t>
            </a:r>
            <a:r>
              <a:rPr sz="3250" spc="-45" dirty="0">
                <a:latin typeface="Trebuchet MS"/>
                <a:cs typeface="Trebuchet MS"/>
              </a:rPr>
              <a:t>friends)</a:t>
            </a:r>
            <a:endParaRPr sz="3250" dirty="0">
              <a:latin typeface="Trebuchet MS"/>
              <a:cs typeface="Trebuchet MS"/>
            </a:endParaRPr>
          </a:p>
          <a:p>
            <a:pPr marL="377825" marR="754380" indent="-364490">
              <a:lnSpc>
                <a:spcPct val="87700"/>
              </a:lnSpc>
              <a:spcBef>
                <a:spcPts val="830"/>
              </a:spcBef>
              <a:buChar char="•"/>
              <a:tabLst>
                <a:tab pos="377825" algn="l"/>
                <a:tab pos="386715" algn="l"/>
              </a:tabLst>
            </a:pPr>
            <a:r>
              <a:rPr sz="3200" dirty="0">
                <a:solidFill>
                  <a:srgbClr val="7030A0"/>
                </a:solidFill>
                <a:latin typeface="Trebuchet MS"/>
                <a:cs typeface="Trebuchet MS"/>
              </a:rPr>
              <a:t>	</a:t>
            </a:r>
            <a:r>
              <a:rPr sz="3200" spc="-130" dirty="0">
                <a:solidFill>
                  <a:srgbClr val="7030A0"/>
                </a:solidFill>
                <a:latin typeface="Trebuchet MS"/>
                <a:cs typeface="Trebuchet MS"/>
              </a:rPr>
              <a:t>Secondary</a:t>
            </a:r>
            <a:r>
              <a:rPr sz="3200" spc="-114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3200" spc="-105" dirty="0">
                <a:solidFill>
                  <a:srgbClr val="7030A0"/>
                </a:solidFill>
                <a:latin typeface="Trebuchet MS"/>
                <a:cs typeface="Trebuchet MS"/>
              </a:rPr>
              <a:t>group:</a:t>
            </a:r>
            <a:r>
              <a:rPr sz="3200" spc="-290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3200" spc="-200" dirty="0">
                <a:latin typeface="Trebuchet MS"/>
                <a:cs typeface="Trebuchet MS"/>
              </a:rPr>
              <a:t>large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impersonal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social </a:t>
            </a:r>
            <a:r>
              <a:rPr sz="3300" spc="-175" dirty="0">
                <a:latin typeface="Trebuchet MS"/>
                <a:cs typeface="Trebuchet MS"/>
              </a:rPr>
              <a:t>group</a:t>
            </a:r>
            <a:r>
              <a:rPr sz="3300" spc="-75" dirty="0">
                <a:latin typeface="Trebuchet MS"/>
                <a:cs typeface="Trebuchet MS"/>
              </a:rPr>
              <a:t> </a:t>
            </a:r>
            <a:r>
              <a:rPr sz="3300" spc="-195" dirty="0">
                <a:latin typeface="Trebuchet MS"/>
                <a:cs typeface="Trebuchet MS"/>
              </a:rPr>
              <a:t>whose</a:t>
            </a:r>
            <a:r>
              <a:rPr sz="3300" spc="-20" dirty="0">
                <a:latin typeface="Trebuchet MS"/>
                <a:cs typeface="Trebuchet MS"/>
              </a:rPr>
              <a:t> </a:t>
            </a:r>
            <a:r>
              <a:rPr sz="3300" spc="-229" dirty="0">
                <a:latin typeface="Trebuchet MS"/>
                <a:cs typeface="Trebuchet MS"/>
              </a:rPr>
              <a:t>members</a:t>
            </a:r>
            <a:r>
              <a:rPr sz="3300" dirty="0">
                <a:latin typeface="Trebuchet MS"/>
                <a:cs typeface="Trebuchet MS"/>
              </a:rPr>
              <a:t> </a:t>
            </a:r>
            <a:r>
              <a:rPr sz="3300" spc="-210" dirty="0">
                <a:latin typeface="Trebuchet MS"/>
                <a:cs typeface="Trebuchet MS"/>
              </a:rPr>
              <a:t>pursue</a:t>
            </a:r>
            <a:r>
              <a:rPr sz="3300" spc="-20" dirty="0">
                <a:latin typeface="Trebuchet MS"/>
                <a:cs typeface="Trebuchet MS"/>
              </a:rPr>
              <a:t> </a:t>
            </a:r>
            <a:r>
              <a:rPr sz="3300" spc="-385" dirty="0">
                <a:latin typeface="Trebuchet MS"/>
                <a:cs typeface="Trebuchet MS"/>
              </a:rPr>
              <a:t>a</a:t>
            </a:r>
            <a:r>
              <a:rPr sz="3300" spc="-15" dirty="0">
                <a:latin typeface="Trebuchet MS"/>
                <a:cs typeface="Trebuchet MS"/>
              </a:rPr>
              <a:t> </a:t>
            </a:r>
            <a:r>
              <a:rPr sz="3300" spc="-275" dirty="0">
                <a:latin typeface="Trebuchet MS"/>
                <a:cs typeface="Trebuchet MS"/>
              </a:rPr>
              <a:t>specific </a:t>
            </a:r>
            <a:r>
              <a:rPr sz="3300" spc="-270" dirty="0">
                <a:latin typeface="Trebuchet MS"/>
                <a:cs typeface="Trebuchet MS"/>
              </a:rPr>
              <a:t>goal/activity</a:t>
            </a:r>
            <a:r>
              <a:rPr sz="3300" spc="160" dirty="0">
                <a:latin typeface="Trebuchet MS"/>
                <a:cs typeface="Trebuchet MS"/>
              </a:rPr>
              <a:t> </a:t>
            </a:r>
            <a:r>
              <a:rPr sz="3300" spc="-235" dirty="0">
                <a:latin typeface="Trebuchet MS"/>
                <a:cs typeface="Trebuchet MS"/>
              </a:rPr>
              <a:t>(work,</a:t>
            </a:r>
            <a:r>
              <a:rPr sz="3300" spc="-300" dirty="0">
                <a:latin typeface="Trebuchet MS"/>
                <a:cs typeface="Trebuchet MS"/>
              </a:rPr>
              <a:t> </a:t>
            </a:r>
            <a:r>
              <a:rPr sz="3300" spc="-265" dirty="0">
                <a:latin typeface="Trebuchet MS"/>
                <a:cs typeface="Trebuchet MS"/>
              </a:rPr>
              <a:t>team)</a:t>
            </a:r>
            <a:endParaRPr sz="33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4212" y="211644"/>
            <a:ext cx="4770120" cy="1228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 marR="5080" indent="-393065">
              <a:lnSpc>
                <a:spcPct val="102200"/>
              </a:lnSpc>
            </a:pPr>
            <a:r>
              <a:rPr sz="3900" spc="-105" dirty="0">
                <a:solidFill>
                  <a:srgbClr val="7030A0"/>
                </a:solidFill>
              </a:rPr>
              <a:t>George</a:t>
            </a:r>
            <a:r>
              <a:rPr sz="3900" spc="-200" dirty="0">
                <a:solidFill>
                  <a:srgbClr val="7030A0"/>
                </a:solidFill>
              </a:rPr>
              <a:t> </a:t>
            </a:r>
            <a:r>
              <a:rPr sz="3900" spc="-75" dirty="0">
                <a:solidFill>
                  <a:srgbClr val="7030A0"/>
                </a:solidFill>
              </a:rPr>
              <a:t>Herbert</a:t>
            </a:r>
            <a:r>
              <a:rPr sz="3900" spc="-195" dirty="0">
                <a:solidFill>
                  <a:srgbClr val="7030A0"/>
                </a:solidFill>
              </a:rPr>
              <a:t> </a:t>
            </a:r>
            <a:r>
              <a:rPr sz="3900" spc="-10" dirty="0">
                <a:solidFill>
                  <a:srgbClr val="7030A0"/>
                </a:solidFill>
              </a:rPr>
              <a:t>Mead: </a:t>
            </a:r>
            <a:r>
              <a:rPr sz="3900" spc="-114" dirty="0">
                <a:solidFill>
                  <a:srgbClr val="7030A0"/>
                </a:solidFill>
              </a:rPr>
              <a:t>Social</a:t>
            </a:r>
            <a:r>
              <a:rPr sz="3900" spc="-170" dirty="0">
                <a:solidFill>
                  <a:srgbClr val="7030A0"/>
                </a:solidFill>
              </a:rPr>
              <a:t> </a:t>
            </a:r>
            <a:r>
              <a:rPr sz="3900" spc="-10" dirty="0">
                <a:solidFill>
                  <a:srgbClr val="7030A0"/>
                </a:solidFill>
              </a:rPr>
              <a:t>Behaviorism</a:t>
            </a:r>
            <a:endParaRPr sz="3900" dirty="0">
              <a:solidFill>
                <a:srgbClr val="7030A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450" y="1524446"/>
            <a:ext cx="8081645" cy="4559966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27990" marR="570865" indent="-361950">
              <a:lnSpc>
                <a:spcPts val="2880"/>
              </a:lnSpc>
              <a:spcBef>
                <a:spcPts val="775"/>
              </a:spcBef>
              <a:buClr>
                <a:srgbClr val="4D6223"/>
              </a:buClr>
              <a:buChar char="•"/>
              <a:tabLst>
                <a:tab pos="437515" algn="l"/>
              </a:tabLst>
            </a:pPr>
            <a:r>
              <a:rPr sz="2950" spc="-145" dirty="0">
                <a:solidFill>
                  <a:srgbClr val="7030A0"/>
                </a:solidFill>
                <a:latin typeface="Trebuchet MS"/>
                <a:cs typeface="Trebuchet MS"/>
              </a:rPr>
              <a:t>Self:</a:t>
            </a:r>
            <a:r>
              <a:rPr sz="2950" spc="-16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950" spc="-175" dirty="0">
                <a:latin typeface="Trebuchet MS"/>
                <a:cs typeface="Trebuchet MS"/>
              </a:rPr>
              <a:t>part</a:t>
            </a:r>
            <a:r>
              <a:rPr sz="2950" spc="-45" dirty="0">
                <a:latin typeface="Trebuchet MS"/>
                <a:cs typeface="Trebuchet MS"/>
              </a:rPr>
              <a:t> </a:t>
            </a:r>
            <a:r>
              <a:rPr sz="2950" spc="-155" dirty="0">
                <a:latin typeface="Trebuchet MS"/>
                <a:cs typeface="Trebuchet MS"/>
              </a:rPr>
              <a:t>of</a:t>
            </a:r>
            <a:r>
              <a:rPr sz="2950" spc="-225" dirty="0">
                <a:latin typeface="Trebuchet MS"/>
                <a:cs typeface="Trebuchet MS"/>
              </a:rPr>
              <a:t> </a:t>
            </a:r>
            <a:r>
              <a:rPr sz="2950" spc="-135" dirty="0">
                <a:latin typeface="Trebuchet MS"/>
                <a:cs typeface="Trebuchet MS"/>
              </a:rPr>
              <a:t>the</a:t>
            </a:r>
            <a:r>
              <a:rPr sz="2950" spc="-85" dirty="0">
                <a:latin typeface="Trebuchet MS"/>
                <a:cs typeface="Trebuchet MS"/>
              </a:rPr>
              <a:t> </a:t>
            </a:r>
            <a:r>
              <a:rPr sz="2950" spc="-135" dirty="0">
                <a:latin typeface="Trebuchet MS"/>
                <a:cs typeface="Trebuchet MS"/>
              </a:rPr>
              <a:t>personality</a:t>
            </a:r>
            <a:r>
              <a:rPr sz="2950" spc="-20" dirty="0">
                <a:latin typeface="Trebuchet MS"/>
                <a:cs typeface="Trebuchet MS"/>
              </a:rPr>
              <a:t> </a:t>
            </a:r>
            <a:r>
              <a:rPr sz="2950" spc="-105" dirty="0">
                <a:latin typeface="Trebuchet MS"/>
                <a:cs typeface="Trebuchet MS"/>
              </a:rPr>
              <a:t>composed</a:t>
            </a:r>
            <a:r>
              <a:rPr sz="2950" spc="-10" dirty="0">
                <a:latin typeface="Trebuchet MS"/>
                <a:cs typeface="Trebuchet MS"/>
              </a:rPr>
              <a:t> </a:t>
            </a:r>
            <a:r>
              <a:rPr sz="2950" spc="-110" dirty="0">
                <a:latin typeface="Trebuchet MS"/>
                <a:cs typeface="Trebuchet MS"/>
              </a:rPr>
              <a:t>of</a:t>
            </a:r>
            <a:r>
              <a:rPr sz="2950" spc="-215" dirty="0">
                <a:latin typeface="Trebuchet MS"/>
                <a:cs typeface="Trebuchet MS"/>
              </a:rPr>
              <a:t> </a:t>
            </a:r>
            <a:r>
              <a:rPr sz="2950" spc="-40" dirty="0">
                <a:latin typeface="Trebuchet MS"/>
                <a:cs typeface="Trebuchet MS"/>
              </a:rPr>
              <a:t>self- 	</a:t>
            </a:r>
            <a:r>
              <a:rPr sz="2950" spc="-130" dirty="0">
                <a:latin typeface="Trebuchet MS"/>
                <a:cs typeface="Trebuchet MS"/>
              </a:rPr>
              <a:t>awareness</a:t>
            </a:r>
            <a:r>
              <a:rPr sz="2950" spc="-5" dirty="0">
                <a:latin typeface="Trebuchet MS"/>
                <a:cs typeface="Trebuchet MS"/>
              </a:rPr>
              <a:t> </a:t>
            </a:r>
            <a:r>
              <a:rPr sz="2950" dirty="0">
                <a:latin typeface="Trebuchet MS"/>
                <a:cs typeface="Trebuchet MS"/>
              </a:rPr>
              <a:t>&amp;</a:t>
            </a:r>
            <a:r>
              <a:rPr sz="2950" spc="-210" dirty="0">
                <a:latin typeface="Trebuchet MS"/>
                <a:cs typeface="Trebuchet MS"/>
              </a:rPr>
              <a:t> </a:t>
            </a:r>
            <a:r>
              <a:rPr sz="2950" spc="-155" dirty="0">
                <a:latin typeface="Trebuchet MS"/>
                <a:cs typeface="Trebuchet MS"/>
              </a:rPr>
              <a:t>self-</a:t>
            </a:r>
            <a:r>
              <a:rPr sz="2950" spc="-10" dirty="0">
                <a:latin typeface="Trebuchet MS"/>
                <a:cs typeface="Trebuchet MS"/>
              </a:rPr>
              <a:t>image</a:t>
            </a:r>
            <a:endParaRPr sz="2950" dirty="0">
              <a:latin typeface="Trebuchet MS"/>
              <a:cs typeface="Trebuchet MS"/>
            </a:endParaRPr>
          </a:p>
          <a:p>
            <a:pPr marL="433070" indent="-367665">
              <a:lnSpc>
                <a:spcPts val="3215"/>
              </a:lnSpc>
              <a:spcBef>
                <a:spcPts val="45"/>
              </a:spcBef>
              <a:buChar char="•"/>
              <a:tabLst>
                <a:tab pos="433070" algn="l"/>
              </a:tabLst>
            </a:pPr>
            <a:r>
              <a:rPr sz="3000" spc="-135" dirty="0">
                <a:latin typeface="Trebuchet MS"/>
                <a:cs typeface="Trebuchet MS"/>
              </a:rPr>
              <a:t>Develops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200" dirty="0">
                <a:latin typeface="Trebuchet MS"/>
                <a:cs typeface="Trebuchet MS"/>
              </a:rPr>
              <a:t>with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7030A0"/>
                </a:solidFill>
                <a:latin typeface="Trebuchet MS"/>
                <a:cs typeface="Trebuchet MS"/>
              </a:rPr>
              <a:t>social</a:t>
            </a:r>
            <a:r>
              <a:rPr sz="3000" spc="-5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3000" spc="-170" dirty="0">
                <a:solidFill>
                  <a:srgbClr val="7030A0"/>
                </a:solidFill>
                <a:latin typeface="Trebuchet MS"/>
                <a:cs typeface="Trebuchet MS"/>
              </a:rPr>
              <a:t>experience</a:t>
            </a:r>
            <a:r>
              <a:rPr sz="3000" spc="-5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(the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exchange</a:t>
            </a:r>
            <a:r>
              <a:rPr sz="3000" spc="5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of</a:t>
            </a:r>
            <a:endParaRPr sz="3000" dirty="0">
              <a:latin typeface="Trebuchet MS"/>
              <a:cs typeface="Trebuchet MS"/>
            </a:endParaRPr>
          </a:p>
          <a:p>
            <a:pPr marL="430530">
              <a:lnSpc>
                <a:spcPts val="3254"/>
              </a:lnSpc>
            </a:pPr>
            <a:r>
              <a:rPr sz="3050" spc="-185" dirty="0">
                <a:latin typeface="Trebuchet MS"/>
                <a:cs typeface="Trebuchet MS"/>
              </a:rPr>
              <a:t>symbols);</a:t>
            </a:r>
            <a:r>
              <a:rPr sz="3050" spc="-65" dirty="0">
                <a:latin typeface="Trebuchet MS"/>
                <a:cs typeface="Trebuchet MS"/>
              </a:rPr>
              <a:t> </a:t>
            </a:r>
            <a:r>
              <a:rPr sz="3050" spc="-95" dirty="0">
                <a:latin typeface="Trebuchet MS"/>
                <a:cs typeface="Trebuchet MS"/>
              </a:rPr>
              <a:t>doesn't</a:t>
            </a:r>
            <a:r>
              <a:rPr sz="3050" spc="5" dirty="0">
                <a:latin typeface="Trebuchet MS"/>
                <a:cs typeface="Trebuchet MS"/>
              </a:rPr>
              <a:t> </a:t>
            </a:r>
            <a:r>
              <a:rPr sz="3050" spc="-245" dirty="0">
                <a:latin typeface="Trebuchet MS"/>
                <a:cs typeface="Trebuchet MS"/>
              </a:rPr>
              <a:t>exist</a:t>
            </a:r>
            <a:r>
              <a:rPr sz="3050" spc="-60" dirty="0">
                <a:latin typeface="Trebuchet MS"/>
                <a:cs typeface="Trebuchet MS"/>
              </a:rPr>
              <a:t> </a:t>
            </a:r>
            <a:r>
              <a:rPr sz="3050" spc="-285" dirty="0">
                <a:latin typeface="Trebuchet MS"/>
                <a:cs typeface="Trebuchet MS"/>
              </a:rPr>
              <a:t>at</a:t>
            </a:r>
            <a:r>
              <a:rPr sz="3050" spc="-105" dirty="0">
                <a:latin typeface="Trebuchet MS"/>
                <a:cs typeface="Trebuchet MS"/>
              </a:rPr>
              <a:t> </a:t>
            </a:r>
            <a:r>
              <a:rPr sz="3050" spc="-10" dirty="0">
                <a:latin typeface="Trebuchet MS"/>
                <a:cs typeface="Trebuchet MS"/>
              </a:rPr>
              <a:t>birth</a:t>
            </a:r>
            <a:endParaRPr sz="3050" dirty="0">
              <a:latin typeface="Trebuchet MS"/>
              <a:cs typeface="Trebuchet MS"/>
            </a:endParaRPr>
          </a:p>
          <a:p>
            <a:pPr marL="430530" marR="320675" indent="-418465">
              <a:lnSpc>
                <a:spcPct val="78800"/>
              </a:lnSpc>
              <a:spcBef>
                <a:spcPts val="755"/>
              </a:spcBef>
              <a:tabLst>
                <a:tab pos="432434" algn="l"/>
              </a:tabLst>
            </a:pPr>
            <a:r>
              <a:rPr sz="3050" spc="90" dirty="0">
                <a:latin typeface="Trebuchet MS"/>
                <a:cs typeface="Trebuchet MS"/>
              </a:rPr>
              <a:t>°</a:t>
            </a:r>
            <a:r>
              <a:rPr sz="3050" dirty="0">
                <a:latin typeface="Trebuchet MS"/>
                <a:cs typeface="Trebuchet MS"/>
              </a:rPr>
              <a:t>		</a:t>
            </a:r>
            <a:r>
              <a:rPr sz="3050" spc="-160" dirty="0">
                <a:latin typeface="Trebuchet MS"/>
                <a:cs typeface="Trebuchet MS"/>
              </a:rPr>
              <a:t>Understanding</a:t>
            </a:r>
            <a:r>
              <a:rPr sz="3050" spc="-10" dirty="0">
                <a:latin typeface="Trebuchet MS"/>
                <a:cs typeface="Trebuchet MS"/>
              </a:rPr>
              <a:t> </a:t>
            </a:r>
            <a:r>
              <a:rPr sz="3050" spc="-200" dirty="0">
                <a:latin typeface="Trebuchet MS"/>
                <a:cs typeface="Trebuchet MS"/>
              </a:rPr>
              <a:t>intention</a:t>
            </a:r>
            <a:r>
              <a:rPr sz="3050" spc="-35" dirty="0">
                <a:latin typeface="Trebuchet MS"/>
                <a:cs typeface="Trebuchet MS"/>
              </a:rPr>
              <a:t> </a:t>
            </a:r>
            <a:r>
              <a:rPr sz="3050" spc="-160" dirty="0">
                <a:latin typeface="Trebuchet MS"/>
                <a:cs typeface="Trebuchet MS"/>
              </a:rPr>
              <a:t>requires</a:t>
            </a:r>
            <a:r>
              <a:rPr sz="3050" spc="30" dirty="0">
                <a:latin typeface="Trebuchet MS"/>
                <a:cs typeface="Trebuchet MS"/>
              </a:rPr>
              <a:t> </a:t>
            </a:r>
            <a:r>
              <a:rPr sz="3050" spc="-200" dirty="0">
                <a:latin typeface="Trebuchet MS"/>
                <a:cs typeface="Trebuchet MS"/>
              </a:rPr>
              <a:t>imagining</a:t>
            </a:r>
            <a:r>
              <a:rPr sz="3050" spc="-55" dirty="0">
                <a:latin typeface="Trebuchet MS"/>
                <a:cs typeface="Trebuchet MS"/>
              </a:rPr>
              <a:t> </a:t>
            </a:r>
            <a:r>
              <a:rPr sz="3050" spc="-25" dirty="0">
                <a:latin typeface="Trebuchet MS"/>
                <a:cs typeface="Trebuchet MS"/>
              </a:rPr>
              <a:t>the </a:t>
            </a:r>
            <a:r>
              <a:rPr sz="3050" spc="-180" dirty="0">
                <a:latin typeface="Trebuchet MS"/>
                <a:cs typeface="Trebuchet MS"/>
              </a:rPr>
              <a:t>situation</a:t>
            </a:r>
            <a:r>
              <a:rPr sz="3050" spc="-25" dirty="0">
                <a:latin typeface="Trebuchet MS"/>
                <a:cs typeface="Trebuchet MS"/>
              </a:rPr>
              <a:t> </a:t>
            </a:r>
            <a:r>
              <a:rPr sz="3050" spc="-204" dirty="0">
                <a:latin typeface="Trebuchet MS"/>
                <a:cs typeface="Trebuchet MS"/>
              </a:rPr>
              <a:t>from</a:t>
            </a:r>
            <a:r>
              <a:rPr sz="3050" spc="-155" dirty="0">
                <a:latin typeface="Trebuchet MS"/>
                <a:cs typeface="Trebuchet MS"/>
              </a:rPr>
              <a:t> </a:t>
            </a:r>
            <a:r>
              <a:rPr sz="3050" spc="-185" dirty="0">
                <a:latin typeface="Trebuchet MS"/>
                <a:cs typeface="Trebuchet MS"/>
              </a:rPr>
              <a:t>the</a:t>
            </a:r>
            <a:r>
              <a:rPr sz="3050" spc="-75" dirty="0">
                <a:latin typeface="Trebuchet MS"/>
                <a:cs typeface="Trebuchet MS"/>
              </a:rPr>
              <a:t> </a:t>
            </a:r>
            <a:r>
              <a:rPr sz="3050" spc="-200" dirty="0">
                <a:latin typeface="Trebuchet MS"/>
                <a:cs typeface="Trebuchet MS"/>
              </a:rPr>
              <a:t>other</a:t>
            </a:r>
            <a:r>
              <a:rPr sz="3050" spc="-30" dirty="0">
                <a:latin typeface="Trebuchet MS"/>
                <a:cs typeface="Trebuchet MS"/>
              </a:rPr>
              <a:t> </a:t>
            </a:r>
            <a:r>
              <a:rPr sz="3050" spc="-114" dirty="0">
                <a:latin typeface="Trebuchet MS"/>
                <a:cs typeface="Trebuchet MS"/>
              </a:rPr>
              <a:t>person's</a:t>
            </a:r>
            <a:r>
              <a:rPr sz="3050" spc="5" dirty="0">
                <a:latin typeface="Trebuchet MS"/>
                <a:cs typeface="Trebuchet MS"/>
              </a:rPr>
              <a:t> </a:t>
            </a:r>
            <a:r>
              <a:rPr sz="3050" spc="-185" dirty="0">
                <a:latin typeface="Trebuchet MS"/>
                <a:cs typeface="Trebuchet MS"/>
              </a:rPr>
              <a:t>point</a:t>
            </a:r>
            <a:r>
              <a:rPr sz="3050" dirty="0">
                <a:latin typeface="Trebuchet MS"/>
                <a:cs typeface="Trebuchet MS"/>
              </a:rPr>
              <a:t> </a:t>
            </a:r>
            <a:r>
              <a:rPr sz="3050" spc="-204" dirty="0">
                <a:latin typeface="Trebuchet MS"/>
                <a:cs typeface="Trebuchet MS"/>
              </a:rPr>
              <a:t>of</a:t>
            </a:r>
            <a:r>
              <a:rPr sz="3050" spc="-145" dirty="0">
                <a:latin typeface="Trebuchet MS"/>
                <a:cs typeface="Trebuchet MS"/>
              </a:rPr>
              <a:t> </a:t>
            </a:r>
            <a:r>
              <a:rPr sz="3050" spc="-20" dirty="0">
                <a:latin typeface="Trebuchet MS"/>
                <a:cs typeface="Trebuchet MS"/>
              </a:rPr>
              <a:t>view</a:t>
            </a:r>
            <a:endParaRPr sz="3050" dirty="0">
              <a:latin typeface="Trebuchet MS"/>
              <a:cs typeface="Trebuchet MS"/>
            </a:endParaRPr>
          </a:p>
          <a:p>
            <a:pPr marL="427990" marR="365125" indent="-414655">
              <a:lnSpc>
                <a:spcPts val="2880"/>
              </a:lnSpc>
              <a:spcBef>
                <a:spcPts val="675"/>
              </a:spcBef>
              <a:tabLst>
                <a:tab pos="433070" algn="l"/>
              </a:tabLst>
            </a:pPr>
            <a:r>
              <a:rPr sz="3000" spc="-50" dirty="0">
                <a:latin typeface="Trebuchet MS"/>
                <a:cs typeface="Trebuchet MS"/>
              </a:rPr>
              <a:t>°</a:t>
            </a:r>
            <a:r>
              <a:rPr sz="3000" dirty="0">
                <a:latin typeface="Trebuchet MS"/>
                <a:cs typeface="Trebuchet MS"/>
              </a:rPr>
              <a:t>		</a:t>
            </a:r>
            <a:r>
              <a:rPr sz="3000" spc="-200" dirty="0">
                <a:latin typeface="Trebuchet MS"/>
                <a:cs typeface="Trebuchet MS"/>
              </a:rPr>
              <a:t>By</a:t>
            </a:r>
            <a:r>
              <a:rPr sz="3000" spc="-170" dirty="0">
                <a:latin typeface="Trebuchet MS"/>
                <a:cs typeface="Trebuchet MS"/>
              </a:rPr>
              <a:t> </a:t>
            </a:r>
            <a:r>
              <a:rPr sz="3000" spc="-165" dirty="0">
                <a:latin typeface="Trebuchet MS"/>
                <a:cs typeface="Trebuchet MS"/>
              </a:rPr>
              <a:t>taking</a:t>
            </a:r>
            <a:r>
              <a:rPr sz="3000" spc="-170" dirty="0">
                <a:latin typeface="Trebuchet MS"/>
                <a:cs typeface="Trebuchet MS"/>
              </a:rPr>
              <a:t> </a:t>
            </a:r>
            <a:r>
              <a:rPr sz="3000" spc="-185" dirty="0">
                <a:latin typeface="Trebuchet MS"/>
                <a:cs typeface="Trebuchet MS"/>
              </a:rPr>
              <a:t>the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role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-175" dirty="0">
                <a:latin typeface="Trebuchet MS"/>
                <a:cs typeface="Trebuchet MS"/>
              </a:rPr>
              <a:t>of</a:t>
            </a:r>
            <a:r>
              <a:rPr sz="3000" spc="-240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the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other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spc="-254" dirty="0">
                <a:latin typeface="Trebuchet MS"/>
                <a:cs typeface="Trebuchet MS"/>
              </a:rPr>
              <a:t>we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190" dirty="0">
                <a:latin typeface="Trebuchet MS"/>
                <a:cs typeface="Trebuchet MS"/>
              </a:rPr>
              <a:t>become</a:t>
            </a:r>
            <a:r>
              <a:rPr sz="3000" spc="20" dirty="0">
                <a:latin typeface="Trebuchet MS"/>
                <a:cs typeface="Trebuchet MS"/>
              </a:rPr>
              <a:t> </a:t>
            </a:r>
            <a:r>
              <a:rPr sz="3000" spc="-30" dirty="0">
                <a:solidFill>
                  <a:srgbClr val="7030A0"/>
                </a:solidFill>
                <a:latin typeface="Trebuchet MS"/>
                <a:cs typeface="Trebuchet MS"/>
              </a:rPr>
              <a:t>self- </a:t>
            </a:r>
            <a:r>
              <a:rPr sz="3000" spc="-160" dirty="0">
                <a:solidFill>
                  <a:srgbClr val="7030A0"/>
                </a:solidFill>
                <a:latin typeface="Trebuchet MS"/>
                <a:cs typeface="Trebuchet MS"/>
              </a:rPr>
              <a:t>aware</a:t>
            </a:r>
            <a:r>
              <a:rPr sz="3000" spc="-140" dirty="0">
                <a:solidFill>
                  <a:srgbClr val="505E2B"/>
                </a:solidFill>
                <a:latin typeface="Trebuchet MS"/>
                <a:cs typeface="Trebuchet MS"/>
              </a:rPr>
              <a:t> </a:t>
            </a:r>
            <a:r>
              <a:rPr sz="3000" spc="-185" dirty="0">
                <a:latin typeface="Trebuchet MS"/>
                <a:cs typeface="Trebuchet MS"/>
              </a:rPr>
              <a:t>(the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300" dirty="0">
                <a:latin typeface="Trebuchet MS"/>
                <a:cs typeface="Trebuchet MS"/>
              </a:rPr>
              <a:t>“I”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&amp;</a:t>
            </a:r>
            <a:r>
              <a:rPr sz="3000" spc="-275" dirty="0">
                <a:latin typeface="Trebuchet MS"/>
                <a:cs typeface="Trebuchet MS"/>
              </a:rPr>
              <a:t> </a:t>
            </a:r>
            <a:r>
              <a:rPr sz="3000" spc="-185" dirty="0">
                <a:latin typeface="Trebuchet MS"/>
                <a:cs typeface="Trebuchet MS"/>
              </a:rPr>
              <a:t>the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285" dirty="0">
                <a:latin typeface="Trebuchet MS"/>
                <a:cs typeface="Trebuchet MS"/>
              </a:rPr>
              <a:t>“me”)</a:t>
            </a:r>
            <a:endParaRPr sz="3000" dirty="0">
              <a:latin typeface="Trebuchet MS"/>
              <a:cs typeface="Trebuchet MS"/>
            </a:endParaRPr>
          </a:p>
          <a:p>
            <a:pPr marL="431800" marR="354330" indent="-361315">
              <a:lnSpc>
                <a:spcPts val="2880"/>
              </a:lnSpc>
              <a:spcBef>
                <a:spcPts val="710"/>
              </a:spcBef>
              <a:buClr>
                <a:srgbClr val="4D6028"/>
              </a:buClr>
              <a:buChar char="•"/>
              <a:tabLst>
                <a:tab pos="431800" algn="l"/>
                <a:tab pos="2348865" algn="l"/>
              </a:tabLst>
            </a:pPr>
            <a:r>
              <a:rPr sz="2900" i="1" spc="-10" dirty="0">
                <a:solidFill>
                  <a:srgbClr val="7030A0"/>
                </a:solidFill>
                <a:latin typeface="Calibri"/>
                <a:cs typeface="Calibri"/>
              </a:rPr>
              <a:t>Generalized</a:t>
            </a:r>
            <a:r>
              <a:rPr sz="2900" i="1" dirty="0">
                <a:solidFill>
                  <a:srgbClr val="7030A0"/>
                </a:solidFill>
                <a:latin typeface="Calibri"/>
                <a:cs typeface="Calibri"/>
              </a:rPr>
              <a:t>	other:</a:t>
            </a:r>
            <a:r>
              <a:rPr sz="2900" i="1" spc="-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900" spc="-95" dirty="0">
                <a:latin typeface="Trebuchet MS"/>
                <a:cs typeface="Trebuchet MS"/>
              </a:rPr>
              <a:t>widespread</a:t>
            </a:r>
            <a:r>
              <a:rPr sz="2900" spc="5" dirty="0">
                <a:latin typeface="Trebuchet MS"/>
                <a:cs typeface="Trebuchet MS"/>
              </a:rPr>
              <a:t> </a:t>
            </a:r>
            <a:r>
              <a:rPr sz="2900" spc="-145" dirty="0">
                <a:latin typeface="Trebuchet MS"/>
                <a:cs typeface="Trebuchet MS"/>
              </a:rPr>
              <a:t>cultural</a:t>
            </a:r>
            <a:r>
              <a:rPr sz="2900" spc="-40" dirty="0">
                <a:latin typeface="Trebuchet MS"/>
                <a:cs typeface="Trebuchet MS"/>
              </a:rPr>
              <a:t> </a:t>
            </a:r>
            <a:r>
              <a:rPr sz="2900" spc="-10" dirty="0">
                <a:latin typeface="Trebuchet MS"/>
                <a:cs typeface="Trebuchet MS"/>
              </a:rPr>
              <a:t>norms&amp; </a:t>
            </a:r>
            <a:r>
              <a:rPr sz="2900" spc="-95" dirty="0">
                <a:latin typeface="Trebuchet MS"/>
                <a:cs typeface="Trebuchet MS"/>
              </a:rPr>
              <a:t>values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-170" dirty="0">
                <a:latin typeface="Trebuchet MS"/>
                <a:cs typeface="Trebuchet MS"/>
              </a:rPr>
              <a:t>we</a:t>
            </a:r>
            <a:r>
              <a:rPr sz="2900" spc="-50" dirty="0">
                <a:latin typeface="Trebuchet MS"/>
                <a:cs typeface="Trebuchet MS"/>
              </a:rPr>
              <a:t> </a:t>
            </a:r>
            <a:r>
              <a:rPr sz="2900" spc="-65" dirty="0">
                <a:latin typeface="Trebuchet MS"/>
                <a:cs typeface="Trebuchet MS"/>
              </a:rPr>
              <a:t>use</a:t>
            </a:r>
            <a:r>
              <a:rPr sz="2900" spc="-155" dirty="0">
                <a:latin typeface="Trebuchet MS"/>
                <a:cs typeface="Trebuchet MS"/>
              </a:rPr>
              <a:t> </a:t>
            </a:r>
            <a:r>
              <a:rPr sz="2900" spc="-145" dirty="0">
                <a:latin typeface="Trebuchet MS"/>
                <a:cs typeface="Trebuchet MS"/>
              </a:rPr>
              <a:t>as</a:t>
            </a:r>
            <a:r>
              <a:rPr sz="2900" spc="-90" dirty="0">
                <a:latin typeface="Trebuchet MS"/>
                <a:cs typeface="Trebuchet MS"/>
              </a:rPr>
              <a:t> </a:t>
            </a:r>
            <a:r>
              <a:rPr sz="2900" spc="-250" dirty="0">
                <a:latin typeface="Trebuchet MS"/>
                <a:cs typeface="Trebuchet MS"/>
              </a:rPr>
              <a:t>a</a:t>
            </a:r>
            <a:r>
              <a:rPr sz="2900" spc="-20" dirty="0">
                <a:latin typeface="Trebuchet MS"/>
                <a:cs typeface="Trebuchet MS"/>
              </a:rPr>
              <a:t> </a:t>
            </a:r>
            <a:r>
              <a:rPr sz="2900" spc="-135" dirty="0">
                <a:latin typeface="Trebuchet MS"/>
                <a:cs typeface="Trebuchet MS"/>
              </a:rPr>
              <a:t>reference</a:t>
            </a:r>
            <a:r>
              <a:rPr sz="2900" spc="-15" dirty="0">
                <a:latin typeface="Trebuchet MS"/>
                <a:cs typeface="Trebuchet MS"/>
              </a:rPr>
              <a:t> </a:t>
            </a:r>
            <a:r>
              <a:rPr sz="2900" spc="-204" dirty="0">
                <a:latin typeface="Trebuchet MS"/>
                <a:cs typeface="Trebuchet MS"/>
              </a:rPr>
              <a:t>in</a:t>
            </a:r>
            <a:r>
              <a:rPr sz="2900" spc="-90" dirty="0">
                <a:latin typeface="Trebuchet MS"/>
                <a:cs typeface="Trebuchet MS"/>
              </a:rPr>
              <a:t> </a:t>
            </a:r>
            <a:r>
              <a:rPr sz="2900" spc="-10" dirty="0">
                <a:latin typeface="Trebuchet MS"/>
                <a:cs typeface="Trebuchet MS"/>
              </a:rPr>
              <a:t>evaluating </a:t>
            </a:r>
            <a:r>
              <a:rPr sz="3000" spc="-50" dirty="0">
                <a:latin typeface="Trebuchet MS"/>
                <a:cs typeface="Trebuchet MS"/>
              </a:rPr>
              <a:t>ourselves</a:t>
            </a:r>
            <a:endParaRPr sz="3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992" y="2187773"/>
            <a:ext cx="2045335" cy="946785"/>
          </a:xfrm>
          <a:prstGeom prst="rect">
            <a:avLst/>
          </a:prstGeom>
          <a:solidFill>
            <a:srgbClr val="44547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20650" marR="167640" indent="-15240" algn="ctr">
              <a:lnSpc>
                <a:spcPct val="99300"/>
              </a:lnSpc>
              <a:spcBef>
                <a:spcPts val="180"/>
              </a:spcBef>
            </a:pPr>
            <a:r>
              <a:rPr sz="1800" spc="-60" dirty="0">
                <a:solidFill>
                  <a:srgbClr val="667C9C"/>
                </a:solidFill>
                <a:latin typeface="Arial MT"/>
                <a:cs typeface="Arial MT"/>
              </a:rPr>
              <a:t>No</a:t>
            </a:r>
            <a:r>
              <a:rPr sz="1800" spc="-75" dirty="0">
                <a:solidFill>
                  <a:srgbClr val="667C9C"/>
                </a:solidFill>
                <a:latin typeface="Arial MT"/>
                <a:cs typeface="Arial MT"/>
              </a:rPr>
              <a:t> </a:t>
            </a:r>
            <a:r>
              <a:rPr sz="1800" spc="-75" dirty="0">
                <a:solidFill>
                  <a:srgbClr val="62799C"/>
                </a:solidFill>
                <a:latin typeface="Arial MT"/>
                <a:cs typeface="Arial MT"/>
              </a:rPr>
              <a:t>one</a:t>
            </a:r>
            <a:r>
              <a:rPr sz="1800" spc="-50" dirty="0">
                <a:solidFill>
                  <a:srgbClr val="62799C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5B7C9C"/>
                </a:solidFill>
                <a:latin typeface="Arial MT"/>
                <a:cs typeface="Arial MT"/>
              </a:rPr>
              <a:t>{no</a:t>
            </a:r>
            <a:r>
              <a:rPr sz="1800" spc="-80" dirty="0">
                <a:solidFill>
                  <a:srgbClr val="5B7C9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4F4F4"/>
                </a:solidFill>
                <a:latin typeface="Arial MT"/>
                <a:cs typeface="Arial MT"/>
              </a:rPr>
              <a:t>ability </a:t>
            </a:r>
            <a:r>
              <a:rPr sz="1800" spc="55" dirty="0">
                <a:solidFill>
                  <a:srgbClr val="69829E"/>
                </a:solidFill>
                <a:latin typeface="Arial MT"/>
                <a:cs typeface="Arial MT"/>
              </a:rPr>
              <a:t>to</a:t>
            </a:r>
            <a:r>
              <a:rPr sz="1800" spc="-150" dirty="0">
                <a:solidFill>
                  <a:srgbClr val="69829E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6082A8"/>
                </a:solidFill>
                <a:latin typeface="Arial MT"/>
                <a:cs typeface="Arial MT"/>
              </a:rPr>
              <a:t>take</a:t>
            </a:r>
            <a:r>
              <a:rPr sz="1800" spc="-65" dirty="0">
                <a:solidFill>
                  <a:srgbClr val="6082A8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6E89A5"/>
                </a:solidFill>
                <a:latin typeface="Arial MT"/>
                <a:cs typeface="Arial MT"/>
              </a:rPr>
              <a:t>on</a:t>
            </a:r>
            <a:r>
              <a:rPr sz="1800" spc="-110" dirty="0">
                <a:solidFill>
                  <a:srgbClr val="6E89A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980AC"/>
                </a:solidFill>
                <a:latin typeface="Arial MT"/>
                <a:cs typeface="Arial MT"/>
              </a:rPr>
              <a:t>the</a:t>
            </a:r>
            <a:r>
              <a:rPr sz="1800" spc="-130" dirty="0">
                <a:solidFill>
                  <a:srgbClr val="6980AC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647EA1"/>
                </a:solidFill>
                <a:latin typeface="Arial MT"/>
                <a:cs typeface="Arial MT"/>
              </a:rPr>
              <a:t>role </a:t>
            </a:r>
            <a:r>
              <a:rPr sz="1800" dirty="0">
                <a:solidFill>
                  <a:srgbClr val="6E8CB3"/>
                </a:solidFill>
                <a:latin typeface="Arial MT"/>
                <a:cs typeface="Arial MT"/>
              </a:rPr>
              <a:t>of</a:t>
            </a:r>
            <a:r>
              <a:rPr sz="1800" spc="-65" dirty="0">
                <a:solidFill>
                  <a:srgbClr val="6E8CB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89A8C3"/>
                </a:solidFill>
                <a:latin typeface="Arial MT"/>
                <a:cs typeface="Arial MT"/>
              </a:rPr>
              <a:t>the</a:t>
            </a:r>
            <a:r>
              <a:rPr sz="1800" spc="-120" dirty="0">
                <a:solidFill>
                  <a:srgbClr val="89A8C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D1E4FF"/>
                </a:solidFill>
                <a:latin typeface="Arial MT"/>
                <a:cs typeface="Arial MT"/>
              </a:rPr>
              <a:t>other)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43187" y="2187773"/>
            <a:ext cx="2036445" cy="946785"/>
          </a:xfrm>
          <a:prstGeom prst="rect">
            <a:avLst/>
          </a:prstGeom>
          <a:solidFill>
            <a:srgbClr val="4F82BC"/>
          </a:solidFill>
        </p:spPr>
        <p:txBody>
          <a:bodyPr vert="horz" wrap="square" lIns="0" tIns="17145" rIns="0" bIns="0" rtlCol="0">
            <a:spAutoFit/>
          </a:bodyPr>
          <a:lstStyle/>
          <a:p>
            <a:pPr marL="600075" marR="224790" indent="-387985">
              <a:lnSpc>
                <a:spcPct val="103800"/>
              </a:lnSpc>
              <a:spcBef>
                <a:spcPts val="135"/>
              </a:spcBef>
            </a:pPr>
            <a:r>
              <a:rPr sz="1750" spc="-80" dirty="0">
                <a:solidFill>
                  <a:srgbClr val="FFFFFF"/>
                </a:solidFill>
                <a:latin typeface="Arial MT"/>
                <a:cs typeface="Arial MT"/>
              </a:rPr>
              <a:t>One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other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75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one 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situation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7383" y="2187773"/>
            <a:ext cx="2045335" cy="946785"/>
          </a:xfrm>
          <a:prstGeom prst="rect">
            <a:avLst/>
          </a:prstGeom>
          <a:solidFill>
            <a:srgbClr val="4F82BC"/>
          </a:solidFill>
        </p:spPr>
        <p:txBody>
          <a:bodyPr vert="horz" wrap="square" lIns="0" tIns="35560" rIns="0" bIns="0" rtlCol="0">
            <a:spAutoFit/>
          </a:bodyPr>
          <a:lstStyle/>
          <a:p>
            <a:pPr marL="394335" marR="308610" indent="-89535">
              <a:lnSpc>
                <a:spcPct val="103800"/>
              </a:lnSpc>
              <a:spcBef>
                <a:spcPts val="280"/>
              </a:spcBef>
            </a:pP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Many</a:t>
            </a:r>
            <a:r>
              <a:rPr sz="175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25" dirty="0">
                <a:solidFill>
                  <a:srgbClr val="FFFFFF"/>
                </a:solidFill>
                <a:latin typeface="Arial MT"/>
                <a:cs typeface="Arial MT"/>
              </a:rPr>
              <a:t>others</a:t>
            </a:r>
            <a:r>
              <a:rPr sz="175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2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1750" spc="-70" dirty="0">
                <a:solidFill>
                  <a:srgbClr val="FFFFFF"/>
                </a:solidFill>
                <a:latin typeface="Arial MT"/>
                <a:cs typeface="Arial MT"/>
              </a:rPr>
              <a:t>one</a:t>
            </a:r>
            <a:r>
              <a:rPr sz="17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FFFFFF"/>
                </a:solidFill>
                <a:latin typeface="Arial MT"/>
                <a:cs typeface="Arial MT"/>
              </a:rPr>
              <a:t>situation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1578" y="2187773"/>
            <a:ext cx="2036445" cy="946785"/>
          </a:xfrm>
          <a:prstGeom prst="rect">
            <a:avLst/>
          </a:prstGeom>
          <a:solidFill>
            <a:srgbClr val="445D75"/>
          </a:solidFill>
        </p:spPr>
        <p:txBody>
          <a:bodyPr vert="horz" wrap="square" lIns="0" tIns="44450" rIns="0" bIns="0" rtlCol="0">
            <a:spAutoFit/>
          </a:bodyPr>
          <a:lstStyle/>
          <a:p>
            <a:pPr marL="234315" marR="292735" indent="33655">
              <a:lnSpc>
                <a:spcPts val="2110"/>
              </a:lnSpc>
              <a:spcBef>
                <a:spcPts val="350"/>
              </a:spcBef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Many</a:t>
            </a:r>
            <a:r>
              <a:rPr sz="1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667783"/>
                </a:solidFill>
                <a:latin typeface="Arial MT"/>
                <a:cs typeface="Arial MT"/>
              </a:rPr>
              <a:t>others</a:t>
            </a:r>
            <a:r>
              <a:rPr sz="1800" spc="-80" dirty="0">
                <a:solidFill>
                  <a:srgbClr val="667783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B6CFED"/>
                </a:solidFill>
                <a:latin typeface="Arial MT"/>
                <a:cs typeface="Arial MT"/>
              </a:rPr>
              <a:t>in </a:t>
            </a:r>
            <a:r>
              <a:rPr sz="1800" spc="-80" dirty="0">
                <a:solidFill>
                  <a:srgbClr val="DFF6FF"/>
                </a:solidFill>
                <a:latin typeface="Arial MT"/>
                <a:cs typeface="Arial MT"/>
              </a:rPr>
              <a:t>many</a:t>
            </a:r>
            <a:r>
              <a:rPr sz="1800" spc="-40" dirty="0">
                <a:solidFill>
                  <a:srgbClr val="DFF6FF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6B82A3"/>
                </a:solidFill>
                <a:latin typeface="Arial MT"/>
                <a:cs typeface="Arial MT"/>
              </a:rPr>
              <a:t>situations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726" y="3268216"/>
            <a:ext cx="72009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195" dirty="0">
                <a:latin typeface="Trebuchet MS"/>
                <a:cs typeface="Trebuchet MS"/>
              </a:rPr>
              <a:t>When...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758" y="3646735"/>
            <a:ext cx="1077595" cy="5778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635" marR="5080" indent="-115570">
              <a:lnSpc>
                <a:spcPct val="100899"/>
              </a:lnSpc>
              <a:spcBef>
                <a:spcPts val="85"/>
              </a:spcBef>
            </a:pPr>
            <a:r>
              <a:rPr sz="1800" spc="-80" dirty="0">
                <a:latin typeface="Trebuchet MS"/>
                <a:cs typeface="Trebuchet MS"/>
              </a:rPr>
              <a:t>Engaging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in </a:t>
            </a:r>
            <a:r>
              <a:rPr sz="1800" spc="-20" dirty="0">
                <a:latin typeface="Trebuchet MS"/>
                <a:cs typeface="Trebuchet MS"/>
              </a:rPr>
              <a:t>imitation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0211" y="1351805"/>
            <a:ext cx="47269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130" dirty="0">
                <a:solidFill>
                  <a:srgbClr val="000000"/>
                </a:solidFill>
              </a:rPr>
              <a:t>The</a:t>
            </a:r>
            <a:r>
              <a:rPr sz="1800" dirty="0">
                <a:solidFill>
                  <a:srgbClr val="000000"/>
                </a:solidFill>
              </a:rPr>
              <a:t> </a:t>
            </a:r>
            <a:r>
              <a:rPr sz="1800" spc="-90" dirty="0">
                <a:solidFill>
                  <a:srgbClr val="000000"/>
                </a:solidFill>
              </a:rPr>
              <a:t>self</a:t>
            </a:r>
            <a:r>
              <a:rPr sz="1800" spc="-95" dirty="0">
                <a:solidFill>
                  <a:srgbClr val="000000"/>
                </a:solidFill>
              </a:rPr>
              <a:t> </a:t>
            </a:r>
            <a:r>
              <a:rPr sz="1800" spc="-60" dirty="0">
                <a:solidFill>
                  <a:srgbClr val="000000"/>
                </a:solidFill>
              </a:rPr>
              <a:t>is</a:t>
            </a:r>
            <a:r>
              <a:rPr sz="1800" spc="-114" dirty="0">
                <a:solidFill>
                  <a:srgbClr val="000000"/>
                </a:solidFill>
              </a:rPr>
              <a:t> </a:t>
            </a:r>
            <a:r>
              <a:rPr sz="1800" spc="-90" dirty="0">
                <a:solidFill>
                  <a:srgbClr val="000000"/>
                </a:solidFill>
              </a:rPr>
              <a:t>able</a:t>
            </a:r>
            <a:r>
              <a:rPr sz="1800" spc="-65" dirty="0">
                <a:solidFill>
                  <a:srgbClr val="000000"/>
                </a:solidFill>
              </a:rPr>
              <a:t> simultaneously</a:t>
            </a:r>
            <a:r>
              <a:rPr sz="1800" spc="-145" dirty="0">
                <a:solidFill>
                  <a:srgbClr val="000000"/>
                </a:solidFill>
              </a:rPr>
              <a:t> </a:t>
            </a:r>
            <a:r>
              <a:rPr sz="1800" spc="-35" dirty="0">
                <a:solidFill>
                  <a:srgbClr val="000000"/>
                </a:solidFill>
              </a:rPr>
              <a:t>to</a:t>
            </a:r>
            <a:r>
              <a:rPr sz="1800" spc="-185" dirty="0">
                <a:solidFill>
                  <a:srgbClr val="000000"/>
                </a:solidFill>
              </a:rPr>
              <a:t> </a:t>
            </a:r>
            <a:r>
              <a:rPr sz="1800" spc="-110" dirty="0">
                <a:solidFill>
                  <a:srgbClr val="000000"/>
                </a:solidFill>
              </a:rPr>
              <a:t>take</a:t>
            </a:r>
            <a:r>
              <a:rPr sz="1800" spc="-50" dirty="0">
                <a:solidFill>
                  <a:srgbClr val="000000"/>
                </a:solidFill>
              </a:rPr>
              <a:t> </a:t>
            </a:r>
            <a:r>
              <a:rPr sz="1800" spc="-90" dirty="0">
                <a:solidFill>
                  <a:srgbClr val="000000"/>
                </a:solidFill>
              </a:rPr>
              <a:t>the</a:t>
            </a:r>
            <a:r>
              <a:rPr sz="1800" spc="-65" dirty="0">
                <a:solidFill>
                  <a:srgbClr val="000000"/>
                </a:solidFill>
              </a:rPr>
              <a:t> </a:t>
            </a:r>
            <a:r>
              <a:rPr sz="1800" spc="-75" dirty="0">
                <a:solidFill>
                  <a:srgbClr val="000000"/>
                </a:solidFill>
              </a:rPr>
              <a:t>role</a:t>
            </a:r>
            <a:r>
              <a:rPr sz="1800" spc="-60" dirty="0">
                <a:solidFill>
                  <a:srgbClr val="000000"/>
                </a:solidFill>
              </a:rPr>
              <a:t> </a:t>
            </a:r>
            <a:r>
              <a:rPr sz="1800" spc="-25" dirty="0">
                <a:solidFill>
                  <a:srgbClr val="000000"/>
                </a:solidFill>
              </a:rPr>
              <a:t>of: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2899430" y="3794075"/>
            <a:ext cx="149923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80" dirty="0">
                <a:latin typeface="Trebuchet MS"/>
                <a:cs typeface="Trebuchet MS"/>
              </a:rPr>
              <a:t>Engaging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30" dirty="0">
                <a:latin typeface="Trebuchet MS"/>
                <a:cs typeface="Trebuchet MS"/>
              </a:rPr>
              <a:t>in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play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6469" y="3794075"/>
            <a:ext cx="1710689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80" dirty="0">
                <a:latin typeface="Trebuchet MS"/>
                <a:cs typeface="Trebuchet MS"/>
              </a:rPr>
              <a:t>Engaging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in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games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68025" y="3794075"/>
            <a:ext cx="164782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>
              <a:lnSpc>
                <a:spcPts val="2065"/>
              </a:lnSpc>
              <a:spcBef>
                <a:spcPts val="105"/>
              </a:spcBef>
            </a:pPr>
            <a:r>
              <a:rPr sz="1800" spc="-95" dirty="0">
                <a:latin typeface="Trebuchet MS"/>
                <a:cs typeface="Trebuchet MS"/>
              </a:rPr>
              <a:t>Recognizing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85"/>
              </a:lnSpc>
            </a:pPr>
            <a:r>
              <a:rPr sz="1900" spc="-160" dirty="0">
                <a:latin typeface="Trebuchet MS"/>
                <a:cs typeface="Trebuchet MS"/>
              </a:rPr>
              <a:t>generalized</a:t>
            </a:r>
            <a:r>
              <a:rPr sz="1900" spc="90" dirty="0">
                <a:latin typeface="Trebuchet MS"/>
                <a:cs typeface="Trebuchet MS"/>
              </a:rPr>
              <a:t> </a:t>
            </a:r>
            <a:r>
              <a:rPr sz="1900" spc="-120" dirty="0">
                <a:latin typeface="Trebuchet MS"/>
                <a:cs typeface="Trebuchet MS"/>
              </a:rPr>
              <a:t>other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7"/>
            <a:ext cx="1600200" cy="190256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57400" y="838200"/>
            <a:ext cx="5257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45" dirty="0">
                <a:solidFill>
                  <a:srgbClr val="E46907"/>
                </a:solidFill>
              </a:rPr>
              <a:t>Stages</a:t>
            </a:r>
            <a:r>
              <a:rPr sz="4000" spc="-140" dirty="0">
                <a:solidFill>
                  <a:srgbClr val="E46907"/>
                </a:solidFill>
              </a:rPr>
              <a:t> </a:t>
            </a:r>
            <a:r>
              <a:rPr sz="4000" spc="-190" dirty="0">
                <a:solidFill>
                  <a:srgbClr val="DB6E0C"/>
                </a:solidFill>
              </a:rPr>
              <a:t>of</a:t>
            </a:r>
            <a:r>
              <a:rPr sz="4000" spc="-254" dirty="0">
                <a:solidFill>
                  <a:srgbClr val="DB6E0C"/>
                </a:solidFill>
              </a:rPr>
              <a:t> </a:t>
            </a:r>
            <a:r>
              <a:rPr sz="4000" spc="-165" dirty="0">
                <a:solidFill>
                  <a:srgbClr val="E16B0C"/>
                </a:solidFill>
              </a:rPr>
              <a:t>Socialization</a:t>
            </a:r>
            <a:endParaRPr sz="4000" dirty="0"/>
          </a:p>
        </p:txBody>
      </p:sp>
      <p:sp>
        <p:nvSpPr>
          <p:cNvPr id="12" name="object 12"/>
          <p:cNvSpPr txBox="1"/>
          <p:nvPr/>
        </p:nvSpPr>
        <p:spPr>
          <a:xfrm>
            <a:off x="381000" y="2468039"/>
            <a:ext cx="8077200" cy="38817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265" marR="644525" indent="-457200">
              <a:lnSpc>
                <a:spcPct val="79700"/>
              </a:lnSpc>
              <a:spcBef>
                <a:spcPts val="715"/>
              </a:spcBef>
              <a:buFont typeface="Arial" panose="020B0604020202020204" pitchFamily="34" charset="0"/>
              <a:buChar char="•"/>
              <a:tabLst>
                <a:tab pos="387350" algn="l"/>
                <a:tab pos="390525" algn="l"/>
              </a:tabLst>
            </a:pPr>
            <a:r>
              <a:rPr lang="en-US" sz="3200" spc="-55" dirty="0">
                <a:solidFill>
                  <a:srgbClr val="E26707"/>
                </a:solidFill>
                <a:latin typeface="Trebuchet MS"/>
                <a:cs typeface="Trebuchet MS"/>
              </a:rPr>
              <a:t>Childhood:</a:t>
            </a:r>
            <a:r>
              <a:rPr lang="en-US" sz="3200" spc="-125" dirty="0">
                <a:solidFill>
                  <a:srgbClr val="E26707"/>
                </a:solidFill>
                <a:latin typeface="Trebuchet MS"/>
                <a:cs typeface="Trebuchet MS"/>
              </a:rPr>
              <a:t> </a:t>
            </a:r>
            <a:r>
              <a:rPr lang="en-US" sz="3200" spc="-114" dirty="0">
                <a:latin typeface="Trebuchet MS"/>
                <a:cs typeface="Trebuchet MS"/>
              </a:rPr>
              <a:t>varies</a:t>
            </a:r>
            <a:r>
              <a:rPr lang="en-US" sz="3200" spc="-70" dirty="0">
                <a:latin typeface="Trebuchet MS"/>
                <a:cs typeface="Trebuchet MS"/>
              </a:rPr>
              <a:t> </a:t>
            </a:r>
            <a:r>
              <a:rPr lang="en-US" sz="3200" spc="-90" dirty="0">
                <a:latin typeface="Trebuchet MS"/>
                <a:cs typeface="Trebuchet MS"/>
              </a:rPr>
              <a:t>based</a:t>
            </a:r>
            <a:r>
              <a:rPr lang="en-US" sz="3200" spc="-130" dirty="0">
                <a:latin typeface="Trebuchet MS"/>
                <a:cs typeface="Trebuchet MS"/>
              </a:rPr>
              <a:t> </a:t>
            </a:r>
            <a:r>
              <a:rPr lang="en-US" sz="3200" dirty="0">
                <a:latin typeface="Trebuchet MS"/>
                <a:cs typeface="Trebuchet MS"/>
              </a:rPr>
              <a:t>on</a:t>
            </a:r>
            <a:r>
              <a:rPr lang="en-US" sz="3200" spc="-160" dirty="0">
                <a:latin typeface="Trebuchet MS"/>
                <a:cs typeface="Trebuchet MS"/>
              </a:rPr>
              <a:t> </a:t>
            </a:r>
            <a:r>
              <a:rPr lang="en-US" sz="3200" spc="-105" dirty="0">
                <a:latin typeface="Trebuchet MS"/>
                <a:cs typeface="Trebuchet MS"/>
              </a:rPr>
              <a:t>culture,</a:t>
            </a:r>
            <a:r>
              <a:rPr lang="en-US" sz="3200" spc="-75" dirty="0">
                <a:latin typeface="Trebuchet MS"/>
                <a:cs typeface="Trebuchet MS"/>
              </a:rPr>
              <a:t>1-</a:t>
            </a:r>
            <a:r>
              <a:rPr lang="en-US" sz="3200" dirty="0">
                <a:latin typeface="Trebuchet MS"/>
                <a:cs typeface="Trebuchet MS"/>
              </a:rPr>
              <a:t>12</a:t>
            </a:r>
            <a:r>
              <a:rPr lang="en-US" sz="3200" spc="-195" dirty="0">
                <a:latin typeface="Trebuchet MS"/>
                <a:cs typeface="Trebuchet MS"/>
              </a:rPr>
              <a:t> </a:t>
            </a:r>
            <a:r>
              <a:rPr lang="en-US" sz="3200" spc="-145" dirty="0">
                <a:latin typeface="Trebuchet MS"/>
                <a:cs typeface="Trebuchet MS"/>
              </a:rPr>
              <a:t>yrs.</a:t>
            </a:r>
            <a:r>
              <a:rPr lang="en-US" sz="3200" spc="-150" dirty="0">
                <a:latin typeface="Trebuchet MS"/>
                <a:cs typeface="Trebuchet MS"/>
              </a:rPr>
              <a:t> </a:t>
            </a:r>
            <a:r>
              <a:rPr lang="en-US" sz="3200" spc="-114" dirty="0">
                <a:latin typeface="Trebuchet MS"/>
                <a:cs typeface="Trebuchet MS"/>
              </a:rPr>
              <a:t>of</a:t>
            </a:r>
            <a:r>
              <a:rPr lang="en-US" sz="3200" spc="-150" dirty="0">
                <a:latin typeface="Trebuchet MS"/>
                <a:cs typeface="Trebuchet MS"/>
              </a:rPr>
              <a:t> </a:t>
            </a:r>
            <a:r>
              <a:rPr lang="en-US" sz="3200" spc="-110" dirty="0">
                <a:latin typeface="Trebuchet MS"/>
                <a:cs typeface="Trebuchet MS"/>
              </a:rPr>
              <a:t>age</a:t>
            </a:r>
            <a:r>
              <a:rPr lang="en-US" sz="3200" spc="-40" dirty="0">
                <a:latin typeface="Trebuchet MS"/>
                <a:cs typeface="Trebuchet MS"/>
              </a:rPr>
              <a:t> </a:t>
            </a:r>
            <a:r>
              <a:rPr lang="en-US" sz="3200" spc="-150" dirty="0">
                <a:latin typeface="Trebuchet MS"/>
                <a:cs typeface="Trebuchet MS"/>
              </a:rPr>
              <a:t>(covers infantry as well</a:t>
            </a:r>
            <a:r>
              <a:rPr lang="en-US" sz="3200" spc="-85" dirty="0">
                <a:latin typeface="Trebuchet MS"/>
                <a:cs typeface="Trebuchet MS"/>
              </a:rPr>
              <a:t>)</a:t>
            </a:r>
            <a:endParaRPr lang="en-US" sz="3200" spc="-180" dirty="0">
              <a:solidFill>
                <a:srgbClr val="E26900"/>
              </a:solidFill>
              <a:latin typeface="Trebuchet MS"/>
              <a:cs typeface="Trebuchet MS"/>
            </a:endParaRPr>
          </a:p>
          <a:p>
            <a:pPr marL="469265" marR="644525" indent="-457200">
              <a:lnSpc>
                <a:spcPct val="79700"/>
              </a:lnSpc>
              <a:spcBef>
                <a:spcPts val="715"/>
              </a:spcBef>
              <a:buFont typeface="Arial" panose="020B0604020202020204" pitchFamily="34" charset="0"/>
              <a:buChar char="•"/>
              <a:tabLst>
                <a:tab pos="387350" algn="l"/>
                <a:tab pos="390525" algn="l"/>
              </a:tabLst>
            </a:pPr>
            <a:r>
              <a:rPr lang="en-US" sz="3200" spc="-180" dirty="0">
                <a:solidFill>
                  <a:srgbClr val="E26900"/>
                </a:solidFill>
                <a:latin typeface="Trebuchet MS"/>
                <a:cs typeface="Trebuchet MS"/>
              </a:rPr>
              <a:t>Adolescence:</a:t>
            </a:r>
            <a:r>
              <a:rPr lang="en-US" sz="3200" spc="-170" dirty="0">
                <a:solidFill>
                  <a:srgbClr val="E26900"/>
                </a:solidFill>
                <a:latin typeface="Trebuchet MS"/>
                <a:cs typeface="Trebuchet MS"/>
              </a:rPr>
              <a:t> </a:t>
            </a:r>
            <a:r>
              <a:rPr lang="en-US" sz="3200" spc="-195" dirty="0">
                <a:latin typeface="Trebuchet MS"/>
                <a:cs typeface="Trebuchet MS"/>
              </a:rPr>
              <a:t>teenage</a:t>
            </a:r>
            <a:r>
              <a:rPr lang="en-US" sz="3200" spc="70" dirty="0">
                <a:latin typeface="Trebuchet MS"/>
                <a:cs typeface="Trebuchet MS"/>
              </a:rPr>
              <a:t> </a:t>
            </a:r>
            <a:r>
              <a:rPr lang="en-US" sz="3200" spc="-215" dirty="0">
                <a:latin typeface="Trebuchet MS"/>
                <a:cs typeface="Trebuchet MS"/>
              </a:rPr>
              <a:t>years</a:t>
            </a:r>
            <a:r>
              <a:rPr lang="en-US" sz="3200" spc="-180" dirty="0">
                <a:latin typeface="Trebuchet MS"/>
                <a:cs typeface="Trebuchet MS"/>
              </a:rPr>
              <a:t> </a:t>
            </a:r>
            <a:r>
              <a:rPr lang="en-US" sz="3200" spc="-165" dirty="0">
                <a:latin typeface="Trebuchet MS"/>
                <a:cs typeface="Trebuchet MS"/>
              </a:rPr>
              <a:t>(depends</a:t>
            </a:r>
            <a:r>
              <a:rPr lang="en-US" sz="3200" spc="65" dirty="0">
                <a:latin typeface="Trebuchet MS"/>
                <a:cs typeface="Trebuchet MS"/>
              </a:rPr>
              <a:t> </a:t>
            </a:r>
            <a:r>
              <a:rPr lang="en-US" sz="3200" spc="-25" dirty="0">
                <a:latin typeface="Trebuchet MS"/>
                <a:cs typeface="Trebuchet MS"/>
              </a:rPr>
              <a:t>on </a:t>
            </a:r>
            <a:r>
              <a:rPr lang="en-US" sz="3200" spc="-215" dirty="0">
                <a:latin typeface="Trebuchet MS"/>
                <a:cs typeface="Trebuchet MS"/>
              </a:rPr>
              <a:t>social</a:t>
            </a:r>
            <a:r>
              <a:rPr lang="en-US" sz="3200" spc="20" dirty="0">
                <a:latin typeface="Trebuchet MS"/>
                <a:cs typeface="Trebuchet MS"/>
              </a:rPr>
              <a:t> </a:t>
            </a:r>
            <a:r>
              <a:rPr lang="en-US" sz="3200" spc="-200" dirty="0">
                <a:latin typeface="Trebuchet MS"/>
                <a:cs typeface="Trebuchet MS"/>
              </a:rPr>
              <a:t>status)</a:t>
            </a:r>
          </a:p>
          <a:p>
            <a:pPr marL="469265" marR="644525" indent="-457200">
              <a:lnSpc>
                <a:spcPct val="79700"/>
              </a:lnSpc>
              <a:spcBef>
                <a:spcPts val="715"/>
              </a:spcBef>
              <a:buFont typeface="Arial" panose="020B0604020202020204" pitchFamily="34" charset="0"/>
              <a:buChar char="•"/>
              <a:tabLst>
                <a:tab pos="387350" algn="l"/>
                <a:tab pos="390525" algn="l"/>
              </a:tabLst>
            </a:pPr>
            <a:r>
              <a:rPr lang="en-US" sz="3200" spc="-140" dirty="0">
                <a:solidFill>
                  <a:srgbClr val="DD6B08"/>
                </a:solidFill>
                <a:latin typeface="Trebuchet MS"/>
                <a:cs typeface="Trebuchet MS"/>
              </a:rPr>
              <a:t>Adulthood:</a:t>
            </a:r>
            <a:r>
              <a:rPr lang="en-US" sz="3200" dirty="0">
                <a:solidFill>
                  <a:srgbClr val="DD6B08"/>
                </a:solidFill>
                <a:latin typeface="Trebuchet MS"/>
                <a:cs typeface="Trebuchet MS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rebuchet MS"/>
                <a:cs typeface="Trebuchet MS"/>
              </a:rPr>
              <a:t>20s</a:t>
            </a:r>
            <a:r>
              <a:rPr lang="en-US" sz="3200" dirty="0">
                <a:solidFill>
                  <a:srgbClr val="DD6B08"/>
                </a:solidFill>
                <a:latin typeface="Trebuchet MS"/>
                <a:cs typeface="Trebuchet MS"/>
              </a:rPr>
              <a:t> </a:t>
            </a:r>
            <a:r>
              <a:rPr lang="en-US" sz="3200" spc="-180" dirty="0">
                <a:latin typeface="Trebuchet MS"/>
                <a:cs typeface="Trebuchet MS"/>
              </a:rPr>
              <a:t>to</a:t>
            </a:r>
            <a:r>
              <a:rPr lang="en-US" sz="3200" spc="-130" dirty="0">
                <a:latin typeface="Trebuchet MS"/>
                <a:cs typeface="Trebuchet MS"/>
              </a:rPr>
              <a:t> </a:t>
            </a:r>
            <a:r>
              <a:rPr lang="en-US" sz="3200" spc="-185" dirty="0">
                <a:latin typeface="Trebuchet MS"/>
                <a:cs typeface="Trebuchet MS"/>
              </a:rPr>
              <a:t>early-</a:t>
            </a:r>
            <a:r>
              <a:rPr lang="en-US" sz="3200" spc="-175" dirty="0">
                <a:latin typeface="Trebuchet MS"/>
                <a:cs typeface="Trebuchet MS"/>
              </a:rPr>
              <a:t>60s</a:t>
            </a:r>
            <a:r>
              <a:rPr lang="en-US" sz="3200" spc="-65" dirty="0">
                <a:latin typeface="Trebuchet MS"/>
                <a:cs typeface="Trebuchet MS"/>
              </a:rPr>
              <a:t> </a:t>
            </a:r>
            <a:r>
              <a:rPr lang="en-US" sz="3200" spc="-265" dirty="0">
                <a:latin typeface="Trebuchet MS"/>
                <a:cs typeface="Trebuchet MS"/>
              </a:rPr>
              <a:t>(early,    </a:t>
            </a:r>
            <a:r>
              <a:rPr lang="en-US" sz="3200" spc="-235" dirty="0">
                <a:latin typeface="Trebuchet MS"/>
                <a:cs typeface="Trebuchet MS"/>
              </a:rPr>
              <a:t>middle,</a:t>
            </a:r>
            <a:r>
              <a:rPr lang="en-US" sz="3200" spc="-65" dirty="0">
                <a:latin typeface="Trebuchet MS"/>
                <a:cs typeface="Trebuchet MS"/>
              </a:rPr>
              <a:t> </a:t>
            </a:r>
            <a:r>
              <a:rPr lang="en-US" sz="3200" spc="-254" dirty="0">
                <a:latin typeface="Trebuchet MS"/>
                <a:cs typeface="Trebuchet MS"/>
              </a:rPr>
              <a:t>late)</a:t>
            </a:r>
            <a:r>
              <a:rPr lang="en-US" sz="3200" spc="-15" dirty="0">
                <a:latin typeface="Trebuchet MS"/>
                <a:cs typeface="Trebuchet MS"/>
              </a:rPr>
              <a:t> </a:t>
            </a:r>
            <a:r>
              <a:rPr lang="en-US" sz="3200" spc="-185" dirty="0">
                <a:latin typeface="Trebuchet MS"/>
                <a:cs typeface="Trebuchet MS"/>
              </a:rPr>
              <a:t>school,</a:t>
            </a:r>
            <a:r>
              <a:rPr lang="en-US" sz="3200" spc="-160" dirty="0">
                <a:latin typeface="Trebuchet MS"/>
                <a:cs typeface="Trebuchet MS"/>
              </a:rPr>
              <a:t> </a:t>
            </a:r>
            <a:r>
              <a:rPr lang="en-US" sz="3200" spc="-220" dirty="0">
                <a:latin typeface="Trebuchet MS"/>
                <a:cs typeface="Trebuchet MS"/>
              </a:rPr>
              <a:t>marriage,</a:t>
            </a:r>
            <a:r>
              <a:rPr lang="en-US" sz="3200" dirty="0">
                <a:latin typeface="Trebuchet MS"/>
                <a:cs typeface="Trebuchet MS"/>
              </a:rPr>
              <a:t> </a:t>
            </a:r>
            <a:r>
              <a:rPr lang="en-US" sz="3200" spc="-225" dirty="0">
                <a:latin typeface="Trebuchet MS"/>
                <a:cs typeface="Trebuchet MS"/>
              </a:rPr>
              <a:t>children,</a:t>
            </a:r>
            <a:r>
              <a:rPr lang="en-US" sz="3200" spc="40" dirty="0">
                <a:latin typeface="Trebuchet MS"/>
                <a:cs typeface="Trebuchet MS"/>
              </a:rPr>
              <a:t> </a:t>
            </a:r>
            <a:r>
              <a:rPr lang="en-US" sz="3200" spc="-90" dirty="0">
                <a:latin typeface="Trebuchet MS"/>
                <a:cs typeface="Trebuchet MS"/>
              </a:rPr>
              <a:t>work</a:t>
            </a:r>
            <a:endParaRPr lang="en-US" sz="2950" spc="-120" dirty="0">
              <a:solidFill>
                <a:srgbClr val="D8670E"/>
              </a:solidFill>
              <a:latin typeface="Trebuchet MS"/>
              <a:cs typeface="Trebuchet MS"/>
            </a:endParaRPr>
          </a:p>
          <a:p>
            <a:pPr marL="469900" indent="-457200" algn="l">
              <a:lnSpc>
                <a:spcPct val="100000"/>
              </a:lnSpc>
              <a:spcBef>
                <a:spcPts val="125"/>
              </a:spcBef>
              <a:buClr>
                <a:srgbClr val="DD6901"/>
              </a:buClr>
              <a:buFont typeface="Arial" panose="020B0604020202020204" pitchFamily="34" charset="0"/>
              <a:buChar char="•"/>
              <a:tabLst>
                <a:tab pos="1160780" algn="l"/>
              </a:tabLst>
            </a:pPr>
            <a:r>
              <a:rPr lang="en-US" sz="2950" spc="-120" dirty="0">
                <a:solidFill>
                  <a:srgbClr val="D8670E"/>
                </a:solidFill>
                <a:latin typeface="Trebuchet MS"/>
                <a:cs typeface="Trebuchet MS"/>
              </a:rPr>
              <a:t>O</a:t>
            </a:r>
            <a:r>
              <a:rPr sz="2950" spc="-120" dirty="0">
                <a:solidFill>
                  <a:srgbClr val="D8670E"/>
                </a:solidFill>
                <a:latin typeface="Trebuchet MS"/>
                <a:cs typeface="Trebuchet MS"/>
              </a:rPr>
              <a:t>ld</a:t>
            </a:r>
            <a:r>
              <a:rPr sz="2950" spc="-100" dirty="0">
                <a:solidFill>
                  <a:srgbClr val="D8670E"/>
                </a:solidFill>
                <a:latin typeface="Trebuchet MS"/>
                <a:cs typeface="Trebuchet MS"/>
              </a:rPr>
              <a:t> </a:t>
            </a:r>
            <a:r>
              <a:rPr sz="2950" spc="-150" dirty="0">
                <a:solidFill>
                  <a:srgbClr val="DB6B15"/>
                </a:solidFill>
                <a:latin typeface="Trebuchet MS"/>
                <a:cs typeface="Trebuchet MS"/>
              </a:rPr>
              <a:t>age:</a:t>
            </a:r>
            <a:r>
              <a:rPr sz="2950" spc="-200" dirty="0">
                <a:solidFill>
                  <a:srgbClr val="DB6B15"/>
                </a:solidFill>
                <a:latin typeface="Trebuchet MS"/>
                <a:cs typeface="Trebuchet MS"/>
              </a:rPr>
              <a:t> </a:t>
            </a:r>
            <a:r>
              <a:rPr lang="en-US" sz="2950" spc="-195" dirty="0">
                <a:solidFill>
                  <a:schemeClr val="tx1"/>
                </a:solidFill>
                <a:latin typeface="Trebuchet MS"/>
                <a:cs typeface="Trebuchet MS"/>
              </a:rPr>
              <a:t>M</a:t>
            </a:r>
            <a:r>
              <a:rPr sz="2950" spc="-195" dirty="0">
                <a:latin typeface="Trebuchet MS"/>
                <a:cs typeface="Trebuchet MS"/>
              </a:rPr>
              <a:t>id-</a:t>
            </a:r>
            <a:r>
              <a:rPr sz="2950" spc="-125" dirty="0">
                <a:latin typeface="Trebuchet MS"/>
                <a:cs typeface="Trebuchet MS"/>
              </a:rPr>
              <a:t>sixties</a:t>
            </a:r>
            <a:r>
              <a:rPr sz="2950" dirty="0">
                <a:latin typeface="Trebuchet MS"/>
                <a:cs typeface="Trebuchet MS"/>
              </a:rPr>
              <a:t> &amp;</a:t>
            </a:r>
            <a:r>
              <a:rPr sz="2950" spc="-165" dirty="0">
                <a:latin typeface="Trebuchet MS"/>
                <a:cs typeface="Trebuchet MS"/>
              </a:rPr>
              <a:t> </a:t>
            </a:r>
            <a:r>
              <a:rPr sz="2950" spc="-70" dirty="0">
                <a:latin typeface="Trebuchet MS"/>
                <a:cs typeface="Trebuchet MS"/>
              </a:rPr>
              <a:t>up,</a:t>
            </a:r>
            <a:r>
              <a:rPr lang="en-US" sz="2950" dirty="0">
                <a:latin typeface="Trebuchet MS"/>
                <a:cs typeface="Trebuchet MS"/>
              </a:rPr>
              <a:t> </a:t>
            </a:r>
            <a:r>
              <a:rPr lang="en-US" sz="2900" spc="-50" dirty="0">
                <a:latin typeface="Trebuchet MS"/>
                <a:cs typeface="Trebuchet MS"/>
              </a:rPr>
              <a:t>retirement. </a:t>
            </a:r>
            <a:r>
              <a:rPr sz="2950" spc="-145" dirty="0">
                <a:latin typeface="Trebuchet MS"/>
                <a:cs typeface="Trebuchet MS"/>
              </a:rPr>
              <a:t>Structure</a:t>
            </a:r>
            <a:r>
              <a:rPr sz="2950" spc="-15" dirty="0">
                <a:latin typeface="Trebuchet MS"/>
                <a:cs typeface="Trebuchet MS"/>
              </a:rPr>
              <a:t> </a:t>
            </a:r>
            <a:r>
              <a:rPr sz="2950" spc="-155" dirty="0">
                <a:latin typeface="Trebuchet MS"/>
                <a:cs typeface="Trebuchet MS"/>
              </a:rPr>
              <a:t>varies</a:t>
            </a:r>
            <a:r>
              <a:rPr sz="2950" spc="-65" dirty="0">
                <a:latin typeface="Trebuchet MS"/>
                <a:cs typeface="Trebuchet MS"/>
              </a:rPr>
              <a:t> </a:t>
            </a:r>
            <a:r>
              <a:rPr sz="2950" spc="-125" dirty="0">
                <a:latin typeface="Trebuchet MS"/>
                <a:cs typeface="Trebuchet MS"/>
              </a:rPr>
              <a:t>according</a:t>
            </a:r>
            <a:r>
              <a:rPr lang="en-US" sz="2950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to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204" dirty="0">
                <a:latin typeface="Trebuchet MS"/>
                <a:cs typeface="Trebuchet MS"/>
              </a:rPr>
              <a:t>culture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&amp;</a:t>
            </a:r>
            <a:r>
              <a:rPr sz="3000" spc="-254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time</a:t>
            </a:r>
            <a:endParaRPr sz="3000" dirty="0">
              <a:latin typeface="Trebuchet MS"/>
              <a:cs typeface="Trebuchet MS"/>
            </a:endParaRPr>
          </a:p>
        </p:txBody>
      </p:sp>
      <p:pic>
        <p:nvPicPr>
          <p:cNvPr id="3" name="Picture 2" descr="A person with curly hair and a green background&#10;&#10;Description automatically generated">
            <a:extLst>
              <a:ext uri="{FF2B5EF4-FFF2-40B4-BE49-F238E27FC236}">
                <a16:creationId xmlns:a16="http://schemas.microsoft.com/office/drawing/2014/main" id="{7ADD45C0-00EF-049D-8290-C990232DD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6" y="2433"/>
            <a:ext cx="2009132" cy="18263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6375" y="4409776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726" y="0"/>
                </a:lnTo>
              </a:path>
            </a:pathLst>
          </a:custGeom>
          <a:ln w="20835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1308" y="-1587"/>
            <a:ext cx="2152692" cy="147395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587"/>
            <a:ext cx="1981200" cy="147395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09772" y="69899"/>
            <a:ext cx="15748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1610" dirty="0">
                <a:solidFill>
                  <a:schemeClr val="bg1"/>
                </a:solidFill>
              </a:rPr>
              <a:t>”“</a:t>
            </a:r>
            <a:endParaRPr sz="3950">
              <a:solidFill>
                <a:schemeClr val="bg1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1800" y="232211"/>
            <a:ext cx="5431155" cy="1240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05"/>
              </a:spcBef>
            </a:pPr>
            <a:r>
              <a:rPr sz="3950" spc="-185" dirty="0">
                <a:solidFill>
                  <a:srgbClr val="0370C3"/>
                </a:solidFill>
                <a:latin typeface="Trebuchet MS"/>
                <a:cs typeface="Trebuchet MS"/>
              </a:rPr>
              <a:t>Factors</a:t>
            </a:r>
            <a:r>
              <a:rPr sz="3950" spc="-105" dirty="0">
                <a:solidFill>
                  <a:srgbClr val="0370C3"/>
                </a:solidFill>
                <a:latin typeface="Trebuchet MS"/>
                <a:cs typeface="Trebuchet MS"/>
              </a:rPr>
              <a:t> </a:t>
            </a:r>
            <a:r>
              <a:rPr sz="3950" spc="-25" dirty="0">
                <a:solidFill>
                  <a:srgbClr val="0372C1"/>
                </a:solidFill>
                <a:latin typeface="Trebuchet MS"/>
                <a:cs typeface="Trebuchet MS"/>
              </a:rPr>
              <a:t>of</a:t>
            </a:r>
            <a:endParaRPr sz="3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3987800" algn="l"/>
                <a:tab pos="4782185" algn="l"/>
              </a:tabLst>
            </a:pPr>
            <a:r>
              <a:rPr sz="3950" spc="-10" dirty="0">
                <a:solidFill>
                  <a:srgbClr val="0070C1"/>
                </a:solidFill>
                <a:latin typeface="Trebuchet MS"/>
                <a:cs typeface="Trebuchet MS"/>
              </a:rPr>
              <a:t>Socialization</a:t>
            </a:r>
            <a:r>
              <a:rPr sz="3950" dirty="0">
                <a:solidFill>
                  <a:srgbClr val="0070C1"/>
                </a:solidFill>
                <a:latin typeface="Trebuchet MS"/>
                <a:cs typeface="Trebuchet MS"/>
              </a:rPr>
              <a:t>	</a:t>
            </a:r>
            <a:endParaRPr sz="395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800" y="1828800"/>
            <a:ext cx="7848600" cy="3993401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79730" marR="393065" indent="-367665">
              <a:lnSpc>
                <a:spcPts val="3229"/>
              </a:lnSpc>
              <a:spcBef>
                <a:spcPts val="540"/>
              </a:spcBef>
              <a:buClr>
                <a:srgbClr val="006DC1"/>
              </a:buClr>
              <a:buChar char="•"/>
              <a:tabLst>
                <a:tab pos="384810" algn="l"/>
              </a:tabLst>
            </a:pPr>
            <a:r>
              <a:rPr sz="3000" spc="-180" dirty="0">
                <a:solidFill>
                  <a:srgbClr val="0A6BBA"/>
                </a:solidFill>
                <a:latin typeface="Trebuchet MS"/>
                <a:cs typeface="Trebuchet MS"/>
              </a:rPr>
              <a:t>Family:</a:t>
            </a:r>
            <a:r>
              <a:rPr sz="3000" spc="-155" dirty="0">
                <a:solidFill>
                  <a:srgbClr val="0A6BBA"/>
                </a:solidFill>
                <a:latin typeface="Trebuchet MS"/>
                <a:cs typeface="Trebuchet MS"/>
              </a:rPr>
              <a:t> </a:t>
            </a:r>
            <a:r>
              <a:rPr lang="en-US" sz="3000" spc="-180" dirty="0">
                <a:solidFill>
                  <a:schemeClr val="tx1"/>
                </a:solidFill>
                <a:latin typeface="Trebuchet MS"/>
                <a:cs typeface="Trebuchet MS"/>
              </a:rPr>
              <a:t>G</a:t>
            </a:r>
            <a:r>
              <a:rPr sz="3000" spc="-180" dirty="0">
                <a:latin typeface="Trebuchet MS"/>
                <a:cs typeface="Trebuchet MS"/>
              </a:rPr>
              <a:t>reatest</a:t>
            </a:r>
            <a:r>
              <a:rPr sz="3000" spc="10" dirty="0">
                <a:latin typeface="Trebuchet MS"/>
                <a:cs typeface="Trebuchet MS"/>
              </a:rPr>
              <a:t> </a:t>
            </a:r>
            <a:r>
              <a:rPr sz="3000" spc="-229" dirty="0">
                <a:latin typeface="Trebuchet MS"/>
                <a:cs typeface="Trebuchet MS"/>
              </a:rPr>
              <a:t>impact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210" dirty="0">
                <a:latin typeface="Trebuchet MS"/>
                <a:cs typeface="Trebuchet MS"/>
              </a:rPr>
              <a:t>(</a:t>
            </a:r>
            <a:r>
              <a:rPr lang="en-US" sz="3000" spc="-210" dirty="0">
                <a:latin typeface="Trebuchet MS"/>
                <a:cs typeface="Trebuchet MS"/>
              </a:rPr>
              <a:t>children learn norms ,</a:t>
            </a:r>
            <a:r>
              <a:rPr lang="en-US" sz="3000" spc="-210" dirty="0" err="1">
                <a:latin typeface="Trebuchet MS"/>
                <a:cs typeface="Trebuchet MS"/>
              </a:rPr>
              <a:t>behaviour</a:t>
            </a:r>
            <a:r>
              <a:rPr lang="en-US" sz="3000" spc="-210" dirty="0">
                <a:latin typeface="Trebuchet MS"/>
                <a:cs typeface="Trebuchet MS"/>
              </a:rPr>
              <a:t>). Adaptability and lifestyle.</a:t>
            </a:r>
          </a:p>
          <a:p>
            <a:pPr marL="379730" marR="393065" indent="-367665">
              <a:lnSpc>
                <a:spcPts val="3229"/>
              </a:lnSpc>
              <a:spcBef>
                <a:spcPts val="540"/>
              </a:spcBef>
              <a:buClr>
                <a:srgbClr val="006DC1"/>
              </a:buClr>
              <a:buChar char="•"/>
              <a:tabLst>
                <a:tab pos="384810" algn="l"/>
              </a:tabLst>
            </a:pPr>
            <a:r>
              <a:rPr sz="2950" spc="-95" dirty="0">
                <a:solidFill>
                  <a:srgbClr val="0170BC"/>
                </a:solidFill>
                <a:latin typeface="Trebuchet MS"/>
                <a:cs typeface="Trebuchet MS"/>
              </a:rPr>
              <a:t>School:</a:t>
            </a:r>
            <a:r>
              <a:rPr sz="2950" spc="-130" dirty="0">
                <a:solidFill>
                  <a:srgbClr val="0170BC"/>
                </a:solidFill>
                <a:latin typeface="Trebuchet MS"/>
                <a:cs typeface="Trebuchet MS"/>
              </a:rPr>
              <a:t> </a:t>
            </a:r>
            <a:r>
              <a:rPr lang="en-US" sz="2950" spc="-150" dirty="0">
                <a:solidFill>
                  <a:schemeClr val="tx1"/>
                </a:solidFill>
                <a:latin typeface="Trebuchet MS"/>
                <a:cs typeface="Trebuchet MS"/>
              </a:rPr>
              <a:t>I</a:t>
            </a:r>
            <a:r>
              <a:rPr sz="2950" spc="-150" dirty="0">
                <a:latin typeface="Trebuchet MS"/>
                <a:cs typeface="Trebuchet MS"/>
              </a:rPr>
              <a:t>mpacts</a:t>
            </a:r>
            <a:r>
              <a:rPr sz="2950" spc="55" dirty="0">
                <a:latin typeface="Trebuchet MS"/>
                <a:cs typeface="Trebuchet MS"/>
              </a:rPr>
              <a:t> </a:t>
            </a:r>
            <a:r>
              <a:rPr sz="2950" spc="-155" dirty="0">
                <a:latin typeface="Trebuchet MS"/>
                <a:cs typeface="Trebuchet MS"/>
              </a:rPr>
              <a:t>views</a:t>
            </a:r>
            <a:r>
              <a:rPr sz="2950" spc="-55" dirty="0">
                <a:latin typeface="Trebuchet MS"/>
                <a:cs typeface="Trebuchet MS"/>
              </a:rPr>
              <a:t> </a:t>
            </a:r>
            <a:r>
              <a:rPr sz="2950" spc="-90" dirty="0">
                <a:latin typeface="Trebuchet MS"/>
                <a:cs typeface="Trebuchet MS"/>
              </a:rPr>
              <a:t>on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2950" spc="-220" dirty="0">
                <a:latin typeface="Trebuchet MS"/>
                <a:cs typeface="Trebuchet MS"/>
              </a:rPr>
              <a:t>race/gender,</a:t>
            </a:r>
            <a:r>
              <a:rPr sz="2950" spc="30" dirty="0">
                <a:latin typeface="Trebuchet MS"/>
                <a:cs typeface="Trebuchet MS"/>
              </a:rPr>
              <a:t> </a:t>
            </a:r>
            <a:r>
              <a:rPr sz="2950" spc="-85" dirty="0">
                <a:latin typeface="Trebuchet MS"/>
                <a:cs typeface="Trebuchet MS"/>
              </a:rPr>
              <a:t>superiority </a:t>
            </a:r>
            <a:r>
              <a:rPr sz="3050" spc="-204" dirty="0">
                <a:latin typeface="Trebuchet MS"/>
                <a:cs typeface="Trebuchet MS"/>
              </a:rPr>
              <a:t>of</a:t>
            </a:r>
            <a:r>
              <a:rPr sz="3050" spc="-155" dirty="0">
                <a:latin typeface="Trebuchet MS"/>
                <a:cs typeface="Trebuchet MS"/>
              </a:rPr>
              <a:t> </a:t>
            </a:r>
            <a:r>
              <a:rPr sz="3050" spc="-170" dirty="0">
                <a:latin typeface="Trebuchet MS"/>
                <a:cs typeface="Trebuchet MS"/>
              </a:rPr>
              <a:t>our</a:t>
            </a:r>
            <a:r>
              <a:rPr sz="3050" spc="-85" dirty="0">
                <a:latin typeface="Trebuchet MS"/>
                <a:cs typeface="Trebuchet MS"/>
              </a:rPr>
              <a:t> </a:t>
            </a:r>
            <a:r>
              <a:rPr sz="3050" spc="-229" dirty="0">
                <a:latin typeface="Trebuchet MS"/>
                <a:cs typeface="Trebuchet MS"/>
              </a:rPr>
              <a:t>culture,</a:t>
            </a:r>
            <a:r>
              <a:rPr sz="3050" spc="-110" dirty="0">
                <a:latin typeface="Trebuchet MS"/>
                <a:cs typeface="Trebuchet MS"/>
              </a:rPr>
              <a:t> </a:t>
            </a:r>
            <a:r>
              <a:rPr sz="3050" spc="-220" dirty="0">
                <a:latin typeface="Trebuchet MS"/>
                <a:cs typeface="Trebuchet MS"/>
              </a:rPr>
              <a:t>experience</a:t>
            </a:r>
            <a:r>
              <a:rPr sz="3050" spc="175" dirty="0">
                <a:latin typeface="Trebuchet MS"/>
                <a:cs typeface="Trebuchet MS"/>
              </a:rPr>
              <a:t> </a:t>
            </a:r>
            <a:r>
              <a:rPr sz="3050" spc="-250" dirty="0">
                <a:latin typeface="Trebuchet MS"/>
                <a:cs typeface="Trebuchet MS"/>
              </a:rPr>
              <a:t>bureaucracy,</a:t>
            </a:r>
            <a:r>
              <a:rPr sz="3050" spc="30" dirty="0">
                <a:latin typeface="Trebuchet MS"/>
                <a:cs typeface="Trebuchet MS"/>
              </a:rPr>
              <a:t> </a:t>
            </a:r>
            <a:r>
              <a:rPr sz="3050" spc="-10" dirty="0">
                <a:latin typeface="Trebuchet MS"/>
                <a:cs typeface="Trebuchet MS"/>
              </a:rPr>
              <a:t>gender </a:t>
            </a:r>
            <a:r>
              <a:rPr sz="3050" spc="-185" dirty="0">
                <a:latin typeface="Trebuchet MS"/>
                <a:cs typeface="Trebuchet MS"/>
              </a:rPr>
              <a:t>roles</a:t>
            </a:r>
            <a:r>
              <a:rPr lang="en-US" sz="3050" spc="-135" dirty="0">
                <a:latin typeface="Trebuchet MS"/>
                <a:cs typeface="Trebuchet MS"/>
              </a:rPr>
              <a:t>.</a:t>
            </a:r>
          </a:p>
          <a:p>
            <a:pPr marL="379730" marR="393065" indent="-367665">
              <a:lnSpc>
                <a:spcPts val="3229"/>
              </a:lnSpc>
              <a:spcBef>
                <a:spcPts val="540"/>
              </a:spcBef>
              <a:buClr>
                <a:srgbClr val="006DC1"/>
              </a:buClr>
              <a:buChar char="•"/>
              <a:tabLst>
                <a:tab pos="384810" algn="l"/>
              </a:tabLst>
            </a:pPr>
            <a:r>
              <a:rPr sz="3000" spc="-195" dirty="0">
                <a:solidFill>
                  <a:srgbClr val="006EC3"/>
                </a:solidFill>
                <a:latin typeface="Trebuchet MS"/>
                <a:cs typeface="Trebuchet MS"/>
              </a:rPr>
              <a:t>Peer</a:t>
            </a:r>
            <a:r>
              <a:rPr sz="3000" spc="-60" dirty="0">
                <a:solidFill>
                  <a:srgbClr val="006EC3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0366B1"/>
                </a:solidFill>
                <a:latin typeface="Trebuchet MS"/>
                <a:cs typeface="Trebuchet MS"/>
              </a:rPr>
              <a:t>group:</a:t>
            </a:r>
            <a:r>
              <a:rPr sz="3000" spc="-125" dirty="0">
                <a:solidFill>
                  <a:srgbClr val="0366B1"/>
                </a:solidFill>
                <a:latin typeface="Trebuchet MS"/>
                <a:cs typeface="Trebuchet MS"/>
              </a:rPr>
              <a:t> </a:t>
            </a:r>
            <a:r>
              <a:rPr lang="en-US" sz="3000" spc="-125" dirty="0">
                <a:solidFill>
                  <a:schemeClr val="tx1"/>
                </a:solidFill>
                <a:latin typeface="Trebuchet MS"/>
                <a:cs typeface="Trebuchet MS"/>
              </a:rPr>
              <a:t>Friends, relationships. Similar Age, influence.</a:t>
            </a:r>
          </a:p>
          <a:p>
            <a:pPr marL="379730" marR="110489" indent="-367665">
              <a:lnSpc>
                <a:spcPts val="3229"/>
              </a:lnSpc>
              <a:spcBef>
                <a:spcPts val="775"/>
              </a:spcBef>
              <a:buClr>
                <a:srgbClr val="0069B3"/>
              </a:buClr>
              <a:buChar char="•"/>
              <a:tabLst>
                <a:tab pos="382905" algn="l"/>
                <a:tab pos="4632960" algn="l"/>
              </a:tabLst>
            </a:pPr>
            <a:r>
              <a:rPr sz="2900" spc="55" dirty="0">
                <a:solidFill>
                  <a:srgbClr val="0774C6"/>
                </a:solidFill>
                <a:latin typeface="Trebuchet MS"/>
                <a:cs typeface="Trebuchet MS"/>
              </a:rPr>
              <a:t>Mass</a:t>
            </a:r>
            <a:r>
              <a:rPr sz="2900" spc="-165" dirty="0">
                <a:solidFill>
                  <a:srgbClr val="0774C6"/>
                </a:solidFill>
                <a:latin typeface="Trebuchet MS"/>
                <a:cs typeface="Trebuchet MS"/>
              </a:rPr>
              <a:t> </a:t>
            </a:r>
            <a:r>
              <a:rPr sz="2900" spc="-114" dirty="0">
                <a:solidFill>
                  <a:srgbClr val="076BB3"/>
                </a:solidFill>
                <a:latin typeface="Trebuchet MS"/>
                <a:cs typeface="Trebuchet MS"/>
              </a:rPr>
              <a:t>media:</a:t>
            </a:r>
            <a:r>
              <a:rPr sz="2900" spc="-110" dirty="0">
                <a:solidFill>
                  <a:srgbClr val="076BB3"/>
                </a:solidFill>
                <a:latin typeface="Trebuchet MS"/>
                <a:cs typeface="Trebuchet MS"/>
              </a:rPr>
              <a:t> </a:t>
            </a:r>
            <a:r>
              <a:rPr sz="2900" spc="-180" dirty="0">
                <a:latin typeface="Trebuchet MS"/>
                <a:cs typeface="Trebuchet MS"/>
              </a:rPr>
              <a:t>TV</a:t>
            </a:r>
            <a:r>
              <a:rPr sz="2900" spc="-195" dirty="0">
                <a:latin typeface="Trebuchet MS"/>
                <a:cs typeface="Trebuchet MS"/>
              </a:rPr>
              <a:t> </a:t>
            </a:r>
            <a:r>
              <a:rPr sz="2900" spc="-125" dirty="0">
                <a:latin typeface="Trebuchet MS"/>
                <a:cs typeface="Trebuchet MS"/>
              </a:rPr>
              <a:t>(political</a:t>
            </a:r>
            <a:r>
              <a:rPr sz="2900" spc="155" dirty="0">
                <a:latin typeface="Trebuchet MS"/>
                <a:cs typeface="Trebuchet MS"/>
              </a:rPr>
              <a:t> </a:t>
            </a:r>
            <a:r>
              <a:rPr sz="2900" spc="-80" dirty="0">
                <a:latin typeface="Trebuchet MS"/>
                <a:cs typeface="Trebuchet MS"/>
              </a:rPr>
              <a:t>bias),</a:t>
            </a:r>
            <a:r>
              <a:rPr sz="2900" spc="-135" dirty="0">
                <a:latin typeface="Trebuchet MS"/>
                <a:cs typeface="Trebuchet MS"/>
              </a:rPr>
              <a:t> </a:t>
            </a:r>
            <a:r>
              <a:rPr sz="2900" spc="-85" dirty="0">
                <a:latin typeface="Trebuchet MS"/>
                <a:cs typeface="Trebuchet MS"/>
              </a:rPr>
              <a:t>newspapers, </a:t>
            </a:r>
            <a:r>
              <a:rPr sz="2900" spc="-155" dirty="0">
                <a:latin typeface="Trebuchet MS"/>
                <a:cs typeface="Trebuchet MS"/>
              </a:rPr>
              <a:t>radio,</a:t>
            </a:r>
            <a:r>
              <a:rPr sz="2900" spc="-65" dirty="0">
                <a:latin typeface="Trebuchet MS"/>
                <a:cs typeface="Trebuchet MS"/>
              </a:rPr>
              <a:t> </a:t>
            </a:r>
            <a:r>
              <a:rPr sz="2900" spc="-140" dirty="0">
                <a:latin typeface="Trebuchet MS"/>
                <a:cs typeface="Trebuchet MS"/>
              </a:rPr>
              <a:t>Internet,</a:t>
            </a:r>
            <a:r>
              <a:rPr sz="2900" spc="-70" dirty="0">
                <a:latin typeface="Trebuchet MS"/>
                <a:cs typeface="Trebuchet MS"/>
              </a:rPr>
              <a:t> </a:t>
            </a:r>
            <a:r>
              <a:rPr sz="2900" spc="-10" dirty="0">
                <a:latin typeface="Trebuchet MS"/>
                <a:cs typeface="Trebuchet MS"/>
              </a:rPr>
              <a:t>movies</a:t>
            </a:r>
            <a:endParaRPr sz="29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1620</Words>
  <Application>Microsoft Office PowerPoint</Application>
  <PresentationFormat>On-screen Show (4:3)</PresentationFormat>
  <Paragraphs>145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MT</vt:lpstr>
      <vt:lpstr>Calibri</vt:lpstr>
      <vt:lpstr>Trebuchet MS</vt:lpstr>
      <vt:lpstr>Office Theme</vt:lpstr>
      <vt:lpstr> Socialization  (Social control and Deviance)  </vt:lpstr>
      <vt:lpstr>Presented By:  Ahmad Shahzad Taha  Khadija Minahil</vt:lpstr>
      <vt:lpstr>Roles of the individual</vt:lpstr>
      <vt:lpstr>Roles:</vt:lpstr>
      <vt:lpstr>Individual Development Theories</vt:lpstr>
      <vt:lpstr>George Herbert Mead: Social Behaviorism</vt:lpstr>
      <vt:lpstr>The self is able simultaneously to take the role of:</vt:lpstr>
      <vt:lpstr>Stages of Socialization</vt:lpstr>
      <vt:lpstr>”“</vt:lpstr>
      <vt:lpstr>Gender socialization</vt:lpstr>
      <vt:lpstr>Racial Socialization</vt:lpstr>
      <vt:lpstr>Deviant behavior &amp; society</vt:lpstr>
      <vt:lpstr>PowerPoint Presentation</vt:lpstr>
      <vt:lpstr>Causes/impact of deviant behavior</vt:lpstr>
      <vt:lpstr>Labeling Theory </vt:lpstr>
      <vt:lpstr>PowerPoint Presentation</vt:lpstr>
      <vt:lpstr>Gender &amp; deviance</vt:lpstr>
      <vt:lpstr>Race deviance</vt:lpstr>
      <vt:lpstr>Conformity</vt:lpstr>
      <vt:lpstr>Social</vt:lpstr>
      <vt:lpstr>Sports as a social institution</vt:lpstr>
      <vt:lpstr>Science as a social institution</vt:lpstr>
      <vt:lpstr>Categories of Crime</vt:lpstr>
      <vt:lpstr>Justifications for unishment</vt:lpstr>
      <vt:lpstr>PowerPoint Presentation</vt:lpstr>
      <vt:lpstr>Re-socialization</vt:lpstr>
      <vt:lpstr>The End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Socialization  (Social control and Deviance)  </dc:title>
  <cp:lastModifiedBy>Taha Saqib</cp:lastModifiedBy>
  <cp:revision>3</cp:revision>
  <dcterms:created xsi:type="dcterms:W3CDTF">2024-05-02T19:53:23Z</dcterms:created>
  <dcterms:modified xsi:type="dcterms:W3CDTF">2024-05-07T19:33:57Z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2024-05-03T00:00:00Z</vt:filetime>
  </property>
  <property fmtid="{D5CDD505-2E9C-101B-9397-08002B2CF9AE}" pid="3" name="Producer">
    <vt:lpwstr>jsPDF 1.3.2 2016-09-30T20:33:17.116Z:jameshall</vt:lpwstr>
  </property>
  <property fmtid="{D5CDD505-2E9C-101B-9397-08002B2CF9AE}" pid="4" name="LastSaved">
    <vt:filetime>2024-05-03T00:00:00Z</vt:filetime>
  </property>
</Properties>
</file>