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4" r:id="rId1"/>
  </p:sldMasterIdLst>
  <p:notesMasterIdLst>
    <p:notesMasterId r:id="rId19"/>
  </p:notesMasterIdLst>
  <p:handoutMasterIdLst>
    <p:handoutMasterId r:id="rId20"/>
  </p:handoutMasterIdLst>
  <p:sldIdLst>
    <p:sldId id="319" r:id="rId2"/>
    <p:sldId id="322" r:id="rId3"/>
    <p:sldId id="369" r:id="rId4"/>
    <p:sldId id="368" r:id="rId5"/>
    <p:sldId id="323" r:id="rId6"/>
    <p:sldId id="360" r:id="rId7"/>
    <p:sldId id="334" r:id="rId8"/>
    <p:sldId id="376" r:id="rId9"/>
    <p:sldId id="336" r:id="rId10"/>
    <p:sldId id="370" r:id="rId11"/>
    <p:sldId id="377" r:id="rId12"/>
    <p:sldId id="371" r:id="rId13"/>
    <p:sldId id="372" r:id="rId14"/>
    <p:sldId id="373" r:id="rId15"/>
    <p:sldId id="361" r:id="rId16"/>
    <p:sldId id="374" r:id="rId17"/>
    <p:sldId id="350" r:id="rId18"/>
  </p:sldIdLst>
  <p:sldSz cx="9144000" cy="6858000" type="screen4x3"/>
  <p:notesSz cx="7315200" cy="96012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01" autoAdjust="0"/>
  </p:normalViewPr>
  <p:slideViewPr>
    <p:cSldViewPr>
      <p:cViewPr varScale="1">
        <p:scale>
          <a:sx n="77" d="100"/>
          <a:sy n="77" d="100"/>
        </p:scale>
        <p:origin x="13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solidFill>
                  <a:schemeClr val="tx1"/>
                </a:solidFill>
              </a:defRPr>
            </a:lvl1pPr>
          </a:lstStyle>
          <a:p>
            <a:pPr>
              <a:defRPr/>
            </a:pPr>
            <a:fld id="{D1175F14-BFF4-46BE-A57C-719688BED8A7}" type="slidenum">
              <a:rPr lang="en-US"/>
              <a:pPr>
                <a:defRPr/>
              </a:pPr>
              <a:t>‹#›</a:t>
            </a:fld>
            <a:endParaRPr lang="en-US" dirty="0"/>
          </a:p>
        </p:txBody>
      </p:sp>
    </p:spTree>
    <p:extLst>
      <p:ext uri="{BB962C8B-B14F-4D97-AF65-F5344CB8AC3E}">
        <p14:creationId xmlns:p14="http://schemas.microsoft.com/office/powerpoint/2010/main" val="405613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solidFill>
                  <a:schemeClr val="tx1"/>
                </a:solidFill>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solidFill>
                  <a:schemeClr val="tx1"/>
                </a:solidFill>
              </a:defRPr>
            </a:lvl1pPr>
          </a:lstStyle>
          <a:p>
            <a:pPr>
              <a:defRPr/>
            </a:pPr>
            <a:fld id="{3BE89874-FE85-4D46-B99E-C8B71FE34330}" type="slidenum">
              <a:rPr lang="en-US"/>
              <a:pPr>
                <a:defRPr/>
              </a:pPr>
              <a:t>‹#›</a:t>
            </a:fld>
            <a:endParaRPr lang="en-US" dirty="0"/>
          </a:p>
        </p:txBody>
      </p:sp>
    </p:spTree>
    <p:extLst>
      <p:ext uri="{BB962C8B-B14F-4D97-AF65-F5344CB8AC3E}">
        <p14:creationId xmlns:p14="http://schemas.microsoft.com/office/powerpoint/2010/main" val="1595698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C1BA9F9B-0802-4BD1-A87F-839C153150A5}" type="slidenum">
              <a:rPr lang="en-US" altLang="en-US" sz="1300">
                <a:solidFill>
                  <a:schemeClr val="tx1"/>
                </a:solidFill>
              </a:rPr>
              <a:pPr eaLnBrk="1" hangingPunct="1"/>
              <a:t>1</a:t>
            </a:fld>
            <a:endParaRPr lang="en-US" altLang="en-US" sz="13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44EF1-DDCE-43AD-8563-B782533FA729}" type="slidenum">
              <a:rPr lang="en-US" altLang="en-US"/>
              <a:pPr/>
              <a:t>12</a:t>
            </a:fld>
            <a:endParaRPr lang="en-US" altLang="en-US"/>
          </a:p>
        </p:txBody>
      </p:sp>
      <p:sp>
        <p:nvSpPr>
          <p:cNvPr id="10242" name="Rectangle 2"/>
          <p:cNvSpPr>
            <a:spLocks noGrp="1" noRot="1" noChangeAspect="1" noChangeArrowheads="1" noTextEdit="1"/>
          </p:cNvSpPr>
          <p:nvPr>
            <p:ph type="sldImg"/>
          </p:nvPr>
        </p:nvSpPr>
        <p:spPr>
          <a:ln cap="flat"/>
        </p:spPr>
      </p:sp>
      <p:sp>
        <p:nvSpPr>
          <p:cNvPr id="1024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CD346-F82F-4346-B8F7-C96C7D030184}" type="slidenum">
              <a:rPr lang="en-US" altLang="en-US"/>
              <a:pPr/>
              <a:t>13</a:t>
            </a:fld>
            <a:endParaRPr lang="en-US" altLang="en-US"/>
          </a:p>
        </p:txBody>
      </p:sp>
      <p:sp>
        <p:nvSpPr>
          <p:cNvPr id="14338" name="Rectangle 2"/>
          <p:cNvSpPr>
            <a:spLocks noGrp="1" noRot="1" noChangeAspect="1" noChangeArrowheads="1" noTextEdit="1"/>
          </p:cNvSpPr>
          <p:nvPr>
            <p:ph type="sldImg"/>
          </p:nvPr>
        </p:nvSpPr>
        <p:spPr>
          <a:xfrm>
            <a:off x="1239838" y="746125"/>
            <a:ext cx="4835525" cy="3625850"/>
          </a:xfrm>
          <a:ln cap="flat"/>
        </p:spPr>
      </p:sp>
      <p:sp>
        <p:nvSpPr>
          <p:cNvPr id="14339" name="Rectangle 3"/>
          <p:cNvSpPr>
            <a:spLocks noGrp="1" noChangeArrowheads="1"/>
          </p:cNvSpPr>
          <p:nvPr>
            <p:ph type="body" idx="1"/>
          </p:nvPr>
        </p:nvSpPr>
        <p:spPr>
          <a:xfrm>
            <a:off x="977055" y="4588907"/>
            <a:ext cx="5361093" cy="4265533"/>
          </a:xfrm>
          <a:solidFill>
            <a:srgbClr val="FFFFFF"/>
          </a:solidFill>
          <a:ln w="12700" cap="flat">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1A9C8-87B5-44B7-B6DC-109E473878B2}" type="slidenum">
              <a:rPr lang="en-US" altLang="en-US"/>
              <a:pPr/>
              <a:t>14</a:t>
            </a:fld>
            <a:endParaRPr lang="en-US" altLang="en-US"/>
          </a:p>
        </p:txBody>
      </p:sp>
      <p:sp>
        <p:nvSpPr>
          <p:cNvPr id="16386" name="Rectangle 2"/>
          <p:cNvSpPr>
            <a:spLocks noGrp="1" noRot="1" noChangeAspect="1" noChangeArrowheads="1" noTextEdit="1"/>
          </p:cNvSpPr>
          <p:nvPr>
            <p:ph type="sldImg"/>
          </p:nvPr>
        </p:nvSpPr>
        <p:spPr>
          <a:xfrm>
            <a:off x="1239838" y="746125"/>
            <a:ext cx="4835525" cy="3625850"/>
          </a:xfrm>
          <a:ln cap="flat"/>
        </p:spPr>
      </p:sp>
      <p:sp>
        <p:nvSpPr>
          <p:cNvPr id="16387" name="Rectangle 3"/>
          <p:cNvSpPr>
            <a:spLocks noGrp="1" noChangeArrowheads="1"/>
          </p:cNvSpPr>
          <p:nvPr>
            <p:ph type="body" idx="1"/>
          </p:nvPr>
        </p:nvSpPr>
        <p:spPr>
          <a:xfrm>
            <a:off x="977055" y="4588907"/>
            <a:ext cx="5361093" cy="4265533"/>
          </a:xfrm>
          <a:solidFill>
            <a:srgbClr val="FFFFFF"/>
          </a:solidFill>
          <a:ln w="12700" cap="flat">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CC83D-371B-45B0-9FED-707CD8253C89}" type="slidenum">
              <a:rPr lang="en-US" altLang="en-US"/>
              <a:pPr/>
              <a:t>16</a:t>
            </a:fld>
            <a:endParaRPr lang="en-US" altLang="en-US"/>
          </a:p>
        </p:txBody>
      </p:sp>
      <p:sp>
        <p:nvSpPr>
          <p:cNvPr id="22530" name="Rectangle 2"/>
          <p:cNvSpPr>
            <a:spLocks noGrp="1" noRot="1" noChangeAspect="1" noChangeArrowheads="1" noTextEdit="1"/>
          </p:cNvSpPr>
          <p:nvPr>
            <p:ph type="sldImg"/>
          </p:nvPr>
        </p:nvSpPr>
        <p:spPr>
          <a:xfrm>
            <a:off x="1268413" y="728663"/>
            <a:ext cx="4778375" cy="3584575"/>
          </a:xfrm>
          <a:ln cap="flat">
            <a:solidFill>
              <a:schemeClr val="tx1"/>
            </a:solidFill>
          </a:ln>
          <a:extLst>
            <a:ext uri="{909E8E84-426E-40DD-AFC4-6F175D3DCCD1}">
              <a14:hiddenFill xmlns:a14="http://schemas.microsoft.com/office/drawing/2010/main">
                <a:noFill/>
              </a14:hiddenFill>
            </a:ext>
          </a:extLst>
        </p:spPr>
      </p:sp>
      <p:sp>
        <p:nvSpPr>
          <p:cNvPr id="22531" name="Rectangle 3"/>
          <p:cNvSpPr>
            <a:spLocks noGrp="1" noChangeArrowheads="1"/>
          </p:cNvSpPr>
          <p:nvPr>
            <p:ph type="body" idx="1"/>
          </p:nvPr>
        </p:nvSpPr>
        <p:spPr>
          <a:noFill/>
          <a:ln/>
        </p:spPr>
        <p:txBody>
          <a:bodyPr/>
          <a:lstStyle/>
          <a:p>
            <a:r>
              <a:rPr lang="en-US" altLang="en-US"/>
              <a:t>(Bransford &amp; Stein, 1984)</a:t>
            </a:r>
          </a:p>
          <a:p>
            <a:pPr>
              <a:lnSpc>
                <a:spcPct val="104000"/>
              </a:lnSpc>
            </a:pPr>
            <a:r>
              <a:rPr lang="en-US" altLang="en-US" b="1"/>
              <a:t>Identify the problem.</a:t>
            </a:r>
            <a:r>
              <a:rPr lang="en-US" altLang="en-US" i="1"/>
              <a:t> </a:t>
            </a:r>
            <a:r>
              <a:rPr lang="en-US" altLang="en-US"/>
              <a:t>First recognize that a problem exists. </a:t>
            </a:r>
          </a:p>
          <a:p>
            <a:pPr>
              <a:lnSpc>
                <a:spcPct val="104000"/>
              </a:lnSpc>
            </a:pPr>
            <a:r>
              <a:rPr lang="en-US" altLang="en-US" b="1"/>
              <a:t>Define the problem</a:t>
            </a:r>
            <a:r>
              <a:rPr lang="en-US" altLang="en-US" i="1"/>
              <a:t>. </a:t>
            </a:r>
            <a:r>
              <a:rPr lang="en-US" altLang="en-US"/>
              <a:t>In defining a problem, be as specific and as comprehensive as you can. Outline the contributing factors. </a:t>
            </a:r>
          </a:p>
          <a:p>
            <a:pPr>
              <a:lnSpc>
                <a:spcPct val="104000"/>
              </a:lnSpc>
            </a:pPr>
            <a:r>
              <a:rPr lang="en-US" altLang="en-US" b="1"/>
              <a:t>Explore alternative approaches.</a:t>
            </a:r>
            <a:r>
              <a:rPr lang="en-US" altLang="en-US" i="1"/>
              <a:t> </a:t>
            </a:r>
            <a:r>
              <a:rPr lang="en-US" altLang="en-US"/>
              <a:t>Systematically gathering and exploring alternative solutions helps you isolate the best approach. </a:t>
            </a:r>
          </a:p>
          <a:p>
            <a:pPr>
              <a:lnSpc>
                <a:spcPct val="104000"/>
              </a:lnSpc>
            </a:pPr>
            <a:r>
              <a:rPr lang="en-US" altLang="en-US" b="1"/>
              <a:t>Act on the best strategies</a:t>
            </a:r>
            <a:r>
              <a:rPr lang="en-US" altLang="en-US" i="1"/>
              <a:t>. </a:t>
            </a:r>
            <a:r>
              <a:rPr lang="en-US" altLang="en-US"/>
              <a:t>Take specific action to resolve the problem. Possibly include more than one strategy. </a:t>
            </a:r>
          </a:p>
          <a:p>
            <a:pPr algn="just"/>
            <a:r>
              <a:rPr lang="en-US" altLang="en-US" b="1"/>
              <a:t>Look back to evaluate the effects.</a:t>
            </a:r>
            <a:r>
              <a:rPr lang="en-US" altLang="en-US" i="1"/>
              <a:t> </a:t>
            </a:r>
            <a:r>
              <a:rPr lang="en-US" altLang="en-US"/>
              <a:t>When you have chosen a solution, the final step is to evaluate whether it works. You might be thrilled with how well it works and feel free to move on to your next challenge. Or you might discover it was not effective.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1469A3B2-084E-497B-A683-682C478ABF1C}" type="slidenum">
              <a:rPr lang="en-US" altLang="en-US" sz="1300">
                <a:solidFill>
                  <a:schemeClr val="tx1"/>
                </a:solidFill>
              </a:rPr>
              <a:pPr eaLnBrk="1" hangingPunct="1"/>
              <a:t>17</a:t>
            </a:fld>
            <a:endParaRPr lang="en-US" altLang="en-US" sz="13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2</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3</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4</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3967BD16-0295-4D77-AAD3-CD3F9F8038FC}" type="slidenum">
              <a:rPr lang="en-US" altLang="en-US" sz="1300">
                <a:solidFill>
                  <a:schemeClr val="tx1"/>
                </a:solidFill>
              </a:rPr>
              <a:pPr eaLnBrk="1" hangingPunct="1"/>
              <a:t>5</a:t>
            </a:fld>
            <a:endParaRPr lang="en-US" altLang="en-US" sz="13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BC37A8FC-3C86-481F-9CDF-91052A172BA9}" type="slidenum">
              <a:rPr lang="en-US" altLang="en-US" sz="1300">
                <a:solidFill>
                  <a:schemeClr val="tx1"/>
                </a:solidFill>
              </a:rPr>
              <a:pPr eaLnBrk="1" hangingPunct="1"/>
              <a:t>7</a:t>
            </a:fld>
            <a:endParaRPr lang="en-US" altLang="en-US" sz="13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11C27EEE-BBF5-4595-AB0E-595D44CEA504}" type="slidenum">
              <a:rPr lang="en-US" altLang="en-US" sz="1300">
                <a:solidFill>
                  <a:schemeClr val="tx1"/>
                </a:solidFill>
              </a:rPr>
              <a:pPr eaLnBrk="1" hangingPunct="1"/>
              <a:t>8</a:t>
            </a:fld>
            <a:endParaRPr lang="en-US" altLang="en-US" sz="13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0F4A4024-BE49-4B62-8C77-F4013D6285FB}" type="slidenum">
              <a:rPr lang="en-US" altLang="en-US" sz="1300">
                <a:solidFill>
                  <a:schemeClr val="tx1"/>
                </a:solidFill>
              </a:rPr>
              <a:pPr eaLnBrk="1" hangingPunct="1"/>
              <a:t>9</a:t>
            </a:fld>
            <a:endParaRPr lang="en-US" altLang="en-US" sz="13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0F4A4024-BE49-4B62-8C77-F4013D6285FB}" type="slidenum">
              <a:rPr lang="en-US" altLang="en-US" sz="1300">
                <a:solidFill>
                  <a:schemeClr val="tx1"/>
                </a:solidFill>
              </a:rPr>
              <a:pPr eaLnBrk="1" hangingPunct="1"/>
              <a:t>10</a:t>
            </a:fld>
            <a:endParaRPr lang="en-US" altLang="en-US" sz="13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8001000" y="6148807"/>
            <a:ext cx="45720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3389863" y="6096000"/>
            <a:ext cx="2350681" cy="365125"/>
          </a:xfrm>
          <a:prstGeom prst="rect">
            <a:avLst/>
          </a:prstGeom>
        </p:spPr>
        <p:txBody>
          <a:bodyPr/>
          <a:lstStyle>
            <a:lvl1pPr>
              <a:defRPr>
                <a:solidFill>
                  <a:schemeClr val="accent1">
                    <a:tint val="20000"/>
                  </a:schemeClr>
                </a:solidFill>
              </a:defRPr>
            </a:lvl1pPr>
            <a:extLst/>
          </a:lstStyle>
          <a:p>
            <a:pPr>
              <a:defRPr/>
            </a:pPr>
            <a:r>
              <a:rPr lang="en-US">
                <a:solidFill>
                  <a:srgbClr val="2DA2BF">
                    <a:tint val="20000"/>
                  </a:srgbClr>
                </a:solidFill>
              </a:rPr>
              <a:t>Ethics in Information Technology, Fourth Edition</a:t>
            </a:r>
            <a:endParaRPr lang="en-US" dirty="0">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5F95074-6BD6-41A4-893B-AFBC1243014E}" type="slidenum">
              <a:rPr lang="en-US" smtClean="0"/>
              <a:pPr>
                <a:defRPr/>
              </a:pPr>
              <a:t>‹#›</a:t>
            </a:fld>
            <a:endParaRPr lang="en-US"/>
          </a:p>
        </p:txBody>
      </p:sp>
    </p:spTree>
    <p:extLst>
      <p:ext uri="{BB962C8B-B14F-4D97-AF65-F5344CB8AC3E}">
        <p14:creationId xmlns:p14="http://schemas.microsoft.com/office/powerpoint/2010/main" val="5073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p>
            <a:pPr>
              <a:defRPr/>
            </a:pPr>
            <a:fld id="{005F1A69-3A53-498B-8D2C-84FBB70DB01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5404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p>
            <a:pPr>
              <a:defRPr/>
            </a:pPr>
            <a:fld id="{AC45B80A-4F5B-4AB8-93E3-D99049ADDD47}"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4666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3725" cy="1138237"/>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066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0263" y="1600200"/>
            <a:ext cx="4030662"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0263" y="3938588"/>
            <a:ext cx="4030662"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128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3725" cy="1138237"/>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066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263" y="1600200"/>
            <a:ext cx="4030662"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xfrm>
            <a:off x="8001000" y="6148807"/>
            <a:ext cx="457200" cy="365760"/>
          </a:xfrm>
          <a:prstGeom prst="rect">
            <a:avLst/>
          </a:prstGeom>
          <a:ln/>
        </p:spPr>
        <p:txBody>
          <a:bodyPr/>
          <a:lstStyle>
            <a:lvl1pPr>
              <a:defRPr/>
            </a:lvl1pPr>
          </a:lstStyle>
          <a:p>
            <a:pPr>
              <a:defRPr/>
            </a:pPr>
            <a:endParaRPr lang="en-GB" altLang="en-US"/>
          </a:p>
        </p:txBody>
      </p:sp>
      <p:sp>
        <p:nvSpPr>
          <p:cNvPr id="6" name="Rectangle 4"/>
          <p:cNvSpPr>
            <a:spLocks noGrp="1" noChangeArrowheads="1"/>
          </p:cNvSpPr>
          <p:nvPr>
            <p:ph type="ftr" idx="11"/>
          </p:nvPr>
        </p:nvSpPr>
        <p:spPr>
          <a:xfrm>
            <a:off x="3389863" y="6096000"/>
            <a:ext cx="2350681" cy="365125"/>
          </a:xfrm>
          <a:prstGeom prst="rect">
            <a:avLst/>
          </a:prstGeom>
          <a:ln/>
        </p:spPr>
        <p:txBody>
          <a:bodyPr/>
          <a:lstStyle>
            <a:lvl1pPr>
              <a:defRPr/>
            </a:lvl1pPr>
          </a:lstStyle>
          <a:p>
            <a:pPr>
              <a:defRPr/>
            </a:pPr>
            <a:r>
              <a:rPr lang="en-US" altLang="en-US"/>
              <a:t>Ethics in Information Technology, Fourth Edition</a:t>
            </a:r>
            <a:endParaRPr lang="en-GB" altLang="en-US"/>
          </a:p>
        </p:txBody>
      </p:sp>
      <p:sp>
        <p:nvSpPr>
          <p:cNvPr id="7" name="Rectangle 5"/>
          <p:cNvSpPr>
            <a:spLocks noGrp="1" noChangeArrowheads="1"/>
          </p:cNvSpPr>
          <p:nvPr>
            <p:ph type="sldNum" idx="12"/>
          </p:nvPr>
        </p:nvSpPr>
        <p:spPr>
          <a:ln/>
        </p:spPr>
        <p:txBody>
          <a:bodyPr/>
          <a:lstStyle>
            <a:lvl1pPr>
              <a:defRPr/>
            </a:lvl1pPr>
          </a:lstStyle>
          <a:p>
            <a:pPr>
              <a:defRPr/>
            </a:pPr>
            <a:fld id="{36794C43-F208-4978-8798-9B6C326AD1A1}" type="slidenum">
              <a:rPr lang="en-GB" altLang="en-US">
                <a:solidFill>
                  <a:prstClr val="black"/>
                </a:solidFill>
              </a:rPr>
              <a:pPr>
                <a:defRPr/>
              </a:pPr>
              <a:t>‹#›</a:t>
            </a:fld>
            <a:endParaRPr lang="en-GB" altLang="en-US">
              <a:solidFill>
                <a:prstClr val="black"/>
              </a:solidFill>
            </a:endParaRPr>
          </a:p>
        </p:txBody>
      </p:sp>
    </p:spTree>
    <p:extLst>
      <p:ext uri="{BB962C8B-B14F-4D97-AF65-F5344CB8AC3E}">
        <p14:creationId xmlns:p14="http://schemas.microsoft.com/office/powerpoint/2010/main" val="3563346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70813" cy="838200"/>
          </a:xfrm>
        </p:spPr>
        <p:txBody>
          <a:bodyPr/>
          <a:lstStyle/>
          <a:p>
            <a:r>
              <a:rPr lang="en-US"/>
              <a:t>Click to edit Master title style</a:t>
            </a:r>
          </a:p>
        </p:txBody>
      </p:sp>
      <p:sp>
        <p:nvSpPr>
          <p:cNvPr id="3" name="Date Placeholder 2"/>
          <p:cNvSpPr>
            <a:spLocks noGrp="1" noChangeArrowheads="1"/>
          </p:cNvSpPr>
          <p:nvPr>
            <p:ph type="dt" idx="10"/>
          </p:nvPr>
        </p:nvSpPr>
        <p:spPr>
          <a:xfrm>
            <a:off x="685800" y="6248400"/>
            <a:ext cx="1903413" cy="455613"/>
          </a:xfrm>
          <a:prstGeom prst="rect">
            <a:avLst/>
          </a:prstGeom>
          <a:ln/>
        </p:spPr>
        <p:txBody>
          <a:bodyPr/>
          <a:lstStyle>
            <a:lvl1pPr>
              <a:defRPr/>
            </a:lvl1pPr>
          </a:lstStyle>
          <a:p>
            <a:pPr>
              <a:defRPr/>
            </a:pPr>
            <a:endParaRPr lang="en-GB"/>
          </a:p>
        </p:txBody>
      </p:sp>
      <p:sp>
        <p:nvSpPr>
          <p:cNvPr id="4" name="Footer Placeholder 3"/>
          <p:cNvSpPr>
            <a:spLocks noGrp="1" noChangeArrowheads="1"/>
          </p:cNvSpPr>
          <p:nvPr>
            <p:ph type="ftr" idx="11"/>
          </p:nvPr>
        </p:nvSpPr>
        <p:spPr>
          <a:xfrm>
            <a:off x="3124200" y="6248400"/>
            <a:ext cx="2894013" cy="455613"/>
          </a:xfrm>
          <a:prstGeom prst="rect">
            <a:avLst/>
          </a:prstGeom>
          <a:ln/>
        </p:spPr>
        <p:txBody>
          <a:bodyPr/>
          <a:lstStyle>
            <a:lvl1pPr>
              <a:defRPr/>
            </a:lvl1pPr>
          </a:lstStyle>
          <a:p>
            <a:pPr>
              <a:defRPr/>
            </a:pPr>
            <a:r>
              <a:rPr lang="en-US"/>
              <a:t>Ethics in Information Technology, Fourth Edition</a:t>
            </a:r>
            <a:endParaRPr lang="en-GB"/>
          </a:p>
        </p:txBody>
      </p:sp>
      <p:sp>
        <p:nvSpPr>
          <p:cNvPr id="5" name="Rectangle 4"/>
          <p:cNvSpPr>
            <a:spLocks noGrp="1" noChangeArrowheads="1"/>
          </p:cNvSpPr>
          <p:nvPr>
            <p:ph type="sldNum" idx="12"/>
          </p:nvPr>
        </p:nvSpPr>
        <p:spPr>
          <a:ln/>
        </p:spPr>
        <p:txBody>
          <a:bodyPr/>
          <a:lstStyle>
            <a:lvl1pPr>
              <a:defRPr/>
            </a:lvl1pPr>
          </a:lstStyle>
          <a:p>
            <a:pPr>
              <a:defRPr/>
            </a:pPr>
            <a:fld id="{65D8471A-AA7F-49C2-B910-D2ED9ABB18FF}" type="slidenum">
              <a:rPr lang="en-GB">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274485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p>
            <a:pPr>
              <a:defRPr/>
            </a:pPr>
            <a:fld id="{BDB844A7-C792-4CAC-BFA3-5D0C9AB64A61}"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a:xfrm>
            <a:off x="457200" y="152400"/>
            <a:ext cx="8229600" cy="1143000"/>
          </a:xfrm>
        </p:spPr>
        <p:txBody>
          <a:bodyPr rtlCol="0">
            <a:normAutofit/>
          </a:bodyPr>
          <a:lstStyle>
            <a:lvl1pPr>
              <a:defRPr sz="3600"/>
            </a:lvl1pPr>
            <a:extLst/>
          </a:lstStyle>
          <a:p>
            <a:r>
              <a:rPr kumimoji="0" lang="en-US" dirty="0"/>
              <a:t>Click to edit Master title style</a:t>
            </a:r>
          </a:p>
        </p:txBody>
      </p:sp>
    </p:spTree>
    <p:extLst>
      <p:ext uri="{BB962C8B-B14F-4D97-AF65-F5344CB8AC3E}">
        <p14:creationId xmlns:p14="http://schemas.microsoft.com/office/powerpoint/2010/main" val="337788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p>
            <a:pPr>
              <a:defRPr/>
            </a:pPr>
            <a:fld id="{7D01D922-3949-4672-A46D-A03ED70716E8}" type="slidenum">
              <a:rPr lang="en-US" smtClean="0">
                <a:solidFill>
                  <a:prstClr val="white"/>
                </a:solidFill>
              </a:rPr>
              <a:pPr>
                <a:def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Tree>
    <p:extLst>
      <p:ext uri="{BB962C8B-B14F-4D97-AF65-F5344CB8AC3E}">
        <p14:creationId xmlns:p14="http://schemas.microsoft.com/office/powerpoint/2010/main" val="4311914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7" name="Slide Number Placeholder 6"/>
          <p:cNvSpPr>
            <a:spLocks noGrp="1"/>
          </p:cNvSpPr>
          <p:nvPr>
            <p:ph type="sldNum" sz="quarter" idx="12"/>
          </p:nvPr>
        </p:nvSpPr>
        <p:spPr/>
        <p:txBody>
          <a:bodyPr/>
          <a:lstStyle/>
          <a:p>
            <a:pPr>
              <a:defRPr/>
            </a:pPr>
            <a:fld id="{7887483B-0AED-409D-AE57-32A343714BEB}" type="slidenum">
              <a:rPr lang="en-US" smtClean="0">
                <a:solidFill>
                  <a:prstClr val="white"/>
                </a:solidFill>
              </a:rPr>
              <a:pPr>
                <a:def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15772763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9" name="Slide Number Placeholder 8"/>
          <p:cNvSpPr>
            <a:spLocks noGrp="1"/>
          </p:cNvSpPr>
          <p:nvPr>
            <p:ph type="sldNum" sz="quarter" idx="12"/>
          </p:nvPr>
        </p:nvSpPr>
        <p:spPr/>
        <p:txBody>
          <a:bodyPr/>
          <a:lstStyle/>
          <a:p>
            <a:pPr>
              <a:defRPr/>
            </a:pPr>
            <a:fld id="{568DA5FC-CB85-4BEF-BEAF-353EE9BD14C6}"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4533011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B910B8F7-668B-49E0-AE5C-11396009A265}" type="slidenum">
              <a:rPr lang="en-US" smtClean="0">
                <a:solidFill>
                  <a:prstClr val="white"/>
                </a:solidFill>
              </a:rPr>
              <a:pPr>
                <a:def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9167557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01000" y="6148807"/>
            <a:ext cx="457200" cy="365760"/>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4" name="Slide Number Placeholder 3"/>
          <p:cNvSpPr>
            <a:spLocks noGrp="1"/>
          </p:cNvSpPr>
          <p:nvPr>
            <p:ph type="sldNum" sz="quarter" idx="12"/>
          </p:nvPr>
        </p:nvSpPr>
        <p:spPr/>
        <p:txBody>
          <a:bodyPr/>
          <a:lstStyle/>
          <a:p>
            <a:pPr>
              <a:defRPr/>
            </a:pPr>
            <a:fld id="{D51139EF-B474-497B-BA83-D63B0267067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12557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389863" y="6096000"/>
            <a:ext cx="2350681" cy="365125"/>
          </a:xfrm>
          <a:prstGeom prst="rect">
            <a:avLst/>
          </a:prstGeom>
        </p:spPr>
        <p:txBody>
          <a:bodyPr/>
          <a:lstStyle/>
          <a:p>
            <a:pPr>
              <a:defRPr/>
            </a:pPr>
            <a:r>
              <a:rPr lang="en-US"/>
              <a:t>Ethics in Information Technology, Fourth Edition</a:t>
            </a:r>
          </a:p>
        </p:txBody>
      </p:sp>
      <p:sp>
        <p:nvSpPr>
          <p:cNvPr id="7" name="Slide Number Placeholder 6"/>
          <p:cNvSpPr>
            <a:spLocks noGrp="1"/>
          </p:cNvSpPr>
          <p:nvPr>
            <p:ph type="sldNum" sz="quarter" idx="12"/>
          </p:nvPr>
        </p:nvSpPr>
        <p:spPr/>
        <p:txBody>
          <a:bodyPr/>
          <a:lstStyle/>
          <a:p>
            <a:pPr>
              <a:defRPr/>
            </a:pPr>
            <a:fld id="{6A48EEE6-2CF1-4CF0-8C30-C29245BFDB78}"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2480287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a:xfrm>
            <a:off x="8001000" y="6148807"/>
            <a:ext cx="457200" cy="365760"/>
          </a:xfrm>
          <a:prstGeom prst="rect">
            <a:avLst/>
          </a:prstGeom>
        </p:spPr>
        <p:txBody>
          <a:bodyPr/>
          <a:lstStyle>
            <a:lvl1pPr>
              <a:defRPr>
                <a:solidFill>
                  <a:schemeClr val="tx1"/>
                </a:solidFill>
              </a:defRPr>
            </a:lvl1pPr>
            <a:extLst/>
          </a:lstStyle>
          <a:p>
            <a:pPr>
              <a:defRPr/>
            </a:pPr>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r>
              <a:rPr lang="en-US">
                <a:solidFill>
                  <a:prstClr val="white"/>
                </a:solidFill>
              </a:rPr>
              <a:t>Ethics in Information Technology, Fourth Edition</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E95DCF44-4F52-4C0C-9D3B-BECEB308463B}" type="slidenum">
              <a:rPr lang="en-US" smtClean="0">
                <a:solidFill>
                  <a:prstClr val="white"/>
                </a:solidFill>
              </a:rPr>
              <a:pPr>
                <a:def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prstClr val="white"/>
              </a:solidFill>
            </a:endParaRPr>
          </a:p>
        </p:txBody>
      </p:sp>
    </p:spTree>
    <p:extLst>
      <p:ext uri="{BB962C8B-B14F-4D97-AF65-F5344CB8AC3E}">
        <p14:creationId xmlns:p14="http://schemas.microsoft.com/office/powerpoint/2010/main" val="34537298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1B9D209-52A3-4373-A0DE-98C0D1B6ECF9}" type="slidenum">
              <a:rPr lang="en-US" smtClean="0">
                <a:solidFill>
                  <a:prstClr val="black"/>
                </a:solidFill>
              </a:rPr>
              <a:pPr>
                <a:defRPr/>
              </a:pPr>
              <a:t>‹#›</a:t>
            </a:fld>
            <a:endParaRPr lang="en-US">
              <a:solidFill>
                <a:prstClr val="black"/>
              </a:solidFill>
            </a:endParaRPr>
          </a:p>
        </p:txBody>
      </p:sp>
      <p:cxnSp>
        <p:nvCxnSpPr>
          <p:cNvPr id="11" name="Straight Connector 10"/>
          <p:cNvCxnSpPr/>
          <p:nvPr userDrawn="1"/>
        </p:nvCxnSpPr>
        <p:spPr>
          <a:xfrm>
            <a:off x="0" y="1371600"/>
            <a:ext cx="9144000" cy="0"/>
          </a:xfrm>
          <a:prstGeom prst="line">
            <a:avLst/>
          </a:prstGeom>
          <a:ln w="889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2"/>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34619" y="6046270"/>
            <a:ext cx="733181" cy="73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userDrawn="1"/>
        </p:nvSpPr>
        <p:spPr>
          <a:xfrm>
            <a:off x="7924800" y="6292334"/>
            <a:ext cx="533400" cy="184666"/>
          </a:xfrm>
          <a:prstGeom prst="rect">
            <a:avLst/>
          </a:prstGeom>
          <a:noFill/>
        </p:spPr>
        <p:txBody>
          <a:bodyPr wrap="square" rtlCol="0">
            <a:spAutoFit/>
          </a:bodyPr>
          <a:lstStyle/>
          <a:p>
            <a:r>
              <a:rPr lang="en-US" sz="1200" dirty="0">
                <a:solidFill>
                  <a:prstClr val="black"/>
                </a:solidFill>
                <a:cs typeface="Times New Roman" panose="02020603050405020304" pitchFamily="18" charset="0"/>
              </a:rPr>
              <a:t>US</a:t>
            </a:r>
          </a:p>
        </p:txBody>
      </p:sp>
    </p:spTree>
    <p:extLst>
      <p:ext uri="{BB962C8B-B14F-4D97-AF65-F5344CB8AC3E}">
        <p14:creationId xmlns:p14="http://schemas.microsoft.com/office/powerpoint/2010/main" val="72871075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Lst>
  <p:hf sldNum="0" hdr="0" ftr="0" dt="0"/>
  <p:txStyles>
    <p:titleStyle>
      <a:lvl1pPr algn="ctr" rtl="0" eaLnBrk="1" latinLnBrk="0" hangingPunct="1">
        <a:spcBef>
          <a:spcPct val="0"/>
        </a:spcBef>
        <a:buNone/>
        <a:defRPr kumimoji="0" sz="3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609600"/>
            <a:ext cx="8001000" cy="2209800"/>
          </a:xfrm>
        </p:spPr>
        <p:txBody>
          <a:bodyPr>
            <a:normAutofit/>
          </a:bodyPr>
          <a:lstStyle/>
          <a:p>
            <a:pPr eaLnBrk="1" hangingPunct="1"/>
            <a:r>
              <a:rPr lang="en-US" altLang="en-US" dirty="0"/>
              <a:t>Problem solving and critical thinking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Problem solving: examples</a:t>
            </a:r>
          </a:p>
        </p:txBody>
      </p:sp>
      <p:sp>
        <p:nvSpPr>
          <p:cNvPr id="3" name="AutoShape 2" descr="Image result for problem solving elevator takes too lo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4100"/>
            <a:ext cx="8877300"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935565"/>
            <a:ext cx="3268133" cy="163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58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3A666F-68A4-DE7D-6863-79D4D796D842}"/>
              </a:ext>
            </a:extLst>
          </p:cNvPr>
          <p:cNvSpPr>
            <a:spLocks noGrp="1"/>
          </p:cNvSpPr>
          <p:nvPr>
            <p:ph idx="1"/>
          </p:nvPr>
        </p:nvSpPr>
        <p:spPr/>
        <p:txBody>
          <a:bodyPr/>
          <a:lstStyle/>
          <a:p>
            <a:pPr marL="109728" indent="0">
              <a:buNone/>
            </a:pPr>
            <a:r>
              <a:rPr lang="en-US" dirty="0"/>
              <a:t>A kind of thinking in which you</a:t>
            </a:r>
          </a:p>
          <a:p>
            <a:pPr marL="109728" indent="0">
              <a:buNone/>
            </a:pPr>
            <a:r>
              <a:rPr lang="en-US" dirty="0"/>
              <a:t>Question</a:t>
            </a:r>
          </a:p>
          <a:p>
            <a:pPr marL="109728" indent="0">
              <a:buNone/>
            </a:pPr>
            <a:r>
              <a:rPr lang="en-US" dirty="0"/>
              <a:t>Analyze</a:t>
            </a:r>
          </a:p>
          <a:p>
            <a:pPr marL="109728" indent="0">
              <a:buNone/>
            </a:pPr>
            <a:r>
              <a:rPr lang="en-US" dirty="0"/>
              <a:t>Interpret</a:t>
            </a:r>
          </a:p>
          <a:p>
            <a:pPr marL="109728" indent="0">
              <a:buNone/>
            </a:pPr>
            <a:r>
              <a:rPr lang="en-US" dirty="0"/>
              <a:t>Evaluate,</a:t>
            </a:r>
          </a:p>
          <a:p>
            <a:pPr marL="109728" indent="0">
              <a:buNone/>
            </a:pPr>
            <a:r>
              <a:rPr lang="en-US" dirty="0"/>
              <a:t>and make judgement about what you</a:t>
            </a:r>
          </a:p>
          <a:p>
            <a:pPr marL="109728" indent="0">
              <a:buNone/>
            </a:pPr>
            <a:r>
              <a:rPr lang="en-US" dirty="0"/>
              <a:t>Read</a:t>
            </a:r>
          </a:p>
          <a:p>
            <a:pPr marL="109728" indent="0">
              <a:buNone/>
            </a:pPr>
            <a:r>
              <a:rPr lang="en-US" dirty="0"/>
              <a:t>Hear</a:t>
            </a:r>
          </a:p>
          <a:p>
            <a:pPr marL="109728" indent="0">
              <a:buNone/>
            </a:pPr>
            <a:r>
              <a:rPr lang="en-US" dirty="0"/>
              <a:t>Say, or </a:t>
            </a:r>
          </a:p>
          <a:p>
            <a:pPr marL="109728" indent="0">
              <a:buNone/>
            </a:pPr>
            <a:r>
              <a:rPr lang="en-US" dirty="0"/>
              <a:t>Write</a:t>
            </a:r>
            <a:endParaRPr lang="en-PK" dirty="0"/>
          </a:p>
        </p:txBody>
      </p:sp>
      <p:sp>
        <p:nvSpPr>
          <p:cNvPr id="3" name="Title 2">
            <a:extLst>
              <a:ext uri="{FF2B5EF4-FFF2-40B4-BE49-F238E27FC236}">
                <a16:creationId xmlns:a16="http://schemas.microsoft.com/office/drawing/2014/main" id="{0D260873-C58B-C3C9-CDA6-072A512F1F4A}"/>
              </a:ext>
            </a:extLst>
          </p:cNvPr>
          <p:cNvSpPr>
            <a:spLocks noGrp="1"/>
          </p:cNvSpPr>
          <p:nvPr>
            <p:ph type="title"/>
          </p:nvPr>
        </p:nvSpPr>
        <p:spPr/>
        <p:txBody>
          <a:bodyPr/>
          <a:lstStyle/>
          <a:p>
            <a:r>
              <a:rPr lang="en-US" dirty="0"/>
              <a:t>Critical Thinking</a:t>
            </a:r>
            <a:endParaRPr lang="en-PK" dirty="0"/>
          </a:p>
        </p:txBody>
      </p:sp>
    </p:spTree>
    <p:extLst>
      <p:ext uri="{BB962C8B-B14F-4D97-AF65-F5344CB8AC3E}">
        <p14:creationId xmlns:p14="http://schemas.microsoft.com/office/powerpoint/2010/main" val="299477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44475"/>
            <a:ext cx="8385175" cy="822325"/>
          </a:xfrm>
          <a:noFill/>
          <a:ln/>
        </p:spPr>
        <p:txBody>
          <a:bodyPr/>
          <a:lstStyle/>
          <a:p>
            <a:pPr algn="ctr"/>
            <a:r>
              <a:rPr lang="en-US" altLang="en-US" sz="4000">
                <a:latin typeface="Arial Unicode MS" pitchFamily="34" charset="-128"/>
                <a:ea typeface="Arial Unicode MS" pitchFamily="34" charset="-128"/>
                <a:cs typeface="Arial Unicode MS" pitchFamily="34" charset="-128"/>
              </a:rPr>
              <a:t>Four Aspects of Critical Thinking</a:t>
            </a:r>
          </a:p>
        </p:txBody>
      </p:sp>
      <p:sp>
        <p:nvSpPr>
          <p:cNvPr id="9219" name="Rectangle 3"/>
          <p:cNvSpPr>
            <a:spLocks noGrp="1" noChangeArrowheads="1"/>
          </p:cNvSpPr>
          <p:nvPr>
            <p:ph type="body" idx="1"/>
          </p:nvPr>
        </p:nvSpPr>
        <p:spPr>
          <a:xfrm>
            <a:off x="990600" y="1981200"/>
            <a:ext cx="7162800" cy="3657600"/>
          </a:xfrm>
          <a:noFill/>
          <a:ln/>
        </p:spPr>
        <p:txBody>
          <a:bodyPr>
            <a:normAutofit fontScale="77500" lnSpcReduction="20000"/>
          </a:bodyPr>
          <a:lstStyle/>
          <a:p>
            <a:r>
              <a:rPr lang="en-US" altLang="en-US" sz="2800" b="1" dirty="0">
                <a:latin typeface="Arial Unicode MS" pitchFamily="34" charset="-128"/>
                <a:ea typeface="Arial Unicode MS" pitchFamily="34" charset="-128"/>
                <a:cs typeface="Arial Unicode MS" pitchFamily="34" charset="-128"/>
              </a:rPr>
              <a:t>Abstract Thinking:</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thinking past what your senses tell you</a:t>
            </a:r>
          </a:p>
          <a:p>
            <a:endParaRPr lang="en-US" altLang="en-US" sz="2800" b="1" dirty="0">
              <a:latin typeface="Arial Unicode MS" pitchFamily="34" charset="-128"/>
              <a:ea typeface="Arial Unicode MS" pitchFamily="34" charset="-128"/>
              <a:cs typeface="Arial Unicode MS" pitchFamily="34" charset="-128"/>
            </a:endParaRPr>
          </a:p>
          <a:p>
            <a:r>
              <a:rPr lang="en-US" altLang="en-US" sz="2800" b="1" dirty="0">
                <a:latin typeface="Arial Unicode MS" pitchFamily="34" charset="-128"/>
                <a:ea typeface="Arial Unicode MS" pitchFamily="34" charset="-128"/>
                <a:cs typeface="Arial Unicode MS" pitchFamily="34" charset="-128"/>
              </a:rPr>
              <a:t>Creative Thinking: </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thinking “out of the box,” innovating</a:t>
            </a:r>
          </a:p>
          <a:p>
            <a:endParaRPr lang="en-US" altLang="en-US" sz="2800" b="1" dirty="0">
              <a:latin typeface="Arial Unicode MS" pitchFamily="34" charset="-128"/>
              <a:ea typeface="Arial Unicode MS" pitchFamily="34" charset="-128"/>
              <a:cs typeface="Arial Unicode MS" pitchFamily="34" charset="-128"/>
            </a:endParaRPr>
          </a:p>
          <a:p>
            <a:r>
              <a:rPr lang="en-US" altLang="en-US" sz="2800" b="1" dirty="0">
                <a:latin typeface="Arial Unicode MS" pitchFamily="34" charset="-128"/>
                <a:ea typeface="Arial Unicode MS" pitchFamily="34" charset="-128"/>
                <a:cs typeface="Arial Unicode MS" pitchFamily="34" charset="-128"/>
              </a:rPr>
              <a:t>Systematic Thinking: </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organizing your thoughts into logical steps</a:t>
            </a:r>
          </a:p>
          <a:p>
            <a:endParaRPr lang="en-US" altLang="en-US" sz="2800" b="1" dirty="0">
              <a:latin typeface="Arial Unicode MS" pitchFamily="34" charset="-128"/>
              <a:ea typeface="Arial Unicode MS" pitchFamily="34" charset="-128"/>
              <a:cs typeface="Arial Unicode MS" pitchFamily="34" charset="-128"/>
            </a:endParaRPr>
          </a:p>
          <a:p>
            <a:r>
              <a:rPr lang="en-US" altLang="en-US" sz="2800" b="1" dirty="0">
                <a:latin typeface="Arial Unicode MS" pitchFamily="34" charset="-128"/>
                <a:ea typeface="Arial Unicode MS" pitchFamily="34" charset="-128"/>
                <a:cs typeface="Arial Unicode MS" pitchFamily="34" charset="-128"/>
              </a:rPr>
              <a:t>Communicative Thinking:</a:t>
            </a:r>
          </a:p>
          <a:p>
            <a:pPr lvl="1">
              <a:buFont typeface="Wingdings" pitchFamily="2" charset="2"/>
              <a:buNone/>
            </a:pPr>
            <a:r>
              <a:rPr lang="en-US" altLang="en-US" sz="24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being precise in giving</a:t>
            </a:r>
            <a:r>
              <a:rPr lang="en-US" altLang="en-US" sz="2800" dirty="0">
                <a:solidFill>
                  <a:schemeClr val="folHlink"/>
                </a:solidFill>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 your ideas to others</a:t>
            </a:r>
          </a:p>
        </p:txBody>
      </p:sp>
    </p:spTree>
    <p:extLst>
      <p:ext uri="{BB962C8B-B14F-4D97-AF65-F5344CB8AC3E}">
        <p14:creationId xmlns:p14="http://schemas.microsoft.com/office/powerpoint/2010/main" val="21235795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 calcmode="lin" valueType="num">
                                      <p:cBhvr additive="base">
                                        <p:cTn id="19"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19">
                                            <p:txEl>
                                              <p:pRg st="9" end="9"/>
                                            </p:txEl>
                                          </p:spTgt>
                                        </p:tgtEl>
                                        <p:attrNameLst>
                                          <p:attrName>style.visibility</p:attrName>
                                        </p:attrNameLst>
                                      </p:cBhvr>
                                      <p:to>
                                        <p:strVal val="visible"/>
                                      </p:to>
                                    </p:set>
                                    <p:anim calcmode="lin" valueType="num">
                                      <p:cBhvr additive="base">
                                        <p:cTn id="49" dur="500" fill="hold"/>
                                        <p:tgtEl>
                                          <p:spTgt spid="9219">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19">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219">
                                            <p:txEl>
                                              <p:pRg st="10" end="10"/>
                                            </p:txEl>
                                          </p:spTgt>
                                        </p:tgtEl>
                                        <p:attrNameLst>
                                          <p:attrName>style.visibility</p:attrName>
                                        </p:attrNameLst>
                                      </p:cBhvr>
                                      <p:to>
                                        <p:strVal val="visible"/>
                                      </p:to>
                                    </p:set>
                                    <p:anim calcmode="lin" valueType="num">
                                      <p:cBhvr additive="base">
                                        <p:cTn id="53" dur="500" fill="hold"/>
                                        <p:tgtEl>
                                          <p:spTgt spid="9219">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92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P spid="92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5575" cy="746125"/>
          </a:xfrm>
          <a:noFill/>
          <a:ln/>
        </p:spPr>
        <p:txBody>
          <a:bodyPr/>
          <a:lstStyle/>
          <a:p>
            <a:pPr algn="ctr"/>
            <a:r>
              <a:rPr lang="en-US" altLang="en-US">
                <a:latin typeface="Arial Unicode MS" pitchFamily="34" charset="-128"/>
                <a:ea typeface="Arial Unicode MS" pitchFamily="34" charset="-128"/>
                <a:cs typeface="Arial Unicode MS" pitchFamily="34" charset="-128"/>
              </a:rPr>
              <a:t>Critical Thinkers</a:t>
            </a:r>
          </a:p>
        </p:txBody>
      </p:sp>
      <p:sp>
        <p:nvSpPr>
          <p:cNvPr id="13315" name="Rectangle 3"/>
          <p:cNvSpPr>
            <a:spLocks noGrp="1" noChangeArrowheads="1"/>
          </p:cNvSpPr>
          <p:nvPr>
            <p:ph type="body" idx="1"/>
          </p:nvPr>
        </p:nvSpPr>
        <p:spPr>
          <a:xfrm>
            <a:off x="609600" y="1600200"/>
            <a:ext cx="8007350" cy="4114800"/>
          </a:xfrm>
          <a:noFill/>
          <a:ln/>
        </p:spPr>
        <p:txBody>
          <a:bodyPr>
            <a:normAutofit/>
          </a:bodyPr>
          <a:lstStyle/>
          <a:p>
            <a:pPr marL="109728" indent="0">
              <a:lnSpc>
                <a:spcPct val="80000"/>
              </a:lnSpc>
              <a:buClr>
                <a:schemeClr val="tx1"/>
              </a:buClr>
              <a:buNone/>
            </a:pPr>
            <a:endParaRPr lang="en-US" altLang="en-US"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Acknowledge personal limitations</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See problems as exciting challenges</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Have understanding as a goal</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Use evidence to make judgments</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Are interested in others’ ideas</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Are skeptical of extreme views</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Think before acting</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Avoid emotionalism</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Keep an open mind</a:t>
            </a:r>
          </a:p>
        </p:txBody>
      </p:sp>
      <p:pic>
        <p:nvPicPr>
          <p:cNvPr id="13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819400"/>
            <a:ext cx="1773238"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6275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316"/>
                                        </p:tgtEl>
                                        <p:attrNameLst>
                                          <p:attrName>style.visibility</p:attrName>
                                        </p:attrNameLst>
                                      </p:cBhvr>
                                      <p:to>
                                        <p:strVal val="visible"/>
                                      </p:to>
                                    </p:set>
                                    <p:animEffect transition="in" filter="checkerboard(across)">
                                      <p:cBhvr>
                                        <p:cTn id="4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331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44475"/>
            <a:ext cx="8385175" cy="822325"/>
          </a:xfrm>
          <a:noFill/>
          <a:ln/>
        </p:spPr>
        <p:txBody>
          <a:bodyPr/>
          <a:lstStyle/>
          <a:p>
            <a:pPr algn="ctr"/>
            <a:r>
              <a:rPr lang="en-US" altLang="en-US">
                <a:latin typeface="Arial Unicode MS" pitchFamily="34" charset="-128"/>
                <a:ea typeface="Arial Unicode MS" pitchFamily="34" charset="-128"/>
                <a:cs typeface="Arial Unicode MS" pitchFamily="34" charset="-128"/>
              </a:rPr>
              <a:t>Uncritical Thinkers</a:t>
            </a:r>
          </a:p>
        </p:txBody>
      </p:sp>
      <p:sp>
        <p:nvSpPr>
          <p:cNvPr id="15363" name="Rectangle 3"/>
          <p:cNvSpPr>
            <a:spLocks noGrp="1" noChangeArrowheads="1"/>
          </p:cNvSpPr>
          <p:nvPr>
            <p:ph type="body" idx="1"/>
          </p:nvPr>
        </p:nvSpPr>
        <p:spPr>
          <a:xfrm>
            <a:off x="389467" y="1524000"/>
            <a:ext cx="5935133" cy="4191000"/>
          </a:xfrm>
          <a:noFill/>
          <a:ln/>
        </p:spPr>
        <p:txBody>
          <a:bodyPr>
            <a:normAutofit/>
          </a:bodyPr>
          <a:lstStyle/>
          <a:p>
            <a:pPr>
              <a:buClr>
                <a:schemeClr val="tx1"/>
              </a:buClr>
              <a:buFontTx/>
              <a:buChar char="o"/>
            </a:pPr>
            <a:r>
              <a:rPr lang="en-US" altLang="en-US" dirty="0">
                <a:latin typeface="Arial Unicode MS" pitchFamily="34" charset="-128"/>
                <a:ea typeface="Arial Unicode MS" pitchFamily="34" charset="-128"/>
                <a:cs typeface="Arial Unicode MS" pitchFamily="34" charset="-128"/>
              </a:rPr>
              <a:t>Pretend to know more than they do.</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Get annoyed by problems.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Are impatient.</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Judge on first impressions and intuition.</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Focus on their own opinions.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Look only for ideas like their own.</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Are guided by feelings rather than thoughts.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Claim that thinking gives them a headache.</a:t>
            </a: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p:txBody>
      </p:sp>
      <p:pic>
        <p:nvPicPr>
          <p:cNvPr id="1536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959" y="3810000"/>
            <a:ext cx="133369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367" name="Group 7"/>
          <p:cNvGrpSpPr>
            <a:grpSpLocks/>
          </p:cNvGrpSpPr>
          <p:nvPr/>
        </p:nvGrpSpPr>
        <p:grpSpPr bwMode="auto">
          <a:xfrm>
            <a:off x="6873857" y="2310325"/>
            <a:ext cx="1447800" cy="1447800"/>
            <a:chOff x="4224" y="720"/>
            <a:chExt cx="1345" cy="1291"/>
          </a:xfrm>
        </p:grpSpPr>
        <p:sp>
          <p:nvSpPr>
            <p:cNvPr id="15365" name="Freeform 5"/>
            <p:cNvSpPr>
              <a:spLocks/>
            </p:cNvSpPr>
            <p:nvPr/>
          </p:nvSpPr>
          <p:spPr bwMode="auto">
            <a:xfrm>
              <a:off x="4224" y="720"/>
              <a:ext cx="1345" cy="1291"/>
            </a:xfrm>
            <a:custGeom>
              <a:avLst/>
              <a:gdLst>
                <a:gd name="T0" fmla="*/ 224 w 1345"/>
                <a:gd name="T1" fmla="*/ 0 h 1291"/>
                <a:gd name="T2" fmla="*/ 179 w 1345"/>
                <a:gd name="T3" fmla="*/ 4 h 1291"/>
                <a:gd name="T4" fmla="*/ 137 w 1345"/>
                <a:gd name="T5" fmla="*/ 14 h 1291"/>
                <a:gd name="T6" fmla="*/ 99 w 1345"/>
                <a:gd name="T7" fmla="*/ 30 h 1291"/>
                <a:gd name="T8" fmla="*/ 66 w 1345"/>
                <a:gd name="T9" fmla="*/ 52 h 1291"/>
                <a:gd name="T10" fmla="*/ 39 w 1345"/>
                <a:gd name="T11" fmla="*/ 78 h 1291"/>
                <a:gd name="T12" fmla="*/ 18 w 1345"/>
                <a:gd name="T13" fmla="*/ 108 h 1291"/>
                <a:gd name="T14" fmla="*/ 5 w 1345"/>
                <a:gd name="T15" fmla="*/ 141 h 1291"/>
                <a:gd name="T16" fmla="*/ 0 w 1345"/>
                <a:gd name="T17" fmla="*/ 176 h 1291"/>
                <a:gd name="T18" fmla="*/ 0 w 1345"/>
                <a:gd name="T19" fmla="*/ 616 h 1291"/>
                <a:gd name="T20" fmla="*/ 0 w 1345"/>
                <a:gd name="T21" fmla="*/ 880 h 1291"/>
                <a:gd name="T22" fmla="*/ 5 w 1345"/>
                <a:gd name="T23" fmla="*/ 916 h 1291"/>
                <a:gd name="T24" fmla="*/ 18 w 1345"/>
                <a:gd name="T25" fmla="*/ 949 h 1291"/>
                <a:gd name="T26" fmla="*/ 39 w 1345"/>
                <a:gd name="T27" fmla="*/ 979 h 1291"/>
                <a:gd name="T28" fmla="*/ 66 w 1345"/>
                <a:gd name="T29" fmla="*/ 1005 h 1291"/>
                <a:gd name="T30" fmla="*/ 99 w 1345"/>
                <a:gd name="T31" fmla="*/ 1026 h 1291"/>
                <a:gd name="T32" fmla="*/ 137 w 1345"/>
                <a:gd name="T33" fmla="*/ 1042 h 1291"/>
                <a:gd name="T34" fmla="*/ 179 w 1345"/>
                <a:gd name="T35" fmla="*/ 1052 h 1291"/>
                <a:gd name="T36" fmla="*/ 224 w 1345"/>
                <a:gd name="T37" fmla="*/ 1056 h 1291"/>
                <a:gd name="T38" fmla="*/ 454 w 1345"/>
                <a:gd name="T39" fmla="*/ 1290 h 1291"/>
                <a:gd name="T40" fmla="*/ 560 w 1345"/>
                <a:gd name="T41" fmla="*/ 1056 h 1291"/>
                <a:gd name="T42" fmla="*/ 1120 w 1345"/>
                <a:gd name="T43" fmla="*/ 1056 h 1291"/>
                <a:gd name="T44" fmla="*/ 1165 w 1345"/>
                <a:gd name="T45" fmla="*/ 1052 h 1291"/>
                <a:gd name="T46" fmla="*/ 1207 w 1345"/>
                <a:gd name="T47" fmla="*/ 1042 h 1291"/>
                <a:gd name="T48" fmla="*/ 1246 w 1345"/>
                <a:gd name="T49" fmla="*/ 1026 h 1291"/>
                <a:gd name="T50" fmla="*/ 1279 w 1345"/>
                <a:gd name="T51" fmla="*/ 1005 h 1291"/>
                <a:gd name="T52" fmla="*/ 1306 w 1345"/>
                <a:gd name="T53" fmla="*/ 979 h 1291"/>
                <a:gd name="T54" fmla="*/ 1327 w 1345"/>
                <a:gd name="T55" fmla="*/ 949 h 1291"/>
                <a:gd name="T56" fmla="*/ 1340 w 1345"/>
                <a:gd name="T57" fmla="*/ 916 h 1291"/>
                <a:gd name="T58" fmla="*/ 1344 w 1345"/>
                <a:gd name="T59" fmla="*/ 880 h 1291"/>
                <a:gd name="T60" fmla="*/ 1344 w 1345"/>
                <a:gd name="T61" fmla="*/ 616 h 1291"/>
                <a:gd name="T62" fmla="*/ 1344 w 1345"/>
                <a:gd name="T63" fmla="*/ 176 h 1291"/>
                <a:gd name="T64" fmla="*/ 1340 w 1345"/>
                <a:gd name="T65" fmla="*/ 141 h 1291"/>
                <a:gd name="T66" fmla="*/ 1327 w 1345"/>
                <a:gd name="T67" fmla="*/ 108 h 1291"/>
                <a:gd name="T68" fmla="*/ 1306 w 1345"/>
                <a:gd name="T69" fmla="*/ 78 h 1291"/>
                <a:gd name="T70" fmla="*/ 1279 w 1345"/>
                <a:gd name="T71" fmla="*/ 52 h 1291"/>
                <a:gd name="T72" fmla="*/ 1246 w 1345"/>
                <a:gd name="T73" fmla="*/ 30 h 1291"/>
                <a:gd name="T74" fmla="*/ 1207 w 1345"/>
                <a:gd name="T75" fmla="*/ 14 h 1291"/>
                <a:gd name="T76" fmla="*/ 1165 w 1345"/>
                <a:gd name="T77" fmla="*/ 4 h 1291"/>
                <a:gd name="T78" fmla="*/ 1120 w 1345"/>
                <a:gd name="T79" fmla="*/ 0 h 1291"/>
                <a:gd name="T80" fmla="*/ 560 w 1345"/>
                <a:gd name="T81" fmla="*/ 0 h 1291"/>
                <a:gd name="T82" fmla="*/ 224 w 1345"/>
                <a:gd name="T83" fmla="*/ 0 h 1291"/>
                <a:gd name="T84" fmla="*/ 224 w 1345"/>
                <a:gd name="T85"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5" h="1291">
                  <a:moveTo>
                    <a:pt x="224" y="0"/>
                  </a:moveTo>
                  <a:lnTo>
                    <a:pt x="179" y="4"/>
                  </a:lnTo>
                  <a:lnTo>
                    <a:pt x="137" y="14"/>
                  </a:lnTo>
                  <a:lnTo>
                    <a:pt x="99" y="30"/>
                  </a:lnTo>
                  <a:lnTo>
                    <a:pt x="66" y="52"/>
                  </a:lnTo>
                  <a:lnTo>
                    <a:pt x="39" y="78"/>
                  </a:lnTo>
                  <a:lnTo>
                    <a:pt x="18" y="108"/>
                  </a:lnTo>
                  <a:lnTo>
                    <a:pt x="5" y="141"/>
                  </a:lnTo>
                  <a:lnTo>
                    <a:pt x="0" y="176"/>
                  </a:lnTo>
                  <a:lnTo>
                    <a:pt x="0" y="616"/>
                  </a:lnTo>
                  <a:lnTo>
                    <a:pt x="0" y="880"/>
                  </a:lnTo>
                  <a:lnTo>
                    <a:pt x="5" y="916"/>
                  </a:lnTo>
                  <a:lnTo>
                    <a:pt x="18" y="949"/>
                  </a:lnTo>
                  <a:lnTo>
                    <a:pt x="39" y="979"/>
                  </a:lnTo>
                  <a:lnTo>
                    <a:pt x="66" y="1005"/>
                  </a:lnTo>
                  <a:lnTo>
                    <a:pt x="99" y="1026"/>
                  </a:lnTo>
                  <a:lnTo>
                    <a:pt x="137" y="1042"/>
                  </a:lnTo>
                  <a:lnTo>
                    <a:pt x="179" y="1052"/>
                  </a:lnTo>
                  <a:lnTo>
                    <a:pt x="224" y="1056"/>
                  </a:lnTo>
                  <a:lnTo>
                    <a:pt x="454" y="1290"/>
                  </a:lnTo>
                  <a:lnTo>
                    <a:pt x="560" y="1056"/>
                  </a:lnTo>
                  <a:lnTo>
                    <a:pt x="1120" y="1056"/>
                  </a:lnTo>
                  <a:lnTo>
                    <a:pt x="1165" y="1052"/>
                  </a:lnTo>
                  <a:lnTo>
                    <a:pt x="1207" y="1042"/>
                  </a:lnTo>
                  <a:lnTo>
                    <a:pt x="1246" y="1026"/>
                  </a:lnTo>
                  <a:lnTo>
                    <a:pt x="1279" y="1005"/>
                  </a:lnTo>
                  <a:lnTo>
                    <a:pt x="1306" y="979"/>
                  </a:lnTo>
                  <a:lnTo>
                    <a:pt x="1327" y="949"/>
                  </a:lnTo>
                  <a:lnTo>
                    <a:pt x="1340" y="916"/>
                  </a:lnTo>
                  <a:lnTo>
                    <a:pt x="1344" y="880"/>
                  </a:lnTo>
                  <a:lnTo>
                    <a:pt x="1344" y="616"/>
                  </a:lnTo>
                  <a:lnTo>
                    <a:pt x="1344" y="176"/>
                  </a:lnTo>
                  <a:lnTo>
                    <a:pt x="1340" y="141"/>
                  </a:lnTo>
                  <a:lnTo>
                    <a:pt x="1327" y="108"/>
                  </a:lnTo>
                  <a:lnTo>
                    <a:pt x="1306" y="78"/>
                  </a:lnTo>
                  <a:lnTo>
                    <a:pt x="1279" y="52"/>
                  </a:lnTo>
                  <a:lnTo>
                    <a:pt x="1246" y="30"/>
                  </a:lnTo>
                  <a:lnTo>
                    <a:pt x="1207" y="14"/>
                  </a:lnTo>
                  <a:lnTo>
                    <a:pt x="1165" y="4"/>
                  </a:lnTo>
                  <a:lnTo>
                    <a:pt x="1120" y="0"/>
                  </a:lnTo>
                  <a:lnTo>
                    <a:pt x="560" y="0"/>
                  </a:lnTo>
                  <a:lnTo>
                    <a:pt x="224" y="0"/>
                  </a:lnTo>
                  <a:lnTo>
                    <a:pt x="224" y="0"/>
                  </a:lnTo>
                </a:path>
              </a:pathLst>
            </a:custGeom>
            <a:solidFill>
              <a:schemeClr val="accent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Rectangle 6"/>
            <p:cNvSpPr>
              <a:spLocks noChangeArrowheads="1"/>
            </p:cNvSpPr>
            <p:nvPr/>
          </p:nvSpPr>
          <p:spPr bwMode="auto">
            <a:xfrm>
              <a:off x="4330" y="789"/>
              <a:ext cx="1132"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en-US" dirty="0"/>
                <a:t>Don’t think about it, just sign it!</a:t>
              </a:r>
            </a:p>
          </p:txBody>
        </p:sp>
      </p:grpSp>
    </p:spTree>
    <p:extLst>
      <p:ext uri="{BB962C8B-B14F-4D97-AF65-F5344CB8AC3E}">
        <p14:creationId xmlns:p14="http://schemas.microsoft.com/office/powerpoint/2010/main" val="1477382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363">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536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15367"/>
                                        </p:tgtEl>
                                        <p:attrNameLst>
                                          <p:attrName>style.visibility</p:attrName>
                                        </p:attrNameLst>
                                      </p:cBhvr>
                                      <p:to>
                                        <p:strVal val="visible"/>
                                      </p:to>
                                    </p:set>
                                    <p:animEffect transition="in" filter="box(in)">
                                      <p:cBhvr>
                                        <p:cTn id="49"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1363133" y="1659468"/>
            <a:ext cx="2523067" cy="685800"/>
          </a:xfrm>
        </p:spPr>
        <p:txBody>
          <a:bodyPr/>
          <a:lstStyle/>
          <a:p>
            <a:pPr eaLnBrk="1" hangingPunct="1"/>
            <a:r>
              <a:rPr lang="en-US" altLang="en-US" dirty="0"/>
              <a:t>Personal life</a:t>
            </a:r>
          </a:p>
        </p:txBody>
      </p:sp>
      <p:sp>
        <p:nvSpPr>
          <p:cNvPr id="23554" name="Title 1"/>
          <p:cNvSpPr>
            <a:spLocks noGrp="1"/>
          </p:cNvSpPr>
          <p:nvPr>
            <p:ph type="title"/>
          </p:nvPr>
        </p:nvSpPr>
        <p:spPr/>
        <p:txBody>
          <a:bodyPr>
            <a:normAutofit fontScale="90000"/>
          </a:bodyPr>
          <a:lstStyle/>
          <a:p>
            <a:pPr eaLnBrk="1" hangingPunct="1"/>
            <a:r>
              <a:rPr lang="en-US" altLang="en-US" dirty="0"/>
              <a:t>Make a list of 10 problems around you</a:t>
            </a:r>
          </a:p>
        </p:txBody>
      </p:sp>
      <p:sp>
        <p:nvSpPr>
          <p:cNvPr id="4" name="Content Placeholder 2"/>
          <p:cNvSpPr txBox="1">
            <a:spLocks/>
          </p:cNvSpPr>
          <p:nvPr/>
        </p:nvSpPr>
        <p:spPr>
          <a:xfrm>
            <a:off x="5791200" y="1583267"/>
            <a:ext cx="2514600" cy="68580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en-US" dirty="0"/>
              <a:t>FAST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73868"/>
            <a:ext cx="339070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Image result for fast lah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0"/>
            <a:ext cx="3537976" cy="2650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76400" y="304800"/>
            <a:ext cx="5489575" cy="974725"/>
          </a:xfrm>
          <a:noFill/>
          <a:ln/>
        </p:spPr>
        <p:txBody>
          <a:bodyPr/>
          <a:lstStyle/>
          <a:p>
            <a:pPr algn="ctr"/>
            <a:r>
              <a:rPr lang="en-US" altLang="en-US">
                <a:latin typeface="Arial Unicode MS" pitchFamily="34" charset="-128"/>
                <a:ea typeface="Arial Unicode MS" pitchFamily="34" charset="-128"/>
                <a:cs typeface="Arial Unicode MS" pitchFamily="34" charset="-128"/>
              </a:rPr>
              <a:t>The </a:t>
            </a:r>
            <a:r>
              <a:rPr lang="en-US" altLang="en-US">
                <a:solidFill>
                  <a:srgbClr val="FF3300"/>
                </a:solidFill>
                <a:latin typeface="Arial Unicode MS" pitchFamily="34" charset="-128"/>
                <a:ea typeface="Arial Unicode MS" pitchFamily="34" charset="-128"/>
                <a:cs typeface="Arial Unicode MS" pitchFamily="34" charset="-128"/>
              </a:rPr>
              <a:t>IDEAL</a:t>
            </a:r>
            <a:r>
              <a:rPr lang="en-US" altLang="en-US">
                <a:latin typeface="Arial Unicode MS" pitchFamily="34" charset="-128"/>
                <a:ea typeface="Arial Unicode MS" pitchFamily="34" charset="-128"/>
                <a:cs typeface="Arial Unicode MS" pitchFamily="34" charset="-128"/>
              </a:rPr>
              <a:t> Method </a:t>
            </a:r>
          </a:p>
        </p:txBody>
      </p:sp>
      <p:sp>
        <p:nvSpPr>
          <p:cNvPr id="21507" name="Rectangle 3"/>
          <p:cNvSpPr>
            <a:spLocks noGrp="1" noChangeArrowheads="1"/>
          </p:cNvSpPr>
          <p:nvPr>
            <p:ph type="body" idx="1"/>
          </p:nvPr>
        </p:nvSpPr>
        <p:spPr>
          <a:xfrm>
            <a:off x="609600" y="1905000"/>
            <a:ext cx="8007350" cy="4191000"/>
          </a:xfrm>
          <a:noFill/>
          <a:ln/>
        </p:spPr>
        <p:txBody>
          <a:bodyPr>
            <a:normAutofit lnSpcReduction="10000"/>
          </a:bodyPr>
          <a:lstStyle/>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I</a:t>
            </a:r>
            <a:r>
              <a:rPr lang="en-US" altLang="en-US" dirty="0">
                <a:latin typeface="Arial Unicode MS" pitchFamily="34" charset="-128"/>
                <a:ea typeface="Arial Unicode MS" pitchFamily="34" charset="-128"/>
                <a:cs typeface="Arial Unicode MS" pitchFamily="34" charset="-128"/>
              </a:rPr>
              <a:t>dentify the problem. </a:t>
            </a: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D</a:t>
            </a:r>
            <a:r>
              <a:rPr lang="en-US" altLang="en-US" dirty="0">
                <a:latin typeface="Arial Unicode MS" pitchFamily="34" charset="-128"/>
                <a:ea typeface="Arial Unicode MS" pitchFamily="34" charset="-128"/>
                <a:cs typeface="Arial Unicode MS" pitchFamily="34" charset="-128"/>
              </a:rPr>
              <a:t>efine the problem.</a:t>
            </a:r>
          </a:p>
          <a:p>
            <a:pPr lvl="1">
              <a:buClr>
                <a:srgbClr val="FF3300"/>
              </a:buClr>
            </a:pPr>
            <a:r>
              <a:rPr lang="en-US" dirty="0"/>
              <a:t>-What do you want to happen?</a:t>
            </a:r>
            <a:endParaRPr lang="en-US" altLang="en-US" dirty="0">
              <a:latin typeface="Arial Unicode MS" pitchFamily="34" charset="-128"/>
              <a:ea typeface="Arial Unicode MS" pitchFamily="34" charset="-128"/>
              <a:cs typeface="Arial Unicode MS" pitchFamily="34" charset="-128"/>
            </a:endParaRP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E</a:t>
            </a:r>
            <a:r>
              <a:rPr lang="en-US" altLang="en-US" dirty="0">
                <a:latin typeface="Arial Unicode MS" pitchFamily="34" charset="-128"/>
                <a:ea typeface="Arial Unicode MS" pitchFamily="34" charset="-128"/>
                <a:cs typeface="Arial Unicode MS" pitchFamily="34" charset="-128"/>
              </a:rPr>
              <a:t>xplore alternative approaches.</a:t>
            </a:r>
          </a:p>
          <a:p>
            <a:pPr lvl="1">
              <a:buClr>
                <a:srgbClr val="FF3300"/>
              </a:buClr>
            </a:pPr>
            <a:r>
              <a:rPr lang="en-US" altLang="en-US" dirty="0">
                <a:latin typeface="Arial Unicode MS" pitchFamily="34" charset="-128"/>
                <a:ea typeface="Arial Unicode MS" pitchFamily="34" charset="-128"/>
                <a:cs typeface="Arial Unicode MS" pitchFamily="34" charset="-128"/>
              </a:rPr>
              <a:t>Some solutions-best solutions-is it safe, fair?-will it work</a:t>
            </a: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A</a:t>
            </a:r>
            <a:r>
              <a:rPr lang="en-US" altLang="en-US" dirty="0">
                <a:latin typeface="Arial Unicode MS" pitchFamily="34" charset="-128"/>
                <a:ea typeface="Arial Unicode MS" pitchFamily="34" charset="-128"/>
                <a:cs typeface="Arial Unicode MS" pitchFamily="34" charset="-128"/>
              </a:rPr>
              <a:t>ct on the best strategies. </a:t>
            </a: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L</a:t>
            </a:r>
            <a:r>
              <a:rPr lang="en-US" altLang="en-US" dirty="0">
                <a:latin typeface="Arial Unicode MS" pitchFamily="34" charset="-128"/>
                <a:ea typeface="Arial Unicode MS" pitchFamily="34" charset="-128"/>
                <a:cs typeface="Arial Unicode MS" pitchFamily="34" charset="-128"/>
              </a:rPr>
              <a:t>ook back to evaluate the effects.  </a:t>
            </a:r>
          </a:p>
          <a:p>
            <a:pPr lvl="1">
              <a:buClr>
                <a:srgbClr val="FF3300"/>
              </a:buClr>
            </a:pPr>
            <a:r>
              <a:rPr lang="en-US" altLang="en-US" dirty="0">
                <a:latin typeface="Arial Unicode MS" pitchFamily="34" charset="-128"/>
                <a:ea typeface="Arial Unicode MS" pitchFamily="34" charset="-128"/>
                <a:cs typeface="Arial Unicode MS" pitchFamily="34" charset="-128"/>
              </a:rPr>
              <a:t>Is it working? – what will you do </a:t>
            </a:r>
            <a:r>
              <a:rPr lang="en-US" altLang="en-US">
                <a:latin typeface="Arial Unicode MS" pitchFamily="34" charset="-128"/>
                <a:ea typeface="Arial Unicode MS" pitchFamily="34" charset="-128"/>
                <a:cs typeface="Arial Unicode MS" pitchFamily="34" charset="-128"/>
              </a:rPr>
              <a:t>next time</a:t>
            </a:r>
            <a:endParaRPr lang="en-US" altLang="en-US"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1530923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heckerboard(across)">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0" dur="500"/>
                                        <p:tgtEl>
                                          <p:spTgt spid="2150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5" dur="500"/>
                                        <p:tgtEl>
                                          <p:spTgt spid="21507">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8" dur="500"/>
                                        <p:tgtEl>
                                          <p:spTgt spid="2150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3" dur="500"/>
                                        <p:tgtEl>
                                          <p:spTgt spid="2150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8" dur="500"/>
                                        <p:tgtEl>
                                          <p:spTgt spid="21507">
                                            <p:txEl>
                                              <p:pRg st="6" end="6"/>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1"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6"/>
          <p:cNvSpPr>
            <a:spLocks noGrp="1" noChangeArrowheads="1"/>
          </p:cNvSpPr>
          <p:nvPr>
            <p:ph type="title"/>
          </p:nvPr>
        </p:nvSpPr>
        <p:spPr/>
        <p:txBody>
          <a:bodyPr>
            <a:normAutofit fontScale="90000"/>
          </a:bodyPr>
          <a:lstStyle/>
          <a:p>
            <a:pPr eaLnBrk="1" hangingPunct="1"/>
            <a:r>
              <a:rPr lang="en-US" altLang="en-US" dirty="0"/>
              <a:t>Common failings in problem solving</a:t>
            </a:r>
          </a:p>
        </p:txBody>
      </p:sp>
      <p:sp>
        <p:nvSpPr>
          <p:cNvPr id="4" name="Rectangle 3"/>
          <p:cNvSpPr txBox="1">
            <a:spLocks noChangeArrowheads="1"/>
          </p:cNvSpPr>
          <p:nvPr/>
        </p:nvSpPr>
        <p:spPr>
          <a:xfrm>
            <a:off x="609600" y="1905000"/>
            <a:ext cx="8007350" cy="4191000"/>
          </a:xfrm>
          <a:prstGeom prst="rect">
            <a:avLst/>
          </a:prstGeom>
          <a:no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Clr>
                <a:srgbClr val="FF3300"/>
              </a:buClr>
              <a:buNone/>
            </a:pPr>
            <a:endParaRPr lang="en-US" altLang="en-US" dirty="0">
              <a:latin typeface="Arial Unicode MS" pitchFamily="34" charset="-128"/>
              <a:ea typeface="Arial Unicode MS" pitchFamily="34" charset="-128"/>
              <a:cs typeface="Arial Unicode MS" pitchFamily="34" charset="-128"/>
            </a:endParaRPr>
          </a:p>
        </p:txBody>
      </p:sp>
      <p:sp>
        <p:nvSpPr>
          <p:cNvPr id="7" name="Rectangle 3"/>
          <p:cNvSpPr>
            <a:spLocks noGrp="1" noChangeArrowheads="1"/>
          </p:cNvSpPr>
          <p:nvPr>
            <p:ph idx="1"/>
          </p:nvPr>
        </p:nvSpPr>
        <p:spPr>
          <a:xfrm>
            <a:off x="457200" y="1524000"/>
            <a:ext cx="8229600" cy="4525963"/>
          </a:xfrm>
        </p:spPr>
        <p:txBody>
          <a:bodyPr/>
          <a:lstStyle/>
          <a:p>
            <a:pPr eaLnBrk="1" hangingPunct="1"/>
            <a:r>
              <a:rPr lang="en-US" altLang="en-US" dirty="0"/>
              <a:t>Unable to notice problems:</a:t>
            </a:r>
          </a:p>
          <a:p>
            <a:pPr lvl="1"/>
            <a:endParaRPr lang="en-US" altLang="en-US" dirty="0"/>
          </a:p>
          <a:p>
            <a:pPr lvl="1"/>
            <a:r>
              <a:rPr lang="en-US" altLang="en-US" dirty="0"/>
              <a:t>Don’t ask enough questions</a:t>
            </a:r>
          </a:p>
          <a:p>
            <a:pPr lvl="1"/>
            <a:r>
              <a:rPr lang="en-US" altLang="en-US" dirty="0"/>
              <a:t>Are disturbed, offended on coming across opposite views and ideas</a:t>
            </a:r>
          </a:p>
          <a:p>
            <a:pPr eaLnBrk="1" hangingPunct="1"/>
            <a:endParaRPr lang="en-US" altLang="en-US" dirty="0"/>
          </a:p>
          <a:p>
            <a:pPr eaLnBrk="1" hangingPunct="1"/>
            <a:r>
              <a:rPr lang="en-US" altLang="en-US" dirty="0"/>
              <a:t>Can identify a problem, not solve them</a:t>
            </a:r>
          </a:p>
          <a:p>
            <a:pPr lvl="1"/>
            <a:r>
              <a:rPr lang="en-US" altLang="en-US" dirty="0"/>
              <a:t>Lack the tools, energy or method needed to solve them</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Some feedback about presentations</a:t>
            </a:r>
          </a:p>
        </p:txBody>
      </p:sp>
      <p:sp>
        <p:nvSpPr>
          <p:cNvPr id="3" name="AutoShape 2" descr="Image result for pres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35814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en-US" dirty="0">
                <a:solidFill>
                  <a:srgbClr val="FF0000"/>
                </a:solidFill>
              </a:rPr>
              <a:t>Issue 1</a:t>
            </a:r>
            <a:r>
              <a:rPr lang="en-US" altLang="en-US" dirty="0"/>
              <a:t>: First two minutes of presentation</a:t>
            </a:r>
          </a:p>
        </p:txBody>
      </p:sp>
      <p:sp>
        <p:nvSpPr>
          <p:cNvPr id="3" name="AutoShape 2" descr="Image result for pres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3"/>
          <p:cNvSpPr>
            <a:spLocks noGrp="1" noChangeArrowheads="1"/>
          </p:cNvSpPr>
          <p:nvPr>
            <p:ph idx="1"/>
          </p:nvPr>
        </p:nvSpPr>
        <p:spPr>
          <a:xfrm>
            <a:off x="457200" y="1524000"/>
            <a:ext cx="8229600" cy="4800600"/>
          </a:xfrm>
        </p:spPr>
        <p:txBody>
          <a:bodyPr>
            <a:normAutofit fontScale="92500" lnSpcReduction="10000"/>
          </a:bodyPr>
          <a:lstStyle/>
          <a:p>
            <a:pPr eaLnBrk="1" hangingPunct="1"/>
            <a:r>
              <a:rPr lang="en-US" altLang="en-US" dirty="0"/>
              <a:t>First two minutes: Make or break</a:t>
            </a:r>
            <a:endParaRPr lang="en-US" altLang="en-US" i="1" dirty="0"/>
          </a:p>
          <a:p>
            <a:pPr eaLnBrk="1" hangingPunct="1"/>
            <a:endParaRPr lang="en-US" altLang="en-US" i="1" dirty="0"/>
          </a:p>
          <a:p>
            <a:pPr eaLnBrk="1" hangingPunct="1"/>
            <a:r>
              <a:rPr lang="en-US" altLang="en-US" i="1" dirty="0"/>
              <a:t>Elevator pitch: </a:t>
            </a:r>
          </a:p>
          <a:p>
            <a:pPr lvl="1"/>
            <a:endParaRPr lang="en-US" altLang="en-US" dirty="0"/>
          </a:p>
          <a:p>
            <a:pPr lvl="1"/>
            <a:r>
              <a:rPr lang="en-US" altLang="en-US" dirty="0"/>
              <a:t>Think about convincing someone in </a:t>
            </a:r>
          </a:p>
          <a:p>
            <a:pPr marL="393192" lvl="1" indent="0">
              <a:buNone/>
            </a:pPr>
            <a:r>
              <a:rPr lang="en-US" altLang="en-US" dirty="0"/>
              <a:t>    elevator</a:t>
            </a:r>
          </a:p>
          <a:p>
            <a:pPr lvl="1"/>
            <a:endParaRPr lang="en-US" altLang="en-US" dirty="0"/>
          </a:p>
          <a:p>
            <a:pPr lvl="1"/>
            <a:r>
              <a:rPr lang="en-US" altLang="en-US" dirty="0"/>
              <a:t>Short, seamless and impactful summary </a:t>
            </a:r>
          </a:p>
          <a:p>
            <a:pPr marL="393192" lvl="1" indent="0">
              <a:buNone/>
            </a:pPr>
            <a:r>
              <a:rPr lang="en-US" altLang="en-US" dirty="0"/>
              <a:t>    of your work:</a:t>
            </a:r>
          </a:p>
          <a:p>
            <a:pPr lvl="2"/>
            <a:r>
              <a:rPr lang="en-US" altLang="en-US" dirty="0"/>
              <a:t>Write this summary down, rephrase it to describe your work better</a:t>
            </a:r>
          </a:p>
          <a:p>
            <a:pPr lvl="2"/>
            <a:endParaRPr lang="en-US" altLang="en-US" dirty="0"/>
          </a:p>
          <a:p>
            <a:r>
              <a:rPr lang="en-US" altLang="en-US" dirty="0"/>
              <a:t>Must answer two questions(and </a:t>
            </a:r>
            <a:r>
              <a:rPr lang="en-US" altLang="en-US" i="1" dirty="0"/>
              <a:t>no more</a:t>
            </a:r>
            <a:r>
              <a:rPr lang="en-US" altLang="en-US" dirty="0"/>
              <a:t>)</a:t>
            </a:r>
          </a:p>
          <a:p>
            <a:pPr lvl="3"/>
            <a:r>
              <a:rPr lang="en-US" altLang="en-US" dirty="0"/>
              <a:t>What problem are you solving</a:t>
            </a:r>
          </a:p>
          <a:p>
            <a:pPr lvl="3"/>
            <a:r>
              <a:rPr lang="en-US" altLang="en-US" dirty="0"/>
              <a:t>How are you different from others</a:t>
            </a:r>
          </a:p>
          <a:p>
            <a:pPr marL="630936" lvl="2" indent="0">
              <a:buNone/>
            </a:pPr>
            <a:endParaRPr lang="en-US" altLang="en-US" dirty="0"/>
          </a:p>
        </p:txBody>
      </p:sp>
      <p:sp>
        <p:nvSpPr>
          <p:cNvPr id="2" name="AutoShape 4" descr="Image result for elevator pit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52600"/>
            <a:ext cx="3276600" cy="242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35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en-US" dirty="0"/>
              <a:t>Issue 2: Textual vs visual information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343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47850"/>
            <a:ext cx="4368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8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Textual vs visual information</a:t>
            </a:r>
          </a:p>
        </p:txBody>
      </p:sp>
      <p:sp>
        <p:nvSpPr>
          <p:cNvPr id="5" name="Rectangle 3"/>
          <p:cNvSpPr>
            <a:spLocks noGrp="1" noChangeArrowheads="1"/>
          </p:cNvSpPr>
          <p:nvPr>
            <p:ph idx="1"/>
          </p:nvPr>
        </p:nvSpPr>
        <p:spPr>
          <a:xfrm>
            <a:off x="457200" y="1524000"/>
            <a:ext cx="8229600" cy="4800600"/>
          </a:xfrm>
        </p:spPr>
        <p:txBody>
          <a:bodyPr>
            <a:normAutofit/>
          </a:bodyPr>
          <a:lstStyle/>
          <a:p>
            <a:pPr eaLnBrk="1" hangingPunct="1"/>
            <a:r>
              <a:rPr lang="en-US" altLang="en-US" dirty="0"/>
              <a:t>Always prefer graphics over text in presentations</a:t>
            </a:r>
          </a:p>
          <a:p>
            <a:pPr eaLnBrk="1" hangingPunct="1"/>
            <a:r>
              <a:rPr lang="en-US" altLang="en-US" dirty="0"/>
              <a:t>No slide with more than 15 words of text</a:t>
            </a:r>
          </a:p>
          <a:p>
            <a:pPr eaLnBrk="1" hangingPunct="1"/>
            <a:endParaRPr lang="en-US" altLang="en-US" i="1" dirty="0"/>
          </a:p>
          <a:p>
            <a:pPr marL="630936" lvl="2" indent="0">
              <a:buNone/>
            </a:pPr>
            <a:endParaRPr lang="en-US" altLang="en-US" dirty="0"/>
          </a:p>
        </p:txBody>
      </p:sp>
      <p:pic>
        <p:nvPicPr>
          <p:cNvPr id="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4540004" cy="357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endParaRPr lang="en-US" altLang="en-US" dirty="0"/>
          </a:p>
          <a:p>
            <a:pPr eaLnBrk="1" hangingPunct="1"/>
            <a:r>
              <a:rPr lang="en-US" altLang="en-US" dirty="0"/>
              <a:t>No engagement with audience</a:t>
            </a:r>
          </a:p>
          <a:p>
            <a:pPr eaLnBrk="1" hangingPunct="1"/>
            <a:endParaRPr lang="en-US" altLang="en-US" dirty="0"/>
          </a:p>
          <a:p>
            <a:pPr eaLnBrk="1" hangingPunct="1"/>
            <a:r>
              <a:rPr lang="en-US" altLang="en-US" dirty="0"/>
              <a:t>Multiple people answering/speaking at once</a:t>
            </a:r>
          </a:p>
          <a:p>
            <a:pPr eaLnBrk="1" hangingPunct="1"/>
            <a:endParaRPr lang="en-US" altLang="en-US" dirty="0"/>
          </a:p>
          <a:p>
            <a:pPr marL="109728" indent="0" eaLnBrk="1" hangingPunct="1">
              <a:buNone/>
            </a:pPr>
            <a:endParaRPr lang="en-US" altLang="en-US" dirty="0"/>
          </a:p>
        </p:txBody>
      </p:sp>
      <p:sp>
        <p:nvSpPr>
          <p:cNvPr id="18434" name="Title 1"/>
          <p:cNvSpPr>
            <a:spLocks noGrp="1"/>
          </p:cNvSpPr>
          <p:nvPr>
            <p:ph type="title"/>
          </p:nvPr>
        </p:nvSpPr>
        <p:spPr/>
        <p:txBody>
          <a:bodyPr/>
          <a:lstStyle/>
          <a:p>
            <a:pPr eaLnBrk="1" hangingPunct="1"/>
            <a:r>
              <a:rPr lang="en-US" altLang="en-US" dirty="0"/>
              <a:t>Other issues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en-US" dirty="0"/>
              <a:t>Problem solving: Why should we care?</a:t>
            </a:r>
          </a:p>
        </p:txBody>
      </p:sp>
      <p:pic>
        <p:nvPicPr>
          <p:cNvPr id="512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933" y="1524000"/>
            <a:ext cx="5037667" cy="4618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dirty="0" err="1"/>
              <a:t>Cowlar</a:t>
            </a:r>
            <a:r>
              <a:rPr lang="en-US" altLang="en-US" dirty="0"/>
              <a:t>: Cow </a:t>
            </a:r>
            <a:r>
              <a:rPr lang="en-US" altLang="en-US" dirty="0" err="1"/>
              <a:t>IoT</a:t>
            </a:r>
            <a:endParaRPr lang="en-US" altLang="en-US" dirty="0"/>
          </a:p>
        </p:txBody>
      </p:sp>
      <p:sp>
        <p:nvSpPr>
          <p:cNvPr id="2" name="AutoShape 2" descr="Image result for ups trucks right turns onl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earphones tangl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Image result for cowl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752600"/>
            <a:ext cx="3200400" cy="339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489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Problem solving: examples</a:t>
            </a:r>
          </a:p>
        </p:txBody>
      </p:sp>
      <p:sp>
        <p:nvSpPr>
          <p:cNvPr id="3" name="AutoShape 2" descr="Image result for problem solving elevator takes too lo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606675"/>
            <a:ext cx="8870950" cy="159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791199" y="2455332"/>
            <a:ext cx="3235325" cy="181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581</Words>
  <Application>Microsoft Office PowerPoint</Application>
  <PresentationFormat>On-screen Show (4:3)</PresentationFormat>
  <Paragraphs>115</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Lucida Sans Unicode</vt:lpstr>
      <vt:lpstr>Times New Roman</vt:lpstr>
      <vt:lpstr>Verdana</vt:lpstr>
      <vt:lpstr>Wingdings</vt:lpstr>
      <vt:lpstr>Wingdings 2</vt:lpstr>
      <vt:lpstr>Wingdings 3</vt:lpstr>
      <vt:lpstr>2_Concourse</vt:lpstr>
      <vt:lpstr>Problem solving and critical thinking</vt:lpstr>
      <vt:lpstr>Some feedback about presentations</vt:lpstr>
      <vt:lpstr>Issue 1: First two minutes of presentation</vt:lpstr>
      <vt:lpstr>Issue 2: Textual vs visual information</vt:lpstr>
      <vt:lpstr>Textual vs visual information</vt:lpstr>
      <vt:lpstr>Other issues</vt:lpstr>
      <vt:lpstr>Problem solving: Why should we care?</vt:lpstr>
      <vt:lpstr>Cowlar: Cow IoT</vt:lpstr>
      <vt:lpstr>Problem solving: examples</vt:lpstr>
      <vt:lpstr>Problem solving: examples</vt:lpstr>
      <vt:lpstr>Critical Thinking</vt:lpstr>
      <vt:lpstr>Four Aspects of Critical Thinking</vt:lpstr>
      <vt:lpstr>Critical Thinkers</vt:lpstr>
      <vt:lpstr>Uncritical Thinkers</vt:lpstr>
      <vt:lpstr>Make a list of 10 problems around you</vt:lpstr>
      <vt:lpstr>The IDEAL Method </vt:lpstr>
      <vt:lpstr>Common failings in problem solving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dc:title>
  <dc:creator/>
  <cp:lastModifiedBy/>
  <cp:revision>580</cp:revision>
  <dcterms:created xsi:type="dcterms:W3CDTF">2002-09-27T23:29:22Z</dcterms:created>
  <dcterms:modified xsi:type="dcterms:W3CDTF">2024-11-27T05:40:47Z</dcterms:modified>
</cp:coreProperties>
</file>