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42"/>
  </p:notesMasterIdLst>
  <p:handoutMasterIdLst>
    <p:handoutMasterId r:id="rId43"/>
  </p:handoutMasterIdLst>
  <p:sldIdLst>
    <p:sldId id="1719" r:id="rId2"/>
    <p:sldId id="2253" r:id="rId3"/>
    <p:sldId id="1865" r:id="rId4"/>
    <p:sldId id="2529" r:id="rId5"/>
    <p:sldId id="2530" r:id="rId6"/>
    <p:sldId id="2531" r:id="rId7"/>
    <p:sldId id="2532" r:id="rId8"/>
    <p:sldId id="1905" r:id="rId9"/>
    <p:sldId id="1922" r:id="rId10"/>
    <p:sldId id="2473" r:id="rId11"/>
    <p:sldId id="2480" r:id="rId12"/>
    <p:sldId id="2482" r:id="rId13"/>
    <p:sldId id="2476" r:id="rId14"/>
    <p:sldId id="2481" r:id="rId15"/>
    <p:sldId id="2472" r:id="rId16"/>
    <p:sldId id="2477" r:id="rId17"/>
    <p:sldId id="2479" r:id="rId18"/>
    <p:sldId id="1926" r:id="rId19"/>
    <p:sldId id="1946" r:id="rId20"/>
    <p:sldId id="2483" r:id="rId21"/>
    <p:sldId id="1862" r:id="rId22"/>
    <p:sldId id="2523" r:id="rId23"/>
    <p:sldId id="2485" r:id="rId24"/>
    <p:sldId id="2492" r:id="rId25"/>
    <p:sldId id="2527" r:id="rId26"/>
    <p:sldId id="2501" r:id="rId27"/>
    <p:sldId id="2516" r:id="rId28"/>
    <p:sldId id="2518" r:id="rId29"/>
    <p:sldId id="2510" r:id="rId30"/>
    <p:sldId id="2524" r:id="rId31"/>
    <p:sldId id="2508" r:id="rId32"/>
    <p:sldId id="2509" r:id="rId33"/>
    <p:sldId id="2517" r:id="rId34"/>
    <p:sldId id="2528" r:id="rId35"/>
    <p:sldId id="2498" r:id="rId36"/>
    <p:sldId id="2533" r:id="rId37"/>
    <p:sldId id="2500" r:id="rId38"/>
    <p:sldId id="2503" r:id="rId39"/>
    <p:sldId id="1897" r:id="rId40"/>
    <p:sldId id="2525"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aS Compute Options" id="{4F1F8CE5-B2C3-456C-A812-418E477651AC}">
          <p14:sldIdLst>
            <p14:sldId id="1719"/>
            <p14:sldId id="2253"/>
          </p14:sldIdLst>
        </p14:section>
        <p14:section name="App Service Plans" id="{2F65BD05-5507-43B4-8D36-8216A9125082}">
          <p14:sldIdLst>
            <p14:sldId id="1865"/>
          </p14:sldIdLst>
        </p14:section>
        <p14:section name="Untitled Section" id="{42B445A9-A050-46D7-B061-AC7E167BC9AD}">
          <p14:sldIdLst>
            <p14:sldId id="2529"/>
            <p14:sldId id="2530"/>
            <p14:sldId id="2531"/>
            <p14:sldId id="2532"/>
            <p14:sldId id="1905"/>
            <p14:sldId id="1922"/>
            <p14:sldId id="2473"/>
            <p14:sldId id="2480"/>
            <p14:sldId id="2482"/>
          </p14:sldIdLst>
        </p14:section>
        <p14:section name="App Services" id="{4F66F9CE-5C35-44D8-8DF8-3031384F09D2}">
          <p14:sldIdLst>
            <p14:sldId id="2476"/>
            <p14:sldId id="2481"/>
            <p14:sldId id="2472"/>
            <p14:sldId id="2477"/>
            <p14:sldId id="2479"/>
            <p14:sldId id="1926"/>
            <p14:sldId id="1946"/>
            <p14:sldId id="2483"/>
            <p14:sldId id="1862"/>
            <p14:sldId id="2523"/>
            <p14:sldId id="2485"/>
            <p14:sldId id="2492"/>
            <p14:sldId id="2527"/>
            <p14:sldId id="2501"/>
            <p14:sldId id="2516"/>
            <p14:sldId id="2518"/>
            <p14:sldId id="2510"/>
            <p14:sldId id="2524"/>
            <p14:sldId id="2508"/>
            <p14:sldId id="2509"/>
            <p14:sldId id="2517"/>
            <p14:sldId id="2528"/>
            <p14:sldId id="2498"/>
            <p14:sldId id="2533"/>
            <p14:sldId id="2500"/>
            <p14:sldId id="2503"/>
            <p14:sldId id="1897"/>
            <p14:sldId id="252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100"/>
    <a:srgbClr val="243A5E"/>
    <a:srgbClr val="0067B4"/>
    <a:srgbClr val="0070C4"/>
    <a:srgbClr val="EDEDED"/>
    <a:srgbClr val="EBEBEB"/>
    <a:srgbClr val="59B4D9"/>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DA8C80-CB9D-4494-BACE-44B8700E33B5}" v="298" dt="2024-10-20T19:04:05.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5" autoAdjust="0"/>
    <p:restoredTop sz="74057" autoAdjust="0"/>
  </p:normalViewPr>
  <p:slideViewPr>
    <p:cSldViewPr snapToGrid="0">
      <p:cViewPr varScale="1">
        <p:scale>
          <a:sx n="74" d="100"/>
          <a:sy n="74" d="100"/>
        </p:scale>
        <p:origin x="1701" y="267"/>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10/21/2024 8:06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10/21/2024 7:58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learn.microsoft.com/en-us/azure/aks/virtual-nodes-cli"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virtual-kubelet.io/"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iis/manage/configuring-security/how-to-set-up-ssl-on-ii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support.microsoft.com/en-us/topic/how-to-reset-the-hosts-file-back-to-the-default-c2a43f9d-e176-c6f3-e4ef-3500277a6dae" TargetMode="External"/><Relationship Id="rId4" Type="http://schemas.openxmlformats.org/officeDocument/2006/relationships/hyperlink" Target="https://msftwebcast.com/2019/11/create-and-bind-a-self-signed-certificate-in-iis-10.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0" dirty="0">
                <a:effectLst/>
                <a:latin typeface="Calibri" panose="020F0502020204030204" pitchFamily="34" charset="0"/>
                <a:cs typeface="Times New Roman" panose="02020603050405020304" pitchFamily="18" charset="0"/>
              </a:rPr>
              <a:t>Deploy and manage Azure compute resources (25-30%)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Create and configure Web Apps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 Plans</a:t>
            </a:r>
          </a:p>
          <a:p>
            <a:r>
              <a:rPr lang="en-US" sz="850" dirty="0">
                <a:cs typeface="Segoe UI" panose="020B0502040204020203" pitchFamily="34" charset="0"/>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 App Service plan in Azure - https://docs.microsoft.com/azure/app-service/app-service-plan-manage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7027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up staging environments - https://docs.microsoft.com/azure/?toapp-service/web-sites-staged-publishingc=%2Fazure%2Fapp-service%2Ftoc.json#add-a-deployment-slot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https://learn.microsoft.com/en-us/azure/app-service/overview-security#client-authentication-and-authorization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https://learn.microsoft.com/en-us/azure/app-service/app-service-web-tutorial-custom-domain?tabs=root%2Cazurecli#configure-a-custom-domain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553030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https://docs.microsoft.com/azure/app-service/web-sites-backup</a:t>
            </a:r>
          </a:p>
          <a:p>
            <a:endParaRPr lang="en-US" dirty="0"/>
          </a:p>
          <a:p>
            <a:r>
              <a:rPr lang="en-US" dirty="0"/>
              <a:t>Configure partial backups - https://docs.microsoft.com/azure/app-service/web-sites-backup</a:t>
            </a:r>
          </a:p>
          <a:p>
            <a:r>
              <a:rPr lang="en-US" dirty="0"/>
              <a:t>https://learn.microsoft.com/en-us/azure/app-service/manage-backup?tabs=portal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administrator tasks for an organization’s web app.</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If you are administering an Azure web app you will need to monitor, secure, and backup the app. </a:t>
            </a:r>
          </a:p>
          <a:p>
            <a:pPr marL="285750" marR="365760" lvl="0" indent="-285750">
              <a:lnSpc>
                <a:spcPct val="107000"/>
              </a:lnSpc>
              <a:spcBef>
                <a:spcPts val="0"/>
              </a:spcBef>
              <a:spcAft>
                <a:spcPts val="800"/>
              </a:spcAft>
              <a:buFont typeface="Arial" panose="020B0604020202020204" pitchFamily="34" charset="0"/>
              <a:buChar char="•"/>
            </a:pPr>
            <a:r>
              <a:rPr lang="en-US" sz="1800" dirty="0">
                <a:solidFill>
                  <a:srgbClr val="505050"/>
                </a:solidFill>
                <a:effectLst/>
                <a:latin typeface="Calibri" panose="020F0502020204030204" pitchFamily="34" charset="0"/>
                <a:ea typeface="Segoe UI" panose="020B0502040204020203" pitchFamily="34" charset="0"/>
                <a:cs typeface="Segoe UI (Body)"/>
              </a:rPr>
              <a:t>Monitoring includes usage stats, outages, page views, user sessions, performance, and troubleshooting. </a:t>
            </a:r>
          </a:p>
          <a:p>
            <a:pPr marL="285750" marR="365760" lvl="0" indent="-285750">
              <a:lnSpc>
                <a:spcPct val="107000"/>
              </a:lnSpc>
              <a:spcBef>
                <a:spcPts val="0"/>
              </a:spcBef>
              <a:spcAft>
                <a:spcPts val="800"/>
              </a:spcAft>
              <a:buFont typeface="Arial" panose="020B0604020202020204" pitchFamily="34" charset="0"/>
              <a:buChar char="•"/>
            </a:pPr>
            <a:r>
              <a:rPr lang="en-US" sz="1800" dirty="0">
                <a:solidFill>
                  <a:srgbClr val="505050"/>
                </a:solidFill>
                <a:effectLst/>
                <a:latin typeface="Calibri" panose="020F0502020204030204" pitchFamily="34" charset="0"/>
                <a:ea typeface="Segoe UI" panose="020B0502040204020203" pitchFamily="34" charset="0"/>
                <a:cs typeface="Segoe UI (Body)"/>
              </a:rPr>
              <a:t>Securing tasks include access, authentication, certificates, and identity. </a:t>
            </a:r>
          </a:p>
          <a:p>
            <a:pPr marL="285750" marR="365760" lvl="0" indent="-285750">
              <a:lnSpc>
                <a:spcPct val="107000"/>
              </a:lnSpc>
              <a:spcBef>
                <a:spcPts val="0"/>
              </a:spcBef>
              <a:spcAft>
                <a:spcPts val="800"/>
              </a:spcAft>
              <a:buFont typeface="Arial" panose="020B0604020202020204" pitchFamily="34" charset="0"/>
              <a:buChar char="•"/>
            </a:pPr>
            <a:r>
              <a:rPr lang="en-US" sz="1800" dirty="0">
                <a:solidFill>
                  <a:srgbClr val="505050"/>
                </a:solidFill>
                <a:effectLst/>
                <a:latin typeface="Calibri" panose="020F0502020204030204" pitchFamily="34" charset="0"/>
                <a:ea typeface="Segoe UI" panose="020B0502040204020203" pitchFamily="34" charset="0"/>
                <a:cs typeface="Segoe UI (Body)"/>
              </a:rPr>
              <a:t>Backup decisions make sure all parts of the app can be restored, as well as frequency of the backups. </a:t>
            </a:r>
          </a:p>
          <a:p>
            <a:pPr marL="285750" marR="365760" lvl="0" indent="-285750">
              <a:lnSpc>
                <a:spcPct val="107000"/>
              </a:lnSpc>
              <a:spcBef>
                <a:spcPts val="0"/>
              </a:spcBef>
              <a:spcAft>
                <a:spcPts val="800"/>
              </a:spcAft>
              <a:buFont typeface="Arial" panose="020B0604020202020204" pitchFamily="34" charset="0"/>
              <a:buChar char="•"/>
            </a:pPr>
            <a:r>
              <a:rPr lang="en-US" sz="1800" dirty="0">
                <a:solidFill>
                  <a:srgbClr val="505050"/>
                </a:solidFill>
                <a:effectLst/>
                <a:latin typeface="Calibri" panose="020F0502020204030204" pitchFamily="34" charset="0"/>
                <a:ea typeface="Segoe UI" panose="020B0502040204020203" pitchFamily="34" charset="0"/>
                <a:cs typeface="Segoe UI (Body)"/>
              </a:rPr>
              <a:t>Creating a custom domain name is another important task; there are certainly other important tasks.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sizing and scaling for Azure Container Instances.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container groups for Azure Container Instances.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04095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26432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Container Instances? - https://docs.microsoft.com/azure/container-instances/container-instances-overview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50875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Quickstart: Deploy a container instance in Azure using the Azure portal - https://docs.microsoft.com/azure/container-instances/container-instances-quickstart-portal</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10/21/2024 7:58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154710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i="0" kern="1200" dirty="0">
                <a:solidFill>
                  <a:schemeClr val="tx1"/>
                </a:solidFill>
                <a:effectLst/>
                <a:cs typeface="Segoe UI" panose="020B0502040204020203" pitchFamily="34" charset="0"/>
              </a:rPr>
              <a:t>Docker on Azure -  </a:t>
            </a:r>
            <a:r>
              <a:rPr lang="en-US" b="0" dirty="0"/>
              <a:t>https://azure.microsoft.com/services/kubernetes-service/docker/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10/21/2024 7:58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two differences between containers and virtual machines. </a:t>
            </a:r>
          </a:p>
          <a:p>
            <a:pPr marL="0" marR="365760" lvl="0" indent="0">
              <a:lnSpc>
                <a:spcPct val="107000"/>
              </a:lnSpc>
              <a:spcBef>
                <a:spcPts val="0"/>
              </a:spcBef>
              <a:spcAft>
                <a:spcPts val="800"/>
              </a:spcAft>
              <a:buFont typeface="+mj-lt"/>
              <a:buNone/>
            </a:pP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Containers provide only lightweight isolation, whereas VMs provide complete isolation. VMs run the entire operating systems, but containers only run the OS services that are needed. Containers are deployed with Docker and orchestrated with Azure Kubernetes service. VMs are deployed and managed  different tools with Azure. Containers can use local disk storage or file shares. VMs use a virtual hard disk and file shares.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effectLst/>
                <a:latin typeface="Consolas" panose="020B0609020204030204" pitchFamily="49" charset="0"/>
              </a:rPr>
              <a:t>Instructor – </a:t>
            </a:r>
            <a:r>
              <a:rPr lang="en-US" b="0" dirty="0">
                <a:solidFill>
                  <a:srgbClr val="000000"/>
                </a:solidFill>
                <a:effectLst/>
                <a:latin typeface="Consolas" panose="020B0609020204030204" pitchFamily="49" charset="0"/>
              </a:rPr>
              <a:t>optional slides at the end of the presentation.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storage for Azure Kubernetes Service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scaling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network connections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Upgrade an AKS cluster.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Kubernetes core concepts for Azure Kubernetes Service (AKS) - https://docs.microsoft.com/azure/aks/concepts-clusters-workloads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10/21/2024 7:58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341768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https://kodekloud.com/blog/kube-proxy/</a:t>
            </a:r>
          </a:p>
          <a:p>
            <a:r>
              <a:rPr lang="en-US" dirty="0"/>
              <a:t>https://kubernetes.io/docs/concepts/architecture/#kubelet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38018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options for applications in Azure Kubernetes Service (AKS) - https://docs.microsoft.com/azure/aks/concepts-storage</a:t>
            </a:r>
          </a:p>
          <a:p>
            <a:endParaRPr lang="en-US" dirty="0"/>
          </a:p>
          <a:p>
            <a:r>
              <a:rPr lang="en-US" b="0" i="0" dirty="0">
                <a:solidFill>
                  <a:srgbClr val="161616"/>
                </a:solidFill>
                <a:effectLst/>
                <a:latin typeface="Segoe UI" panose="020B0502040204020203" pitchFamily="34" charset="0"/>
              </a:rPr>
              <a:t> </a:t>
            </a:r>
            <a:r>
              <a:rPr lang="en-US" b="0" i="1" dirty="0">
                <a:solidFill>
                  <a:srgbClr val="161616"/>
                </a:solidFill>
                <a:effectLst/>
                <a:latin typeface="Segoe UI" panose="020B0502040204020203" pitchFamily="34" charset="0"/>
              </a:rPr>
              <a:t>Persistent Volume</a:t>
            </a:r>
            <a:r>
              <a:rPr lang="en-US" b="0" i="0" dirty="0">
                <a:solidFill>
                  <a:srgbClr val="161616"/>
                </a:solidFill>
                <a:effectLst/>
                <a:latin typeface="Segoe UI" panose="020B0502040204020203" pitchFamily="34" charset="0"/>
              </a:rPr>
              <a:t> (PV) is a storage resource created and managed by the Kubernetes API that can exist beyond the lifetime of an individual pod.  </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 persistent volume claim (PVC) requests storage of a particular storage class, access mode, and size.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70633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80914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options for applications in Azure Kubernetes Service (AKS) - https://docs.microsoft.com/azure/aks/concepts-scale</a:t>
            </a:r>
          </a:p>
          <a:p>
            <a:endParaRPr lang="en-US" dirty="0"/>
          </a:p>
          <a:p>
            <a:r>
              <a:rPr lang="en-US" b="0" i="0" dirty="0">
                <a:solidFill>
                  <a:srgbClr val="161616"/>
                </a:solidFill>
                <a:effectLst/>
                <a:latin typeface="Segoe UI" panose="020B0502040204020203" pitchFamily="34" charset="0"/>
              </a:rPr>
              <a:t>Kubernetes uses the horizontal pod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(HPA) to monitor the resource demand and automatically scale the number of pods. By default, the HPA checks the Metrics API every 15 seconds for any required changes in replica count, and the Metrics API retrieves data from the </a:t>
            </a:r>
            <a:r>
              <a:rPr lang="en-US" b="0" i="0" dirty="0" err="1">
                <a:solidFill>
                  <a:srgbClr val="161616"/>
                </a:solidFill>
                <a:effectLst/>
                <a:latin typeface="Segoe UI" panose="020B0502040204020203" pitchFamily="34" charset="0"/>
              </a:rPr>
              <a:t>Kubelet</a:t>
            </a:r>
            <a:r>
              <a:rPr lang="en-US" b="0" i="0" dirty="0">
                <a:solidFill>
                  <a:srgbClr val="161616"/>
                </a:solidFill>
                <a:effectLst/>
                <a:latin typeface="Segoe UI" panose="020B0502040204020203" pitchFamily="34" charset="0"/>
              </a:rPr>
              <a:t> every 60 seconds. So, the HPA is updated every 60 seconds. When changes are required, the number of replicas is increased or decreased accordingly. HPA works with AKS clusters that deployed the Metrics Server for Kubernetes version 1.8 and higher.</a:t>
            </a:r>
          </a:p>
          <a:p>
            <a:endParaRPr lang="en-US" b="0" i="0" dirty="0">
              <a:solidFill>
                <a:srgbClr val="161616"/>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161616"/>
                </a:solidFill>
                <a:effectLst/>
                <a:latin typeface="Segoe UI" panose="020B0502040204020203" pitchFamily="34" charset="0"/>
              </a:rPr>
              <a:t>Cluster </a:t>
            </a:r>
            <a:r>
              <a:rPr lang="en-US" b="1" i="0" dirty="0" err="1">
                <a:solidFill>
                  <a:srgbClr val="161616"/>
                </a:solidFill>
                <a:effectLst/>
                <a:latin typeface="Segoe UI" panose="020B0502040204020203" pitchFamily="34" charset="0"/>
              </a:rPr>
              <a:t>autoscaler</a:t>
            </a:r>
            <a:endParaRPr lang="en-US" b="1" i="0" dirty="0">
              <a:solidFill>
                <a:srgbClr val="161616"/>
              </a:solidFill>
              <a:effectLst/>
              <a:latin typeface="Segoe UI" panose="020B0502040204020203" pitchFamily="34" charset="0"/>
            </a:endParaRPr>
          </a:p>
          <a:p>
            <a:endParaRPr lang="en-US" dirty="0"/>
          </a:p>
          <a:p>
            <a:r>
              <a:rPr lang="en-US" b="0" i="0" dirty="0">
                <a:solidFill>
                  <a:srgbClr val="161616"/>
                </a:solidFill>
                <a:effectLst/>
                <a:latin typeface="Segoe UI" panose="020B0502040204020203" pitchFamily="34" charset="0"/>
              </a:rPr>
              <a:t>To respond to changing pod demands, the Kubernetes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adjusts the number of nodes based on the requested compute resources in the node pool. By default,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checks the Metrics API server every 10 seconds for any required changes in node count. If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determines that a change is required, the number of nodes in your AKS cluster is increased or decreased accordingly. </a:t>
            </a:r>
          </a:p>
          <a:p>
            <a:endParaRPr lang="en-US" b="0" i="0">
              <a:solidFill>
                <a:srgbClr val="161616"/>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0512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https://learn.microsoft.com/en-us/azure/aks/concepts-scale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161616"/>
                </a:solidFill>
                <a:effectLst/>
                <a:latin typeface="Segoe UI" panose="020B0502040204020203" pitchFamily="34" charset="0"/>
              </a:rPr>
              <a:t>Burst to Azure Container Instances (ACI)</a:t>
            </a:r>
          </a:p>
          <a:p>
            <a:r>
              <a:rPr lang="en-US" b="0" i="0" dirty="0">
                <a:solidFill>
                  <a:srgbClr val="161616"/>
                </a:solidFill>
                <a:effectLst/>
                <a:latin typeface="Segoe UI" panose="020B0502040204020203" pitchFamily="34" charset="0"/>
              </a:rPr>
              <a:t>To rapidly scale your AKS cluster, you can integrate with Azure Container Instances (ACI). Kubernetes has built-in components to scale the replica and node count. </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ACI lets you quickly deploy container instances without extra infrastructure overhead. When you connect with AKS, ACI becomes a secured, logical extension of your AKS cluster. The </a:t>
            </a:r>
            <a:r>
              <a:rPr lang="en-US" b="0" i="0" u="none" strike="noStrike" dirty="0">
                <a:effectLst/>
                <a:latin typeface="Segoe UI" panose="020B0502040204020203" pitchFamily="34" charset="0"/>
                <a:hlinkClick r:id="rId3"/>
              </a:rPr>
              <a:t>virtual nodes</a:t>
            </a:r>
            <a:r>
              <a:rPr lang="en-US" b="0" i="0" dirty="0">
                <a:solidFill>
                  <a:srgbClr val="161616"/>
                </a:solidFill>
                <a:effectLst/>
                <a:latin typeface="Segoe UI" panose="020B0502040204020203" pitchFamily="34" charset="0"/>
              </a:rPr>
              <a:t> component, which is based on </a:t>
            </a:r>
            <a:r>
              <a:rPr lang="en-US" b="0" i="0" u="none" strike="noStrike" dirty="0">
                <a:effectLst/>
                <a:latin typeface="Segoe UI" panose="020B0502040204020203" pitchFamily="34" charset="0"/>
                <a:hlinkClick r:id="rId4"/>
              </a:rPr>
              <a:t>virtual </a:t>
            </a:r>
            <a:r>
              <a:rPr lang="en-US" b="0" i="0" u="none" strike="noStrike" dirty="0" err="1">
                <a:effectLst/>
                <a:latin typeface="Segoe UI" panose="020B0502040204020203" pitchFamily="34" charset="0"/>
                <a:hlinkClick r:id="rId4"/>
              </a:rPr>
              <a:t>Kubelet</a:t>
            </a:r>
            <a:r>
              <a:rPr lang="en-US" b="0" i="0" dirty="0">
                <a:solidFill>
                  <a:srgbClr val="161616"/>
                </a:solidFill>
                <a:effectLst/>
                <a:latin typeface="Segoe UI" panose="020B0502040204020203" pitchFamily="34" charset="0"/>
              </a:rPr>
              <a:t>, is installed in your AKS cluster that presents ACI as a virtual Kubernetes node. Kubernetes can then schedule pods that run as ACI instances through virtual nodes, not as pods on VM nodes directly in your AKS cluster.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485778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QuickStart: </a:t>
            </a:r>
            <a:r>
              <a:rPr lang="en-US" sz="882" b="0" i="0" u="none" strike="noStrike" kern="1200" dirty="0">
                <a:solidFill>
                  <a:schemeClr val="tx1"/>
                </a:solidFill>
                <a:effectLst/>
                <a:ea typeface="+mn-ea"/>
                <a:cs typeface="+mn-cs"/>
              </a:rPr>
              <a:t>Deploy an Azure Kubernetes Service (AKS) cluster using the Azure portal</a:t>
            </a:r>
            <a:r>
              <a:rPr lang="en-US" b="0" dirty="0"/>
              <a:t> –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https://docs.microsoft.com/azure/aks/kubernetes-walkthrough-portal</a:t>
            </a:r>
          </a:p>
          <a:p>
            <a:r>
              <a:rPr lang="en-US" b="0" dirty="0"/>
              <a:t>https://learn.microsoft.com/en-us/azure/aks/tutorial-kubernetes-prepare-app?tabs=azure-cli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how Azure Kubernetes service pools, nodes, and pods work together. </a:t>
            </a:r>
          </a:p>
          <a:p>
            <a:pPr marL="0" marR="365760" lvl="0" indent="0">
              <a:lnSpc>
                <a:spcPct val="107000"/>
              </a:lnSpc>
              <a:spcBef>
                <a:spcPts val="0"/>
              </a:spcBef>
              <a:spcAft>
                <a:spcPts val="800"/>
              </a:spcAft>
              <a:buFont typeface="+mj-lt"/>
              <a:buNone/>
            </a:pP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000000"/>
                </a:solidFill>
                <a:effectLst/>
                <a:latin typeface="Calibri" panose="020F0502020204030204" pitchFamily="34" charset="0"/>
                <a:ea typeface="Segoe UI" panose="020B0502040204020203" pitchFamily="34" charset="0"/>
                <a:cs typeface="Segoe UI (Body)"/>
              </a:rPr>
              <a:t>Kubernetes is an open-source system for automating deployment, scaling, and management of containerized applications. Azure Kubernetes Service (AKS) makes it simple to deploy a managed Kubernetes cluster in Azure.</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Nodes are the individual VMs running the containerized applications. Pods are a single instance of an application. The application can contain multiple containers. Pools are groups of nodes with identical configurations. Both pools and nodes can be scaled.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How to Set Up SSL on IIS 7 or later | Microsoft Learn</a:t>
            </a:r>
            <a:endParaRPr lang="en-US" dirty="0"/>
          </a:p>
          <a:p>
            <a:r>
              <a:rPr lang="en-US" dirty="0">
                <a:hlinkClick r:id="rId4"/>
              </a:rPr>
              <a:t>How to Create and Bind a Self Signed Certificate in IIS 10 (msftwebcast.com)</a:t>
            </a:r>
            <a:endParaRPr lang="en-US" dirty="0"/>
          </a:p>
          <a:p>
            <a:endParaRPr lang="en-US" dirty="0"/>
          </a:p>
          <a:p>
            <a:pPr algn="l"/>
            <a:r>
              <a:rPr lang="en-US" b="1" i="0" dirty="0">
                <a:solidFill>
                  <a:srgbClr val="1E1E1E"/>
                </a:solidFill>
                <a:effectLst/>
                <a:latin typeface="Segoe UI Light" panose="020B0502040204020203" pitchFamily="34" charset="0"/>
              </a:rPr>
              <a:t>What's the Hosts file</a:t>
            </a:r>
          </a:p>
          <a:p>
            <a:pPr algn="l"/>
            <a:r>
              <a:rPr lang="en-US" b="0" i="0" dirty="0">
                <a:solidFill>
                  <a:srgbClr val="1E1E1E"/>
                </a:solidFill>
                <a:effectLst/>
                <a:latin typeface="Segoe UI" panose="020B0502040204020203" pitchFamily="34" charset="0"/>
              </a:rPr>
              <a:t>The Hosts file is used by the operating system to map human-friendly hostnames to numerical Internet Protocol (IP) addresses which identify and locate a host in an IP network. The hosts file is one of several system resources that address network nodes in a computer network and is a common part of an operating system's IP implementation.</a:t>
            </a:r>
            <a:br>
              <a:rPr lang="en-US" b="0" i="0" dirty="0">
                <a:solidFill>
                  <a:srgbClr val="1E1E1E"/>
                </a:solidFill>
                <a:effectLst/>
                <a:latin typeface="Segoe UI" panose="020B0502040204020203" pitchFamily="34" charset="0"/>
              </a:rPr>
            </a:br>
            <a:br>
              <a:rPr lang="en-US" b="0" i="0" dirty="0">
                <a:solidFill>
                  <a:srgbClr val="1E1E1E"/>
                </a:solidFill>
                <a:effectLst/>
                <a:latin typeface="Segoe UI" panose="020B0502040204020203" pitchFamily="34" charset="0"/>
              </a:rPr>
            </a:br>
            <a:r>
              <a:rPr lang="en-US" b="0" i="0" dirty="0">
                <a:solidFill>
                  <a:srgbClr val="1E1E1E"/>
                </a:solidFill>
                <a:effectLst/>
                <a:latin typeface="Segoe UI" panose="020B0502040204020203" pitchFamily="34" charset="0"/>
              </a:rPr>
              <a:t>The Hosts file contains lines of text consisting of an IP address in the first text field followed by one or more host names. Each field is separated by white space (Tabs are often preferred for historical reasons, but spaces are also used). Comment lines may be included, and they are indicated by a hash character (#) in the first position of such lines. Entirely blank lines in the file are ignored.</a:t>
            </a:r>
          </a:p>
          <a:p>
            <a:pPr algn="l"/>
            <a:endParaRPr lang="en-US" b="0" i="0" dirty="0">
              <a:solidFill>
                <a:srgbClr val="1E1E1E"/>
              </a:solidFill>
              <a:effectLst/>
              <a:latin typeface="Segoe UI" panose="020B0502040204020203" pitchFamily="34" charset="0"/>
            </a:endParaRPr>
          </a:p>
          <a:p>
            <a:pPr algn="l"/>
            <a:r>
              <a:rPr lang="en-US">
                <a:hlinkClick r:id="rId5"/>
              </a:rPr>
              <a:t>How to reset the Hosts file back to the default - Microsoft Support</a:t>
            </a:r>
            <a:endParaRPr lang="en-US" b="0" i="0" dirty="0">
              <a:solidFill>
                <a:srgbClr val="1E1E1E"/>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9343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0" b="0" dirty="0">
                <a:solidFill>
                  <a:srgbClr val="000000"/>
                </a:solidFill>
                <a:effectLst/>
                <a:latin typeface="Consolas" panose="020B0609020204030204" pitchFamily="49" charset="0"/>
              </a:rPr>
              <a:t>Deploy and manage Azure compute resources (20–25%)</a:t>
            </a:r>
          </a:p>
          <a:p>
            <a:r>
              <a:rPr lang="en-US" sz="8800" b="0" dirty="0">
                <a:solidFill>
                  <a:srgbClr val="000000"/>
                </a:solidFill>
                <a:effectLst/>
                <a:latin typeface="Consolas" panose="020B0609020204030204" pitchFamily="49" charset="0"/>
              </a:rPr>
              <a:t>Create and configure Azure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Create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Secure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custom domain names.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backup for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networking settings.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deployment settings.</a:t>
            </a:r>
          </a:p>
          <a:p>
            <a:br>
              <a:rPr lang="en-US" sz="8800"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App Service plan overview - https://docs.microsoft.com/azure/app-service/overview-hosting-plans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10/21/2024 7:58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https://docs.microsoft.com/azure/app-service/manage-scale-up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7005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Autoscale in Azure </a:t>
            </a:r>
            <a:r>
              <a:rPr lang="en-US"/>
              <a:t>- https://docs.microsoft.com/azure/app-service/manage-scale-up</a:t>
            </a:r>
          </a:p>
          <a:p>
            <a:r>
              <a:rPr lang="en-US"/>
              <a:t>?</a:t>
            </a:r>
            <a:r>
              <a:rPr lang="en-US" dirty="0"/>
              <a:t>toc=/azure/app-service/toc.json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1178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78F76081-828F-4C52-AA16-090DBC90ABE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7073DB33-B054-4E09-9CF7-1310540A60B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EB4B854E-65BB-477A-8733-98A573C96F7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337842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D8BEC7DC-2B5C-4DCE-BCF8-67616187F80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22275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4" r:id="rId3"/>
    <p:sldLayoutId id="2147484623"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image" Target="../media/image26.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hyperlink" Target="https://docs.microsoft.com/learn/modules/configure-azure-container-instances/" TargetMode="External"/><Relationship Id="rId3" Type="http://schemas.openxmlformats.org/officeDocument/2006/relationships/oleObject" Target="../embeddings/oleObject1.bin"/><Relationship Id="rId7" Type="http://schemas.openxmlformats.org/officeDocument/2006/relationships/oleObject" Target="../embeddings/oleObject4.bin"/><Relationship Id="rId12" Type="http://schemas.openxmlformats.org/officeDocument/2006/relationships/image" Target="../media/image11.png"/><Relationship Id="rId17" Type="http://schemas.openxmlformats.org/officeDocument/2006/relationships/hyperlink" Target="https://docs.microsoft.com/learn/modules/configure-azure-app-services/" TargetMode="External"/><Relationship Id="rId2" Type="http://schemas.openxmlformats.org/officeDocument/2006/relationships/notesSlide" Target="../notesSlides/notesSlide2.xml"/><Relationship Id="rId16" Type="http://schemas.openxmlformats.org/officeDocument/2006/relationships/hyperlink" Target="https://docs.microsoft.com/learn/modules/configure-app-service-plans/" TargetMode="External"/><Relationship Id="rId1" Type="http://schemas.openxmlformats.org/officeDocument/2006/relationships/slideLayout" Target="../slideLayouts/slideLayout3.xml"/><Relationship Id="rId6" Type="http://schemas.openxmlformats.org/officeDocument/2006/relationships/oleObject" Target="../embeddings/oleObject3.bin"/><Relationship Id="rId11" Type="http://schemas.openxmlformats.org/officeDocument/2006/relationships/image" Target="../media/image10.svg"/><Relationship Id="rId5" Type="http://schemas.openxmlformats.org/officeDocument/2006/relationships/oleObject" Target="../embeddings/oleObject2.bin"/><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hyperlink" Target="https://docs.microsoft.com/learn/modules/configure-azure-kubernetes-service/" TargetMode="External"/><Relationship Id="rId4" Type="http://schemas.openxmlformats.org/officeDocument/2006/relationships/image" Target="../media/image6.wmf"/><Relationship Id="rId9" Type="http://schemas.openxmlformats.org/officeDocument/2006/relationships/image" Target="../media/image8.sv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hyperlink" Target="https://docs.microsoft.com/learn/modules/app-service-autoscale-rules/" TargetMode="External"/><Relationship Id="rId4" Type="http://schemas.openxmlformats.org/officeDocument/2006/relationships/hyperlink" Target="https://docs.microsoft.com/learn/modules/stage-deploy-app-service-deployment-slot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53.wmf"/><Relationship Id="rId7" Type="http://schemas.openxmlformats.org/officeDocument/2006/relationships/image" Target="../media/image26.w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learn/modules/run-docker-with-azure-container-instanc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2.emf"/><Relationship Id="rId4" Type="http://schemas.openxmlformats.org/officeDocument/2006/relationships/hyperlink" Target="https://docs.microsoft.com/learn/modules/intro-to-container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26.wmf"/><Relationship Id="rId4" Type="http://schemas.openxmlformats.org/officeDocument/2006/relationships/image" Target="../media/image61.wmf"/><Relationship Id="rId9" Type="http://schemas.openxmlformats.org/officeDocument/2006/relationships/image" Target="../media/image66.wmf"/></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learn/modules/intro-to-azure-kubernetes-servic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docs.microsoft.com/learn/modules/implement-azure-kubernetes-service/" TargetMode="External"/><Relationship Id="rId4" Type="http://schemas.openxmlformats.org/officeDocument/2006/relationships/image" Target="../media/image52.em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wmf"/><Relationship Id="rId5" Type="http://schemas.openxmlformats.org/officeDocument/2006/relationships/image" Target="../media/image23.png"/><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055" y="2369989"/>
            <a:ext cx="5921578" cy="2254546"/>
          </a:xfrm>
        </p:spPr>
        <p:txBody>
          <a:bodyPr bIns="0" anchor="ctr">
            <a:noAutofit/>
          </a:bodyPr>
          <a:lstStyle/>
          <a:p>
            <a:pPr>
              <a:lnSpc>
                <a:spcPct val="100000"/>
              </a:lnSpc>
            </a:pPr>
            <a:r>
              <a:rPr lang="en-US" sz="4000" spc="0" dirty="0">
                <a:solidFill>
                  <a:schemeClr val="tx1"/>
                </a:solidFill>
              </a:rPr>
              <a:t>6. Administer Azure PaaS Compute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Determine App Service Plan Pricing</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extLst>
              <p:ext uri="{D42A27DB-BD31-4B8C-83A1-F6EECF244321}">
                <p14:modId xmlns:p14="http://schemas.microsoft.com/office/powerpoint/2010/main" val="1654476089"/>
              </p:ext>
            </p:extLst>
          </p:nvPr>
        </p:nvGraphicFramePr>
        <p:xfrm>
          <a:off x="427039" y="139541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dirty="0">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Shared </a:t>
                      </a:r>
                    </a:p>
                    <a:p>
                      <a:pPr algn="l" fontAlgn="t"/>
                      <a:r>
                        <a:rPr lang="en-US" sz="1800" b="0" cap="none" dirty="0">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Basic </a:t>
                      </a:r>
                    </a:p>
                    <a:p>
                      <a:pPr algn="l" fontAlgn="t"/>
                      <a:r>
                        <a:rPr lang="en-US" sz="1800" b="0" cap="none" dirty="0">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Standard</a:t>
                      </a:r>
                      <a:r>
                        <a:rPr lang="en-US" sz="1800" b="0" cap="none" dirty="0">
                          <a:solidFill>
                            <a:schemeClr val="bg1"/>
                          </a:solidFill>
                          <a:effectLst/>
                          <a:latin typeface="+mj-lt"/>
                        </a:rPr>
                        <a:t> </a:t>
                      </a:r>
                    </a:p>
                    <a:p>
                      <a:pPr algn="l" fontAlgn="t"/>
                      <a:r>
                        <a:rPr lang="en-US" sz="1800" b="0" cap="none" dirty="0">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Premium </a:t>
                      </a:r>
                    </a:p>
                    <a:p>
                      <a:pPr algn="l" fontAlgn="t"/>
                      <a:r>
                        <a:rPr lang="en-US" sz="1800" b="0" cap="none" dirty="0">
                          <a:solidFill>
                            <a:schemeClr val="bg1"/>
                          </a:solidFill>
                          <a:effectLst/>
                          <a:latin typeface="+mj-lt"/>
                        </a:rPr>
                        <a:t>(enhanced scale</a:t>
                      </a:r>
                      <a:br>
                        <a:rPr lang="en-US" sz="1800" b="0" cap="none" dirty="0">
                          <a:solidFill>
                            <a:schemeClr val="bg1"/>
                          </a:solidFill>
                          <a:effectLst/>
                          <a:latin typeface="+mj-lt"/>
                        </a:rPr>
                      </a:br>
                      <a:r>
                        <a:rPr lang="en-US" sz="1800" b="0" cap="none" dirty="0">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Isolated </a:t>
                      </a:r>
                    </a:p>
                    <a:p>
                      <a:pPr algn="l" fontAlgn="t"/>
                      <a:r>
                        <a:rPr lang="en-US" sz="1800" b="0" cap="none" dirty="0">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dirty="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0">
                <a:tc>
                  <a:txBody>
                    <a:bodyPr/>
                    <a:lstStyle/>
                    <a:p>
                      <a:pPr algn="l" fontAlgn="t"/>
                      <a:r>
                        <a:rPr lang="en-US" sz="1600" dirty="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58439219"/>
                  </a:ext>
                </a:extLst>
              </a:tr>
              <a:tr h="0">
                <a:tc>
                  <a:txBody>
                    <a:bodyPr/>
                    <a:lstStyle/>
                    <a:p>
                      <a:pPr algn="l" fontAlgn="t"/>
                      <a:r>
                        <a:rPr lang="en-US" sz="1600" dirty="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0">
                <a:tc>
                  <a:txBody>
                    <a:bodyPr/>
                    <a:lstStyle/>
                    <a:p>
                      <a:pPr algn="l" fontAlgn="t"/>
                      <a:r>
                        <a:rPr lang="en-US" sz="1600" dirty="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0">
                <a:tc>
                  <a:txBody>
                    <a:bodyPr/>
                    <a:lstStyle/>
                    <a:p>
                      <a:pPr algn="l" fontAlgn="t"/>
                      <a:r>
                        <a:rPr lang="en-US" sz="1600" dirty="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dirty="0">
                <a:solidFill>
                  <a:schemeClr val="tx1"/>
                </a:solidFill>
                <a:latin typeface="+mj-lt"/>
                <a:cs typeface="Segoe UI Semilight"/>
              </a:rPr>
              <a:t>Shared compute </a:t>
            </a:r>
            <a:r>
              <a:rPr lang="en-US" dirty="0">
                <a:solidFill>
                  <a:schemeClr val="tx1"/>
                </a:solidFill>
                <a:cs typeface="Segoe UI Semilight"/>
              </a:rPr>
              <a:t>(Free and Shared). Run apps on </a:t>
            </a:r>
            <a:br>
              <a:rPr lang="en-US" dirty="0">
                <a:solidFill>
                  <a:schemeClr val="tx1"/>
                </a:solidFill>
                <a:cs typeface="Segoe UI Semilight"/>
              </a:rPr>
            </a:br>
            <a:r>
              <a:rPr lang="en-US" dirty="0">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Dedicated compute</a:t>
            </a:r>
            <a:br>
              <a:rPr lang="en-US" dirty="0">
                <a:solidFill>
                  <a:schemeClr val="tx1"/>
                </a:solidFill>
                <a:latin typeface="+mj-lt"/>
                <a:cs typeface="Segoe UI Semilight"/>
              </a:rPr>
            </a:br>
            <a:r>
              <a:rPr lang="en-US" dirty="0">
                <a:solidFill>
                  <a:schemeClr val="tx1"/>
                </a:solidFill>
                <a:cs typeface="Segoe UI Semilight"/>
              </a:rPr>
              <a:t>(Basic, Standard, Premium). </a:t>
            </a:r>
            <a:br>
              <a:rPr lang="en-US" dirty="0">
                <a:solidFill>
                  <a:schemeClr val="tx1"/>
                </a:solidFill>
                <a:cs typeface="Segoe UI Semilight"/>
              </a:rPr>
            </a:br>
            <a:r>
              <a:rPr lang="en-US" dirty="0">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Isolated.</a:t>
            </a:r>
            <a:r>
              <a:rPr lang="en-US" dirty="0">
                <a:solidFill>
                  <a:schemeClr val="tx1"/>
                </a:solidFill>
                <a:cs typeface="Segoe UI Semilight"/>
              </a:rPr>
              <a:t> Runs apps on</a:t>
            </a:r>
            <a:br>
              <a:rPr lang="en-US" dirty="0">
                <a:solidFill>
                  <a:schemeClr val="tx1"/>
                </a:solidFill>
                <a:cs typeface="Segoe UI Semilight"/>
              </a:rPr>
            </a:br>
            <a:r>
              <a:rPr lang="en-US" dirty="0">
                <a:solidFill>
                  <a:schemeClr val="tx1"/>
                </a:solidFill>
                <a:cs typeface="Segoe UI Semilight"/>
              </a:rPr>
              <a:t>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a:xfrm>
            <a:off x="465138" y="632779"/>
            <a:ext cx="11533187" cy="430887"/>
          </a:xfrm>
        </p:spPr>
        <p:txBody>
          <a:bodyPr/>
          <a:lstStyle/>
          <a:p>
            <a:pPr>
              <a:lnSpc>
                <a:spcPct val="100000"/>
              </a:lnSpc>
            </a:pPr>
            <a:r>
              <a:rPr lang="en-US" spc="0" dirty="0"/>
              <a:t>Scale Up and Scale Out the App Service Plan</a:t>
            </a:r>
          </a:p>
        </p:txBody>
      </p:sp>
      <p:sp>
        <p:nvSpPr>
          <p:cNvPr id="3" name="Rectangle 2">
            <a:extLst>
              <a:ext uri="{FF2B5EF4-FFF2-40B4-BE49-F238E27FC236}">
                <a16:creationId xmlns:a16="http://schemas.microsoft.com/office/drawing/2014/main" id="{A8F48553-B42F-48F6-A2E9-BE4B02A0EC1F}"/>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1353402"/>
            <a:ext cx="11017251" cy="341300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15925" y="5000250"/>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up (change the App Service plan):</a:t>
            </a:r>
          </a:p>
          <a:p>
            <a:pPr marL="0" lvl="1">
              <a:spcBef>
                <a:spcPts val="600"/>
              </a:spcBef>
            </a:pPr>
            <a:r>
              <a:rPr lang="en-US" dirty="0">
                <a:solidFill>
                  <a:schemeClr val="tx1"/>
                </a:solidFill>
              </a:rPr>
              <a:t>More hardware (CPU, memory, disk)</a:t>
            </a:r>
          </a:p>
          <a:p>
            <a:pPr marL="0" lvl="1">
              <a:spcBef>
                <a:spcPts val="600"/>
              </a:spcBef>
            </a:pPr>
            <a:r>
              <a:rPr lang="en-US" dirty="0">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5963410" y="5000250"/>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out (increase the number of VM instances):</a:t>
            </a:r>
          </a:p>
          <a:p>
            <a:pPr marL="0" lvl="1">
              <a:spcBef>
                <a:spcPts val="600"/>
              </a:spcBef>
            </a:pPr>
            <a:r>
              <a:rPr lang="en-US" dirty="0">
                <a:solidFill>
                  <a:schemeClr val="tx1"/>
                </a:solidFill>
              </a:rPr>
              <a:t>Manual (fixed number of instances)</a:t>
            </a:r>
          </a:p>
          <a:p>
            <a:pPr marL="0" lvl="1">
              <a:spcBef>
                <a:spcPts val="600"/>
              </a:spcBef>
            </a:pPr>
            <a:r>
              <a:rPr lang="en-US" dirty="0">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465138" y="632779"/>
            <a:ext cx="11533187" cy="430887"/>
          </a:xfrm>
        </p:spPr>
        <p:txBody>
          <a:bodyPr/>
          <a:lstStyle/>
          <a:p>
            <a:pPr>
              <a:lnSpc>
                <a:spcPct val="100000"/>
              </a:lnSpc>
            </a:pPr>
            <a:r>
              <a:rPr lang="en-US" spc="0" dirty="0"/>
              <a:t>Configure App Service Plan Scaling</a:t>
            </a:r>
          </a:p>
        </p:txBody>
      </p:sp>
      <p:sp>
        <p:nvSpPr>
          <p:cNvPr id="14" name="Rectangle 13">
            <a:extLst>
              <a:ext uri="{FF2B5EF4-FFF2-40B4-BE49-F238E27FC236}">
                <a16:creationId xmlns:a16="http://schemas.microsoft.com/office/drawing/2014/main" id="{D72446AF-E47F-4396-9CBB-B12E2E46D1A2}"/>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 shot of the Default scale condition. Options available to scale based on a metric, add a rule, and define instance limits">
            <a:extLst>
              <a:ext uri="{FF2B5EF4-FFF2-40B4-BE49-F238E27FC236}">
                <a16:creationId xmlns:a16="http://schemas.microsoft.com/office/drawing/2014/main" id="{062EC3A9-023F-4586-9796-04B800B3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6" y="1292014"/>
            <a:ext cx="8899524" cy="3535784"/>
          </a:xfrm>
          <a:prstGeom prst="rect">
            <a:avLst/>
          </a:prstGeom>
          <a:ln>
            <a:noFill/>
          </a:ln>
        </p:spPr>
      </p:pic>
      <p:sp>
        <p:nvSpPr>
          <p:cNvPr id="4" name="Rectangle 3">
            <a:extLst>
              <a:ext uri="{FF2B5EF4-FFF2-40B4-BE49-F238E27FC236}">
                <a16:creationId xmlns:a16="http://schemas.microsoft.com/office/drawing/2014/main" id="{849E9509-96D9-4F19-BAB1-6072D830C2BE}"/>
              </a:ext>
            </a:extLst>
          </p:cNvPr>
          <p:cNvSpPr/>
          <p:nvPr/>
        </p:nvSpPr>
        <p:spPr>
          <a:xfrm>
            <a:off x="427038"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Adjust available resources based on the current demand</a:t>
            </a:r>
          </a:p>
          <a:p>
            <a:endParaRPr lang="en-US" sz="1600" dirty="0">
              <a:solidFill>
                <a:schemeClr val="tx1"/>
              </a:solidFill>
            </a:endParaRPr>
          </a:p>
        </p:txBody>
      </p:sp>
      <p:sp>
        <p:nvSpPr>
          <p:cNvPr id="9" name="Rectangle 8">
            <a:extLst>
              <a:ext uri="{FF2B5EF4-FFF2-40B4-BE49-F238E27FC236}">
                <a16:creationId xmlns:a16="http://schemas.microsoft.com/office/drawing/2014/main" id="{85926A27-6CE7-4278-89AB-7724A5EE5246}"/>
              </a:ext>
            </a:extLst>
          </p:cNvPr>
          <p:cNvSpPr/>
          <p:nvPr/>
        </p:nvSpPr>
        <p:spPr>
          <a:xfrm>
            <a:off x="228979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Improves availability and fault tolerance</a:t>
            </a:r>
          </a:p>
        </p:txBody>
      </p:sp>
      <p:sp>
        <p:nvSpPr>
          <p:cNvPr id="5" name="Rectangle 4">
            <a:extLst>
              <a:ext uri="{FF2B5EF4-FFF2-40B4-BE49-F238E27FC236}">
                <a16:creationId xmlns:a16="http://schemas.microsoft.com/office/drawing/2014/main" id="{A4CF62C6-CA34-4937-96AD-BCC3AC7245CA}"/>
              </a:ext>
            </a:extLst>
          </p:cNvPr>
          <p:cNvSpPr/>
          <p:nvPr/>
        </p:nvSpPr>
        <p:spPr>
          <a:xfrm>
            <a:off x="4159369" y="5080001"/>
            <a:ext cx="2282126"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based on</a:t>
            </a:r>
            <a:br>
              <a:rPr lang="en-US" sz="1600" dirty="0">
                <a:solidFill>
                  <a:schemeClr val="tx1"/>
                </a:solidFill>
              </a:rPr>
            </a:br>
            <a:r>
              <a:rPr lang="en-US" sz="1600" dirty="0">
                <a:solidFill>
                  <a:schemeClr val="tx1"/>
                </a:solidFill>
              </a:rPr>
              <a:t>a metric (CPU percentage, memory percentage, HTTP requests) </a:t>
            </a:r>
          </a:p>
        </p:txBody>
      </p:sp>
      <p:sp>
        <p:nvSpPr>
          <p:cNvPr id="11" name="Rectangle 10">
            <a:extLst>
              <a:ext uri="{FF2B5EF4-FFF2-40B4-BE49-F238E27FC236}">
                <a16:creationId xmlns:a16="http://schemas.microsoft.com/office/drawing/2014/main" id="{68E8D8FE-18EF-4E61-A399-FE03DDCD4DE4}"/>
              </a:ext>
            </a:extLst>
          </p:cNvPr>
          <p:cNvSpPr/>
          <p:nvPr/>
        </p:nvSpPr>
        <p:spPr>
          <a:xfrm>
            <a:off x="655113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according to a schedule (weekdays, weekends, times, holidays)</a:t>
            </a:r>
          </a:p>
          <a:p>
            <a:endParaRPr lang="en-US" sz="1600" dirty="0">
              <a:solidFill>
                <a:schemeClr val="tx1"/>
              </a:solidFill>
            </a:endParaRPr>
          </a:p>
          <a:p>
            <a:endParaRPr lang="en-US" sz="1600" dirty="0">
              <a:solidFill>
                <a:schemeClr val="tx1"/>
              </a:solidFill>
            </a:endParaRPr>
          </a:p>
        </p:txBody>
      </p:sp>
      <p:sp>
        <p:nvSpPr>
          <p:cNvPr id="10" name="Rectangle 9">
            <a:extLst>
              <a:ext uri="{FF2B5EF4-FFF2-40B4-BE49-F238E27FC236}">
                <a16:creationId xmlns:a16="http://schemas.microsoft.com/office/drawing/2014/main" id="{0EF41402-462C-4C7F-8239-65635244A641}"/>
              </a:ext>
            </a:extLst>
          </p:cNvPr>
          <p:cNvSpPr/>
          <p:nvPr/>
        </p:nvSpPr>
        <p:spPr>
          <a:xfrm>
            <a:off x="8413882"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Can implement multiple rules – combine metrics and schedules</a:t>
            </a:r>
          </a:p>
        </p:txBody>
      </p:sp>
      <p:sp>
        <p:nvSpPr>
          <p:cNvPr id="12" name="Rectangle 11">
            <a:extLst>
              <a:ext uri="{FF2B5EF4-FFF2-40B4-BE49-F238E27FC236}">
                <a16:creationId xmlns:a16="http://schemas.microsoft.com/office/drawing/2014/main" id="{61E18EE5-6A10-46B3-895F-28D20E649546}"/>
              </a:ext>
            </a:extLst>
          </p:cNvPr>
          <p:cNvSpPr/>
          <p:nvPr/>
        </p:nvSpPr>
        <p:spPr>
          <a:xfrm>
            <a:off x="10276634"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Don’t forget to scale in</a:t>
            </a:r>
          </a:p>
        </p:txBody>
      </p:sp>
    </p:spTree>
    <p:extLst>
      <p:ext uri="{BB962C8B-B14F-4D97-AF65-F5344CB8AC3E}">
        <p14:creationId xmlns:p14="http://schemas.microsoft.com/office/powerpoint/2010/main" val="17762994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Services</a:t>
            </a:r>
          </a:p>
        </p:txBody>
      </p:sp>
      <p:pic>
        <p:nvPicPr>
          <p:cNvPr id="3" name="Graphic 2">
            <a:extLst>
              <a:ext uri="{FF2B5EF4-FFF2-40B4-BE49-F238E27FC236}">
                <a16:creationId xmlns:a16="http://schemas.microsoft.com/office/drawing/2014/main" id="{78F49442-951E-4573-B745-11F0D88179D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71626" y="2843362"/>
            <a:ext cx="1307800" cy="1307800"/>
          </a:xfrm>
          <a:prstGeom prst="rect">
            <a:avLst/>
          </a:prstGeom>
        </p:spPr>
      </p:pic>
    </p:spTree>
    <p:extLst>
      <p:ext uri="{BB962C8B-B14F-4D97-AF65-F5344CB8AC3E}">
        <p14:creationId xmlns:p14="http://schemas.microsoft.com/office/powerpoint/2010/main" val="3453684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Services Introduction</a:t>
            </a:r>
          </a:p>
        </p:txBody>
      </p:sp>
      <p:sp>
        <p:nvSpPr>
          <p:cNvPr id="60" name="TextBox 59">
            <a:extLst>
              <a:ext uri="{FF2B5EF4-FFF2-40B4-BE49-F238E27FC236}">
                <a16:creationId xmlns:a16="http://schemas.microsoft.com/office/drawing/2014/main" id="{2067AF59-F776-4EE0-89F5-04A4A57BE968}"/>
              </a:ext>
            </a:extLst>
          </p:cNvPr>
          <p:cNvSpPr txBox="1"/>
          <p:nvPr/>
        </p:nvSpPr>
        <p:spPr>
          <a:xfrm>
            <a:off x="4436081" y="287459"/>
            <a:ext cx="5231728" cy="4338992"/>
          </a:xfrm>
          <a:prstGeom prst="rect">
            <a:avLst/>
          </a:prstGeom>
          <a:noFill/>
        </p:spPr>
        <p:txBody>
          <a:bodyPr wrap="square" lIns="0" tIns="0" rIns="0" bIns="0" rtlCol="0" anchor="ctr">
            <a:noAutofit/>
          </a:bodyPr>
          <a:lstStyle/>
          <a:p>
            <a:pPr>
              <a:lnSpc>
                <a:spcPct val="150000"/>
              </a:lnSpc>
            </a:pPr>
            <a:r>
              <a:rPr lang="en-US" sz="2000" dirty="0">
                <a:cs typeface="Segoe UI Semilight"/>
              </a:rPr>
              <a:t>Implement Azure App Service</a:t>
            </a:r>
          </a:p>
          <a:p>
            <a:pPr>
              <a:lnSpc>
                <a:spcPct val="150000"/>
              </a:lnSpc>
            </a:pPr>
            <a:r>
              <a:rPr lang="en-US" sz="2000" dirty="0">
                <a:cs typeface="Segoe UI Semilight"/>
              </a:rPr>
              <a:t>Create an App Service</a:t>
            </a:r>
          </a:p>
          <a:p>
            <a:pPr>
              <a:lnSpc>
                <a:spcPct val="150000"/>
              </a:lnSpc>
            </a:pPr>
            <a:r>
              <a:rPr lang="en-US" sz="2000" dirty="0">
                <a:cs typeface="Segoe UI Semilight"/>
              </a:rPr>
              <a:t>Create Deployment Slots</a:t>
            </a:r>
          </a:p>
          <a:p>
            <a:pPr>
              <a:lnSpc>
                <a:spcPct val="150000"/>
              </a:lnSpc>
            </a:pPr>
            <a:r>
              <a:rPr lang="en-US" sz="2000" dirty="0">
                <a:cs typeface="Segoe UI Semilight"/>
              </a:rPr>
              <a:t>Add Deployment Slots</a:t>
            </a:r>
          </a:p>
          <a:p>
            <a:pPr>
              <a:lnSpc>
                <a:spcPct val="150000"/>
              </a:lnSpc>
            </a:pPr>
            <a:r>
              <a:rPr lang="en-US" sz="2000" dirty="0">
                <a:cs typeface="Segoe UI Semilight"/>
              </a:rPr>
              <a:t>Secure an App Service</a:t>
            </a:r>
          </a:p>
          <a:p>
            <a:pPr>
              <a:lnSpc>
                <a:spcPct val="150000"/>
              </a:lnSpc>
            </a:pPr>
            <a:r>
              <a:rPr lang="en-US" sz="2000" dirty="0">
                <a:cs typeface="Segoe UI Semilight"/>
              </a:rPr>
              <a:t>Create Custom Domain Names</a:t>
            </a:r>
          </a:p>
          <a:p>
            <a:pPr>
              <a:lnSpc>
                <a:spcPct val="150000"/>
              </a:lnSpc>
            </a:pPr>
            <a:r>
              <a:rPr lang="en-US" sz="2000" dirty="0">
                <a:cs typeface="Segoe UI Semilight"/>
              </a:rPr>
              <a:t>Backup an App Service</a:t>
            </a:r>
          </a:p>
          <a:p>
            <a:pPr>
              <a:lnSpc>
                <a:spcPct val="150000"/>
              </a:lnSpc>
            </a:pPr>
            <a:r>
              <a:rPr lang="en-US" sz="2000" dirty="0">
                <a:cs typeface="Segoe UI Semilight"/>
              </a:rPr>
              <a:t>Demonstration – Create an App Service</a:t>
            </a:r>
          </a:p>
          <a:p>
            <a:pPr>
              <a:lnSpc>
                <a:spcPct val="150000"/>
              </a:lnSpc>
            </a:pPr>
            <a:r>
              <a:rPr lang="en-US" sz="2000" dirty="0">
                <a:cs typeface="Segoe UI Semilight"/>
              </a:rPr>
              <a:t>Summary and Resources</a:t>
            </a:r>
          </a:p>
        </p:txBody>
      </p:sp>
      <p:grpSp>
        <p:nvGrpSpPr>
          <p:cNvPr id="7" name="Group 6">
            <a:extLst>
              <a:ext uri="{FF2B5EF4-FFF2-40B4-BE49-F238E27FC236}">
                <a16:creationId xmlns:a16="http://schemas.microsoft.com/office/drawing/2014/main" id="{9A7D7F0B-0EE3-4202-A98D-7856EE5A8705}"/>
              </a:ext>
              <a:ext uri="{C183D7F6-B498-43B3-948B-1728B52AA6E4}">
                <adec:decorative xmlns:adec="http://schemas.microsoft.com/office/drawing/2017/decorative" val="1"/>
              </a:ext>
            </a:extLst>
          </p:cNvPr>
          <p:cNvGrpSpPr/>
          <p:nvPr/>
        </p:nvGrpSpPr>
        <p:grpSpPr>
          <a:xfrm>
            <a:off x="3771216" y="491537"/>
            <a:ext cx="520229" cy="4029664"/>
            <a:chOff x="3771217" y="491536"/>
            <a:chExt cx="527992" cy="4865295"/>
          </a:xfrm>
        </p:grpSpPr>
        <p:grpSp>
          <p:nvGrpSpPr>
            <p:cNvPr id="2" name="Group 1">
              <a:extLst>
                <a:ext uri="{FF2B5EF4-FFF2-40B4-BE49-F238E27FC236}">
                  <a16:creationId xmlns:a16="http://schemas.microsoft.com/office/drawing/2014/main" id="{851240B1-0628-467C-BF71-F5A92530524B}"/>
                </a:ext>
              </a:extLst>
            </p:cNvPr>
            <p:cNvGrpSpPr/>
            <p:nvPr/>
          </p:nvGrpSpPr>
          <p:grpSpPr>
            <a:xfrm>
              <a:off x="3771217" y="491536"/>
              <a:ext cx="507923" cy="2637561"/>
              <a:chOff x="3650609" y="932613"/>
              <a:chExt cx="841321" cy="5154885"/>
            </a:xfrm>
          </p:grpSpPr>
          <p:pic>
            <p:nvPicPr>
              <p:cNvPr id="12" name="Picture 11" descr="Icon of a heart">
                <a:extLst>
                  <a:ext uri="{FF2B5EF4-FFF2-40B4-BE49-F238E27FC236}">
                    <a16:creationId xmlns:a16="http://schemas.microsoft.com/office/drawing/2014/main" id="{14FAD80A-7350-463F-A9F6-C959123B1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0609" y="932613"/>
                <a:ext cx="841248" cy="841248"/>
              </a:xfrm>
              <a:prstGeom prst="rect">
                <a:avLst/>
              </a:prstGeom>
            </p:spPr>
          </p:pic>
          <p:pic>
            <p:nvPicPr>
              <p:cNvPr id="16" name="Picture 15" descr="Icon of a webpage showing six squares">
                <a:extLst>
                  <a:ext uri="{FF2B5EF4-FFF2-40B4-BE49-F238E27FC236}">
                    <a16:creationId xmlns:a16="http://schemas.microsoft.com/office/drawing/2014/main" id="{540D8359-2ED3-49D1-8D92-A713BCFC22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0609" y="1999596"/>
                <a:ext cx="841321" cy="841321"/>
              </a:xfrm>
              <a:prstGeom prst="rect">
                <a:avLst/>
              </a:prstGeom>
            </p:spPr>
          </p:pic>
          <p:pic>
            <p:nvPicPr>
              <p:cNvPr id="19" name="Picture 18" descr="Icon of four squares connected by lines ">
                <a:extLst>
                  <a:ext uri="{FF2B5EF4-FFF2-40B4-BE49-F238E27FC236}">
                    <a16:creationId xmlns:a16="http://schemas.microsoft.com/office/drawing/2014/main" id="{0C0324FF-0398-4631-940E-8DA3CDA7F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0609" y="3066652"/>
                <a:ext cx="841248" cy="841248"/>
              </a:xfrm>
              <a:prstGeom prst="rect">
                <a:avLst/>
              </a:prstGeom>
            </p:spPr>
          </p:pic>
          <p:pic>
            <p:nvPicPr>
              <p:cNvPr id="23" name="Picture 22" descr="Icon of small circles connected by lines forming a big circle">
                <a:extLst>
                  <a:ext uri="{FF2B5EF4-FFF2-40B4-BE49-F238E27FC236}">
                    <a16:creationId xmlns:a16="http://schemas.microsoft.com/office/drawing/2014/main" id="{E2A71AC0-06DA-441A-88C3-5337D379A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0609" y="4133635"/>
                <a:ext cx="841321" cy="835224"/>
              </a:xfrm>
              <a:prstGeom prst="rect">
                <a:avLst/>
              </a:prstGeom>
            </p:spPr>
          </p:pic>
          <p:pic>
            <p:nvPicPr>
              <p:cNvPr id="26" name="Picture 25" descr="Icon of a rectangle, a square and a circle in a straight line">
                <a:extLst>
                  <a:ext uri="{FF2B5EF4-FFF2-40B4-BE49-F238E27FC236}">
                    <a16:creationId xmlns:a16="http://schemas.microsoft.com/office/drawing/2014/main" id="{2292A132-C01F-4415-80BB-FDFBDABF16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0609" y="5247775"/>
                <a:ext cx="841248" cy="839723"/>
              </a:xfrm>
              <a:prstGeom prst="rect">
                <a:avLst/>
              </a:prstGeom>
            </p:spPr>
          </p:pic>
        </p:grpSp>
        <p:pic>
          <p:nvPicPr>
            <p:cNvPr id="75" name="Picture 74" descr="Icon of a security lock">
              <a:extLst>
                <a:ext uri="{FF2B5EF4-FFF2-40B4-BE49-F238E27FC236}">
                  <a16:creationId xmlns:a16="http://schemas.microsoft.com/office/drawing/2014/main" id="{4034CA2D-5823-433D-AF21-0120573129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81317" y="3257963"/>
              <a:ext cx="507836" cy="421864"/>
            </a:xfrm>
            <a:prstGeom prst="rect">
              <a:avLst/>
            </a:prstGeom>
          </p:spPr>
        </p:pic>
        <p:pic>
          <p:nvPicPr>
            <p:cNvPr id="81" name="Picture 80" descr="Icon of a square with two smaller squares inside it">
              <a:extLst>
                <a:ext uri="{FF2B5EF4-FFF2-40B4-BE49-F238E27FC236}">
                  <a16:creationId xmlns:a16="http://schemas.microsoft.com/office/drawing/2014/main" id="{99AAC1B0-2940-4743-988F-4629C1C40BF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81317" y="3792272"/>
              <a:ext cx="507880" cy="421901"/>
            </a:xfrm>
            <a:prstGeom prst="rect">
              <a:avLst/>
            </a:prstGeom>
          </p:spPr>
        </p:pic>
        <p:pic>
          <p:nvPicPr>
            <p:cNvPr id="92" name="Picture 91" descr="Icon of a whiteboard with a cloud symbol drawn on it">
              <a:extLst>
                <a:ext uri="{FF2B5EF4-FFF2-40B4-BE49-F238E27FC236}">
                  <a16:creationId xmlns:a16="http://schemas.microsoft.com/office/drawing/2014/main" id="{646EE06D-B2AF-4872-B251-724C449793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1373" y="4381058"/>
              <a:ext cx="507836" cy="421100"/>
            </a:xfrm>
            <a:prstGeom prst="rect">
              <a:avLst/>
            </a:prstGeom>
          </p:spPr>
        </p:pic>
        <p:grpSp>
          <p:nvGrpSpPr>
            <p:cNvPr id="27" name="Group 26">
              <a:extLst>
                <a:ext uri="{FF2B5EF4-FFF2-40B4-BE49-F238E27FC236}">
                  <a16:creationId xmlns:a16="http://schemas.microsoft.com/office/drawing/2014/main" id="{C4576B22-3DB5-45E7-B01E-6BCDDF9BF7AE}"/>
                </a:ext>
              </a:extLst>
            </p:cNvPr>
            <p:cNvGrpSpPr/>
            <p:nvPr/>
          </p:nvGrpSpPr>
          <p:grpSpPr>
            <a:xfrm>
              <a:off x="3791374" y="4935731"/>
              <a:ext cx="497779" cy="421100"/>
              <a:chOff x="10493727" y="629664"/>
              <a:chExt cx="519000" cy="503150"/>
            </a:xfrm>
          </p:grpSpPr>
          <p:pic>
            <p:nvPicPr>
              <p:cNvPr id="28" name="Picture 27">
                <a:extLst>
                  <a:ext uri="{FF2B5EF4-FFF2-40B4-BE49-F238E27FC236}">
                    <a16:creationId xmlns:a16="http://schemas.microsoft.com/office/drawing/2014/main" id="{E0B6A647-B18F-4094-B84B-CDCD2C4C749F}"/>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A22C5FB7-336A-4080-95FC-ADD732D3158E}"/>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EBCC1CD3-C441-406A-8E46-F802B4417F3B}"/>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F41B0-DD6C-44C7-8230-5977AC3DA87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B7A5A424-38C2-472A-8B1C-F0FA1F27F44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3FED9E9-8B27-4C7D-A98D-182FEA35B26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1B60C63-A2EA-4545-BD6E-16ADBCE4091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8706AB0-B3DC-407B-870A-74E6E273C4A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30DF055-24D7-474D-AD66-35BE2D0D6A7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3948691-EDE8-46D1-A3E2-D98474189BA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41477474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a:t>
            </a:r>
          </a:p>
        </p:txBody>
      </p:sp>
      <p:sp>
        <p:nvSpPr>
          <p:cNvPr id="3" name="Rectangle 2">
            <a:extLst>
              <a:ext uri="{FF2B5EF4-FFF2-40B4-BE49-F238E27FC236}">
                <a16:creationId xmlns:a16="http://schemas.microsoft.com/office/drawing/2014/main" id="{29184160-7178-4E3B-9BD3-6415CD41EE99}"/>
              </a:ext>
              <a:ext uri="{C183D7F6-B498-43B3-948B-1728B52AA6E4}">
                <adec:decorative xmlns:adec="http://schemas.microsoft.com/office/drawing/2017/decorative" val="1"/>
              </a:ext>
            </a:extLst>
          </p:cNvPr>
          <p:cNvSpPr/>
          <p:nvPr/>
        </p:nvSpPr>
        <p:spPr bwMode="auto">
          <a:xfrm>
            <a:off x="427038" y="1192214"/>
            <a:ext cx="11581792" cy="17668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sp>
        <p:nvSpPr>
          <p:cNvPr id="2" name="Rectangle 1">
            <a:extLst>
              <a:ext uri="{FF2B5EF4-FFF2-40B4-BE49-F238E27FC236}">
                <a16:creationId xmlns:a16="http://schemas.microsoft.com/office/drawing/2014/main" id="{E671AFEA-66A1-400A-9F14-3DBB100F271A}"/>
              </a:ext>
            </a:extLst>
          </p:cNvPr>
          <p:cNvSpPr/>
          <p:nvPr/>
        </p:nvSpPr>
        <p:spPr bwMode="auto">
          <a:xfrm>
            <a:off x="427037" y="3111501"/>
            <a:ext cx="11585448" cy="325024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300"/>
              </a:spcAft>
            </a:pPr>
            <a:r>
              <a:rPr lang="en-US" sz="2000" dirty="0">
                <a:solidFill>
                  <a:schemeClr val="tx1"/>
                </a:solidFill>
                <a:cs typeface="Segoe UI Semilight"/>
              </a:rPr>
              <a:t>Includes Web Apps, API Apps, Mobile Apps, and Function Apps</a:t>
            </a:r>
          </a:p>
          <a:p>
            <a:pPr>
              <a:spcBef>
                <a:spcPts val="1200"/>
              </a:spcBef>
              <a:spcAft>
                <a:spcPts val="300"/>
              </a:spcAft>
            </a:pPr>
            <a:r>
              <a:rPr lang="en-US" sz="2000" dirty="0">
                <a:solidFill>
                  <a:schemeClr val="tx1"/>
                </a:solidFill>
                <a:cs typeface="Segoe UI Semilight"/>
              </a:rPr>
              <a:t>Fully managed environment enabling high productivity development</a:t>
            </a:r>
          </a:p>
          <a:p>
            <a:pPr>
              <a:spcBef>
                <a:spcPts val="1200"/>
              </a:spcBef>
              <a:spcAft>
                <a:spcPts val="300"/>
              </a:spcAft>
            </a:pPr>
            <a:r>
              <a:rPr lang="en-US" sz="2000" dirty="0">
                <a:solidFill>
                  <a:schemeClr val="tx1"/>
                </a:solidFill>
                <a:cs typeface="Segoe UI Semilight"/>
              </a:rPr>
              <a:t>Platform-as-a-service (PaaS) offering for building and deploying highly available cloud apps </a:t>
            </a:r>
            <a:br>
              <a:rPr lang="en-US" sz="2000" dirty="0">
                <a:solidFill>
                  <a:schemeClr val="tx1"/>
                </a:solidFill>
                <a:cs typeface="Segoe UI Semilight"/>
              </a:rPr>
            </a:br>
            <a:r>
              <a:rPr lang="en-US" sz="2000" dirty="0">
                <a:solidFill>
                  <a:schemeClr val="tx1"/>
                </a:solidFill>
                <a:cs typeface="Segoe UI Semilight"/>
              </a:rPr>
              <a:t>for web and mobile</a:t>
            </a:r>
          </a:p>
          <a:p>
            <a:pPr>
              <a:spcBef>
                <a:spcPts val="1200"/>
              </a:spcBef>
              <a:spcAft>
                <a:spcPts val="300"/>
              </a:spcAft>
            </a:pPr>
            <a:r>
              <a:rPr lang="en-US" sz="2000" dirty="0">
                <a:solidFill>
                  <a:schemeClr val="tx1"/>
                </a:solidFill>
                <a:cs typeface="Segoe UI Semilight"/>
              </a:rPr>
              <a:t>Platform handles infrastructure so developers focus on core web apps and services</a:t>
            </a:r>
          </a:p>
          <a:p>
            <a:pPr>
              <a:spcBef>
                <a:spcPts val="1200"/>
              </a:spcBef>
              <a:spcAft>
                <a:spcPts val="300"/>
              </a:spcAft>
            </a:pPr>
            <a:r>
              <a:rPr lang="en-US" sz="2000" dirty="0">
                <a:solidFill>
                  <a:schemeClr val="tx1"/>
                </a:solidFill>
                <a:cs typeface="Segoe UI Semilight"/>
              </a:rPr>
              <a:t>Developer productivity using .NET, .NET Core, Java, Python and a host of others</a:t>
            </a:r>
          </a:p>
          <a:p>
            <a:pPr>
              <a:spcBef>
                <a:spcPts val="1200"/>
              </a:spcBef>
              <a:spcAft>
                <a:spcPts val="300"/>
              </a:spcAft>
            </a:pPr>
            <a:r>
              <a:rPr lang="en-US" sz="2000" dirty="0">
                <a:solidFill>
                  <a:schemeClr val="tx1"/>
                </a:solidFill>
                <a:cs typeface="Segoe UI Semilight"/>
              </a:rPr>
              <a:t>Provides enterprise-grade security and compliance</a:t>
            </a:r>
          </a:p>
        </p:txBody>
      </p:sp>
      <p:pic>
        <p:nvPicPr>
          <p:cNvPr id="6" name="Picture 5" descr="Development tools : .NET, Node.js, PHP, Java, Python, HTML and Custom Windows or Linux Container">
            <a:extLst>
              <a:ext uri="{FF2B5EF4-FFF2-40B4-BE49-F238E27FC236}">
                <a16:creationId xmlns:a16="http://schemas.microsoft.com/office/drawing/2014/main" id="{C4D920C6-7A49-489B-9265-C0E1B22C92A9}"/>
              </a:ext>
            </a:extLst>
          </p:cNvPr>
          <p:cNvPicPr>
            <a:picLocks noChangeAspect="1"/>
          </p:cNvPicPr>
          <p:nvPr/>
        </p:nvPicPr>
        <p:blipFill>
          <a:blip r:embed="rId3"/>
          <a:stretch>
            <a:fillRect/>
          </a:stretch>
        </p:blipFill>
        <p:spPr>
          <a:xfrm>
            <a:off x="708025" y="1427957"/>
            <a:ext cx="10829925" cy="1295400"/>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an App Service</a:t>
            </a:r>
          </a:p>
        </p:txBody>
      </p:sp>
      <p:sp>
        <p:nvSpPr>
          <p:cNvPr id="7" name="Rectangle 6">
            <a:extLst>
              <a:ext uri="{FF2B5EF4-FFF2-40B4-BE49-F238E27FC236}">
                <a16:creationId xmlns:a16="http://schemas.microsoft.com/office/drawing/2014/main" id="{BE0013CD-E608-4D87-8B1C-71A250588B67}"/>
              </a:ext>
            </a:extLst>
          </p:cNvPr>
          <p:cNvSpPr/>
          <p:nvPr/>
        </p:nvSpPr>
        <p:spPr>
          <a:xfrm>
            <a:off x="427038" y="119221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Name must be unique</a:t>
            </a:r>
            <a:endParaRPr lang="en-IN" sz="2000" kern="1200" dirty="0">
              <a:solidFill>
                <a:schemeClr val="tx1"/>
              </a:solidFill>
            </a:endParaRPr>
          </a:p>
        </p:txBody>
      </p:sp>
      <p:sp>
        <p:nvSpPr>
          <p:cNvPr id="8" name="Rectangle 7">
            <a:extLst>
              <a:ext uri="{FF2B5EF4-FFF2-40B4-BE49-F238E27FC236}">
                <a16:creationId xmlns:a16="http://schemas.microsoft.com/office/drawing/2014/main" id="{35EF41C1-5F0C-4B67-94A8-5A187CBF96C4}"/>
              </a:ext>
            </a:extLst>
          </p:cNvPr>
          <p:cNvSpPr/>
          <p:nvPr/>
        </p:nvSpPr>
        <p:spPr>
          <a:xfrm>
            <a:off x="427038" y="1904739"/>
            <a:ext cx="5122862" cy="88310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Access using </a:t>
            </a:r>
            <a:r>
              <a:rPr lang="en-US" sz="2000" i="1" kern="1200" dirty="0">
                <a:solidFill>
                  <a:schemeClr val="tx1"/>
                </a:solidFill>
              </a:rPr>
              <a:t>azurewebsites.net – </a:t>
            </a:r>
            <a:r>
              <a:rPr lang="en-US" sz="2000" kern="1200" dirty="0">
                <a:solidFill>
                  <a:schemeClr val="tx1"/>
                </a:solidFill>
              </a:rPr>
              <a:t>can map to a custom domain</a:t>
            </a:r>
            <a:endParaRPr lang="en-IN" sz="2000" kern="1200" dirty="0">
              <a:solidFill>
                <a:schemeClr val="tx1"/>
              </a:solidFill>
            </a:endParaRPr>
          </a:p>
        </p:txBody>
      </p:sp>
      <p:sp>
        <p:nvSpPr>
          <p:cNvPr id="9" name="Rectangle 8">
            <a:extLst>
              <a:ext uri="{FF2B5EF4-FFF2-40B4-BE49-F238E27FC236}">
                <a16:creationId xmlns:a16="http://schemas.microsoft.com/office/drawing/2014/main" id="{A15791AE-389A-4934-9DA1-3E869CF2958C}"/>
              </a:ext>
            </a:extLst>
          </p:cNvPr>
          <p:cNvSpPr/>
          <p:nvPr/>
        </p:nvSpPr>
        <p:spPr>
          <a:xfrm>
            <a:off x="427038" y="2970503"/>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Code (Runtime Stack) </a:t>
            </a:r>
            <a:endParaRPr lang="en-IN" sz="2000" kern="1200" dirty="0">
              <a:solidFill>
                <a:schemeClr val="tx1"/>
              </a:solidFill>
            </a:endParaRPr>
          </a:p>
        </p:txBody>
      </p:sp>
      <p:sp>
        <p:nvSpPr>
          <p:cNvPr id="11" name="Rectangle 10">
            <a:extLst>
              <a:ext uri="{FF2B5EF4-FFF2-40B4-BE49-F238E27FC236}">
                <a16:creationId xmlns:a16="http://schemas.microsoft.com/office/drawing/2014/main" id="{900AA868-E8C0-4E58-A73B-E82C63DC546D}"/>
              </a:ext>
            </a:extLst>
          </p:cNvPr>
          <p:cNvSpPr/>
          <p:nvPr/>
        </p:nvSpPr>
        <p:spPr>
          <a:xfrm>
            <a:off x="427038" y="3683027"/>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Docker Container </a:t>
            </a:r>
            <a:endParaRPr lang="en-IN" sz="2000" kern="1200" dirty="0">
              <a:solidFill>
                <a:schemeClr val="tx1"/>
              </a:solidFill>
            </a:endParaRPr>
          </a:p>
        </p:txBody>
      </p:sp>
      <p:sp>
        <p:nvSpPr>
          <p:cNvPr id="12" name="Rectangle 11">
            <a:extLst>
              <a:ext uri="{FF2B5EF4-FFF2-40B4-BE49-F238E27FC236}">
                <a16:creationId xmlns:a16="http://schemas.microsoft.com/office/drawing/2014/main" id="{73264C0C-40B4-4342-BD6C-CF7BCF25B801}"/>
              </a:ext>
            </a:extLst>
          </p:cNvPr>
          <p:cNvSpPr/>
          <p:nvPr/>
        </p:nvSpPr>
        <p:spPr>
          <a:xfrm>
            <a:off x="427038" y="4395551"/>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Linux or Windows</a:t>
            </a:r>
            <a:endParaRPr lang="en-IN" sz="2000" kern="1200" dirty="0">
              <a:solidFill>
                <a:schemeClr val="tx1"/>
              </a:solidFill>
            </a:endParaRPr>
          </a:p>
        </p:txBody>
      </p:sp>
      <p:sp>
        <p:nvSpPr>
          <p:cNvPr id="13" name="Rectangle 12">
            <a:extLst>
              <a:ext uri="{FF2B5EF4-FFF2-40B4-BE49-F238E27FC236}">
                <a16:creationId xmlns:a16="http://schemas.microsoft.com/office/drawing/2014/main" id="{3CD48C92-B9CE-4B52-A857-FCEAE788EA27}"/>
              </a:ext>
            </a:extLst>
          </p:cNvPr>
          <p:cNvSpPr/>
          <p:nvPr/>
        </p:nvSpPr>
        <p:spPr>
          <a:xfrm>
            <a:off x="427038" y="510807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Region closest to your users</a:t>
            </a:r>
            <a:endParaRPr lang="en-IN" sz="2000" kern="1200" dirty="0">
              <a:solidFill>
                <a:schemeClr val="tx1"/>
              </a:solidFill>
            </a:endParaRPr>
          </a:p>
        </p:txBody>
      </p:sp>
      <p:sp>
        <p:nvSpPr>
          <p:cNvPr id="14" name="Rectangle 13">
            <a:extLst>
              <a:ext uri="{FF2B5EF4-FFF2-40B4-BE49-F238E27FC236}">
                <a16:creationId xmlns:a16="http://schemas.microsoft.com/office/drawing/2014/main" id="{821E5E01-714F-4DF4-9572-E0842DAE1E75}"/>
              </a:ext>
            </a:extLst>
          </p:cNvPr>
          <p:cNvSpPr/>
          <p:nvPr/>
        </p:nvSpPr>
        <p:spPr>
          <a:xfrm>
            <a:off x="427038" y="5820600"/>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App Service Plan</a:t>
            </a:r>
            <a:endParaRPr lang="en-IN" sz="2000" kern="1200" dirty="0">
              <a:solidFill>
                <a:schemeClr val="tx1"/>
              </a:solidFill>
            </a:endParaRPr>
          </a:p>
        </p:txBody>
      </p:sp>
      <p:sp>
        <p:nvSpPr>
          <p:cNvPr id="6" name="Rectangle 5">
            <a:extLst>
              <a:ext uri="{FF2B5EF4-FFF2-40B4-BE49-F238E27FC236}">
                <a16:creationId xmlns:a16="http://schemas.microsoft.com/office/drawing/2014/main" id="{50D585D3-F252-4CA8-BDC7-4690FA3F0D22}"/>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10" name="Picture 2" descr="Screenshot of the Create Web App configuration page including the Publish radio button for Code or Docker Image">
            <a:extLst>
              <a:ext uri="{FF2B5EF4-FFF2-40B4-BE49-F238E27FC236}">
                <a16:creationId xmlns:a16="http://schemas.microsoft.com/office/drawing/2014/main" id="{A010D84E-3F0F-47F1-AE94-5AADF29E75C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156136" y="1264559"/>
            <a:ext cx="5402640" cy="50704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5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Deployment Slots</a:t>
            </a:r>
          </a:p>
        </p:txBody>
      </p:sp>
      <p:sp>
        <p:nvSpPr>
          <p:cNvPr id="16" name="Rectangle 15">
            <a:extLst>
              <a:ext uri="{FF2B5EF4-FFF2-40B4-BE49-F238E27FC236}">
                <a16:creationId xmlns:a16="http://schemas.microsoft.com/office/drawing/2014/main" id="{051F3A97-0D1D-4081-B6A1-D3199691C85C}"/>
              </a:ext>
              <a:ext uri="{C183D7F6-B498-43B3-948B-1728B52AA6E4}">
                <adec:decorative xmlns:adec="http://schemas.microsoft.com/office/drawing/2017/decorative" val="1"/>
              </a:ext>
            </a:extLst>
          </p:cNvPr>
          <p:cNvSpPr/>
          <p:nvPr/>
        </p:nvSpPr>
        <p:spPr bwMode="auto">
          <a:xfrm>
            <a:off x="430530" y="1192213"/>
            <a:ext cx="6325631" cy="37459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24495777-FC90-4ADD-9BC1-1CF728448D00}"/>
              </a:ext>
            </a:extLst>
          </p:cNvPr>
          <p:cNvSpPr txBox="1"/>
          <p:nvPr/>
        </p:nvSpPr>
        <p:spPr>
          <a:xfrm>
            <a:off x="726223" y="1413343"/>
            <a:ext cx="4193199" cy="276999"/>
          </a:xfrm>
          <a:prstGeom prst="rect">
            <a:avLst/>
          </a:prstGeom>
          <a:noFill/>
        </p:spPr>
        <p:txBody>
          <a:bodyPr wrap="none" lIns="0" tIns="0" rIns="0" bIns="0" rtlCol="0" anchor="t">
            <a:spAutoFit/>
          </a:bodyPr>
          <a:lstStyle/>
          <a:p>
            <a:pPr>
              <a:spcAft>
                <a:spcPts val="600"/>
              </a:spcAft>
            </a:pPr>
            <a:r>
              <a:rPr lang="en-US" dirty="0">
                <a:latin typeface="+mj-lt"/>
              </a:rPr>
              <a:t>Continuous Deployment with Stage Slot</a:t>
            </a:r>
            <a:endParaRPr lang="en-IN" dirty="0">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732426" y="2150316"/>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dirty="0"/>
                <a:t>Developer 1</a:t>
              </a:r>
              <a:endParaRPr lang="en-IN" sz="1200" dirty="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dirty="0"/>
                <a:t>Developer 2</a:t>
              </a:r>
              <a:endParaRPr lang="en-IN" sz="1200" dirty="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dirty="0">
                  <a:solidFill>
                    <a:schemeClr val="bg1"/>
                  </a:solidFill>
                </a:rPr>
                <a:t>GitHub</a:t>
              </a:r>
              <a:endParaRPr lang="en-IN" sz="1100" dirty="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dirty="0"/>
                <a:t>Staging</a:t>
              </a:r>
              <a:endParaRPr lang="en-IN" sz="1200" dirty="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dirty="0">
                  <a:solidFill>
                    <a:srgbClr val="FF0000"/>
                  </a:solidFill>
                </a:rPr>
                <a:t>Swap</a:t>
              </a:r>
              <a:endParaRPr lang="en-IN" sz="1200" dirty="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dirty="0"/>
                <a:t>Production</a:t>
              </a:r>
              <a:endParaRPr lang="en-IN" sz="1200" dirty="0"/>
            </a:p>
          </p:txBody>
        </p:sp>
      </p:grpSp>
      <p:graphicFrame>
        <p:nvGraphicFramePr>
          <p:cNvPr id="3" name="Table 6">
            <a:extLst>
              <a:ext uri="{FF2B5EF4-FFF2-40B4-BE49-F238E27FC236}">
                <a16:creationId xmlns:a16="http://schemas.microsoft.com/office/drawing/2014/main" id="{F840DE11-44FA-42CB-B12E-5E601ECC6978}"/>
              </a:ext>
            </a:extLst>
          </p:cNvPr>
          <p:cNvGraphicFramePr>
            <a:graphicFrameLocks noGrp="1"/>
          </p:cNvGraphicFramePr>
          <p:nvPr>
            <p:extLst>
              <p:ext uri="{D42A27DB-BD31-4B8C-83A1-F6EECF244321}">
                <p14:modId xmlns:p14="http://schemas.microsoft.com/office/powerpoint/2010/main" val="3244733599"/>
              </p:ext>
            </p:extLst>
          </p:nvPr>
        </p:nvGraphicFramePr>
        <p:xfrm>
          <a:off x="6933999" y="1193801"/>
          <a:ext cx="5075438" cy="3744355"/>
        </p:xfrm>
        <a:graphic>
          <a:graphicData uri="http://schemas.openxmlformats.org/drawingml/2006/table">
            <a:tbl>
              <a:tblPr firstRow="1" bandRow="1">
                <a:tableStyleId>{5C22544A-7EE6-4342-B048-85BDC9FD1C3A}</a:tableStyleId>
              </a:tblPr>
              <a:tblGrid>
                <a:gridCol w="2537719">
                  <a:extLst>
                    <a:ext uri="{9D8B030D-6E8A-4147-A177-3AD203B41FA5}">
                      <a16:colId xmlns:a16="http://schemas.microsoft.com/office/drawing/2014/main" val="1289156279"/>
                    </a:ext>
                  </a:extLst>
                </a:gridCol>
                <a:gridCol w="2537719">
                  <a:extLst>
                    <a:ext uri="{9D8B030D-6E8A-4147-A177-3AD203B41FA5}">
                      <a16:colId xmlns:a16="http://schemas.microsoft.com/office/drawing/2014/main" val="2759990731"/>
                    </a:ext>
                  </a:extLst>
                </a:gridCol>
              </a:tblGrid>
              <a:tr h="748871">
                <a:tc>
                  <a:txBody>
                    <a:bodyPr/>
                    <a:lstStyle/>
                    <a:p>
                      <a:pPr algn="l"/>
                      <a:r>
                        <a:rPr lang="en-US" sz="2000" b="0" dirty="0">
                          <a:solidFill>
                            <a:schemeClr val="bg1"/>
                          </a:solidFill>
                          <a:latin typeface="+mj-lt"/>
                        </a:rPr>
                        <a:t>Service Plan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Slots</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48871">
                <a:tc>
                  <a:txBody>
                    <a:bodyPr/>
                    <a:lstStyle/>
                    <a:p>
                      <a:pPr algn="l"/>
                      <a:r>
                        <a:rPr lang="en-US" sz="1800" dirty="0">
                          <a:solidFill>
                            <a:schemeClr val="tx1"/>
                          </a:solidFill>
                          <a:latin typeface="+mj-lt"/>
                        </a:rPr>
                        <a:t>Free, Shared, Basic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48871">
                <a:tc>
                  <a:txBody>
                    <a:bodyPr/>
                    <a:lstStyle/>
                    <a:p>
                      <a:pPr algn="l"/>
                      <a:r>
                        <a:rPr lang="en-US" sz="1800" dirty="0">
                          <a:solidFill>
                            <a:schemeClr val="tx1"/>
                          </a:solidFill>
                          <a:latin typeface="+mj-lt"/>
                        </a:rPr>
                        <a:t>Standard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748871">
                <a:tc>
                  <a:txBody>
                    <a:bodyPr/>
                    <a:lstStyle/>
                    <a:p>
                      <a:pPr algn="l"/>
                      <a:r>
                        <a:rPr lang="en-US" sz="1800" dirty="0">
                          <a:solidFill>
                            <a:schemeClr val="tx1"/>
                          </a:solidFill>
                          <a:latin typeface="+mj-lt"/>
                        </a:rPr>
                        <a:t>Premium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748871">
                <a:tc>
                  <a:txBody>
                    <a:bodyPr/>
                    <a:lstStyle/>
                    <a:p>
                      <a:pPr algn="l"/>
                      <a:r>
                        <a:rPr lang="en-US" sz="1800" dirty="0">
                          <a:solidFill>
                            <a:schemeClr val="tx1"/>
                          </a:solidFill>
                          <a:latin typeface="+mj-lt"/>
                        </a:rPr>
                        <a:t>Isolated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
        <p:nvSpPr>
          <p:cNvPr id="9" name="Freeform: Shape 8">
            <a:extLst>
              <a:ext uri="{FF2B5EF4-FFF2-40B4-BE49-F238E27FC236}">
                <a16:creationId xmlns:a16="http://schemas.microsoft.com/office/drawing/2014/main" id="{2FA5C646-F393-499F-9F67-33959B7E743E}"/>
              </a:ext>
            </a:extLst>
          </p:cNvPr>
          <p:cNvSpPr/>
          <p:nvPr/>
        </p:nvSpPr>
        <p:spPr>
          <a:xfrm>
            <a:off x="42703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 to a different deployment slots (depends on service plan)</a:t>
            </a:r>
            <a:endParaRPr lang="en-IN" sz="1600" kern="1200" dirty="0">
              <a:solidFill>
                <a:schemeClr val="tx1"/>
              </a:solidFill>
            </a:endParaRPr>
          </a:p>
        </p:txBody>
      </p:sp>
      <p:sp>
        <p:nvSpPr>
          <p:cNvPr id="10" name="Freeform: Shape 9">
            <a:extLst>
              <a:ext uri="{FF2B5EF4-FFF2-40B4-BE49-F238E27FC236}">
                <a16:creationId xmlns:a16="http://schemas.microsoft.com/office/drawing/2014/main" id="{A9BD7FB0-8B02-4C85-AE51-D08E4B844C64}"/>
              </a:ext>
            </a:extLst>
          </p:cNvPr>
          <p:cNvSpPr/>
          <p:nvPr/>
        </p:nvSpPr>
        <p:spPr>
          <a:xfrm>
            <a:off x="2384075"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Validate changes before sending to production</a:t>
            </a:r>
            <a:endParaRPr lang="en-IN" sz="1600" kern="1200" dirty="0">
              <a:solidFill>
                <a:schemeClr val="tx1"/>
              </a:solidFill>
            </a:endParaRPr>
          </a:p>
        </p:txBody>
      </p:sp>
      <p:sp>
        <p:nvSpPr>
          <p:cNvPr id="11" name="Freeform: Shape 10">
            <a:extLst>
              <a:ext uri="{FF2B5EF4-FFF2-40B4-BE49-F238E27FC236}">
                <a16:creationId xmlns:a16="http://schemas.microsoft.com/office/drawing/2014/main" id="{ACFC1943-F0E0-417B-B6B1-78246A54224E}"/>
              </a:ext>
            </a:extLst>
          </p:cNvPr>
          <p:cNvSpPr/>
          <p:nvPr/>
        </p:nvSpPr>
        <p:spPr>
          <a:xfrm>
            <a:off x="4341113"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Deployment slots are live apps with their own hostnames</a:t>
            </a:r>
            <a:endParaRPr lang="en-IN" sz="1600" kern="1200" dirty="0">
              <a:solidFill>
                <a:schemeClr val="tx1"/>
              </a:solidFill>
            </a:endParaRPr>
          </a:p>
        </p:txBody>
      </p:sp>
      <p:sp>
        <p:nvSpPr>
          <p:cNvPr id="12" name="Freeform: Shape 11">
            <a:extLst>
              <a:ext uri="{FF2B5EF4-FFF2-40B4-BE49-F238E27FC236}">
                <a16:creationId xmlns:a16="http://schemas.microsoft.com/office/drawing/2014/main" id="{514BA59F-2B63-4536-B0E6-69D1F5906669}"/>
              </a:ext>
            </a:extLst>
          </p:cNvPr>
          <p:cNvSpPr/>
          <p:nvPr/>
        </p:nvSpPr>
        <p:spPr>
          <a:xfrm>
            <a:off x="6298150"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Avoids a cold start – eliminates downtime</a:t>
            </a:r>
            <a:endParaRPr lang="en-IN" sz="1600" kern="1200" dirty="0">
              <a:solidFill>
                <a:schemeClr val="tx1"/>
              </a:solidFill>
            </a:endParaRPr>
          </a:p>
        </p:txBody>
      </p:sp>
      <p:sp>
        <p:nvSpPr>
          <p:cNvPr id="13" name="Freeform: Shape 12">
            <a:extLst>
              <a:ext uri="{FF2B5EF4-FFF2-40B4-BE49-F238E27FC236}">
                <a16:creationId xmlns:a16="http://schemas.microsoft.com/office/drawing/2014/main" id="{B09D9AB6-F5BD-4DDA-AEBB-258166095292}"/>
              </a:ext>
            </a:extLst>
          </p:cNvPr>
          <p:cNvSpPr/>
          <p:nvPr/>
        </p:nvSpPr>
        <p:spPr>
          <a:xfrm>
            <a:off x="825518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Fallback to a last known good site</a:t>
            </a:r>
            <a:endParaRPr lang="en-IN" sz="1600" kern="1200" dirty="0">
              <a:solidFill>
                <a:schemeClr val="tx1"/>
              </a:solidFill>
            </a:endParaRPr>
          </a:p>
        </p:txBody>
      </p:sp>
      <p:sp>
        <p:nvSpPr>
          <p:cNvPr id="14" name="Freeform: Shape 13">
            <a:extLst>
              <a:ext uri="{FF2B5EF4-FFF2-40B4-BE49-F238E27FC236}">
                <a16:creationId xmlns:a16="http://schemas.microsoft.com/office/drawing/2014/main" id="{ABF3FFA0-E889-4CDF-976C-A813B3CBBB94}"/>
              </a:ext>
            </a:extLst>
          </p:cNvPr>
          <p:cNvSpPr/>
          <p:nvPr/>
        </p:nvSpPr>
        <p:spPr>
          <a:xfrm>
            <a:off x="10212227"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Auto Swap when pre-swap validation is not needed</a:t>
            </a:r>
            <a:endParaRPr lang="en-IN" sz="1600" kern="1200" dirty="0">
              <a:solidFill>
                <a:schemeClr val="tx1"/>
              </a:solidFill>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Add Deployment Slots</a:t>
            </a:r>
          </a:p>
        </p:txBody>
      </p:sp>
      <p:sp>
        <p:nvSpPr>
          <p:cNvPr id="2" name="Rectangle 1">
            <a:extLst>
              <a:ext uri="{FF2B5EF4-FFF2-40B4-BE49-F238E27FC236}">
                <a16:creationId xmlns:a16="http://schemas.microsoft.com/office/drawing/2014/main" id="{6CF3D10C-9DBF-4B77-87F7-B831FE565582}"/>
              </a:ext>
            </a:extLst>
          </p:cNvPr>
          <p:cNvSpPr/>
          <p:nvPr/>
        </p:nvSpPr>
        <p:spPr bwMode="auto">
          <a:xfrm>
            <a:off x="432881" y="1192211"/>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Select whether to clone an app configuration from another deployment slot</a:t>
            </a:r>
          </a:p>
        </p:txBody>
      </p:sp>
      <p:sp>
        <p:nvSpPr>
          <p:cNvPr id="13" name="Rectangle 12">
            <a:extLst>
              <a:ext uri="{FF2B5EF4-FFF2-40B4-BE49-F238E27FC236}">
                <a16:creationId xmlns:a16="http://schemas.microsoft.com/office/drawing/2014/main" id="{FA4C3630-4561-4828-9A0E-8A9DF1BCD0C9}"/>
              </a:ext>
            </a:extLst>
          </p:cNvPr>
          <p:cNvSpPr/>
          <p:nvPr/>
        </p:nvSpPr>
        <p:spPr bwMode="auto">
          <a:xfrm>
            <a:off x="432881" y="2181499"/>
            <a:ext cx="5542469" cy="18187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600"/>
              </a:spcBef>
            </a:pPr>
            <a:r>
              <a:rPr lang="en-US" sz="2000" dirty="0">
                <a:solidFill>
                  <a:schemeClr val="tx1"/>
                </a:solidFill>
                <a:cs typeface="Segoe UI Semilight"/>
              </a:rPr>
              <a:t>When you clone, pay attention to the settings:</a:t>
            </a:r>
          </a:p>
          <a:p>
            <a:pPr marL="168275" lvl="1" indent="-168275">
              <a:spcBef>
                <a:spcPts val="600"/>
              </a:spcBef>
              <a:buFont typeface="Arial" panose="020B0604020202020204" pitchFamily="34" charset="0"/>
              <a:buChar char="•"/>
            </a:pPr>
            <a:r>
              <a:rPr lang="en-US" dirty="0">
                <a:solidFill>
                  <a:schemeClr val="tx1"/>
                </a:solidFill>
                <a:cs typeface="Segoe UI Semilight"/>
              </a:rPr>
              <a:t>Slot-specific app settings and connection strings</a:t>
            </a:r>
          </a:p>
          <a:p>
            <a:pPr marL="168275" lvl="1" indent="-168275">
              <a:spcBef>
                <a:spcPts val="600"/>
              </a:spcBef>
              <a:buFont typeface="Arial" panose="020B0604020202020204" pitchFamily="34" charset="0"/>
              <a:buChar char="•"/>
            </a:pPr>
            <a:r>
              <a:rPr lang="en-US" dirty="0">
                <a:solidFill>
                  <a:schemeClr val="tx1"/>
                </a:solidFill>
                <a:cs typeface="Segoe UI Semilight"/>
              </a:rPr>
              <a:t>Continuous deployment settings</a:t>
            </a:r>
          </a:p>
          <a:p>
            <a:pPr marL="168275" lvl="1" indent="-168275">
              <a:spcBef>
                <a:spcPts val="600"/>
              </a:spcBef>
              <a:buFont typeface="Arial" panose="020B0604020202020204" pitchFamily="34" charset="0"/>
              <a:buChar char="•"/>
            </a:pPr>
            <a:r>
              <a:rPr lang="en-US" dirty="0">
                <a:solidFill>
                  <a:schemeClr val="tx1"/>
                </a:solidFill>
                <a:cs typeface="Segoe UI Semilight"/>
              </a:rPr>
              <a:t>App Service authentication settings</a:t>
            </a:r>
          </a:p>
        </p:txBody>
      </p:sp>
      <p:sp>
        <p:nvSpPr>
          <p:cNvPr id="14" name="Rectangle 13">
            <a:extLst>
              <a:ext uri="{FF2B5EF4-FFF2-40B4-BE49-F238E27FC236}">
                <a16:creationId xmlns:a16="http://schemas.microsoft.com/office/drawing/2014/main" id="{848128E5-4E30-4BE2-8F55-74C93137738B}"/>
              </a:ext>
            </a:extLst>
          </p:cNvPr>
          <p:cNvSpPr/>
          <p:nvPr/>
        </p:nvSpPr>
        <p:spPr bwMode="auto">
          <a:xfrm>
            <a:off x="432881" y="4223760"/>
            <a:ext cx="5542469" cy="11486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Not all settings are sticky (endpoints, custom domain names, SSL certificates, scaling)</a:t>
            </a:r>
          </a:p>
        </p:txBody>
      </p:sp>
      <p:sp>
        <p:nvSpPr>
          <p:cNvPr id="15" name="Rectangle 14">
            <a:extLst>
              <a:ext uri="{FF2B5EF4-FFF2-40B4-BE49-F238E27FC236}">
                <a16:creationId xmlns:a16="http://schemas.microsoft.com/office/drawing/2014/main" id="{CAEFB5B4-6E63-4FE9-A0EB-A0C40D116A9C}"/>
              </a:ext>
            </a:extLst>
          </p:cNvPr>
          <p:cNvSpPr/>
          <p:nvPr/>
        </p:nvSpPr>
        <p:spPr bwMode="auto">
          <a:xfrm>
            <a:off x="432881" y="5595947"/>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Review and edit your settings before swapping</a:t>
            </a:r>
          </a:p>
        </p:txBody>
      </p:sp>
      <p:sp>
        <p:nvSpPr>
          <p:cNvPr id="4" name="Rectangle 3">
            <a:extLst>
              <a:ext uri="{FF2B5EF4-FFF2-40B4-BE49-F238E27FC236}">
                <a16:creationId xmlns:a16="http://schemas.microsoft.com/office/drawing/2014/main" id="{0E8B82B0-6FAE-45F5-96B3-F29C88F3F61C}"/>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6" descr="A screen shot of the Add a slot screen for an App Service.  The name of the slot is preproduction, and settings are cloned from appservice09">
            <a:extLst>
              <a:ext uri="{FF2B5EF4-FFF2-40B4-BE49-F238E27FC236}">
                <a16:creationId xmlns:a16="http://schemas.microsoft.com/office/drawing/2014/main" id="{B5F33B82-010A-4B5E-9B98-77A431CF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17" y="2788524"/>
            <a:ext cx="5550538" cy="2168360"/>
          </a:xfrm>
          <a:prstGeom prst="rect">
            <a:avLst/>
          </a:prstGeom>
          <a:ln>
            <a:noFill/>
          </a:ln>
        </p:spPr>
      </p:pic>
      <p:pic>
        <p:nvPicPr>
          <p:cNvPr id="6" name="Picture 5">
            <a:extLst>
              <a:ext uri="{FF2B5EF4-FFF2-40B4-BE49-F238E27FC236}">
                <a16:creationId xmlns:a16="http://schemas.microsoft.com/office/drawing/2014/main" id="{1DBB0596-3DA7-125D-DB16-E63DA6411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7" y="571905"/>
            <a:ext cx="11691901" cy="5850715"/>
          </a:xfrm>
          <a:prstGeom prst="rect">
            <a:avLst/>
          </a:prstGeom>
        </p:spPr>
      </p:pic>
    </p:spTree>
    <p:extLst>
      <p:ext uri="{BB962C8B-B14F-4D97-AF65-F5344CB8AC3E}">
        <p14:creationId xmlns:p14="http://schemas.microsoft.com/office/powerpoint/2010/main" val="27969434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Secure an App Service</a:t>
            </a:r>
          </a:p>
        </p:txBody>
      </p:sp>
      <p:sp>
        <p:nvSpPr>
          <p:cNvPr id="3" name="Rectangle 2">
            <a:extLst>
              <a:ext uri="{FF2B5EF4-FFF2-40B4-BE49-F238E27FC236}">
                <a16:creationId xmlns:a16="http://schemas.microsoft.com/office/drawing/2014/main" id="{466CDB52-A6AB-489A-9B09-51DA0D3CDC80}"/>
              </a:ext>
            </a:extLst>
          </p:cNvPr>
          <p:cNvSpPr/>
          <p:nvPr/>
        </p:nvSpPr>
        <p:spPr bwMode="auto">
          <a:xfrm>
            <a:off x="427038" y="1192210"/>
            <a:ext cx="5541264" cy="184308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Authentication:</a:t>
            </a:r>
          </a:p>
          <a:p>
            <a:pPr marL="173038" lvl="1" indent="-173038">
              <a:spcBef>
                <a:spcPts val="600"/>
              </a:spcBef>
              <a:buFont typeface="Arial" panose="020B0604020202020204" pitchFamily="34" charset="0"/>
              <a:buChar char="•"/>
            </a:pPr>
            <a:r>
              <a:rPr lang="en-US" sz="2000" dirty="0">
                <a:solidFill>
                  <a:schemeClr val="tx1"/>
                </a:solidFill>
              </a:rPr>
              <a:t>Enable authentication – default anonymous</a:t>
            </a:r>
          </a:p>
          <a:p>
            <a:pPr marL="173038" lvl="1" indent="-173038">
              <a:spcBef>
                <a:spcPts val="600"/>
              </a:spcBef>
              <a:buFont typeface="Arial" panose="020B0604020202020204" pitchFamily="34" charset="0"/>
              <a:buChar char="•"/>
            </a:pPr>
            <a:r>
              <a:rPr lang="en-US" sz="2000" dirty="0">
                <a:solidFill>
                  <a:schemeClr val="tx1"/>
                </a:solidFill>
              </a:rPr>
              <a:t>Log in with a third-party identity provider</a:t>
            </a:r>
          </a:p>
        </p:txBody>
      </p:sp>
      <p:sp>
        <p:nvSpPr>
          <p:cNvPr id="7" name="Rectangle 6">
            <a:extLst>
              <a:ext uri="{FF2B5EF4-FFF2-40B4-BE49-F238E27FC236}">
                <a16:creationId xmlns:a16="http://schemas.microsoft.com/office/drawing/2014/main" id="{85E13CC6-5AAC-4F2A-B3BF-E218BCA8A842}"/>
              </a:ext>
            </a:extLst>
          </p:cNvPr>
          <p:cNvSpPr/>
          <p:nvPr/>
        </p:nvSpPr>
        <p:spPr bwMode="auto">
          <a:xfrm>
            <a:off x="427039" y="3195637"/>
            <a:ext cx="5541264" cy="316611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Security:</a:t>
            </a:r>
          </a:p>
          <a:p>
            <a:pPr marL="173038" lvl="1" indent="-173038">
              <a:spcBef>
                <a:spcPts val="600"/>
              </a:spcBef>
              <a:buFont typeface="Arial" panose="020B0604020202020204" pitchFamily="34" charset="0"/>
              <a:buChar char="•"/>
            </a:pPr>
            <a:r>
              <a:rPr lang="en-US" sz="2000" dirty="0">
                <a:solidFill>
                  <a:schemeClr val="tx1"/>
                </a:solidFill>
              </a:rPr>
              <a:t>Troubleshoot with Diagnostic Logs – failed requests, app logging</a:t>
            </a:r>
          </a:p>
          <a:p>
            <a:pPr marL="173038" lvl="1" indent="-173038">
              <a:spcBef>
                <a:spcPts val="600"/>
              </a:spcBef>
              <a:buFont typeface="Arial" panose="020B0604020202020204" pitchFamily="34" charset="0"/>
              <a:buChar char="•"/>
            </a:pPr>
            <a:r>
              <a:rPr lang="en-US" sz="2000" dirty="0">
                <a:solidFill>
                  <a:schemeClr val="tx1"/>
                </a:solidFill>
              </a:rPr>
              <a:t>Add an SSL certificate – HTTPS</a:t>
            </a:r>
          </a:p>
          <a:p>
            <a:pPr marL="173038" lvl="1" indent="-173038">
              <a:spcBef>
                <a:spcPts val="600"/>
              </a:spcBef>
              <a:buFont typeface="Arial" panose="020B0604020202020204" pitchFamily="34" charset="0"/>
              <a:buChar char="•"/>
            </a:pPr>
            <a:r>
              <a:rPr lang="en-US" sz="2000" dirty="0">
                <a:solidFill>
                  <a:schemeClr val="tx1"/>
                </a:solidFill>
              </a:rPr>
              <a:t>Define a priority ordered allow/deny list to control network access to the app</a:t>
            </a:r>
          </a:p>
          <a:p>
            <a:pPr marL="173038" lvl="1" indent="-173038">
              <a:spcBef>
                <a:spcPts val="600"/>
              </a:spcBef>
              <a:buFont typeface="Arial" panose="020B0604020202020204" pitchFamily="34" charset="0"/>
              <a:buChar char="•"/>
            </a:pPr>
            <a:r>
              <a:rPr lang="en-US" sz="2000" dirty="0">
                <a:solidFill>
                  <a:schemeClr val="tx1"/>
                </a:solidFill>
              </a:rPr>
              <a:t>Store secrets in the Azure Key Vault</a:t>
            </a:r>
          </a:p>
        </p:txBody>
      </p:sp>
      <p:sp>
        <p:nvSpPr>
          <p:cNvPr id="9" name="Rectangle 8">
            <a:extLst>
              <a:ext uri="{FF2B5EF4-FFF2-40B4-BE49-F238E27FC236}">
                <a16:creationId xmlns:a16="http://schemas.microsoft.com/office/drawing/2014/main" id="{432D7BBA-A4B9-4EB4-BA49-C1FD92B4B4E7}"/>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4" descr="Screenshot of identity providers including Microsoft, Facebook, Google, and Twitter. ">
            <a:extLst>
              <a:ext uri="{FF2B5EF4-FFF2-40B4-BE49-F238E27FC236}">
                <a16:creationId xmlns:a16="http://schemas.microsoft.com/office/drawing/2014/main" id="{2E5EB363-0DC5-49D9-B01A-37460DB81C48}"/>
              </a:ext>
            </a:extLst>
          </p:cNvPr>
          <p:cNvPicPr>
            <a:picLocks noChangeAspect="1"/>
          </p:cNvPicPr>
          <p:nvPr/>
        </p:nvPicPr>
        <p:blipFill>
          <a:blip r:embed="rId3"/>
          <a:stretch>
            <a:fillRect/>
          </a:stretch>
        </p:blipFill>
        <p:spPr>
          <a:xfrm>
            <a:off x="6503790" y="2113754"/>
            <a:ext cx="4953000" cy="3048000"/>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35489"/>
            <a:ext cx="2506662" cy="1723549"/>
          </a:xfrm>
        </p:spPr>
        <p:txBody>
          <a:bodyPr/>
          <a:lstStyle/>
          <a:p>
            <a:pPr>
              <a:lnSpc>
                <a:spcPct val="100000"/>
              </a:lnSpc>
            </a:pPr>
            <a:r>
              <a:rPr lang="en-US" spc="0" dirty="0"/>
              <a:t>Administer PaaS Compute Options Introduction</a:t>
            </a:r>
          </a:p>
        </p:txBody>
      </p:sp>
      <p:grpSp>
        <p:nvGrpSpPr>
          <p:cNvPr id="11" name="Group 10">
            <a:extLst>
              <a:ext uri="{FF2B5EF4-FFF2-40B4-BE49-F238E27FC236}">
                <a16:creationId xmlns:a16="http://schemas.microsoft.com/office/drawing/2014/main" id="{C6BDDDBC-96F1-45B9-BB3A-7AC7C885439F}"/>
              </a:ext>
              <a:ext uri="{C183D7F6-B498-43B3-948B-1728B52AA6E4}">
                <adec:decorative xmlns:adec="http://schemas.microsoft.com/office/drawing/2017/decorative" val="1"/>
              </a:ext>
            </a:extLst>
          </p:cNvPr>
          <p:cNvGrpSpPr/>
          <p:nvPr/>
        </p:nvGrpSpPr>
        <p:grpSpPr>
          <a:xfrm>
            <a:off x="3648992" y="353292"/>
            <a:ext cx="702934" cy="3942617"/>
            <a:chOff x="3648992" y="340777"/>
            <a:chExt cx="702934" cy="3936555"/>
          </a:xfrm>
        </p:grpSpPr>
        <p:graphicFrame>
          <p:nvGraphicFrame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65967851"/>
                </p:ext>
              </p:extLst>
            </p:nvPr>
          </p:nvGraphicFramePr>
          <p:xfrm>
            <a:off x="3648992" y="340777"/>
            <a:ext cx="702934" cy="789330"/>
          </p:xfrm>
          <a:graphic>
            <a:graphicData uri="http://schemas.openxmlformats.org/presentationml/2006/ole">
              <mc:AlternateContent xmlns:mc="http://schemas.openxmlformats.org/markup-compatibility/2006">
                <mc:Choice xmlns:v="urn:schemas-microsoft-com:vml" Requires="v">
                  <p:oleObj name="Bitmap Image" r:id="rId3" imgW="615960" imgH="628560" progId="Paint.Picture">
                    <p:embed/>
                  </p:oleObj>
                </mc:Choice>
                <mc:Fallback>
                  <p:oleObj name="Bitmap Image" r:id="rId3" imgW="615960" imgH="628560" progId="Paint.Picture">
                    <p:embed/>
                    <p:pic>
                      <p:nvPic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PicPr/>
                        <p:nvPr/>
                      </p:nvPicPr>
                      <p:blipFill>
                        <a:blip r:embed="rId4"/>
                        <a:stretch>
                          <a:fillRect/>
                        </a:stretch>
                      </p:blipFill>
                      <p:spPr>
                        <a:xfrm>
                          <a:off x="3648992" y="340777"/>
                          <a:ext cx="702934" cy="78933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FCBFF7F-7759-483A-8DA1-B955CCFAEC1C}"/>
                </a:ext>
              </a:extLst>
            </p:cNvPr>
            <p:cNvGraphicFramePr>
              <a:graphicFrameLocks noChangeAspect="1"/>
            </p:cNvGraphicFramePr>
            <p:nvPr>
              <p:extLst>
                <p:ext uri="{D42A27DB-BD31-4B8C-83A1-F6EECF244321}">
                  <p14:modId xmlns:p14="http://schemas.microsoft.com/office/powerpoint/2010/main" val="1882195916"/>
                </p:ext>
              </p:extLst>
            </p:nvPr>
          </p:nvGraphicFramePr>
          <p:xfrm>
            <a:off x="3648992" y="1304508"/>
            <a:ext cx="702934" cy="789330"/>
          </p:xfrm>
          <a:graphic>
            <a:graphicData uri="http://schemas.openxmlformats.org/presentationml/2006/ole">
              <mc:AlternateContent xmlns:mc="http://schemas.openxmlformats.org/markup-compatibility/2006">
                <mc:Choice xmlns:v="urn:schemas-microsoft-com:vml" Requires="v">
                  <p:oleObj name="Bitmap Image" r:id="rId5" imgW="615960" imgH="628560" progId="Paint.Picture">
                    <p:embed/>
                  </p:oleObj>
                </mc:Choice>
                <mc:Fallback>
                  <p:oleObj name="Bitmap Image" r:id="rId5" imgW="615960" imgH="628560" progId="Paint.Picture">
                    <p:embed/>
                    <p:pic>
                      <p:nvPicPr>
                        <p:cNvPr id="5" name="Object 4">
                          <a:extLst>
                            <a:ext uri="{FF2B5EF4-FFF2-40B4-BE49-F238E27FC236}">
                              <a16:creationId xmlns:a16="http://schemas.microsoft.com/office/drawing/2014/main" id="{2FCBFF7F-7759-483A-8DA1-B955CCFAEC1C}"/>
                            </a:ext>
                          </a:extLst>
                        </p:cNvPr>
                        <p:cNvPicPr/>
                        <p:nvPr/>
                      </p:nvPicPr>
                      <p:blipFill>
                        <a:blip r:embed="rId4"/>
                        <a:stretch>
                          <a:fillRect/>
                        </a:stretch>
                      </p:blipFill>
                      <p:spPr>
                        <a:xfrm>
                          <a:off x="3648992" y="1304508"/>
                          <a:ext cx="702934" cy="78933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DD26E27-B41C-41B2-A749-C0D7C08277E1}"/>
                </a:ext>
              </a:extLst>
            </p:cNvPr>
            <p:cNvGraphicFramePr>
              <a:graphicFrameLocks noChangeAspect="1"/>
            </p:cNvGraphicFramePr>
            <p:nvPr>
              <p:extLst>
                <p:ext uri="{D42A27DB-BD31-4B8C-83A1-F6EECF244321}">
                  <p14:modId xmlns:p14="http://schemas.microsoft.com/office/powerpoint/2010/main" val="3048705494"/>
                </p:ext>
              </p:extLst>
            </p:nvPr>
          </p:nvGraphicFramePr>
          <p:xfrm>
            <a:off x="3648992" y="2402351"/>
            <a:ext cx="702934" cy="789330"/>
          </p:xfrm>
          <a:graphic>
            <a:graphicData uri="http://schemas.openxmlformats.org/presentationml/2006/ole">
              <mc:AlternateContent xmlns:mc="http://schemas.openxmlformats.org/markup-compatibility/2006">
                <mc:Choice xmlns:v="urn:schemas-microsoft-com:vml" Requires="v">
                  <p:oleObj name="Bitmap Image" r:id="rId6" imgW="615960" imgH="628560" progId="Paint.Picture">
                    <p:embed/>
                  </p:oleObj>
                </mc:Choice>
                <mc:Fallback>
                  <p:oleObj name="Bitmap Image" r:id="rId6" imgW="615960" imgH="628560" progId="Paint.Picture">
                    <p:embed/>
                    <p:pic>
                      <p:nvPicPr>
                        <p:cNvPr id="6" name="Object 5">
                          <a:extLst>
                            <a:ext uri="{FF2B5EF4-FFF2-40B4-BE49-F238E27FC236}">
                              <a16:creationId xmlns:a16="http://schemas.microsoft.com/office/drawing/2014/main" id="{8DD26E27-B41C-41B2-A749-C0D7C08277E1}"/>
                            </a:ext>
                          </a:extLst>
                        </p:cNvPr>
                        <p:cNvPicPr/>
                        <p:nvPr/>
                      </p:nvPicPr>
                      <p:blipFill>
                        <a:blip r:embed="rId4"/>
                        <a:stretch>
                          <a:fillRect/>
                        </a:stretch>
                      </p:blipFill>
                      <p:spPr>
                        <a:xfrm>
                          <a:off x="3648992" y="2402351"/>
                          <a:ext cx="702934" cy="78933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4B644EA-164B-447A-9510-F9AC0D60C108}"/>
                </a:ext>
              </a:extLst>
            </p:cNvPr>
            <p:cNvGraphicFramePr>
              <a:graphicFrameLocks noChangeAspect="1"/>
            </p:cNvGraphicFramePr>
            <p:nvPr>
              <p:extLst>
                <p:ext uri="{D42A27DB-BD31-4B8C-83A1-F6EECF244321}">
                  <p14:modId xmlns:p14="http://schemas.microsoft.com/office/powerpoint/2010/main" val="4015348078"/>
                </p:ext>
              </p:extLst>
            </p:nvPr>
          </p:nvGraphicFramePr>
          <p:xfrm>
            <a:off x="3648992" y="3488002"/>
            <a:ext cx="702934" cy="789330"/>
          </p:xfrm>
          <a:graphic>
            <a:graphicData uri="http://schemas.openxmlformats.org/presentationml/2006/ole">
              <mc:AlternateContent xmlns:mc="http://schemas.openxmlformats.org/markup-compatibility/2006">
                <mc:Choice xmlns:v="urn:schemas-microsoft-com:vml" Requires="v">
                  <p:oleObj name="Bitmap Image" r:id="rId7" imgW="615960" imgH="628560" progId="Paint.Picture">
                    <p:embed/>
                  </p:oleObj>
                </mc:Choice>
                <mc:Fallback>
                  <p:oleObj name="Bitmap Image" r:id="rId7" imgW="615960" imgH="628560" progId="Paint.Picture">
                    <p:embed/>
                    <p:pic>
                      <p:nvPicPr>
                        <p:cNvPr id="7" name="Object 6">
                          <a:extLst>
                            <a:ext uri="{FF2B5EF4-FFF2-40B4-BE49-F238E27FC236}">
                              <a16:creationId xmlns:a16="http://schemas.microsoft.com/office/drawing/2014/main" id="{24B644EA-164B-447A-9510-F9AC0D60C108}"/>
                            </a:ext>
                          </a:extLst>
                        </p:cNvPr>
                        <p:cNvPicPr/>
                        <p:nvPr/>
                      </p:nvPicPr>
                      <p:blipFill>
                        <a:blip r:embed="rId4"/>
                        <a:stretch>
                          <a:fillRect/>
                        </a:stretch>
                      </p:blipFill>
                      <p:spPr>
                        <a:xfrm>
                          <a:off x="3648992" y="3488002"/>
                          <a:ext cx="702934" cy="789330"/>
                        </a:xfrm>
                        <a:prstGeom prst="rect">
                          <a:avLst/>
                        </a:prstGeom>
                      </p:spPr>
                    </p:pic>
                  </p:oleObj>
                </mc:Fallback>
              </mc:AlternateContent>
            </a:graphicData>
          </a:graphic>
        </p:graphicFrame>
        <p:pic>
          <p:nvPicPr>
            <p:cNvPr id="8" name="Graphic 7">
              <a:extLst>
                <a:ext uri="{FF2B5EF4-FFF2-40B4-BE49-F238E27FC236}">
                  <a16:creationId xmlns:a16="http://schemas.microsoft.com/office/drawing/2014/main" id="{C71A7077-62D4-461D-B71E-6426995B5A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47489" y="463927"/>
              <a:ext cx="383048" cy="421438"/>
            </a:xfrm>
            <a:prstGeom prst="rect">
              <a:avLst/>
            </a:prstGeom>
          </p:spPr>
        </p:pic>
        <p:pic>
          <p:nvPicPr>
            <p:cNvPr id="10" name="Graphic 9">
              <a:extLst>
                <a:ext uri="{FF2B5EF4-FFF2-40B4-BE49-F238E27FC236}">
                  <a16:creationId xmlns:a16="http://schemas.microsoft.com/office/drawing/2014/main" id="{35F7E8B8-C125-4787-9B2B-C9A6C3BD53D5}"/>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3773469" y="1447056"/>
              <a:ext cx="427430" cy="470268"/>
            </a:xfrm>
            <a:prstGeom prst="rect">
              <a:avLst/>
            </a:prstGeom>
          </p:spPr>
        </p:pic>
        <p:pic>
          <p:nvPicPr>
            <p:cNvPr id="12" name="Graphic 11">
              <a:extLst>
                <a:ext uri="{FF2B5EF4-FFF2-40B4-BE49-F238E27FC236}">
                  <a16:creationId xmlns:a16="http://schemas.microsoft.com/office/drawing/2014/main" id="{869DFF0B-781F-4D12-85E4-DCA037BA2B7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8240" y="2496157"/>
              <a:ext cx="504437" cy="554993"/>
            </a:xfrm>
            <a:prstGeom prst="rect">
              <a:avLst/>
            </a:prstGeom>
          </p:spPr>
        </p:pic>
        <p:pic>
          <p:nvPicPr>
            <p:cNvPr id="14" name="Graphic 13">
              <a:extLst>
                <a:ext uri="{FF2B5EF4-FFF2-40B4-BE49-F238E27FC236}">
                  <a16:creationId xmlns:a16="http://schemas.microsoft.com/office/drawing/2014/main" id="{7DB79977-7EAC-4649-A907-DE9800FF0B8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6042" y="3621354"/>
              <a:ext cx="444495" cy="489043"/>
            </a:xfrm>
            <a:prstGeom prst="rect">
              <a:avLst/>
            </a:prstGeom>
          </p:spPr>
        </p:pic>
      </p:grpSp>
      <p:grpSp>
        <p:nvGrpSpPr>
          <p:cNvPr id="3" name="Group 2">
            <a:extLst>
              <a:ext uri="{FF2B5EF4-FFF2-40B4-BE49-F238E27FC236}">
                <a16:creationId xmlns:a16="http://schemas.microsoft.com/office/drawing/2014/main" id="{147702B1-60BD-49A9-BD3B-BB346ACBFBF7}"/>
              </a:ext>
              <a:ext uri="{C183D7F6-B498-43B3-948B-1728B52AA6E4}">
                <adec:decorative xmlns:adec="http://schemas.microsoft.com/office/drawing/2017/decorative" val="1"/>
              </a:ext>
            </a:extLst>
          </p:cNvPr>
          <p:cNvGrpSpPr/>
          <p:nvPr/>
        </p:nvGrpSpPr>
        <p:grpSpPr>
          <a:xfrm>
            <a:off x="4581094" y="252835"/>
            <a:ext cx="6901062" cy="4149575"/>
            <a:chOff x="1646691" y="1363426"/>
            <a:chExt cx="10345284" cy="4149575"/>
          </a:xfrm>
        </p:grpSpPr>
        <p:sp>
          <p:nvSpPr>
            <p:cNvPr id="36" name="Rectangle 35">
              <a:extLst>
                <a:ext uri="{FF2B5EF4-FFF2-40B4-BE49-F238E27FC236}">
                  <a16:creationId xmlns:a16="http://schemas.microsoft.com/office/drawing/2014/main" id="{E5E2A559-5126-49E9-895D-A84B498B7AEE}"/>
                </a:ext>
              </a:extLst>
            </p:cNvPr>
            <p:cNvSpPr/>
            <p:nvPr/>
          </p:nvSpPr>
          <p:spPr bwMode="auto">
            <a:xfrm>
              <a:off x="1646691" y="136342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6"/>
                </a:rPr>
                <a:t>Configure Azure App Service Plans</a:t>
              </a:r>
              <a:endParaRPr lang="en-US" sz="2200" dirty="0">
                <a:solidFill>
                  <a:schemeClr val="tx1"/>
                </a:solidFill>
              </a:endParaRPr>
            </a:p>
          </p:txBody>
        </p:sp>
        <p:cxnSp>
          <p:nvCxnSpPr>
            <p:cNvPr id="57" name="Straight Connector 56">
              <a:extLst>
                <a:ext uri="{FF2B5EF4-FFF2-40B4-BE49-F238E27FC236}">
                  <a16:creationId xmlns:a16="http://schemas.microsoft.com/office/drawing/2014/main" id="{723BDEE5-6D5F-4551-B582-C623BD958DD7}"/>
                </a:ext>
                <a:ext uri="{C183D7F6-B498-43B3-948B-1728B52AA6E4}">
                  <adec:decorative xmlns:adec="http://schemas.microsoft.com/office/drawing/2017/decorative" val="1"/>
                </a:ext>
              </a:extLst>
            </p:cNvPr>
            <p:cNvCxnSpPr>
              <a:cxnSpLocks/>
            </p:cNvCxnSpPr>
            <p:nvPr/>
          </p:nvCxnSpPr>
          <p:spPr>
            <a:xfrm>
              <a:off x="1646691" y="226973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51C1035-9653-44E2-BA29-FFEBC0CC70FE}"/>
                </a:ext>
              </a:extLst>
            </p:cNvPr>
            <p:cNvSpPr/>
            <p:nvPr/>
          </p:nvSpPr>
          <p:spPr bwMode="auto">
            <a:xfrm>
              <a:off x="1646691" y="244451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7"/>
                </a:rPr>
                <a:t>Configure Azure App Services</a:t>
              </a:r>
              <a:endParaRPr lang="en-US" sz="2200" dirty="0">
                <a:solidFill>
                  <a:schemeClr val="tx1"/>
                </a:solidFill>
              </a:endParaRPr>
            </a:p>
          </p:txBody>
        </p:sp>
        <p:cxnSp>
          <p:nvCxnSpPr>
            <p:cNvPr id="58" name="Straight Connector 57">
              <a:extLst>
                <a:ext uri="{FF2B5EF4-FFF2-40B4-BE49-F238E27FC236}">
                  <a16:creationId xmlns:a16="http://schemas.microsoft.com/office/drawing/2014/main" id="{41FFD988-6109-42EE-A4F6-E182E9399800}"/>
                </a:ext>
                <a:ext uri="{C183D7F6-B498-43B3-948B-1728B52AA6E4}">
                  <adec:decorative xmlns:adec="http://schemas.microsoft.com/office/drawing/2017/decorative" val="1"/>
                </a:ext>
              </a:extLst>
            </p:cNvPr>
            <p:cNvCxnSpPr>
              <a:cxnSpLocks/>
            </p:cNvCxnSpPr>
            <p:nvPr/>
          </p:nvCxnSpPr>
          <p:spPr>
            <a:xfrm>
              <a:off x="1646691" y="335082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C044899-B273-44CD-B13A-2926772F078C}"/>
                </a:ext>
              </a:extLst>
            </p:cNvPr>
            <p:cNvSpPr/>
            <p:nvPr/>
          </p:nvSpPr>
          <p:spPr bwMode="auto">
            <a:xfrm>
              <a:off x="1646691" y="352560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8"/>
                </a:rPr>
                <a:t>Configure Azure Container Instances</a:t>
              </a:r>
              <a:endParaRPr lang="en-US" sz="2200" dirty="0">
                <a:solidFill>
                  <a:schemeClr val="tx1"/>
                </a:solidFill>
              </a:endParaRPr>
            </a:p>
          </p:txBody>
        </p:sp>
        <p:cxnSp>
          <p:nvCxnSpPr>
            <p:cNvPr id="59" name="Straight Connector 58">
              <a:extLst>
                <a:ext uri="{FF2B5EF4-FFF2-40B4-BE49-F238E27FC236}">
                  <a16:creationId xmlns:a16="http://schemas.microsoft.com/office/drawing/2014/main" id="{165B2145-FE02-475A-A596-3B7E7067AD9C}"/>
                </a:ext>
                <a:ext uri="{C183D7F6-B498-43B3-948B-1728B52AA6E4}">
                  <adec:decorative xmlns:adec="http://schemas.microsoft.com/office/drawing/2017/decorative" val="1"/>
                </a:ext>
              </a:extLst>
            </p:cNvPr>
            <p:cNvCxnSpPr>
              <a:cxnSpLocks/>
            </p:cNvCxnSpPr>
            <p:nvPr/>
          </p:nvCxnSpPr>
          <p:spPr>
            <a:xfrm>
              <a:off x="1646691" y="443191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F9B6CA5-66DA-4048-AAE5-8F898F8DD28A}"/>
                </a:ext>
              </a:extLst>
            </p:cNvPr>
            <p:cNvSpPr/>
            <p:nvPr/>
          </p:nvSpPr>
          <p:spPr bwMode="auto">
            <a:xfrm>
              <a:off x="1646691" y="460669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9"/>
                </a:rPr>
                <a:t>Configure Azure Kubernetes Service</a:t>
              </a:r>
              <a:endParaRPr lang="en-US" sz="2200" dirty="0">
                <a:solidFill>
                  <a:schemeClr val="tx1"/>
                </a:solidFill>
              </a:endParaRPr>
            </a:p>
          </p:txBody>
        </p:sp>
        <p:cxnSp>
          <p:nvCxnSpPr>
            <p:cNvPr id="60" name="Straight Connector 59">
              <a:extLst>
                <a:ext uri="{FF2B5EF4-FFF2-40B4-BE49-F238E27FC236}">
                  <a16:creationId xmlns:a16="http://schemas.microsoft.com/office/drawing/2014/main" id="{AB42358F-09B6-4C29-A514-8AD515C11661}"/>
                </a:ext>
                <a:ext uri="{C183D7F6-B498-43B3-948B-1728B52AA6E4}">
                  <adec:decorative xmlns:adec="http://schemas.microsoft.com/office/drawing/2017/decorative" val="1"/>
                </a:ext>
              </a:extLst>
            </p:cNvPr>
            <p:cNvCxnSpPr>
              <a:cxnSpLocks/>
            </p:cNvCxnSpPr>
            <p:nvPr/>
          </p:nvCxnSpPr>
          <p:spPr>
            <a:xfrm>
              <a:off x="1646691" y="551300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7E827D21-88B3-455E-A039-13CC75142B77}"/>
              </a:ext>
              <a:ext uri="{C183D7F6-B498-43B3-948B-1728B52AA6E4}">
                <adec:decorative xmlns:adec="http://schemas.microsoft.com/office/drawing/2017/decorative" val="1"/>
              </a:ext>
            </a:extLst>
          </p:cNvPr>
          <p:cNvCxnSpPr>
            <a:cxnSpLocks/>
          </p:cNvCxnSpPr>
          <p:nvPr/>
        </p:nvCxnSpPr>
        <p:spPr>
          <a:xfrm>
            <a:off x="4580056" y="6119234"/>
            <a:ext cx="67608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Custom Domain Names</a:t>
            </a:r>
          </a:p>
        </p:txBody>
      </p:sp>
      <p:sp>
        <p:nvSpPr>
          <p:cNvPr id="3" name="Rectangle 2">
            <a:extLst>
              <a:ext uri="{FF2B5EF4-FFF2-40B4-BE49-F238E27FC236}">
                <a16:creationId xmlns:a16="http://schemas.microsoft.com/office/drawing/2014/main" id="{2124A118-779E-4C4F-9260-BD85FE7A3AAA}"/>
              </a:ext>
              <a:ext uri="{C183D7F6-B498-43B3-948B-1728B52AA6E4}">
                <adec:decorative xmlns:adec="http://schemas.microsoft.com/office/drawing/2017/decorative" val="1"/>
              </a:ext>
            </a:extLst>
          </p:cNvPr>
          <p:cNvSpPr/>
          <p:nvPr/>
        </p:nvSpPr>
        <p:spPr bwMode="auto">
          <a:xfrm>
            <a:off x="427038" y="1192214"/>
            <a:ext cx="11582402" cy="38899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bg1"/>
              </a:solidFill>
              <a:ea typeface="Segoe UI" pitchFamily="34" charset="0"/>
              <a:cs typeface="Segoe UI" pitchFamily="34" charset="0"/>
            </a:endParaRPr>
          </a:p>
        </p:txBody>
      </p:sp>
      <p:pic>
        <p:nvPicPr>
          <p:cNvPr id="5" name="Picture 5" descr="Screenshot showing settings pop up window highlighting Custom Domains blade selection">
            <a:extLst>
              <a:ext uri="{FF2B5EF4-FFF2-40B4-BE49-F238E27FC236}">
                <a16:creationId xmlns:a16="http://schemas.microsoft.com/office/drawing/2014/main" id="{2D6E278D-00AF-491A-BAF9-6E99921E6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331" y="1372350"/>
            <a:ext cx="2178438" cy="3529693"/>
          </a:xfrm>
          <a:prstGeom prst="rect">
            <a:avLst/>
          </a:prstGeom>
          <a:ln w="6350">
            <a:solidFill>
              <a:schemeClr val="bg1">
                <a:lumMod val="65000"/>
              </a:schemeClr>
            </a:solidFill>
          </a:ln>
        </p:spPr>
      </p:pic>
      <p:cxnSp>
        <p:nvCxnSpPr>
          <p:cNvPr id="6" name="Connector: Elbow 5" descr="Arrow pointing right">
            <a:extLst>
              <a:ext uri="{FF2B5EF4-FFF2-40B4-BE49-F238E27FC236}">
                <a16:creationId xmlns:a16="http://schemas.microsoft.com/office/drawing/2014/main" id="{EE7D7B54-4CBC-41CB-A9C7-59BDD23DE068}"/>
              </a:ext>
              <a:ext uri="{C183D7F6-B498-43B3-948B-1728B52AA6E4}">
                <adec:decorative xmlns:adec="http://schemas.microsoft.com/office/drawing/2017/decorative" val="1"/>
              </a:ext>
            </a:extLst>
          </p:cNvPr>
          <p:cNvCxnSpPr>
            <a:cxnSpLocks/>
          </p:cNvCxnSpPr>
          <p:nvPr/>
        </p:nvCxnSpPr>
        <p:spPr>
          <a:xfrm>
            <a:off x="3688795" y="3137196"/>
            <a:ext cx="117530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Welcome to Contoso web page. The contoso.com URL is highlighted">
            <a:extLst>
              <a:ext uri="{FF2B5EF4-FFF2-40B4-BE49-F238E27FC236}">
                <a16:creationId xmlns:a16="http://schemas.microsoft.com/office/drawing/2014/main" id="{9D100C4A-E9EB-4D66-8763-1572DFBB0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1259" y="1372343"/>
            <a:ext cx="6033888" cy="3529706"/>
          </a:xfrm>
          <a:prstGeom prst="rect">
            <a:avLst/>
          </a:prstGeom>
          <a:ln>
            <a:noFill/>
          </a:ln>
        </p:spPr>
      </p:pic>
      <p:sp>
        <p:nvSpPr>
          <p:cNvPr id="9" name="Rectangle 8">
            <a:extLst>
              <a:ext uri="{FF2B5EF4-FFF2-40B4-BE49-F238E27FC236}">
                <a16:creationId xmlns:a16="http://schemas.microsoft.com/office/drawing/2014/main" id="{C4EFD61E-756B-45C1-A335-04954A7148F8}"/>
              </a:ext>
            </a:extLst>
          </p:cNvPr>
          <p:cNvSpPr/>
          <p:nvPr/>
        </p:nvSpPr>
        <p:spPr>
          <a:xfrm>
            <a:off x="427037" y="5251522"/>
            <a:ext cx="2069200"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Redirect the default web </a:t>
            </a:r>
            <a:br>
              <a:rPr lang="en-US" sz="2000" dirty="0">
                <a:solidFill>
                  <a:schemeClr val="tx1"/>
                </a:solidFill>
              </a:rPr>
            </a:br>
            <a:r>
              <a:rPr lang="en-US" sz="2000" dirty="0">
                <a:solidFill>
                  <a:schemeClr val="tx1"/>
                </a:solidFill>
              </a:rPr>
              <a:t>app URL</a:t>
            </a:r>
          </a:p>
        </p:txBody>
      </p:sp>
      <p:sp>
        <p:nvSpPr>
          <p:cNvPr id="11" name="Rectangle 10">
            <a:extLst>
              <a:ext uri="{FF2B5EF4-FFF2-40B4-BE49-F238E27FC236}">
                <a16:creationId xmlns:a16="http://schemas.microsoft.com/office/drawing/2014/main" id="{56EB7894-B084-42BA-B092-F4C2B2C84C48}"/>
              </a:ext>
            </a:extLst>
          </p:cNvPr>
          <p:cNvSpPr/>
          <p:nvPr/>
        </p:nvSpPr>
        <p:spPr>
          <a:xfrm>
            <a:off x="2650658" y="5251522"/>
            <a:ext cx="2069201"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Validate the custom domain in Azure</a:t>
            </a:r>
          </a:p>
        </p:txBody>
      </p:sp>
      <p:sp>
        <p:nvSpPr>
          <p:cNvPr id="10" name="Rectangle 9">
            <a:extLst>
              <a:ext uri="{FF2B5EF4-FFF2-40B4-BE49-F238E27FC236}">
                <a16:creationId xmlns:a16="http://schemas.microsoft.com/office/drawing/2014/main" id="{F6D86CF7-D60B-4D01-9DDE-4B142AF6B7DC}"/>
              </a:ext>
            </a:extLst>
          </p:cNvPr>
          <p:cNvSpPr/>
          <p:nvPr/>
        </p:nvSpPr>
        <p:spPr>
          <a:xfrm>
            <a:off x="4874279" y="5251522"/>
            <a:ext cx="4331972"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Use the DNS registry for your domain provider – create a CNAME or A record with the mapping</a:t>
            </a:r>
          </a:p>
        </p:txBody>
      </p:sp>
      <p:sp>
        <p:nvSpPr>
          <p:cNvPr id="13" name="Rectangle 12">
            <a:extLst>
              <a:ext uri="{FF2B5EF4-FFF2-40B4-BE49-F238E27FC236}">
                <a16:creationId xmlns:a16="http://schemas.microsoft.com/office/drawing/2014/main" id="{7D11F7C7-7C04-4D72-B5DF-075B7DC0E0C1}"/>
              </a:ext>
            </a:extLst>
          </p:cNvPr>
          <p:cNvSpPr/>
          <p:nvPr/>
        </p:nvSpPr>
        <p:spPr>
          <a:xfrm>
            <a:off x="9360672" y="5251522"/>
            <a:ext cx="2648767"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Ensure App Service plan supports custom domains</a:t>
            </a:r>
          </a:p>
          <a:p>
            <a:endParaRPr lang="en-US" sz="2000" dirty="0">
              <a:solidFill>
                <a:schemeClr val="tx1"/>
              </a:solidFill>
            </a:endParaRP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Backup an App Service</a:t>
            </a:r>
          </a:p>
        </p:txBody>
      </p:sp>
      <p:sp>
        <p:nvSpPr>
          <p:cNvPr id="6" name="Rectangle 5">
            <a:extLst>
              <a:ext uri="{FF2B5EF4-FFF2-40B4-BE49-F238E27FC236}">
                <a16:creationId xmlns:a16="http://schemas.microsoft.com/office/drawing/2014/main" id="{E472425A-B4AC-4379-A631-8D3388B1DCA2}"/>
              </a:ext>
            </a:extLst>
          </p:cNvPr>
          <p:cNvSpPr/>
          <p:nvPr/>
        </p:nvSpPr>
        <p:spPr bwMode="auto">
          <a:xfrm>
            <a:off x="427831" y="11922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Create app backups manually or on a schedule</a:t>
            </a:r>
          </a:p>
        </p:txBody>
      </p:sp>
      <p:sp>
        <p:nvSpPr>
          <p:cNvPr id="7" name="Rectangle 6">
            <a:extLst>
              <a:ext uri="{FF2B5EF4-FFF2-40B4-BE49-F238E27FC236}">
                <a16:creationId xmlns:a16="http://schemas.microsoft.com/office/drawing/2014/main" id="{DFEFB4A2-37F1-4205-B65D-C8CA57E156E0}"/>
              </a:ext>
            </a:extLst>
          </p:cNvPr>
          <p:cNvSpPr/>
          <p:nvPr/>
        </p:nvSpPr>
        <p:spPr bwMode="auto">
          <a:xfrm>
            <a:off x="427831" y="19185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rPr>
              <a:t>Backup the configuration, file content, and database connected to the app</a:t>
            </a:r>
          </a:p>
        </p:txBody>
      </p:sp>
      <p:sp>
        <p:nvSpPr>
          <p:cNvPr id="8" name="Rectangle 7">
            <a:extLst>
              <a:ext uri="{FF2B5EF4-FFF2-40B4-BE49-F238E27FC236}">
                <a16:creationId xmlns:a16="http://schemas.microsoft.com/office/drawing/2014/main" id="{EAB5440F-79C6-4A4C-A9DB-539CCEE4AFE9}"/>
              </a:ext>
            </a:extLst>
          </p:cNvPr>
          <p:cNvSpPr/>
          <p:nvPr/>
        </p:nvSpPr>
        <p:spPr bwMode="auto">
          <a:xfrm>
            <a:off x="427831" y="29317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Requires Standard or Premium plan</a:t>
            </a:r>
          </a:p>
        </p:txBody>
      </p:sp>
      <p:sp>
        <p:nvSpPr>
          <p:cNvPr id="9" name="Rectangle 8">
            <a:extLst>
              <a:ext uri="{FF2B5EF4-FFF2-40B4-BE49-F238E27FC236}">
                <a16:creationId xmlns:a16="http://schemas.microsoft.com/office/drawing/2014/main" id="{18833617-30D0-4B4B-BA70-0F9CAA28E454}"/>
              </a:ext>
            </a:extLst>
          </p:cNvPr>
          <p:cNvSpPr/>
          <p:nvPr/>
        </p:nvSpPr>
        <p:spPr bwMode="auto">
          <a:xfrm>
            <a:off x="427831" y="36580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Backups can be up to 10 GB of app and database content</a:t>
            </a:r>
          </a:p>
        </p:txBody>
      </p:sp>
      <p:sp>
        <p:nvSpPr>
          <p:cNvPr id="10" name="Rectangle 9">
            <a:extLst>
              <a:ext uri="{FF2B5EF4-FFF2-40B4-BE49-F238E27FC236}">
                <a16:creationId xmlns:a16="http://schemas.microsoft.com/office/drawing/2014/main" id="{BF264C37-EAFD-4B7F-A5EA-F1DC663575BE}"/>
              </a:ext>
            </a:extLst>
          </p:cNvPr>
          <p:cNvSpPr/>
          <p:nvPr/>
        </p:nvSpPr>
        <p:spPr bwMode="auto">
          <a:xfrm>
            <a:off x="427831" y="4671212"/>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Configure partial backups and exclude items from the backup</a:t>
            </a:r>
          </a:p>
        </p:txBody>
      </p:sp>
      <p:sp>
        <p:nvSpPr>
          <p:cNvPr id="11" name="Rectangle 10">
            <a:extLst>
              <a:ext uri="{FF2B5EF4-FFF2-40B4-BE49-F238E27FC236}">
                <a16:creationId xmlns:a16="http://schemas.microsoft.com/office/drawing/2014/main" id="{5BAB7361-5FCB-47D4-BD80-0F0278181EB1}"/>
              </a:ext>
            </a:extLst>
          </p:cNvPr>
          <p:cNvSpPr/>
          <p:nvPr/>
        </p:nvSpPr>
        <p:spPr bwMode="auto">
          <a:xfrm>
            <a:off x="427831" y="5598325"/>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Restore your app on-demand to a previous state,</a:t>
            </a:r>
            <a:br>
              <a:rPr lang="en-US" sz="2000" dirty="0">
                <a:solidFill>
                  <a:schemeClr val="tx1"/>
                </a:solidFill>
              </a:rPr>
            </a:br>
            <a:r>
              <a:rPr lang="en-US" sz="2000" dirty="0">
                <a:solidFill>
                  <a:schemeClr val="tx1"/>
                </a:solidFill>
              </a:rPr>
              <a:t>or create a new app</a:t>
            </a:r>
          </a:p>
        </p:txBody>
      </p:sp>
      <p:sp>
        <p:nvSpPr>
          <p:cNvPr id="4" name="Rectangle 3">
            <a:extLst>
              <a:ext uri="{FF2B5EF4-FFF2-40B4-BE49-F238E27FC236}">
                <a16:creationId xmlns:a16="http://schemas.microsoft.com/office/drawing/2014/main" id="{691531D8-9480-464E-93B5-A235C82C9453}"/>
              </a:ext>
              <a:ext uri="{C183D7F6-B498-43B3-948B-1728B52AA6E4}">
                <adec:decorative xmlns:adec="http://schemas.microsoft.com/office/drawing/2017/decorative" val="1"/>
              </a:ext>
            </a:extLst>
          </p:cNvPr>
          <p:cNvSpPr/>
          <p:nvPr/>
        </p:nvSpPr>
        <p:spPr bwMode="auto">
          <a:xfrm>
            <a:off x="6692900" y="1192213"/>
            <a:ext cx="5316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3" descr="Screenshot showing settings pop up window highlighting backups">
            <a:extLst>
              <a:ext uri="{FF2B5EF4-FFF2-40B4-BE49-F238E27FC236}">
                <a16:creationId xmlns:a16="http://schemas.microsoft.com/office/drawing/2014/main" id="{540DA700-32D8-4563-AB68-D937D0F0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755" y="1346020"/>
            <a:ext cx="3176825" cy="5015726"/>
          </a:xfrm>
          <a:prstGeom prst="rect">
            <a:avLst/>
          </a:prstGeom>
          <a:ln>
            <a:no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12" name="Group 11">
            <a:extLst>
              <a:ext uri="{FF2B5EF4-FFF2-40B4-BE49-F238E27FC236}">
                <a16:creationId xmlns:a16="http://schemas.microsoft.com/office/drawing/2014/main" id="{62F9F55E-6526-4E7E-9795-8B99C5F78DE3}"/>
              </a:ext>
              <a:ext uri="{C183D7F6-B498-43B3-948B-1728B52AA6E4}">
                <adec:decorative xmlns:adec="http://schemas.microsoft.com/office/drawing/2017/decorative" val="1"/>
              </a:ext>
            </a:extLst>
          </p:cNvPr>
          <p:cNvGrpSpPr/>
          <p:nvPr/>
        </p:nvGrpSpPr>
        <p:grpSpPr>
          <a:xfrm>
            <a:off x="4256087" y="1845689"/>
            <a:ext cx="7742238" cy="2902335"/>
            <a:chOff x="4256087" y="1845690"/>
            <a:chExt cx="7742238" cy="2112123"/>
          </a:xfrm>
        </p:grpSpPr>
        <p:sp>
          <p:nvSpPr>
            <p:cNvPr id="5" name="Rectangle 4">
              <a:extLst>
                <a:ext uri="{FF2B5EF4-FFF2-40B4-BE49-F238E27FC236}">
                  <a16:creationId xmlns:a16="http://schemas.microsoft.com/office/drawing/2014/main" id="{7B402F18-F086-4DCC-831B-F7591FCF6A68}"/>
                </a:ext>
              </a:extLst>
            </p:cNvPr>
            <p:cNvSpPr/>
            <p:nvPr/>
          </p:nvSpPr>
          <p:spPr>
            <a:xfrm>
              <a:off x="4256087" y="184569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Host a web application with Azure App Service (Sandbox)</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3477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392682"/>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Stage a web app deployment for testing and rollback by using App Service deployment slots</a:t>
              </a:r>
              <a:endParaRPr lang="en-US" sz="2000" dirty="0">
                <a:solidFill>
                  <a:schemeClr val="tx1"/>
                </a:solidFill>
                <a:cs typeface="Segoe UI"/>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2156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256087" y="395781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2CD2C20-8CF7-4C1F-8623-56315EFA9AC9}"/>
                </a:ext>
              </a:extLst>
            </p:cNvPr>
            <p:cNvSpPr/>
            <p:nvPr/>
          </p:nvSpPr>
          <p:spPr>
            <a:xfrm>
              <a:off x="4256087" y="331553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5"/>
                </a:rPr>
                <a:t>Dynamically meet changing web app performance requirements with autoscale rules</a:t>
              </a:r>
              <a:endParaRPr lang="en-US" sz="2000" dirty="0">
                <a:solidFill>
                  <a:schemeClr val="tx1"/>
                </a:solidFill>
                <a:cs typeface="Segoe UI"/>
              </a:endParaRPr>
            </a:p>
          </p:txBody>
        </p: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10" name="TextBox 9">
            <a:extLst>
              <a:ext uri="{FF2B5EF4-FFF2-40B4-BE49-F238E27FC236}">
                <a16:creationId xmlns:a16="http://schemas.microsoft.com/office/drawing/2014/main" id="{94BFFE11-F10A-4B2F-B7BE-B0D4F535A110}"/>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0325490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75663"/>
            <a:ext cx="9070923" cy="443198"/>
          </a:xfrm>
        </p:spPr>
        <p:txBody>
          <a:bodyPr/>
          <a:lstStyle/>
          <a:p>
            <a:r>
              <a:rPr lang="en-US" sz="3200" dirty="0"/>
              <a:t>Configure Azure Container Instances</a:t>
            </a:r>
          </a:p>
        </p:txBody>
      </p:sp>
      <p:pic>
        <p:nvPicPr>
          <p:cNvPr id="9" name="Graphic 8">
            <a:extLst>
              <a:ext uri="{FF2B5EF4-FFF2-40B4-BE49-F238E27FC236}">
                <a16:creationId xmlns:a16="http://schemas.microsoft.com/office/drawing/2014/main" id="{4A7D0795-5E2B-4D63-A79E-A517105D03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0971" y="2656568"/>
            <a:ext cx="1521730" cy="1521730"/>
          </a:xfrm>
          <a:prstGeom prst="rect">
            <a:avLst/>
          </a:prstGeom>
        </p:spPr>
      </p:pic>
    </p:spTree>
    <p:extLst>
      <p:ext uri="{BB962C8B-B14F-4D97-AF65-F5344CB8AC3E}">
        <p14:creationId xmlns:p14="http://schemas.microsoft.com/office/powerpoint/2010/main" val="1597754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420046"/>
            <a:ext cx="2506662" cy="2154436"/>
          </a:xfrm>
        </p:spPr>
        <p:txBody>
          <a:bodyPr/>
          <a:lstStyle/>
          <a:p>
            <a:pPr>
              <a:lnSpc>
                <a:spcPct val="100000"/>
              </a:lnSpc>
              <a:spcBef>
                <a:spcPts val="0"/>
              </a:spcBef>
            </a:pPr>
            <a:r>
              <a:rPr lang="en-US" spc="0" dirty="0"/>
              <a:t>Configure Azure Container Instances Introduction</a:t>
            </a:r>
          </a:p>
        </p:txBody>
      </p:sp>
      <p:sp>
        <p:nvSpPr>
          <p:cNvPr id="2" name="Rectangle 1">
            <a:extLst>
              <a:ext uri="{FF2B5EF4-FFF2-40B4-BE49-F238E27FC236}">
                <a16:creationId xmlns:a16="http://schemas.microsoft.com/office/drawing/2014/main" id="{BD215697-635D-49B2-ABC3-EA90F7A682EA}"/>
              </a:ext>
            </a:extLst>
          </p:cNvPr>
          <p:cNvSpPr/>
          <p:nvPr/>
        </p:nvSpPr>
        <p:spPr bwMode="auto">
          <a:xfrm>
            <a:off x="4596784" y="683691"/>
            <a:ext cx="543931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Compare Containers to Virtual Machines</a:t>
            </a:r>
          </a:p>
        </p:txBody>
      </p:sp>
      <p:sp>
        <p:nvSpPr>
          <p:cNvPr id="18" name="Rectangle 17">
            <a:extLst>
              <a:ext uri="{FF2B5EF4-FFF2-40B4-BE49-F238E27FC236}">
                <a16:creationId xmlns:a16="http://schemas.microsoft.com/office/drawing/2014/main" id="{068F1309-9962-4184-92AC-2BA04E790B64}"/>
              </a:ext>
            </a:extLst>
          </p:cNvPr>
          <p:cNvSpPr/>
          <p:nvPr/>
        </p:nvSpPr>
        <p:spPr bwMode="auto">
          <a:xfrm>
            <a:off x="4596783" y="1351161"/>
            <a:ext cx="5737387"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Explore Azure Container Instances Benefits</a:t>
            </a:r>
            <a:endParaRPr lang="en-US" sz="2000" dirty="0">
              <a:solidFill>
                <a:schemeClr val="tx1"/>
              </a:solidFill>
            </a:endParaRPr>
          </a:p>
        </p:txBody>
      </p:sp>
      <p:sp>
        <p:nvSpPr>
          <p:cNvPr id="20" name="Rectangle 19" descr="Icon of a square with two smaller squares inside it">
            <a:extLst>
              <a:ext uri="{FF2B5EF4-FFF2-40B4-BE49-F238E27FC236}">
                <a16:creationId xmlns:a16="http://schemas.microsoft.com/office/drawing/2014/main" id="{176FA9CB-98F9-4F56-9674-A5BC018EA25E}"/>
              </a:ext>
            </a:extLst>
          </p:cNvPr>
          <p:cNvSpPr/>
          <p:nvPr/>
        </p:nvSpPr>
        <p:spPr bwMode="auto">
          <a:xfrm>
            <a:off x="4596784" y="2018631"/>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Implement Container Groups</a:t>
            </a:r>
          </a:p>
        </p:txBody>
      </p:sp>
      <p:sp>
        <p:nvSpPr>
          <p:cNvPr id="21" name="Rectangle 20">
            <a:extLst>
              <a:ext uri="{FF2B5EF4-FFF2-40B4-BE49-F238E27FC236}">
                <a16:creationId xmlns:a16="http://schemas.microsoft.com/office/drawing/2014/main" id="{DF4ED247-B189-47CF-83AC-2D60F2F8D0EE}"/>
              </a:ext>
            </a:extLst>
          </p:cNvPr>
          <p:cNvSpPr/>
          <p:nvPr/>
        </p:nvSpPr>
        <p:spPr bwMode="auto">
          <a:xfrm>
            <a:off x="4596784" y="2754374"/>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Understand the Docker Platform</a:t>
            </a:r>
          </a:p>
        </p:txBody>
      </p:sp>
      <p:sp>
        <p:nvSpPr>
          <p:cNvPr id="11" name="Rectangle 10">
            <a:extLst>
              <a:ext uri="{FF2B5EF4-FFF2-40B4-BE49-F238E27FC236}">
                <a16:creationId xmlns:a16="http://schemas.microsoft.com/office/drawing/2014/main" id="{52F8EB89-429B-4FAD-9852-F91C773B27CE}"/>
              </a:ext>
            </a:extLst>
          </p:cNvPr>
          <p:cNvSpPr/>
          <p:nvPr/>
        </p:nvSpPr>
        <p:spPr bwMode="auto">
          <a:xfrm>
            <a:off x="4596784" y="3392278"/>
            <a:ext cx="6014772"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Demonstration – Deploy Azure Container Instances</a:t>
            </a:r>
          </a:p>
        </p:txBody>
      </p:sp>
      <p:sp>
        <p:nvSpPr>
          <p:cNvPr id="4" name="Rectangle 3">
            <a:extLst>
              <a:ext uri="{FF2B5EF4-FFF2-40B4-BE49-F238E27FC236}">
                <a16:creationId xmlns:a16="http://schemas.microsoft.com/office/drawing/2014/main" id="{A1151DBA-4662-413F-A69A-B6FA51FB80EE}"/>
              </a:ext>
            </a:extLst>
          </p:cNvPr>
          <p:cNvSpPr/>
          <p:nvPr/>
        </p:nvSpPr>
        <p:spPr bwMode="auto">
          <a:xfrm>
            <a:off x="4596784" y="3996547"/>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Summary and Resources</a:t>
            </a:r>
          </a:p>
        </p:txBody>
      </p:sp>
      <p:grpSp>
        <p:nvGrpSpPr>
          <p:cNvPr id="9" name="Group 8">
            <a:extLst>
              <a:ext uri="{FF2B5EF4-FFF2-40B4-BE49-F238E27FC236}">
                <a16:creationId xmlns:a16="http://schemas.microsoft.com/office/drawing/2014/main" id="{A92E5BBB-2259-4EBD-8442-6E1E5DC2B397}"/>
              </a:ext>
              <a:ext uri="{C183D7F6-B498-43B3-948B-1728B52AA6E4}">
                <adec:decorative xmlns:adec="http://schemas.microsoft.com/office/drawing/2017/decorative" val="1"/>
              </a:ext>
            </a:extLst>
          </p:cNvPr>
          <p:cNvGrpSpPr/>
          <p:nvPr/>
        </p:nvGrpSpPr>
        <p:grpSpPr>
          <a:xfrm>
            <a:off x="3769111" y="577593"/>
            <a:ext cx="683854" cy="3867324"/>
            <a:chOff x="3769111" y="577593"/>
            <a:chExt cx="683854" cy="3867324"/>
          </a:xfrm>
        </p:grpSpPr>
        <p:grpSp>
          <p:nvGrpSpPr>
            <p:cNvPr id="3" name="Group 2">
              <a:extLst>
                <a:ext uri="{FF2B5EF4-FFF2-40B4-BE49-F238E27FC236}">
                  <a16:creationId xmlns:a16="http://schemas.microsoft.com/office/drawing/2014/main" id="{234CAFEE-A173-4856-8E8C-6367522ECF5E}"/>
                </a:ext>
              </a:extLst>
            </p:cNvPr>
            <p:cNvGrpSpPr/>
            <p:nvPr/>
          </p:nvGrpSpPr>
          <p:grpSpPr>
            <a:xfrm>
              <a:off x="3769111" y="577593"/>
              <a:ext cx="653669" cy="2590657"/>
              <a:chOff x="3711348" y="991529"/>
              <a:chExt cx="1005840" cy="5011379"/>
            </a:xfrm>
          </p:grpSpPr>
          <p:pic>
            <p:nvPicPr>
              <p:cNvPr id="8" name="Picture 7" descr="Icon of coding brackets">
                <a:extLst>
                  <a:ext uri="{FF2B5EF4-FFF2-40B4-BE49-F238E27FC236}">
                    <a16:creationId xmlns:a16="http://schemas.microsoft.com/office/drawing/2014/main" id="{E93BE699-FD70-4EE1-A5FD-A5DEE6092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348" y="991529"/>
                <a:ext cx="1005840" cy="1005840"/>
              </a:xfrm>
              <a:prstGeom prst="rect">
                <a:avLst/>
              </a:prstGeom>
            </p:spPr>
          </p:pic>
          <p:pic>
            <p:nvPicPr>
              <p:cNvPr id="10" name="Picture 9" descr="Icon of a square with a smaller square positioned in the lower left corner">
                <a:extLst>
                  <a:ext uri="{FF2B5EF4-FFF2-40B4-BE49-F238E27FC236}">
                    <a16:creationId xmlns:a16="http://schemas.microsoft.com/office/drawing/2014/main" id="{914AE258-4411-4EAF-9C05-A2E36838D2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1348" y="2327188"/>
                <a:ext cx="1005840" cy="1005840"/>
              </a:xfrm>
              <a:prstGeom prst="rect">
                <a:avLst/>
              </a:prstGeom>
            </p:spPr>
          </p:pic>
          <p:pic>
            <p:nvPicPr>
              <p:cNvPr id="37" name="Picture 36" descr="Icon of a square with two smaller squares inside it">
                <a:extLst>
                  <a:ext uri="{FF2B5EF4-FFF2-40B4-BE49-F238E27FC236}">
                    <a16:creationId xmlns:a16="http://schemas.microsoft.com/office/drawing/2014/main" id="{5B6D2CAB-AE40-46F2-86A9-5815DF6ADD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1348" y="3662847"/>
                <a:ext cx="1005840" cy="1005840"/>
              </a:xfrm>
              <a:prstGeom prst="rect">
                <a:avLst/>
              </a:prstGeom>
            </p:spPr>
          </p:pic>
          <p:pic>
            <p:nvPicPr>
              <p:cNvPr id="41" name="Picture 40" descr="Icon of chart build by blocks of square with the letter SQL on it">
                <a:extLst>
                  <a:ext uri="{FF2B5EF4-FFF2-40B4-BE49-F238E27FC236}">
                    <a16:creationId xmlns:a16="http://schemas.microsoft.com/office/drawing/2014/main" id="{F0755D7E-0C77-470A-94A0-9CB7E3F68B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1348" y="4997068"/>
                <a:ext cx="1005840" cy="1005840"/>
              </a:xfrm>
              <a:prstGeom prst="rect">
                <a:avLst/>
              </a:prstGeom>
            </p:spPr>
          </p:pic>
        </p:grpSp>
        <p:grpSp>
          <p:nvGrpSpPr>
            <p:cNvPr id="12" name="Group 11">
              <a:extLst>
                <a:ext uri="{FF2B5EF4-FFF2-40B4-BE49-F238E27FC236}">
                  <a16:creationId xmlns:a16="http://schemas.microsoft.com/office/drawing/2014/main" id="{8892CE76-6732-417D-BAE1-5D99E7F7F1A1}"/>
                </a:ext>
              </a:extLst>
            </p:cNvPr>
            <p:cNvGrpSpPr/>
            <p:nvPr/>
          </p:nvGrpSpPr>
          <p:grpSpPr>
            <a:xfrm>
              <a:off x="3799296" y="3924942"/>
              <a:ext cx="653669" cy="519975"/>
              <a:chOff x="10493727" y="629664"/>
              <a:chExt cx="519000" cy="503150"/>
            </a:xfrm>
          </p:grpSpPr>
          <p:pic>
            <p:nvPicPr>
              <p:cNvPr id="13" name="Picture 12">
                <a:extLst>
                  <a:ext uri="{FF2B5EF4-FFF2-40B4-BE49-F238E27FC236}">
                    <a16:creationId xmlns:a16="http://schemas.microsoft.com/office/drawing/2014/main" id="{905000CB-2309-404C-A3D9-D9C8F6DF5E6D}"/>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14" name="Group 13">
                <a:extLst>
                  <a:ext uri="{FF2B5EF4-FFF2-40B4-BE49-F238E27FC236}">
                    <a16:creationId xmlns:a16="http://schemas.microsoft.com/office/drawing/2014/main" id="{E66D2C03-78CA-4660-B418-88C55F495BCC}"/>
                  </a:ext>
                </a:extLst>
              </p:cNvPr>
              <p:cNvGrpSpPr/>
              <p:nvPr/>
            </p:nvGrpSpPr>
            <p:grpSpPr>
              <a:xfrm>
                <a:off x="10604345" y="727773"/>
                <a:ext cx="297764" cy="272864"/>
                <a:chOff x="3876178" y="3413953"/>
                <a:chExt cx="297764" cy="255320"/>
              </a:xfrm>
            </p:grpSpPr>
            <p:sp>
              <p:nvSpPr>
                <p:cNvPr id="15" name="Freeform: Shape 14">
                  <a:extLst>
                    <a:ext uri="{FF2B5EF4-FFF2-40B4-BE49-F238E27FC236}">
                      <a16:creationId xmlns:a16="http://schemas.microsoft.com/office/drawing/2014/main" id="{D41202FC-16B0-4612-B960-4991FD2CAC1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16" name="Freeform: Shape 15">
                  <a:extLst>
                    <a:ext uri="{FF2B5EF4-FFF2-40B4-BE49-F238E27FC236}">
                      <a16:creationId xmlns:a16="http://schemas.microsoft.com/office/drawing/2014/main" id="{52BF60F8-A230-4AFD-A517-DA18372A6D6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19" name="Freeform: Shape 18">
                  <a:extLst>
                    <a:ext uri="{FF2B5EF4-FFF2-40B4-BE49-F238E27FC236}">
                      <a16:creationId xmlns:a16="http://schemas.microsoft.com/office/drawing/2014/main" id="{C5BA3924-1705-4F4B-A4E8-AD136477FE7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2" name="Freeform: Shape 21">
                  <a:extLst>
                    <a:ext uri="{FF2B5EF4-FFF2-40B4-BE49-F238E27FC236}">
                      <a16:creationId xmlns:a16="http://schemas.microsoft.com/office/drawing/2014/main" id="{79F2CA45-8637-49B2-AA08-636211098B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23" name="Freeform: Shape 22">
                  <a:extLst>
                    <a:ext uri="{FF2B5EF4-FFF2-40B4-BE49-F238E27FC236}">
                      <a16:creationId xmlns:a16="http://schemas.microsoft.com/office/drawing/2014/main" id="{E84F57D7-C785-4C6C-B503-AD2041D4BB1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24" name="Freeform: Shape 23">
                  <a:extLst>
                    <a:ext uri="{FF2B5EF4-FFF2-40B4-BE49-F238E27FC236}">
                      <a16:creationId xmlns:a16="http://schemas.microsoft.com/office/drawing/2014/main" id="{BDD16F40-621C-4A93-ADA5-CD824B32A1F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25" name="Freeform: Shape 24">
                  <a:extLst>
                    <a:ext uri="{FF2B5EF4-FFF2-40B4-BE49-F238E27FC236}">
                      <a16:creationId xmlns:a16="http://schemas.microsoft.com/office/drawing/2014/main" id="{FA4AF028-CC55-4033-9ADA-37808194A0F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6" name="Freeform: Shape 25">
                  <a:extLst>
                    <a:ext uri="{FF2B5EF4-FFF2-40B4-BE49-F238E27FC236}">
                      <a16:creationId xmlns:a16="http://schemas.microsoft.com/office/drawing/2014/main" id="{D84CCF4F-AC53-41B3-AA1E-C8E394FA79B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pic>
          <p:nvPicPr>
            <p:cNvPr id="6" name="Picture 5" descr="Icon of a whiteboard with a cloud symbol drawn on it">
              <a:extLst>
                <a:ext uri="{FF2B5EF4-FFF2-40B4-BE49-F238E27FC236}">
                  <a16:creationId xmlns:a16="http://schemas.microsoft.com/office/drawing/2014/main" id="{4A2EAE3D-553C-4A29-94B0-AE8A26C153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94411" y="3323254"/>
              <a:ext cx="628368" cy="521046"/>
            </a:xfrm>
            <a:prstGeom prst="rect">
              <a:avLst/>
            </a:prstGeom>
          </p:spPr>
        </p:pic>
      </p:grpSp>
    </p:spTree>
    <p:extLst>
      <p:ext uri="{BB962C8B-B14F-4D97-AF65-F5344CB8AC3E}">
        <p14:creationId xmlns:p14="http://schemas.microsoft.com/office/powerpoint/2010/main" val="28350279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8ADD-4C8A-4700-BB53-D1B5157535ED}"/>
              </a:ext>
            </a:extLst>
          </p:cNvPr>
          <p:cNvSpPr>
            <a:spLocks noGrp="1"/>
          </p:cNvSpPr>
          <p:nvPr>
            <p:ph type="title"/>
          </p:nvPr>
        </p:nvSpPr>
        <p:spPr/>
        <p:txBody>
          <a:bodyPr/>
          <a:lstStyle/>
          <a:p>
            <a:r>
              <a:rPr lang="en-US" spc="0" dirty="0">
                <a:solidFill>
                  <a:schemeClr val="tx1"/>
                </a:solidFill>
              </a:rPr>
              <a:t>Compare Containers to Virtual Machines</a:t>
            </a:r>
            <a:endParaRPr lang="en-US" dirty="0"/>
          </a:p>
        </p:txBody>
      </p:sp>
      <p:sp>
        <p:nvSpPr>
          <p:cNvPr id="47" name="TextBox 46">
            <a:extLst>
              <a:ext uri="{FF2B5EF4-FFF2-40B4-BE49-F238E27FC236}">
                <a16:creationId xmlns:a16="http://schemas.microsoft.com/office/drawing/2014/main" id="{5C595E68-EC96-4F95-B13A-FE37DDCAA705}"/>
              </a:ext>
            </a:extLst>
          </p:cNvPr>
          <p:cNvSpPr txBox="1"/>
          <p:nvPr/>
        </p:nvSpPr>
        <p:spPr>
          <a:xfrm>
            <a:off x="351235" y="1768946"/>
            <a:ext cx="3136243" cy="3304431"/>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Isolation</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Operating System</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Deployment</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Persistent storage</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Fault tolerance</a:t>
            </a:r>
          </a:p>
        </p:txBody>
      </p:sp>
      <p:grpSp>
        <p:nvGrpSpPr>
          <p:cNvPr id="5" name="Group 4" descr="Containers run on the Host OS which runs on the Server. Virtual Machines run on the Hypervisor which runs on the Host OS which runs on the Server. ">
            <a:extLst>
              <a:ext uri="{FF2B5EF4-FFF2-40B4-BE49-F238E27FC236}">
                <a16:creationId xmlns:a16="http://schemas.microsoft.com/office/drawing/2014/main" id="{93F70077-C304-4CE1-A904-6557021DCBBF}"/>
              </a:ext>
            </a:extLst>
          </p:cNvPr>
          <p:cNvGrpSpPr/>
          <p:nvPr/>
        </p:nvGrpSpPr>
        <p:grpSpPr>
          <a:xfrm>
            <a:off x="3757919" y="1426577"/>
            <a:ext cx="8315484" cy="4678561"/>
            <a:chOff x="3757919" y="1426577"/>
            <a:chExt cx="8315484" cy="4678561"/>
          </a:xfrm>
        </p:grpSpPr>
        <p:sp>
          <p:nvSpPr>
            <p:cNvPr id="3" name="Rectangle 2">
              <a:extLst>
                <a:ext uri="{FF2B5EF4-FFF2-40B4-BE49-F238E27FC236}">
                  <a16:creationId xmlns:a16="http://schemas.microsoft.com/office/drawing/2014/main" id="{51B3F1A5-5C94-4D1F-93E7-F46AD09E27FB}"/>
                </a:ext>
              </a:extLst>
            </p:cNvPr>
            <p:cNvSpPr/>
            <p:nvPr/>
          </p:nvSpPr>
          <p:spPr bwMode="auto">
            <a:xfrm>
              <a:off x="3757919" y="5598362"/>
              <a:ext cx="8315484" cy="506776"/>
            </a:xfrm>
            <a:prstGeom prst="rect">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Server</a:t>
              </a:r>
            </a:p>
          </p:txBody>
        </p:sp>
        <p:sp>
          <p:nvSpPr>
            <p:cNvPr id="4" name="Rectangle 3">
              <a:extLst>
                <a:ext uri="{FF2B5EF4-FFF2-40B4-BE49-F238E27FC236}">
                  <a16:creationId xmlns:a16="http://schemas.microsoft.com/office/drawing/2014/main" id="{6A216DD5-FBC4-4324-B345-2D1F913E49F0}"/>
                </a:ext>
              </a:extLst>
            </p:cNvPr>
            <p:cNvSpPr/>
            <p:nvPr/>
          </p:nvSpPr>
          <p:spPr bwMode="auto">
            <a:xfrm>
              <a:off x="3757919" y="4991038"/>
              <a:ext cx="8315484" cy="50677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Host OS</a:t>
              </a:r>
            </a:p>
          </p:txBody>
        </p:sp>
        <p:sp>
          <p:nvSpPr>
            <p:cNvPr id="6" name="Rectangle 5">
              <a:extLst>
                <a:ext uri="{FF2B5EF4-FFF2-40B4-BE49-F238E27FC236}">
                  <a16:creationId xmlns:a16="http://schemas.microsoft.com/office/drawing/2014/main" id="{E7A59B95-232D-49E8-BBF9-88D16316CAC3}"/>
                </a:ext>
              </a:extLst>
            </p:cNvPr>
            <p:cNvSpPr/>
            <p:nvPr/>
          </p:nvSpPr>
          <p:spPr bwMode="auto">
            <a:xfrm>
              <a:off x="7849539" y="4412977"/>
              <a:ext cx="4083884" cy="50677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Hypervisor</a:t>
              </a:r>
            </a:p>
          </p:txBody>
        </p:sp>
        <p:grpSp>
          <p:nvGrpSpPr>
            <p:cNvPr id="50" name="Group 49">
              <a:extLst>
                <a:ext uri="{FF2B5EF4-FFF2-40B4-BE49-F238E27FC236}">
                  <a16:creationId xmlns:a16="http://schemas.microsoft.com/office/drawing/2014/main" id="{F5326143-ACC5-449C-A6D3-83DA8B8EA243}"/>
                </a:ext>
              </a:extLst>
            </p:cNvPr>
            <p:cNvGrpSpPr/>
            <p:nvPr/>
          </p:nvGrpSpPr>
          <p:grpSpPr>
            <a:xfrm>
              <a:off x="7859809" y="1426577"/>
              <a:ext cx="4023118" cy="2888120"/>
              <a:chOff x="3818686" y="1338364"/>
              <a:chExt cx="4023118" cy="2888120"/>
            </a:xfrm>
          </p:grpSpPr>
          <p:sp>
            <p:nvSpPr>
              <p:cNvPr id="34" name="Rectangle 33">
                <a:extLst>
                  <a:ext uri="{FF2B5EF4-FFF2-40B4-BE49-F238E27FC236}">
                    <a16:creationId xmlns:a16="http://schemas.microsoft.com/office/drawing/2014/main" id="{DB40EC47-4D04-4889-8FA2-EC197C083F02}"/>
                  </a:ext>
                </a:extLst>
              </p:cNvPr>
              <p:cNvSpPr/>
              <p:nvPr/>
            </p:nvSpPr>
            <p:spPr bwMode="auto">
              <a:xfrm>
                <a:off x="5913852" y="1810666"/>
                <a:ext cx="1927952" cy="240114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95A5BC0D-51AE-4C5A-935F-C51BAFDE4286}"/>
                  </a:ext>
                </a:extLst>
              </p:cNvPr>
              <p:cNvGrpSpPr/>
              <p:nvPr/>
            </p:nvGrpSpPr>
            <p:grpSpPr>
              <a:xfrm>
                <a:off x="6017413" y="2043881"/>
                <a:ext cx="1743680" cy="2008565"/>
                <a:chOff x="680034" y="1276877"/>
                <a:chExt cx="1743680" cy="2008565"/>
              </a:xfrm>
              <a:solidFill>
                <a:schemeClr val="bg1">
                  <a:lumMod val="85000"/>
                </a:schemeClr>
              </a:solidFill>
            </p:grpSpPr>
            <p:sp>
              <p:nvSpPr>
                <p:cNvPr id="14" name="Rectangle 13">
                  <a:extLst>
                    <a:ext uri="{FF2B5EF4-FFF2-40B4-BE49-F238E27FC236}">
                      <a16:creationId xmlns:a16="http://schemas.microsoft.com/office/drawing/2014/main" id="{419325D8-42EB-4F21-972F-21564D5A8019}"/>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6" name="Rectangle 15">
                  <a:extLst>
                    <a:ext uri="{FF2B5EF4-FFF2-40B4-BE49-F238E27FC236}">
                      <a16:creationId xmlns:a16="http://schemas.microsoft.com/office/drawing/2014/main" id="{6F7FF98A-8D81-42EE-8604-4A7C70F84314}"/>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18" name="Rectangle 17">
                  <a:extLst>
                    <a:ext uri="{FF2B5EF4-FFF2-40B4-BE49-F238E27FC236}">
                      <a16:creationId xmlns:a16="http://schemas.microsoft.com/office/drawing/2014/main" id="{74654402-9A23-4AC6-A82B-667A8EB7CEC8}"/>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23" name="Rectangle 22">
                <a:extLst>
                  <a:ext uri="{FF2B5EF4-FFF2-40B4-BE49-F238E27FC236}">
                    <a16:creationId xmlns:a16="http://schemas.microsoft.com/office/drawing/2014/main" id="{458A3788-A328-48A4-8F20-B9E6442DC2E8}"/>
                  </a:ext>
                </a:extLst>
              </p:cNvPr>
              <p:cNvSpPr/>
              <p:nvPr/>
            </p:nvSpPr>
            <p:spPr bwMode="auto">
              <a:xfrm>
                <a:off x="3818686" y="1810666"/>
                <a:ext cx="1927952" cy="241581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03F7D6E4-C43E-4537-BA26-E57AB050557A}"/>
                  </a:ext>
                </a:extLst>
              </p:cNvPr>
              <p:cNvGrpSpPr/>
              <p:nvPr/>
            </p:nvGrpSpPr>
            <p:grpSpPr>
              <a:xfrm>
                <a:off x="3910823" y="2043881"/>
                <a:ext cx="1743680" cy="2008565"/>
                <a:chOff x="680034" y="1276877"/>
                <a:chExt cx="1743680" cy="2008565"/>
              </a:xfrm>
            </p:grpSpPr>
            <p:sp>
              <p:nvSpPr>
                <p:cNvPr id="30" name="Rectangle 29">
                  <a:extLst>
                    <a:ext uri="{FF2B5EF4-FFF2-40B4-BE49-F238E27FC236}">
                      <a16:creationId xmlns:a16="http://schemas.microsoft.com/office/drawing/2014/main" id="{FE068BB1-C9D8-408B-AF7E-40A6A9A850F3}"/>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31" name="Rectangle 30">
                  <a:extLst>
                    <a:ext uri="{FF2B5EF4-FFF2-40B4-BE49-F238E27FC236}">
                      <a16:creationId xmlns:a16="http://schemas.microsoft.com/office/drawing/2014/main" id="{28AC6E8C-5492-4AE0-B94E-3742BEAB91E9}"/>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32" name="Rectangle 31">
                  <a:extLst>
                    <a:ext uri="{FF2B5EF4-FFF2-40B4-BE49-F238E27FC236}">
                      <a16:creationId xmlns:a16="http://schemas.microsoft.com/office/drawing/2014/main" id="{36A911C5-6F08-47DB-8FB8-C54CB3AB71B4}"/>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sp>
            <p:nvSpPr>
              <p:cNvPr id="38" name="TextBox 37">
                <a:extLst>
                  <a:ext uri="{FF2B5EF4-FFF2-40B4-BE49-F238E27FC236}">
                    <a16:creationId xmlns:a16="http://schemas.microsoft.com/office/drawing/2014/main" id="{9511D82D-F274-4027-90F3-16DBD34005DD}"/>
                  </a:ext>
                </a:extLst>
              </p:cNvPr>
              <p:cNvSpPr txBox="1"/>
              <p:nvPr/>
            </p:nvSpPr>
            <p:spPr>
              <a:xfrm>
                <a:off x="6478728" y="1352719"/>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sp>
            <p:nvSpPr>
              <p:cNvPr id="37" name="TextBox 36">
                <a:extLst>
                  <a:ext uri="{FF2B5EF4-FFF2-40B4-BE49-F238E27FC236}">
                    <a16:creationId xmlns:a16="http://schemas.microsoft.com/office/drawing/2014/main" id="{B2ECB99B-7066-468D-928B-9AB4F8170EA5}"/>
                  </a:ext>
                </a:extLst>
              </p:cNvPr>
              <p:cNvSpPr txBox="1"/>
              <p:nvPr/>
            </p:nvSpPr>
            <p:spPr>
              <a:xfrm>
                <a:off x="4383562" y="1338364"/>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grpSp>
        <p:grpSp>
          <p:nvGrpSpPr>
            <p:cNvPr id="51" name="Group 50">
              <a:extLst>
                <a:ext uri="{FF2B5EF4-FFF2-40B4-BE49-F238E27FC236}">
                  <a16:creationId xmlns:a16="http://schemas.microsoft.com/office/drawing/2014/main" id="{6AAF4A67-0B91-487E-9566-89955B6BAA64}"/>
                </a:ext>
              </a:extLst>
            </p:cNvPr>
            <p:cNvGrpSpPr/>
            <p:nvPr/>
          </p:nvGrpSpPr>
          <p:grpSpPr>
            <a:xfrm>
              <a:off x="3757919" y="2126819"/>
              <a:ext cx="3981190" cy="2699322"/>
              <a:chOff x="8104050" y="2151549"/>
              <a:chExt cx="3981190" cy="2699322"/>
            </a:xfrm>
          </p:grpSpPr>
          <p:grpSp>
            <p:nvGrpSpPr>
              <p:cNvPr id="22" name="Group 21">
                <a:extLst>
                  <a:ext uri="{FF2B5EF4-FFF2-40B4-BE49-F238E27FC236}">
                    <a16:creationId xmlns:a16="http://schemas.microsoft.com/office/drawing/2014/main" id="{C386D16C-27AB-46C5-BFE0-2348FC83D5E7}"/>
                  </a:ext>
                </a:extLst>
              </p:cNvPr>
              <p:cNvGrpSpPr/>
              <p:nvPr/>
            </p:nvGrpSpPr>
            <p:grpSpPr>
              <a:xfrm>
                <a:off x="8104050" y="2616927"/>
                <a:ext cx="1927952" cy="2229485"/>
                <a:chOff x="3852620" y="2000992"/>
                <a:chExt cx="1927952" cy="2229485"/>
              </a:xfrm>
            </p:grpSpPr>
            <p:sp>
              <p:nvSpPr>
                <p:cNvPr id="20" name="Rectangle 19">
                  <a:extLst>
                    <a:ext uri="{FF2B5EF4-FFF2-40B4-BE49-F238E27FC236}">
                      <a16:creationId xmlns:a16="http://schemas.microsoft.com/office/drawing/2014/main" id="{325D4171-9DB7-4E61-88BE-B49B66AD30D3}"/>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53E0E8A-0D97-4B96-AE50-44FC880B0FF6}"/>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0" name="Rectangle 9">
                  <a:extLst>
                    <a:ext uri="{FF2B5EF4-FFF2-40B4-BE49-F238E27FC236}">
                      <a16:creationId xmlns:a16="http://schemas.microsoft.com/office/drawing/2014/main" id="{4691A36C-F8B9-43F5-86A2-CC7A7FDDB05F}"/>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sp>
              <p:nvSpPr>
                <p:cNvPr id="12" name="Rectangle 11">
                  <a:extLst>
                    <a:ext uri="{FF2B5EF4-FFF2-40B4-BE49-F238E27FC236}">
                      <a16:creationId xmlns:a16="http://schemas.microsoft.com/office/drawing/2014/main" id="{4C1B1388-547A-47FE-BBE2-3FCCFE859571}"/>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grpSp>
            <p:nvGrpSpPr>
              <p:cNvPr id="24" name="Group 23">
                <a:extLst>
                  <a:ext uri="{FF2B5EF4-FFF2-40B4-BE49-F238E27FC236}">
                    <a16:creationId xmlns:a16="http://schemas.microsoft.com/office/drawing/2014/main" id="{72EE76CB-EBD8-4775-A708-BB039699F0AF}"/>
                  </a:ext>
                </a:extLst>
              </p:cNvPr>
              <p:cNvGrpSpPr/>
              <p:nvPr/>
            </p:nvGrpSpPr>
            <p:grpSpPr>
              <a:xfrm>
                <a:off x="10145451" y="2621386"/>
                <a:ext cx="1927952" cy="2229485"/>
                <a:chOff x="3852620" y="2000992"/>
                <a:chExt cx="1927952" cy="2229485"/>
              </a:xfrm>
            </p:grpSpPr>
            <p:sp>
              <p:nvSpPr>
                <p:cNvPr id="25" name="Rectangle 24">
                  <a:extLst>
                    <a:ext uri="{FF2B5EF4-FFF2-40B4-BE49-F238E27FC236}">
                      <a16:creationId xmlns:a16="http://schemas.microsoft.com/office/drawing/2014/main" id="{5CD23103-D8E0-46A7-A31E-8DD5B4A25672}"/>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BDB15350-672D-44ED-8DF6-C385CE826D60}"/>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27" name="Rectangle 26">
                  <a:extLst>
                    <a:ext uri="{FF2B5EF4-FFF2-40B4-BE49-F238E27FC236}">
                      <a16:creationId xmlns:a16="http://schemas.microsoft.com/office/drawing/2014/main" id="{D888EE68-9A2D-4703-8D53-D81A4540FF05}"/>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sp>
              <p:nvSpPr>
                <p:cNvPr id="28" name="Rectangle 27">
                  <a:extLst>
                    <a:ext uri="{FF2B5EF4-FFF2-40B4-BE49-F238E27FC236}">
                      <a16:creationId xmlns:a16="http://schemas.microsoft.com/office/drawing/2014/main" id="{BFA0C94F-065A-4B00-AF17-82B27F5A3AD2}"/>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40" name="TextBox 39">
                <a:extLst>
                  <a:ext uri="{FF2B5EF4-FFF2-40B4-BE49-F238E27FC236}">
                    <a16:creationId xmlns:a16="http://schemas.microsoft.com/office/drawing/2014/main" id="{88C57A0E-DB37-435E-B5E4-A3327913DBD1}"/>
                  </a:ext>
                </a:extLst>
              </p:cNvPr>
              <p:cNvSpPr txBox="1"/>
              <p:nvPr/>
            </p:nvSpPr>
            <p:spPr>
              <a:xfrm>
                <a:off x="10384186" y="2156008"/>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sp>
            <p:nvSpPr>
              <p:cNvPr id="42" name="TextBox 41">
                <a:extLst>
                  <a:ext uri="{FF2B5EF4-FFF2-40B4-BE49-F238E27FC236}">
                    <a16:creationId xmlns:a16="http://schemas.microsoft.com/office/drawing/2014/main" id="{3498E6D4-0B86-41FA-A0F5-3CEF5238B3DB}"/>
                  </a:ext>
                </a:extLst>
              </p:cNvPr>
              <p:cNvSpPr txBox="1"/>
              <p:nvPr/>
            </p:nvSpPr>
            <p:spPr>
              <a:xfrm>
                <a:off x="8417449" y="2151549"/>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grpSp>
      </p:grpSp>
      <p:sp>
        <p:nvSpPr>
          <p:cNvPr id="48" name="Rectangle 47">
            <a:extLst>
              <a:ext uri="{FF2B5EF4-FFF2-40B4-BE49-F238E27FC236}">
                <a16:creationId xmlns:a16="http://schemas.microsoft.com/office/drawing/2014/main" id="{EB8CFD0A-756D-4380-89BC-315B32270E73}"/>
              </a:ext>
              <a:ext uri="{C183D7F6-B498-43B3-948B-1728B52AA6E4}">
                <adec:decorative xmlns:adec="http://schemas.microsoft.com/office/drawing/2017/decorative" val="1"/>
              </a:ext>
            </a:extLst>
          </p:cNvPr>
          <p:cNvSpPr/>
          <p:nvPr/>
        </p:nvSpPr>
        <p:spPr bwMode="auto">
          <a:xfrm>
            <a:off x="3514425" y="1195612"/>
            <a:ext cx="8670229"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4816918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Compare Containers to Virtual Machines</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nvGraphicFramePr>
        <p:xfrm>
          <a:off x="436766" y="1192213"/>
          <a:ext cx="11582400" cy="5191968"/>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289156279"/>
                    </a:ext>
                  </a:extLst>
                </a:gridCol>
                <a:gridCol w="4964334">
                  <a:extLst>
                    <a:ext uri="{9D8B030D-6E8A-4147-A177-3AD203B41FA5}">
                      <a16:colId xmlns:a16="http://schemas.microsoft.com/office/drawing/2014/main" val="2759990731"/>
                    </a:ext>
                  </a:extLst>
                </a:gridCol>
                <a:gridCol w="5250066">
                  <a:extLst>
                    <a:ext uri="{9D8B030D-6E8A-4147-A177-3AD203B41FA5}">
                      <a16:colId xmlns:a16="http://schemas.microsoft.com/office/drawing/2014/main" val="4259266004"/>
                    </a:ext>
                  </a:extLst>
                </a:gridCol>
              </a:tblGrid>
              <a:tr h="386179">
                <a:tc>
                  <a:txBody>
                    <a:bodyPr/>
                    <a:lstStyle/>
                    <a:p>
                      <a:pPr algn="l"/>
                      <a:r>
                        <a:rPr lang="en-US" sz="1800" b="0" dirty="0">
                          <a:solidFill>
                            <a:schemeClr val="bg1"/>
                          </a:solidFill>
                          <a:effectLst/>
                          <a:latin typeface="+mj-lt"/>
                        </a:rPr>
                        <a:t>Feature</a:t>
                      </a:r>
                    </a:p>
                  </a:txBody>
                  <a:tcPr marL="109728" marR="109728" marT="64008" marB="64008">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Containers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Virtual Machines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1097100">
                <a:tc>
                  <a:txBody>
                    <a:bodyPr/>
                    <a:lstStyle/>
                    <a:p>
                      <a:pPr algn="l"/>
                      <a:r>
                        <a:rPr lang="en-US" sz="1600" dirty="0">
                          <a:solidFill>
                            <a:schemeClr val="tx1"/>
                          </a:solidFill>
                          <a:effectLst/>
                          <a:latin typeface="+mj-lt"/>
                        </a:rPr>
                        <a:t>Isolation</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Typically provides lightweight isolation from the host and other containers but doesn’t provide as strong a security boundary as a virtual machine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Provides complete isolation from the host operating system and other VMs. This is useful when a strong security boundary is critical, such as hosting apps from competing companies on the same server or cluster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21564">
                <a:tc>
                  <a:txBody>
                    <a:bodyPr/>
                    <a:lstStyle/>
                    <a:p>
                      <a:pPr algn="l"/>
                      <a:r>
                        <a:rPr lang="en-US" sz="1600" dirty="0">
                          <a:solidFill>
                            <a:schemeClr val="tx1"/>
                          </a:solidFill>
                          <a:effectLst/>
                          <a:latin typeface="+mj-lt"/>
                        </a:rPr>
                        <a:t>Operating system</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Runs the user mode portion of an operating system and can be tailored to contain just the needed services for your app, using fewer system resources.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Runs a complete operating system including the kernel, thus requiring more system resources (CPU, memory, and storage)</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21564">
                <a:tc>
                  <a:txBody>
                    <a:bodyPr/>
                    <a:lstStyle/>
                    <a:p>
                      <a:pPr algn="l"/>
                      <a:r>
                        <a:rPr lang="en-US" sz="1600" dirty="0">
                          <a:solidFill>
                            <a:schemeClr val="tx1"/>
                          </a:solidFill>
                          <a:effectLst/>
                          <a:latin typeface="+mj-lt"/>
                        </a:rPr>
                        <a:t>Deployment</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Deploy individual containers by using Docker via command line; deploy multiple containers by using an orchestrator such as Azure Kubernetes Service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Deploy individual VMs by using Windows Admin Center or Hyper-V Manager; deploy multiple VMs by using</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PowerShell or System Center Virtual Machine Manager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21564">
                <a:tc>
                  <a:txBody>
                    <a:bodyPr/>
                    <a:lstStyle/>
                    <a:p>
                      <a:pPr algn="l"/>
                      <a:r>
                        <a:rPr lang="en-US" sz="1600" dirty="0">
                          <a:solidFill>
                            <a:schemeClr val="tx1"/>
                          </a:solidFill>
                          <a:effectLst/>
                          <a:latin typeface="+mj-lt"/>
                        </a:rPr>
                        <a:t>Persistent storage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Use Azure Disks for local storage for a single node, or Azure Files (SMB shares) for storage shared by multiple nodes or servers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Use a virtual hard disk (VHD) for local storage for a single VM, or an SMB file share for storage shared by</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multiple servers</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921564">
                <a:tc>
                  <a:txBody>
                    <a:bodyPr/>
                    <a:lstStyle/>
                    <a:p>
                      <a:pPr algn="l"/>
                      <a:r>
                        <a:rPr lang="en-US" sz="1600" dirty="0">
                          <a:solidFill>
                            <a:schemeClr val="tx1"/>
                          </a:solidFill>
                          <a:effectLst/>
                          <a:latin typeface="+mj-lt"/>
                        </a:rPr>
                        <a:t>Fault tolerance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2000" dirty="0">
                        <a:solidFill>
                          <a:schemeClr val="tx1"/>
                        </a:solidFill>
                        <a:latin typeface="+mn-lt"/>
                      </a:endParaRP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40534325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a:xfrm>
            <a:off x="465138" y="632779"/>
            <a:ext cx="11533187" cy="430887"/>
          </a:xfrm>
        </p:spPr>
        <p:txBody>
          <a:bodyPr/>
          <a:lstStyle/>
          <a:p>
            <a:pPr>
              <a:lnSpc>
                <a:spcPct val="100000"/>
              </a:lnSpc>
            </a:pPr>
            <a:r>
              <a:rPr lang="en-US" spc="0" dirty="0"/>
              <a:t>Explore Azure Container Instances Benefits</a:t>
            </a:r>
          </a:p>
        </p:txBody>
      </p:sp>
      <p:sp>
        <p:nvSpPr>
          <p:cNvPr id="3" name="Rectangle 2">
            <a:extLst>
              <a:ext uri="{FF2B5EF4-FFF2-40B4-BE49-F238E27FC236}">
                <a16:creationId xmlns:a16="http://schemas.microsoft.com/office/drawing/2014/main" id="{9F8EEF0C-686E-4C46-8543-8691A1EE74A0}"/>
              </a:ext>
            </a:extLst>
          </p:cNvPr>
          <p:cNvSpPr/>
          <p:nvPr/>
        </p:nvSpPr>
        <p:spPr>
          <a:xfrm>
            <a:off x="427039" y="1192213"/>
            <a:ext cx="5791198" cy="516613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fontAlgn="t">
              <a:spcBef>
                <a:spcPts val="500"/>
              </a:spcBef>
              <a:spcAft>
                <a:spcPts val="600"/>
              </a:spcAft>
              <a:buFont typeface="Arial" panose="020B0604020202020204" pitchFamily="34" charset="0"/>
              <a:buChar char="•"/>
            </a:pPr>
            <a:r>
              <a:rPr lang="en-US" sz="2400" dirty="0">
                <a:solidFill>
                  <a:schemeClr val="tx1"/>
                </a:solidFill>
              </a:rPr>
              <a:t>PaaS Service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Fast startup times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Public IP connectivity and DNS name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Isolation features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Custom sizes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Persistent storage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Linux and Windows Containers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Co-scheduled Groups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Virtual network Deployment</a:t>
            </a:r>
          </a:p>
        </p:txBody>
      </p:sp>
      <p:sp>
        <p:nvSpPr>
          <p:cNvPr id="4" name="Rectangle 3">
            <a:extLst>
              <a:ext uri="{FF2B5EF4-FFF2-40B4-BE49-F238E27FC236}">
                <a16:creationId xmlns:a16="http://schemas.microsoft.com/office/drawing/2014/main" id="{02FA9123-19DF-42AD-9E6D-8A2CF2C48E85}"/>
              </a:ext>
              <a:ext uri="{C183D7F6-B498-43B3-948B-1728B52AA6E4}">
                <adec:decorative xmlns:adec="http://schemas.microsoft.com/office/drawing/2017/decorative" val="1"/>
              </a:ext>
            </a:extLst>
          </p:cNvPr>
          <p:cNvSpPr/>
          <p:nvPr/>
        </p:nvSpPr>
        <p:spPr bwMode="auto">
          <a:xfrm>
            <a:off x="6412674" y="1195612"/>
            <a:ext cx="5596761"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A container (web server) is on a virtual machine in a virtual network. ">
            <a:extLst>
              <a:ext uri="{FF2B5EF4-FFF2-40B4-BE49-F238E27FC236}">
                <a16:creationId xmlns:a16="http://schemas.microsoft.com/office/drawing/2014/main" id="{A906902A-584D-41B2-BBCF-3C7810E3B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204" y="1202345"/>
            <a:ext cx="3149285" cy="4421513"/>
          </a:xfrm>
          <a:prstGeom prst="rect">
            <a:avLst/>
          </a:prstGeom>
        </p:spPr>
      </p:pic>
      <p:sp>
        <p:nvSpPr>
          <p:cNvPr id="6" name="Rectangle 5">
            <a:extLst>
              <a:ext uri="{FF2B5EF4-FFF2-40B4-BE49-F238E27FC236}">
                <a16:creationId xmlns:a16="http://schemas.microsoft.com/office/drawing/2014/main" id="{E1EEDE17-BA9B-4EB8-A3F9-31B8D9D3BFC5}"/>
              </a:ext>
            </a:extLst>
          </p:cNvPr>
          <p:cNvSpPr/>
          <p:nvPr/>
        </p:nvSpPr>
        <p:spPr bwMode="auto">
          <a:xfrm>
            <a:off x="7039727" y="5557366"/>
            <a:ext cx="4552950" cy="812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Container Groups</a:t>
            </a:r>
          </a:p>
        </p:txBody>
      </p:sp>
      <p:sp>
        <p:nvSpPr>
          <p:cNvPr id="3" name="Rectangle 2">
            <a:extLst>
              <a:ext uri="{FF2B5EF4-FFF2-40B4-BE49-F238E27FC236}">
                <a16:creationId xmlns:a16="http://schemas.microsoft.com/office/drawing/2014/main" id="{A09BD4FE-BA6F-448D-A0AE-D56244B93DAA}"/>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6" name="Picture 25" descr="Container Group working with Azure files which is connected to DNS through port 80">
            <a:extLst>
              <a:ext uri="{FF2B5EF4-FFF2-40B4-BE49-F238E27FC236}">
                <a16:creationId xmlns:a16="http://schemas.microsoft.com/office/drawing/2014/main" id="{3FCF82BC-F905-468A-944C-3DFA7549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548" y="1374724"/>
            <a:ext cx="7413379" cy="3395766"/>
          </a:xfrm>
          <a:prstGeom prst="rect">
            <a:avLst/>
          </a:prstGeom>
        </p:spPr>
      </p:pic>
      <p:sp>
        <p:nvSpPr>
          <p:cNvPr id="50" name="Rectangle 49">
            <a:extLst>
              <a:ext uri="{FF2B5EF4-FFF2-40B4-BE49-F238E27FC236}">
                <a16:creationId xmlns:a16="http://schemas.microsoft.com/office/drawing/2014/main" id="{33887101-D253-4EB6-9C09-52FACE0B229E}"/>
              </a:ext>
            </a:extLst>
          </p:cNvPr>
          <p:cNvSpPr/>
          <p:nvPr/>
        </p:nvSpPr>
        <p:spPr>
          <a:xfrm>
            <a:off x="427035" y="5108447"/>
            <a:ext cx="325426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Top-level resource in Azure Container Instances</a:t>
            </a:r>
            <a:endParaRPr lang="en-US" sz="2200" dirty="0">
              <a:solidFill>
                <a:schemeClr val="tx1"/>
              </a:solidFill>
            </a:endParaRPr>
          </a:p>
        </p:txBody>
      </p:sp>
      <p:sp>
        <p:nvSpPr>
          <p:cNvPr id="51" name="Rectangle 50">
            <a:extLst>
              <a:ext uri="{FF2B5EF4-FFF2-40B4-BE49-F238E27FC236}">
                <a16:creationId xmlns:a16="http://schemas.microsoft.com/office/drawing/2014/main" id="{9294C462-2765-463C-B18B-65BF529568C1}"/>
              </a:ext>
            </a:extLst>
          </p:cNvPr>
          <p:cNvSpPr/>
          <p:nvPr/>
        </p:nvSpPr>
        <p:spPr>
          <a:xfrm>
            <a:off x="3827107" y="5108447"/>
            <a:ext cx="34118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A collection of containers</a:t>
            </a:r>
            <a:br>
              <a:rPr lang="en-US" sz="2200" dirty="0">
                <a:solidFill>
                  <a:schemeClr val="tx1"/>
                </a:solidFill>
                <a:cs typeface="Segoe UI"/>
              </a:rPr>
            </a:br>
            <a:r>
              <a:rPr lang="en-US" sz="2200" dirty="0">
                <a:solidFill>
                  <a:schemeClr val="tx1"/>
                </a:solidFill>
                <a:cs typeface="Segoe UI"/>
              </a:rPr>
              <a:t>that get scheduled on</a:t>
            </a:r>
            <a:br>
              <a:rPr lang="en-US" sz="2200" dirty="0">
                <a:solidFill>
                  <a:schemeClr val="tx1"/>
                </a:solidFill>
                <a:cs typeface="Segoe UI"/>
              </a:rPr>
            </a:br>
            <a:r>
              <a:rPr lang="en-US" sz="2200" dirty="0">
                <a:solidFill>
                  <a:schemeClr val="tx1"/>
                </a:solidFill>
                <a:cs typeface="Segoe UI"/>
              </a:rPr>
              <a:t>the same host</a:t>
            </a:r>
          </a:p>
        </p:txBody>
      </p:sp>
      <p:sp>
        <p:nvSpPr>
          <p:cNvPr id="52" name="Rectangle 51">
            <a:extLst>
              <a:ext uri="{FF2B5EF4-FFF2-40B4-BE49-F238E27FC236}">
                <a16:creationId xmlns:a16="http://schemas.microsoft.com/office/drawing/2014/main" id="{8B7BF4EF-0A56-447D-A388-24F3AD88C6A9}"/>
              </a:ext>
            </a:extLst>
          </p:cNvPr>
          <p:cNvSpPr/>
          <p:nvPr/>
        </p:nvSpPr>
        <p:spPr>
          <a:xfrm>
            <a:off x="7384810" y="5108447"/>
            <a:ext cx="462462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The containers in the group share a lifecycle, resources, local network, and storage volumes</a:t>
            </a:r>
          </a:p>
        </p:txBody>
      </p:sp>
    </p:spTree>
    <p:extLst>
      <p:ext uri="{BB962C8B-B14F-4D97-AF65-F5344CB8AC3E}">
        <p14:creationId xmlns:p14="http://schemas.microsoft.com/office/powerpoint/2010/main" val="37490596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465138" y="632779"/>
            <a:ext cx="11533187" cy="430887"/>
          </a:xfrm>
        </p:spPr>
        <p:txBody>
          <a:bodyPr/>
          <a:lstStyle/>
          <a:p>
            <a:pPr>
              <a:lnSpc>
                <a:spcPct val="100000"/>
              </a:lnSpc>
            </a:pPr>
            <a:r>
              <a:rPr lang="en-US" spc="0" dirty="0"/>
              <a:t>Understand the Docker Platform</a:t>
            </a:r>
          </a:p>
        </p:txBody>
      </p:sp>
      <p:sp>
        <p:nvSpPr>
          <p:cNvPr id="3" name="Rectangle 2">
            <a:extLst>
              <a:ext uri="{FF2B5EF4-FFF2-40B4-BE49-F238E27FC236}">
                <a16:creationId xmlns:a16="http://schemas.microsoft.com/office/drawing/2014/main" id="{3A86C3B4-2617-4B80-8788-7B7B2893A77B}"/>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5" descr="A docker hub and docker host are working together. The docker hub has ubuntu Linux, windows, and nginx. The Docker host has a docker engine and containers">
            <a:extLst>
              <a:ext uri="{FF2B5EF4-FFF2-40B4-BE49-F238E27FC236}">
                <a16:creationId xmlns:a16="http://schemas.microsoft.com/office/drawing/2014/main" id="{34C7392E-306D-4048-BC80-DCDF2B14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11" y="1354609"/>
            <a:ext cx="9386853" cy="3435997"/>
          </a:xfrm>
          <a:prstGeom prst="rect">
            <a:avLst/>
          </a:prstGeom>
        </p:spPr>
      </p:pic>
      <p:sp>
        <p:nvSpPr>
          <p:cNvPr id="8" name="Rectangle 7">
            <a:extLst>
              <a:ext uri="{FF2B5EF4-FFF2-40B4-BE49-F238E27FC236}">
                <a16:creationId xmlns:a16="http://schemas.microsoft.com/office/drawing/2014/main" id="{242D7FC1-114F-473C-B79B-84D47FD6EB41}"/>
              </a:ext>
            </a:extLst>
          </p:cNvPr>
          <p:cNvSpPr/>
          <p:nvPr/>
        </p:nvSpPr>
        <p:spPr>
          <a:xfrm>
            <a:off x="427035" y="5108447"/>
            <a:ext cx="35519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Enables developers to</a:t>
            </a:r>
            <a:br>
              <a:rPr lang="en-US" sz="2000" dirty="0">
                <a:solidFill>
                  <a:schemeClr val="tx1"/>
                </a:solidFill>
                <a:cs typeface="Segoe UI Semilight"/>
              </a:rPr>
            </a:br>
            <a:r>
              <a:rPr lang="en-US" sz="2000" dirty="0">
                <a:solidFill>
                  <a:schemeClr val="tx1"/>
                </a:solidFill>
                <a:cs typeface="Segoe UI Semilight"/>
              </a:rPr>
              <a:t>host applications within</a:t>
            </a:r>
            <a:br>
              <a:rPr lang="en-US" sz="2000" dirty="0">
                <a:solidFill>
                  <a:schemeClr val="tx1"/>
                </a:solidFill>
                <a:cs typeface="Segoe UI Semilight"/>
              </a:rPr>
            </a:br>
            <a:r>
              <a:rPr lang="en-US" sz="2000" dirty="0">
                <a:solidFill>
                  <a:schemeClr val="tx1"/>
                </a:solidFill>
                <a:cs typeface="Segoe UI Semilight"/>
              </a:rPr>
              <a:t>a container</a:t>
            </a:r>
            <a:endParaRPr lang="en-US" sz="2000" dirty="0">
              <a:solidFill>
                <a:schemeClr val="tx1"/>
              </a:solidFill>
            </a:endParaRPr>
          </a:p>
        </p:txBody>
      </p:sp>
      <p:sp>
        <p:nvSpPr>
          <p:cNvPr id="9" name="Rectangle 8">
            <a:extLst>
              <a:ext uri="{FF2B5EF4-FFF2-40B4-BE49-F238E27FC236}">
                <a16:creationId xmlns:a16="http://schemas.microsoft.com/office/drawing/2014/main" id="{C13AEDEF-FF34-4C46-8403-4BE422AE607F}"/>
              </a:ext>
            </a:extLst>
          </p:cNvPr>
          <p:cNvSpPr/>
          <p:nvPr/>
        </p:nvSpPr>
        <p:spPr>
          <a:xfrm>
            <a:off x="4138178" y="5108447"/>
            <a:ext cx="453592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 container is a standardized “unit of software“ that contains everything required for an application to run</a:t>
            </a:r>
          </a:p>
        </p:txBody>
      </p:sp>
      <p:sp>
        <p:nvSpPr>
          <p:cNvPr id="10" name="Rectangle 9">
            <a:extLst>
              <a:ext uri="{FF2B5EF4-FFF2-40B4-BE49-F238E27FC236}">
                <a16:creationId xmlns:a16="http://schemas.microsoft.com/office/drawing/2014/main" id="{73FA0030-192B-424C-B9BA-11FFFB118558}"/>
              </a:ext>
            </a:extLst>
          </p:cNvPr>
          <p:cNvSpPr/>
          <p:nvPr/>
        </p:nvSpPr>
        <p:spPr>
          <a:xfrm>
            <a:off x="8851900" y="5108447"/>
            <a:ext cx="315753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Available on both Linux</a:t>
            </a:r>
            <a:br>
              <a:rPr lang="en-US" sz="2000" dirty="0">
                <a:solidFill>
                  <a:schemeClr val="tx1"/>
                </a:solidFill>
                <a:cs typeface="Segoe UI Semilight"/>
              </a:rPr>
            </a:br>
            <a:r>
              <a:rPr lang="en-US" sz="2000" dirty="0">
                <a:solidFill>
                  <a:schemeClr val="tx1"/>
                </a:solidFill>
                <a:cs typeface="Segoe UI Semilight"/>
              </a:rPr>
              <a:t>and Windows and can be</a:t>
            </a:r>
            <a:br>
              <a:rPr lang="en-US" sz="2000" dirty="0">
                <a:solidFill>
                  <a:schemeClr val="tx1"/>
                </a:solidFill>
                <a:cs typeface="Segoe UI Semilight"/>
              </a:rPr>
            </a:br>
            <a:r>
              <a:rPr lang="en-US" sz="2000" dirty="0">
                <a:solidFill>
                  <a:schemeClr val="tx1"/>
                </a:solidFill>
                <a:cs typeface="Segoe UI Semilight"/>
              </a:rPr>
              <a:t>hosted on Azure</a:t>
            </a:r>
            <a:endParaRPr lang="en-US" sz="20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3315656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 Plans</a:t>
            </a:r>
          </a:p>
        </p:txBody>
      </p:sp>
      <p:pic>
        <p:nvPicPr>
          <p:cNvPr id="5" name="Graphic 4">
            <a:extLst>
              <a:ext uri="{FF2B5EF4-FFF2-40B4-BE49-F238E27FC236}">
                <a16:creationId xmlns:a16="http://schemas.microsoft.com/office/drawing/2014/main" id="{D4274ABC-3BF1-4590-958C-C5510FFC22A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9096" y="2862669"/>
            <a:ext cx="1269186" cy="126918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Container Instances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9" name="Group 8">
            <a:extLst>
              <a:ext uri="{FF2B5EF4-FFF2-40B4-BE49-F238E27FC236}">
                <a16:creationId xmlns:a16="http://schemas.microsoft.com/office/drawing/2014/main" id="{FA71F632-5054-4342-87A6-0D0B61DC4229}"/>
              </a:ext>
              <a:ext uri="{C183D7F6-B498-43B3-948B-1728B52AA6E4}">
                <adec:decorative xmlns:adec="http://schemas.microsoft.com/office/drawing/2017/decorative" val="1"/>
              </a:ext>
            </a:extLst>
          </p:cNvPr>
          <p:cNvGrpSpPr/>
          <p:nvPr/>
        </p:nvGrpSpPr>
        <p:grpSpPr>
          <a:xfrm>
            <a:off x="4360758" y="1949044"/>
            <a:ext cx="7742238" cy="1505671"/>
            <a:chOff x="4256087" y="1876158"/>
            <a:chExt cx="7742238" cy="1236378"/>
          </a:xfrm>
        </p:grpSpPr>
        <p:sp>
          <p:nvSpPr>
            <p:cNvPr id="5" name="Rectangle 4">
              <a:extLst>
                <a:ext uri="{FF2B5EF4-FFF2-40B4-BE49-F238E27FC236}">
                  <a16:creationId xmlns:a16="http://schemas.microsoft.com/office/drawing/2014/main" id="{7B402F18-F086-4DCC-831B-F7591FCF6A68}"/>
                </a:ext>
              </a:extLst>
            </p:cNvPr>
            <p:cNvSpPr/>
            <p:nvPr/>
          </p:nvSpPr>
          <p:spPr>
            <a:xfrm>
              <a:off x="4256087" y="1876158"/>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Run Docker containers with Azure Container Instances </a:t>
              </a:r>
              <a:endParaRPr lang="en-US" sz="2000" dirty="0">
                <a:solidFill>
                  <a:schemeClr val="tx1"/>
                </a:solidFill>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411109"/>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446615"/>
              <a:ext cx="7742238" cy="65325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Build a containerized web application with Docker</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11253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Tree>
    <p:extLst>
      <p:ext uri="{BB962C8B-B14F-4D97-AF65-F5344CB8AC3E}">
        <p14:creationId xmlns:p14="http://schemas.microsoft.com/office/powerpoint/2010/main" val="3736411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Kubernetes Service</a:t>
            </a:r>
          </a:p>
        </p:txBody>
      </p:sp>
      <p:pic>
        <p:nvPicPr>
          <p:cNvPr id="5" name="Graphic 4">
            <a:extLst>
              <a:ext uri="{FF2B5EF4-FFF2-40B4-BE49-F238E27FC236}">
                <a16:creationId xmlns:a16="http://schemas.microsoft.com/office/drawing/2014/main" id="{228BDFDD-0C61-4B44-80A0-BBE2889767F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6511" y="2867025"/>
            <a:ext cx="1260473" cy="1260473"/>
          </a:xfrm>
          <a:prstGeom prst="rect">
            <a:avLst/>
          </a:prstGeom>
        </p:spPr>
      </p:pic>
    </p:spTree>
    <p:extLst>
      <p:ext uri="{BB962C8B-B14F-4D97-AF65-F5344CB8AC3E}">
        <p14:creationId xmlns:p14="http://schemas.microsoft.com/office/powerpoint/2010/main" val="41706482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7178" y="2584400"/>
            <a:ext cx="2066451" cy="1782989"/>
          </a:xfrm>
        </p:spPr>
        <p:txBody>
          <a:bodyPr/>
          <a:lstStyle/>
          <a:p>
            <a:r>
              <a:rPr lang="en-US" sz="2400" dirty="0"/>
              <a:t>Configure Azure Kubernetes Service Introduction</a:t>
            </a:r>
          </a:p>
        </p:txBody>
      </p:sp>
      <p:sp>
        <p:nvSpPr>
          <p:cNvPr id="37" name="Rectangle 36">
            <a:extLst>
              <a:ext uri="{FF2B5EF4-FFF2-40B4-BE49-F238E27FC236}">
                <a16:creationId xmlns:a16="http://schemas.microsoft.com/office/drawing/2014/main" id="{E663AA8D-AA15-4EF8-8A82-E75F75D20B20}"/>
              </a:ext>
            </a:extLst>
          </p:cNvPr>
          <p:cNvSpPr/>
          <p:nvPr/>
        </p:nvSpPr>
        <p:spPr>
          <a:xfrm>
            <a:off x="4248672" y="571804"/>
            <a:ext cx="3312253" cy="307777"/>
          </a:xfrm>
          <a:prstGeom prst="rect">
            <a:avLst/>
          </a:prstGeom>
        </p:spPr>
        <p:txBody>
          <a:bodyPr wrap="none" lIns="0" tIns="0" rIns="0" bIns="0">
            <a:spAutoFit/>
          </a:bodyPr>
          <a:lstStyle/>
          <a:p>
            <a:r>
              <a:rPr lang="en-US" sz="2000" dirty="0">
                <a:cs typeface="Segoe UI Semilight"/>
              </a:rPr>
              <a:t>Understand AKS Terminology</a:t>
            </a:r>
          </a:p>
        </p:txBody>
      </p:sp>
      <p:sp>
        <p:nvSpPr>
          <p:cNvPr id="38" name="Rectangle 37">
            <a:extLst>
              <a:ext uri="{FF2B5EF4-FFF2-40B4-BE49-F238E27FC236}">
                <a16:creationId xmlns:a16="http://schemas.microsoft.com/office/drawing/2014/main" id="{B1ACDC84-5A31-4A3D-9689-0383F72A2807}"/>
              </a:ext>
            </a:extLst>
          </p:cNvPr>
          <p:cNvSpPr/>
          <p:nvPr/>
        </p:nvSpPr>
        <p:spPr>
          <a:xfrm>
            <a:off x="4248672" y="1120252"/>
            <a:ext cx="4113177" cy="307777"/>
          </a:xfrm>
          <a:prstGeom prst="rect">
            <a:avLst/>
          </a:prstGeom>
        </p:spPr>
        <p:txBody>
          <a:bodyPr wrap="none" lIns="0" tIns="0" rIns="0" bIns="0">
            <a:spAutoFit/>
          </a:bodyPr>
          <a:lstStyle/>
          <a:p>
            <a:r>
              <a:rPr lang="en-US" sz="2000" dirty="0">
                <a:cs typeface="Segoe UI Semilight"/>
              </a:rPr>
              <a:t>Understand AKS Clusters and Nodes</a:t>
            </a:r>
          </a:p>
        </p:txBody>
      </p:sp>
      <p:sp>
        <p:nvSpPr>
          <p:cNvPr id="39" name="Rectangle 38">
            <a:extLst>
              <a:ext uri="{FF2B5EF4-FFF2-40B4-BE49-F238E27FC236}">
                <a16:creationId xmlns:a16="http://schemas.microsoft.com/office/drawing/2014/main" id="{52A04B7B-2098-45B5-98A2-47A1884BB2E9}"/>
              </a:ext>
            </a:extLst>
          </p:cNvPr>
          <p:cNvSpPr/>
          <p:nvPr/>
        </p:nvSpPr>
        <p:spPr>
          <a:xfrm>
            <a:off x="4248672" y="1669124"/>
            <a:ext cx="3033523" cy="307777"/>
          </a:xfrm>
          <a:prstGeom prst="rect">
            <a:avLst/>
          </a:prstGeom>
        </p:spPr>
        <p:txBody>
          <a:bodyPr wrap="none" lIns="0" tIns="0" rIns="0" bIns="0">
            <a:spAutoFit/>
          </a:bodyPr>
          <a:lstStyle/>
          <a:p>
            <a:r>
              <a:rPr lang="en-US" sz="2000" dirty="0">
                <a:cs typeface="Segoe UI Semilight"/>
              </a:rPr>
              <a:t>Configure AKS Networking</a:t>
            </a:r>
          </a:p>
        </p:txBody>
      </p:sp>
      <p:sp>
        <p:nvSpPr>
          <p:cNvPr id="40" name="Rectangle 39">
            <a:extLst>
              <a:ext uri="{FF2B5EF4-FFF2-40B4-BE49-F238E27FC236}">
                <a16:creationId xmlns:a16="http://schemas.microsoft.com/office/drawing/2014/main" id="{1CC0614B-7200-452C-A141-4865B50D2183}"/>
              </a:ext>
            </a:extLst>
          </p:cNvPr>
          <p:cNvSpPr/>
          <p:nvPr/>
        </p:nvSpPr>
        <p:spPr>
          <a:xfrm>
            <a:off x="4248672" y="2199243"/>
            <a:ext cx="2575192" cy="307777"/>
          </a:xfrm>
          <a:prstGeom prst="rect">
            <a:avLst/>
          </a:prstGeom>
        </p:spPr>
        <p:txBody>
          <a:bodyPr wrap="none" lIns="0" tIns="0" rIns="0" bIns="0">
            <a:spAutoFit/>
          </a:bodyPr>
          <a:lstStyle/>
          <a:p>
            <a:r>
              <a:rPr lang="en-US" sz="2000" dirty="0">
                <a:cs typeface="Segoe UI Semilight"/>
              </a:rPr>
              <a:t>Configure AKS Storage</a:t>
            </a:r>
          </a:p>
        </p:txBody>
      </p:sp>
      <p:sp>
        <p:nvSpPr>
          <p:cNvPr id="43" name="Rectangle 42">
            <a:extLst>
              <a:ext uri="{FF2B5EF4-FFF2-40B4-BE49-F238E27FC236}">
                <a16:creationId xmlns:a16="http://schemas.microsoft.com/office/drawing/2014/main" id="{CD54B398-93F7-477B-87E4-2CB645C9863E}"/>
              </a:ext>
            </a:extLst>
          </p:cNvPr>
          <p:cNvSpPr/>
          <p:nvPr/>
        </p:nvSpPr>
        <p:spPr>
          <a:xfrm>
            <a:off x="4248672" y="2755293"/>
            <a:ext cx="2513317" cy="307777"/>
          </a:xfrm>
          <a:prstGeom prst="rect">
            <a:avLst/>
          </a:prstGeom>
        </p:spPr>
        <p:txBody>
          <a:bodyPr wrap="none" lIns="0" tIns="0" rIns="0" bIns="0">
            <a:spAutoFit/>
          </a:bodyPr>
          <a:lstStyle/>
          <a:p>
            <a:r>
              <a:rPr lang="en-US" sz="2000" dirty="0">
                <a:cs typeface="Segoe UI Semilight"/>
              </a:rPr>
              <a:t>Configure AKS Scaling</a:t>
            </a:r>
          </a:p>
        </p:txBody>
      </p:sp>
      <p:sp>
        <p:nvSpPr>
          <p:cNvPr id="44" name="Rectangle 43">
            <a:extLst>
              <a:ext uri="{FF2B5EF4-FFF2-40B4-BE49-F238E27FC236}">
                <a16:creationId xmlns:a16="http://schemas.microsoft.com/office/drawing/2014/main" id="{17C58CB9-0FBF-40FE-AC1C-48DAEA18B5AC}"/>
              </a:ext>
            </a:extLst>
          </p:cNvPr>
          <p:cNvSpPr/>
          <p:nvPr/>
        </p:nvSpPr>
        <p:spPr>
          <a:xfrm>
            <a:off x="4248672" y="3239518"/>
            <a:ext cx="4442755" cy="307777"/>
          </a:xfrm>
          <a:prstGeom prst="rect">
            <a:avLst/>
          </a:prstGeom>
        </p:spPr>
        <p:txBody>
          <a:bodyPr wrap="none" lIns="0" tIns="0" rIns="0" bIns="0">
            <a:spAutoFit/>
          </a:bodyPr>
          <a:lstStyle/>
          <a:p>
            <a:r>
              <a:rPr lang="en-US" sz="2000" dirty="0">
                <a:cs typeface="Segoe UI Semilight"/>
              </a:rPr>
              <a:t>Configure AKS Scaling to ACI (optional)</a:t>
            </a:r>
          </a:p>
        </p:txBody>
      </p:sp>
      <p:sp>
        <p:nvSpPr>
          <p:cNvPr id="49" name="Rectangle 48">
            <a:extLst>
              <a:ext uri="{FF2B5EF4-FFF2-40B4-BE49-F238E27FC236}">
                <a16:creationId xmlns:a16="http://schemas.microsoft.com/office/drawing/2014/main" id="{A42C43CD-E203-43C1-AE98-2988E3162BAB}"/>
              </a:ext>
            </a:extLst>
          </p:cNvPr>
          <p:cNvSpPr/>
          <p:nvPr/>
        </p:nvSpPr>
        <p:spPr>
          <a:xfrm>
            <a:off x="4248671" y="3769637"/>
            <a:ext cx="7319391" cy="307777"/>
          </a:xfrm>
          <a:prstGeom prst="rect">
            <a:avLst/>
          </a:prstGeom>
        </p:spPr>
        <p:txBody>
          <a:bodyPr wrap="square" lIns="0" tIns="0" rIns="0" bIns="0">
            <a:spAutoFit/>
          </a:bodyPr>
          <a:lstStyle/>
          <a:p>
            <a:r>
              <a:rPr lang="en-US" sz="2000" dirty="0">
                <a:cs typeface="Segoe UI Semilight"/>
              </a:rPr>
              <a:t>Demonstration – Deploy Azure Kubernetes Service (optional)</a:t>
            </a:r>
          </a:p>
        </p:txBody>
      </p:sp>
      <p:sp>
        <p:nvSpPr>
          <p:cNvPr id="5" name="Rectangle 4">
            <a:extLst>
              <a:ext uri="{FF2B5EF4-FFF2-40B4-BE49-F238E27FC236}">
                <a16:creationId xmlns:a16="http://schemas.microsoft.com/office/drawing/2014/main" id="{204C106C-CADC-4B16-A588-62B7E5434A6F}"/>
              </a:ext>
            </a:extLst>
          </p:cNvPr>
          <p:cNvSpPr/>
          <p:nvPr/>
        </p:nvSpPr>
        <p:spPr>
          <a:xfrm>
            <a:off x="4248672" y="4239641"/>
            <a:ext cx="5988514" cy="307777"/>
          </a:xfrm>
          <a:prstGeom prst="rect">
            <a:avLst/>
          </a:prstGeom>
        </p:spPr>
        <p:txBody>
          <a:bodyPr wrap="square" lIns="0" tIns="0" rIns="0" bIns="0">
            <a:spAutoFit/>
          </a:bodyPr>
          <a:lstStyle/>
          <a:p>
            <a:r>
              <a:rPr lang="en-US" sz="2000" dirty="0">
                <a:cs typeface="Segoe UI Semilight"/>
              </a:rPr>
              <a:t>Summary and Resources</a:t>
            </a:r>
          </a:p>
        </p:txBody>
      </p:sp>
      <p:grpSp>
        <p:nvGrpSpPr>
          <p:cNvPr id="3" name="Group 2">
            <a:extLst>
              <a:ext uri="{FF2B5EF4-FFF2-40B4-BE49-F238E27FC236}">
                <a16:creationId xmlns:a16="http://schemas.microsoft.com/office/drawing/2014/main" id="{68E76FC0-C5E7-4A0D-88C3-71E6AF0893E4}"/>
              </a:ext>
              <a:ext uri="{C183D7F6-B498-43B3-948B-1728B52AA6E4}">
                <adec:decorative xmlns:adec="http://schemas.microsoft.com/office/drawing/2017/decorative" val="1"/>
              </a:ext>
            </a:extLst>
          </p:cNvPr>
          <p:cNvGrpSpPr/>
          <p:nvPr/>
        </p:nvGrpSpPr>
        <p:grpSpPr>
          <a:xfrm>
            <a:off x="3643340" y="526646"/>
            <a:ext cx="444313" cy="4088200"/>
            <a:chOff x="3817512" y="570189"/>
            <a:chExt cx="444313" cy="4088200"/>
          </a:xfrm>
        </p:grpSpPr>
        <p:pic>
          <p:nvPicPr>
            <p:cNvPr id="16" name="Picture 15">
              <a:extLst>
                <a:ext uri="{FF2B5EF4-FFF2-40B4-BE49-F238E27FC236}">
                  <a16:creationId xmlns:a16="http://schemas.microsoft.com/office/drawing/2014/main" id="{F31FF49E-16C3-43B3-98B3-ACA0DD3AB3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7512" y="570189"/>
              <a:ext cx="444312" cy="418768"/>
            </a:xfrm>
            <a:prstGeom prst="rect">
              <a:avLst/>
            </a:prstGeom>
          </p:spPr>
        </p:pic>
        <p:pic>
          <p:nvPicPr>
            <p:cNvPr id="19" name="Picture 18">
              <a:extLst>
                <a:ext uri="{FF2B5EF4-FFF2-40B4-BE49-F238E27FC236}">
                  <a16:creationId xmlns:a16="http://schemas.microsoft.com/office/drawing/2014/main" id="{2EB52DB1-5C76-4CC3-881C-FBC531F9C3B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7512" y="1107849"/>
              <a:ext cx="444312" cy="418768"/>
            </a:xfrm>
            <a:prstGeom prst="rect">
              <a:avLst/>
            </a:prstGeom>
          </p:spPr>
        </p:pic>
        <p:pic>
          <p:nvPicPr>
            <p:cNvPr id="23" name="Picture 22">
              <a:extLst>
                <a:ext uri="{FF2B5EF4-FFF2-40B4-BE49-F238E27FC236}">
                  <a16:creationId xmlns:a16="http://schemas.microsoft.com/office/drawing/2014/main" id="{12C9720E-D293-400F-B892-630406086444}"/>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7512" y="1639500"/>
              <a:ext cx="444312" cy="418768"/>
            </a:xfrm>
            <a:prstGeom prst="rect">
              <a:avLst/>
            </a:prstGeom>
          </p:spPr>
        </p:pic>
        <p:pic>
          <p:nvPicPr>
            <p:cNvPr id="84" name="Picture 83">
              <a:extLst>
                <a:ext uri="{FF2B5EF4-FFF2-40B4-BE49-F238E27FC236}">
                  <a16:creationId xmlns:a16="http://schemas.microsoft.com/office/drawing/2014/main" id="{1447F96B-F7D4-4534-8F3F-56E2171563C4}"/>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7512" y="2181046"/>
              <a:ext cx="444312" cy="418768"/>
            </a:xfrm>
            <a:prstGeom prst="rect">
              <a:avLst/>
            </a:prstGeom>
          </p:spPr>
        </p:pic>
        <p:pic>
          <p:nvPicPr>
            <p:cNvPr id="97" name="Picture 96">
              <a:extLst>
                <a:ext uri="{FF2B5EF4-FFF2-40B4-BE49-F238E27FC236}">
                  <a16:creationId xmlns:a16="http://schemas.microsoft.com/office/drawing/2014/main" id="{5CC7F094-98EF-4D72-B746-3468F7500CF7}"/>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7512" y="2759883"/>
              <a:ext cx="444313" cy="374206"/>
            </a:xfrm>
            <a:prstGeom prst="rect">
              <a:avLst/>
            </a:prstGeom>
          </p:spPr>
        </p:pic>
        <p:pic>
          <p:nvPicPr>
            <p:cNvPr id="95" name="Picture 94">
              <a:extLst>
                <a:ext uri="{FF2B5EF4-FFF2-40B4-BE49-F238E27FC236}">
                  <a16:creationId xmlns:a16="http://schemas.microsoft.com/office/drawing/2014/main" id="{156D9A1D-2E3E-485C-A9A8-E45E288C0FB4}"/>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7512" y="3241963"/>
              <a:ext cx="444313" cy="374206"/>
            </a:xfrm>
            <a:prstGeom prst="rect">
              <a:avLst/>
            </a:prstGeom>
          </p:spPr>
        </p:pic>
        <p:pic>
          <p:nvPicPr>
            <p:cNvPr id="88" name="Picture 87">
              <a:extLst>
                <a:ext uri="{FF2B5EF4-FFF2-40B4-BE49-F238E27FC236}">
                  <a16:creationId xmlns:a16="http://schemas.microsoft.com/office/drawing/2014/main" id="{5F55411A-794E-4AE8-9D03-6929955FCFB7}"/>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17512" y="3768692"/>
              <a:ext cx="444313" cy="374206"/>
            </a:xfrm>
            <a:prstGeom prst="rect">
              <a:avLst/>
            </a:prstGeom>
          </p:spPr>
        </p:pic>
        <p:grpSp>
          <p:nvGrpSpPr>
            <p:cNvPr id="2" name="Group 1">
              <a:extLst>
                <a:ext uri="{FF2B5EF4-FFF2-40B4-BE49-F238E27FC236}">
                  <a16:creationId xmlns:a16="http://schemas.microsoft.com/office/drawing/2014/main" id="{B44CDBD3-1F4C-4129-BA68-45FA1E31A708}"/>
                </a:ext>
                <a:ext uri="{C183D7F6-B498-43B3-948B-1728B52AA6E4}">
                  <adec:decorative xmlns:adec="http://schemas.microsoft.com/office/drawing/2017/decorative" val="1"/>
                </a:ext>
              </a:extLst>
            </p:cNvPr>
            <p:cNvGrpSpPr/>
            <p:nvPr/>
          </p:nvGrpSpPr>
          <p:grpSpPr>
            <a:xfrm>
              <a:off x="3817512" y="4239621"/>
              <a:ext cx="444313" cy="418768"/>
              <a:chOff x="3817512" y="4239621"/>
              <a:chExt cx="444313" cy="418768"/>
            </a:xfrm>
          </p:grpSpPr>
          <p:pic>
            <p:nvPicPr>
              <p:cNvPr id="31" name="Picture 30">
                <a:extLst>
                  <a:ext uri="{FF2B5EF4-FFF2-40B4-BE49-F238E27FC236}">
                    <a16:creationId xmlns:a16="http://schemas.microsoft.com/office/drawing/2014/main" id="{845F9E0C-A272-428C-9666-6A0CFC07BFC4}"/>
                  </a:ext>
                </a:extLst>
              </p:cNvPr>
              <p:cNvPicPr>
                <a:picLocks noChangeAspect="1"/>
              </p:cNvPicPr>
              <p:nvPr/>
            </p:nvPicPr>
            <p:blipFill>
              <a:blip r:embed="rId10"/>
              <a:stretch>
                <a:fillRect/>
              </a:stretch>
            </p:blipFill>
            <p:spPr>
              <a:xfrm>
                <a:off x="3817512" y="4239621"/>
                <a:ext cx="444313" cy="418768"/>
              </a:xfrm>
              <a:prstGeom prst="rect">
                <a:avLst/>
              </a:prstGeom>
            </p:spPr>
          </p:pic>
          <p:sp>
            <p:nvSpPr>
              <p:cNvPr id="33" name="Freeform: Shape 32">
                <a:extLst>
                  <a:ext uri="{FF2B5EF4-FFF2-40B4-BE49-F238E27FC236}">
                    <a16:creationId xmlns:a16="http://schemas.microsoft.com/office/drawing/2014/main" id="{85A48368-0C37-4E02-B7BF-1313397ED264}"/>
                  </a:ext>
                </a:extLst>
              </p:cNvPr>
              <p:cNvSpPr/>
              <p:nvPr/>
            </p:nvSpPr>
            <p:spPr>
              <a:xfrm>
                <a:off x="4072033"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34" name="Freeform: Shape 33">
                <a:extLst>
                  <a:ext uri="{FF2B5EF4-FFF2-40B4-BE49-F238E27FC236}">
                    <a16:creationId xmlns:a16="http://schemas.microsoft.com/office/drawing/2014/main" id="{3BAF49B5-ED3C-436C-87FA-F96CC78D13DF}"/>
                  </a:ext>
                </a:extLst>
              </p:cNvPr>
              <p:cNvSpPr/>
              <p:nvPr/>
            </p:nvSpPr>
            <p:spPr>
              <a:xfrm>
                <a:off x="4092732"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35" name="Freeform: Shape 34">
                <a:extLst>
                  <a:ext uri="{FF2B5EF4-FFF2-40B4-BE49-F238E27FC236}">
                    <a16:creationId xmlns:a16="http://schemas.microsoft.com/office/drawing/2014/main" id="{E94E2341-EEA9-4A36-A20E-C9F4E8BBD0D0}"/>
                  </a:ext>
                </a:extLst>
              </p:cNvPr>
              <p:cNvSpPr/>
              <p:nvPr/>
            </p:nvSpPr>
            <p:spPr>
              <a:xfrm>
                <a:off x="3991898" y="43845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46" name="Freeform: Shape 45">
                <a:extLst>
                  <a:ext uri="{FF2B5EF4-FFF2-40B4-BE49-F238E27FC236}">
                    <a16:creationId xmlns:a16="http://schemas.microsoft.com/office/drawing/2014/main" id="{71B1C30A-D0AC-4839-8C66-12131E5972AF}"/>
                  </a:ext>
                </a:extLst>
              </p:cNvPr>
              <p:cNvSpPr/>
              <p:nvPr/>
            </p:nvSpPr>
            <p:spPr>
              <a:xfrm>
                <a:off x="4012602" y="4321276"/>
                <a:ext cx="52829" cy="51322"/>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47" name="Freeform: Shape 46">
                <a:extLst>
                  <a:ext uri="{FF2B5EF4-FFF2-40B4-BE49-F238E27FC236}">
                    <a16:creationId xmlns:a16="http://schemas.microsoft.com/office/drawing/2014/main" id="{8401BF65-2E6C-463E-A604-DC1909C10E67}"/>
                  </a:ext>
                </a:extLst>
              </p:cNvPr>
              <p:cNvSpPr/>
              <p:nvPr/>
            </p:nvSpPr>
            <p:spPr>
              <a:xfrm>
                <a:off x="3991898" y="45021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48" name="Freeform: Shape 47">
                <a:extLst>
                  <a:ext uri="{FF2B5EF4-FFF2-40B4-BE49-F238E27FC236}">
                    <a16:creationId xmlns:a16="http://schemas.microsoft.com/office/drawing/2014/main" id="{1B320EB2-0336-49AA-B811-D15D092FA3F4}"/>
                  </a:ext>
                </a:extLst>
              </p:cNvPr>
              <p:cNvSpPr/>
              <p:nvPr/>
            </p:nvSpPr>
            <p:spPr>
              <a:xfrm>
                <a:off x="4012602" y="4438897"/>
                <a:ext cx="52829" cy="51322"/>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50" name="Freeform: Shape 49">
                <a:extLst>
                  <a:ext uri="{FF2B5EF4-FFF2-40B4-BE49-F238E27FC236}">
                    <a16:creationId xmlns:a16="http://schemas.microsoft.com/office/drawing/2014/main" id="{AC36CAD6-9437-4373-A507-2FDE7AC61967}"/>
                  </a:ext>
                </a:extLst>
              </p:cNvPr>
              <p:cNvSpPr/>
              <p:nvPr/>
            </p:nvSpPr>
            <p:spPr>
              <a:xfrm>
                <a:off x="3912211"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51" name="Freeform: Shape 50">
                <a:extLst>
                  <a:ext uri="{FF2B5EF4-FFF2-40B4-BE49-F238E27FC236}">
                    <a16:creationId xmlns:a16="http://schemas.microsoft.com/office/drawing/2014/main" id="{49AE1B9A-FAD6-444B-AB61-83352CAA0C68}"/>
                  </a:ext>
                </a:extLst>
              </p:cNvPr>
              <p:cNvSpPr/>
              <p:nvPr/>
            </p:nvSpPr>
            <p:spPr>
              <a:xfrm>
                <a:off x="3932915"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spTree>
    <p:extLst>
      <p:ext uri="{BB962C8B-B14F-4D97-AF65-F5344CB8AC3E}">
        <p14:creationId xmlns:p14="http://schemas.microsoft.com/office/powerpoint/2010/main" val="1698600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Terminology</a:t>
            </a:r>
          </a:p>
        </p:txBody>
      </p:sp>
      <p:graphicFrame>
        <p:nvGraphicFramePr>
          <p:cNvPr id="56" name="Table 6">
            <a:extLst>
              <a:ext uri="{FF2B5EF4-FFF2-40B4-BE49-F238E27FC236}">
                <a16:creationId xmlns:a16="http://schemas.microsoft.com/office/drawing/2014/main" id="{C6A12215-A43F-4EEC-B2E2-4FC967C5C03E}"/>
              </a:ext>
            </a:extLst>
          </p:cNvPr>
          <p:cNvGraphicFramePr>
            <a:graphicFrameLocks noGrp="1"/>
          </p:cNvGraphicFramePr>
          <p:nvPr/>
        </p:nvGraphicFramePr>
        <p:xfrm>
          <a:off x="427037" y="1192212"/>
          <a:ext cx="5012547" cy="5169535"/>
        </p:xfrm>
        <a:graphic>
          <a:graphicData uri="http://schemas.openxmlformats.org/drawingml/2006/table">
            <a:tbl>
              <a:tblPr firstRow="1" bandRow="1">
                <a:tableStyleId>{5C22544A-7EE6-4342-B048-85BDC9FD1C3A}</a:tableStyleId>
              </a:tblPr>
              <a:tblGrid>
                <a:gridCol w="1389063">
                  <a:extLst>
                    <a:ext uri="{9D8B030D-6E8A-4147-A177-3AD203B41FA5}">
                      <a16:colId xmlns:a16="http://schemas.microsoft.com/office/drawing/2014/main" val="1289156279"/>
                    </a:ext>
                  </a:extLst>
                </a:gridCol>
                <a:gridCol w="3623484">
                  <a:extLst>
                    <a:ext uri="{9D8B030D-6E8A-4147-A177-3AD203B41FA5}">
                      <a16:colId xmlns:a16="http://schemas.microsoft.com/office/drawing/2014/main" val="2759990731"/>
                    </a:ext>
                  </a:extLst>
                </a:gridCol>
              </a:tblGrid>
              <a:tr h="475531">
                <a:tc>
                  <a:txBody>
                    <a:bodyPr/>
                    <a:lstStyle/>
                    <a:p>
                      <a:pPr algn="l"/>
                      <a:r>
                        <a:rPr lang="en-US" sz="1800" b="0" dirty="0">
                          <a:solidFill>
                            <a:schemeClr val="bg1"/>
                          </a:solidFill>
                          <a:latin typeface="+mj-lt"/>
                        </a:rPr>
                        <a:t>Term</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latin typeface="+mj-lt"/>
                        </a:rPr>
                        <a:t>Description</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985613">
                <a:tc>
                  <a:txBody>
                    <a:bodyPr/>
                    <a:lstStyle/>
                    <a:p>
                      <a:pPr algn="l"/>
                      <a:r>
                        <a:rPr lang="en-US" sz="1600" dirty="0">
                          <a:solidFill>
                            <a:schemeClr val="tx1"/>
                          </a:solidFill>
                          <a:latin typeface="+mj-lt"/>
                        </a:rPr>
                        <a:t>Pools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Groups of nodes with identical configurations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85613">
                <a:tc>
                  <a:txBody>
                    <a:bodyPr/>
                    <a:lstStyle/>
                    <a:p>
                      <a:pPr algn="l"/>
                      <a:r>
                        <a:rPr lang="en-US" sz="1600" dirty="0">
                          <a:solidFill>
                            <a:schemeClr val="tx1"/>
                          </a:solidFill>
                          <a:latin typeface="+mj-lt"/>
                        </a:rPr>
                        <a:t>Nodes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Individual VMs running containerized applications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85613">
                <a:tc>
                  <a:txBody>
                    <a:bodyPr/>
                    <a:lstStyle/>
                    <a:p>
                      <a:pPr algn="l"/>
                      <a:r>
                        <a:rPr lang="en-US" sz="1600" dirty="0">
                          <a:solidFill>
                            <a:schemeClr val="tx1"/>
                          </a:solidFill>
                          <a:latin typeface="+mj-lt"/>
                        </a:rPr>
                        <a:t>Pods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Single instance of an application.</a:t>
                      </a:r>
                      <a:br>
                        <a:rPr lang="en-US" sz="1600" b="0" i="0" u="none" strike="noStrike" dirty="0">
                          <a:solidFill>
                            <a:schemeClr val="tx1"/>
                          </a:solidFill>
                          <a:effectLst/>
                          <a:latin typeface="+mn-lt"/>
                        </a:rPr>
                      </a:br>
                      <a:r>
                        <a:rPr lang="en-US" sz="1600" b="0" i="0" u="none" strike="noStrike" dirty="0">
                          <a:solidFill>
                            <a:schemeClr val="tx1"/>
                          </a:solidFill>
                          <a:effectLst/>
                          <a:latin typeface="+mn-lt"/>
                        </a:rPr>
                        <a:t>A pod can contain multiple containers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85613">
                <a:tc>
                  <a:txBody>
                    <a:bodyPr/>
                    <a:lstStyle/>
                    <a:p>
                      <a:pPr algn="l"/>
                      <a:r>
                        <a:rPr lang="en-US" sz="1600" dirty="0">
                          <a:solidFill>
                            <a:schemeClr val="tx1"/>
                          </a:solidFill>
                          <a:latin typeface="+mj-lt"/>
                        </a:rPr>
                        <a:t>Deployment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One or more identical pods managed by Kubernetes</a:t>
                      </a:r>
                      <a:r>
                        <a:rPr lang="en-US" sz="1600" b="0" i="0" dirty="0">
                          <a:solidFill>
                            <a:schemeClr val="tx1"/>
                          </a:solidFill>
                          <a:effectLst/>
                          <a:latin typeface="+mn-lt"/>
                        </a:rPr>
                        <a:t>​</a:t>
                      </a: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51552">
                <a:tc>
                  <a:txBody>
                    <a:bodyPr/>
                    <a:lstStyle/>
                    <a:p>
                      <a:pPr algn="l"/>
                      <a:r>
                        <a:rPr lang="en-US" sz="1600" dirty="0">
                          <a:solidFill>
                            <a:schemeClr val="tx1"/>
                          </a:solidFill>
                          <a:latin typeface="+mj-lt"/>
                        </a:rPr>
                        <a:t>Manifest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YAML file describing a deployment</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4" name="Rectangle 3">
            <a:extLst>
              <a:ext uri="{FF2B5EF4-FFF2-40B4-BE49-F238E27FC236}">
                <a16:creationId xmlns:a16="http://schemas.microsoft.com/office/drawing/2014/main" id="{CB978711-4EDF-43DC-B1D6-D6934495E363}"/>
              </a:ext>
              <a:ext uri="{C183D7F6-B498-43B3-948B-1728B52AA6E4}">
                <adec:decorative xmlns:adec="http://schemas.microsoft.com/office/drawing/2017/decorative" val="1"/>
              </a:ext>
            </a:extLst>
          </p:cNvPr>
          <p:cNvSpPr/>
          <p:nvPr/>
        </p:nvSpPr>
        <p:spPr bwMode="auto">
          <a:xfrm>
            <a:off x="5600700" y="1192212"/>
            <a:ext cx="64087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9" name="Picture 48" descr="A Pool contains Nodes. Nodes are deployed with a YAML file and contain Pods. Pods have Containers">
            <a:extLst>
              <a:ext uri="{FF2B5EF4-FFF2-40B4-BE49-F238E27FC236}">
                <a16:creationId xmlns:a16="http://schemas.microsoft.com/office/drawing/2014/main" id="{8A31F694-08EF-4C73-A95F-C2C925992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36" y="1533569"/>
            <a:ext cx="5961064" cy="4486822"/>
          </a:xfrm>
          <a:prstGeom prst="rect">
            <a:avLst/>
          </a:prstGeom>
        </p:spPr>
      </p:pic>
    </p:spTree>
    <p:extLst>
      <p:ext uri="{BB962C8B-B14F-4D97-AF65-F5344CB8AC3E}">
        <p14:creationId xmlns:p14="http://schemas.microsoft.com/office/powerpoint/2010/main" val="101564599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Clusters and Nodes</a:t>
            </a:r>
          </a:p>
        </p:txBody>
      </p:sp>
      <p:sp>
        <p:nvSpPr>
          <p:cNvPr id="4" name="Rectangle 3">
            <a:extLst>
              <a:ext uri="{FF2B5EF4-FFF2-40B4-BE49-F238E27FC236}">
                <a16:creationId xmlns:a16="http://schemas.microsoft.com/office/drawing/2014/main" id="{8E2C6DDF-A61F-441B-91D6-830A1EFCBC3C}"/>
              </a:ext>
            </a:extLst>
          </p:cNvPr>
          <p:cNvSpPr/>
          <p:nvPr/>
        </p:nvSpPr>
        <p:spPr>
          <a:xfrm>
            <a:off x="427035"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Azure-managed node provides core Kubernetes services and orchestration</a:t>
            </a:r>
          </a:p>
        </p:txBody>
      </p:sp>
      <p:sp>
        <p:nvSpPr>
          <p:cNvPr id="5" name="Rectangle 4">
            <a:extLst>
              <a:ext uri="{FF2B5EF4-FFF2-40B4-BE49-F238E27FC236}">
                <a16:creationId xmlns:a16="http://schemas.microsoft.com/office/drawing/2014/main" id="{473C1FB5-47EE-4D2B-8A73-13D6AC64C92A}"/>
              </a:ext>
            </a:extLst>
          </p:cNvPr>
          <p:cNvSpPr/>
          <p:nvPr/>
        </p:nvSpPr>
        <p:spPr>
          <a:xfrm>
            <a:off x="4276156"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Customer-managed nodes run applications and supporting services</a:t>
            </a:r>
          </a:p>
        </p:txBody>
      </p:sp>
      <p:sp>
        <p:nvSpPr>
          <p:cNvPr id="6" name="Rectangle 5">
            <a:extLst>
              <a:ext uri="{FF2B5EF4-FFF2-40B4-BE49-F238E27FC236}">
                <a16:creationId xmlns:a16="http://schemas.microsoft.com/office/drawing/2014/main" id="{5318D4EF-C9C3-4734-9B19-EA16AC3CD273}"/>
              </a:ext>
            </a:extLst>
          </p:cNvPr>
          <p:cNvSpPr/>
          <p:nvPr/>
        </p:nvSpPr>
        <p:spPr>
          <a:xfrm>
            <a:off x="8125082" y="5108447"/>
            <a:ext cx="388435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Each individual node is an Azure virtual machine</a:t>
            </a:r>
          </a:p>
        </p:txBody>
      </p:sp>
      <p:sp>
        <p:nvSpPr>
          <p:cNvPr id="3" name="Rectangle 2">
            <a:extLst>
              <a:ext uri="{FF2B5EF4-FFF2-40B4-BE49-F238E27FC236}">
                <a16:creationId xmlns:a16="http://schemas.microsoft.com/office/drawing/2014/main" id="{F087C827-2446-44E1-93A3-B5ACCE18710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1" name="Picture 10"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9AFABE64-EBBA-43B0-9467-B885167355FA}"/>
              </a:ext>
            </a:extLst>
          </p:cNvPr>
          <p:cNvPicPr>
            <a:picLocks noChangeAspect="1"/>
          </p:cNvPicPr>
          <p:nvPr/>
        </p:nvPicPr>
        <p:blipFill>
          <a:blip r:embed="rId3"/>
          <a:stretch>
            <a:fillRect/>
          </a:stretch>
        </p:blipFill>
        <p:spPr>
          <a:xfrm>
            <a:off x="465138" y="1487487"/>
            <a:ext cx="11171139" cy="2706504"/>
          </a:xfrm>
          <a:prstGeom prst="rect">
            <a:avLst/>
          </a:prstGeom>
        </p:spPr>
      </p:pic>
    </p:spTree>
    <p:extLst>
      <p:ext uri="{BB962C8B-B14F-4D97-AF65-F5344CB8AC3E}">
        <p14:creationId xmlns:p14="http://schemas.microsoft.com/office/powerpoint/2010/main" val="18794037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a:xfrm>
            <a:off x="465138" y="632779"/>
            <a:ext cx="11533187" cy="430887"/>
          </a:xfrm>
        </p:spPr>
        <p:txBody>
          <a:bodyPr/>
          <a:lstStyle/>
          <a:p>
            <a:pPr>
              <a:lnSpc>
                <a:spcPct val="100000"/>
              </a:lnSpc>
            </a:pPr>
            <a:r>
              <a:rPr lang="en-US" spc="0" dirty="0"/>
              <a:t>Configure AKS Storage</a:t>
            </a:r>
          </a:p>
        </p:txBody>
      </p:sp>
      <p:sp>
        <p:nvSpPr>
          <p:cNvPr id="3" name="Rectangle 2">
            <a:extLst>
              <a:ext uri="{FF2B5EF4-FFF2-40B4-BE49-F238E27FC236}">
                <a16:creationId xmlns:a16="http://schemas.microsoft.com/office/drawing/2014/main" id="{71BADB41-2DEF-41FC-8AD0-68219FB08909}"/>
              </a:ext>
            </a:extLst>
          </p:cNvPr>
          <p:cNvSpPr/>
          <p:nvPr/>
        </p:nvSpPr>
        <p:spPr>
          <a:xfrm>
            <a:off x="427038" y="1192213"/>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on the node is fast and simple to use</a:t>
            </a:r>
          </a:p>
        </p:txBody>
      </p:sp>
      <p:sp>
        <p:nvSpPr>
          <p:cNvPr id="4" name="Rectangle 3">
            <a:extLst>
              <a:ext uri="{FF2B5EF4-FFF2-40B4-BE49-F238E27FC236}">
                <a16:creationId xmlns:a16="http://schemas.microsoft.com/office/drawing/2014/main" id="{CE5656D3-7333-4FA2-A451-8C7A05378695}"/>
              </a:ext>
            </a:extLst>
          </p:cNvPr>
          <p:cNvSpPr/>
          <p:nvPr/>
        </p:nvSpPr>
        <p:spPr>
          <a:xfrm>
            <a:off x="427038" y="2567088"/>
            <a:ext cx="4416552" cy="1115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might not be available after the pod is deleted</a:t>
            </a:r>
          </a:p>
        </p:txBody>
      </p:sp>
      <p:sp>
        <p:nvSpPr>
          <p:cNvPr id="5" name="Rectangle 4">
            <a:extLst>
              <a:ext uri="{FF2B5EF4-FFF2-40B4-BE49-F238E27FC236}">
                <a16:creationId xmlns:a16="http://schemas.microsoft.com/office/drawing/2014/main" id="{15B8AD9D-D825-4135-9F58-7C6653A0F4EE}"/>
              </a:ext>
            </a:extLst>
          </p:cNvPr>
          <p:cNvSpPr/>
          <p:nvPr/>
        </p:nvSpPr>
        <p:spPr>
          <a:xfrm>
            <a:off x="427038" y="3829214"/>
            <a:ext cx="4416552" cy="11156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Multiple pods may share data volumes</a:t>
            </a:r>
          </a:p>
        </p:txBody>
      </p:sp>
      <p:sp>
        <p:nvSpPr>
          <p:cNvPr id="7" name="Rectangle 6">
            <a:extLst>
              <a:ext uri="{FF2B5EF4-FFF2-40B4-BE49-F238E27FC236}">
                <a16:creationId xmlns:a16="http://schemas.microsoft.com/office/drawing/2014/main" id="{879451D1-3D81-4C25-B5D7-CE436747DF06}"/>
              </a:ext>
            </a:extLst>
          </p:cNvPr>
          <p:cNvSpPr/>
          <p:nvPr/>
        </p:nvSpPr>
        <p:spPr>
          <a:xfrm>
            <a:off x="427038" y="5091341"/>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Storage could potentially be reattached to another pod</a:t>
            </a:r>
          </a:p>
        </p:txBody>
      </p:sp>
      <p:sp>
        <p:nvSpPr>
          <p:cNvPr id="11" name="Rectangle 10">
            <a:extLst>
              <a:ext uri="{FF2B5EF4-FFF2-40B4-BE49-F238E27FC236}">
                <a16:creationId xmlns:a16="http://schemas.microsoft.com/office/drawing/2014/main" id="{D8509463-9F36-4310-BEEB-69C460542E4C}"/>
              </a:ext>
              <a:ext uri="{C183D7F6-B498-43B3-948B-1728B52AA6E4}">
                <adec:decorative xmlns:adec="http://schemas.microsoft.com/office/drawing/2017/decorative" val="1"/>
              </a:ext>
            </a:extLst>
          </p:cNvPr>
          <p:cNvSpPr/>
          <p:nvPr/>
        </p:nvSpPr>
        <p:spPr bwMode="auto">
          <a:xfrm>
            <a:off x="4991100" y="1192213"/>
            <a:ext cx="7018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8" descr="An AKS cluster has a cluster manager and a node with pod. Both are using a persistent volume to store managed disk premium storage and azure files standard storage">
            <a:extLst>
              <a:ext uri="{FF2B5EF4-FFF2-40B4-BE49-F238E27FC236}">
                <a16:creationId xmlns:a16="http://schemas.microsoft.com/office/drawing/2014/main" id="{B00976C7-F17A-4F91-A9C4-55C9821E7D27}"/>
              </a:ext>
            </a:extLst>
          </p:cNvPr>
          <p:cNvPicPr>
            <a:picLocks noChangeAspect="1"/>
          </p:cNvPicPr>
          <p:nvPr/>
        </p:nvPicPr>
        <p:blipFill>
          <a:blip r:embed="rId3"/>
          <a:stretch>
            <a:fillRect/>
          </a:stretch>
        </p:blipFill>
        <p:spPr>
          <a:xfrm>
            <a:off x="5480050" y="1476119"/>
            <a:ext cx="6235700" cy="4706189"/>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7417-C736-4B6B-C1F0-53F0D29024F8}"/>
              </a:ext>
            </a:extLst>
          </p:cNvPr>
          <p:cNvSpPr>
            <a:spLocks noGrp="1"/>
          </p:cNvSpPr>
          <p:nvPr>
            <p:ph type="title"/>
          </p:nvPr>
        </p:nvSpPr>
        <p:spPr>
          <a:xfrm>
            <a:off x="465139" y="632779"/>
            <a:ext cx="5650938" cy="764633"/>
          </a:xfrm>
        </p:spPr>
        <p:txBody>
          <a:bodyPr/>
          <a:lstStyle/>
          <a:p>
            <a:r>
              <a:rPr lang="en-US" sz="1600" i="0" dirty="0">
                <a:solidFill>
                  <a:srgbClr val="161616"/>
                </a:solidFill>
                <a:effectLst/>
                <a:latin typeface="Segoe UI" panose="020B0502040204020203" pitchFamily="34" charset="0"/>
              </a:rPr>
              <a:t>Persistent volume claim that uses the </a:t>
            </a:r>
            <a:r>
              <a:rPr lang="en-US" sz="1600" i="1" dirty="0">
                <a:solidFill>
                  <a:srgbClr val="161616"/>
                </a:solidFill>
                <a:effectLst/>
                <a:latin typeface="Segoe UI" panose="020B0502040204020203" pitchFamily="34" charset="0"/>
              </a:rPr>
              <a:t>managed-premium</a:t>
            </a:r>
            <a:r>
              <a:rPr lang="en-US" sz="1600" i="0" dirty="0">
                <a:solidFill>
                  <a:srgbClr val="161616"/>
                </a:solidFill>
                <a:effectLst/>
                <a:latin typeface="Segoe UI" panose="020B0502040204020203" pitchFamily="34" charset="0"/>
              </a:rPr>
              <a:t> storage class and requests an Azure Disk that is </a:t>
            </a:r>
            <a:r>
              <a:rPr lang="en-US" sz="1600" i="1" dirty="0">
                <a:solidFill>
                  <a:srgbClr val="161616"/>
                </a:solidFill>
                <a:effectLst/>
                <a:latin typeface="Segoe UI" panose="020B0502040204020203" pitchFamily="34" charset="0"/>
              </a:rPr>
              <a:t>5Gi</a:t>
            </a:r>
            <a:r>
              <a:rPr lang="en-US" sz="1600" i="0" dirty="0">
                <a:solidFill>
                  <a:srgbClr val="161616"/>
                </a:solidFill>
                <a:effectLst/>
                <a:latin typeface="Segoe UI" panose="020B0502040204020203" pitchFamily="34" charset="0"/>
              </a:rPr>
              <a:t> in size:</a:t>
            </a:r>
            <a:endParaRPr lang="en-US" sz="1600" dirty="0"/>
          </a:p>
        </p:txBody>
      </p:sp>
      <p:pic>
        <p:nvPicPr>
          <p:cNvPr id="4" name="Picture 3">
            <a:extLst>
              <a:ext uri="{FF2B5EF4-FFF2-40B4-BE49-F238E27FC236}">
                <a16:creationId xmlns:a16="http://schemas.microsoft.com/office/drawing/2014/main" id="{7422F7F3-DA49-3810-4F3F-E32125693861}"/>
              </a:ext>
            </a:extLst>
          </p:cNvPr>
          <p:cNvPicPr>
            <a:picLocks noChangeAspect="1"/>
          </p:cNvPicPr>
          <p:nvPr/>
        </p:nvPicPr>
        <p:blipFill>
          <a:blip r:embed="rId2"/>
          <a:stretch>
            <a:fillRect/>
          </a:stretch>
        </p:blipFill>
        <p:spPr>
          <a:xfrm>
            <a:off x="465138" y="1589451"/>
            <a:ext cx="5181866" cy="28957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E0F202D7-BC87-0902-0950-1F5B54A93252}"/>
              </a:ext>
            </a:extLst>
          </p:cNvPr>
          <p:cNvSpPr txBox="1">
            <a:spLocks/>
          </p:cNvSpPr>
          <p:nvPr/>
        </p:nvSpPr>
        <p:spPr>
          <a:xfrm>
            <a:off x="6320399" y="686621"/>
            <a:ext cx="5650938" cy="76463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600" dirty="0">
                <a:solidFill>
                  <a:srgbClr val="161616"/>
                </a:solidFill>
                <a:latin typeface="Segoe UI" panose="020B0502040204020203" pitchFamily="34" charset="0"/>
              </a:rPr>
              <a:t>Previously created </a:t>
            </a:r>
            <a:r>
              <a:rPr lang="en-US" sz="1600" b="0" i="0" dirty="0">
                <a:solidFill>
                  <a:srgbClr val="161616"/>
                </a:solidFill>
                <a:effectLst/>
                <a:latin typeface="Segoe UI" panose="020B0502040204020203" pitchFamily="34" charset="0"/>
              </a:rPr>
              <a:t>persistent volume claim </a:t>
            </a:r>
            <a:r>
              <a:rPr lang="en-US" sz="1600" dirty="0">
                <a:solidFill>
                  <a:srgbClr val="161616"/>
                </a:solidFill>
                <a:latin typeface="Segoe UI" panose="020B0502040204020203" pitchFamily="34" charset="0"/>
              </a:rPr>
              <a:t>being used to </a:t>
            </a:r>
            <a:r>
              <a:rPr lang="en-US" sz="1600" b="0" i="0" dirty="0">
                <a:solidFill>
                  <a:srgbClr val="161616"/>
                </a:solidFill>
                <a:effectLst/>
                <a:latin typeface="Segoe UI" panose="020B0502040204020203" pitchFamily="34" charset="0"/>
              </a:rPr>
              <a:t>mount a volume in a pod definition:</a:t>
            </a:r>
            <a:endParaRPr lang="en-US" sz="2400" dirty="0"/>
          </a:p>
        </p:txBody>
      </p:sp>
      <p:pic>
        <p:nvPicPr>
          <p:cNvPr id="7" name="Picture 6">
            <a:extLst>
              <a:ext uri="{FF2B5EF4-FFF2-40B4-BE49-F238E27FC236}">
                <a16:creationId xmlns:a16="http://schemas.microsoft.com/office/drawing/2014/main" id="{F37D34E7-CBC5-0A5B-9058-035D3E86F41F}"/>
              </a:ext>
            </a:extLst>
          </p:cNvPr>
          <p:cNvPicPr>
            <a:picLocks noChangeAspect="1"/>
          </p:cNvPicPr>
          <p:nvPr/>
        </p:nvPicPr>
        <p:blipFill>
          <a:blip r:embed="rId3"/>
          <a:stretch>
            <a:fillRect/>
          </a:stretch>
        </p:blipFill>
        <p:spPr>
          <a:xfrm>
            <a:off x="6320399" y="1589451"/>
            <a:ext cx="5359675" cy="3683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047980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a:t>
            </a:r>
          </a:p>
        </p:txBody>
      </p:sp>
      <p:sp>
        <p:nvSpPr>
          <p:cNvPr id="3" name="Rectangle 2">
            <a:extLst>
              <a:ext uri="{FF2B5EF4-FFF2-40B4-BE49-F238E27FC236}">
                <a16:creationId xmlns:a16="http://schemas.microsoft.com/office/drawing/2014/main" id="{8667C93B-1EA7-4807-9F9E-513EEA4A1B01}"/>
              </a:ext>
            </a:extLst>
          </p:cNvPr>
          <p:cNvSpPr/>
          <p:nvPr/>
        </p:nvSpPr>
        <p:spPr>
          <a:xfrm>
            <a:off x="427038" y="1192213"/>
            <a:ext cx="4297680" cy="122842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Applications might grow beyond the capacity of a single pod</a:t>
            </a:r>
            <a:endParaRPr lang="en-US" sz="2000" dirty="0">
              <a:solidFill>
                <a:schemeClr val="tx1"/>
              </a:solidFill>
            </a:endParaRPr>
          </a:p>
        </p:txBody>
      </p:sp>
      <p:sp>
        <p:nvSpPr>
          <p:cNvPr id="4" name="Rectangle 3">
            <a:extLst>
              <a:ext uri="{FF2B5EF4-FFF2-40B4-BE49-F238E27FC236}">
                <a16:creationId xmlns:a16="http://schemas.microsoft.com/office/drawing/2014/main" id="{E07A898E-D804-4E10-A4E9-D2D4E6E3DFBF}"/>
              </a:ext>
            </a:extLst>
          </p:cNvPr>
          <p:cNvSpPr/>
          <p:nvPr/>
        </p:nvSpPr>
        <p:spPr>
          <a:xfrm>
            <a:off x="427038" y="2567087"/>
            <a:ext cx="4297680" cy="110729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Kubernetes has built-in autoscalers </a:t>
            </a:r>
          </a:p>
        </p:txBody>
      </p:sp>
      <p:sp>
        <p:nvSpPr>
          <p:cNvPr id="5" name="Rectangle 4">
            <a:extLst>
              <a:ext uri="{FF2B5EF4-FFF2-40B4-BE49-F238E27FC236}">
                <a16:creationId xmlns:a16="http://schemas.microsoft.com/office/drawing/2014/main" id="{3A455FA3-9C96-4214-BEF0-D728FD794447}"/>
              </a:ext>
            </a:extLst>
          </p:cNvPr>
          <p:cNvSpPr/>
          <p:nvPr/>
        </p:nvSpPr>
        <p:spPr>
          <a:xfrm>
            <a:off x="427038" y="3881391"/>
            <a:ext cx="4297680" cy="116878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Cluster autoscaler scales based on compute resources</a:t>
            </a:r>
            <a:endParaRPr lang="en-US" sz="2000" dirty="0">
              <a:solidFill>
                <a:schemeClr val="tx1"/>
              </a:solidFill>
            </a:endParaRPr>
          </a:p>
        </p:txBody>
      </p:sp>
      <p:sp>
        <p:nvSpPr>
          <p:cNvPr id="7" name="Rectangle 6">
            <a:extLst>
              <a:ext uri="{FF2B5EF4-FFF2-40B4-BE49-F238E27FC236}">
                <a16:creationId xmlns:a16="http://schemas.microsoft.com/office/drawing/2014/main" id="{4C34EBE4-109F-49A9-9146-B2184355EB08}"/>
              </a:ext>
            </a:extLst>
          </p:cNvPr>
          <p:cNvSpPr/>
          <p:nvPr/>
        </p:nvSpPr>
        <p:spPr>
          <a:xfrm>
            <a:off x="427038" y="5257185"/>
            <a:ext cx="4297680" cy="110456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Horizontal pod autoscaler scales based on metrics</a:t>
            </a:r>
          </a:p>
        </p:txBody>
      </p:sp>
      <p:sp>
        <p:nvSpPr>
          <p:cNvPr id="6" name="Rectangle 5">
            <a:extLst>
              <a:ext uri="{FF2B5EF4-FFF2-40B4-BE49-F238E27FC236}">
                <a16:creationId xmlns:a16="http://schemas.microsoft.com/office/drawing/2014/main" id="{3917016F-7626-42E5-8C10-0482425C1C42}"/>
              </a:ext>
              <a:ext uri="{C183D7F6-B498-43B3-948B-1728B52AA6E4}">
                <adec:decorative xmlns:adec="http://schemas.microsoft.com/office/drawing/2017/decorative" val="1"/>
              </a:ext>
            </a:extLst>
          </p:cNvPr>
          <p:cNvSpPr/>
          <p:nvPr/>
        </p:nvSpPr>
        <p:spPr bwMode="auto">
          <a:xfrm>
            <a:off x="4864100" y="1192213"/>
            <a:ext cx="7145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 name="Picture 9" descr="Diagram showing cluster autoscaler and horizontal pod autoscaler">
            <a:extLst>
              <a:ext uri="{FF2B5EF4-FFF2-40B4-BE49-F238E27FC236}">
                <a16:creationId xmlns:a16="http://schemas.microsoft.com/office/drawing/2014/main" id="{32840113-6E8F-45D6-8EAE-AFEC1D9C04A2}"/>
              </a:ext>
            </a:extLst>
          </p:cNvPr>
          <p:cNvPicPr>
            <a:picLocks noChangeAspect="1"/>
          </p:cNvPicPr>
          <p:nvPr/>
        </p:nvPicPr>
        <p:blipFill>
          <a:blip r:embed="rId3"/>
          <a:stretch>
            <a:fillRect/>
          </a:stretch>
        </p:blipFill>
        <p:spPr>
          <a:xfrm>
            <a:off x="5379243" y="1590628"/>
            <a:ext cx="6115050" cy="4581525"/>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 to ACI (optional)</a:t>
            </a:r>
          </a:p>
        </p:txBody>
      </p:sp>
      <p:sp>
        <p:nvSpPr>
          <p:cNvPr id="14" name="Rectangle 13">
            <a:extLst>
              <a:ext uri="{FF2B5EF4-FFF2-40B4-BE49-F238E27FC236}">
                <a16:creationId xmlns:a16="http://schemas.microsoft.com/office/drawing/2014/main" id="{6D21D500-0B5A-4A25-ACEE-EFF7C55CDA5F}"/>
              </a:ext>
            </a:extLst>
          </p:cNvPr>
          <p:cNvSpPr/>
          <p:nvPr/>
        </p:nvSpPr>
        <p:spPr>
          <a:xfrm>
            <a:off x="427037" y="1192214"/>
            <a:ext cx="11582401" cy="64008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None/>
            </a:pPr>
            <a:r>
              <a:rPr lang="en-US" sz="2000" dirty="0">
                <a:solidFill>
                  <a:schemeClr val="tx1"/>
                </a:solidFill>
                <a:cs typeface="Segoe UI Semilight"/>
              </a:rPr>
              <a:t>If you need to rapidly grow your AKS cluster, you can create new pods in Azure Container Instances </a:t>
            </a:r>
            <a:endParaRPr lang="en-US" sz="2000" dirty="0">
              <a:solidFill>
                <a:schemeClr val="tx1"/>
              </a:solidFill>
            </a:endParaRPr>
          </a:p>
        </p:txBody>
      </p:sp>
      <p:sp>
        <p:nvSpPr>
          <p:cNvPr id="3" name="Rectangle 2">
            <a:extLst>
              <a:ext uri="{FF2B5EF4-FFF2-40B4-BE49-F238E27FC236}">
                <a16:creationId xmlns:a16="http://schemas.microsoft.com/office/drawing/2014/main" id="{8241E931-3517-4C20-B36F-8AC4FC3E921A}"/>
              </a:ext>
              <a:ext uri="{C183D7F6-B498-43B3-948B-1728B52AA6E4}">
                <adec:decorative xmlns:adec="http://schemas.microsoft.com/office/drawing/2017/decorative" val="1"/>
              </a:ext>
            </a:extLst>
          </p:cNvPr>
          <p:cNvSpPr/>
          <p:nvPr/>
        </p:nvSpPr>
        <p:spPr bwMode="auto">
          <a:xfrm>
            <a:off x="427037" y="1980567"/>
            <a:ext cx="11582401" cy="43811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26" name="Picture 2" descr="An AKS cluster uses rapid burst scaling to create pods in an Azure container instance.">
            <a:extLst>
              <a:ext uri="{FF2B5EF4-FFF2-40B4-BE49-F238E27FC236}">
                <a16:creationId xmlns:a16="http://schemas.microsoft.com/office/drawing/2014/main" id="{04BC0811-E167-440E-AE8D-017EDC274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276042"/>
            <a:ext cx="11201477" cy="3790228"/>
          </a:xfrm>
          <a:prstGeom prst="rect">
            <a:avLst/>
          </a:prstGeom>
          <a:noFill/>
        </p:spPr>
      </p:pic>
    </p:spTree>
    <p:extLst>
      <p:ext uri="{BB962C8B-B14F-4D97-AF65-F5344CB8AC3E}">
        <p14:creationId xmlns:p14="http://schemas.microsoft.com/office/powerpoint/2010/main" val="5602844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30887"/>
          </a:xfrm>
        </p:spPr>
        <p:txBody>
          <a:bodyPr/>
          <a:lstStyle/>
          <a:p>
            <a:pPr>
              <a:lnSpc>
                <a:spcPct val="100000"/>
              </a:lnSpc>
            </a:pPr>
            <a:r>
              <a:rPr lang="en-IE" spc="0" dirty="0">
                <a:solidFill>
                  <a:schemeClr val="tx1"/>
                </a:solidFill>
              </a:rPr>
              <a:t>Demonstration – Deploy Azure Kubernetes Service (optional)</a:t>
            </a:r>
            <a:endParaRPr lang="en-US" spc="0" dirty="0">
              <a:solidFill>
                <a:schemeClr val="tx1"/>
              </a:solidFill>
            </a:endParaRPr>
          </a:p>
        </p:txBody>
      </p:sp>
      <p:sp>
        <p:nvSpPr>
          <p:cNvPr id="3" name="Rectangle 2">
            <a:extLst>
              <a:ext uri="{FF2B5EF4-FFF2-40B4-BE49-F238E27FC236}">
                <a16:creationId xmlns:a16="http://schemas.microsoft.com/office/drawing/2014/main" id="{8C9B026D-AED6-4194-9922-5AF089B4B807}"/>
              </a:ext>
            </a:extLst>
          </p:cNvPr>
          <p:cNvSpPr/>
          <p:nvPr/>
        </p:nvSpPr>
        <p:spPr>
          <a:xfrm>
            <a:off x="427037" y="1493134"/>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tabLst>
                <a:tab pos="526205" algn="l"/>
              </a:tabLst>
            </a:pPr>
            <a:r>
              <a:rPr lang="en-US" sz="2400" dirty="0">
                <a:solidFill>
                  <a:schemeClr val="tx1"/>
                </a:solidFill>
                <a:cs typeface="Segoe UI Semilight"/>
              </a:rPr>
              <a:t>Create a Kubernetes service</a:t>
            </a:r>
            <a:endParaRPr lang="en-US" sz="2400" dirty="0">
              <a:solidFill>
                <a:schemeClr val="tx1"/>
              </a:solidFill>
              <a:cs typeface="Segoe UI Semilight" panose="020B0402040204020203" pitchFamily="34" charset="0"/>
            </a:endParaRPr>
          </a:p>
        </p:txBody>
      </p:sp>
      <p:sp>
        <p:nvSpPr>
          <p:cNvPr id="4" name="Rectangle 3">
            <a:extLst>
              <a:ext uri="{FF2B5EF4-FFF2-40B4-BE49-F238E27FC236}">
                <a16:creationId xmlns:a16="http://schemas.microsoft.com/office/drawing/2014/main" id="{00EDDF23-A63D-4926-8BCE-0145348CFA30}"/>
              </a:ext>
            </a:extLst>
          </p:cNvPr>
          <p:cNvSpPr/>
          <p:nvPr/>
        </p:nvSpPr>
        <p:spPr>
          <a:xfrm>
            <a:off x="427037" y="3228489"/>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Connect</a:t>
            </a:r>
            <a:br>
              <a:rPr lang="en-US" sz="2400" dirty="0">
                <a:solidFill>
                  <a:schemeClr val="tx1"/>
                </a:solidFill>
                <a:cs typeface="Segoe UI Semilight"/>
              </a:rPr>
            </a:br>
            <a:r>
              <a:rPr lang="en-US" sz="2400" dirty="0">
                <a:solidFill>
                  <a:schemeClr val="tx1"/>
                </a:solidFill>
                <a:cs typeface="Segoe UI Semilight"/>
              </a:rPr>
              <a:t>to the cluster</a:t>
            </a:r>
          </a:p>
        </p:txBody>
      </p:sp>
      <p:sp>
        <p:nvSpPr>
          <p:cNvPr id="5" name="Rectangle 4">
            <a:extLst>
              <a:ext uri="{FF2B5EF4-FFF2-40B4-BE49-F238E27FC236}">
                <a16:creationId xmlns:a16="http://schemas.microsoft.com/office/drawing/2014/main" id="{07C8DF73-1D4B-4A21-AE4F-6D2C8E9C7439}"/>
              </a:ext>
            </a:extLst>
          </p:cNvPr>
          <p:cNvSpPr/>
          <p:nvPr/>
        </p:nvSpPr>
        <p:spPr>
          <a:xfrm>
            <a:off x="427037" y="4905573"/>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Test the applications</a:t>
            </a:r>
            <a:endParaRPr lang="en-US" sz="2400" dirty="0">
              <a:solidFill>
                <a:schemeClr val="tx1"/>
              </a:solidFill>
            </a:endParaRPr>
          </a:p>
        </p:txBody>
      </p:sp>
      <p:sp>
        <p:nvSpPr>
          <p:cNvPr id="6" name="Rectangle 5">
            <a:extLst>
              <a:ext uri="{FF2B5EF4-FFF2-40B4-BE49-F238E27FC236}">
                <a16:creationId xmlns:a16="http://schemas.microsoft.com/office/drawing/2014/main" id="{9126B9FB-CF12-4349-9577-08FA73B11B48}"/>
              </a:ext>
              <a:ext uri="{C183D7F6-B498-43B3-948B-1728B52AA6E4}">
                <adec:decorative xmlns:adec="http://schemas.microsoft.com/office/drawing/2017/decorative" val="1"/>
              </a:ext>
            </a:extLst>
          </p:cNvPr>
          <p:cNvSpPr/>
          <p:nvPr/>
        </p:nvSpPr>
        <p:spPr bwMode="auto">
          <a:xfrm>
            <a:off x="3626138" y="1493134"/>
            <a:ext cx="8383300" cy="48686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f the Azure Voting App created in the demonstration">
            <a:extLst>
              <a:ext uri="{FF2B5EF4-FFF2-40B4-BE49-F238E27FC236}">
                <a16:creationId xmlns:a16="http://schemas.microsoft.com/office/drawing/2014/main" id="{CF6C799F-E534-40A1-A3A9-948A5808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199" y="1670481"/>
            <a:ext cx="5443493" cy="4344426"/>
          </a:xfrm>
          <a:prstGeom prst="rect">
            <a:avLst/>
          </a:prstGeom>
          <a:ln>
            <a:no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t>Before Getting into App Service Plans (ASPs) ..</a:t>
            </a:r>
          </a:p>
        </p:txBody>
      </p:sp>
      <p:sp>
        <p:nvSpPr>
          <p:cNvPr id="2" name="TextBox 1">
            <a:extLst>
              <a:ext uri="{FF2B5EF4-FFF2-40B4-BE49-F238E27FC236}">
                <a16:creationId xmlns:a16="http://schemas.microsoft.com/office/drawing/2014/main" id="{7F5A2E3A-C966-BA52-D48B-7EAC28D71EB4}"/>
              </a:ext>
            </a:extLst>
          </p:cNvPr>
          <p:cNvSpPr txBox="1"/>
          <p:nvPr/>
        </p:nvSpPr>
        <p:spPr>
          <a:xfrm>
            <a:off x="545690" y="1696065"/>
            <a:ext cx="11233355" cy="382566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Web Applications need Web Servers before they can be accessed.</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Linux/Windows </a:t>
            </a:r>
            <a:r>
              <a:rPr lang="en-US" sz="2400" dirty="0" err="1">
                <a:gradFill>
                  <a:gsLst>
                    <a:gs pos="2917">
                      <a:schemeClr val="tx1"/>
                    </a:gs>
                    <a:gs pos="30000">
                      <a:schemeClr val="tx1"/>
                    </a:gs>
                  </a:gsLst>
                  <a:lin ang="5400000" scaled="0"/>
                </a:gradFill>
              </a:rPr>
              <a:t>OpenSource</a:t>
            </a:r>
            <a:r>
              <a:rPr lang="en-US" sz="2400" dirty="0">
                <a:gradFill>
                  <a:gsLst>
                    <a:gs pos="2917">
                      <a:schemeClr val="tx1"/>
                    </a:gs>
                    <a:gs pos="30000">
                      <a:schemeClr val="tx1"/>
                    </a:gs>
                  </a:gsLst>
                  <a:lin ang="5400000" scaled="0"/>
                </a:gradFill>
              </a:rPr>
              <a:t> Web Servers: Apache Tomcat, Nginx, etc.</a:t>
            </a:r>
          </a:p>
          <a:p>
            <a:pPr marL="1275642" lvl="2"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Nginx is beta version on Windows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Native Windows Web Server: Internet Information Services (IIS)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Multiple Web Applications can be hosted on a single webserver</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There are two ways a web servers can send the request to a specific web application:</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Each web application is hosted on a different port, OR</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Each web application has a different host address (host header)</a:t>
            </a:r>
          </a:p>
        </p:txBody>
      </p:sp>
    </p:spTree>
    <p:extLst>
      <p:ext uri="{BB962C8B-B14F-4D97-AF65-F5344CB8AC3E}">
        <p14:creationId xmlns:p14="http://schemas.microsoft.com/office/powerpoint/2010/main" val="197699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Kubernetes Service</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7B402F18-F086-4DCC-831B-F7591FCF6A68}"/>
              </a:ext>
            </a:extLst>
          </p:cNvPr>
          <p:cNvSpPr/>
          <p:nvPr/>
        </p:nvSpPr>
        <p:spPr>
          <a:xfrm>
            <a:off x="4256087" y="1958811"/>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Introduction to Azure Kubernetes Service </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562507"/>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9" name="TextBox 8">
            <a:extLst>
              <a:ext uri="{FF2B5EF4-FFF2-40B4-BE49-F238E27FC236}">
                <a16:creationId xmlns:a16="http://schemas.microsoft.com/office/drawing/2014/main" id="{E7ED77C4-4B5D-403C-9028-B30B1DCDD646}"/>
              </a:ext>
            </a:extLst>
          </p:cNvPr>
          <p:cNvSpPr txBox="1"/>
          <p:nvPr/>
        </p:nvSpPr>
        <p:spPr>
          <a:xfrm>
            <a:off x="4187952" y="2701880"/>
            <a:ext cx="6217920" cy="369332"/>
          </a:xfrm>
          <a:prstGeom prst="rect">
            <a:avLst/>
          </a:prstGeom>
          <a:noFill/>
        </p:spPr>
        <p:txBody>
          <a:bodyPr wrap="square">
            <a:spAutoFit/>
          </a:bodyPr>
          <a:lstStyle/>
          <a:p>
            <a:r>
              <a:rPr lang="en-US" dirty="0">
                <a:hlinkClick r:id="rId5"/>
              </a:rPr>
              <a:t>Implement Azure Kubernetes Service (AKS)</a:t>
            </a:r>
            <a:endParaRPr lang="en-US" dirty="0"/>
          </a:p>
        </p:txBody>
      </p:sp>
      <p:cxnSp>
        <p:nvCxnSpPr>
          <p:cNvPr id="8" name="Straight Connector 7">
            <a:extLst>
              <a:ext uri="{FF2B5EF4-FFF2-40B4-BE49-F238E27FC236}">
                <a16:creationId xmlns:a16="http://schemas.microsoft.com/office/drawing/2014/main" id="{89E1C2A7-E2AA-4595-BBCF-2F7BCADCF278}"/>
              </a:ext>
              <a:ext uri="{C183D7F6-B498-43B3-948B-1728B52AA6E4}">
                <adec:decorative xmlns:adec="http://schemas.microsoft.com/office/drawing/2017/decorative" val="1"/>
              </a:ext>
            </a:extLst>
          </p:cNvPr>
          <p:cNvCxnSpPr>
            <a:cxnSpLocks/>
          </p:cNvCxnSpPr>
          <p:nvPr/>
        </p:nvCxnSpPr>
        <p:spPr>
          <a:xfrm>
            <a:off x="4273886" y="323916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6189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7AF0-C684-503F-7298-D0FD8203890C}"/>
              </a:ext>
            </a:extLst>
          </p:cNvPr>
          <p:cNvSpPr>
            <a:spLocks noGrp="1"/>
          </p:cNvSpPr>
          <p:nvPr>
            <p:ph type="title"/>
          </p:nvPr>
        </p:nvSpPr>
        <p:spPr/>
        <p:txBody>
          <a:bodyPr/>
          <a:lstStyle/>
          <a:p>
            <a:r>
              <a:rPr lang="en-US" dirty="0"/>
              <a:t>Installing IIS on Windows</a:t>
            </a:r>
          </a:p>
        </p:txBody>
      </p:sp>
      <p:pic>
        <p:nvPicPr>
          <p:cNvPr id="4" name="Picture 3">
            <a:extLst>
              <a:ext uri="{FF2B5EF4-FFF2-40B4-BE49-F238E27FC236}">
                <a16:creationId xmlns:a16="http://schemas.microsoft.com/office/drawing/2014/main" id="{2B6A0A00-2995-31E6-EC84-67B671C7FC8F}"/>
              </a:ext>
            </a:extLst>
          </p:cNvPr>
          <p:cNvPicPr>
            <a:picLocks noChangeAspect="1"/>
          </p:cNvPicPr>
          <p:nvPr/>
        </p:nvPicPr>
        <p:blipFill>
          <a:blip r:embed="rId2"/>
          <a:stretch>
            <a:fillRect/>
          </a:stretch>
        </p:blipFill>
        <p:spPr>
          <a:xfrm>
            <a:off x="465138" y="1373097"/>
            <a:ext cx="4348194" cy="3786215"/>
          </a:xfrm>
          <a:prstGeom prst="rect">
            <a:avLst/>
          </a:prstGeom>
        </p:spPr>
      </p:pic>
      <p:pic>
        <p:nvPicPr>
          <p:cNvPr id="6" name="Picture 5">
            <a:extLst>
              <a:ext uri="{FF2B5EF4-FFF2-40B4-BE49-F238E27FC236}">
                <a16:creationId xmlns:a16="http://schemas.microsoft.com/office/drawing/2014/main" id="{D15B7989-6FDD-562B-A6A3-3C295BACF9B1}"/>
              </a:ext>
            </a:extLst>
          </p:cNvPr>
          <p:cNvPicPr>
            <a:picLocks noChangeAspect="1"/>
          </p:cNvPicPr>
          <p:nvPr/>
        </p:nvPicPr>
        <p:blipFill>
          <a:blip r:embed="rId3"/>
          <a:stretch>
            <a:fillRect/>
          </a:stretch>
        </p:blipFill>
        <p:spPr>
          <a:xfrm>
            <a:off x="7384422" y="1373097"/>
            <a:ext cx="3724302" cy="3438550"/>
          </a:xfrm>
          <a:prstGeom prst="rect">
            <a:avLst/>
          </a:prstGeom>
        </p:spPr>
      </p:pic>
      <p:sp>
        <p:nvSpPr>
          <p:cNvPr id="7" name="Arrow: Right 6">
            <a:extLst>
              <a:ext uri="{FF2B5EF4-FFF2-40B4-BE49-F238E27FC236}">
                <a16:creationId xmlns:a16="http://schemas.microsoft.com/office/drawing/2014/main" id="{2A766055-8C2C-D428-34B1-D280B4AC6E7B}"/>
              </a:ext>
            </a:extLst>
          </p:cNvPr>
          <p:cNvSpPr/>
          <p:nvPr/>
        </p:nvSpPr>
        <p:spPr bwMode="auto">
          <a:xfrm>
            <a:off x="5344670" y="2913472"/>
            <a:ext cx="1705897" cy="639096"/>
          </a:xfrm>
          <a:prstGeom prst="rightArrow">
            <a:avLst/>
          </a:prstGeom>
          <a:solidFill>
            <a:srgbClr val="C00000"/>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447020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5C8FFB8-14DC-E4F5-9CC0-1521C76E7EAC}"/>
              </a:ext>
            </a:extLst>
          </p:cNvPr>
          <p:cNvPicPr>
            <a:picLocks noChangeAspect="1"/>
          </p:cNvPicPr>
          <p:nvPr/>
        </p:nvPicPr>
        <p:blipFill>
          <a:blip r:embed="rId2"/>
          <a:stretch>
            <a:fillRect/>
          </a:stretch>
        </p:blipFill>
        <p:spPr>
          <a:xfrm>
            <a:off x="1441415" y="615929"/>
            <a:ext cx="9553645" cy="5762667"/>
          </a:xfrm>
          <a:prstGeom prst="rect">
            <a:avLst/>
          </a:prstGeom>
        </p:spPr>
      </p:pic>
    </p:spTree>
    <p:extLst>
      <p:ext uri="{BB962C8B-B14F-4D97-AF65-F5344CB8AC3E}">
        <p14:creationId xmlns:p14="http://schemas.microsoft.com/office/powerpoint/2010/main" val="11852335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7319463-9DC6-1446-EA8F-0A7222AB610C}"/>
              </a:ext>
            </a:extLst>
          </p:cNvPr>
          <p:cNvPicPr>
            <a:picLocks noChangeAspect="1"/>
          </p:cNvPicPr>
          <p:nvPr/>
        </p:nvPicPr>
        <p:blipFill>
          <a:blip r:embed="rId3"/>
          <a:stretch>
            <a:fillRect/>
          </a:stretch>
        </p:blipFill>
        <p:spPr>
          <a:xfrm>
            <a:off x="1440099" y="3269220"/>
            <a:ext cx="3835989" cy="3054315"/>
          </a:xfrm>
          <a:prstGeom prst="rect">
            <a:avLst/>
          </a:prstGeom>
        </p:spPr>
      </p:pic>
      <p:pic>
        <p:nvPicPr>
          <p:cNvPr id="12" name="Picture 11">
            <a:extLst>
              <a:ext uri="{FF2B5EF4-FFF2-40B4-BE49-F238E27FC236}">
                <a16:creationId xmlns:a16="http://schemas.microsoft.com/office/drawing/2014/main" id="{2E702B1A-5D3E-A1A9-0617-C45246C2526D}"/>
              </a:ext>
            </a:extLst>
          </p:cNvPr>
          <p:cNvPicPr>
            <a:picLocks noChangeAspect="1"/>
          </p:cNvPicPr>
          <p:nvPr/>
        </p:nvPicPr>
        <p:blipFill>
          <a:blip r:embed="rId4"/>
          <a:stretch>
            <a:fillRect/>
          </a:stretch>
        </p:blipFill>
        <p:spPr>
          <a:xfrm>
            <a:off x="55517" y="87108"/>
            <a:ext cx="5220571" cy="3074247"/>
          </a:xfrm>
          <a:prstGeom prst="rect">
            <a:avLst/>
          </a:prstGeom>
        </p:spPr>
      </p:pic>
      <p:pic>
        <p:nvPicPr>
          <p:cNvPr id="16" name="Picture 15">
            <a:extLst>
              <a:ext uri="{FF2B5EF4-FFF2-40B4-BE49-F238E27FC236}">
                <a16:creationId xmlns:a16="http://schemas.microsoft.com/office/drawing/2014/main" id="{10CCA6DB-D2A3-EB56-AE00-065C6B4E4ED6}"/>
              </a:ext>
            </a:extLst>
          </p:cNvPr>
          <p:cNvPicPr>
            <a:picLocks noChangeAspect="1"/>
          </p:cNvPicPr>
          <p:nvPr/>
        </p:nvPicPr>
        <p:blipFill>
          <a:blip r:embed="rId5"/>
          <a:stretch>
            <a:fillRect/>
          </a:stretch>
        </p:blipFill>
        <p:spPr>
          <a:xfrm>
            <a:off x="5413165" y="87108"/>
            <a:ext cx="3826847" cy="3047036"/>
          </a:xfrm>
          <a:prstGeom prst="rect">
            <a:avLst/>
          </a:prstGeom>
        </p:spPr>
      </p:pic>
      <p:sp>
        <p:nvSpPr>
          <p:cNvPr id="17" name="TextBox 16">
            <a:extLst>
              <a:ext uri="{FF2B5EF4-FFF2-40B4-BE49-F238E27FC236}">
                <a16:creationId xmlns:a16="http://schemas.microsoft.com/office/drawing/2014/main" id="{2F84BD70-099E-AC2F-F24A-BE2865C386FB}"/>
              </a:ext>
            </a:extLst>
          </p:cNvPr>
          <p:cNvSpPr txBox="1"/>
          <p:nvPr/>
        </p:nvSpPr>
        <p:spPr>
          <a:xfrm>
            <a:off x="5413165" y="3269220"/>
            <a:ext cx="6862655" cy="2776145"/>
          </a:xfrm>
          <a:prstGeom prst="rect">
            <a:avLst/>
          </a:prstGeom>
        </p:spPr>
        <p:style>
          <a:lnRef idx="1">
            <a:schemeClr val="accent3"/>
          </a:lnRef>
          <a:fillRef idx="2">
            <a:schemeClr val="accent3"/>
          </a:fillRef>
          <a:effectRef idx="1">
            <a:schemeClr val="accent3"/>
          </a:effectRef>
          <a:fontRef idx="minor">
            <a:schemeClr val="dk1"/>
          </a:fontRef>
        </p:style>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Once website is setup, add the required entries in windows hosts file (</a:t>
            </a:r>
            <a:r>
              <a:rPr lang="en-US" sz="2000" i="1" dirty="0">
                <a:gradFill>
                  <a:gsLst>
                    <a:gs pos="2917">
                      <a:schemeClr val="tx1"/>
                    </a:gs>
                    <a:gs pos="30000">
                      <a:schemeClr val="tx1"/>
                    </a:gs>
                  </a:gsLst>
                  <a:lin ang="5400000" scaled="0"/>
                </a:gradFill>
              </a:rPr>
              <a:t>c:\windows\system32\drivers\</a:t>
            </a:r>
            <a:r>
              <a:rPr lang="en-US" sz="2000" i="1" dirty="0" err="1">
                <a:gradFill>
                  <a:gsLst>
                    <a:gs pos="2917">
                      <a:schemeClr val="tx1"/>
                    </a:gs>
                    <a:gs pos="30000">
                      <a:schemeClr val="tx1"/>
                    </a:gs>
                  </a:gsLst>
                  <a:lin ang="5400000" scaled="0"/>
                </a:gradFill>
              </a:rPr>
              <a:t>etc</a:t>
            </a:r>
            <a:r>
              <a:rPr lang="en-US" sz="2000" i="1" dirty="0">
                <a:gradFill>
                  <a:gsLst>
                    <a:gs pos="2917">
                      <a:schemeClr val="tx1"/>
                    </a:gs>
                    <a:gs pos="30000">
                      <a:schemeClr val="tx1"/>
                    </a:gs>
                  </a:gsLst>
                  <a:lin ang="5400000" scaled="0"/>
                </a:gradFill>
              </a:rPr>
              <a:t>\hosts</a:t>
            </a:r>
            <a:r>
              <a:rPr lang="en-US" sz="2400" dirty="0">
                <a:gradFill>
                  <a:gsLst>
                    <a:gs pos="2917">
                      <a:schemeClr val="tx1"/>
                    </a:gs>
                    <a:gs pos="30000">
                      <a:schemeClr val="tx1"/>
                    </a:gs>
                  </a:gsLst>
                  <a:lin ang="5400000" scaled="0"/>
                </a:gradFill>
              </a:rPr>
              <a:t>) for local testing, or add a public DNS A record.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This process allows mapping of custom domain name to your website.</a:t>
            </a:r>
          </a:p>
        </p:txBody>
      </p:sp>
    </p:spTree>
    <p:extLst>
      <p:ext uri="{BB962C8B-B14F-4D97-AF65-F5344CB8AC3E}">
        <p14:creationId xmlns:p14="http://schemas.microsoft.com/office/powerpoint/2010/main" val="29285557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 Plans Introduction</a:t>
            </a:r>
          </a:p>
        </p:txBody>
      </p:sp>
      <p:sp>
        <p:nvSpPr>
          <p:cNvPr id="34" name="Rectangle 33" descr="Icon of a document with a checkmark">
            <a:extLst>
              <a:ext uri="{FF2B5EF4-FFF2-40B4-BE49-F238E27FC236}">
                <a16:creationId xmlns:a16="http://schemas.microsoft.com/office/drawing/2014/main" id="{9D31645C-F97F-4C81-8AEA-109FEFAF0678}"/>
              </a:ext>
            </a:extLst>
          </p:cNvPr>
          <p:cNvSpPr/>
          <p:nvPr/>
        </p:nvSpPr>
        <p:spPr>
          <a:xfrm>
            <a:off x="4459399" y="49487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Implement Azure App Service Plans</a:t>
            </a:r>
            <a:endParaRPr lang="en-US" sz="2000" dirty="0">
              <a:solidFill>
                <a:schemeClr val="tx1"/>
              </a:solidFill>
            </a:endParaRPr>
          </a:p>
        </p:txBody>
      </p:sp>
      <p:sp>
        <p:nvSpPr>
          <p:cNvPr id="35" name="Rectangle 34">
            <a:extLst>
              <a:ext uri="{FF2B5EF4-FFF2-40B4-BE49-F238E27FC236}">
                <a16:creationId xmlns:a16="http://schemas.microsoft.com/office/drawing/2014/main" id="{5BD804E0-0ADF-435B-A1B6-A4E856136506}"/>
              </a:ext>
            </a:extLst>
          </p:cNvPr>
          <p:cNvSpPr/>
          <p:nvPr/>
        </p:nvSpPr>
        <p:spPr>
          <a:xfrm>
            <a:off x="4459399" y="116025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Determine App Service Plan Pricing</a:t>
            </a:r>
          </a:p>
        </p:txBody>
      </p:sp>
      <p:sp>
        <p:nvSpPr>
          <p:cNvPr id="36" name="Rectangle 35">
            <a:extLst>
              <a:ext uri="{FF2B5EF4-FFF2-40B4-BE49-F238E27FC236}">
                <a16:creationId xmlns:a16="http://schemas.microsoft.com/office/drawing/2014/main" id="{0FC9BC42-E477-4E55-B0C5-87AE8667FF12}"/>
              </a:ext>
            </a:extLst>
          </p:cNvPr>
          <p:cNvSpPr/>
          <p:nvPr/>
        </p:nvSpPr>
        <p:spPr>
          <a:xfrm>
            <a:off x="4459399" y="182562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Scale Up and Scale Out the App Service Plan</a:t>
            </a:r>
          </a:p>
        </p:txBody>
      </p:sp>
      <p:sp>
        <p:nvSpPr>
          <p:cNvPr id="37" name="Rectangle 36">
            <a:extLst>
              <a:ext uri="{FF2B5EF4-FFF2-40B4-BE49-F238E27FC236}">
                <a16:creationId xmlns:a16="http://schemas.microsoft.com/office/drawing/2014/main" id="{D4A3BDF2-9037-4B73-8830-6E60A6076B72}"/>
              </a:ext>
            </a:extLst>
          </p:cNvPr>
          <p:cNvSpPr/>
          <p:nvPr/>
        </p:nvSpPr>
        <p:spPr>
          <a:xfrm>
            <a:off x="4459399" y="249100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Configure App Service Plan Scaling</a:t>
            </a:r>
          </a:p>
        </p:txBody>
      </p:sp>
      <p:sp>
        <p:nvSpPr>
          <p:cNvPr id="38" name="Rectangle 37">
            <a:extLst>
              <a:ext uri="{FF2B5EF4-FFF2-40B4-BE49-F238E27FC236}">
                <a16:creationId xmlns:a16="http://schemas.microsoft.com/office/drawing/2014/main" id="{A848C769-80C8-48B3-926C-7196AAE714CF}"/>
              </a:ext>
            </a:extLst>
          </p:cNvPr>
          <p:cNvSpPr/>
          <p:nvPr/>
        </p:nvSpPr>
        <p:spPr>
          <a:xfrm>
            <a:off x="4459399" y="3155458"/>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Demonstration – Create an App Service Plan</a:t>
            </a:r>
          </a:p>
        </p:txBody>
      </p:sp>
      <p:grpSp>
        <p:nvGrpSpPr>
          <p:cNvPr id="5" name="Group 4">
            <a:extLst>
              <a:ext uri="{FF2B5EF4-FFF2-40B4-BE49-F238E27FC236}">
                <a16:creationId xmlns:a16="http://schemas.microsoft.com/office/drawing/2014/main" id="{09691F22-D518-4BEC-B0E4-263014C25A37}"/>
              </a:ext>
              <a:ext uri="{C183D7F6-B498-43B3-948B-1728B52AA6E4}">
                <adec:decorative xmlns:adec="http://schemas.microsoft.com/office/drawing/2017/decorative" val="1"/>
              </a:ext>
            </a:extLst>
          </p:cNvPr>
          <p:cNvGrpSpPr/>
          <p:nvPr/>
        </p:nvGrpSpPr>
        <p:grpSpPr>
          <a:xfrm>
            <a:off x="3697067" y="532665"/>
            <a:ext cx="533557" cy="3826373"/>
            <a:chOff x="3855563" y="550863"/>
            <a:chExt cx="631597" cy="3826373"/>
          </a:xfrm>
        </p:grpSpPr>
        <p:grpSp>
          <p:nvGrpSpPr>
            <p:cNvPr id="2" name="Group 1">
              <a:extLst>
                <a:ext uri="{FF2B5EF4-FFF2-40B4-BE49-F238E27FC236}">
                  <a16:creationId xmlns:a16="http://schemas.microsoft.com/office/drawing/2014/main" id="{AF251913-B18D-4FF7-B9C3-DA709DD3047F}"/>
                </a:ext>
              </a:extLst>
            </p:cNvPr>
            <p:cNvGrpSpPr/>
            <p:nvPr/>
          </p:nvGrpSpPr>
          <p:grpSpPr>
            <a:xfrm>
              <a:off x="3855564" y="550863"/>
              <a:ext cx="631596" cy="3163298"/>
              <a:chOff x="3859989" y="550863"/>
              <a:chExt cx="951058" cy="5896906"/>
            </a:xfrm>
          </p:grpSpPr>
          <p:pic>
            <p:nvPicPr>
              <p:cNvPr id="4" name="Picture 3" descr="Icon of a document with a checkmark">
                <a:extLst>
                  <a:ext uri="{FF2B5EF4-FFF2-40B4-BE49-F238E27FC236}">
                    <a16:creationId xmlns:a16="http://schemas.microsoft.com/office/drawing/2014/main" id="{210DA301-8F13-4BD7-9FC9-2875388503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989" y="550863"/>
                <a:ext cx="950976" cy="950976"/>
              </a:xfrm>
              <a:prstGeom prst="rect">
                <a:avLst/>
              </a:prstGeom>
            </p:spPr>
          </p:pic>
          <p:pic>
            <p:nvPicPr>
              <p:cNvPr id="7" name="Picture 6" descr="Icon of a hollow circle with a dollar sign at the centre">
                <a:extLst>
                  <a:ext uri="{FF2B5EF4-FFF2-40B4-BE49-F238E27FC236}">
                    <a16:creationId xmlns:a16="http://schemas.microsoft.com/office/drawing/2014/main" id="{3C0F0359-533B-4843-B702-6F0F30FBA6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9989" y="1786944"/>
                <a:ext cx="950976" cy="952500"/>
              </a:xfrm>
              <a:prstGeom prst="rect">
                <a:avLst/>
              </a:prstGeom>
            </p:spPr>
          </p:pic>
          <p:pic>
            <p:nvPicPr>
              <p:cNvPr id="12" name="Picture 11" descr="Icon of a computer screen">
                <a:extLst>
                  <a:ext uri="{FF2B5EF4-FFF2-40B4-BE49-F238E27FC236}">
                    <a16:creationId xmlns:a16="http://schemas.microsoft.com/office/drawing/2014/main" id="{4FD921CB-BC6C-4B1F-81C4-04D2710979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989" y="3024549"/>
                <a:ext cx="951058" cy="951058"/>
              </a:xfrm>
              <a:prstGeom prst="rect">
                <a:avLst/>
              </a:prstGeom>
            </p:spPr>
          </p:pic>
          <p:pic>
            <p:nvPicPr>
              <p:cNvPr id="33" name="Picture 32" descr="Icon of three squares and a cloud">
                <a:extLst>
                  <a:ext uri="{FF2B5EF4-FFF2-40B4-BE49-F238E27FC236}">
                    <a16:creationId xmlns:a16="http://schemas.microsoft.com/office/drawing/2014/main" id="{38B57E4A-0ADF-4898-9116-DC8F033B0F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989" y="4260712"/>
                <a:ext cx="950976" cy="950976"/>
              </a:xfrm>
              <a:prstGeom prst="rect">
                <a:avLst/>
              </a:prstGeom>
            </p:spPr>
          </p:pic>
          <p:pic>
            <p:nvPicPr>
              <p:cNvPr id="42" name="Picture 41" descr="Icon of a whiteboard">
                <a:extLst>
                  <a:ext uri="{FF2B5EF4-FFF2-40B4-BE49-F238E27FC236}">
                    <a16:creationId xmlns:a16="http://schemas.microsoft.com/office/drawing/2014/main" id="{7402DE51-2284-4C0C-A3D7-B6420E1130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9989" y="5496793"/>
                <a:ext cx="950976" cy="950976"/>
              </a:xfrm>
              <a:prstGeom prst="rect">
                <a:avLst/>
              </a:prstGeom>
            </p:spPr>
          </p:pic>
        </p:grpSp>
        <p:grpSp>
          <p:nvGrpSpPr>
            <p:cNvPr id="14" name="Group 13">
              <a:extLst>
                <a:ext uri="{FF2B5EF4-FFF2-40B4-BE49-F238E27FC236}">
                  <a16:creationId xmlns:a16="http://schemas.microsoft.com/office/drawing/2014/main" id="{D527872C-758E-4685-B293-123FF0AA7B57}"/>
                </a:ext>
              </a:extLst>
            </p:cNvPr>
            <p:cNvGrpSpPr/>
            <p:nvPr/>
          </p:nvGrpSpPr>
          <p:grpSpPr>
            <a:xfrm>
              <a:off x="3855563" y="3867102"/>
              <a:ext cx="631542" cy="510134"/>
              <a:chOff x="10493727" y="629664"/>
              <a:chExt cx="519000" cy="503150"/>
            </a:xfrm>
          </p:grpSpPr>
          <p:pic>
            <p:nvPicPr>
              <p:cNvPr id="15" name="Picture 14">
                <a:extLst>
                  <a:ext uri="{FF2B5EF4-FFF2-40B4-BE49-F238E27FC236}">
                    <a16:creationId xmlns:a16="http://schemas.microsoft.com/office/drawing/2014/main" id="{5A85E4E3-9314-4F97-8282-CBF4AC60C097}"/>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CEAE4943-144A-45F9-9617-241FB32FD168}"/>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E9B78AD7-8071-4D33-BDF8-5C433E0677B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E086F1B-C956-473C-8A53-A9ECDD4C3C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44C1AA8-6FC4-49FF-B3B0-634B0BCEE52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77903C8C-7B2C-4675-A7CA-78CA13F520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708B3D-21B8-472D-9E7D-FCFD7F0C7D1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B1D4A0A1-E9E5-41BB-BA74-BC7B63E8EEB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80230A7-4393-457F-B006-ED69CA13368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2018DE5-47D7-4B7B-BF49-7A167ADFE87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3" name="Rectangle 2">
            <a:extLst>
              <a:ext uri="{FF2B5EF4-FFF2-40B4-BE49-F238E27FC236}">
                <a16:creationId xmlns:a16="http://schemas.microsoft.com/office/drawing/2014/main" id="{20AF9285-0E3A-4469-8D48-5A2693C21697}"/>
              </a:ext>
            </a:extLst>
          </p:cNvPr>
          <p:cNvSpPr/>
          <p:nvPr/>
        </p:nvSpPr>
        <p:spPr>
          <a:xfrm>
            <a:off x="4459399" y="3819915"/>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Summary and Resources</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 Plans</a:t>
            </a:r>
          </a:p>
        </p:txBody>
      </p:sp>
      <p:pic>
        <p:nvPicPr>
          <p:cNvPr id="4" name="Picture 3" descr="Icon of two chat bubbles">
            <a:extLst>
              <a:ext uri="{FF2B5EF4-FFF2-40B4-BE49-F238E27FC236}">
                <a16:creationId xmlns:a16="http://schemas.microsoft.com/office/drawing/2014/main" id="{62A8BFD3-7093-4365-AD3C-1BDC0C581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038" y="1234349"/>
            <a:ext cx="950976" cy="950976"/>
          </a:xfrm>
          <a:prstGeom prst="rect">
            <a:avLst/>
          </a:prstGeom>
        </p:spPr>
      </p:pic>
      <p:sp>
        <p:nvSpPr>
          <p:cNvPr id="34" name="TextBox 33">
            <a:extLst>
              <a:ext uri="{FF2B5EF4-FFF2-40B4-BE49-F238E27FC236}">
                <a16:creationId xmlns:a16="http://schemas.microsoft.com/office/drawing/2014/main" id="{4B272B9C-7AB4-402A-9790-9A2728BD194F}"/>
              </a:ext>
            </a:extLst>
          </p:cNvPr>
          <p:cNvSpPr txBox="1"/>
          <p:nvPr/>
        </p:nvSpPr>
        <p:spPr>
          <a:xfrm>
            <a:off x="1676400" y="1338163"/>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Define a set of compute resources for a web app to run</a:t>
            </a:r>
          </a:p>
        </p:txBody>
      </p:sp>
      <p:cxnSp>
        <p:nvCxnSpPr>
          <p:cNvPr id="29" name="Straight Connector 28">
            <a:extLst>
              <a:ext uri="{FF2B5EF4-FFF2-40B4-BE49-F238E27FC236}">
                <a16:creationId xmlns:a16="http://schemas.microsoft.com/office/drawing/2014/main" id="{53E57297-6431-4DB5-ABBB-7180B6D1AAAC}"/>
              </a:ext>
              <a:ext uri="{C183D7F6-B498-43B3-948B-1728B52AA6E4}">
                <adec:decorative xmlns:adec="http://schemas.microsoft.com/office/drawing/2017/decorative" val="1"/>
              </a:ext>
            </a:extLst>
          </p:cNvPr>
          <p:cNvCxnSpPr>
            <a:cxnSpLocks/>
          </p:cNvCxnSpPr>
          <p:nvPr/>
        </p:nvCxnSpPr>
        <p:spPr>
          <a:xfrm>
            <a:off x="1671739" y="2252627"/>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eries of circles arranged in a circular pattern">
            <a:extLst>
              <a:ext uri="{FF2B5EF4-FFF2-40B4-BE49-F238E27FC236}">
                <a16:creationId xmlns:a16="http://schemas.microsoft.com/office/drawing/2014/main" id="{AB0BFAFD-474A-477E-9CAA-C6B1ABBAA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38" y="2326490"/>
            <a:ext cx="950976" cy="950976"/>
          </a:xfrm>
          <a:prstGeom prst="rect">
            <a:avLst/>
          </a:prstGeom>
        </p:spPr>
      </p:pic>
      <p:sp>
        <p:nvSpPr>
          <p:cNvPr id="36" name="TextBox 35">
            <a:extLst>
              <a:ext uri="{FF2B5EF4-FFF2-40B4-BE49-F238E27FC236}">
                <a16:creationId xmlns:a16="http://schemas.microsoft.com/office/drawing/2014/main" id="{D42F2A4E-4628-48CD-94EB-2CB8F583BC58}"/>
              </a:ext>
            </a:extLst>
          </p:cNvPr>
          <p:cNvSpPr txBox="1"/>
          <p:nvPr/>
        </p:nvSpPr>
        <p:spPr>
          <a:xfrm>
            <a:off x="1676400" y="2435571"/>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Determines performance, price, and features</a:t>
            </a:r>
          </a:p>
        </p:txBody>
      </p:sp>
      <p:cxnSp>
        <p:nvCxnSpPr>
          <p:cNvPr id="30" name="Straight Connector 29">
            <a:extLst>
              <a:ext uri="{FF2B5EF4-FFF2-40B4-BE49-F238E27FC236}">
                <a16:creationId xmlns:a16="http://schemas.microsoft.com/office/drawing/2014/main" id="{2E76497B-27AD-4976-B73C-4E5CE9A2A841}"/>
              </a:ext>
              <a:ext uri="{C183D7F6-B498-43B3-948B-1728B52AA6E4}">
                <adec:decorative xmlns:adec="http://schemas.microsoft.com/office/drawing/2017/decorative" val="1"/>
              </a:ext>
            </a:extLst>
          </p:cNvPr>
          <p:cNvCxnSpPr>
            <a:cxnSpLocks/>
          </p:cNvCxnSpPr>
          <p:nvPr/>
        </p:nvCxnSpPr>
        <p:spPr>
          <a:xfrm>
            <a:off x="1671739" y="3350035"/>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uzzle map">
            <a:extLst>
              <a:ext uri="{FF2B5EF4-FFF2-40B4-BE49-F238E27FC236}">
                <a16:creationId xmlns:a16="http://schemas.microsoft.com/office/drawing/2014/main" id="{5771A941-D69D-40EB-B8B2-BD4905FC8B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038" y="3418631"/>
            <a:ext cx="950976" cy="950976"/>
          </a:xfrm>
          <a:prstGeom prst="rect">
            <a:avLst/>
          </a:prstGeom>
        </p:spPr>
      </p:pic>
      <p:sp>
        <p:nvSpPr>
          <p:cNvPr id="38" name="TextBox 37">
            <a:extLst>
              <a:ext uri="{FF2B5EF4-FFF2-40B4-BE49-F238E27FC236}">
                <a16:creationId xmlns:a16="http://schemas.microsoft.com/office/drawing/2014/main" id="{36FABD01-9B82-4FB5-AADA-1BC4145A50F9}"/>
              </a:ext>
            </a:extLst>
          </p:cNvPr>
          <p:cNvSpPr txBox="1"/>
          <p:nvPr/>
        </p:nvSpPr>
        <p:spPr>
          <a:xfrm>
            <a:off x="1676400" y="3532979"/>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One or more apps can be configured to run in the same App Service plan</a:t>
            </a:r>
          </a:p>
        </p:txBody>
      </p:sp>
      <p:cxnSp>
        <p:nvCxnSpPr>
          <p:cNvPr id="31" name="Straight Connector 30">
            <a:extLst>
              <a:ext uri="{FF2B5EF4-FFF2-40B4-BE49-F238E27FC236}">
                <a16:creationId xmlns:a16="http://schemas.microsoft.com/office/drawing/2014/main" id="{84EFEF22-4302-4F77-9F3B-A899B3DCE50F}"/>
              </a:ext>
              <a:ext uri="{C183D7F6-B498-43B3-948B-1728B52AA6E4}">
                <adec:decorative xmlns:adec="http://schemas.microsoft.com/office/drawing/2017/decorative" val="1"/>
              </a:ext>
            </a:extLst>
          </p:cNvPr>
          <p:cNvCxnSpPr>
            <a:cxnSpLocks/>
          </p:cNvCxnSpPr>
          <p:nvPr/>
        </p:nvCxnSpPr>
        <p:spPr>
          <a:xfrm>
            <a:off x="1671739" y="4447443"/>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circle branched into three connect circles">
            <a:extLst>
              <a:ext uri="{FF2B5EF4-FFF2-40B4-BE49-F238E27FC236}">
                <a16:creationId xmlns:a16="http://schemas.microsoft.com/office/drawing/2014/main" id="{B28A96A1-08BA-46F2-B1BF-5D0AE04097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038" y="4589463"/>
            <a:ext cx="950976" cy="952500"/>
          </a:xfrm>
          <a:prstGeom prst="rect">
            <a:avLst/>
          </a:prstGeom>
        </p:spPr>
      </p:pic>
      <p:sp>
        <p:nvSpPr>
          <p:cNvPr id="40" name="TextBox 39">
            <a:extLst>
              <a:ext uri="{FF2B5EF4-FFF2-40B4-BE49-F238E27FC236}">
                <a16:creationId xmlns:a16="http://schemas.microsoft.com/office/drawing/2014/main" id="{83009821-43BE-4C35-A421-7076B3158455}"/>
              </a:ext>
            </a:extLst>
          </p:cNvPr>
          <p:cNvSpPr txBox="1"/>
          <p:nvPr/>
        </p:nvSpPr>
        <p:spPr>
          <a:xfrm>
            <a:off x="1676400" y="4630387"/>
            <a:ext cx="10320236" cy="1914876"/>
          </a:xfrm>
          <a:prstGeom prst="rect">
            <a:avLst/>
          </a:prstGeom>
          <a:noFill/>
        </p:spPr>
        <p:txBody>
          <a:bodyPr wrap="square" lIns="0" tIns="0" rIns="0" bIns="0" rtlCol="0" anchor="ctr">
            <a:noAutofit/>
          </a:bodyPr>
          <a:lstStyle/>
          <a:p>
            <a:pPr marL="0" lvl="1" fontAlgn="base">
              <a:spcBef>
                <a:spcPts val="300"/>
              </a:spcBef>
              <a:spcAft>
                <a:spcPts val="400"/>
              </a:spcAft>
            </a:pPr>
            <a:r>
              <a:rPr lang="en-US" sz="2400" dirty="0">
                <a:cs typeface="Segoe UI Semilight" panose="020B0402040204020203" pitchFamily="34" charset="0"/>
              </a:rPr>
              <a:t>Region where compute resources will be created </a:t>
            </a:r>
          </a:p>
          <a:p>
            <a:pPr marL="0" lvl="1" fontAlgn="base">
              <a:spcBef>
                <a:spcPts val="300"/>
              </a:spcBef>
              <a:spcAft>
                <a:spcPts val="400"/>
              </a:spcAft>
            </a:pPr>
            <a:r>
              <a:rPr lang="en-US" sz="2400" dirty="0">
                <a:cs typeface="Segoe UI Semilight" panose="020B0402040204020203" pitchFamily="34" charset="0"/>
              </a:rPr>
              <a:t>Number of virtual machine instances </a:t>
            </a:r>
          </a:p>
          <a:p>
            <a:pPr marL="0" lvl="1" fontAlgn="base">
              <a:spcBef>
                <a:spcPts val="300"/>
              </a:spcBef>
              <a:spcAft>
                <a:spcPts val="400"/>
              </a:spcAft>
            </a:pPr>
            <a:r>
              <a:rPr lang="en-US" sz="2400" dirty="0">
                <a:cs typeface="Segoe UI Semilight" panose="020B0402040204020203" pitchFamily="34" charset="0"/>
              </a:rPr>
              <a:t>Size of virtual machine instances </a:t>
            </a:r>
          </a:p>
          <a:p>
            <a:pPr marL="0" lvl="1" fontAlgn="base">
              <a:spcBef>
                <a:spcPts val="300"/>
              </a:spcBef>
              <a:spcAft>
                <a:spcPts val="400"/>
              </a:spcAft>
            </a:pPr>
            <a:r>
              <a:rPr lang="en-US" sz="2400" dirty="0">
                <a:cs typeface="Segoe UI Semilight" panose="020B0402040204020203" pitchFamily="34" charset="0"/>
              </a:rPr>
              <a:t>Pricing tier (next slide)</a:t>
            </a:r>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4132</Words>
  <Application>Microsoft Office PowerPoint</Application>
  <PresentationFormat>Custom</PresentationFormat>
  <Paragraphs>490</Paragraphs>
  <Slides>40</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Arial</vt:lpstr>
      <vt:lpstr>Calibri</vt:lpstr>
      <vt:lpstr>Consolas</vt:lpstr>
      <vt:lpstr>Segoe UI</vt:lpstr>
      <vt:lpstr>Segoe UI Light</vt:lpstr>
      <vt:lpstr>Segoe UI Semibold</vt:lpstr>
      <vt:lpstr>Segoe UI Semilight</vt:lpstr>
      <vt:lpstr>Wingdings</vt:lpstr>
      <vt:lpstr>Azure 1</vt:lpstr>
      <vt:lpstr>Bitmap Image</vt:lpstr>
      <vt:lpstr>6. Administer Azure PaaS Compute</vt:lpstr>
      <vt:lpstr>Administer PaaS Compute Options Introduction</vt:lpstr>
      <vt:lpstr>Configure Azure App Service Plans</vt:lpstr>
      <vt:lpstr>Before Getting into App Service Plans (ASPs) ..</vt:lpstr>
      <vt:lpstr>Installing IIS on Windows</vt:lpstr>
      <vt:lpstr>PowerPoint Presentation</vt:lpstr>
      <vt:lpstr>PowerPoint Presentation</vt:lpstr>
      <vt:lpstr>Configure Azure App Service Plans Introduction</vt:lpstr>
      <vt:lpstr>Implement Azure App Service Plans</vt:lpstr>
      <vt:lpstr>Determine App Service Plan Pricing</vt:lpstr>
      <vt:lpstr>Scale Up and Scale Out the App Service Plan</vt:lpstr>
      <vt:lpstr>Configure App Service Plan Scaling</vt:lpstr>
      <vt:lpstr>Configure Azure App Services</vt:lpstr>
      <vt:lpstr>Configure Azure App Services Introduction</vt:lpstr>
      <vt:lpstr>Implement Azure App Service</vt:lpstr>
      <vt:lpstr>Create an App Service</vt:lpstr>
      <vt:lpstr>Create Deployment Slots</vt:lpstr>
      <vt:lpstr>Add Deployment Slots</vt:lpstr>
      <vt:lpstr>Secure an App Service</vt:lpstr>
      <vt:lpstr>Create Custom Domain Names</vt:lpstr>
      <vt:lpstr>Backup an App Service</vt:lpstr>
      <vt:lpstr>Summary and Resources  – Configure Azure App Services</vt:lpstr>
      <vt:lpstr>Configure Azure Container Instances</vt:lpstr>
      <vt:lpstr>Configure Azure Container Instances Introduction</vt:lpstr>
      <vt:lpstr>Compare Containers to Virtual Machines</vt:lpstr>
      <vt:lpstr>Compare Containers to Virtual Machines</vt:lpstr>
      <vt:lpstr>Explore Azure Container Instances Benefits</vt:lpstr>
      <vt:lpstr>Implement Container Groups</vt:lpstr>
      <vt:lpstr>Understand the Docker Platform</vt:lpstr>
      <vt:lpstr>Summary and Resources  – Configure Azure Container Instances</vt:lpstr>
      <vt:lpstr>Configure Azure Kubernetes Service</vt:lpstr>
      <vt:lpstr>Configure Azure Kubernetes Service Introduction</vt:lpstr>
      <vt:lpstr>Understand AKS Terminology</vt:lpstr>
      <vt:lpstr>Understand AKS Clusters and Nodes</vt:lpstr>
      <vt:lpstr>Configure AKS Storage</vt:lpstr>
      <vt:lpstr>Persistent volume claim that uses the managed-premium storage class and requests an Azure Disk that is 5Gi in size:</vt:lpstr>
      <vt:lpstr>Configure AKS Scaling</vt:lpstr>
      <vt:lpstr>Configure AKS Scaling to ACI (optional)</vt:lpstr>
      <vt:lpstr>Demonstration – Deploy Azure Kubernetes Service (optional)</vt:lpstr>
      <vt:lpstr>Summary and Resources – Configure Azure Kubernetes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2022-03-15T20:50:40Z</dcterms:created>
  <dcterms:modified xsi:type="dcterms:W3CDTF">2024-10-21T15:07:48Z</dcterms:modified>
</cp:coreProperties>
</file>