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932" autoAdjust="0"/>
  </p:normalViewPr>
  <p:slideViewPr>
    <p:cSldViewPr snapToGrid="0">
      <p:cViewPr varScale="1">
        <p:scale>
          <a:sx n="77" d="100"/>
          <a:sy n="77" d="100"/>
        </p:scale>
        <p:origin x="2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6835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Solution:</a:t>
            </a:r>
            <a:endParaRPr dirty="0"/>
          </a:p>
          <a:p>
            <a:pPr marL="0" lvl="0" indent="0" algn="l" rtl="0">
              <a:spcBef>
                <a:spcPts val="0"/>
              </a:spcBef>
              <a:spcAft>
                <a:spcPts val="0"/>
              </a:spcAft>
              <a:buNone/>
            </a:pPr>
            <a:r>
              <a:rPr lang="en-US" sz="1200" b="0" i="0" dirty="0">
                <a:solidFill>
                  <a:schemeClr val="dk1"/>
                </a:solidFill>
                <a:latin typeface="Calibri"/>
                <a:ea typeface="Calibri"/>
                <a:cs typeface="Calibri"/>
                <a:sym typeface="Calibri"/>
              </a:rPr>
              <a:t>The answer is that the contract should provide a</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procedure for making variations to the specification or job description, then follow this</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through by providing a method of calculating payment for work done to facilitate the</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changes, and also perhaps provide for a variation of the level of anticipated performance,</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and maybe also vary the method of acceptance testing. In other words, once again, the</a:t>
            </a:r>
            <a:br>
              <a:rPr lang="en-US" sz="1200" b="0" i="0" dirty="0">
                <a:solidFill>
                  <a:schemeClr val="dk1"/>
                </a:solidFill>
                <a:latin typeface="Calibri"/>
                <a:ea typeface="Calibri"/>
                <a:cs typeface="Calibri"/>
                <a:sym typeface="Calibri"/>
              </a:rPr>
            </a:br>
            <a:r>
              <a:rPr lang="en-US" sz="1200" b="0" i="0" dirty="0">
                <a:solidFill>
                  <a:schemeClr val="dk1"/>
                </a:solidFill>
                <a:latin typeface="Calibri"/>
                <a:ea typeface="Calibri"/>
                <a:cs typeface="Calibri"/>
                <a:sym typeface="Calibri"/>
              </a:rPr>
              <a:t>contract should anticipate events and provide an agreed formula for modification.</a:t>
            </a:r>
            <a:r>
              <a:rPr lang="en-US" dirty="0"/>
              <a:t> </a:t>
            </a:r>
            <a:br>
              <a:rPr lang="en-US" dirty="0"/>
            </a:br>
            <a:endParaRPr dirty="0"/>
          </a:p>
        </p:txBody>
      </p:sp>
      <p:sp>
        <p:nvSpPr>
          <p:cNvPr id="153" name="Google Shape;15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202124"/>
                </a:solidFill>
                <a:latin typeface="arial"/>
                <a:ea typeface="arial"/>
                <a:cs typeface="arial"/>
                <a:sym typeface="arial"/>
              </a:rPr>
              <a:t>An Exclusive Licence means that </a:t>
            </a:r>
            <a:r>
              <a:rPr lang="en-US" b="1" i="0">
                <a:solidFill>
                  <a:srgbClr val="202124"/>
                </a:solidFill>
                <a:latin typeface="arial"/>
                <a:ea typeface="arial"/>
                <a:cs typeface="arial"/>
                <a:sym typeface="arial"/>
              </a:rPr>
              <a:t>no person or company other than the named licensee can exploit the relevant intellectual property rights</a:t>
            </a:r>
            <a:r>
              <a:rPr lang="en-US" b="0" i="0">
                <a:solidFill>
                  <a:srgbClr val="202124"/>
                </a:solidFill>
                <a:latin typeface="arial"/>
                <a:ea typeface="arial"/>
                <a:cs typeface="arial"/>
                <a:sym typeface="arial"/>
              </a:rPr>
              <a:t>.</a:t>
            </a:r>
            <a:endParaRPr/>
          </a:p>
        </p:txBody>
      </p:sp>
      <p:sp>
        <p:nvSpPr>
          <p:cNvPr id="166" name="Google Shape;16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Discretion: </a:t>
            </a:r>
            <a:r>
              <a:rPr lang="en-US" b="0" i="0">
                <a:solidFill>
                  <a:srgbClr val="202124"/>
                </a:solidFill>
                <a:latin typeface="arial"/>
                <a:ea typeface="arial"/>
                <a:cs typeface="arial"/>
                <a:sym typeface="arial"/>
              </a:rPr>
              <a:t>the freedom to decide what should be done in a particular situation.</a:t>
            </a:r>
            <a:endParaRPr/>
          </a:p>
          <a:p>
            <a:pPr marL="0" lvl="0" indent="0" algn="l" rtl="0">
              <a:spcBef>
                <a:spcPts val="0"/>
              </a:spcBef>
              <a:spcAft>
                <a:spcPts val="0"/>
              </a:spcAft>
              <a:buNone/>
            </a:pPr>
            <a:r>
              <a:rPr lang="en-US" b="0" i="0">
                <a:solidFill>
                  <a:srgbClr val="202124"/>
                </a:solidFill>
                <a:latin typeface="arial"/>
                <a:ea typeface="arial"/>
                <a:cs typeface="arial"/>
                <a:sym typeface="arial"/>
              </a:rPr>
              <a:t>the minimum rate set by the Reserve Bank below which banks are not allowed to lend to its customers</a:t>
            </a:r>
            <a:endParaRPr/>
          </a:p>
          <a:p>
            <a:pPr marL="0" lvl="0" indent="0" algn="l" rtl="0">
              <a:spcBef>
                <a:spcPts val="0"/>
              </a:spcBef>
              <a:spcAft>
                <a:spcPts val="0"/>
              </a:spcAft>
              <a:buNone/>
            </a:pPr>
            <a:r>
              <a:rPr lang="en-US" b="0" i="0">
                <a:solidFill>
                  <a:srgbClr val="5F6368"/>
                </a:solidFill>
                <a:latin typeface="arial"/>
                <a:ea typeface="arial"/>
                <a:cs typeface="arial"/>
                <a:sym typeface="arial"/>
              </a:rPr>
              <a:t>Banks</a:t>
            </a:r>
            <a:r>
              <a:rPr lang="en-US" b="0" i="0">
                <a:solidFill>
                  <a:srgbClr val="4D5156"/>
                </a:solidFill>
                <a:latin typeface="arial"/>
                <a:ea typeface="arial"/>
                <a:cs typeface="arial"/>
                <a:sym typeface="arial"/>
              </a:rPr>
              <a:t> used to follow the </a:t>
            </a:r>
            <a:r>
              <a:rPr lang="en-US" b="0" i="0">
                <a:solidFill>
                  <a:srgbClr val="5F6368"/>
                </a:solidFill>
                <a:latin typeface="arial"/>
                <a:ea typeface="arial"/>
                <a:cs typeface="arial"/>
                <a:sym typeface="arial"/>
              </a:rPr>
              <a:t>Base Lending Rate</a:t>
            </a:r>
            <a:r>
              <a:rPr lang="en-US" b="0" i="0">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Premium:</a:t>
            </a:r>
            <a:r>
              <a:rPr lang="en-US" b="0" i="0">
                <a:solidFill>
                  <a:srgbClr val="202124"/>
                </a:solidFill>
                <a:latin typeface="arial"/>
                <a:ea typeface="arial"/>
                <a:cs typeface="arial"/>
                <a:sym typeface="arial"/>
              </a:rPr>
              <a:t>an amount to be paid for a contract of insurance</a:t>
            </a:r>
            <a:endParaRPr/>
          </a:p>
        </p:txBody>
      </p:sp>
      <p:sp>
        <p:nvSpPr>
          <p:cNvPr id="198" name="Google Shape;1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Computer Contracts</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Part - 1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3" name="Google Shape;14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What is to be produced ?</a:t>
            </a:r>
            <a:endParaRPr dirty="0"/>
          </a:p>
          <a:p>
            <a:pPr marL="228600" lvl="0" indent="-228600" algn="l" rtl="0">
              <a:lnSpc>
                <a:spcPct val="90000"/>
              </a:lnSpc>
              <a:spcBef>
                <a:spcPts val="1000"/>
              </a:spcBef>
              <a:spcAft>
                <a:spcPts val="0"/>
              </a:spcAft>
              <a:buClr>
                <a:schemeClr val="dk1"/>
              </a:buClr>
              <a:buSzPts val="2800"/>
              <a:buChar char="•"/>
            </a:pPr>
            <a:r>
              <a:rPr lang="en-US" dirty="0"/>
              <a:t>What is to be delivered?</a:t>
            </a:r>
            <a:endParaRPr dirty="0"/>
          </a:p>
          <a:p>
            <a:pPr marL="228600" lvl="0" indent="-228600" algn="l" rtl="0">
              <a:lnSpc>
                <a:spcPct val="90000"/>
              </a:lnSpc>
              <a:spcBef>
                <a:spcPts val="1000"/>
              </a:spcBef>
              <a:spcAft>
                <a:spcPts val="0"/>
              </a:spcAft>
              <a:buClr>
                <a:schemeClr val="dk1"/>
              </a:buClr>
              <a:buSzPts val="2800"/>
              <a:buChar char="•"/>
            </a:pPr>
            <a:r>
              <a:rPr lang="en-US" dirty="0"/>
              <a:t>Ownership of rights</a:t>
            </a:r>
            <a:endParaRPr dirty="0"/>
          </a:p>
          <a:p>
            <a:pPr marL="228600" lvl="0" indent="-228600" algn="l" rtl="0">
              <a:lnSpc>
                <a:spcPct val="90000"/>
              </a:lnSpc>
              <a:spcBef>
                <a:spcPts val="1000"/>
              </a:spcBef>
              <a:spcAft>
                <a:spcPts val="0"/>
              </a:spcAft>
              <a:buClr>
                <a:schemeClr val="dk1"/>
              </a:buClr>
              <a:buSzPts val="2800"/>
              <a:buChar char="•"/>
            </a:pPr>
            <a:r>
              <a:rPr lang="en-US" dirty="0"/>
              <a:t>Payment terms</a:t>
            </a:r>
            <a:endParaRPr dirty="0"/>
          </a:p>
          <a:p>
            <a:pPr marL="228600" lvl="0" indent="-228600" algn="l" rtl="0">
              <a:lnSpc>
                <a:spcPct val="90000"/>
              </a:lnSpc>
              <a:spcBef>
                <a:spcPts val="1000"/>
              </a:spcBef>
              <a:spcAft>
                <a:spcPts val="0"/>
              </a:spcAft>
              <a:buClr>
                <a:schemeClr val="dk1"/>
              </a:buClr>
              <a:buSzPts val="2800"/>
              <a:buChar char="•"/>
            </a:pPr>
            <a:r>
              <a:rPr lang="en-US" dirty="0"/>
              <a:t>Calculating payments for delays and changes</a:t>
            </a:r>
            <a:endParaRPr dirty="0"/>
          </a:p>
          <a:p>
            <a:pPr marL="228600" lvl="0" indent="-228600" algn="l" rtl="0">
              <a:lnSpc>
                <a:spcPct val="90000"/>
              </a:lnSpc>
              <a:spcBef>
                <a:spcPts val="1000"/>
              </a:spcBef>
              <a:spcAft>
                <a:spcPts val="0"/>
              </a:spcAft>
              <a:buClr>
                <a:schemeClr val="dk1"/>
              </a:buClr>
              <a:buSzPts val="2800"/>
              <a:buChar char="•"/>
            </a:pPr>
            <a:r>
              <a:rPr lang="en-US" dirty="0"/>
              <a:t>Penalty clauses</a:t>
            </a:r>
            <a:endParaRPr dirty="0"/>
          </a:p>
          <a:p>
            <a:pPr marL="228600" lvl="0" indent="-228600" algn="l" rtl="0">
              <a:lnSpc>
                <a:spcPct val="90000"/>
              </a:lnSpc>
              <a:spcBef>
                <a:spcPts val="1000"/>
              </a:spcBef>
              <a:spcAft>
                <a:spcPts val="0"/>
              </a:spcAft>
              <a:buClr>
                <a:schemeClr val="dk1"/>
              </a:buClr>
              <a:buSzPts val="2800"/>
              <a:buChar char="•"/>
            </a:pPr>
            <a:r>
              <a:rPr lang="en-US" dirty="0"/>
              <a:t>Obligations of the client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9" name="Google Shape;149;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Standards and method of working</a:t>
            </a:r>
            <a:endParaRPr/>
          </a:p>
          <a:p>
            <a:pPr marL="228600" lvl="0" indent="-228600" algn="l" rtl="0">
              <a:lnSpc>
                <a:spcPct val="90000"/>
              </a:lnSpc>
              <a:spcBef>
                <a:spcPts val="1000"/>
              </a:spcBef>
              <a:spcAft>
                <a:spcPts val="0"/>
              </a:spcAft>
              <a:buClr>
                <a:schemeClr val="dk1"/>
              </a:buClr>
              <a:buSzPts val="2800"/>
              <a:buChar char="•"/>
            </a:pPr>
            <a:r>
              <a:rPr lang="en-US"/>
              <a:t>Progress meetings</a:t>
            </a:r>
            <a:endParaRPr/>
          </a:p>
          <a:p>
            <a:pPr marL="228600" lvl="0" indent="-228600" algn="l" rtl="0">
              <a:lnSpc>
                <a:spcPct val="90000"/>
              </a:lnSpc>
              <a:spcBef>
                <a:spcPts val="1000"/>
              </a:spcBef>
              <a:spcAft>
                <a:spcPts val="0"/>
              </a:spcAft>
              <a:buClr>
                <a:schemeClr val="dk1"/>
              </a:buClr>
              <a:buSzPts val="2800"/>
              <a:buChar char="•"/>
            </a:pPr>
            <a:r>
              <a:rPr lang="en-US"/>
              <a:t>Project managers</a:t>
            </a:r>
            <a:endParaRPr/>
          </a:p>
          <a:p>
            <a:pPr marL="228600" lvl="0" indent="-228600" algn="l" rtl="0">
              <a:lnSpc>
                <a:spcPct val="90000"/>
              </a:lnSpc>
              <a:spcBef>
                <a:spcPts val="1000"/>
              </a:spcBef>
              <a:spcAft>
                <a:spcPts val="0"/>
              </a:spcAft>
              <a:buClr>
                <a:schemeClr val="dk1"/>
              </a:buClr>
              <a:buSzPts val="2800"/>
              <a:buChar char="•"/>
            </a:pPr>
            <a:r>
              <a:rPr lang="en-US"/>
              <a:t>Acceptance procedure</a:t>
            </a:r>
            <a:endParaRPr/>
          </a:p>
          <a:p>
            <a:pPr marL="228600" lvl="0" indent="-228600" algn="l" rtl="0">
              <a:lnSpc>
                <a:spcPct val="90000"/>
              </a:lnSpc>
              <a:spcBef>
                <a:spcPts val="1000"/>
              </a:spcBef>
              <a:spcAft>
                <a:spcPts val="0"/>
              </a:spcAft>
              <a:buClr>
                <a:schemeClr val="dk1"/>
              </a:buClr>
              <a:buSzPts val="2800"/>
              <a:buChar char="•"/>
            </a:pPr>
            <a:r>
              <a:rPr lang="en-US"/>
              <a:t>Warranty and maintenance</a:t>
            </a:r>
            <a:endParaRPr/>
          </a:p>
          <a:p>
            <a:pPr marL="228600" lvl="0" indent="-228600" algn="l" rtl="0">
              <a:lnSpc>
                <a:spcPct val="90000"/>
              </a:lnSpc>
              <a:spcBef>
                <a:spcPts val="1000"/>
              </a:spcBef>
              <a:spcAft>
                <a:spcPts val="0"/>
              </a:spcAft>
              <a:buClr>
                <a:schemeClr val="dk1"/>
              </a:buClr>
              <a:buSzPts val="2800"/>
              <a:buChar char="•"/>
            </a:pPr>
            <a:r>
              <a:rPr lang="en-US"/>
              <a:t>Termination of the contract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to be produced</a:t>
            </a:r>
            <a:endParaRPr/>
          </a:p>
        </p:txBody>
      </p:sp>
      <p:sp>
        <p:nvSpPr>
          <p:cNvPr id="156" name="Google Shape;15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dirty="0"/>
              <a:t>contract states what is to be produced.</a:t>
            </a:r>
            <a:endParaRPr dirty="0"/>
          </a:p>
          <a:p>
            <a:pPr marL="228600" lvl="0" indent="-228600" algn="l" rtl="0">
              <a:lnSpc>
                <a:spcPct val="90000"/>
              </a:lnSpc>
              <a:spcBef>
                <a:spcPts val="1000"/>
              </a:spcBef>
              <a:spcAft>
                <a:spcPts val="0"/>
              </a:spcAft>
              <a:buClr>
                <a:schemeClr val="dk1"/>
              </a:buClr>
              <a:buSzPct val="100000"/>
              <a:buChar char="•"/>
            </a:pPr>
            <a:r>
              <a:rPr lang="en-US" dirty="0"/>
              <a:t>the standard terms and conditions refer to an annex and the annex then refers to a separate document which constitutes the requirements specification</a:t>
            </a:r>
            <a:endParaRPr dirty="0"/>
          </a:p>
          <a:p>
            <a:pPr marL="228600" lvl="0" indent="-228600" algn="l" rtl="0">
              <a:lnSpc>
                <a:spcPct val="90000"/>
              </a:lnSpc>
              <a:spcBef>
                <a:spcPts val="1000"/>
              </a:spcBef>
              <a:spcAft>
                <a:spcPts val="0"/>
              </a:spcAft>
              <a:buClr>
                <a:schemeClr val="dk1"/>
              </a:buClr>
              <a:buSzPct val="100000"/>
              <a:buChar char="•"/>
            </a:pPr>
            <a:r>
              <a:rPr lang="en-US" dirty="0"/>
              <a:t>reference to the requirements specification identifies that document uniquely</a:t>
            </a:r>
            <a:endParaRPr dirty="0"/>
          </a:p>
          <a:p>
            <a:pPr marL="228600" lvl="0" indent="-228600" algn="l" rtl="0">
              <a:lnSpc>
                <a:spcPct val="90000"/>
              </a:lnSpc>
              <a:spcBef>
                <a:spcPts val="1000"/>
              </a:spcBef>
              <a:spcAft>
                <a:spcPts val="0"/>
              </a:spcAft>
              <a:buClr>
                <a:schemeClr val="dk1"/>
              </a:buClr>
              <a:buSzPct val="100000"/>
              <a:buChar char="•"/>
            </a:pPr>
            <a:r>
              <a:rPr lang="en-US" dirty="0"/>
              <a:t>A specification sets out the detailed requirements of the client. Ideally, the specification should be complete, consistent and accurate and set out all that the client wants to be done in the performance of the contract. </a:t>
            </a:r>
          </a:p>
          <a:p>
            <a:pPr marL="228600" lvl="0" indent="-228600" algn="l" rtl="0">
              <a:lnSpc>
                <a:spcPct val="90000"/>
              </a:lnSpc>
              <a:spcBef>
                <a:spcPts val="1000"/>
              </a:spcBef>
              <a:spcAft>
                <a:spcPts val="0"/>
              </a:spcAft>
              <a:buClr>
                <a:schemeClr val="dk1"/>
              </a:buClr>
              <a:buSzPct val="100000"/>
              <a:buChar char="•"/>
            </a:pPr>
            <a:r>
              <a:rPr lang="en-US" dirty="0"/>
              <a:t>Unfortunately, we know that it is very difficult to achieve this ideal standard and, even if we succeed, the requirements of the client may evolve as the contract proceeds, and sometimes the changes may be substantial.</a:t>
            </a:r>
            <a:endParaRPr dirty="0"/>
          </a:p>
          <a:p>
            <a:pPr marL="228600" lvl="0" indent="-228600" algn="l" rtl="0">
              <a:lnSpc>
                <a:spcPct val="90000"/>
              </a:lnSpc>
              <a:spcBef>
                <a:spcPts val="1000"/>
              </a:spcBef>
              <a:spcAft>
                <a:spcPts val="0"/>
              </a:spcAft>
              <a:buClr>
                <a:schemeClr val="dk1"/>
              </a:buClr>
              <a:buSzPct val="100000"/>
              <a:buChar char="•"/>
            </a:pPr>
            <a:r>
              <a:rPr lang="en-US" dirty="0"/>
              <a:t>Solution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What is to be delivered</a:t>
            </a:r>
            <a:endParaRPr/>
          </a:p>
        </p:txBody>
      </p:sp>
      <p:sp>
        <p:nvSpPr>
          <p:cNvPr id="162" name="Google Shape;16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Producing software for a client is not, usually, a matter of simply handing over the text of a program which does what is required.</a:t>
            </a:r>
            <a:endParaRPr/>
          </a:p>
          <a:p>
            <a:pPr marL="228600" lvl="0" indent="-228600" algn="l" rtl="0">
              <a:lnSpc>
                <a:spcPct val="90000"/>
              </a:lnSpc>
              <a:spcBef>
                <a:spcPts val="1000"/>
              </a:spcBef>
              <a:spcAft>
                <a:spcPts val="0"/>
              </a:spcAft>
              <a:buClr>
                <a:schemeClr val="dk1"/>
              </a:buClr>
              <a:buSzPct val="100000"/>
              <a:buChar char="•"/>
            </a:pPr>
            <a:r>
              <a:rPr lang="en-US"/>
              <a:t>contract states what precisely is to be provided</a:t>
            </a:r>
            <a:endParaRPr/>
          </a:p>
          <a:p>
            <a:pPr marL="228600" lvl="0" indent="-228600" algn="l" rtl="0">
              <a:lnSpc>
                <a:spcPct val="90000"/>
              </a:lnSpc>
              <a:spcBef>
                <a:spcPts val="1000"/>
              </a:spcBef>
              <a:spcAft>
                <a:spcPts val="0"/>
              </a:spcAft>
              <a:buClr>
                <a:schemeClr val="dk1"/>
              </a:buClr>
              <a:buSzPct val="100000"/>
              <a:buChar char="•"/>
            </a:pPr>
            <a:r>
              <a:rPr lang="en-US"/>
              <a:t>list of possibilities:</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source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command files for building the executable code from the source and for installing it;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documentation of the design and of the code;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reference manuals, training manuals and operations manuals;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software tools to help maintain the code;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user training;</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training for the client’s maintenance staff;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test data and test results.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69" name="Google Shape;16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dirty="0"/>
              <a:t>contract should also state just what legal rights are being passed by the software house to the client under the contract.</a:t>
            </a:r>
            <a:endParaRPr dirty="0"/>
          </a:p>
          <a:p>
            <a:pPr marL="228600" lvl="0" indent="-228600" algn="l" rtl="0">
              <a:lnSpc>
                <a:spcPct val="90000"/>
              </a:lnSpc>
              <a:spcBef>
                <a:spcPts val="1000"/>
              </a:spcBef>
              <a:spcAft>
                <a:spcPts val="0"/>
              </a:spcAft>
              <a:buClr>
                <a:schemeClr val="dk1"/>
              </a:buClr>
              <a:buSzPct val="100000"/>
              <a:buChar char="•"/>
            </a:pPr>
            <a:r>
              <a:rPr lang="en-US" dirty="0"/>
              <a:t>Ownership in physical items such as books, documents or discs will usually pass from the software house to the client, but other intangible rights, known as intellectual property rights should be addressed</a:t>
            </a:r>
            <a:endParaRPr dirty="0"/>
          </a:p>
          <a:p>
            <a:pPr marL="228600" lvl="0" indent="-228600" algn="l" rtl="0">
              <a:lnSpc>
                <a:spcPct val="90000"/>
              </a:lnSpc>
              <a:spcBef>
                <a:spcPts val="1000"/>
              </a:spcBef>
              <a:spcAft>
                <a:spcPts val="0"/>
              </a:spcAft>
              <a:buClr>
                <a:schemeClr val="dk1"/>
              </a:buClr>
              <a:buSzPct val="100000"/>
              <a:buChar char="•"/>
            </a:pPr>
            <a:r>
              <a:rPr lang="en-US" dirty="0"/>
              <a:t>Read page 106,107</a:t>
            </a:r>
            <a:endParaRPr dirty="0"/>
          </a:p>
          <a:p>
            <a:pPr marL="228600" lvl="0" indent="-228600" algn="l" rtl="0">
              <a:lnSpc>
                <a:spcPct val="90000"/>
              </a:lnSpc>
              <a:spcBef>
                <a:spcPts val="1000"/>
              </a:spcBef>
              <a:spcAft>
                <a:spcPts val="0"/>
              </a:spcAft>
              <a:buClr>
                <a:schemeClr val="dk1"/>
              </a:buClr>
              <a:buSzPct val="100000"/>
              <a:buChar char="•"/>
            </a:pPr>
            <a:r>
              <a:rPr lang="en-US" dirty="0"/>
              <a:t>If ownership of copyright passes to the client it is known as a sale or assignment and again a written agreement is necessary. Furthermore, the agreement will usually provide that copyright is only to pass to the client when the final payment has been made in full. If copyright is to remain with the software house and the client is merely given permission to use the software, this is known as a </a:t>
            </a:r>
            <a:r>
              <a:rPr lang="en-US" dirty="0" err="1"/>
              <a:t>licence</a:t>
            </a:r>
            <a:endParaRPr dirty="0"/>
          </a:p>
          <a:p>
            <a:pPr marL="228600" lvl="0" indent="-228600" algn="l" rtl="0">
              <a:lnSpc>
                <a:spcPct val="90000"/>
              </a:lnSpc>
              <a:spcBef>
                <a:spcPts val="1000"/>
              </a:spcBef>
              <a:spcAft>
                <a:spcPts val="0"/>
              </a:spcAft>
              <a:buClr>
                <a:schemeClr val="dk1"/>
              </a:buClr>
              <a:buSzPct val="100000"/>
              <a:buChar char="•"/>
            </a:pPr>
            <a:r>
              <a:rPr lang="en-US" dirty="0"/>
              <a:t>If the client has an exclusive </a:t>
            </a:r>
            <a:r>
              <a:rPr lang="en-US" dirty="0" err="1"/>
              <a:t>licence</a:t>
            </a:r>
            <a:r>
              <a:rPr lang="en-US" dirty="0"/>
              <a:t> to use the software, it is the only organization entitled to use it. If the client takes ownership of the software or has an exclusive right to use it, the software house cannot make money from the software by licensing others to use it.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75" name="Google Shape;175;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ct val="100000"/>
              <a:buChar char="•"/>
            </a:pPr>
            <a:r>
              <a:rPr lang="en-US"/>
              <a:t>Where the client is granted a licence, the following matters should be dealt with in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duration of the licence—a licence should be for a fixed period; or there should be some provision for termination, for example by giving notice, or on the happening of certain events, common terminating events being death;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the licence agreement should state whether the licensee can assign or transfer the licence to another. If there is no provision giving the licensee the power to transfer the licence to another, then the licence is probably not assignable;</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scope of the licence: does the licence cover use on one particular computer, or can the</a:t>
            </a:r>
            <a:br>
              <a:rPr lang="en-US"/>
            </a:br>
            <a:r>
              <a:rPr lang="en-US"/>
              <a:t>software be run on other machines. If so, is the licence limited to one site? If the client</a:t>
            </a:r>
            <a:br>
              <a:rPr lang="en-US"/>
            </a:br>
            <a:r>
              <a:rPr lang="en-US"/>
              <a:t>is one of a group of companies, can others in the group also benefit from the licence?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confidentiality: the licence will often seek to restrain the licensee from allowing</a:t>
            </a:r>
            <a:br>
              <a:rPr lang="en-US"/>
            </a:br>
            <a:r>
              <a:rPr lang="en-US"/>
              <a:t>anyone other than company employees to become familiar with the use of the</a:t>
            </a:r>
            <a:br>
              <a:rPr lang="en-US"/>
            </a:br>
            <a:r>
              <a:rPr lang="en-US"/>
              <a:t>software. This can be an embarrassment for educational establishments who wish to</a:t>
            </a:r>
            <a:br>
              <a:rPr lang="en-US"/>
            </a:br>
            <a:r>
              <a:rPr lang="en-US"/>
              <a:t>purchase the software for use by their students. </a:t>
            </a:r>
            <a:br>
              <a:rPr lang="en-US"/>
            </a:br>
            <a:br>
              <a:rPr lang="en-US"/>
            </a:b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Ownership of rights</a:t>
            </a:r>
            <a:endParaRPr/>
          </a:p>
        </p:txBody>
      </p:sp>
      <p:sp>
        <p:nvSpPr>
          <p:cNvPr id="181" name="Google Shape;18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If the supplier retains the copyright, major problems can arise for the client if the </a:t>
            </a:r>
            <a:r>
              <a:rPr lang="en-US" b="1"/>
              <a:t>supplier goes into liquidation or otherwise ceases </a:t>
            </a:r>
            <a:r>
              <a:rPr lang="en-US"/>
              <a:t>to trade. The supplier is then no longer able to maintain the software but the client may be unable to obtain copies of the up-to-date source listings of the programs and any tools used to construct them, in order to commission maintenance from a third party.</a:t>
            </a:r>
            <a:endParaRPr/>
          </a:p>
          <a:p>
            <a:pPr marL="228600" lvl="0" indent="-228600" algn="l" rtl="0">
              <a:lnSpc>
                <a:spcPct val="90000"/>
              </a:lnSpc>
              <a:spcBef>
                <a:spcPts val="1000"/>
              </a:spcBef>
              <a:spcAft>
                <a:spcPts val="0"/>
              </a:spcAft>
              <a:buClr>
                <a:schemeClr val="dk1"/>
              </a:buClr>
              <a:buSzPts val="2800"/>
              <a:buChar char="•"/>
            </a:pPr>
            <a:r>
              <a:rPr lang="en-US"/>
              <a:t>One way around this difficulty is for the contract to specify that, after acceptance, a copy of the listings and documentation is placed in escrow; this means that the </a:t>
            </a:r>
            <a:r>
              <a:rPr lang="en-US" b="1"/>
              <a:t>copy is placed in the hands of a third party (usually a lawyer) </a:t>
            </a:r>
            <a:r>
              <a:rPr lang="en-US"/>
              <a:t>to be released to the client if and when certain defined circumstances arise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Confidentiality</a:t>
            </a:r>
            <a:endParaRPr/>
          </a:p>
        </p:txBody>
      </p:sp>
      <p:sp>
        <p:nvSpPr>
          <p:cNvPr id="187" name="Google Shape;187;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commissioning client may well have to pass confidential information about its business operations to the software house.</a:t>
            </a:r>
            <a:endParaRPr/>
          </a:p>
          <a:p>
            <a:pPr marL="228600" lvl="0" indent="-228600" algn="l" rtl="0">
              <a:lnSpc>
                <a:spcPct val="90000"/>
              </a:lnSpc>
              <a:spcBef>
                <a:spcPts val="1000"/>
              </a:spcBef>
              <a:spcAft>
                <a:spcPts val="0"/>
              </a:spcAft>
              <a:buClr>
                <a:schemeClr val="dk1"/>
              </a:buClr>
              <a:buSzPts val="2800"/>
              <a:buChar char="•"/>
            </a:pPr>
            <a:r>
              <a:rPr lang="en-US"/>
              <a:t>software house may not want the client to (disclose sensitive information) divulge to others details of the program content or other information</a:t>
            </a:r>
            <a:endParaRPr/>
          </a:p>
          <a:p>
            <a:pPr marL="228600" lvl="0" indent="-228600" algn="l" rtl="0">
              <a:lnSpc>
                <a:spcPct val="90000"/>
              </a:lnSpc>
              <a:spcBef>
                <a:spcPts val="1000"/>
              </a:spcBef>
              <a:spcAft>
                <a:spcPts val="0"/>
              </a:spcAft>
              <a:buClr>
                <a:schemeClr val="dk1"/>
              </a:buClr>
              <a:buSzPts val="2800"/>
              <a:buChar char="•"/>
            </a:pPr>
            <a:r>
              <a:rPr lang="en-US"/>
              <a:t>For each party to promise to maintain the confidentiality of the other’s secrets, and for express terms to that effect to be included in the contract.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marL="228600" lvl="0" indent="-228600" algn="l" rtl="0">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marL="228600" lvl="0" indent="-228600" algn="l" rtl="0">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Specify pattern of payments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 agreement between two or more parties for the doing or not doing of something specified</a:t>
            </a:r>
            <a:endParaRPr/>
          </a:p>
          <a:p>
            <a:pPr marL="228600" lvl="0" indent="-228600" algn="l" rtl="0">
              <a:lnSpc>
                <a:spcPct val="90000"/>
              </a:lnSpc>
              <a:spcBef>
                <a:spcPts val="1000"/>
              </a:spcBef>
              <a:spcAft>
                <a:spcPts val="0"/>
              </a:spcAft>
              <a:buClr>
                <a:schemeClr val="dk1"/>
              </a:buClr>
              <a:buSzPts val="2800"/>
              <a:buChar char="•"/>
            </a:pPr>
            <a:r>
              <a:rPr lang="en-US"/>
              <a:t>Contracts serve the following purpose: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Contracts set out the </a:t>
            </a:r>
            <a:r>
              <a:rPr lang="en-US" b="1"/>
              <a:t>agreement</a:t>
            </a:r>
            <a:r>
              <a:rPr lang="en-US"/>
              <a:t> between the parties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they set out the </a:t>
            </a:r>
            <a:r>
              <a:rPr lang="en-US" b="1"/>
              <a:t>aims</a:t>
            </a:r>
            <a:r>
              <a:rPr lang="en-US"/>
              <a:t> of the parties;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provide for </a:t>
            </a:r>
            <a:r>
              <a:rPr lang="en-US" b="1"/>
              <a:t>matters arising </a:t>
            </a:r>
            <a:r>
              <a:rPr lang="en-US"/>
              <a:t>while the contract is running,</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 ways of </a:t>
            </a:r>
            <a:r>
              <a:rPr lang="en-US" b="1"/>
              <a:t>terminating</a:t>
            </a:r>
            <a:r>
              <a:rPr lang="en-US"/>
              <a:t> the contract and the consequences of termination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1" name="Google Shape;10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If contracts are too harsh or unfair causing any issue between parties  to be unresolved, it is the responsibility of the  contract laws to  contemplate according to the rules. </a:t>
            </a:r>
            <a:endParaRPr/>
          </a:p>
          <a:p>
            <a:pPr marL="228600" lvl="0" indent="-228600" algn="l" rtl="0">
              <a:lnSpc>
                <a:spcPct val="90000"/>
              </a:lnSpc>
              <a:spcBef>
                <a:spcPts val="1000"/>
              </a:spcBef>
              <a:spcAft>
                <a:spcPts val="0"/>
              </a:spcAft>
              <a:buClr>
                <a:schemeClr val="dk1"/>
              </a:buClr>
              <a:buSzPts val="2800"/>
              <a:buChar char="•"/>
            </a:pPr>
            <a:r>
              <a:rPr lang="en-US"/>
              <a:t>contract law provides rules for the termination of the contract if performance becomes impossible</a:t>
            </a:r>
            <a:endParaRPr/>
          </a:p>
          <a:p>
            <a:pPr marL="228600" lvl="0" indent="-228600" algn="l" rtl="0">
              <a:lnSpc>
                <a:spcPct val="90000"/>
              </a:lnSpc>
              <a:spcBef>
                <a:spcPts val="1000"/>
              </a:spcBef>
              <a:spcAft>
                <a:spcPts val="0"/>
              </a:spcAft>
              <a:buClr>
                <a:schemeClr val="dk1"/>
              </a:buClr>
              <a:buSzPts val="2800"/>
              <a:buChar char="•"/>
            </a:pPr>
            <a:r>
              <a:rPr lang="en-US"/>
              <a:t>it sets aside contracts which are too harsh or unconscionable(unreasonable)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almost never disputes over contracts which run perfectly e.g marriage</a:t>
            </a:r>
            <a:endParaRPr/>
          </a:p>
          <a:p>
            <a:pPr marL="228600" lvl="0" indent="-228600" algn="l" rtl="0">
              <a:lnSpc>
                <a:spcPct val="90000"/>
              </a:lnSpc>
              <a:spcBef>
                <a:spcPts val="1000"/>
              </a:spcBef>
              <a:spcAft>
                <a:spcPts val="0"/>
              </a:spcAft>
              <a:buClr>
                <a:schemeClr val="dk1"/>
              </a:buClr>
              <a:buSzPts val="2800"/>
              <a:buChar char="•"/>
            </a:pPr>
            <a:r>
              <a:rPr lang="en-US"/>
              <a:t>Example: ship to carry a cargo</a:t>
            </a:r>
            <a:endParaRPr/>
          </a:p>
          <a:p>
            <a:pPr marL="228600" lvl="0" indent="-228600" algn="l" rtl="0">
              <a:lnSpc>
                <a:spcPct val="90000"/>
              </a:lnSpc>
              <a:spcBef>
                <a:spcPts val="1000"/>
              </a:spcBef>
              <a:spcAft>
                <a:spcPts val="0"/>
              </a:spcAft>
              <a:buClr>
                <a:schemeClr val="dk1"/>
              </a:buClr>
              <a:buSzPts val="2800"/>
              <a:buChar char="•"/>
            </a:pPr>
            <a:r>
              <a:rPr lang="en-US"/>
              <a:t>In order to avoid disputes and future difficulties it is better to draft a document which sets out: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terms on which both parties is to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Methods of payment.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Appropriate ways to terminate the contract-notice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3" name="Google Shape;113;p17"/>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a:t>One noticeable growth area is e-commerce. However, again the law is able to cope, sometimes with minor modifications, e.g. relating to electronic signatures to documents exchanged over the Net. Since the advent of the Internet, the market has globalized to a far greater extent than ever before, and there is greater need for international harmonization of laws. The EU has therefore been very active in line with its policy of removing distortions of trade within the internal market and also in facilitating trade by EU businesses. There are therefore directives and proposals for directives on:</a:t>
            </a:r>
            <a:br>
              <a:rPr lang="en-US" sz="2600"/>
            </a:br>
            <a:r>
              <a:rPr lang="en-US" sz="2600"/>
              <a:t>1. electronic signatures;</a:t>
            </a:r>
            <a:br>
              <a:rPr lang="en-US" sz="2600"/>
            </a:br>
            <a:r>
              <a:rPr lang="en-US" sz="2600"/>
              <a:t>2. electronic commerce;</a:t>
            </a:r>
            <a:br>
              <a:rPr lang="en-US" sz="2600"/>
            </a:br>
            <a:r>
              <a:rPr lang="en-US" sz="2600"/>
              <a:t>3. distance contracts;</a:t>
            </a:r>
            <a:br>
              <a:rPr lang="en-US" sz="2600"/>
            </a:br>
            <a:r>
              <a:rPr lang="en-US" sz="2600"/>
              <a:t>4. distance selling of financial services. </a:t>
            </a:r>
            <a:br>
              <a:rPr lang="en-US" sz="2600"/>
            </a:b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19" name="Google Shape;119;p18"/>
          <p:cNvSpPr txBox="1">
            <a:spLocks noGrp="1"/>
          </p:cNvSpPr>
          <p:nvPr>
            <p:ph type="body" idx="1"/>
          </p:nvPr>
        </p:nvSpPr>
        <p:spPr>
          <a:xfrm>
            <a:off x="811696" y="1560581"/>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600"/>
              <a:buChar char="•"/>
            </a:pPr>
            <a:r>
              <a:rPr lang="en-US" sz="2600" dirty="0"/>
              <a:t>One of the problems with computing contracts is that many lawyers are still not familiar with the technology. But, on the other hand, even fewer computer scientists are familiar with the law; and as both lawyers and computer scientists use jargon known almost only to themselves, the difficulties are compounded.</a:t>
            </a:r>
            <a:endParaRPr dirty="0"/>
          </a:p>
          <a:p>
            <a:pPr marL="228600" lvl="0" indent="-228600" algn="l" rtl="0">
              <a:lnSpc>
                <a:spcPct val="90000"/>
              </a:lnSpc>
              <a:spcBef>
                <a:spcPts val="1000"/>
              </a:spcBef>
              <a:spcAft>
                <a:spcPts val="0"/>
              </a:spcAft>
              <a:buClr>
                <a:schemeClr val="dk1"/>
              </a:buClr>
              <a:buSzPts val="2600"/>
              <a:buChar char="•"/>
            </a:pPr>
            <a:r>
              <a:rPr lang="en-US" sz="2600" dirty="0"/>
              <a:t>Hilary Pearson (Computer Contracts, 1984) made a very telling statement when she said that, while optimists make the best deal makers, pessimists make the best contract writers. </a:t>
            </a:r>
            <a:endParaRPr sz="2600" dirty="0"/>
          </a:p>
          <a:p>
            <a:pPr marL="228600" lvl="0" indent="-228600" algn="l" rtl="0">
              <a:lnSpc>
                <a:spcPct val="90000"/>
              </a:lnSpc>
              <a:spcBef>
                <a:spcPts val="1000"/>
              </a:spcBef>
              <a:spcAft>
                <a:spcPts val="0"/>
              </a:spcAft>
              <a:buClr>
                <a:schemeClr val="dk1"/>
              </a:buClr>
              <a:buSzPts val="2600"/>
              <a:buChar char="•"/>
            </a:pPr>
            <a:r>
              <a:rPr lang="en-US" sz="2600" dirty="0"/>
              <a:t>When it comes to drafting a contract, lawyers in particular are born pessimists. This often gives rise to frustration on the part of a business client who is excited by the possibilities of a deal which may have taken considerable time and effort to negotiate. Resolving potential and hypothetical points of difficulty may just be seen as time-wasting by the client. </a:t>
            </a:r>
            <a:br>
              <a:rPr lang="en-US" sz="2400" dirty="0"/>
            </a:br>
            <a:br>
              <a:rPr lang="en-US" sz="2400" dirty="0"/>
            </a:br>
            <a:r>
              <a:rPr lang="en-US" sz="2400" dirty="0"/>
              <a:t> </a:t>
            </a:r>
            <a:br>
              <a:rPr lang="en-US" sz="2400" dirty="0"/>
            </a:br>
            <a:endParaRPr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25" name="Google Shape;125;p19"/>
          <p:cNvSpPr txBox="1">
            <a:spLocks noGrp="1"/>
          </p:cNvSpPr>
          <p:nvPr>
            <p:ph type="body" idx="1"/>
          </p:nvPr>
        </p:nvSpPr>
        <p:spPr>
          <a:xfrm>
            <a:off x="838200" y="186538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Contract should be clear, consistent and concise. It is important that a contract is set out in a clear and logical manner and that it is complete and consistent</a:t>
            </a:r>
            <a:endParaRPr/>
          </a:p>
          <a:p>
            <a:pPr marL="228600" lvl="0" indent="-228600" algn="l" rtl="0">
              <a:lnSpc>
                <a:spcPct val="90000"/>
              </a:lnSpc>
              <a:spcBef>
                <a:spcPts val="1000"/>
              </a:spcBef>
              <a:spcAft>
                <a:spcPts val="0"/>
              </a:spcAft>
              <a:buClr>
                <a:schemeClr val="dk1"/>
              </a:buClr>
              <a:buSzPts val="2800"/>
              <a:buChar char="•"/>
            </a:pPr>
            <a:r>
              <a:rPr lang="en-US"/>
              <a:t>There should be no ambiguity and the parties to the agreement should be left in no doubt as to their rights and duties.</a:t>
            </a:r>
            <a:endParaRPr/>
          </a:p>
          <a:p>
            <a:pPr marL="228600" lvl="0" indent="-228600" algn="l" rtl="0">
              <a:lnSpc>
                <a:spcPct val="90000"/>
              </a:lnSpc>
              <a:spcBef>
                <a:spcPts val="1000"/>
              </a:spcBef>
              <a:spcAft>
                <a:spcPts val="0"/>
              </a:spcAft>
              <a:buClr>
                <a:schemeClr val="dk1"/>
              </a:buClr>
              <a:buSzPts val="2800"/>
              <a:buChar char="•"/>
            </a:pPr>
            <a:r>
              <a:rPr lang="en-US"/>
              <a:t>Ambiguity and doubts can lead to performance which is viewed as unsatisfactory. </a:t>
            </a:r>
            <a:endParaRPr/>
          </a:p>
          <a:p>
            <a:pPr marL="228600" lvl="0" indent="-228600" algn="l" rtl="0">
              <a:lnSpc>
                <a:spcPct val="90000"/>
              </a:lnSpc>
              <a:spcBef>
                <a:spcPts val="1000"/>
              </a:spcBef>
              <a:spcAft>
                <a:spcPts val="0"/>
              </a:spcAft>
              <a:buClr>
                <a:schemeClr val="dk1"/>
              </a:buClr>
              <a:buSzPts val="2800"/>
              <a:buChar char="•"/>
            </a:pPr>
            <a:r>
              <a:rPr lang="en-US"/>
              <a:t>This can lead to disagreement and the expenditure of time, effort and therefore money, in resolving the matter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a:t>
            </a:r>
            <a:endParaRPr/>
          </a:p>
        </p:txBody>
      </p:sp>
      <p:sp>
        <p:nvSpPr>
          <p:cNvPr id="131" name="Google Shape;13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software engineers are likely to come across many different types of contract—insurance contracts, contracts of employment, contracts with hardware suppliers, consultancy contracts.</a:t>
            </a:r>
            <a:endParaRPr/>
          </a:p>
          <a:p>
            <a:pPr marL="228600" lvl="0" indent="-228600" algn="l" rtl="0">
              <a:lnSpc>
                <a:spcPct val="90000"/>
              </a:lnSpc>
              <a:spcBef>
                <a:spcPts val="1000"/>
              </a:spcBef>
              <a:spcAft>
                <a:spcPts val="0"/>
              </a:spcAft>
              <a:buClr>
                <a:schemeClr val="dk1"/>
              </a:buClr>
              <a:buSzPts val="2800"/>
              <a:buChar char="•"/>
            </a:pPr>
            <a:r>
              <a:rPr lang="en-US"/>
              <a:t>we shall concentrate on contracts which are relevant to the development and supply of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Contracts for the supply of custom-built software at a fixed price</a:t>
            </a:r>
            <a:endParaRPr/>
          </a:p>
        </p:txBody>
      </p:sp>
      <p:sp>
        <p:nvSpPr>
          <p:cNvPr id="137" name="Google Shape;13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a:t>Producing a good contract costs a lot of money; </a:t>
            </a:r>
            <a:endParaRPr/>
          </a:p>
          <a:p>
            <a:pPr marL="228600" lvl="0" indent="-228600" algn="l" rtl="0">
              <a:lnSpc>
                <a:spcPct val="90000"/>
              </a:lnSpc>
              <a:spcBef>
                <a:spcPts val="1000"/>
              </a:spcBef>
              <a:spcAft>
                <a:spcPts val="0"/>
              </a:spcAft>
              <a:buClr>
                <a:schemeClr val="dk1"/>
              </a:buClr>
              <a:buSzPct val="100000"/>
              <a:buChar char="•"/>
            </a:pPr>
            <a:r>
              <a:rPr lang="en-US"/>
              <a:t>good commercial lawyers are not cheap.</a:t>
            </a:r>
            <a:endParaRPr/>
          </a:p>
          <a:p>
            <a:pPr marL="228600" lvl="0" indent="-228600" algn="l" rtl="0">
              <a:lnSpc>
                <a:spcPct val="90000"/>
              </a:lnSpc>
              <a:spcBef>
                <a:spcPts val="1000"/>
              </a:spcBef>
              <a:spcAft>
                <a:spcPts val="0"/>
              </a:spcAft>
              <a:buClr>
                <a:schemeClr val="dk1"/>
              </a:buClr>
              <a:buSzPct val="100000"/>
              <a:buChar char="•"/>
            </a:pPr>
            <a:r>
              <a:rPr lang="en-US"/>
              <a:t>software suppliers try to use what are known as standard form contracts, which are used or intended to be used many times over</a:t>
            </a:r>
            <a:endParaRPr/>
          </a:p>
          <a:p>
            <a:pPr marL="0" lvl="0" indent="0" algn="l" rtl="0">
              <a:lnSpc>
                <a:spcPct val="90000"/>
              </a:lnSpc>
              <a:spcBef>
                <a:spcPts val="1000"/>
              </a:spcBef>
              <a:spcAft>
                <a:spcPts val="0"/>
              </a:spcAft>
              <a:buClr>
                <a:schemeClr val="dk1"/>
              </a:buClr>
              <a:buSzPct val="100000"/>
              <a:buNone/>
            </a:pPr>
            <a:r>
              <a:rPr lang="en-US" b="1"/>
              <a:t>Structure of the contract</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short </a:t>
            </a:r>
            <a:r>
              <a:rPr lang="en-US" b="1"/>
              <a:t>introductory section </a:t>
            </a:r>
            <a:r>
              <a:rPr lang="en-US"/>
              <a:t>which specifies, among other things the names of the parties to the contract;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t>
            </a:r>
            <a:r>
              <a:rPr lang="en-US" b="1"/>
              <a:t>standard terms and conditions</a:t>
            </a:r>
            <a:r>
              <a:rPr lang="en-US"/>
              <a:t>; </a:t>
            </a:r>
            <a:endParaRPr/>
          </a:p>
          <a:p>
            <a:pPr marL="514350" lvl="0" indent="-514350" algn="l" rtl="0">
              <a:lnSpc>
                <a:spcPct val="90000"/>
              </a:lnSpc>
              <a:spcBef>
                <a:spcPts val="1000"/>
              </a:spcBef>
              <a:spcAft>
                <a:spcPts val="0"/>
              </a:spcAft>
              <a:buClr>
                <a:schemeClr val="dk1"/>
              </a:buClr>
              <a:buSzPct val="100000"/>
              <a:buFont typeface="Calibri"/>
              <a:buAutoNum type="arabicPeriod"/>
            </a:pPr>
            <a:r>
              <a:rPr lang="en-US"/>
              <a:t>a set of appendices or </a:t>
            </a:r>
            <a:r>
              <a:rPr lang="en-US" b="1"/>
              <a:t>annexes</a:t>
            </a:r>
            <a:r>
              <a:rPr lang="en-US"/>
              <a:t>. (</a:t>
            </a:r>
            <a:r>
              <a:rPr lang="en-US" b="0" i="0">
                <a:solidFill>
                  <a:srgbClr val="202124"/>
                </a:solidFill>
                <a:latin typeface="arial"/>
                <a:ea typeface="arial"/>
                <a:cs typeface="arial"/>
                <a:sym typeface="arial"/>
              </a:rPr>
              <a:t>an addition to a document.)</a:t>
            </a:r>
            <a:endParaRPr/>
          </a:p>
          <a:p>
            <a:pPr marL="0" lvl="0" indent="0" algn="l" rtl="0">
              <a:lnSpc>
                <a:spcPct val="90000"/>
              </a:lnSpc>
              <a:spcBef>
                <a:spcPts val="1000"/>
              </a:spcBef>
              <a:spcAft>
                <a:spcPts val="0"/>
              </a:spcAft>
              <a:buClr>
                <a:schemeClr val="dk1"/>
              </a:buClr>
              <a:buSzPct val="100000"/>
              <a:buNone/>
            </a:pPr>
            <a:r>
              <a:rPr lang="en-US"/>
              <a:t>The standard terms and conditions do not change from one project to another; they contain references to the annexes, which contain all the project specific material.</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14740</TotalTime>
  <Words>2028</Words>
  <Application>Microsoft Office PowerPoint</Application>
  <PresentationFormat>Widescreen</PresentationFormat>
  <Paragraphs>118</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arial</vt:lpstr>
      <vt:lpstr>arial</vt:lpstr>
      <vt:lpstr>Office Theme</vt:lpstr>
      <vt:lpstr>Computer Contracts</vt:lpstr>
      <vt:lpstr>Introduction</vt:lpstr>
      <vt:lpstr>Introduction</vt:lpstr>
      <vt:lpstr>Introduction</vt:lpstr>
      <vt:lpstr>Introduction</vt:lpstr>
      <vt:lpstr>Introduction</vt:lpstr>
      <vt:lpstr>Introduction</vt:lpstr>
      <vt:lpstr>Introduction</vt:lpstr>
      <vt:lpstr>Contracts for the supply of custom-built software at a fixed price</vt:lpstr>
      <vt:lpstr>Issues dealt with standard terms and conditions</vt:lpstr>
      <vt:lpstr>Issues dealt with standard terms and conditions</vt:lpstr>
      <vt:lpstr>What is to be produced</vt:lpstr>
      <vt:lpstr>What is to be delivered</vt:lpstr>
      <vt:lpstr>Ownership of rights</vt:lpstr>
      <vt:lpstr>Ownership of rights</vt:lpstr>
      <vt:lpstr>Ownership of rights</vt:lpstr>
      <vt:lpstr>Confidentiality</vt:lpstr>
      <vt:lpstr>Payment terms</vt:lpstr>
      <vt:lpstr>Payment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Contracts</dc:title>
  <dc:creator>Amjad Hussain</dc:creator>
  <cp:lastModifiedBy>Amjad Hussain</cp:lastModifiedBy>
  <cp:revision>7</cp:revision>
  <dcterms:modified xsi:type="dcterms:W3CDTF">2024-09-24T16:48:01Z</dcterms:modified>
</cp:coreProperties>
</file>