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2" r:id="rId16"/>
    <p:sldId id="273" r:id="rId17"/>
    <p:sldId id="275" r:id="rId18"/>
    <p:sldId id="280" r:id="rId19"/>
    <p:sldId id="277" r:id="rId20"/>
    <p:sldId id="287" r:id="rId21"/>
    <p:sldId id="307" r:id="rId22"/>
    <p:sldId id="278" r:id="rId23"/>
    <p:sldId id="281" r:id="rId24"/>
    <p:sldId id="282" r:id="rId25"/>
    <p:sldId id="283" r:id="rId26"/>
    <p:sldId id="285" r:id="rId27"/>
    <p:sldId id="286" r:id="rId28"/>
    <p:sldId id="288" r:id="rId29"/>
    <p:sldId id="289" r:id="rId30"/>
    <p:sldId id="296" r:id="rId31"/>
    <p:sldId id="294" r:id="rId32"/>
    <p:sldId id="295" r:id="rId33"/>
    <p:sldId id="290" r:id="rId34"/>
    <p:sldId id="291" r:id="rId35"/>
    <p:sldId id="292" r:id="rId36"/>
    <p:sldId id="298" r:id="rId37"/>
    <p:sldId id="297" r:id="rId38"/>
    <p:sldId id="299" r:id="rId39"/>
    <p:sldId id="300" r:id="rId40"/>
    <p:sldId id="301" r:id="rId41"/>
    <p:sldId id="302" r:id="rId42"/>
    <p:sldId id="303" r:id="rId43"/>
    <p:sldId id="304" r:id="rId44"/>
    <p:sldId id="305" r:id="rId45"/>
    <p:sldId id="306" r:id="rId46"/>
    <p:sldId id="308"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9" r:id="rId65"/>
    <p:sldId id="330" r:id="rId66"/>
    <p:sldId id="328" r:id="rId67"/>
    <p:sldId id="331" r:id="rId68"/>
    <p:sldId id="332" r:id="rId69"/>
    <p:sldId id="32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A4F2A-80CB-4F19-9699-97010BFE528E}" type="datetimeFigureOut">
              <a:rPr lang="en-US" smtClean="0"/>
              <a:pPr/>
              <a:t>5/16/2023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38E0DD-7A7E-40BA-B284-22A5A7B91A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F6D5F6-FA47-48EA-B77E-AAAAED73ABB5}" type="datetime1">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CCC4D-9BA3-45A2-8595-8E8385A8C063}" type="datetime1">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E2D21B-D1C5-4E82-8C0B-BDBC99FE4A47}" type="datetime1">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D07D0-5D2E-46A7-B869-55CB4AC72CD1}" type="datetime1">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74259-BF49-4908-8243-B195EB182573}" type="datetime1">
              <a:rPr lang="en-US" smtClean="0"/>
              <a:pPr/>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FF1BE-6A10-4643-B2E4-F4BAE4ABE4E7}" type="datetime1">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52123F-7C4F-4F98-B39F-F5FBE19DFE5A}" type="datetime1">
              <a:rPr lang="en-US" smtClean="0"/>
              <a:pPr/>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E9103A-EB8C-4FD1-B794-BE22FBD5214F}" type="datetime1">
              <a:rPr lang="en-US" smtClean="0"/>
              <a:pPr/>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C26EA-EE2D-4289-93EF-08F40A37E31B}" type="datetime1">
              <a:rPr lang="en-US" smtClean="0"/>
              <a:pPr/>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63133-2996-4ECA-BB2F-8C42F6E3B86D}" type="datetime1">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773E82-370C-48AB-9883-1DC7E1CE40B5}" type="datetime1">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F30F89-EB35-4761-BCE5-DB7083A0B4E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896CB-4CFD-4B80-AF77-DE64B5D6B17B}" type="datetime1">
              <a:rPr lang="en-US" smtClean="0"/>
              <a:pPr/>
              <a:t>5/16/2023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30F89-EB35-4761-BCE5-DB7083A0B4E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yourdatateacher.com/2022/10/25/3-easy-hypothesis-tests-for-the-mean-valu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Slides</a:t>
            </a:r>
            <a:endParaRPr lang="en-US" dirty="0"/>
          </a:p>
        </p:txBody>
      </p:sp>
      <p:sp>
        <p:nvSpPr>
          <p:cNvPr id="3" name="Subtitle 2"/>
          <p:cNvSpPr>
            <a:spLocks noGrp="1"/>
          </p:cNvSpPr>
          <p:nvPr>
            <p:ph type="subTitle" idx="1"/>
          </p:nvPr>
        </p:nvSpPr>
        <p:spPr>
          <a:xfrm>
            <a:off x="1371600" y="3886200"/>
            <a:ext cx="6400800" cy="2186006"/>
          </a:xfrm>
        </p:spPr>
        <p:txBody>
          <a:bodyPr>
            <a:normAutofit/>
          </a:bodyPr>
          <a:lstStyle/>
          <a:p>
            <a:r>
              <a:rPr lang="en-US" dirty="0" smtClean="0"/>
              <a:t>Advance Statistics</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of Correlation Coefficient</a:t>
            </a:r>
            <a:endParaRPr lang="en-US" dirty="0"/>
          </a:p>
        </p:txBody>
      </p:sp>
      <p:sp>
        <p:nvSpPr>
          <p:cNvPr id="3" name="Content Placeholder 2"/>
          <p:cNvSpPr>
            <a:spLocks noGrp="1"/>
          </p:cNvSpPr>
          <p:nvPr>
            <p:ph idx="1"/>
          </p:nvPr>
        </p:nvSpPr>
        <p:spPr>
          <a:xfrm>
            <a:off x="457200" y="1285860"/>
            <a:ext cx="8229600" cy="5357850"/>
          </a:xfrm>
        </p:spPr>
        <p:txBody>
          <a:bodyPr>
            <a:normAutofit fontScale="92500" lnSpcReduction="10000"/>
          </a:bodyPr>
          <a:lstStyle/>
          <a:p>
            <a:pPr>
              <a:buNone/>
            </a:pPr>
            <a:r>
              <a:rPr lang="en-US" dirty="0" smtClean="0"/>
              <a:t>The Null hypothesis is </a:t>
            </a:r>
          </a:p>
          <a:p>
            <a:pPr>
              <a:buNone/>
            </a:pPr>
            <a:r>
              <a:rPr lang="en-US" dirty="0" smtClean="0"/>
              <a:t>H</a:t>
            </a:r>
            <a:r>
              <a:rPr lang="en-US" baseline="-25000" dirty="0" smtClean="0"/>
              <a:t>0</a:t>
            </a:r>
            <a:r>
              <a:rPr lang="en-US" dirty="0" smtClean="0"/>
              <a:t>: There is no correlation ( i.e. </a:t>
            </a:r>
            <a:r>
              <a:rPr lang="en-US" dirty="0" smtClean="0">
                <a:sym typeface="Symbol"/>
              </a:rPr>
              <a:t>=0)</a:t>
            </a:r>
          </a:p>
          <a:p>
            <a:pPr>
              <a:buNone/>
            </a:pPr>
            <a:r>
              <a:rPr lang="en-US" dirty="0" smtClean="0">
                <a:sym typeface="Symbol"/>
              </a:rPr>
              <a:t>H</a:t>
            </a:r>
            <a:r>
              <a:rPr lang="en-US" baseline="-25000" dirty="0" smtClean="0">
                <a:sym typeface="Symbol"/>
              </a:rPr>
              <a:t>1</a:t>
            </a:r>
            <a:r>
              <a:rPr lang="en-US" dirty="0" smtClean="0">
                <a:sym typeface="Symbol"/>
              </a:rPr>
              <a:t>: There is correlation (i.e. ≠ 0)</a:t>
            </a:r>
          </a:p>
          <a:p>
            <a:pPr>
              <a:buNone/>
            </a:pPr>
            <a:endParaRPr lang="en-US" dirty="0" smtClean="0">
              <a:sym typeface="Symbol"/>
            </a:endParaRPr>
          </a:p>
          <a:p>
            <a:pPr>
              <a:buNone/>
            </a:pPr>
            <a:r>
              <a:rPr lang="en-US" dirty="0" smtClean="0">
                <a:sym typeface="Symbol"/>
              </a:rPr>
              <a:t>Test Statistics:    </a:t>
            </a:r>
          </a:p>
          <a:p>
            <a:pPr>
              <a:buNone/>
            </a:pPr>
            <a:endParaRPr lang="en-US" dirty="0" smtClean="0">
              <a:sym typeface="Symbol"/>
            </a:endParaRPr>
          </a:p>
          <a:p>
            <a:pPr>
              <a:buNone/>
            </a:pPr>
            <a:r>
              <a:rPr lang="en-US" dirty="0" smtClean="0">
                <a:sym typeface="Symbol"/>
              </a:rPr>
              <a:t>Rejection rule is : </a:t>
            </a:r>
          </a:p>
          <a:p>
            <a:pPr>
              <a:buNone/>
            </a:pPr>
            <a:r>
              <a:rPr lang="en-US" dirty="0" smtClean="0">
                <a:sym typeface="Symbol"/>
              </a:rPr>
              <a:t>(</a:t>
            </a:r>
            <a:r>
              <a:rPr lang="en-US" dirty="0" err="1" smtClean="0">
                <a:sym typeface="Symbol"/>
              </a:rPr>
              <a:t>i</a:t>
            </a:r>
            <a:r>
              <a:rPr lang="en-US" dirty="0" smtClean="0">
                <a:sym typeface="Symbol"/>
              </a:rPr>
              <a:t>) By using Table Value: </a:t>
            </a:r>
            <a:r>
              <a:rPr lang="en-US" b="1" dirty="0" smtClean="0">
                <a:sym typeface="Symbol"/>
              </a:rPr>
              <a:t>Reject</a:t>
            </a:r>
            <a:r>
              <a:rPr lang="en-US" b="1" baseline="-25000" dirty="0" smtClean="0">
                <a:sym typeface="Symbol"/>
              </a:rPr>
              <a:t> </a:t>
            </a:r>
            <a:r>
              <a:rPr lang="en-US" b="1" dirty="0" smtClean="0"/>
              <a:t>H</a:t>
            </a:r>
            <a:r>
              <a:rPr lang="en-US" b="1" baseline="-25000" dirty="0" smtClean="0"/>
              <a:t>0</a:t>
            </a:r>
            <a:r>
              <a:rPr lang="en-US" dirty="0" smtClean="0">
                <a:sym typeface="Symbol"/>
              </a:rPr>
              <a:t> if</a:t>
            </a:r>
          </a:p>
          <a:p>
            <a:pPr>
              <a:buNone/>
            </a:pPr>
            <a:r>
              <a:rPr lang="en-US" dirty="0" smtClean="0">
                <a:sym typeface="Symbol"/>
              </a:rPr>
              <a:t>(ii)By using P-Value:</a:t>
            </a:r>
            <a:r>
              <a:rPr lang="en-US" b="1" dirty="0" smtClean="0">
                <a:sym typeface="Symbol"/>
              </a:rPr>
              <a:t>  </a:t>
            </a:r>
          </a:p>
          <a:p>
            <a:pPr>
              <a:buNone/>
            </a:pPr>
            <a:r>
              <a:rPr lang="en-US" b="1" dirty="0" smtClean="0">
                <a:sym typeface="Symbol"/>
              </a:rPr>
              <a:t>   Reject</a:t>
            </a:r>
            <a:r>
              <a:rPr lang="en-US" b="1" baseline="-25000" dirty="0" smtClean="0">
                <a:sym typeface="Symbol"/>
              </a:rPr>
              <a:t> </a:t>
            </a:r>
            <a:r>
              <a:rPr lang="en-US" b="1" dirty="0" smtClean="0"/>
              <a:t>H</a:t>
            </a:r>
            <a:r>
              <a:rPr lang="en-US" b="1" baseline="-25000" dirty="0" smtClean="0"/>
              <a:t>0</a:t>
            </a:r>
            <a:r>
              <a:rPr lang="en-US" baseline="-25000" dirty="0" smtClean="0">
                <a:sym typeface="Symbol"/>
              </a:rPr>
              <a:t> </a:t>
            </a:r>
            <a:r>
              <a:rPr lang="en-US" dirty="0" smtClean="0">
                <a:sym typeface="Symbol"/>
              </a:rPr>
              <a:t>If p-value &lt; specified level of significance</a:t>
            </a:r>
            <a:endParaRPr lang="en-US" dirty="0" smtClean="0"/>
          </a:p>
          <a:p>
            <a:endParaRPr lang="en-US" dirty="0"/>
          </a:p>
        </p:txBody>
      </p:sp>
      <p:sp>
        <p:nvSpPr>
          <p:cNvPr id="81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43306" y="3153576"/>
            <a:ext cx="2000264" cy="1132680"/>
          </a:xfrm>
          <a:prstGeom prst="rect">
            <a:avLst/>
          </a:prstGeom>
          <a:noFill/>
        </p:spPr>
      </p:pic>
      <p:sp>
        <p:nvSpPr>
          <p:cNvPr id="81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1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50799" y="4786322"/>
            <a:ext cx="2035977" cy="514352"/>
          </a:xfrm>
          <a:prstGeom prst="rect">
            <a:avLst/>
          </a:prstGeom>
          <a:noFill/>
        </p:spPr>
      </p:pic>
      <p:sp>
        <p:nvSpPr>
          <p:cNvPr id="8" name="Slide Number Placeholder 7"/>
          <p:cNvSpPr>
            <a:spLocks noGrp="1"/>
          </p:cNvSpPr>
          <p:nvPr>
            <p:ph type="sldNum" sz="quarter" idx="12"/>
          </p:nvPr>
        </p:nvSpPr>
        <p:spPr/>
        <p:txBody>
          <a:bodyPr/>
          <a:lstStyle/>
          <a:p>
            <a:fld id="{84F30F89-EB35-4761-BCE5-DB7083A0B4E1}"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R-commands</a:t>
            </a:r>
            <a:endParaRPr lang="en-US" dirty="0"/>
          </a:p>
        </p:txBody>
      </p:sp>
      <p:sp>
        <p:nvSpPr>
          <p:cNvPr id="3" name="Content Placeholder 2"/>
          <p:cNvSpPr>
            <a:spLocks noGrp="1"/>
          </p:cNvSpPr>
          <p:nvPr>
            <p:ph idx="1"/>
          </p:nvPr>
        </p:nvSpPr>
        <p:spPr>
          <a:xfrm>
            <a:off x="457200" y="1214422"/>
            <a:ext cx="8229600" cy="4525963"/>
          </a:xfrm>
        </p:spPr>
        <p:txBody>
          <a:bodyPr>
            <a:normAutofit fontScale="92500" lnSpcReduction="10000"/>
          </a:bodyPr>
          <a:lstStyle/>
          <a:p>
            <a:pPr>
              <a:buNone/>
            </a:pPr>
            <a:r>
              <a:rPr lang="en-US" dirty="0" smtClean="0"/>
              <a:t>To test the significance of correlation coefficient, we use following r-command for each method.</a:t>
            </a:r>
          </a:p>
          <a:p>
            <a:endParaRPr lang="en-US" dirty="0" smtClean="0"/>
          </a:p>
          <a:p>
            <a:r>
              <a:rPr lang="en-US" dirty="0" smtClean="0"/>
              <a:t>To test Pearson's coefficient of correlation</a:t>
            </a:r>
          </a:p>
          <a:p>
            <a:pPr>
              <a:buNone/>
            </a:pPr>
            <a:r>
              <a:rPr lang="en-US" b="1" dirty="0" smtClean="0"/>
              <a:t>           </a:t>
            </a:r>
            <a:r>
              <a:rPr lang="en-US" b="1" dirty="0" err="1" smtClean="0"/>
              <a:t>cor.test</a:t>
            </a:r>
            <a:r>
              <a:rPr lang="en-US" b="1" dirty="0" smtClean="0"/>
              <a:t> (</a:t>
            </a:r>
            <a:r>
              <a:rPr lang="en-US" b="1" dirty="0" err="1" smtClean="0"/>
              <a:t>x,y</a:t>
            </a:r>
            <a:r>
              <a:rPr lang="en-US" b="1" dirty="0" smtClean="0"/>
              <a:t>, method=“</a:t>
            </a:r>
            <a:r>
              <a:rPr lang="en-US" b="1" dirty="0" err="1" smtClean="0"/>
              <a:t>pearson</a:t>
            </a:r>
            <a:r>
              <a:rPr lang="en-US" b="1" dirty="0" smtClean="0"/>
              <a:t>”)</a:t>
            </a:r>
          </a:p>
          <a:p>
            <a:r>
              <a:rPr lang="en-US" dirty="0" smtClean="0"/>
              <a:t>To test spearman coefficient of correlation</a:t>
            </a:r>
          </a:p>
          <a:p>
            <a:pPr>
              <a:buNone/>
            </a:pPr>
            <a:r>
              <a:rPr lang="en-US" b="1" dirty="0" smtClean="0"/>
              <a:t>           </a:t>
            </a:r>
            <a:r>
              <a:rPr lang="en-US" b="1" dirty="0" err="1" smtClean="0"/>
              <a:t>cor.test</a:t>
            </a:r>
            <a:r>
              <a:rPr lang="en-US" b="1" dirty="0" smtClean="0"/>
              <a:t> (</a:t>
            </a:r>
            <a:r>
              <a:rPr lang="en-US" b="1" dirty="0" err="1" smtClean="0"/>
              <a:t>x,y</a:t>
            </a:r>
            <a:r>
              <a:rPr lang="en-US" b="1" dirty="0" smtClean="0"/>
              <a:t>, method=“spearman”)</a:t>
            </a:r>
          </a:p>
          <a:p>
            <a:r>
              <a:rPr lang="en-US" dirty="0" smtClean="0"/>
              <a:t>To test Kendall coefficient of correlation</a:t>
            </a:r>
          </a:p>
          <a:p>
            <a:pPr>
              <a:buNone/>
            </a:pPr>
            <a:r>
              <a:rPr lang="en-US" b="1" dirty="0" smtClean="0"/>
              <a:t>           </a:t>
            </a:r>
            <a:r>
              <a:rPr lang="en-US" b="1" dirty="0" err="1" smtClean="0"/>
              <a:t>cor.test</a:t>
            </a:r>
            <a:r>
              <a:rPr lang="en-US" b="1" dirty="0" smtClean="0"/>
              <a:t> (</a:t>
            </a:r>
            <a:r>
              <a:rPr lang="en-US" b="1" dirty="0" err="1" smtClean="0"/>
              <a:t>x,y</a:t>
            </a:r>
            <a:r>
              <a:rPr lang="en-US" b="1" dirty="0" smtClean="0"/>
              <a:t>, method=“</a:t>
            </a:r>
            <a:r>
              <a:rPr lang="en-US" b="1" dirty="0" err="1" smtClean="0"/>
              <a:t>kendall</a:t>
            </a:r>
            <a:r>
              <a:rPr lang="en-US" b="1" dirty="0" smtClean="0"/>
              <a:t>”)</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Spearman's Rank Correlation Coefficient by Pharmaceutical Biostatistics -  Issuu"/>
          <p:cNvPicPr>
            <a:picLocks noChangeAspect="1" noChangeArrowheads="1"/>
          </p:cNvPicPr>
          <p:nvPr/>
        </p:nvPicPr>
        <p:blipFill>
          <a:blip r:embed="rId2" cstate="print"/>
          <a:srcRect/>
          <a:stretch>
            <a:fillRect/>
          </a:stretch>
        </p:blipFill>
        <p:spPr bwMode="auto">
          <a:xfrm>
            <a:off x="141579" y="214290"/>
            <a:ext cx="9002453" cy="6357982"/>
          </a:xfrm>
          <a:prstGeom prst="rect">
            <a:avLst/>
          </a:prstGeom>
          <a:noFill/>
        </p:spPr>
      </p:pic>
      <p:sp>
        <p:nvSpPr>
          <p:cNvPr id="4" name="Slide Number Placeholder 3"/>
          <p:cNvSpPr>
            <a:spLocks noGrp="1"/>
          </p:cNvSpPr>
          <p:nvPr>
            <p:ph type="sldNum" sz="quarter" idx="12"/>
          </p:nvPr>
        </p:nvSpPr>
        <p:spPr/>
        <p:txBody>
          <a:bodyPr/>
          <a:lstStyle/>
          <a:p>
            <a:fld id="{84F30F89-EB35-4761-BCE5-DB7083A0B4E1}"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Calculate rank correlation between sales and advertisement expenditure by using spearman’s Rank correlation method.</a:t>
            </a:r>
          </a:p>
          <a:p>
            <a:endParaRPr lang="en-US" dirty="0" smtClean="0"/>
          </a:p>
          <a:p>
            <a:r>
              <a:rPr lang="en-US" dirty="0" smtClean="0"/>
              <a:t>Put the sum of the squared ranks in the given formula you got the answer  </a:t>
            </a:r>
            <a:r>
              <a:rPr lang="en-US" b="1" dirty="0" err="1" smtClean="0"/>
              <a:t>r</a:t>
            </a:r>
            <a:r>
              <a:rPr lang="en-US" b="1" baseline="-25000" dirty="0" err="1" smtClean="0"/>
              <a:t>s</a:t>
            </a:r>
            <a:r>
              <a:rPr lang="en-US" b="1" dirty="0" smtClean="0"/>
              <a:t>=  0.9524.</a:t>
            </a:r>
          </a:p>
          <a:p>
            <a:pPr>
              <a:buNone/>
            </a:pPr>
            <a:r>
              <a:rPr lang="en-US" b="1" dirty="0" smtClean="0"/>
              <a:t>This indicate high positive linear correlation between sales and advertisement cost.</a:t>
            </a:r>
            <a:endParaRPr lang="en-US" b="1" dirty="0"/>
          </a:p>
        </p:txBody>
      </p:sp>
      <p:sp>
        <p:nvSpPr>
          <p:cNvPr id="26626" name="AutoShape 2" descr="Spearman's Rank Correlation: The Definitive Guide To Understand |  Simplilear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Spearman's Rank Correlation: The Definitive Guide To Understand |  Simplilear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84F30F89-EB35-4761-BCE5-DB7083A0B4E1}"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5602" name="Picture 2" descr="Spearman Rank Correlation Coefficient"/>
          <p:cNvPicPr>
            <a:picLocks noChangeAspect="1" noChangeArrowheads="1"/>
          </p:cNvPicPr>
          <p:nvPr/>
        </p:nvPicPr>
        <p:blipFill>
          <a:blip r:embed="rId2" cstate="print"/>
          <a:srcRect/>
          <a:stretch>
            <a:fillRect/>
          </a:stretch>
        </p:blipFill>
        <p:spPr bwMode="auto">
          <a:xfrm>
            <a:off x="-32" y="247650"/>
            <a:ext cx="9048301" cy="6253184"/>
          </a:xfrm>
          <a:prstGeom prst="rect">
            <a:avLst/>
          </a:prstGeom>
          <a:noFill/>
        </p:spPr>
      </p:pic>
      <p:sp>
        <p:nvSpPr>
          <p:cNvPr id="5" name="Slide Number Placeholder 4"/>
          <p:cNvSpPr>
            <a:spLocks noGrp="1"/>
          </p:cNvSpPr>
          <p:nvPr>
            <p:ph type="sldNum" sz="quarter" idx="12"/>
          </p:nvPr>
        </p:nvSpPr>
        <p:spPr/>
        <p:txBody>
          <a:bodyPr/>
          <a:lstStyle/>
          <a:p>
            <a:fld id="{84F30F89-EB35-4761-BCE5-DB7083A0B4E1}"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Kendall Correlation</a:t>
            </a:r>
            <a:endParaRPr lang="en-US" dirty="0"/>
          </a:p>
        </p:txBody>
      </p:sp>
      <p:sp>
        <p:nvSpPr>
          <p:cNvPr id="27650" name="AutoShape 2" descr="Definitions of Kendall tau and Spearman rho rank correlation coeffici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IRFAN ASLAM\Desktop\Untitled.png"/>
          <p:cNvPicPr>
            <a:picLocks noChangeAspect="1" noChangeArrowheads="1"/>
          </p:cNvPicPr>
          <p:nvPr/>
        </p:nvPicPr>
        <p:blipFill>
          <a:blip r:embed="rId2" cstate="print"/>
          <a:srcRect/>
          <a:stretch>
            <a:fillRect/>
          </a:stretch>
        </p:blipFill>
        <p:spPr bwMode="auto">
          <a:xfrm>
            <a:off x="785786" y="1071546"/>
            <a:ext cx="6529153" cy="3071834"/>
          </a:xfrm>
          <a:prstGeom prst="rect">
            <a:avLst/>
          </a:prstGeom>
          <a:noFill/>
        </p:spPr>
      </p:pic>
      <p:pic>
        <p:nvPicPr>
          <p:cNvPr id="4" name="Picture 3" descr="C:\Users\IRFAN ASLAM\Desktop\Untitled.png"/>
          <p:cNvPicPr>
            <a:picLocks noChangeAspect="1" noChangeArrowheads="1"/>
          </p:cNvPicPr>
          <p:nvPr/>
        </p:nvPicPr>
        <p:blipFill>
          <a:blip r:embed="rId3" cstate="print"/>
          <a:srcRect/>
          <a:stretch>
            <a:fillRect/>
          </a:stretch>
        </p:blipFill>
        <p:spPr bwMode="auto">
          <a:xfrm>
            <a:off x="617538" y="4000504"/>
            <a:ext cx="7907337" cy="2771775"/>
          </a:xfrm>
          <a:prstGeom prst="rect">
            <a:avLst/>
          </a:prstGeom>
          <a:noFill/>
        </p:spPr>
      </p:pic>
      <p:sp>
        <p:nvSpPr>
          <p:cNvPr id="6" name="Slide Number Placeholder 5"/>
          <p:cNvSpPr>
            <a:spLocks noGrp="1"/>
          </p:cNvSpPr>
          <p:nvPr>
            <p:ph type="sldNum" sz="quarter" idx="12"/>
          </p:nvPr>
        </p:nvSpPr>
        <p:spPr/>
        <p:txBody>
          <a:bodyPr/>
          <a:lstStyle/>
          <a:p>
            <a:fld id="{84F30F89-EB35-4761-BCE5-DB7083A0B4E1}"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7230" y="-71462"/>
            <a:ext cx="7458108" cy="687315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4F30F89-EB35-4761-BCE5-DB7083A0B4E1}"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The dependence of one variable on one or more other variables (independent variables) is called regression Analysis.</a:t>
            </a:r>
          </a:p>
          <a:p>
            <a:r>
              <a:rPr lang="en-US" dirty="0" smtClean="0"/>
              <a:t>If we have </a:t>
            </a:r>
            <a:r>
              <a:rPr lang="en-US" b="1" dirty="0" smtClean="0"/>
              <a:t>one dependent variable and one independent</a:t>
            </a:r>
            <a:r>
              <a:rPr lang="en-US" dirty="0" smtClean="0"/>
              <a:t> variable then regression is called </a:t>
            </a:r>
            <a:r>
              <a:rPr lang="en-US" b="1" dirty="0" smtClean="0"/>
              <a:t>Simple regression</a:t>
            </a:r>
            <a:r>
              <a:rPr lang="en-US" dirty="0" smtClean="0"/>
              <a:t>. i.e. </a:t>
            </a:r>
          </a:p>
          <a:p>
            <a:r>
              <a:rPr lang="en-US" dirty="0" smtClean="0"/>
              <a:t>If we have </a:t>
            </a:r>
            <a:r>
              <a:rPr lang="en-US" b="1" dirty="0" smtClean="0"/>
              <a:t>one dependent variable and two or more independent variable</a:t>
            </a:r>
            <a:r>
              <a:rPr lang="en-US" dirty="0" smtClean="0"/>
              <a:t> then regression is called </a:t>
            </a:r>
            <a:r>
              <a:rPr lang="en-US" b="1" dirty="0" smtClean="0"/>
              <a:t>multiple regression.</a:t>
            </a:r>
            <a:r>
              <a:rPr lang="en-US" dirty="0" smtClean="0"/>
              <a:t>  i.e.</a:t>
            </a:r>
          </a:p>
          <a:p>
            <a:endParaRPr lang="en-US" dirty="0" smtClean="0"/>
          </a:p>
          <a:p>
            <a:endParaRPr lang="en-US" dirty="0"/>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5"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48145" y="5857892"/>
            <a:ext cx="7195755" cy="571504"/>
          </a:xfrm>
          <a:prstGeom prst="rect">
            <a:avLst/>
          </a:prstGeom>
          <a:noFill/>
        </p:spPr>
      </p:pic>
      <p:sp>
        <p:nvSpPr>
          <p:cNvPr id="512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9"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14876" y="3857628"/>
            <a:ext cx="3571900" cy="604475"/>
          </a:xfrm>
          <a:prstGeom prst="rect">
            <a:avLst/>
          </a:prstGeom>
          <a:noFill/>
        </p:spPr>
      </p:pic>
      <p:sp>
        <p:nvSpPr>
          <p:cNvPr id="11" name="Slide Number Placeholder 10"/>
          <p:cNvSpPr>
            <a:spLocks noGrp="1"/>
          </p:cNvSpPr>
          <p:nvPr>
            <p:ph type="sldNum" sz="quarter" idx="12"/>
          </p:nvPr>
        </p:nvSpPr>
        <p:spPr/>
        <p:txBody>
          <a:bodyPr/>
          <a:lstStyle/>
          <a:p>
            <a:fld id="{84F30F89-EB35-4761-BCE5-DB7083A0B4E1}"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Model</a:t>
            </a:r>
            <a:endParaRPr lang="en-US" dirty="0"/>
          </a:p>
        </p:txBody>
      </p:sp>
      <p:sp>
        <p:nvSpPr>
          <p:cNvPr id="3" name="Content Placeholder 2"/>
          <p:cNvSpPr>
            <a:spLocks noGrp="1"/>
          </p:cNvSpPr>
          <p:nvPr>
            <p:ph idx="1"/>
          </p:nvPr>
        </p:nvSpPr>
        <p:spPr/>
        <p:txBody>
          <a:bodyPr/>
          <a:lstStyle/>
          <a:p>
            <a:r>
              <a:rPr lang="en-US" dirty="0" smtClean="0"/>
              <a:t>When regression line is in the form of straight line then it is called linear regression line.</a:t>
            </a:r>
          </a:p>
          <a:p>
            <a:endParaRPr lang="en-US" dirty="0" smtClean="0"/>
          </a:p>
          <a:p>
            <a:r>
              <a:rPr lang="en-US" dirty="0" smtClean="0"/>
              <a:t>When we are asking about linearity this means linear in parameters. </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Estimation Of Simple Linear Regression Model (SLR) </a:t>
            </a:r>
            <a:endParaRPr lang="en-US" dirty="0"/>
          </a:p>
        </p:txBody>
      </p:sp>
      <p:sp>
        <p:nvSpPr>
          <p:cNvPr id="3" name="Content Placeholder 2"/>
          <p:cNvSpPr>
            <a:spLocks noGrp="1"/>
          </p:cNvSpPr>
          <p:nvPr>
            <p:ph idx="1"/>
          </p:nvPr>
        </p:nvSpPr>
        <p:spPr/>
        <p:txBody>
          <a:bodyPr/>
          <a:lstStyle/>
          <a:p>
            <a:r>
              <a:rPr lang="en-US" dirty="0" smtClean="0"/>
              <a:t>Estimated simple Linear Regression Model is </a:t>
            </a:r>
          </a:p>
          <a:p>
            <a:endParaRPr lang="en-US" dirty="0" smtClean="0"/>
          </a:p>
          <a:p>
            <a:r>
              <a:rPr lang="en-US" dirty="0" smtClean="0"/>
              <a:t>Estimate parameters by using calculator or using R-command).</a:t>
            </a:r>
          </a:p>
          <a:p>
            <a:endParaRPr lang="en-US" dirty="0" smtClean="0"/>
          </a:p>
          <a:p>
            <a:endParaRPr lang="en-US" dirty="0" smtClean="0"/>
          </a:p>
          <a:p>
            <a:r>
              <a:rPr lang="en-US" dirty="0" smtClean="0"/>
              <a:t>Estimated Multiple Linear Regression model is</a:t>
            </a:r>
          </a:p>
          <a:p>
            <a:pPr>
              <a:buNone/>
            </a:pPr>
            <a:endParaRPr lang="en-US" baseline="-25000" dirty="0"/>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91"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90" name="Picture 1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57422" y="2071678"/>
            <a:ext cx="3357586" cy="869022"/>
          </a:xfrm>
          <a:prstGeom prst="rect">
            <a:avLst/>
          </a:prstGeom>
          <a:noFill/>
        </p:spPr>
      </p:pic>
      <p:sp>
        <p:nvSpPr>
          <p:cNvPr id="24" name="Rectangle 23"/>
          <p:cNvSpPr/>
          <p:nvPr/>
        </p:nvSpPr>
        <p:spPr>
          <a:xfrm>
            <a:off x="785818" y="3786190"/>
            <a:ext cx="7215206" cy="1289071"/>
          </a:xfrm>
          <a:prstGeom prst="rect">
            <a:avLst/>
          </a:prstGeom>
        </p:spPr>
        <p:txBody>
          <a:bodyPr wrap="square">
            <a:spAutoFit/>
          </a:bodyPr>
          <a:lstStyle/>
          <a:p>
            <a:pPr>
              <a:lnSpc>
                <a:spcPct val="150000"/>
              </a:lnSpc>
            </a:pPr>
            <a:r>
              <a:rPr lang="en-US" dirty="0" smtClean="0">
                <a:solidFill>
                  <a:srgbClr val="000000"/>
                </a:solidFill>
                <a:latin typeface="Times New Roman"/>
              </a:rPr>
              <a:t>a=y-intercept. (It is the value of y when x=0)</a:t>
            </a:r>
          </a:p>
          <a:p>
            <a:pPr>
              <a:lnSpc>
                <a:spcPct val="150000"/>
              </a:lnSpc>
            </a:pPr>
            <a:r>
              <a:rPr lang="en-US" dirty="0" smtClean="0">
                <a:solidFill>
                  <a:srgbClr val="000000"/>
                </a:solidFill>
                <a:latin typeface="Times New Roman"/>
              </a:rPr>
              <a:t>b=Slope or regression coefficient.</a:t>
            </a:r>
          </a:p>
          <a:p>
            <a:pPr>
              <a:lnSpc>
                <a:spcPct val="150000"/>
              </a:lnSpc>
            </a:pPr>
            <a:r>
              <a:rPr lang="en-US" dirty="0" smtClean="0">
                <a:solidFill>
                  <a:srgbClr val="000000"/>
                </a:solidFill>
                <a:latin typeface="Times New Roman"/>
              </a:rPr>
              <a:t> (It indicate the average amount of change in y due to the unit change in x)</a:t>
            </a:r>
          </a:p>
        </p:txBody>
      </p:sp>
      <p:sp>
        <p:nvSpPr>
          <p:cNvPr id="10" name="Slide Number Placeholder 9"/>
          <p:cNvSpPr>
            <a:spLocks noGrp="1"/>
          </p:cNvSpPr>
          <p:nvPr>
            <p:ph type="sldNum" sz="quarter" idx="12"/>
          </p:nvPr>
        </p:nvSpPr>
        <p:spPr/>
        <p:txBody>
          <a:bodyPr/>
          <a:lstStyle/>
          <a:p>
            <a:fld id="{84F30F89-EB35-4761-BCE5-DB7083A0B4E1}" type="slidenum">
              <a:rPr lang="en-US" smtClean="0"/>
              <a:pPr/>
              <a:t>19</a:t>
            </a:fld>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28662" y="5857892"/>
            <a:ext cx="7072362" cy="64029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Analysis</a:t>
            </a:r>
            <a:endParaRPr lang="en-US" dirty="0"/>
          </a:p>
        </p:txBody>
      </p:sp>
      <p:sp>
        <p:nvSpPr>
          <p:cNvPr id="3" name="Content Placeholder 2"/>
          <p:cNvSpPr>
            <a:spLocks noGrp="1"/>
          </p:cNvSpPr>
          <p:nvPr>
            <p:ph idx="1"/>
          </p:nvPr>
        </p:nvSpPr>
        <p:spPr>
          <a:xfrm>
            <a:off x="214282" y="1600200"/>
            <a:ext cx="8643998" cy="4525963"/>
          </a:xfrm>
        </p:spPr>
        <p:txBody>
          <a:bodyPr>
            <a:normAutofit lnSpcReduction="10000"/>
          </a:bodyPr>
          <a:lstStyle/>
          <a:p>
            <a:pPr algn="just"/>
            <a:r>
              <a:rPr lang="en-US" i="1" dirty="0" smtClean="0"/>
              <a:t>Correlation Analysis</a:t>
            </a:r>
            <a:r>
              <a:rPr lang="en-US" dirty="0" smtClean="0"/>
              <a:t> is statistical method that is used to discover if there is a relationship between two variables/datasets.</a:t>
            </a:r>
          </a:p>
          <a:p>
            <a:pPr algn="just">
              <a:buNone/>
            </a:pPr>
            <a:endParaRPr lang="en-US" dirty="0" smtClean="0"/>
          </a:p>
          <a:p>
            <a:pPr>
              <a:buNone/>
            </a:pPr>
            <a:r>
              <a:rPr lang="en-US" dirty="0" smtClean="0"/>
              <a:t>Correlation Analysis can be done by using two methods.</a:t>
            </a:r>
          </a:p>
          <a:p>
            <a:pPr>
              <a:buNone/>
            </a:pPr>
            <a:r>
              <a:rPr lang="en-US" dirty="0"/>
              <a:t> </a:t>
            </a:r>
            <a:r>
              <a:rPr lang="en-US" dirty="0" smtClean="0"/>
              <a:t>(1) Scatter Diagram</a:t>
            </a:r>
          </a:p>
          <a:p>
            <a:pPr>
              <a:buNone/>
            </a:pPr>
            <a:r>
              <a:rPr lang="en-US" dirty="0"/>
              <a:t> </a:t>
            </a:r>
            <a:r>
              <a:rPr lang="en-US" dirty="0" smtClean="0"/>
              <a:t>(2) Karl Pearson’s/Product Moment Coefficient of Correlation</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Residuals in Simple Regression Analysis</a:t>
            </a:r>
            <a:endParaRPr lang="en-US" dirty="0"/>
          </a:p>
        </p:txBody>
      </p:sp>
      <p:sp>
        <p:nvSpPr>
          <p:cNvPr id="3" name="Content Placeholder 2"/>
          <p:cNvSpPr>
            <a:spLocks noGrp="1"/>
          </p:cNvSpPr>
          <p:nvPr>
            <p:ph idx="1"/>
          </p:nvPr>
        </p:nvSpPr>
        <p:spPr/>
        <p:txBody>
          <a:bodyPr/>
          <a:lstStyle/>
          <a:p>
            <a:r>
              <a:rPr lang="en-US" dirty="0" smtClean="0"/>
              <a:t>The difference between actual value of dependent variable and predicted value.</a:t>
            </a:r>
          </a:p>
          <a:p>
            <a:endParaRPr lang="en-US" dirty="0"/>
          </a:p>
        </p:txBody>
      </p:sp>
      <p:sp>
        <p:nvSpPr>
          <p:cNvPr id="419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19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2976" y="2857495"/>
            <a:ext cx="2000264" cy="656803"/>
          </a:xfrm>
          <a:prstGeom prst="rect">
            <a:avLst/>
          </a:prstGeom>
          <a:noFill/>
        </p:spPr>
      </p:pic>
      <p:sp>
        <p:nvSpPr>
          <p:cNvPr id="6" name="Slide Number Placeholder 5"/>
          <p:cNvSpPr>
            <a:spLocks noGrp="1"/>
          </p:cNvSpPr>
          <p:nvPr>
            <p:ph type="sldNum" sz="quarter" idx="12"/>
          </p:nvPr>
        </p:nvSpPr>
        <p:spPr/>
        <p:txBody>
          <a:bodyPr/>
          <a:lstStyle/>
          <a:p>
            <a:fld id="{84F30F89-EB35-4761-BCE5-DB7083A0B4E1}"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4282" y="71414"/>
            <a:ext cx="8472518" cy="1143000"/>
          </a:xfrm>
        </p:spPr>
        <p:txBody>
          <a:bodyPr>
            <a:normAutofit fontScale="90000"/>
          </a:bodyPr>
          <a:lstStyle/>
          <a:p>
            <a:r>
              <a:rPr lang="en-US" dirty="0" smtClean="0"/>
              <a:t>Assumption of Linear Regression Model</a:t>
            </a:r>
            <a:endParaRPr lang="en-US" dirty="0"/>
          </a:p>
        </p:txBody>
      </p:sp>
      <p:sp>
        <p:nvSpPr>
          <p:cNvPr id="8" name="Content Placeholder 7"/>
          <p:cNvSpPr>
            <a:spLocks noGrp="1"/>
          </p:cNvSpPr>
          <p:nvPr>
            <p:ph idx="1"/>
          </p:nvPr>
        </p:nvSpPr>
        <p:spPr>
          <a:xfrm>
            <a:off x="285720" y="1071546"/>
            <a:ext cx="8572560" cy="5572164"/>
          </a:xfrm>
        </p:spPr>
        <p:txBody>
          <a:bodyPr>
            <a:normAutofit fontScale="77500" lnSpcReduction="20000"/>
          </a:bodyPr>
          <a:lstStyle/>
          <a:p>
            <a:pPr marL="514350" indent="-514350" algn="just">
              <a:buFont typeface="+mj-lt"/>
              <a:buAutoNum type="arabicPeriod"/>
            </a:pPr>
            <a:r>
              <a:rPr lang="en-US" dirty="0" smtClean="0"/>
              <a:t>The regression model is linear</a:t>
            </a:r>
          </a:p>
          <a:p>
            <a:pPr marL="514350" indent="-514350" algn="just">
              <a:buFont typeface="+mj-lt"/>
              <a:buAutoNum type="arabicPeriod"/>
            </a:pPr>
            <a:r>
              <a:rPr lang="en-US" dirty="0" smtClean="0"/>
              <a:t>All the explanatory (independent) variables are fixed and independent.</a:t>
            </a:r>
          </a:p>
          <a:p>
            <a:pPr marL="514350" indent="-514350" algn="just">
              <a:buFont typeface="+mj-lt"/>
              <a:buAutoNum type="arabicPeriod"/>
            </a:pPr>
            <a:r>
              <a:rPr lang="en-US" dirty="0" smtClean="0"/>
              <a:t>For the given values of explanatory variable, mean of error terms is zero.</a:t>
            </a:r>
          </a:p>
          <a:p>
            <a:pPr marL="514350" indent="-514350" algn="just">
              <a:buFont typeface="+mj-lt"/>
              <a:buAutoNum type="arabicPeriod"/>
            </a:pPr>
            <a:r>
              <a:rPr lang="en-US" dirty="0" smtClean="0"/>
              <a:t>For the given values of explanatory variable, variance of error terms is constant (Assumption of </a:t>
            </a:r>
            <a:r>
              <a:rPr lang="en-US" b="1" dirty="0" smtClean="0"/>
              <a:t>homosecdasticity</a:t>
            </a:r>
            <a:r>
              <a:rPr lang="en-US" dirty="0" smtClean="0"/>
              <a:t>).</a:t>
            </a:r>
          </a:p>
          <a:p>
            <a:pPr marL="514350" indent="-514350" algn="just">
              <a:buFont typeface="+mj-lt"/>
              <a:buAutoNum type="arabicPeriod"/>
            </a:pPr>
            <a:r>
              <a:rPr lang="en-US" dirty="0" smtClean="0"/>
              <a:t>For the given values of explanatory variable, there is no auto-correlation between the error terms. </a:t>
            </a:r>
          </a:p>
          <a:p>
            <a:pPr marL="514350" indent="-514350" algn="just">
              <a:buFont typeface="+mj-lt"/>
              <a:buAutoNum type="arabicPeriod"/>
            </a:pPr>
            <a:r>
              <a:rPr lang="en-US" dirty="0" smtClean="0"/>
              <a:t>There is no exact linear relationship between explanatory variables (Assumption of </a:t>
            </a:r>
            <a:r>
              <a:rPr lang="en-US" b="1" dirty="0" smtClean="0"/>
              <a:t>No multicollinearity</a:t>
            </a:r>
            <a:r>
              <a:rPr lang="en-US" dirty="0" smtClean="0"/>
              <a:t>). </a:t>
            </a:r>
          </a:p>
          <a:p>
            <a:pPr marL="514350" indent="-514350" algn="just">
              <a:buNone/>
            </a:pPr>
            <a:endParaRPr lang="en-US" b="1" dirty="0" smtClean="0"/>
          </a:p>
          <a:p>
            <a:pPr marL="514350" indent="-514350" algn="just">
              <a:buNone/>
            </a:pPr>
            <a:r>
              <a:rPr lang="en-US" b="1" dirty="0" smtClean="0"/>
              <a:t>Note:</a:t>
            </a:r>
            <a:r>
              <a:rPr lang="en-US" dirty="0" smtClean="0"/>
              <a:t> Assumption # 6 apply only in case of </a:t>
            </a:r>
            <a:r>
              <a:rPr lang="en-US" b="1" dirty="0" smtClean="0"/>
              <a:t>multiple regression</a:t>
            </a:r>
            <a:r>
              <a:rPr lang="en-US" dirty="0" smtClean="0"/>
              <a:t>. Remaining assumptions are for both simple and multiple regression. </a:t>
            </a: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786578" y="3866032"/>
            <a:ext cx="1428760" cy="420224"/>
          </a:xfrm>
          <a:prstGeom prst="rect">
            <a:avLst/>
          </a:prstGeom>
          <a:noFill/>
        </p:spPr>
      </p:pic>
      <p:sp>
        <p:nvSpPr>
          <p:cNvPr id="6" name="Slide Number Placeholder 5"/>
          <p:cNvSpPr>
            <a:spLocks noGrp="1"/>
          </p:cNvSpPr>
          <p:nvPr>
            <p:ph type="sldNum" sz="quarter" idx="12"/>
          </p:nvPr>
        </p:nvSpPr>
        <p:spPr/>
        <p:txBody>
          <a:bodyPr/>
          <a:lstStyle/>
          <a:p>
            <a:fld id="{84F30F89-EB35-4761-BCE5-DB7083A0B4E1}"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Standard Error of Estimates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A measure of the average deviation of the errors (the difference between the ^y -values predicted by the regression model and the y –values) in the sample</a:t>
            </a:r>
            <a:r>
              <a:rPr lang="en-US" dirty="0" smtClean="0"/>
              <a:t>. The standard error of the estimate for the regression model is the standard deviation of the errors/residuals.</a:t>
            </a:r>
          </a:p>
          <a:p>
            <a:pPr>
              <a:buNone/>
            </a:pPr>
            <a:r>
              <a:rPr lang="en-US" dirty="0" smtClean="0"/>
              <a:t>The degree of </a:t>
            </a:r>
            <a:r>
              <a:rPr lang="en-US" dirty="0" err="1" smtClean="0"/>
              <a:t>scatterness</a:t>
            </a:r>
            <a:r>
              <a:rPr lang="en-US" dirty="0" smtClean="0"/>
              <a:t> (or dispersion) of the observed values about the regression line is measured by what is called SE of estimate/ SD of regression.</a:t>
            </a:r>
            <a:endParaRPr lang="en-US" dirty="0"/>
          </a:p>
        </p:txBody>
      </p:sp>
      <p:sp>
        <p:nvSpPr>
          <p:cNvPr id="2050" name="AutoShape 2" descr="Mastering f-statistics in Linear Regression: Formula, Examples - Data  Analyt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p:cNvSpPr>
            <a:spLocks noGrp="1"/>
          </p:cNvSpPr>
          <p:nvPr>
            <p:ph type="sldNum" sz="quarter" idx="12"/>
          </p:nvPr>
        </p:nvSpPr>
        <p:spPr/>
        <p:txBody>
          <a:bodyPr/>
          <a:lstStyle/>
          <a:p>
            <a:fld id="{84F30F89-EB35-4761-BCE5-DB7083A0B4E1}"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36866" name="AutoShape 2" descr="Mastering f-statistics in Linear Regression: Formula, Examples - Data  Analyt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68" name="AutoShape 4" descr="Mastering f-statistics in Linear Regression: Formula, Examples - Data  Analytic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6869" name="Picture 5" descr="C:\Users\IRFAN ASLAM\Desktop\linear-regression-f-statistics-definition.jpg"/>
          <p:cNvPicPr>
            <a:picLocks noChangeAspect="1" noChangeArrowheads="1"/>
          </p:cNvPicPr>
          <p:nvPr/>
        </p:nvPicPr>
        <p:blipFill>
          <a:blip r:embed="rId2" cstate="print"/>
          <a:srcRect/>
          <a:stretch>
            <a:fillRect/>
          </a:stretch>
        </p:blipFill>
        <p:spPr bwMode="auto">
          <a:xfrm>
            <a:off x="-32" y="214290"/>
            <a:ext cx="9045330" cy="6286544"/>
          </a:xfrm>
          <a:prstGeom prst="rect">
            <a:avLst/>
          </a:prstGeom>
          <a:noFill/>
        </p:spPr>
      </p:pic>
      <p:sp>
        <p:nvSpPr>
          <p:cNvPr id="7" name="Slide Number Placeholder 6"/>
          <p:cNvSpPr>
            <a:spLocks noGrp="1"/>
          </p:cNvSpPr>
          <p:nvPr>
            <p:ph type="sldNum" sz="quarter" idx="12"/>
          </p:nvPr>
        </p:nvSpPr>
        <p:spPr/>
        <p:txBody>
          <a:bodyPr/>
          <a:lstStyle/>
          <a:p>
            <a:fld id="{84F30F89-EB35-4761-BCE5-DB7083A0B4E1}"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7890" name="Picture 2" descr="C:\Users\IRFAN ASLAM\Desktop\slide_3.jpg"/>
          <p:cNvPicPr>
            <a:picLocks noChangeAspect="1" noChangeArrowheads="1"/>
          </p:cNvPicPr>
          <p:nvPr/>
        </p:nvPicPr>
        <p:blipFill>
          <a:blip r:embed="rId2" cstate="print"/>
          <a:srcRect/>
          <a:stretch>
            <a:fillRect/>
          </a:stretch>
        </p:blipFill>
        <p:spPr bwMode="auto">
          <a:xfrm>
            <a:off x="0" y="-24"/>
            <a:ext cx="9144000" cy="6858000"/>
          </a:xfrm>
          <a:prstGeom prst="rect">
            <a:avLst/>
          </a:prstGeom>
          <a:noFill/>
        </p:spPr>
      </p:pic>
      <p:sp>
        <p:nvSpPr>
          <p:cNvPr id="5" name="Slide Number Placeholder 4"/>
          <p:cNvSpPr>
            <a:spLocks noGrp="1"/>
          </p:cNvSpPr>
          <p:nvPr>
            <p:ph type="sldNum" sz="quarter" idx="12"/>
          </p:nvPr>
        </p:nvSpPr>
        <p:spPr/>
        <p:txBody>
          <a:bodyPr/>
          <a:lstStyle/>
          <a:p>
            <a:fld id="{84F30F89-EB35-4761-BCE5-DB7083A0B4E1}"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Calculating Standard Error of Estimate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r>
              <a:rPr lang="en-US" dirty="0" smtClean="0"/>
              <a:t>The smaller the value of a standard error of estimate the closer are the dots to the regression line and better is the estimate based on the equation of the line. </a:t>
            </a:r>
          </a:p>
          <a:p>
            <a:r>
              <a:rPr lang="en-US" dirty="0" smtClean="0"/>
              <a:t>If the standard error is zero, then there is no variation corresponding to the computed line and the correlation will be perfect.</a:t>
            </a:r>
          </a:p>
          <a:p>
            <a:r>
              <a:rPr lang="en-US" dirty="0" smtClean="0"/>
              <a:t>E.g. if </a:t>
            </a:r>
            <a:r>
              <a:rPr lang="en-US" dirty="0" err="1" smtClean="0"/>
              <a:t>s</a:t>
            </a:r>
            <a:r>
              <a:rPr lang="en-US" baseline="-25000" dirty="0" err="1" smtClean="0"/>
              <a:t>yx</a:t>
            </a:r>
            <a:r>
              <a:rPr lang="en-US" dirty="0" smtClean="0"/>
              <a:t>= 2.5, it indicates that for a specific independent variable, on average actual dependent variable may different from predicted variable  by the amount 2.5 units.</a:t>
            </a:r>
            <a:endParaRPr lang="en-US" baseline="-25000"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034" y="1651980"/>
            <a:ext cx="7715304" cy="1205516"/>
          </a:xfrm>
          <a:prstGeom prst="rect">
            <a:avLst/>
          </a:prstGeom>
          <a:noFill/>
        </p:spPr>
      </p:pic>
      <p:sp>
        <p:nvSpPr>
          <p:cNvPr id="6" name="Slide Number Placeholder 5"/>
          <p:cNvSpPr>
            <a:spLocks noGrp="1"/>
          </p:cNvSpPr>
          <p:nvPr>
            <p:ph type="sldNum" sz="quarter" idx="12"/>
          </p:nvPr>
        </p:nvSpPr>
        <p:spPr/>
        <p:txBody>
          <a:bodyPr/>
          <a:lstStyle/>
          <a:p>
            <a:fld id="{84F30F89-EB35-4761-BCE5-DB7083A0B4E1}"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of Determination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Or simply square the value of correlation coefficient (i.e. square of r)</a:t>
            </a:r>
            <a:endParaRPr lang="en-US" dirty="0"/>
          </a:p>
        </p:txBody>
      </p:sp>
      <p:pic>
        <p:nvPicPr>
          <p:cNvPr id="399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9175" y="2071678"/>
            <a:ext cx="4546055" cy="1143008"/>
          </a:xfrm>
          <a:prstGeom prst="rect">
            <a:avLst/>
          </a:prstGeom>
          <a:noFill/>
        </p:spPr>
      </p:pic>
      <p:pic>
        <p:nvPicPr>
          <p:cNvPr id="399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7753" y="3509965"/>
            <a:ext cx="4424379" cy="897109"/>
          </a:xfrm>
          <a:prstGeom prst="rect">
            <a:avLst/>
          </a:prstGeom>
          <a:noFill/>
        </p:spPr>
      </p:pic>
      <p:sp>
        <p:nvSpPr>
          <p:cNvPr id="399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0" name="Rectangle 4"/>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84F30F89-EB35-4761-BCE5-DB7083A0B4E1}"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R</a:t>
            </a:r>
            <a:r>
              <a:rPr lang="en-US" baseline="30000" dirty="0" smtClean="0"/>
              <a:t>2</a:t>
            </a:r>
            <a:endParaRPr lang="en-US" baseline="30000" dirty="0"/>
          </a:p>
        </p:txBody>
      </p:sp>
      <p:sp>
        <p:nvSpPr>
          <p:cNvPr id="3" name="Content Placeholder 2"/>
          <p:cNvSpPr>
            <a:spLocks noGrp="1"/>
          </p:cNvSpPr>
          <p:nvPr>
            <p:ph idx="1"/>
          </p:nvPr>
        </p:nvSpPr>
        <p:spPr/>
        <p:txBody>
          <a:bodyPr>
            <a:normAutofit fontScale="92500" lnSpcReduction="20000"/>
          </a:bodyPr>
          <a:lstStyle/>
          <a:p>
            <a:pPr algn="just"/>
            <a:r>
              <a:rPr lang="en-US" dirty="0" smtClean="0"/>
              <a:t>It ranges between 0 and 1.</a:t>
            </a:r>
          </a:p>
          <a:p>
            <a:pPr algn="just"/>
            <a:r>
              <a:rPr lang="en-US" dirty="0" smtClean="0"/>
              <a:t>If r</a:t>
            </a:r>
            <a:r>
              <a:rPr lang="en-US" baseline="30000" dirty="0" smtClean="0"/>
              <a:t>2</a:t>
            </a:r>
            <a:r>
              <a:rPr lang="en-US" dirty="0" smtClean="0"/>
              <a:t>=1, signifies that 100% of the variability in the dependent variable is associated with the regression equation.</a:t>
            </a:r>
          </a:p>
          <a:p>
            <a:pPr algn="just"/>
            <a:r>
              <a:rPr lang="en-US" dirty="0" smtClean="0"/>
              <a:t>If r</a:t>
            </a:r>
            <a:r>
              <a:rPr lang="en-US" baseline="30000" dirty="0" smtClean="0"/>
              <a:t>2</a:t>
            </a:r>
            <a:r>
              <a:rPr lang="en-US" dirty="0" smtClean="0"/>
              <a:t>=0, it means that none of the variability in the dependent variable is explained by independent variable. </a:t>
            </a:r>
          </a:p>
          <a:p>
            <a:pPr algn="just"/>
            <a:r>
              <a:rPr lang="en-US" dirty="0" smtClean="0"/>
              <a:t>If r</a:t>
            </a:r>
            <a:r>
              <a:rPr lang="en-US" baseline="30000" dirty="0" smtClean="0"/>
              <a:t>2</a:t>
            </a:r>
            <a:r>
              <a:rPr lang="en-US" dirty="0" smtClean="0"/>
              <a:t>=0.83 (say), it indicates that 83% of the variability in dependent variable is explained by independent variable and 17% of the variation is due to the chance or other factors. </a:t>
            </a:r>
          </a:p>
          <a:p>
            <a:pPr algn="just"/>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Linear Regression </a:t>
            </a:r>
            <a:endParaRPr lang="en-US" dirty="0"/>
          </a:p>
        </p:txBody>
      </p:sp>
      <p:sp>
        <p:nvSpPr>
          <p:cNvPr id="3" name="Content Placeholder 2"/>
          <p:cNvSpPr>
            <a:spLocks noGrp="1"/>
          </p:cNvSpPr>
          <p:nvPr>
            <p:ph idx="1"/>
          </p:nvPr>
        </p:nvSpPr>
        <p:spPr/>
        <p:txBody>
          <a:bodyPr/>
          <a:lstStyle/>
          <a:p>
            <a:pPr algn="just"/>
            <a:r>
              <a:rPr lang="en-US" dirty="0" smtClean="0"/>
              <a:t>A survey of pocket money received by children in a primary school was made by choosing at random four children of each of the ages 5, 7, 9 and 11 years. The amounts of pocket money received are given below</a:t>
            </a:r>
          </a:p>
          <a:p>
            <a:pPr>
              <a:buNone/>
            </a:pPr>
            <a:endParaRPr lang="en-US" dirty="0"/>
          </a:p>
        </p:txBody>
      </p:sp>
      <p:graphicFrame>
        <p:nvGraphicFramePr>
          <p:cNvPr id="4" name="Table 3"/>
          <p:cNvGraphicFramePr>
            <a:graphicFrameLocks noGrp="1"/>
          </p:cNvGraphicFramePr>
          <p:nvPr/>
        </p:nvGraphicFramePr>
        <p:xfrm>
          <a:off x="1285852" y="4289444"/>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Age (years)</a:t>
                      </a:r>
                      <a:endParaRPr lang="en-US" dirty="0"/>
                    </a:p>
                  </a:txBody>
                  <a:tcPr/>
                </a:tc>
                <a:tc>
                  <a:txBody>
                    <a:bodyPr/>
                    <a:lstStyle/>
                    <a:p>
                      <a:r>
                        <a:rPr lang="en-US" dirty="0" smtClean="0"/>
                        <a:t>Pocket Money (Rs.)</a:t>
                      </a:r>
                      <a:endParaRPr lang="en-US" dirty="0"/>
                    </a:p>
                  </a:txBody>
                  <a:tcPr/>
                </a:tc>
              </a:tr>
              <a:tr h="370840">
                <a:tc>
                  <a:txBody>
                    <a:bodyPr/>
                    <a:lstStyle/>
                    <a:p>
                      <a:r>
                        <a:rPr lang="en-US" dirty="0" smtClean="0"/>
                        <a:t>5</a:t>
                      </a:r>
                      <a:endParaRPr lang="en-US" dirty="0"/>
                    </a:p>
                  </a:txBody>
                  <a:tcPr/>
                </a:tc>
                <a:tc>
                  <a:txBody>
                    <a:bodyPr/>
                    <a:lstStyle/>
                    <a:p>
                      <a:r>
                        <a:rPr lang="en-US" dirty="0" smtClean="0"/>
                        <a:t>2, 8, 10, 12</a:t>
                      </a:r>
                      <a:endParaRPr lang="en-US" dirty="0"/>
                    </a:p>
                  </a:txBody>
                  <a:tcPr/>
                </a:tc>
              </a:tr>
              <a:tr h="370840">
                <a:tc>
                  <a:txBody>
                    <a:bodyPr/>
                    <a:lstStyle/>
                    <a:p>
                      <a:r>
                        <a:rPr lang="en-US" dirty="0" smtClean="0"/>
                        <a:t>7</a:t>
                      </a:r>
                      <a:endParaRPr lang="en-US" dirty="0"/>
                    </a:p>
                  </a:txBody>
                  <a:tcPr/>
                </a:tc>
                <a:tc>
                  <a:txBody>
                    <a:bodyPr/>
                    <a:lstStyle/>
                    <a:p>
                      <a:r>
                        <a:rPr lang="en-US" dirty="0" smtClean="0"/>
                        <a:t>9, 13, 14, 16</a:t>
                      </a:r>
                      <a:endParaRPr lang="en-US" dirty="0"/>
                    </a:p>
                  </a:txBody>
                  <a:tcPr/>
                </a:tc>
              </a:tr>
              <a:tr h="370840">
                <a:tc>
                  <a:txBody>
                    <a:bodyPr/>
                    <a:lstStyle/>
                    <a:p>
                      <a:r>
                        <a:rPr lang="en-US" dirty="0" smtClean="0"/>
                        <a:t>9</a:t>
                      </a:r>
                      <a:endParaRPr lang="en-US" dirty="0"/>
                    </a:p>
                  </a:txBody>
                  <a:tcPr/>
                </a:tc>
                <a:tc>
                  <a:txBody>
                    <a:bodyPr/>
                    <a:lstStyle/>
                    <a:p>
                      <a:r>
                        <a:rPr lang="en-US" dirty="0" smtClean="0"/>
                        <a:t>9, 14, 16, 21</a:t>
                      </a:r>
                      <a:endParaRPr lang="en-US" dirty="0"/>
                    </a:p>
                  </a:txBody>
                  <a:tcPr/>
                </a:tc>
              </a:tr>
              <a:tr h="370840">
                <a:tc>
                  <a:txBody>
                    <a:bodyPr/>
                    <a:lstStyle/>
                    <a:p>
                      <a:r>
                        <a:rPr lang="en-US" dirty="0" smtClean="0"/>
                        <a:t>11</a:t>
                      </a:r>
                      <a:endParaRPr lang="en-US" dirty="0"/>
                    </a:p>
                  </a:txBody>
                  <a:tcPr/>
                </a:tc>
                <a:tc>
                  <a:txBody>
                    <a:bodyPr/>
                    <a:lstStyle/>
                    <a:p>
                      <a:r>
                        <a:rPr lang="en-US" dirty="0" smtClean="0"/>
                        <a:t>18, 19, 23, 36</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84F30F89-EB35-4761-BCE5-DB7083A0B4E1}"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R-code to fit Linear Regression</a:t>
            </a:r>
            <a:endParaRPr lang="en-US" dirty="0"/>
          </a:p>
        </p:txBody>
      </p:sp>
      <p:sp>
        <p:nvSpPr>
          <p:cNvPr id="6" name="Rectangle 5"/>
          <p:cNvSpPr/>
          <p:nvPr/>
        </p:nvSpPr>
        <p:spPr>
          <a:xfrm>
            <a:off x="1428728" y="1284398"/>
            <a:ext cx="5929338" cy="5144998"/>
          </a:xfrm>
          <a:prstGeom prst="rect">
            <a:avLst/>
          </a:prstGeom>
        </p:spPr>
        <p:txBody>
          <a:bodyPr wrap="square">
            <a:spAutoFit/>
          </a:bodyPr>
          <a:lstStyle/>
          <a:p>
            <a:pPr>
              <a:lnSpc>
                <a:spcPct val="114000"/>
              </a:lnSpc>
            </a:pPr>
            <a:r>
              <a:rPr lang="en-US" dirty="0" err="1" smtClean="0"/>
              <a:t>rm</a:t>
            </a:r>
            <a:r>
              <a:rPr lang="en-US" dirty="0" smtClean="0"/>
              <a:t>(list=</a:t>
            </a:r>
            <a:r>
              <a:rPr lang="en-US" dirty="0" err="1" smtClean="0"/>
              <a:t>ls</a:t>
            </a:r>
            <a:r>
              <a:rPr lang="en-US" dirty="0" smtClean="0"/>
              <a:t>())</a:t>
            </a:r>
          </a:p>
          <a:p>
            <a:pPr>
              <a:lnSpc>
                <a:spcPct val="114000"/>
              </a:lnSpc>
            </a:pPr>
            <a:r>
              <a:rPr lang="en-US" dirty="0" smtClean="0"/>
              <a:t>library(</a:t>
            </a:r>
            <a:r>
              <a:rPr lang="en-US" dirty="0" err="1" smtClean="0"/>
              <a:t>lmtest</a:t>
            </a:r>
            <a:r>
              <a:rPr lang="en-US" dirty="0" smtClean="0"/>
              <a:t>)</a:t>
            </a:r>
          </a:p>
          <a:p>
            <a:pPr>
              <a:lnSpc>
                <a:spcPct val="114000"/>
              </a:lnSpc>
            </a:pPr>
            <a:r>
              <a:rPr lang="en-US" dirty="0" smtClean="0"/>
              <a:t>PM=c(2,8,10,12,9,13,14,16,9,14,16,21,18,19,23,36)  #Pocket Money in Rs. </a:t>
            </a:r>
          </a:p>
          <a:p>
            <a:pPr>
              <a:lnSpc>
                <a:spcPct val="114000"/>
              </a:lnSpc>
            </a:pPr>
            <a:r>
              <a:rPr lang="en-US" dirty="0" smtClean="0"/>
              <a:t>Age=c(5,5,5,5,7,7,7,7,9,9,9,9,11,11,11,11)     # Ages in Years</a:t>
            </a:r>
          </a:p>
          <a:p>
            <a:pPr>
              <a:lnSpc>
                <a:spcPct val="114000"/>
              </a:lnSpc>
            </a:pPr>
            <a:r>
              <a:rPr lang="en-US" dirty="0" smtClean="0"/>
              <a:t>plot(</a:t>
            </a:r>
            <a:r>
              <a:rPr lang="en-US" dirty="0" err="1" smtClean="0"/>
              <a:t>Age,PM</a:t>
            </a:r>
            <a:r>
              <a:rPr lang="en-US" dirty="0" smtClean="0"/>
              <a:t>)</a:t>
            </a:r>
          </a:p>
          <a:p>
            <a:pPr>
              <a:lnSpc>
                <a:spcPct val="114000"/>
              </a:lnSpc>
            </a:pPr>
            <a:r>
              <a:rPr lang="en-US" dirty="0" err="1" smtClean="0"/>
              <a:t>reg</a:t>
            </a:r>
            <a:r>
              <a:rPr lang="en-US" dirty="0" smtClean="0"/>
              <a:t>=lm(</a:t>
            </a:r>
            <a:r>
              <a:rPr lang="en-US" dirty="0" err="1" smtClean="0"/>
              <a:t>PM~Age</a:t>
            </a:r>
            <a:r>
              <a:rPr lang="en-US" dirty="0" smtClean="0"/>
              <a:t>)</a:t>
            </a:r>
          </a:p>
          <a:p>
            <a:pPr>
              <a:lnSpc>
                <a:spcPct val="114000"/>
              </a:lnSpc>
            </a:pPr>
            <a:r>
              <a:rPr lang="en-US" dirty="0" err="1" smtClean="0"/>
              <a:t>reg</a:t>
            </a:r>
            <a:endParaRPr lang="en-US" dirty="0" smtClean="0"/>
          </a:p>
          <a:p>
            <a:pPr>
              <a:lnSpc>
                <a:spcPct val="114000"/>
              </a:lnSpc>
            </a:pPr>
            <a:r>
              <a:rPr lang="en-US" dirty="0" smtClean="0"/>
              <a:t>summary(</a:t>
            </a:r>
            <a:r>
              <a:rPr lang="en-US" dirty="0" err="1" smtClean="0"/>
              <a:t>reg</a:t>
            </a:r>
            <a:r>
              <a:rPr lang="en-US" dirty="0" smtClean="0"/>
              <a:t>)</a:t>
            </a:r>
          </a:p>
          <a:p>
            <a:pPr>
              <a:lnSpc>
                <a:spcPct val="114000"/>
              </a:lnSpc>
            </a:pPr>
            <a:r>
              <a:rPr lang="en-US" dirty="0" err="1" smtClean="0"/>
              <a:t>abline</a:t>
            </a:r>
            <a:r>
              <a:rPr lang="en-US" dirty="0" smtClean="0"/>
              <a:t>(lm(</a:t>
            </a:r>
            <a:r>
              <a:rPr lang="en-US" dirty="0" err="1" smtClean="0"/>
              <a:t>PM~Age</a:t>
            </a:r>
            <a:r>
              <a:rPr lang="en-US" dirty="0" smtClean="0"/>
              <a:t>))</a:t>
            </a:r>
          </a:p>
          <a:p>
            <a:pPr>
              <a:lnSpc>
                <a:spcPct val="114000"/>
              </a:lnSpc>
            </a:pPr>
            <a:r>
              <a:rPr lang="en-US" dirty="0" smtClean="0"/>
              <a:t>res=residuals(</a:t>
            </a:r>
            <a:r>
              <a:rPr lang="en-US" dirty="0" err="1" smtClean="0"/>
              <a:t>reg</a:t>
            </a:r>
            <a:r>
              <a:rPr lang="en-US" dirty="0" smtClean="0"/>
              <a:t>)</a:t>
            </a:r>
          </a:p>
          <a:p>
            <a:pPr>
              <a:lnSpc>
                <a:spcPct val="114000"/>
              </a:lnSpc>
            </a:pPr>
            <a:r>
              <a:rPr lang="en-US" dirty="0" smtClean="0"/>
              <a:t>plot(res)</a:t>
            </a:r>
          </a:p>
          <a:p>
            <a:pPr>
              <a:lnSpc>
                <a:spcPct val="114000"/>
              </a:lnSpc>
            </a:pPr>
            <a:r>
              <a:rPr lang="en-US" dirty="0" smtClean="0"/>
              <a:t># To learn the concept of TSS, RSS and ESS</a:t>
            </a:r>
          </a:p>
          <a:p>
            <a:pPr>
              <a:lnSpc>
                <a:spcPct val="114000"/>
              </a:lnSpc>
            </a:pPr>
            <a:r>
              <a:rPr lang="en-US" dirty="0" err="1" smtClean="0"/>
              <a:t>ybar</a:t>
            </a:r>
            <a:r>
              <a:rPr lang="en-US" dirty="0" smtClean="0"/>
              <a:t>=mean(PM)</a:t>
            </a:r>
          </a:p>
          <a:p>
            <a:pPr>
              <a:lnSpc>
                <a:spcPct val="114000"/>
              </a:lnSpc>
            </a:pPr>
            <a:r>
              <a:rPr lang="en-US" dirty="0" smtClean="0"/>
              <a:t>lines(1:16,rep(ybar,16))</a:t>
            </a:r>
          </a:p>
          <a:p>
            <a:pPr>
              <a:lnSpc>
                <a:spcPct val="114000"/>
              </a:lnSpc>
            </a:pPr>
            <a:r>
              <a:rPr lang="en-US" dirty="0" err="1" smtClean="0"/>
              <a:t>dwtest</a:t>
            </a:r>
            <a:r>
              <a:rPr lang="en-US" dirty="0" smtClean="0"/>
              <a:t>(</a:t>
            </a:r>
            <a:r>
              <a:rPr lang="en-US" dirty="0" err="1" smtClean="0"/>
              <a:t>reg</a:t>
            </a:r>
            <a:r>
              <a:rPr lang="en-US" dirty="0" smtClean="0"/>
              <a:t>)</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Diagram and Its Uses</a:t>
            </a:r>
            <a:endParaRPr lang="en-US" dirty="0"/>
          </a:p>
        </p:txBody>
      </p:sp>
      <p:sp>
        <p:nvSpPr>
          <p:cNvPr id="3" name="Content Placeholder 2"/>
          <p:cNvSpPr>
            <a:spLocks noGrp="1"/>
          </p:cNvSpPr>
          <p:nvPr>
            <p:ph idx="1"/>
          </p:nvPr>
        </p:nvSpPr>
        <p:spPr>
          <a:xfrm>
            <a:off x="457200" y="1600200"/>
            <a:ext cx="8401080" cy="4525963"/>
          </a:xfrm>
        </p:spPr>
        <p:txBody>
          <a:bodyPr/>
          <a:lstStyle/>
          <a:p>
            <a:pPr algn="just"/>
            <a:r>
              <a:rPr lang="en-US" dirty="0" smtClean="0"/>
              <a:t>Scatter diagram is the graphical representation of bivariate data.</a:t>
            </a:r>
          </a:p>
          <a:p>
            <a:pPr algn="just"/>
            <a:r>
              <a:rPr lang="en-US" dirty="0" smtClean="0"/>
              <a:t>Its main use is to observe and show the relationship, if any, between two quantitative variables.</a:t>
            </a:r>
          </a:p>
          <a:p>
            <a:pPr algn="just"/>
            <a:r>
              <a:rPr lang="en-US" dirty="0" smtClean="0"/>
              <a:t>Some examples of scatter diagram are given to estimate the values of coefficient of correlation in next slide.</a:t>
            </a:r>
          </a:p>
        </p:txBody>
      </p:sp>
      <p:sp>
        <p:nvSpPr>
          <p:cNvPr id="4" name="Slide Number Placeholder 3"/>
          <p:cNvSpPr>
            <a:spLocks noGrp="1"/>
          </p:cNvSpPr>
          <p:nvPr>
            <p:ph type="sldNum" sz="quarter" idx="12"/>
          </p:nvPr>
        </p:nvSpPr>
        <p:spPr/>
        <p:txBody>
          <a:bodyPr/>
          <a:lstStyle/>
          <a:p>
            <a:fld id="{84F30F89-EB35-4761-BCE5-DB7083A0B4E1}"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9644" y="-24"/>
            <a:ext cx="6919942" cy="6907429"/>
          </a:xfrm>
          <a:prstGeom prst="rect">
            <a:avLst/>
          </a:prstGeom>
          <a:noFill/>
          <a:ln w="9525">
            <a:noFill/>
            <a:miter lim="800000"/>
            <a:headEnd/>
            <a:tailEnd/>
          </a:ln>
          <a:effectLst/>
        </p:spPr>
      </p:pic>
      <p:sp>
        <p:nvSpPr>
          <p:cNvPr id="3" name="Title 2"/>
          <p:cNvSpPr>
            <a:spLocks noGrp="1"/>
          </p:cNvSpPr>
          <p:nvPr>
            <p:ph type="title"/>
          </p:nvPr>
        </p:nvSpPr>
        <p:spPr>
          <a:xfrm>
            <a:off x="457200" y="-24"/>
            <a:ext cx="8229600" cy="1143000"/>
          </a:xfrm>
        </p:spPr>
        <p:txBody>
          <a:bodyPr/>
          <a:lstStyle/>
          <a:p>
            <a:r>
              <a:rPr lang="en-US" dirty="0" smtClean="0"/>
              <a:t>Scatter Plot and Fitted Line</a:t>
            </a:r>
            <a:endParaRPr lang="en-US" dirty="0"/>
          </a:p>
        </p:txBody>
      </p:sp>
      <p:sp>
        <p:nvSpPr>
          <p:cNvPr id="5" name="Slide Number Placeholder 4"/>
          <p:cNvSpPr>
            <a:spLocks noGrp="1"/>
          </p:cNvSpPr>
          <p:nvPr>
            <p:ph type="sldNum" sz="quarter" idx="12"/>
          </p:nvPr>
        </p:nvSpPr>
        <p:spPr/>
        <p:txBody>
          <a:bodyPr/>
          <a:lstStyle/>
          <a:p>
            <a:fld id="{84F30F89-EB35-4761-BCE5-DB7083A0B4E1}"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lstStyle/>
          <a:p>
            <a:r>
              <a:rPr lang="en-US" dirty="0" smtClean="0"/>
              <a:t>Out-put of R-code</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2" y="723892"/>
            <a:ext cx="9180107" cy="563406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4F30F89-EB35-4761-BCE5-DB7083A0B4E1}"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8472518" cy="5257800"/>
          </a:xfrm>
        </p:spPr>
        <p:txBody>
          <a:bodyPr>
            <a:normAutofit fontScale="70000" lnSpcReduction="20000"/>
          </a:bodyPr>
          <a:lstStyle/>
          <a:p>
            <a:endParaRPr lang="en-US" dirty="0" smtClean="0"/>
          </a:p>
          <a:p>
            <a:r>
              <a:rPr lang="en-US" b="1" dirty="0" smtClean="0"/>
              <a:t>We are to test the overall significant of fitted model</a:t>
            </a:r>
          </a:p>
          <a:p>
            <a:pPr>
              <a:buNone/>
            </a:pPr>
            <a:r>
              <a:rPr lang="en-US" b="1" dirty="0" smtClean="0"/>
              <a:t>     </a:t>
            </a:r>
            <a:r>
              <a:rPr lang="en-US" dirty="0" smtClean="0"/>
              <a:t> (i.e. H</a:t>
            </a:r>
            <a:r>
              <a:rPr lang="en-US" baseline="-25000" dirty="0" smtClean="0"/>
              <a:t>o</a:t>
            </a:r>
            <a:r>
              <a:rPr lang="en-US" dirty="0" smtClean="0"/>
              <a:t>: Fitted model is good,  H</a:t>
            </a:r>
            <a:r>
              <a:rPr lang="en-US" baseline="-25000" dirty="0" smtClean="0"/>
              <a:t>1</a:t>
            </a:r>
            <a:r>
              <a:rPr lang="en-US" dirty="0" smtClean="0"/>
              <a:t>: Fitted model is not good) </a:t>
            </a:r>
          </a:p>
          <a:p>
            <a:pPr>
              <a:buNone/>
            </a:pPr>
            <a:r>
              <a:rPr lang="en-US" dirty="0" smtClean="0"/>
              <a:t>     Since p-value of F-statistics is less than 0.05, we can say that overall model is good fitted.</a:t>
            </a:r>
          </a:p>
          <a:p>
            <a:pPr>
              <a:buNone/>
            </a:pPr>
            <a:endParaRPr lang="en-US" dirty="0" smtClean="0"/>
          </a:p>
          <a:p>
            <a:r>
              <a:rPr lang="en-US" b="1" dirty="0" smtClean="0"/>
              <a:t>Individual significance of intercept ) </a:t>
            </a:r>
          </a:p>
          <a:p>
            <a:pPr>
              <a:buNone/>
            </a:pPr>
            <a:r>
              <a:rPr lang="en-US" dirty="0" smtClean="0"/>
              <a:t>                                               i.e. (Ho: </a:t>
            </a:r>
            <a:r>
              <a:rPr lang="el-GR" dirty="0" smtClean="0"/>
              <a:t>α</a:t>
            </a:r>
            <a:r>
              <a:rPr lang="en-US" dirty="0" smtClean="0"/>
              <a:t>=0 , H</a:t>
            </a:r>
            <a:r>
              <a:rPr lang="en-US" baseline="-25000" dirty="0" smtClean="0"/>
              <a:t>1</a:t>
            </a:r>
            <a:r>
              <a:rPr lang="en-US" dirty="0" smtClean="0"/>
              <a:t>: </a:t>
            </a:r>
            <a:r>
              <a:rPr lang="el-GR" dirty="0" smtClean="0"/>
              <a:t>α</a:t>
            </a:r>
            <a:r>
              <a:rPr lang="en-US" dirty="0" smtClean="0"/>
              <a:t>≠0</a:t>
            </a:r>
          </a:p>
          <a:p>
            <a:pPr>
              <a:buNone/>
            </a:pPr>
            <a:r>
              <a:rPr lang="en-US" dirty="0" smtClean="0"/>
              <a:t>     Since p-value of constant is greater than 0.05  so intercept is insignificant.</a:t>
            </a:r>
          </a:p>
          <a:p>
            <a:pPr>
              <a:buNone/>
            </a:pPr>
            <a:endParaRPr lang="en-US" dirty="0" smtClean="0"/>
          </a:p>
          <a:p>
            <a:r>
              <a:rPr lang="en-US" b="1" dirty="0" smtClean="0"/>
              <a:t>Individual significance of regression coefficient ) </a:t>
            </a:r>
          </a:p>
          <a:p>
            <a:pPr>
              <a:buNone/>
            </a:pPr>
            <a:r>
              <a:rPr lang="en-US" dirty="0" smtClean="0"/>
              <a:t>                                               i.e. (Ho: </a:t>
            </a:r>
            <a:r>
              <a:rPr lang="el-GR" dirty="0" smtClean="0"/>
              <a:t>β</a:t>
            </a:r>
            <a:r>
              <a:rPr lang="en-US" dirty="0" smtClean="0"/>
              <a:t>=0 , H</a:t>
            </a:r>
            <a:r>
              <a:rPr lang="en-US" baseline="-25000" dirty="0" smtClean="0"/>
              <a:t>1</a:t>
            </a:r>
            <a:r>
              <a:rPr lang="en-US" dirty="0" smtClean="0"/>
              <a:t>: </a:t>
            </a:r>
            <a:r>
              <a:rPr lang="el-GR" dirty="0" smtClean="0"/>
              <a:t>β</a:t>
            </a:r>
            <a:r>
              <a:rPr lang="en-US" dirty="0" smtClean="0"/>
              <a:t>≠0</a:t>
            </a:r>
          </a:p>
          <a:p>
            <a:pPr>
              <a:buNone/>
            </a:pPr>
            <a:r>
              <a:rPr lang="en-US" dirty="0" smtClean="0"/>
              <a:t>      Since p-value of regression slop is less than 0.05 so regression coefficient is significant. i.e. Age has significant effect on Pocket Money</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Durbin Watson Test </a:t>
            </a:r>
            <a:br>
              <a:rPr lang="en-US" b="1" dirty="0" smtClean="0"/>
            </a:br>
            <a:r>
              <a:rPr lang="en-US" dirty="0" smtClean="0"/>
              <a:t>(</a:t>
            </a:r>
            <a:r>
              <a:rPr lang="en-US" dirty="0" err="1" smtClean="0"/>
              <a:t>Failour</a:t>
            </a:r>
            <a:r>
              <a:rPr lang="en-US" dirty="0" smtClean="0"/>
              <a:t> of Assumption 5)</a:t>
            </a:r>
            <a:endParaRPr lang="en-US" dirty="0"/>
          </a:p>
        </p:txBody>
      </p:sp>
      <p:sp>
        <p:nvSpPr>
          <p:cNvPr id="3" name="Content Placeholder 2"/>
          <p:cNvSpPr>
            <a:spLocks noGrp="1"/>
          </p:cNvSpPr>
          <p:nvPr>
            <p:ph idx="1"/>
          </p:nvPr>
        </p:nvSpPr>
        <p:spPr/>
        <p:txBody>
          <a:bodyPr>
            <a:normAutofit lnSpcReduction="10000"/>
          </a:bodyPr>
          <a:lstStyle/>
          <a:p>
            <a:r>
              <a:rPr lang="en-US" dirty="0" smtClean="0"/>
              <a:t>To test the OLS assumption that, “there is no auto-correlation between the error terms”, one can use theoretical test known as Durbin Watson Test.</a:t>
            </a:r>
          </a:p>
          <a:p>
            <a:r>
              <a:rPr lang="en-US" dirty="0" smtClean="0"/>
              <a:t>Hypothesis are given as</a:t>
            </a:r>
          </a:p>
          <a:p>
            <a:pPr>
              <a:buNone/>
            </a:pPr>
            <a:r>
              <a:rPr lang="en-US" dirty="0" smtClean="0"/>
              <a:t>    H</a:t>
            </a:r>
            <a:r>
              <a:rPr lang="en-US" baseline="-25000" dirty="0" smtClean="0"/>
              <a:t>o</a:t>
            </a:r>
            <a:r>
              <a:rPr lang="en-US" dirty="0" smtClean="0"/>
              <a:t>: There is no auto-correlation between the error terms.</a:t>
            </a:r>
          </a:p>
          <a:p>
            <a:pPr>
              <a:buNone/>
            </a:pPr>
            <a:r>
              <a:rPr lang="en-US" dirty="0" smtClean="0"/>
              <a:t>    H</a:t>
            </a:r>
            <a:r>
              <a:rPr lang="en-US" baseline="-25000" dirty="0" smtClean="0"/>
              <a:t>1</a:t>
            </a:r>
            <a:r>
              <a:rPr lang="en-US" dirty="0" smtClean="0"/>
              <a:t>: There is auto-correlation between the error terms.</a:t>
            </a:r>
          </a:p>
          <a:p>
            <a:pPr>
              <a:buNone/>
            </a:pP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28596" y="1500174"/>
            <a:ext cx="8655503" cy="35719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4F30F89-EB35-4761-BCE5-DB7083A0B4E1}"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of DW-Test on previous data</a:t>
            </a:r>
            <a:endParaRPr lang="en-US" dirty="0"/>
          </a:p>
        </p:txBody>
      </p:sp>
      <p:sp>
        <p:nvSpPr>
          <p:cNvPr id="3" name="Content Placeholder 2"/>
          <p:cNvSpPr>
            <a:spLocks noGrp="1"/>
          </p:cNvSpPr>
          <p:nvPr>
            <p:ph idx="1"/>
          </p:nvPr>
        </p:nvSpPr>
        <p:spPr>
          <a:xfrm>
            <a:off x="457200" y="1600200"/>
            <a:ext cx="8229600" cy="4900634"/>
          </a:xfrm>
        </p:spPr>
        <p:txBody>
          <a:bodyPr>
            <a:normAutofit fontScale="92500" lnSpcReduction="10000"/>
          </a:bodyPr>
          <a:lstStyle/>
          <a:p>
            <a:r>
              <a:rPr lang="en-US" dirty="0" smtClean="0"/>
              <a:t> Durbin-Watson test</a:t>
            </a:r>
          </a:p>
          <a:p>
            <a:r>
              <a:rPr lang="en-US" dirty="0" smtClean="0"/>
              <a:t>data:  </a:t>
            </a:r>
            <a:r>
              <a:rPr lang="en-US" dirty="0" err="1" smtClean="0"/>
              <a:t>reg</a:t>
            </a:r>
            <a:endParaRPr lang="en-US" dirty="0" smtClean="0"/>
          </a:p>
          <a:p>
            <a:r>
              <a:rPr lang="en-US" dirty="0" smtClean="0"/>
              <a:t>DW = 1.4497, p-value = 0.07297</a:t>
            </a:r>
          </a:p>
          <a:p>
            <a:r>
              <a:rPr lang="en-US" dirty="0" smtClean="0"/>
              <a:t>alternative hypothesis: true autocorrelation is greater than 0.</a:t>
            </a:r>
          </a:p>
          <a:p>
            <a:endParaRPr lang="en-US" dirty="0" smtClean="0"/>
          </a:p>
          <a:p>
            <a:pPr algn="just"/>
            <a:r>
              <a:rPr lang="en-US" b="1" dirty="0" smtClean="0"/>
              <a:t>Conclusion:</a:t>
            </a:r>
            <a:r>
              <a:rPr lang="en-US" dirty="0" smtClean="0"/>
              <a:t> Since P-value is greater than specified level (5%) so we do not reject Ho. This shows that there is no auto-correlation in the data.</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Auto-correlation (Assumption 5 fails to </a:t>
            </a:r>
            <a:r>
              <a:rPr lang="en-US" dirty="0" err="1" smtClean="0"/>
              <a:t>fullfil</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In an experiment to measure the stiffness of a spring, the length of spring under different loads was measured. The regression equation appropriate for predicting the length on the basis of weight as</a:t>
            </a:r>
          </a:p>
          <a:p>
            <a:pPr algn="just">
              <a:buNone/>
            </a:pPr>
            <a:r>
              <a:rPr lang="en-US" dirty="0" smtClean="0"/>
              <a:t>    </a:t>
            </a:r>
            <a:r>
              <a:rPr lang="en-US" i="1" dirty="0" smtClean="0"/>
              <a:t/>
            </a:r>
            <a:br>
              <a:rPr lang="en-US" i="1" dirty="0" smtClean="0"/>
            </a:br>
            <a:endParaRPr lang="en-US" dirty="0" smtClean="0"/>
          </a:p>
          <a:p>
            <a:pPr algn="just"/>
            <a:r>
              <a:rPr lang="en-US" dirty="0" smtClean="0"/>
              <a:t>Where y is the length and x is the weight.</a:t>
            </a:r>
          </a:p>
          <a:p>
            <a:pPr algn="just"/>
            <a:r>
              <a:rPr lang="en-US" dirty="0" smtClean="0"/>
              <a:t>The residuals and observed data are as follows:</a:t>
            </a:r>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43174" y="4006998"/>
            <a:ext cx="4286280" cy="779324"/>
          </a:xfrm>
          <a:prstGeom prst="rect">
            <a:avLst/>
          </a:prstGeom>
          <a:noFill/>
        </p:spPr>
      </p:pic>
      <p:sp>
        <p:nvSpPr>
          <p:cNvPr id="5123"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84F30F89-EB35-4761-BCE5-DB7083A0B4E1}" type="slidenum">
              <a:rPr lang="en-US" smtClean="0"/>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dirty="0" smtClean="0"/>
              <a:t>Testing of DW Test Manually</a:t>
            </a:r>
            <a:endParaRPr lang="en-US" dirty="0"/>
          </a:p>
        </p:txBody>
      </p:sp>
      <p:pic>
        <p:nvPicPr>
          <p:cNvPr id="4097" name="Picture 1"/>
          <p:cNvPicPr>
            <a:picLocks noChangeAspect="1" noChangeArrowheads="1"/>
          </p:cNvPicPr>
          <p:nvPr/>
        </p:nvPicPr>
        <p:blipFill>
          <a:blip r:embed="rId2" cstate="print"/>
          <a:srcRect/>
          <a:stretch>
            <a:fillRect/>
          </a:stretch>
        </p:blipFill>
        <p:spPr bwMode="auto">
          <a:xfrm>
            <a:off x="428596" y="857232"/>
            <a:ext cx="8358246" cy="599130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4F30F89-EB35-4761-BCE5-DB7083A0B4E1}"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fontScale="92500" lnSpcReduction="10000"/>
          </a:bodyPr>
          <a:lstStyle/>
          <a:p>
            <a:pPr algn="just"/>
            <a:r>
              <a:rPr lang="en-US" dirty="0" smtClean="0"/>
              <a:t>From the DW table with k=1 the critical value  </a:t>
            </a:r>
            <a:r>
              <a:rPr lang="en-US" dirty="0" err="1" smtClean="0"/>
              <a:t>dL</a:t>
            </a:r>
            <a:r>
              <a:rPr lang="en-US" dirty="0" smtClean="0"/>
              <a:t>=0.879, </a:t>
            </a:r>
            <a:r>
              <a:rPr lang="en-US" dirty="0" err="1" smtClean="0"/>
              <a:t>dU</a:t>
            </a:r>
            <a:r>
              <a:rPr lang="en-US" dirty="0" smtClean="0"/>
              <a:t>=1.32</a:t>
            </a:r>
          </a:p>
          <a:p>
            <a:pPr algn="just">
              <a:buNone/>
            </a:pPr>
            <a:r>
              <a:rPr lang="en-US" dirty="0" smtClean="0"/>
              <a:t>Since DW calculated value falls between the </a:t>
            </a:r>
            <a:r>
              <a:rPr lang="en-US" dirty="0" err="1" smtClean="0"/>
              <a:t>dL</a:t>
            </a:r>
            <a:r>
              <a:rPr lang="en-US" dirty="0" smtClean="0"/>
              <a:t> and </a:t>
            </a:r>
            <a:r>
              <a:rPr lang="en-US" dirty="0" err="1" smtClean="0"/>
              <a:t>dU.</a:t>
            </a:r>
            <a:r>
              <a:rPr lang="en-US" dirty="0" smtClean="0"/>
              <a:t> So No conclusion can be drawn about auto-correlation. </a:t>
            </a:r>
          </a:p>
          <a:p>
            <a:pPr algn="just">
              <a:buNone/>
            </a:pPr>
            <a:r>
              <a:rPr lang="en-US" dirty="0" smtClean="0"/>
              <a:t>It is batter to calculate p-value of DW test for the conclusion.</a:t>
            </a:r>
          </a:p>
          <a:p>
            <a:pPr algn="just">
              <a:buNone/>
            </a:pPr>
            <a:r>
              <a:rPr lang="en-US" dirty="0" smtClean="0"/>
              <a:t>Now , by applying r-code</a:t>
            </a:r>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Since P-value is less than 0.05, so we reject Ho. Concluding that </a:t>
            </a:r>
            <a:r>
              <a:rPr lang="en-US" b="1" dirty="0" smtClean="0"/>
              <a:t>there is Auto-correlation</a:t>
            </a:r>
            <a:r>
              <a:rPr lang="en-US" dirty="0" smtClean="0"/>
              <a:t>.</a:t>
            </a:r>
          </a:p>
          <a:p>
            <a:pPr algn="just">
              <a:buNone/>
            </a:pP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929058" y="4008206"/>
            <a:ext cx="4714908" cy="134962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4F30F89-EB35-4761-BCE5-DB7083A0B4E1}" type="slidenum">
              <a:rPr lang="en-US" smtClean="0"/>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Hetroskedasticity</a:t>
            </a:r>
            <a:r>
              <a:rPr lang="en-US" b="1" dirty="0" smtClean="0"/>
              <a:t/>
            </a:r>
            <a:br>
              <a:rPr lang="en-US" b="1" dirty="0" smtClean="0"/>
            </a:br>
            <a:r>
              <a:rPr lang="en-US" b="1" dirty="0" smtClean="0"/>
              <a:t>(</a:t>
            </a:r>
            <a:r>
              <a:rPr lang="en-US" b="1" dirty="0" err="1" smtClean="0"/>
              <a:t>Failour</a:t>
            </a:r>
            <a:r>
              <a:rPr lang="en-US" b="1" dirty="0" smtClean="0"/>
              <a:t> of assumption 4)</a:t>
            </a:r>
            <a:endParaRPr lang="en-US" b="1" dirty="0"/>
          </a:p>
        </p:txBody>
      </p:sp>
      <p:sp>
        <p:nvSpPr>
          <p:cNvPr id="3" name="Content Placeholder 2"/>
          <p:cNvSpPr>
            <a:spLocks noGrp="1"/>
          </p:cNvSpPr>
          <p:nvPr>
            <p:ph idx="1"/>
          </p:nvPr>
        </p:nvSpPr>
        <p:spPr/>
        <p:txBody>
          <a:bodyPr/>
          <a:lstStyle/>
          <a:p>
            <a:pPr>
              <a:buNone/>
            </a:pPr>
            <a:r>
              <a:rPr lang="en-US" dirty="0" smtClean="0"/>
              <a:t>    When the OLS assumption “variance of error terms is constant” fails to </a:t>
            </a:r>
            <a:r>
              <a:rPr lang="en-US" dirty="0" err="1" smtClean="0"/>
              <a:t>fullfil</a:t>
            </a:r>
            <a:r>
              <a:rPr lang="en-US" dirty="0" smtClean="0"/>
              <a:t>. Then we say that there is </a:t>
            </a:r>
            <a:r>
              <a:rPr lang="en-US" dirty="0" err="1" smtClean="0"/>
              <a:t>hetroskedasticity</a:t>
            </a:r>
            <a:r>
              <a:rPr lang="en-US" dirty="0" smtClean="0"/>
              <a:t>. To test this assumption we have two methods.</a:t>
            </a:r>
          </a:p>
          <a:p>
            <a:r>
              <a:rPr lang="en-US" dirty="0" smtClean="0"/>
              <a:t>Graphical Methods</a:t>
            </a:r>
          </a:p>
          <a:p>
            <a:r>
              <a:rPr lang="en-US" dirty="0" smtClean="0"/>
              <a:t>Rank Correlation between estimated Y (    )and absolute residuals (|</a:t>
            </a:r>
            <a:r>
              <a:rPr lang="el-GR" dirty="0" smtClean="0"/>
              <a:t>ε</a:t>
            </a:r>
            <a:r>
              <a:rPr lang="en-US" dirty="0" smtClean="0"/>
              <a:t>|)of model.</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39</a:t>
            </a:fld>
            <a:endParaRPr lang="en-US" dirty="0"/>
          </a:p>
        </p:txBody>
      </p:sp>
      <p:pic>
        <p:nvPicPr>
          <p:cNvPr id="5"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00958" y="4286256"/>
            <a:ext cx="285752" cy="48358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file:///C:/Users/IRFAN%20ASLAM/Desktop/correlation-coefficient-multiple-scatterplots-453.webp"/>
          <p:cNvSpPr>
            <a:spLocks noChangeAspect="1" noChangeArrowheads="1"/>
          </p:cNvSpPr>
          <p:nvPr/>
        </p:nvSpPr>
        <p:spPr bwMode="auto">
          <a:xfrm>
            <a:off x="155575" y="-2811463"/>
            <a:ext cx="6972300" cy="585787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file:///C:/Users/IRFAN%20ASLAM/Desktop/correlation-coefficient-multiple-scatterplots-453.webp"/>
          <p:cNvSpPr>
            <a:spLocks noChangeAspect="1" noChangeArrowheads="1"/>
          </p:cNvSpPr>
          <p:nvPr/>
        </p:nvSpPr>
        <p:spPr bwMode="auto">
          <a:xfrm>
            <a:off x="155575" y="-2811463"/>
            <a:ext cx="6972300" cy="585787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32" y="-24"/>
            <a:ext cx="9144032" cy="688485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4F30F89-EB35-4761-BCE5-DB7083A0B4E1}"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143000"/>
          </a:xfrm>
        </p:spPr>
        <p:txBody>
          <a:bodyPr>
            <a:normAutofit fontScale="90000"/>
          </a:bodyPr>
          <a:lstStyle/>
          <a:p>
            <a:r>
              <a:rPr lang="en-US" dirty="0" smtClean="0"/>
              <a:t>Graphical Methods to detect </a:t>
            </a:r>
            <a:r>
              <a:rPr lang="en-US" dirty="0" err="1" smtClean="0"/>
              <a:t>Heteroscedasticity</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71472" y="1330189"/>
            <a:ext cx="7643866" cy="552783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4F30F89-EB35-4761-BCE5-DB7083A0B4E1}"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Graphical Method</a:t>
            </a:r>
            <a:endParaRPr lang="en-US" dirty="0"/>
          </a:p>
        </p:txBody>
      </p:sp>
      <p:sp>
        <p:nvSpPr>
          <p:cNvPr id="3" name="Content Placeholder 2"/>
          <p:cNvSpPr>
            <a:spLocks noGrp="1"/>
          </p:cNvSpPr>
          <p:nvPr>
            <p:ph idx="1"/>
          </p:nvPr>
        </p:nvSpPr>
        <p:spPr>
          <a:xfrm>
            <a:off x="0" y="1600200"/>
            <a:ext cx="8686800" cy="4525963"/>
          </a:xfrm>
        </p:spPr>
        <p:txBody>
          <a:bodyPr>
            <a:normAutofit fontScale="92500" lnSpcReduction="10000"/>
          </a:bodyPr>
          <a:lstStyle/>
          <a:p>
            <a:pPr algn="just">
              <a:buNone/>
            </a:pPr>
            <a:r>
              <a:rPr lang="en-US" dirty="0" smtClean="0"/>
              <a:t>    In above figures    </a:t>
            </a:r>
            <a:r>
              <a:rPr lang="en-US" baseline="30000" dirty="0" smtClean="0"/>
              <a:t>  </a:t>
            </a:r>
            <a:r>
              <a:rPr lang="en-US" dirty="0" smtClean="0"/>
              <a:t>are plotted against  </a:t>
            </a:r>
            <a:r>
              <a:rPr lang="en-US" baseline="30000" dirty="0" smtClean="0"/>
              <a:t>.    </a:t>
            </a:r>
            <a:r>
              <a:rPr lang="en-US" dirty="0" smtClean="0"/>
              <a:t>, the idea being to find out whether the estimated mean value of </a:t>
            </a:r>
            <a:r>
              <a:rPr lang="en-US" i="1" dirty="0" smtClean="0"/>
              <a:t>Y </a:t>
            </a:r>
            <a:r>
              <a:rPr lang="en-US" dirty="0" smtClean="0"/>
              <a:t>(  )</a:t>
            </a:r>
            <a:r>
              <a:rPr lang="en-US" i="1" dirty="0" smtClean="0"/>
              <a:t> </a:t>
            </a:r>
            <a:r>
              <a:rPr lang="en-US" dirty="0" smtClean="0"/>
              <a:t>is</a:t>
            </a:r>
            <a:r>
              <a:rPr lang="en-US" i="1" dirty="0" smtClean="0"/>
              <a:t> </a:t>
            </a:r>
            <a:r>
              <a:rPr lang="en-US" dirty="0" smtClean="0"/>
              <a:t>systematically related to the squared residual (    ). In Figure </a:t>
            </a:r>
            <a:r>
              <a:rPr lang="en-US" b="1" i="1" dirty="0" smtClean="0"/>
              <a:t>a</a:t>
            </a:r>
            <a:r>
              <a:rPr lang="en-US" i="1" dirty="0" smtClean="0"/>
              <a:t> we see that </a:t>
            </a:r>
            <a:r>
              <a:rPr lang="en-US" dirty="0" smtClean="0"/>
              <a:t>there is no systematic pattern between the two variables, suggesting that perhaps no </a:t>
            </a:r>
            <a:r>
              <a:rPr lang="en-US" dirty="0" err="1" smtClean="0"/>
              <a:t>heteroscedasticity</a:t>
            </a:r>
            <a:r>
              <a:rPr lang="en-US" dirty="0" smtClean="0"/>
              <a:t> is present in the data. Figure </a:t>
            </a:r>
            <a:r>
              <a:rPr lang="en-US" b="1" i="1" dirty="0" smtClean="0"/>
              <a:t>b to e</a:t>
            </a:r>
            <a:r>
              <a:rPr lang="en-US" i="1" dirty="0" smtClean="0"/>
              <a:t>, however, </a:t>
            </a:r>
            <a:r>
              <a:rPr lang="en-US" dirty="0" smtClean="0"/>
              <a:t>exhibits definite patterns. For instance, Figure </a:t>
            </a:r>
            <a:r>
              <a:rPr lang="en-US" i="1" dirty="0" smtClean="0"/>
              <a:t>c suggests a linear relationship, </a:t>
            </a:r>
            <a:r>
              <a:rPr lang="en-US" dirty="0" smtClean="0"/>
              <a:t>whereas Figure </a:t>
            </a:r>
            <a:r>
              <a:rPr lang="en-US" b="1" i="1" dirty="0" smtClean="0"/>
              <a:t>d and e</a:t>
            </a:r>
            <a:r>
              <a:rPr lang="en-US" i="1" dirty="0" smtClean="0"/>
              <a:t> indicates a quadratic relationship between      and     .</a:t>
            </a:r>
            <a:endParaRPr lang="en-US" baseline="30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71802" y="1651980"/>
            <a:ext cx="357190" cy="491136"/>
          </a:xfrm>
          <a:prstGeom prst="rect">
            <a:avLst/>
          </a:prstGeom>
          <a:noFill/>
        </p:spPr>
      </p:pic>
      <p:sp>
        <p:nvSpPr>
          <p:cNvPr id="2051" name="Rectangle 3"/>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15140" y="1588098"/>
            <a:ext cx="285752" cy="483580"/>
          </a:xfrm>
          <a:prstGeom prst="rect">
            <a:avLst/>
          </a:prstGeom>
          <a:noFill/>
        </p:spPr>
      </p:pic>
      <p:pic>
        <p:nvPicPr>
          <p:cNvPr id="9"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00166" y="2428868"/>
            <a:ext cx="285752" cy="483580"/>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71670" y="2866426"/>
            <a:ext cx="357190" cy="491136"/>
          </a:xfrm>
          <a:prstGeom prst="rect">
            <a:avLst/>
          </a:prstGeom>
          <a:noFill/>
        </p:spPr>
      </p:pic>
      <p:pic>
        <p:nvPicPr>
          <p:cNvPr id="1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572132" y="5286388"/>
            <a:ext cx="357190" cy="491136"/>
          </a:xfrm>
          <a:prstGeom prst="rect">
            <a:avLst/>
          </a:prstGeom>
          <a:noFill/>
        </p:spPr>
      </p:pic>
      <p:pic>
        <p:nvPicPr>
          <p:cNvPr id="1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15140" y="5302874"/>
            <a:ext cx="285752" cy="483580"/>
          </a:xfrm>
          <a:prstGeom prst="rect">
            <a:avLst/>
          </a:prstGeom>
          <a:noFill/>
        </p:spPr>
      </p:pic>
      <p:sp>
        <p:nvSpPr>
          <p:cNvPr id="13" name="Slide Number Placeholder 12"/>
          <p:cNvSpPr>
            <a:spLocks noGrp="1"/>
          </p:cNvSpPr>
          <p:nvPr>
            <p:ph type="sldNum" sz="quarter" idx="12"/>
          </p:nvPr>
        </p:nvSpPr>
        <p:spPr/>
        <p:txBody>
          <a:bodyPr/>
          <a:lstStyle/>
          <a:p>
            <a:fld id="{84F30F89-EB35-4761-BCE5-DB7083A0B4E1}"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329642" cy="1162050"/>
          </a:xfrm>
        </p:spPr>
        <p:txBody>
          <a:bodyPr>
            <a:noAutofit/>
          </a:bodyPr>
          <a:lstStyle/>
          <a:p>
            <a:pPr algn="ctr"/>
            <a:r>
              <a:rPr lang="en-US" sz="4400" dirty="0" smtClean="0"/>
              <a:t>Test of Rank Correlation for </a:t>
            </a:r>
            <a:br>
              <a:rPr lang="en-US" sz="4400" dirty="0" smtClean="0"/>
            </a:br>
            <a:r>
              <a:rPr lang="en-US" sz="4400" dirty="0" err="1" smtClean="0"/>
              <a:t>Heteroscedasticity</a:t>
            </a:r>
            <a:endParaRPr lang="en-US" sz="4400" dirty="0"/>
          </a:p>
        </p:txBody>
      </p:sp>
      <p:graphicFrame>
        <p:nvGraphicFramePr>
          <p:cNvPr id="7" name="Content Placeholder 6"/>
          <p:cNvGraphicFramePr>
            <a:graphicFrameLocks noGrp="1"/>
          </p:cNvGraphicFramePr>
          <p:nvPr>
            <p:ph idx="1"/>
          </p:nvPr>
        </p:nvGraphicFramePr>
        <p:xfrm>
          <a:off x="5572132" y="1500174"/>
          <a:ext cx="3114669" cy="4023360"/>
        </p:xfrm>
        <a:graphic>
          <a:graphicData uri="http://schemas.openxmlformats.org/drawingml/2006/table">
            <a:tbl>
              <a:tblPr firstRow="1" bandRow="1">
                <a:tableStyleId>{5C22544A-7EE6-4342-B048-85BDC9FD1C3A}</a:tableStyleId>
              </a:tblPr>
              <a:tblGrid>
                <a:gridCol w="1038223"/>
                <a:gridCol w="1038223"/>
                <a:gridCol w="1038223"/>
              </a:tblGrid>
              <a:tr h="350204">
                <a:tc>
                  <a:txBody>
                    <a:bodyPr/>
                    <a:lstStyle/>
                    <a:p>
                      <a:r>
                        <a:rPr lang="en-US" b="1"/>
                        <a:t>Y</a:t>
                      </a:r>
                      <a:endParaRPr lang="en-US"/>
                    </a:p>
                  </a:txBody>
                  <a:tcPr anchor="ctr"/>
                </a:tc>
                <a:tc>
                  <a:txBody>
                    <a:bodyPr/>
                    <a:lstStyle/>
                    <a:p>
                      <a:r>
                        <a:rPr lang="en-US" b="1"/>
                        <a:t>X2</a:t>
                      </a:r>
                      <a:endParaRPr lang="en-US"/>
                    </a:p>
                  </a:txBody>
                  <a:tcPr anchor="ctr"/>
                </a:tc>
                <a:tc>
                  <a:txBody>
                    <a:bodyPr/>
                    <a:lstStyle/>
                    <a:p>
                      <a:r>
                        <a:rPr lang="en-US" b="1"/>
                        <a:t>X3</a:t>
                      </a:r>
                      <a:endParaRPr lang="en-US"/>
                    </a:p>
                  </a:txBody>
                  <a:tcPr anchor="ctr"/>
                </a:tc>
              </a:tr>
              <a:tr h="350204">
                <a:tc>
                  <a:txBody>
                    <a:bodyPr/>
                    <a:lstStyle/>
                    <a:p>
                      <a:r>
                        <a:rPr lang="en-US"/>
                        <a:t>11</a:t>
                      </a:r>
                    </a:p>
                  </a:txBody>
                  <a:tcPr anchor="ctr"/>
                </a:tc>
                <a:tc>
                  <a:txBody>
                    <a:bodyPr/>
                    <a:lstStyle/>
                    <a:p>
                      <a:r>
                        <a:rPr lang="en-US"/>
                        <a:t>20</a:t>
                      </a:r>
                    </a:p>
                  </a:txBody>
                  <a:tcPr anchor="ctr"/>
                </a:tc>
                <a:tc>
                  <a:txBody>
                    <a:bodyPr/>
                    <a:lstStyle/>
                    <a:p>
                      <a:r>
                        <a:rPr lang="en-US"/>
                        <a:t>8.1</a:t>
                      </a:r>
                    </a:p>
                  </a:txBody>
                  <a:tcPr anchor="ctr"/>
                </a:tc>
              </a:tr>
              <a:tr h="350204">
                <a:tc>
                  <a:txBody>
                    <a:bodyPr/>
                    <a:lstStyle/>
                    <a:p>
                      <a:r>
                        <a:rPr lang="en-US"/>
                        <a:t>16</a:t>
                      </a:r>
                    </a:p>
                  </a:txBody>
                  <a:tcPr anchor="ctr"/>
                </a:tc>
                <a:tc>
                  <a:txBody>
                    <a:bodyPr/>
                    <a:lstStyle/>
                    <a:p>
                      <a:r>
                        <a:rPr lang="en-US"/>
                        <a:t>18</a:t>
                      </a:r>
                    </a:p>
                  </a:txBody>
                  <a:tcPr anchor="ctr"/>
                </a:tc>
                <a:tc>
                  <a:txBody>
                    <a:bodyPr/>
                    <a:lstStyle/>
                    <a:p>
                      <a:r>
                        <a:rPr lang="en-US"/>
                        <a:t>8.4</a:t>
                      </a:r>
                    </a:p>
                  </a:txBody>
                  <a:tcPr anchor="ctr"/>
                </a:tc>
              </a:tr>
              <a:tr h="350204">
                <a:tc>
                  <a:txBody>
                    <a:bodyPr/>
                    <a:lstStyle/>
                    <a:p>
                      <a:r>
                        <a:rPr lang="en-US"/>
                        <a:t>11</a:t>
                      </a:r>
                    </a:p>
                  </a:txBody>
                  <a:tcPr anchor="ctr"/>
                </a:tc>
                <a:tc>
                  <a:txBody>
                    <a:bodyPr/>
                    <a:lstStyle/>
                    <a:p>
                      <a:r>
                        <a:rPr lang="en-US"/>
                        <a:t>22</a:t>
                      </a:r>
                    </a:p>
                  </a:txBody>
                  <a:tcPr anchor="ctr"/>
                </a:tc>
                <a:tc>
                  <a:txBody>
                    <a:bodyPr/>
                    <a:lstStyle/>
                    <a:p>
                      <a:r>
                        <a:rPr lang="en-US"/>
                        <a:t>8.5</a:t>
                      </a:r>
                    </a:p>
                  </a:txBody>
                  <a:tcPr anchor="ctr"/>
                </a:tc>
              </a:tr>
              <a:tr h="350204">
                <a:tc>
                  <a:txBody>
                    <a:bodyPr/>
                    <a:lstStyle/>
                    <a:p>
                      <a:r>
                        <a:rPr lang="en-US"/>
                        <a:t>14</a:t>
                      </a:r>
                    </a:p>
                  </a:txBody>
                  <a:tcPr anchor="ctr"/>
                </a:tc>
                <a:tc>
                  <a:txBody>
                    <a:bodyPr/>
                    <a:lstStyle/>
                    <a:p>
                      <a:r>
                        <a:rPr lang="en-US"/>
                        <a:t>21</a:t>
                      </a:r>
                    </a:p>
                  </a:txBody>
                  <a:tcPr anchor="ctr"/>
                </a:tc>
                <a:tc>
                  <a:txBody>
                    <a:bodyPr/>
                    <a:lstStyle/>
                    <a:p>
                      <a:r>
                        <a:rPr lang="en-US"/>
                        <a:t>8.5</a:t>
                      </a:r>
                    </a:p>
                  </a:txBody>
                  <a:tcPr anchor="ctr"/>
                </a:tc>
              </a:tr>
              <a:tr h="350204">
                <a:tc>
                  <a:txBody>
                    <a:bodyPr/>
                    <a:lstStyle/>
                    <a:p>
                      <a:r>
                        <a:rPr lang="en-US"/>
                        <a:t>13</a:t>
                      </a:r>
                    </a:p>
                  </a:txBody>
                  <a:tcPr anchor="ctr"/>
                </a:tc>
                <a:tc>
                  <a:txBody>
                    <a:bodyPr/>
                    <a:lstStyle/>
                    <a:p>
                      <a:r>
                        <a:rPr lang="en-US"/>
                        <a:t>27</a:t>
                      </a:r>
                    </a:p>
                  </a:txBody>
                  <a:tcPr anchor="ctr"/>
                </a:tc>
                <a:tc>
                  <a:txBody>
                    <a:bodyPr/>
                    <a:lstStyle/>
                    <a:p>
                      <a:r>
                        <a:rPr lang="en-US"/>
                        <a:t>8.8</a:t>
                      </a:r>
                    </a:p>
                  </a:txBody>
                  <a:tcPr anchor="ctr"/>
                </a:tc>
              </a:tr>
              <a:tr h="350204">
                <a:tc>
                  <a:txBody>
                    <a:bodyPr/>
                    <a:lstStyle/>
                    <a:p>
                      <a:r>
                        <a:rPr lang="en-US"/>
                        <a:t>17</a:t>
                      </a:r>
                    </a:p>
                  </a:txBody>
                  <a:tcPr anchor="ctr"/>
                </a:tc>
                <a:tc>
                  <a:txBody>
                    <a:bodyPr/>
                    <a:lstStyle/>
                    <a:p>
                      <a:r>
                        <a:rPr lang="en-US"/>
                        <a:t>26</a:t>
                      </a:r>
                    </a:p>
                  </a:txBody>
                  <a:tcPr anchor="ctr"/>
                </a:tc>
                <a:tc>
                  <a:txBody>
                    <a:bodyPr/>
                    <a:lstStyle/>
                    <a:p>
                      <a:r>
                        <a:rPr lang="en-US"/>
                        <a:t>9</a:t>
                      </a:r>
                    </a:p>
                  </a:txBody>
                  <a:tcPr anchor="ctr"/>
                </a:tc>
              </a:tr>
              <a:tr h="350204">
                <a:tc>
                  <a:txBody>
                    <a:bodyPr/>
                    <a:lstStyle/>
                    <a:p>
                      <a:r>
                        <a:rPr lang="en-US"/>
                        <a:t>14</a:t>
                      </a:r>
                    </a:p>
                  </a:txBody>
                  <a:tcPr anchor="ctr"/>
                </a:tc>
                <a:tc>
                  <a:txBody>
                    <a:bodyPr/>
                    <a:lstStyle/>
                    <a:p>
                      <a:r>
                        <a:rPr lang="en-US"/>
                        <a:t>25</a:t>
                      </a:r>
                    </a:p>
                  </a:txBody>
                  <a:tcPr anchor="ctr"/>
                </a:tc>
                <a:tc>
                  <a:txBody>
                    <a:bodyPr/>
                    <a:lstStyle/>
                    <a:p>
                      <a:r>
                        <a:rPr lang="en-US"/>
                        <a:t>8.9</a:t>
                      </a:r>
                    </a:p>
                  </a:txBody>
                  <a:tcPr anchor="ctr"/>
                </a:tc>
              </a:tr>
              <a:tr h="350204">
                <a:tc>
                  <a:txBody>
                    <a:bodyPr/>
                    <a:lstStyle/>
                    <a:p>
                      <a:r>
                        <a:rPr lang="en-US"/>
                        <a:t>15</a:t>
                      </a:r>
                    </a:p>
                  </a:txBody>
                  <a:tcPr anchor="ctr"/>
                </a:tc>
                <a:tc>
                  <a:txBody>
                    <a:bodyPr/>
                    <a:lstStyle/>
                    <a:p>
                      <a:r>
                        <a:rPr lang="en-US"/>
                        <a:t>27</a:t>
                      </a:r>
                    </a:p>
                  </a:txBody>
                  <a:tcPr anchor="ctr"/>
                </a:tc>
                <a:tc>
                  <a:txBody>
                    <a:bodyPr/>
                    <a:lstStyle/>
                    <a:p>
                      <a:r>
                        <a:rPr lang="en-US"/>
                        <a:t>9.4</a:t>
                      </a:r>
                    </a:p>
                  </a:txBody>
                  <a:tcPr anchor="ctr"/>
                </a:tc>
              </a:tr>
              <a:tr h="350204">
                <a:tc>
                  <a:txBody>
                    <a:bodyPr/>
                    <a:lstStyle/>
                    <a:p>
                      <a:r>
                        <a:rPr lang="en-US"/>
                        <a:t>12</a:t>
                      </a:r>
                    </a:p>
                  </a:txBody>
                  <a:tcPr anchor="ctr"/>
                </a:tc>
                <a:tc>
                  <a:txBody>
                    <a:bodyPr/>
                    <a:lstStyle/>
                    <a:p>
                      <a:r>
                        <a:rPr lang="en-US"/>
                        <a:t>30</a:t>
                      </a:r>
                    </a:p>
                  </a:txBody>
                  <a:tcPr anchor="ctr"/>
                </a:tc>
                <a:tc>
                  <a:txBody>
                    <a:bodyPr/>
                    <a:lstStyle/>
                    <a:p>
                      <a:r>
                        <a:rPr lang="en-US"/>
                        <a:t>9.5</a:t>
                      </a:r>
                    </a:p>
                  </a:txBody>
                  <a:tcPr anchor="ctr"/>
                </a:tc>
              </a:tr>
              <a:tr h="350204">
                <a:tc>
                  <a:txBody>
                    <a:bodyPr/>
                    <a:lstStyle/>
                    <a:p>
                      <a:r>
                        <a:rPr lang="en-US"/>
                        <a:t>18</a:t>
                      </a:r>
                    </a:p>
                  </a:txBody>
                  <a:tcPr anchor="ctr"/>
                </a:tc>
                <a:tc>
                  <a:txBody>
                    <a:bodyPr/>
                    <a:lstStyle/>
                    <a:p>
                      <a:r>
                        <a:rPr lang="en-US"/>
                        <a:t>28</a:t>
                      </a:r>
                    </a:p>
                  </a:txBody>
                  <a:tcPr anchor="ctr"/>
                </a:tc>
                <a:tc>
                  <a:txBody>
                    <a:bodyPr/>
                    <a:lstStyle/>
                    <a:p>
                      <a:r>
                        <a:rPr lang="en-US" dirty="0"/>
                        <a:t>9.5</a:t>
                      </a:r>
                    </a:p>
                  </a:txBody>
                  <a:tcPr anchor="ctr"/>
                </a:tc>
              </a:tr>
            </a:tbl>
          </a:graphicData>
        </a:graphic>
      </p:graphicFrame>
      <p:sp>
        <p:nvSpPr>
          <p:cNvPr id="6" name="Text Placeholder 5"/>
          <p:cNvSpPr>
            <a:spLocks noGrp="1"/>
          </p:cNvSpPr>
          <p:nvPr>
            <p:ph type="body" sz="half" idx="2"/>
          </p:nvPr>
        </p:nvSpPr>
        <p:spPr>
          <a:xfrm>
            <a:off x="457200" y="1435100"/>
            <a:ext cx="4972056" cy="4691063"/>
          </a:xfrm>
        </p:spPr>
        <p:txBody>
          <a:bodyPr>
            <a:normAutofit/>
          </a:bodyPr>
          <a:lstStyle/>
          <a:p>
            <a:pPr algn="just"/>
            <a:r>
              <a:rPr lang="en-US" sz="3000" dirty="0" smtClean="0"/>
              <a:t>Consider the following data for the illustration of </a:t>
            </a:r>
            <a:r>
              <a:rPr lang="en-US" sz="3000" dirty="0" err="1" smtClean="0"/>
              <a:t>of</a:t>
            </a:r>
            <a:r>
              <a:rPr lang="en-US" sz="3000" dirty="0" smtClean="0"/>
              <a:t> the </a:t>
            </a:r>
            <a:r>
              <a:rPr lang="en-US" sz="3000" dirty="0" err="1" smtClean="0"/>
              <a:t>detectionof</a:t>
            </a:r>
            <a:r>
              <a:rPr lang="en-US" sz="3000" dirty="0" smtClean="0"/>
              <a:t> </a:t>
            </a:r>
            <a:r>
              <a:rPr lang="en-US" sz="3000" dirty="0" err="1" smtClean="0"/>
              <a:t>heteroscedasticity</a:t>
            </a:r>
            <a:r>
              <a:rPr lang="en-US" sz="3000" dirty="0" smtClean="0"/>
              <a:t> using the Spearman Rank correlation test. </a:t>
            </a:r>
            <a:endParaRPr lang="en-US" sz="3000"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42</a:t>
            </a:fld>
            <a:endParaRPr lang="en-US" dirty="0"/>
          </a:p>
        </p:txBody>
      </p:sp>
      <p:pic>
        <p:nvPicPr>
          <p:cNvPr id="56322" name="Picture 2"/>
          <p:cNvPicPr>
            <a:picLocks noChangeAspect="1" noChangeArrowheads="1"/>
          </p:cNvPicPr>
          <p:nvPr/>
        </p:nvPicPr>
        <p:blipFill>
          <a:blip r:embed="rId2" cstate="print"/>
          <a:srcRect/>
          <a:stretch>
            <a:fillRect/>
          </a:stretch>
        </p:blipFill>
        <p:spPr bwMode="auto">
          <a:xfrm>
            <a:off x="428596" y="4214818"/>
            <a:ext cx="4918154" cy="928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43</a:t>
            </a:fld>
            <a:endParaRPr lang="en-US" dirty="0"/>
          </a:p>
        </p:txBody>
      </p:sp>
      <p:pic>
        <p:nvPicPr>
          <p:cNvPr id="64513" name="Picture 1"/>
          <p:cNvPicPr>
            <a:picLocks noChangeAspect="1" noChangeArrowheads="1"/>
          </p:cNvPicPr>
          <p:nvPr/>
        </p:nvPicPr>
        <p:blipFill>
          <a:blip r:embed="rId2" cstate="print"/>
          <a:srcRect/>
          <a:stretch>
            <a:fillRect/>
          </a:stretch>
        </p:blipFill>
        <p:spPr bwMode="auto">
          <a:xfrm>
            <a:off x="1142975" y="-24"/>
            <a:ext cx="6933387" cy="6858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8" y="285736"/>
            <a:ext cx="8686800" cy="1143000"/>
          </a:xfrm>
        </p:spPr>
        <p:txBody>
          <a:bodyPr>
            <a:normAutofit fontScale="90000"/>
          </a:bodyPr>
          <a:lstStyle/>
          <a:p>
            <a:r>
              <a:rPr lang="en-US" dirty="0" smtClean="0"/>
              <a:t>Testing Procedure for </a:t>
            </a:r>
            <a:r>
              <a:rPr lang="en-US" dirty="0" err="1" smtClean="0"/>
              <a:t>Heteroscedasticity</a:t>
            </a:r>
            <a:endParaRPr lang="en-US" dirty="0"/>
          </a:p>
        </p:txBody>
      </p:sp>
      <p:sp>
        <p:nvSpPr>
          <p:cNvPr id="3" name="Content Placeholder 2"/>
          <p:cNvSpPr>
            <a:spLocks noGrp="1"/>
          </p:cNvSpPr>
          <p:nvPr>
            <p:ph idx="1"/>
          </p:nvPr>
        </p:nvSpPr>
        <p:spPr/>
        <p:txBody>
          <a:bodyPr/>
          <a:lstStyle/>
          <a:p>
            <a:r>
              <a:rPr lang="en-US" dirty="0" smtClean="0"/>
              <a:t>H</a:t>
            </a:r>
            <a:r>
              <a:rPr lang="en-US" baseline="-25000" dirty="0" smtClean="0"/>
              <a:t>o</a:t>
            </a:r>
            <a:r>
              <a:rPr lang="en-US" dirty="0" smtClean="0"/>
              <a:t>: </a:t>
            </a:r>
            <a:r>
              <a:rPr lang="en-US" sz="2000" dirty="0" smtClean="0"/>
              <a:t>There is no evidence of the systematic relationship between the explanatory variables, and the absolute value of the residuals </a:t>
            </a:r>
            <a:r>
              <a:rPr lang="en-US" sz="2000" b="1" dirty="0" smtClean="0"/>
              <a:t>(There is no evidence of </a:t>
            </a:r>
            <a:r>
              <a:rPr lang="en-US" sz="2000" b="1" dirty="0" err="1" smtClean="0"/>
              <a:t>heteroscedasticity</a:t>
            </a:r>
            <a:r>
              <a:rPr lang="en-US" sz="2000" b="1" dirty="0" smtClean="0"/>
              <a:t>) .</a:t>
            </a:r>
          </a:p>
          <a:p>
            <a:endParaRPr lang="en-US" sz="2000" b="1" dirty="0" smtClean="0"/>
          </a:p>
          <a:p>
            <a:r>
              <a:rPr lang="en-US" sz="2000" dirty="0" smtClean="0"/>
              <a:t>The value of </a:t>
            </a:r>
            <a:r>
              <a:rPr lang="en-US" sz="2000" i="1" dirty="0" smtClean="0"/>
              <a:t>t</a:t>
            </a:r>
            <a:r>
              <a:rPr lang="en-US" sz="2000" dirty="0" smtClean="0"/>
              <a:t> from the table at 5% level of significance at 8 degrees of freedom is </a:t>
            </a:r>
            <a:r>
              <a:rPr lang="en-US" sz="2000" b="1" dirty="0" smtClean="0"/>
              <a:t>2.306</a:t>
            </a:r>
            <a:r>
              <a:rPr lang="en-US" sz="2000" dirty="0" smtClean="0"/>
              <a:t>.</a:t>
            </a:r>
          </a:p>
          <a:p>
            <a:r>
              <a:rPr lang="en-US" sz="2000" dirty="0" smtClean="0"/>
              <a:t>Since                             so, there is </a:t>
            </a:r>
            <a:r>
              <a:rPr lang="en-US" sz="2000" b="1" dirty="0" smtClean="0"/>
              <a:t>no evidence</a:t>
            </a:r>
            <a:r>
              <a:rPr lang="en-US" sz="2000" dirty="0" smtClean="0"/>
              <a:t> of the systematic relationship between the explanatory variables and the absolute value of the residuals (i.e. </a:t>
            </a:r>
            <a:r>
              <a:rPr lang="en-US" sz="2000" b="1" dirty="0" smtClean="0"/>
              <a:t>There is no evidence of </a:t>
            </a:r>
            <a:r>
              <a:rPr lang="en-US" sz="2000" b="1" dirty="0" err="1" smtClean="0"/>
              <a:t>heteroscedasticity</a:t>
            </a:r>
            <a:r>
              <a:rPr lang="en-US" sz="2000" b="1" dirty="0" smtClean="0"/>
              <a:t> in the data)</a:t>
            </a:r>
          </a:p>
          <a:p>
            <a:endParaRPr lang="en-US" sz="2000" dirty="0" smtClean="0"/>
          </a:p>
        </p:txBody>
      </p:sp>
      <p:sp>
        <p:nvSpPr>
          <p:cNvPr id="4" name="Slide Number Placeholder 3"/>
          <p:cNvSpPr>
            <a:spLocks noGrp="1"/>
          </p:cNvSpPr>
          <p:nvPr>
            <p:ph type="sldNum" sz="quarter" idx="12"/>
          </p:nvPr>
        </p:nvSpPr>
        <p:spPr/>
        <p:txBody>
          <a:bodyPr/>
          <a:lstStyle/>
          <a:p>
            <a:fld id="{84F30F89-EB35-4761-BCE5-DB7083A0B4E1}" type="slidenum">
              <a:rPr lang="en-US" smtClean="0"/>
              <a:pPr/>
              <a:t>44</a:t>
            </a:fld>
            <a:endParaRPr lang="en-US" dirty="0"/>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43074" y="3786190"/>
            <a:ext cx="1214414" cy="381673"/>
          </a:xfrm>
          <a:prstGeom prst="rect">
            <a:avLst/>
          </a:prstGeom>
          <a:noFill/>
        </p:spPr>
      </p:pic>
      <p:sp>
        <p:nvSpPr>
          <p:cNvPr id="57347" name="Rectangle 3"/>
          <p:cNvSpPr>
            <a:spLocks noChangeArrowheads="1"/>
          </p:cNvSpPr>
          <p:nvPr/>
        </p:nvSpPr>
        <p:spPr bwMode="auto">
          <a:xfrm>
            <a:off x="0" y="209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60"/>
            <a:ext cx="8229600" cy="1143000"/>
          </a:xfrm>
        </p:spPr>
        <p:txBody>
          <a:bodyPr/>
          <a:lstStyle/>
          <a:p>
            <a:r>
              <a:rPr lang="en-US" dirty="0" smtClean="0"/>
              <a:t>Example of Multiple Regression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4F30F89-EB35-4761-BCE5-DB7083A0B4E1}" type="slidenum">
              <a:rPr lang="en-US" smtClean="0"/>
              <a:pPr/>
              <a:t>45</a:t>
            </a:fld>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214282" y="1357298"/>
            <a:ext cx="8786874" cy="3143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46</a:t>
            </a:fld>
            <a:endParaRPr lang="en-US" dirty="0"/>
          </a:p>
        </p:txBody>
      </p:sp>
      <p:graphicFrame>
        <p:nvGraphicFramePr>
          <p:cNvPr id="61442" name="Object 2"/>
          <p:cNvGraphicFramePr>
            <a:graphicFrameLocks noChangeAspect="1"/>
          </p:cNvGraphicFramePr>
          <p:nvPr/>
        </p:nvGraphicFramePr>
        <p:xfrm>
          <a:off x="142844" y="142852"/>
          <a:ext cx="8786874" cy="6587608"/>
        </p:xfrm>
        <a:graphic>
          <a:graphicData uri="http://schemas.openxmlformats.org/presentationml/2006/ole">
            <p:oleObj spid="_x0000_s61442" name="Document" r:id="rId3" imgW="5473001" imgH="4104111" progId="Word.Document.12">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 Question</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smtClean="0"/>
          </a:p>
          <a:p>
            <a:pPr algn="just">
              <a:buNone/>
            </a:pPr>
            <a:r>
              <a:rPr lang="en-US" dirty="0" smtClean="0"/>
              <a:t>    In an experiment to measure the stiffness of a spring the length of the spring under different loads was measured as </a:t>
            </a:r>
          </a:p>
          <a:p>
            <a:pPr algn="just">
              <a:buNone/>
            </a:pPr>
            <a:r>
              <a:rPr lang="en-US" dirty="0" smtClean="0"/>
              <a:t>     Length (y) : 10 12 15 18 20 22 27 30 32 34</a:t>
            </a:r>
          </a:p>
          <a:p>
            <a:pPr algn="just">
              <a:buNone/>
            </a:pPr>
            <a:r>
              <a:rPr lang="en-US" dirty="0" smtClean="0"/>
              <a:t>     Weight(x):    3 5 6 9 10 12 15 20 22 28 </a:t>
            </a:r>
          </a:p>
          <a:p>
            <a:pPr algn="just"/>
            <a:r>
              <a:rPr lang="en-US" dirty="0" smtClean="0"/>
              <a:t>Fit the simple linear regression model and compute the residuals</a:t>
            </a:r>
          </a:p>
          <a:p>
            <a:pPr algn="just"/>
            <a:r>
              <a:rPr lang="en-US" dirty="0" smtClean="0"/>
              <a:t>Test the </a:t>
            </a:r>
            <a:r>
              <a:rPr lang="en-US" dirty="0" err="1" smtClean="0"/>
              <a:t>heteroscedasticity</a:t>
            </a:r>
            <a:r>
              <a:rPr lang="en-US" dirty="0" smtClean="0"/>
              <a:t> at 5 % level of significance using Spearman rank correlation Test.</a:t>
            </a:r>
          </a:p>
          <a:p>
            <a:pPr algn="just"/>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48</a:t>
            </a:fld>
            <a:endParaRPr lang="en-US" dirty="0"/>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2" y="-24"/>
            <a:ext cx="9072594" cy="4714908"/>
          </a:xfrm>
          <a:prstGeom prst="rect">
            <a:avLst/>
          </a:prstGeom>
          <a:noFill/>
          <a:ln>
            <a:noFill/>
          </a:ln>
        </p:spPr>
      </p:pic>
      <p:pic>
        <p:nvPicPr>
          <p:cNvPr id="8" name="Picture 7"/>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71406" y="4714884"/>
            <a:ext cx="8929718" cy="214314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Adjusted Multiple coefficient of Determination</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49</a:t>
            </a:fld>
            <a:endParaRPr lang="en-US" dirty="0"/>
          </a:p>
        </p:txBody>
      </p:sp>
      <p:pic>
        <p:nvPicPr>
          <p:cNvPr id="6" name="Picture 5"/>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32" y="1428736"/>
            <a:ext cx="9072594" cy="45005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74638"/>
            <a:ext cx="9144000" cy="1143000"/>
          </a:xfrm>
        </p:spPr>
        <p:txBody>
          <a:bodyPr>
            <a:normAutofit fontScale="90000"/>
          </a:bodyPr>
          <a:lstStyle/>
          <a:p>
            <a:r>
              <a:rPr lang="en-US" sz="3600" b="1" dirty="0" smtClean="0"/>
              <a:t>Difference between Covariance and Correlation</a:t>
            </a:r>
            <a:endParaRPr lang="en-US" sz="3600" b="1" dirty="0"/>
          </a:p>
        </p:txBody>
      </p:sp>
      <p:sp>
        <p:nvSpPr>
          <p:cNvPr id="5" name="Text Placeholder 4"/>
          <p:cNvSpPr>
            <a:spLocks noGrp="1"/>
          </p:cNvSpPr>
          <p:nvPr>
            <p:ph type="body" idx="1"/>
          </p:nvPr>
        </p:nvSpPr>
        <p:spPr/>
        <p:txBody>
          <a:bodyPr/>
          <a:lstStyle/>
          <a:p>
            <a:r>
              <a:rPr lang="en-US" dirty="0" smtClean="0"/>
              <a:t>Covariance </a:t>
            </a:r>
            <a:endParaRPr lang="en-US" dirty="0"/>
          </a:p>
        </p:txBody>
      </p:sp>
      <p:sp>
        <p:nvSpPr>
          <p:cNvPr id="6" name="Content Placeholder 5"/>
          <p:cNvSpPr>
            <a:spLocks noGrp="1"/>
          </p:cNvSpPr>
          <p:nvPr>
            <p:ph sz="half" idx="2"/>
          </p:nvPr>
        </p:nvSpPr>
        <p:spPr/>
        <p:txBody>
          <a:bodyPr>
            <a:normAutofit/>
          </a:bodyPr>
          <a:lstStyle/>
          <a:p>
            <a:r>
              <a:rPr lang="en-US" dirty="0" smtClean="0"/>
              <a:t>It measures the linear relationship between two quantitative variables.</a:t>
            </a:r>
          </a:p>
          <a:p>
            <a:r>
              <a:rPr lang="en-US" dirty="0" smtClean="0"/>
              <a:t>It ranges from –</a:t>
            </a:r>
            <a:r>
              <a:rPr lang="en-US" dirty="0">
                <a:sym typeface="Symbol"/>
              </a:rPr>
              <a:t></a:t>
            </a:r>
            <a:r>
              <a:rPr lang="en-US" dirty="0" smtClean="0"/>
              <a:t> to +</a:t>
            </a:r>
            <a:r>
              <a:rPr lang="en-US" dirty="0" smtClean="0">
                <a:sym typeface="Symbol"/>
              </a:rPr>
              <a:t> .</a:t>
            </a:r>
          </a:p>
          <a:p>
            <a:r>
              <a:rPr lang="en-US" dirty="0" smtClean="0">
                <a:sym typeface="Symbol"/>
              </a:rPr>
              <a:t>It represents in square unit or product of two units.</a:t>
            </a:r>
          </a:p>
        </p:txBody>
      </p:sp>
      <p:sp>
        <p:nvSpPr>
          <p:cNvPr id="7" name="Text Placeholder 6"/>
          <p:cNvSpPr>
            <a:spLocks noGrp="1"/>
          </p:cNvSpPr>
          <p:nvPr>
            <p:ph type="body" sz="quarter" idx="3"/>
          </p:nvPr>
        </p:nvSpPr>
        <p:spPr/>
        <p:txBody>
          <a:bodyPr/>
          <a:lstStyle/>
          <a:p>
            <a:r>
              <a:rPr lang="en-US" dirty="0" smtClean="0"/>
              <a:t>Correlation</a:t>
            </a:r>
            <a:endParaRPr lang="en-US" dirty="0"/>
          </a:p>
        </p:txBody>
      </p:sp>
      <p:sp>
        <p:nvSpPr>
          <p:cNvPr id="8" name="Content Placeholder 7"/>
          <p:cNvSpPr>
            <a:spLocks noGrp="1"/>
          </p:cNvSpPr>
          <p:nvPr>
            <p:ph sz="quarter" idx="4"/>
          </p:nvPr>
        </p:nvSpPr>
        <p:spPr/>
        <p:txBody>
          <a:bodyPr/>
          <a:lstStyle/>
          <a:p>
            <a:r>
              <a:rPr lang="en-US" dirty="0" smtClean="0"/>
              <a:t>It measures the linear relationship between two quantitative variables.</a:t>
            </a:r>
          </a:p>
          <a:p>
            <a:r>
              <a:rPr lang="en-US" dirty="0" smtClean="0"/>
              <a:t>It ranges from -1 to +1.</a:t>
            </a:r>
          </a:p>
          <a:p>
            <a:r>
              <a:rPr lang="en-US" dirty="0" smtClean="0"/>
              <a:t>It is unit less</a:t>
            </a:r>
          </a:p>
        </p:txBody>
      </p:sp>
      <p:sp>
        <p:nvSpPr>
          <p:cNvPr id="9" name="Slide Number Placeholder 8"/>
          <p:cNvSpPr>
            <a:spLocks noGrp="1"/>
          </p:cNvSpPr>
          <p:nvPr>
            <p:ph type="sldNum" sz="quarter" idx="12"/>
          </p:nvPr>
        </p:nvSpPr>
        <p:spPr/>
        <p:txBody>
          <a:bodyPr/>
          <a:lstStyle/>
          <a:p>
            <a:fld id="{84F30F89-EB35-4761-BCE5-DB7083A0B4E1}"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50</a:t>
            </a:fld>
            <a:endParaRPr lang="en-US" dirty="0"/>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4282" y="357166"/>
            <a:ext cx="8643998" cy="2857520"/>
          </a:xfrm>
          <a:prstGeom prst="rect">
            <a:avLst/>
          </a:prstGeom>
          <a:noFill/>
          <a:ln>
            <a:noFill/>
          </a:ln>
        </p:spPr>
      </p:pic>
      <p:pic>
        <p:nvPicPr>
          <p:cNvPr id="121858" name="Picture 2"/>
          <p:cNvPicPr>
            <a:picLocks noChangeAspect="1" noChangeArrowheads="1"/>
          </p:cNvPicPr>
          <p:nvPr/>
        </p:nvPicPr>
        <p:blipFill>
          <a:blip r:embed="rId3" cstate="print"/>
          <a:srcRect/>
          <a:stretch>
            <a:fillRect/>
          </a:stretch>
        </p:blipFill>
        <p:spPr bwMode="auto">
          <a:xfrm>
            <a:off x="71406" y="3429000"/>
            <a:ext cx="8924967" cy="332265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4F30F89-EB35-4761-BCE5-DB7083A0B4E1}" type="slidenum">
              <a:rPr lang="en-US" smtClean="0"/>
              <a:pPr/>
              <a:t>51</a:t>
            </a:fld>
            <a:endParaRPr lang="en-US" dirty="0"/>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4282" y="82536"/>
            <a:ext cx="8786874" cy="4060844"/>
          </a:xfrm>
          <a:prstGeom prst="rect">
            <a:avLst/>
          </a:prstGeom>
          <a:noFill/>
          <a:ln>
            <a:noFill/>
          </a:ln>
        </p:spPr>
      </p:pic>
      <p:pic>
        <p:nvPicPr>
          <p:cNvPr id="122882" name="Picture 2"/>
          <p:cNvPicPr>
            <a:picLocks noChangeAspect="1" noChangeArrowheads="1"/>
          </p:cNvPicPr>
          <p:nvPr/>
        </p:nvPicPr>
        <p:blipFill>
          <a:blip r:embed="rId3" cstate="print"/>
          <a:srcRect/>
          <a:stretch>
            <a:fillRect/>
          </a:stretch>
        </p:blipFill>
        <p:spPr bwMode="auto">
          <a:xfrm>
            <a:off x="-32" y="4143380"/>
            <a:ext cx="5400349" cy="2643165"/>
          </a:xfrm>
          <a:prstGeom prst="rect">
            <a:avLst/>
          </a:prstGeom>
          <a:noFill/>
          <a:ln w="9525">
            <a:noFill/>
            <a:miter lim="800000"/>
            <a:headEnd/>
            <a:tailEnd/>
          </a:ln>
          <a:effectLst/>
        </p:spPr>
      </p:pic>
      <p:pic>
        <p:nvPicPr>
          <p:cNvPr id="122883" name="Picture 3"/>
          <p:cNvPicPr>
            <a:picLocks noChangeAspect="1" noChangeArrowheads="1"/>
          </p:cNvPicPr>
          <p:nvPr/>
        </p:nvPicPr>
        <p:blipFill>
          <a:blip r:embed="rId4" cstate="print"/>
          <a:srcRect/>
          <a:stretch>
            <a:fillRect/>
          </a:stretch>
        </p:blipFill>
        <p:spPr bwMode="auto">
          <a:xfrm>
            <a:off x="5357818" y="4214818"/>
            <a:ext cx="3783422" cy="2038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0"/>
          </a:xfrm>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52</a:t>
            </a:fld>
            <a:endParaRPr lang="en-US" dirty="0"/>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00034" y="642918"/>
            <a:ext cx="8143932" cy="3357586"/>
          </a:xfrm>
          <a:prstGeom prst="rect">
            <a:avLst/>
          </a:prstGeom>
          <a:noFill/>
          <a:ln>
            <a:noFill/>
          </a:ln>
        </p:spPr>
      </p:pic>
      <p:pic>
        <p:nvPicPr>
          <p:cNvPr id="123906" name="Picture 2"/>
          <p:cNvPicPr>
            <a:picLocks noChangeAspect="1" noChangeArrowheads="1"/>
          </p:cNvPicPr>
          <p:nvPr/>
        </p:nvPicPr>
        <p:blipFill>
          <a:blip r:embed="rId3" cstate="print"/>
          <a:srcRect/>
          <a:stretch>
            <a:fillRect/>
          </a:stretch>
        </p:blipFill>
        <p:spPr bwMode="auto">
          <a:xfrm>
            <a:off x="357158" y="4000504"/>
            <a:ext cx="8286808" cy="2762269"/>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53</a:t>
            </a:fld>
            <a:endParaRPr lang="en-US" dirty="0"/>
          </a:p>
        </p:txBody>
      </p:sp>
      <p:pic>
        <p:nvPicPr>
          <p:cNvPr id="124931" name="Picture 3"/>
          <p:cNvPicPr>
            <a:picLocks noChangeAspect="1" noChangeArrowheads="1"/>
          </p:cNvPicPr>
          <p:nvPr/>
        </p:nvPicPr>
        <p:blipFill>
          <a:blip r:embed="rId2" cstate="print"/>
          <a:srcRect/>
          <a:stretch>
            <a:fillRect/>
          </a:stretch>
        </p:blipFill>
        <p:spPr bwMode="auto">
          <a:xfrm>
            <a:off x="329463" y="442901"/>
            <a:ext cx="8528817" cy="427198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4F30F89-EB35-4761-BCE5-DB7083A0B4E1}" type="slidenum">
              <a:rPr lang="en-US" smtClean="0"/>
              <a:pPr/>
              <a:t>54</a:t>
            </a:fld>
            <a:endParaRPr lang="en-US" dirty="0"/>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50833" y="79390"/>
            <a:ext cx="8993167" cy="677861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55</a:t>
            </a:fld>
            <a:endParaRPr lang="en-US" dirty="0"/>
          </a:p>
        </p:txBody>
      </p:sp>
      <p:pic>
        <p:nvPicPr>
          <p:cNvPr id="125954" name="Picture 2"/>
          <p:cNvPicPr>
            <a:picLocks noChangeAspect="1" noChangeArrowheads="1"/>
          </p:cNvPicPr>
          <p:nvPr/>
        </p:nvPicPr>
        <p:blipFill>
          <a:blip r:embed="rId2" cstate="print"/>
          <a:srcRect/>
          <a:stretch>
            <a:fillRect/>
          </a:stretch>
        </p:blipFill>
        <p:spPr bwMode="auto">
          <a:xfrm>
            <a:off x="142844" y="142852"/>
            <a:ext cx="8858312" cy="2590519"/>
          </a:xfrm>
          <a:prstGeom prst="rect">
            <a:avLst/>
          </a:prstGeom>
          <a:noFill/>
          <a:ln w="9525">
            <a:noFill/>
            <a:miter lim="800000"/>
            <a:headEnd/>
            <a:tailEnd/>
          </a:ln>
          <a:effectLst/>
        </p:spPr>
      </p:pic>
      <p:pic>
        <p:nvPicPr>
          <p:cNvPr id="125955" name="Picture 3"/>
          <p:cNvPicPr>
            <a:picLocks noChangeAspect="1" noChangeArrowheads="1"/>
          </p:cNvPicPr>
          <p:nvPr/>
        </p:nvPicPr>
        <p:blipFill>
          <a:blip r:embed="rId3" cstate="print"/>
          <a:srcRect/>
          <a:stretch>
            <a:fillRect/>
          </a:stretch>
        </p:blipFill>
        <p:spPr bwMode="auto">
          <a:xfrm>
            <a:off x="142844" y="3346674"/>
            <a:ext cx="8786874" cy="2939846"/>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56</a:t>
            </a:fld>
            <a:endParaRPr lang="en-US" dirty="0"/>
          </a:p>
        </p:txBody>
      </p:sp>
      <p:pic>
        <p:nvPicPr>
          <p:cNvPr id="126978" name="Picture 2"/>
          <p:cNvPicPr>
            <a:picLocks noChangeAspect="1" noChangeArrowheads="1"/>
          </p:cNvPicPr>
          <p:nvPr/>
        </p:nvPicPr>
        <p:blipFill>
          <a:blip r:embed="rId2" cstate="print"/>
          <a:srcRect/>
          <a:stretch>
            <a:fillRect/>
          </a:stretch>
        </p:blipFill>
        <p:spPr bwMode="auto">
          <a:xfrm>
            <a:off x="576262" y="71414"/>
            <a:ext cx="7781952" cy="6786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4F30F89-EB35-4761-BCE5-DB7083A0B4E1}" type="slidenum">
              <a:rPr lang="en-US" smtClean="0"/>
              <a:pPr/>
              <a:t>57</a:t>
            </a:fld>
            <a:endParaRPr lang="en-US" dirty="0"/>
          </a:p>
        </p:txBody>
      </p:sp>
      <p:pic>
        <p:nvPicPr>
          <p:cNvPr id="128002" name="Picture 2" descr="Linear regression - Detecting multicollinearity - Statalist"/>
          <p:cNvPicPr>
            <a:picLocks noChangeAspect="1" noChangeArrowheads="1"/>
          </p:cNvPicPr>
          <p:nvPr/>
        </p:nvPicPr>
        <p:blipFill>
          <a:blip r:embed="rId2" cstate="print"/>
          <a:srcRect/>
          <a:stretch>
            <a:fillRect/>
          </a:stretch>
        </p:blipFill>
        <p:spPr bwMode="auto">
          <a:xfrm>
            <a:off x="-364216" y="214290"/>
            <a:ext cx="9794000" cy="602295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(Multicollinearity)</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A data analyst is want to predict the price of games app. The price of the games varies with respect to the rating of apps and number of downloading of the apps. Therefore, Data analyst consider the two independent variables;  ratings of apps,  number of downloading of the apps, for predicting the price of apps. He collects the data for 10 games apps. The multiple linear regression model is used and the estimated regression model is given as</a:t>
            </a:r>
          </a:p>
          <a:p>
            <a:pPr>
              <a:buNone/>
            </a:pPr>
            <a:r>
              <a:rPr lang="en-US" dirty="0" smtClean="0"/>
              <a:t>     The correlation matrix between independent variables is given as</a:t>
            </a:r>
          </a:p>
          <a:p>
            <a:pPr>
              <a:buNone/>
            </a:pPr>
            <a:r>
              <a:rPr lang="en-US" dirty="0" smtClean="0"/>
              <a:t>                                                           x</a:t>
            </a:r>
            <a:r>
              <a:rPr lang="en-US" baseline="-25000" dirty="0" smtClean="0"/>
              <a:t>1</a:t>
            </a:r>
            <a:r>
              <a:rPr lang="en-US" dirty="0" smtClean="0"/>
              <a:t>                 x</a:t>
            </a:r>
            <a:r>
              <a:rPr lang="en-US" baseline="-25000" dirty="0" smtClean="0"/>
              <a:t>2</a:t>
            </a:r>
            <a:endParaRPr lang="en-US" dirty="0" smtClean="0"/>
          </a:p>
          <a:p>
            <a:pPr>
              <a:buNone/>
            </a:pPr>
            <a:r>
              <a:rPr lang="en-US" dirty="0" smtClean="0"/>
              <a:t>                                         x</a:t>
            </a:r>
            <a:r>
              <a:rPr lang="en-US" baseline="-25000" dirty="0" smtClean="0"/>
              <a:t>1 </a:t>
            </a:r>
            <a:r>
              <a:rPr lang="en-US" dirty="0" smtClean="0"/>
              <a:t>  	1                  0.95</a:t>
            </a:r>
          </a:p>
          <a:p>
            <a:pPr>
              <a:buNone/>
            </a:pPr>
            <a:r>
              <a:rPr lang="en-US" dirty="0" smtClean="0"/>
              <a:t>   			            x</a:t>
            </a:r>
            <a:r>
              <a:rPr lang="en-US" baseline="-25000" dirty="0" smtClean="0"/>
              <a:t>2 </a:t>
            </a:r>
            <a:r>
              <a:rPr lang="en-US" dirty="0" smtClean="0"/>
              <a:t>            0.95                    1</a:t>
            </a:r>
          </a:p>
          <a:p>
            <a:pPr>
              <a:buNone/>
            </a:pPr>
            <a:r>
              <a:rPr lang="en-US" dirty="0" smtClean="0"/>
              <a:t>     Compute the variance inflation factor (VIF) and comment on the multicollinearity. </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4F30F89-EB35-4761-BCE5-DB7083A0B4E1}" type="slidenum">
              <a:rPr lang="en-US" smtClean="0"/>
              <a:pPr/>
              <a:t>59</a:t>
            </a:fld>
            <a:endParaRPr lang="en-US" dirty="0"/>
          </a:p>
        </p:txBody>
      </p:sp>
      <p:pic>
        <p:nvPicPr>
          <p:cNvPr id="133122" name="Picture 2"/>
          <p:cNvPicPr>
            <a:picLocks noChangeAspect="1" noChangeArrowheads="1"/>
          </p:cNvPicPr>
          <p:nvPr/>
        </p:nvPicPr>
        <p:blipFill>
          <a:blip r:embed="rId2" cstate="print"/>
          <a:srcRect/>
          <a:stretch>
            <a:fillRect/>
          </a:stretch>
        </p:blipFill>
        <p:spPr bwMode="auto">
          <a:xfrm>
            <a:off x="142844" y="0"/>
            <a:ext cx="8767010" cy="3919532"/>
          </a:xfrm>
          <a:prstGeom prst="rect">
            <a:avLst/>
          </a:prstGeom>
          <a:noFill/>
          <a:ln w="9525">
            <a:noFill/>
            <a:miter lim="800000"/>
            <a:headEnd/>
            <a:tailEnd/>
          </a:ln>
          <a:effectLst/>
        </p:spPr>
      </p:pic>
      <p:pic>
        <p:nvPicPr>
          <p:cNvPr id="133123" name="Picture 3"/>
          <p:cNvPicPr>
            <a:picLocks noChangeAspect="1" noChangeArrowheads="1"/>
          </p:cNvPicPr>
          <p:nvPr/>
        </p:nvPicPr>
        <p:blipFill>
          <a:blip r:embed="rId3" cstate="print"/>
          <a:srcRect/>
          <a:stretch>
            <a:fillRect/>
          </a:stretch>
        </p:blipFill>
        <p:spPr bwMode="auto">
          <a:xfrm>
            <a:off x="71406" y="4143380"/>
            <a:ext cx="8986900" cy="242889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Coefficient of Correlation</a:t>
            </a:r>
            <a:endParaRPr lang="en-US" dirty="0"/>
          </a:p>
        </p:txBody>
      </p:sp>
      <p:sp>
        <p:nvSpPr>
          <p:cNvPr id="8" name="Content Placeholder 7"/>
          <p:cNvSpPr>
            <a:spLocks noGrp="1"/>
          </p:cNvSpPr>
          <p:nvPr>
            <p:ph idx="1"/>
          </p:nvPr>
        </p:nvSpPr>
        <p:spPr/>
        <p:txBody>
          <a:bodyPr/>
          <a:lstStyle/>
          <a:p>
            <a:r>
              <a:rPr lang="en-US" dirty="0" smtClean="0"/>
              <a:t>Pearson's Product Moment Coefficient of Correlation (r).</a:t>
            </a:r>
          </a:p>
          <a:p>
            <a:r>
              <a:rPr lang="en-US" dirty="0" smtClean="0"/>
              <a:t>It measures the strength of linear relationship between two variables or data sets. </a:t>
            </a:r>
          </a:p>
          <a:p>
            <a:r>
              <a:rPr lang="en-US" dirty="0" smtClean="0"/>
              <a:t>Interpretations of Correlation coefficients </a:t>
            </a:r>
          </a:p>
          <a:p>
            <a:pPr>
              <a:buNone/>
            </a:pPr>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85738" y="4714884"/>
            <a:ext cx="8772525" cy="16287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4F30F89-EB35-4761-BCE5-DB7083A0B4E1}"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Shapiro-</a:t>
            </a:r>
            <a:r>
              <a:rPr lang="en-US" b="1" dirty="0" err="1" smtClean="0"/>
              <a:t>Wilk</a:t>
            </a:r>
            <a:r>
              <a:rPr lang="en-US" b="1" dirty="0" smtClean="0"/>
              <a:t> test for Normality</a:t>
            </a:r>
            <a:endParaRPr lang="en-US" dirty="0"/>
          </a:p>
        </p:txBody>
      </p:sp>
      <p:sp>
        <p:nvSpPr>
          <p:cNvPr id="3" name="Content Placeholder 2"/>
          <p:cNvSpPr>
            <a:spLocks noGrp="1"/>
          </p:cNvSpPr>
          <p:nvPr>
            <p:ph idx="1"/>
          </p:nvPr>
        </p:nvSpPr>
        <p:spPr>
          <a:xfrm>
            <a:off x="285720" y="1285860"/>
            <a:ext cx="8401080" cy="4840303"/>
          </a:xfrm>
        </p:spPr>
        <p:txBody>
          <a:bodyPr>
            <a:normAutofit fontScale="77500" lnSpcReduction="20000"/>
          </a:bodyPr>
          <a:lstStyle/>
          <a:p>
            <a:pPr algn="just">
              <a:buNone/>
            </a:pPr>
            <a:r>
              <a:rPr lang="en-US" dirty="0" smtClean="0"/>
              <a:t>     Normality means that a particular sample has been generated from a Normal/Gaussian distribution. It doesn’t necessarily have to be a standardized normal distribution (with 0 mean and variance equal to 1). There are several situations in which data scientists may need normally distributed data:</a:t>
            </a:r>
          </a:p>
          <a:p>
            <a:pPr algn="just">
              <a:buNone/>
            </a:pPr>
            <a:endParaRPr lang="en-US" dirty="0" smtClean="0"/>
          </a:p>
          <a:p>
            <a:r>
              <a:rPr lang="en-US" dirty="0" smtClean="0"/>
              <a:t>To compare the residuals of linear regression in the training test with the residuals in the test set using an F-test</a:t>
            </a:r>
          </a:p>
          <a:p>
            <a:r>
              <a:rPr lang="en-US" dirty="0" smtClean="0"/>
              <a:t>To compare the mean value of a variable across different groups using a One-Way ANOVA test or a </a:t>
            </a:r>
            <a:r>
              <a:rPr lang="en-US" dirty="0" smtClean="0">
                <a:hlinkClick r:id="rId2"/>
              </a:rPr>
              <a:t>Student’s test</a:t>
            </a:r>
            <a:endParaRPr lang="en-US" dirty="0" smtClean="0"/>
          </a:p>
          <a:p>
            <a:r>
              <a:rPr lang="en-US" dirty="0" smtClean="0"/>
              <a:t>To assess the linear correlation between two variables using a proper test on their Pearson’s correlation coefficient</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4525963"/>
          </a:xfrm>
        </p:spPr>
        <p:txBody>
          <a:bodyPr>
            <a:normAutofit fontScale="85000" lnSpcReduction="10000"/>
          </a:bodyPr>
          <a:lstStyle/>
          <a:p>
            <a:r>
              <a:rPr lang="en-US" dirty="0" smtClean="0"/>
              <a:t>Unfortunately, data is not always normally distributed, although we can apply some particular transformation to make a distribution more symmetrical (for example, a power transformation).</a:t>
            </a:r>
          </a:p>
          <a:p>
            <a:pPr algn="just"/>
            <a:r>
              <a:rPr lang="en-US" dirty="0" smtClean="0"/>
              <a:t>A good way to assess the normality of a dataset would be to use a Q-Q Plot, which gives us a graphical visualization of normality. But we often need a quantitative result to check and a chart couldn’t be enough.</a:t>
            </a:r>
          </a:p>
          <a:p>
            <a:r>
              <a:rPr lang="en-US" dirty="0" smtClean="0"/>
              <a:t>That’s why we can use a hypothesis test to assess the normality of a sample.</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22"/>
            <a:ext cx="8229600" cy="1143000"/>
          </a:xfrm>
        </p:spPr>
        <p:txBody>
          <a:bodyPr/>
          <a:lstStyle/>
          <a:p>
            <a:r>
              <a:rPr lang="en-US" b="1" dirty="0" smtClean="0"/>
              <a:t>Shapiro-</a:t>
            </a:r>
            <a:r>
              <a:rPr lang="en-US" b="1" dirty="0" err="1" smtClean="0"/>
              <a:t>Wilk</a:t>
            </a:r>
            <a:r>
              <a:rPr lang="en-US" b="1" dirty="0" smtClean="0"/>
              <a:t> test in R</a:t>
            </a:r>
            <a:endParaRPr lang="en-US" dirty="0"/>
          </a:p>
        </p:txBody>
      </p:sp>
      <p:sp>
        <p:nvSpPr>
          <p:cNvPr id="3" name="Content Placeholder 2"/>
          <p:cNvSpPr>
            <a:spLocks noGrp="1"/>
          </p:cNvSpPr>
          <p:nvPr>
            <p:ph idx="1"/>
          </p:nvPr>
        </p:nvSpPr>
        <p:spPr>
          <a:xfrm>
            <a:off x="457200" y="1046177"/>
            <a:ext cx="8229600" cy="4525963"/>
          </a:xfrm>
        </p:spPr>
        <p:txBody>
          <a:bodyPr>
            <a:normAutofit fontScale="77500" lnSpcReduction="20000"/>
          </a:bodyPr>
          <a:lstStyle/>
          <a:p>
            <a:pPr>
              <a:buNone/>
            </a:pPr>
            <a:r>
              <a:rPr lang="en-US" dirty="0" smtClean="0"/>
              <a:t>    The Shapiro-</a:t>
            </a:r>
            <a:r>
              <a:rPr lang="en-US" dirty="0" err="1" smtClean="0"/>
              <a:t>Wilk</a:t>
            </a:r>
            <a:r>
              <a:rPr lang="en-US" dirty="0" smtClean="0"/>
              <a:t> test is a hypothesis test that is applied to a sample and whose hypothesis is as under </a:t>
            </a:r>
          </a:p>
          <a:p>
            <a:pPr>
              <a:buNone/>
            </a:pPr>
            <a:r>
              <a:rPr lang="en-US" dirty="0" smtClean="0"/>
              <a:t>    H</a:t>
            </a:r>
            <a:r>
              <a:rPr lang="en-US" baseline="-25000" dirty="0" smtClean="0"/>
              <a:t>o</a:t>
            </a:r>
            <a:r>
              <a:rPr lang="en-US" dirty="0" smtClean="0"/>
              <a:t>: The sample has been generated from a normal distribution. </a:t>
            </a:r>
          </a:p>
          <a:p>
            <a:pPr>
              <a:buNone/>
            </a:pPr>
            <a:r>
              <a:rPr lang="en-US" dirty="0" smtClean="0"/>
              <a:t>If the p-value is low, we can reject such a null hypothesis and say that the sample has not been generated from a normal distribution.</a:t>
            </a:r>
          </a:p>
          <a:p>
            <a:pPr>
              <a:buNone/>
            </a:pPr>
            <a:r>
              <a:rPr lang="en-US" dirty="0" smtClean="0"/>
              <a:t>In R following is the syntax for Shapiro-</a:t>
            </a:r>
            <a:r>
              <a:rPr lang="en-US" dirty="0" err="1" smtClean="0"/>
              <a:t>Wilk</a:t>
            </a:r>
            <a:r>
              <a:rPr lang="en-US" dirty="0" smtClean="0"/>
              <a:t> Test. Consider we are interested to test normality of a variable (say x), so  it </a:t>
            </a:r>
          </a:p>
          <a:p>
            <a:pPr>
              <a:buNone/>
            </a:pPr>
            <a:r>
              <a:rPr lang="en-US" dirty="0" smtClean="0"/>
              <a:t>       </a:t>
            </a:r>
            <a:r>
              <a:rPr lang="en-US" b="1" dirty="0" smtClean="0"/>
              <a:t>Syntax</a:t>
            </a:r>
            <a:r>
              <a:rPr lang="en-US" dirty="0" smtClean="0"/>
              <a:t> is                    </a:t>
            </a:r>
            <a:r>
              <a:rPr lang="en-US" dirty="0" err="1" smtClean="0"/>
              <a:t>shapiro.test</a:t>
            </a:r>
            <a:r>
              <a:rPr lang="en-US" dirty="0" smtClean="0"/>
              <a:t>(x) </a:t>
            </a:r>
            <a:br>
              <a:rPr lang="en-US" dirty="0" smtClean="0"/>
            </a:br>
            <a:endParaRPr lang="en-US" dirty="0" smtClean="0"/>
          </a:p>
          <a:p>
            <a:pPr>
              <a:buNone/>
            </a:pPr>
            <a:r>
              <a:rPr lang="en-US" dirty="0" smtClean="0"/>
              <a:t># </a:t>
            </a:r>
            <a:r>
              <a:rPr lang="en-US" b="1" dirty="0" err="1" smtClean="0"/>
              <a:t>ShapiroResult</a:t>
            </a:r>
            <a:r>
              <a:rPr lang="en-US" b="1" dirty="0" smtClean="0"/>
              <a:t>  </a:t>
            </a:r>
            <a:r>
              <a:rPr lang="en-US" dirty="0" smtClean="0"/>
              <a:t>         (statistic=0.0000, </a:t>
            </a:r>
            <a:r>
              <a:rPr lang="en-US" dirty="0" err="1" smtClean="0"/>
              <a:t>pvalue</a:t>
            </a:r>
            <a:r>
              <a:rPr lang="en-US" dirty="0" smtClean="0"/>
              <a:t>=0.0000)</a:t>
            </a:r>
          </a:p>
          <a:p>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a:xfrm>
            <a:off x="214282" y="1446217"/>
            <a:ext cx="8686800" cy="5197493"/>
          </a:xfrm>
        </p:spPr>
        <p:txBody>
          <a:bodyPr>
            <a:normAutofit fontScale="92500" lnSpcReduction="20000"/>
          </a:bodyPr>
          <a:lstStyle/>
          <a:p>
            <a:pPr algn="just">
              <a:buNone/>
            </a:pPr>
            <a:r>
              <a:rPr lang="en-US" dirty="0" smtClean="0"/>
              <a:t>     In </a:t>
            </a:r>
            <a:r>
              <a:rPr lang="en-US" dirty="0" smtClean="0"/>
              <a:t>many regression applications the dependent variable may only assume </a:t>
            </a:r>
            <a:r>
              <a:rPr lang="en-US" b="1" dirty="0" smtClean="0"/>
              <a:t>two discrete values</a:t>
            </a:r>
            <a:r>
              <a:rPr lang="en-US" dirty="0" smtClean="0"/>
              <a:t>.</a:t>
            </a:r>
          </a:p>
          <a:p>
            <a:pPr algn="just"/>
            <a:r>
              <a:rPr lang="en-US" dirty="0" smtClean="0"/>
              <a:t>For instance, a bank might like to develop an estimated regression equation for </a:t>
            </a:r>
            <a:r>
              <a:rPr lang="en-US" dirty="0" smtClean="0"/>
              <a:t>predicting whether </a:t>
            </a:r>
            <a:r>
              <a:rPr lang="en-US" dirty="0" smtClean="0"/>
              <a:t>a person will be approved for a credit card. </a:t>
            </a:r>
            <a:r>
              <a:rPr lang="en-US" b="1" dirty="0" smtClean="0"/>
              <a:t>The dependent variable can </a:t>
            </a:r>
            <a:r>
              <a:rPr lang="en-US" b="1" dirty="0" smtClean="0"/>
              <a:t>be coded </a:t>
            </a:r>
            <a:r>
              <a:rPr lang="en-US" b="1" dirty="0" smtClean="0"/>
              <a:t>as </a:t>
            </a:r>
            <a:r>
              <a:rPr lang="en-US" b="1" i="1" dirty="0" smtClean="0"/>
              <a:t>y  1 if the bank approves the request for a credit card and y  0 if the bank </a:t>
            </a:r>
            <a:r>
              <a:rPr lang="en-US" b="1" i="1" dirty="0" smtClean="0"/>
              <a:t>rejects </a:t>
            </a:r>
            <a:r>
              <a:rPr lang="en-US" b="1" dirty="0" smtClean="0"/>
              <a:t>the </a:t>
            </a:r>
            <a:r>
              <a:rPr lang="en-US" b="1" dirty="0" smtClean="0"/>
              <a:t>request for a credit card</a:t>
            </a:r>
            <a:r>
              <a:rPr lang="en-US" dirty="0" smtClean="0"/>
              <a:t>. </a:t>
            </a:r>
            <a:endParaRPr lang="en-US" dirty="0" smtClean="0"/>
          </a:p>
          <a:p>
            <a:pPr algn="just"/>
            <a:r>
              <a:rPr lang="en-US" dirty="0" smtClean="0"/>
              <a:t>Using </a:t>
            </a:r>
            <a:r>
              <a:rPr lang="en-US" dirty="0" smtClean="0"/>
              <a:t>logistic regression we can estimate the </a:t>
            </a:r>
            <a:r>
              <a:rPr lang="en-US" dirty="0" smtClean="0"/>
              <a:t>probability that </a:t>
            </a:r>
            <a:r>
              <a:rPr lang="en-US" dirty="0" smtClean="0"/>
              <a:t>the bank will approve the request for a credit card given a particular set of values </a:t>
            </a:r>
            <a:r>
              <a:rPr lang="en-US" dirty="0" smtClean="0"/>
              <a:t>for the </a:t>
            </a:r>
            <a:r>
              <a:rPr lang="en-US" dirty="0" smtClean="0"/>
              <a:t>chosen independent variables.</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64</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92830" y="71414"/>
            <a:ext cx="7393946" cy="678658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65</a:t>
            </a:fld>
            <a:endParaRPr lang="en-US" dirty="0"/>
          </a:p>
        </p:txBody>
      </p:sp>
      <p:pic>
        <p:nvPicPr>
          <p:cNvPr id="123906" name="Picture 2"/>
          <p:cNvPicPr>
            <a:picLocks noChangeAspect="1" noChangeArrowheads="1"/>
          </p:cNvPicPr>
          <p:nvPr/>
        </p:nvPicPr>
        <p:blipFill>
          <a:blip r:embed="rId2" cstate="print"/>
          <a:srcRect/>
          <a:stretch>
            <a:fillRect/>
          </a:stretch>
        </p:blipFill>
        <p:spPr bwMode="auto">
          <a:xfrm>
            <a:off x="519103" y="-24"/>
            <a:ext cx="8124863" cy="670373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Logistic Regression</a:t>
            </a: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66</a:t>
            </a:fld>
            <a:endParaRPr lang="en-US" dirty="0"/>
          </a:p>
        </p:txBody>
      </p:sp>
      <p:pic>
        <p:nvPicPr>
          <p:cNvPr id="121858" name="Picture 2"/>
          <p:cNvPicPr>
            <a:picLocks noChangeAspect="1" noChangeArrowheads="1"/>
          </p:cNvPicPr>
          <p:nvPr/>
        </p:nvPicPr>
        <p:blipFill>
          <a:blip r:embed="rId2" cstate="print"/>
          <a:srcRect/>
          <a:stretch>
            <a:fillRect/>
          </a:stretch>
        </p:blipFill>
        <p:spPr bwMode="auto">
          <a:xfrm>
            <a:off x="357158" y="1643050"/>
            <a:ext cx="8372513" cy="373918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67</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71470" y="500042"/>
            <a:ext cx="9229770" cy="5666576"/>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F30F89-EB35-4761-BCE5-DB7083A0B4E1}" type="slidenum">
              <a:rPr lang="en-US" smtClean="0"/>
              <a:pPr/>
              <a:t>68</a:t>
            </a:fld>
            <a:endParaRPr lang="en-US" dirty="0"/>
          </a:p>
        </p:txBody>
      </p:sp>
      <p:pic>
        <p:nvPicPr>
          <p:cNvPr id="125954" name="Picture 2"/>
          <p:cNvPicPr>
            <a:picLocks noChangeAspect="1" noChangeArrowheads="1"/>
          </p:cNvPicPr>
          <p:nvPr/>
        </p:nvPicPr>
        <p:blipFill>
          <a:blip r:embed="rId2" cstate="print"/>
          <a:srcRect/>
          <a:stretch>
            <a:fillRect/>
          </a:stretch>
        </p:blipFill>
        <p:spPr bwMode="auto">
          <a:xfrm>
            <a:off x="1142976" y="-24"/>
            <a:ext cx="7015193" cy="683918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Logistic Regression</a:t>
            </a:r>
            <a:endParaRPr lang="en-US" dirty="0"/>
          </a:p>
        </p:txBody>
      </p:sp>
      <p:sp>
        <p:nvSpPr>
          <p:cNvPr id="3" name="Content Placeholder 2"/>
          <p:cNvSpPr>
            <a:spLocks noGrp="1"/>
          </p:cNvSpPr>
          <p:nvPr>
            <p:ph idx="1"/>
          </p:nvPr>
        </p:nvSpPr>
        <p:spPr/>
        <p:txBody>
          <a:bodyPr>
            <a:normAutofit/>
          </a:bodyPr>
          <a:lstStyle/>
          <a:p>
            <a:r>
              <a:rPr lang="en-US" dirty="0" smtClean="0"/>
              <a:t>STATISTICS </a:t>
            </a:r>
            <a:r>
              <a:rPr lang="en-US" dirty="0" smtClean="0"/>
              <a:t>FOR BUSINESS ANDECONOMICS   10</a:t>
            </a:r>
            <a:r>
              <a:rPr lang="en-US" baseline="30000" dirty="0" smtClean="0"/>
              <a:t>TH</a:t>
            </a:r>
            <a:r>
              <a:rPr lang="en-US" dirty="0" smtClean="0"/>
              <a:t> Edition</a:t>
            </a:r>
          </a:p>
          <a:p>
            <a:pPr>
              <a:buNone/>
            </a:pPr>
            <a:r>
              <a:rPr lang="en-US" dirty="0" smtClean="0"/>
              <a:t>By </a:t>
            </a:r>
          </a:p>
          <a:p>
            <a:r>
              <a:rPr lang="en-US" sz="2400" dirty="0" smtClean="0"/>
              <a:t>David R. </a:t>
            </a:r>
            <a:r>
              <a:rPr lang="en-US" sz="2400" dirty="0" smtClean="0"/>
              <a:t>Anderson, University </a:t>
            </a:r>
            <a:r>
              <a:rPr lang="en-US" sz="2400" dirty="0" smtClean="0"/>
              <a:t>of Cincinnati</a:t>
            </a:r>
          </a:p>
          <a:p>
            <a:r>
              <a:rPr lang="en-US" sz="2400" dirty="0" smtClean="0"/>
              <a:t>Dennis J. </a:t>
            </a:r>
            <a:r>
              <a:rPr lang="en-US" sz="2400" dirty="0" smtClean="0"/>
              <a:t>Sweeney, University </a:t>
            </a:r>
            <a:r>
              <a:rPr lang="en-US" sz="2400" dirty="0" smtClean="0"/>
              <a:t>of Cincinnati</a:t>
            </a:r>
          </a:p>
          <a:p>
            <a:r>
              <a:rPr lang="en-US" sz="2400" dirty="0" smtClean="0"/>
              <a:t>Thomas A. </a:t>
            </a:r>
            <a:r>
              <a:rPr lang="en-US" sz="2400" dirty="0" smtClean="0"/>
              <a:t>Williams, Rochester </a:t>
            </a:r>
            <a:r>
              <a:rPr lang="en-US" sz="2400" dirty="0" smtClean="0"/>
              <a:t>Institute of </a:t>
            </a:r>
            <a:r>
              <a:rPr lang="en-US" sz="2400" dirty="0" smtClean="0"/>
              <a:t>Technology</a:t>
            </a:r>
          </a:p>
          <a:p>
            <a:r>
              <a:rPr lang="en-US" sz="2400" dirty="0" smtClean="0"/>
              <a:t>Chapter 15, topic 15.9</a:t>
            </a:r>
            <a:endParaRPr lang="en-US" sz="2400"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Assumptions of Coefficient of Correlation</a:t>
            </a:r>
            <a:endParaRPr lang="en-US" dirty="0"/>
          </a:p>
        </p:txBody>
      </p:sp>
      <p:sp>
        <p:nvSpPr>
          <p:cNvPr id="3" name="Content Placeholder 2"/>
          <p:cNvSpPr>
            <a:spLocks noGrp="1"/>
          </p:cNvSpPr>
          <p:nvPr>
            <p:ph idx="1"/>
          </p:nvPr>
        </p:nvSpPr>
        <p:spPr>
          <a:xfrm>
            <a:off x="285720" y="1600200"/>
            <a:ext cx="8072494" cy="4972072"/>
          </a:xfrm>
        </p:spPr>
        <p:txBody>
          <a:bodyPr>
            <a:normAutofit lnSpcReduction="10000"/>
          </a:bodyPr>
          <a:lstStyle/>
          <a:p>
            <a:pPr>
              <a:buNone/>
            </a:pPr>
            <a:r>
              <a:rPr lang="en-US" b="1" dirty="0" smtClean="0"/>
              <a:t>Following are the assumptions of Correlation Coefficient</a:t>
            </a:r>
          </a:p>
          <a:p>
            <a:pPr lvl="2"/>
            <a:r>
              <a:rPr lang="en-US" dirty="0" smtClean="0"/>
              <a:t>Two variables are recorded on Interval or ratio scale.</a:t>
            </a:r>
          </a:p>
          <a:p>
            <a:pPr lvl="2"/>
            <a:r>
              <a:rPr lang="en-US" dirty="0" smtClean="0"/>
              <a:t>Two variables are linearly related.</a:t>
            </a:r>
          </a:p>
          <a:p>
            <a:pPr lvl="2"/>
            <a:r>
              <a:rPr lang="en-US" dirty="0" smtClean="0"/>
              <a:t>Two variables follow normal distribution.</a:t>
            </a:r>
          </a:p>
          <a:p>
            <a:pPr lvl="2"/>
            <a:r>
              <a:rPr lang="en-US" dirty="0" smtClean="0"/>
              <a:t>There is no bivariate outlier.</a:t>
            </a:r>
          </a:p>
          <a:p>
            <a:endParaRPr lang="en-US" dirty="0" smtClean="0"/>
          </a:p>
          <a:p>
            <a:pPr algn="just">
              <a:buNone/>
            </a:pPr>
            <a:r>
              <a:rPr lang="en-US" b="1" dirty="0" smtClean="0"/>
              <a:t>Note:</a:t>
            </a:r>
            <a:r>
              <a:rPr lang="en-US" dirty="0" smtClean="0"/>
              <a:t> If these assumptions are NOT fulfills, then we need to use Non-Parametric Measures for finding the correlation coefficient. </a:t>
            </a:r>
          </a:p>
          <a:p>
            <a:pPr>
              <a:buNone/>
            </a:pPr>
            <a:endParaRPr lang="en-US"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38"/>
            <a:ext cx="8229600" cy="1143000"/>
          </a:xfrm>
        </p:spPr>
        <p:txBody>
          <a:bodyPr/>
          <a:lstStyle/>
          <a:p>
            <a:r>
              <a:rPr lang="en-US" dirty="0" smtClean="0"/>
              <a:t>Non-Parametric Measures</a:t>
            </a:r>
            <a:endParaRPr lang="en-US" dirty="0"/>
          </a:p>
        </p:txBody>
      </p:sp>
      <p:sp>
        <p:nvSpPr>
          <p:cNvPr id="3" name="Content Placeholder 2"/>
          <p:cNvSpPr>
            <a:spLocks noGrp="1"/>
          </p:cNvSpPr>
          <p:nvPr>
            <p:ph idx="1"/>
          </p:nvPr>
        </p:nvSpPr>
        <p:spPr>
          <a:xfrm>
            <a:off x="0" y="714356"/>
            <a:ext cx="8929718" cy="4525963"/>
          </a:xfrm>
        </p:spPr>
        <p:txBody>
          <a:bodyPr/>
          <a:lstStyle/>
          <a:p>
            <a:r>
              <a:rPr lang="en-US" dirty="0" smtClean="0"/>
              <a:t>Spearman’s Rank Correlation Coefficient</a:t>
            </a:r>
          </a:p>
          <a:p>
            <a:r>
              <a:rPr lang="en-US" dirty="0" smtClean="0"/>
              <a:t>Kendall Tau Coefficient.</a:t>
            </a:r>
          </a:p>
          <a:p>
            <a:pPr>
              <a:buNone/>
            </a:pPr>
            <a:r>
              <a:rPr lang="en-US" dirty="0" smtClean="0"/>
              <a:t>These measures also have 2 assumptions.</a:t>
            </a:r>
          </a:p>
          <a:p>
            <a:pPr>
              <a:buNone/>
            </a:pPr>
            <a:r>
              <a:rPr lang="en-US" dirty="0"/>
              <a:t> </a:t>
            </a:r>
            <a:r>
              <a:rPr lang="en-US" dirty="0" smtClean="0"/>
              <a:t>(1) Two variables are recorded on ordinal, interval or ratio scale.</a:t>
            </a:r>
          </a:p>
          <a:p>
            <a:pPr>
              <a:buNone/>
            </a:pPr>
            <a:r>
              <a:rPr lang="en-US" dirty="0"/>
              <a:t> </a:t>
            </a:r>
            <a:r>
              <a:rPr lang="en-US" dirty="0" smtClean="0"/>
              <a:t>(2) Two variables are monotonically related.</a:t>
            </a:r>
            <a:endParaRPr lang="en-US" dirty="0"/>
          </a:p>
        </p:txBody>
      </p:sp>
      <p:pic>
        <p:nvPicPr>
          <p:cNvPr id="4" name="Picture 4" descr="Correlation Coefficient | Types, Formulas &amp; Examples"/>
          <p:cNvPicPr>
            <a:picLocks noChangeAspect="1" noChangeArrowheads="1"/>
          </p:cNvPicPr>
          <p:nvPr/>
        </p:nvPicPr>
        <p:blipFill>
          <a:blip r:embed="rId2" cstate="print"/>
          <a:srcRect/>
          <a:stretch>
            <a:fillRect/>
          </a:stretch>
        </p:blipFill>
        <p:spPr bwMode="auto">
          <a:xfrm>
            <a:off x="655641" y="4071942"/>
            <a:ext cx="7774011" cy="3159005"/>
          </a:xfrm>
          <a:prstGeom prst="rect">
            <a:avLst/>
          </a:prstGeom>
          <a:noFill/>
        </p:spPr>
      </p:pic>
      <p:sp>
        <p:nvSpPr>
          <p:cNvPr id="5" name="Slide Number Placeholder 4"/>
          <p:cNvSpPr>
            <a:spLocks noGrp="1"/>
          </p:cNvSpPr>
          <p:nvPr>
            <p:ph type="sldNum" sz="quarter" idx="12"/>
          </p:nvPr>
        </p:nvSpPr>
        <p:spPr/>
        <p:txBody>
          <a:bodyPr/>
          <a:lstStyle/>
          <a:p>
            <a:fld id="{84F30F89-EB35-4761-BCE5-DB7083A0B4E1}"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R-commands for Correlation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we have two variables say, x and y.</a:t>
            </a:r>
          </a:p>
          <a:p>
            <a:pPr>
              <a:buNone/>
            </a:pPr>
            <a:r>
              <a:rPr lang="en-US" dirty="0" smtClean="0"/>
              <a:t>Then to plot its scatter diagram by using R-command is     </a:t>
            </a:r>
            <a:r>
              <a:rPr lang="en-US" b="1" dirty="0" smtClean="0"/>
              <a:t>plot(</a:t>
            </a:r>
            <a:r>
              <a:rPr lang="en-US" b="1" dirty="0" err="1" smtClean="0"/>
              <a:t>x,y</a:t>
            </a:r>
            <a:r>
              <a:rPr lang="en-US" b="1" dirty="0" smtClean="0"/>
              <a:t>)</a:t>
            </a:r>
          </a:p>
          <a:p>
            <a:pPr>
              <a:buNone/>
            </a:pPr>
            <a:r>
              <a:rPr lang="en-US" b="1" dirty="0" smtClean="0"/>
              <a:t>For correlation</a:t>
            </a:r>
          </a:p>
          <a:p>
            <a:pPr>
              <a:buNone/>
            </a:pPr>
            <a:r>
              <a:rPr lang="en-US" b="1" dirty="0" err="1" smtClean="0"/>
              <a:t>cor</a:t>
            </a:r>
            <a:r>
              <a:rPr lang="en-US" b="1" dirty="0" smtClean="0"/>
              <a:t>(</a:t>
            </a:r>
            <a:r>
              <a:rPr lang="en-US" b="1" dirty="0" err="1" smtClean="0"/>
              <a:t>x,y</a:t>
            </a:r>
            <a:r>
              <a:rPr lang="en-US" b="1" dirty="0" smtClean="0"/>
              <a:t>)    </a:t>
            </a:r>
            <a:r>
              <a:rPr lang="en-US" sz="2400" dirty="0" smtClean="0"/>
              <a:t># by default it will produce parsons correlation </a:t>
            </a:r>
            <a:r>
              <a:rPr lang="en-US" sz="2400" b="1" dirty="0" smtClean="0"/>
              <a:t>OR</a:t>
            </a:r>
          </a:p>
          <a:p>
            <a:pPr>
              <a:buNone/>
            </a:pPr>
            <a:endParaRPr lang="en-US" sz="2400" dirty="0" smtClean="0"/>
          </a:p>
          <a:p>
            <a:pPr>
              <a:buNone/>
            </a:pPr>
            <a:r>
              <a:rPr lang="en-US" sz="2400" b="1" dirty="0" err="1" smtClean="0"/>
              <a:t>cor</a:t>
            </a:r>
            <a:r>
              <a:rPr lang="en-US" sz="2400" b="1" dirty="0" smtClean="0"/>
              <a:t>(</a:t>
            </a:r>
            <a:r>
              <a:rPr lang="en-US" sz="2400" b="1" dirty="0" err="1" smtClean="0"/>
              <a:t>x,y,method</a:t>
            </a:r>
            <a:r>
              <a:rPr lang="en-US" sz="2400" b="1" dirty="0" smtClean="0"/>
              <a:t>="</a:t>
            </a:r>
            <a:r>
              <a:rPr lang="en-US" sz="2400" b="1" dirty="0" err="1" smtClean="0"/>
              <a:t>pearson</a:t>
            </a:r>
            <a:r>
              <a:rPr lang="en-US" sz="2400" b="1" dirty="0" smtClean="0"/>
              <a:t>")        </a:t>
            </a:r>
            <a:r>
              <a:rPr lang="en-US" sz="2400" dirty="0" smtClean="0"/>
              <a:t># for Pearson's correlation</a:t>
            </a:r>
          </a:p>
          <a:p>
            <a:pPr>
              <a:buNone/>
            </a:pPr>
            <a:r>
              <a:rPr lang="en-US" sz="2400" b="1" dirty="0" err="1" smtClean="0"/>
              <a:t>cor</a:t>
            </a:r>
            <a:r>
              <a:rPr lang="en-US" sz="2400" b="1" dirty="0" smtClean="0"/>
              <a:t>(</a:t>
            </a:r>
            <a:r>
              <a:rPr lang="en-US" sz="2400" b="1" dirty="0" err="1" smtClean="0"/>
              <a:t>x,y,method</a:t>
            </a:r>
            <a:r>
              <a:rPr lang="en-US" sz="2400" b="1" dirty="0" smtClean="0"/>
              <a:t>="spearman")    </a:t>
            </a:r>
            <a:r>
              <a:rPr lang="en-US" sz="2400" dirty="0" smtClean="0"/>
              <a:t># for spearman correlation</a:t>
            </a:r>
            <a:endParaRPr lang="en-US" sz="2400" b="1" dirty="0" smtClean="0"/>
          </a:p>
          <a:p>
            <a:pPr>
              <a:buNone/>
            </a:pPr>
            <a:r>
              <a:rPr lang="en-US" sz="2400" b="1" dirty="0" err="1" smtClean="0"/>
              <a:t>cor</a:t>
            </a:r>
            <a:r>
              <a:rPr lang="en-US" sz="2400" b="1" dirty="0" smtClean="0"/>
              <a:t>(</a:t>
            </a:r>
            <a:r>
              <a:rPr lang="en-US" sz="2400" b="1" dirty="0" err="1" smtClean="0"/>
              <a:t>x,y,method</a:t>
            </a:r>
            <a:r>
              <a:rPr lang="en-US" sz="2400" b="1" dirty="0" smtClean="0"/>
              <a:t>="</a:t>
            </a:r>
            <a:r>
              <a:rPr lang="en-US" sz="2400" b="1" dirty="0" err="1" smtClean="0"/>
              <a:t>kendall</a:t>
            </a:r>
            <a:r>
              <a:rPr lang="en-US" sz="2400" b="1" dirty="0" smtClean="0"/>
              <a:t>")         </a:t>
            </a:r>
            <a:r>
              <a:rPr lang="en-US" sz="2400" dirty="0" smtClean="0"/>
              <a:t># for Kendall correlation</a:t>
            </a:r>
            <a:endParaRPr lang="en-US" sz="2400" b="1" dirty="0" smtClean="0"/>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84F30F89-EB35-4761-BCE5-DB7083A0B4E1}"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2641</Words>
  <Application>Microsoft Office PowerPoint</Application>
  <PresentationFormat>On-screen Show (4:3)</PresentationFormat>
  <Paragraphs>373</Paragraphs>
  <Slides>69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Document</vt:lpstr>
      <vt:lpstr>Lecture Slides</vt:lpstr>
      <vt:lpstr>Correlation Analysis</vt:lpstr>
      <vt:lpstr>Scatter Diagram and Its Uses</vt:lpstr>
      <vt:lpstr>Slide 4</vt:lpstr>
      <vt:lpstr>Difference between Covariance and Correlation</vt:lpstr>
      <vt:lpstr>Coefficient of Correlation</vt:lpstr>
      <vt:lpstr>Assumptions of Coefficient of Correlation</vt:lpstr>
      <vt:lpstr>Non-Parametric Measures</vt:lpstr>
      <vt:lpstr>R-commands for Correlation</vt:lpstr>
      <vt:lpstr>Testing of Correlation Coefficient</vt:lpstr>
      <vt:lpstr>R-commands</vt:lpstr>
      <vt:lpstr>Slide 12</vt:lpstr>
      <vt:lpstr>Example</vt:lpstr>
      <vt:lpstr>Slide 14</vt:lpstr>
      <vt:lpstr>Kendall Correlation</vt:lpstr>
      <vt:lpstr>Slide 16</vt:lpstr>
      <vt:lpstr>Regression Analysis</vt:lpstr>
      <vt:lpstr>Linear Regression Model</vt:lpstr>
      <vt:lpstr>Parameter Estimation Of Simple Linear Regression Model (SLR) </vt:lpstr>
      <vt:lpstr>Residuals in Simple Regression Analysis</vt:lpstr>
      <vt:lpstr>Assumption of Linear Regression Model</vt:lpstr>
      <vt:lpstr>Standard Error of Estimates</vt:lpstr>
      <vt:lpstr>Slide 23</vt:lpstr>
      <vt:lpstr>Slide 24</vt:lpstr>
      <vt:lpstr>Calculating Standard Error of Estimate</vt:lpstr>
      <vt:lpstr>Coefficient of Determination</vt:lpstr>
      <vt:lpstr>Interpretation of R2</vt:lpstr>
      <vt:lpstr>Example simple Linear Regression </vt:lpstr>
      <vt:lpstr>R-code to fit Linear Regression</vt:lpstr>
      <vt:lpstr>Scatter Plot and Fitted Line</vt:lpstr>
      <vt:lpstr>Out-put of R-code</vt:lpstr>
      <vt:lpstr>Slide 32</vt:lpstr>
      <vt:lpstr>Durbin Watson Test  (Failour of Assumption 5)</vt:lpstr>
      <vt:lpstr>Slide 34</vt:lpstr>
      <vt:lpstr>Application of DW-Test on previous data</vt:lpstr>
      <vt:lpstr>Example 2: Auto-correlation (Assumption 5 fails to fullfil)</vt:lpstr>
      <vt:lpstr>Testing of DW Test Manually</vt:lpstr>
      <vt:lpstr>Slide 38</vt:lpstr>
      <vt:lpstr>Hetroskedasticity (Failour of assumption 4)</vt:lpstr>
      <vt:lpstr>Graphical Methods to detect Heteroscedasticity</vt:lpstr>
      <vt:lpstr>Interpretation of Graphical Method</vt:lpstr>
      <vt:lpstr>Test of Rank Correlation for  Heteroscedasticity</vt:lpstr>
      <vt:lpstr>Slide 43</vt:lpstr>
      <vt:lpstr>Testing Procedure for Heteroscedasticity</vt:lpstr>
      <vt:lpstr>Example of Multiple Regression</vt:lpstr>
      <vt:lpstr>Slide 46</vt:lpstr>
      <vt:lpstr>Practice Question</vt:lpstr>
      <vt:lpstr>Slide 48</vt:lpstr>
      <vt:lpstr>Adjusted Multiple coefficient of Determination</vt:lpstr>
      <vt:lpstr>Slide 50</vt:lpstr>
      <vt:lpstr>Slide 51</vt:lpstr>
      <vt:lpstr>Example</vt:lpstr>
      <vt:lpstr>Slide 53</vt:lpstr>
      <vt:lpstr>Slide 54</vt:lpstr>
      <vt:lpstr>Slide 55</vt:lpstr>
      <vt:lpstr>Slide 56</vt:lpstr>
      <vt:lpstr>Slide 57</vt:lpstr>
      <vt:lpstr>Question (Multicollinearity)</vt:lpstr>
      <vt:lpstr>Slide 59</vt:lpstr>
      <vt:lpstr>Shapiro-Wilk test for Normality</vt:lpstr>
      <vt:lpstr>Slide 61</vt:lpstr>
      <vt:lpstr>Shapiro-Wilk test in R</vt:lpstr>
      <vt:lpstr>Logistic Regression</vt:lpstr>
      <vt:lpstr>Slide 64</vt:lpstr>
      <vt:lpstr>Slide 65</vt:lpstr>
      <vt:lpstr>Example of Logistic Regression</vt:lpstr>
      <vt:lpstr>Slide 67</vt:lpstr>
      <vt:lpstr>Slide 68</vt:lpstr>
      <vt:lpstr>Reference Logistic Regression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dc:title>
  <dc:creator>IRFAN ASLAM</dc:creator>
  <cp:lastModifiedBy>IRFAN ASLAM</cp:lastModifiedBy>
  <cp:revision>118</cp:revision>
  <dcterms:created xsi:type="dcterms:W3CDTF">2023-05-01T16:39:27Z</dcterms:created>
  <dcterms:modified xsi:type="dcterms:W3CDTF">2023-05-16T06:35:05Z</dcterms:modified>
</cp:coreProperties>
</file>