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371" r:id="rId3"/>
    <p:sldId id="372" r:id="rId4"/>
    <p:sldId id="375" r:id="rId5"/>
    <p:sldId id="376" r:id="rId6"/>
    <p:sldId id="377" r:id="rId7"/>
    <p:sldId id="379"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859F82-DE71-461A-9648-C451F77C6C79}"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8286636C-E463-4D7F-BE77-4B963D591B03}">
      <dgm:prSet phldrT="[Text]"/>
      <dgm:spPr/>
      <dgm:t>
        <a:bodyPr/>
        <a:lstStyle/>
        <a:p>
          <a:r>
            <a:rPr lang="en-US" dirty="0" smtClean="0"/>
            <a:t>NOT NULL [used when field is mandatory]</a:t>
          </a:r>
          <a:endParaRPr lang="en-US" dirty="0"/>
        </a:p>
      </dgm:t>
    </dgm:pt>
    <dgm:pt modelId="{8EB9B71C-B1EF-4905-8436-DD8BE4855751}" type="parTrans" cxnId="{C676423E-F5DD-4FAB-8ED3-E6C34F194446}">
      <dgm:prSet/>
      <dgm:spPr/>
      <dgm:t>
        <a:bodyPr/>
        <a:lstStyle/>
        <a:p>
          <a:endParaRPr lang="en-US"/>
        </a:p>
      </dgm:t>
    </dgm:pt>
    <dgm:pt modelId="{281D358F-3DE2-4F61-8F5C-7E8D27B80D34}" type="sibTrans" cxnId="{C676423E-F5DD-4FAB-8ED3-E6C34F194446}">
      <dgm:prSet/>
      <dgm:spPr/>
      <dgm:t>
        <a:bodyPr/>
        <a:lstStyle/>
        <a:p>
          <a:endParaRPr lang="en-US"/>
        </a:p>
      </dgm:t>
    </dgm:pt>
    <dgm:pt modelId="{84EB01D3-F500-4F62-B158-2A923DC11AFA}">
      <dgm:prSet phldrT="[Text]"/>
      <dgm:spPr/>
      <dgm:t>
        <a:bodyPr/>
        <a:lstStyle/>
        <a:p>
          <a:r>
            <a:rPr lang="en-US" dirty="0" smtClean="0"/>
            <a:t>UNIQUE [used when no duplicates are required]</a:t>
          </a:r>
          <a:endParaRPr lang="en-US" dirty="0"/>
        </a:p>
      </dgm:t>
    </dgm:pt>
    <dgm:pt modelId="{BFA3E8BF-4BD6-44FE-AC7E-5EF6056D397A}" type="parTrans" cxnId="{D995261B-8A55-4D67-A560-E67A6B26253E}">
      <dgm:prSet/>
      <dgm:spPr/>
      <dgm:t>
        <a:bodyPr/>
        <a:lstStyle/>
        <a:p>
          <a:endParaRPr lang="en-US"/>
        </a:p>
      </dgm:t>
    </dgm:pt>
    <dgm:pt modelId="{7F0AB078-46A4-4362-A030-18855C7B1811}" type="sibTrans" cxnId="{D995261B-8A55-4D67-A560-E67A6B26253E}">
      <dgm:prSet/>
      <dgm:spPr/>
      <dgm:t>
        <a:bodyPr/>
        <a:lstStyle/>
        <a:p>
          <a:endParaRPr lang="en-US"/>
        </a:p>
      </dgm:t>
    </dgm:pt>
    <dgm:pt modelId="{E53A0AF8-FB78-457A-9853-E71ED592BDC9}">
      <dgm:prSet phldrT="[Text]"/>
      <dgm:spPr/>
      <dgm:t>
        <a:bodyPr/>
        <a:lstStyle/>
        <a:p>
          <a:r>
            <a:rPr lang="en-US" dirty="0" smtClean="0"/>
            <a:t>CHECK [used when some condition is needed to apply]</a:t>
          </a:r>
          <a:endParaRPr lang="en-US" dirty="0"/>
        </a:p>
      </dgm:t>
    </dgm:pt>
    <dgm:pt modelId="{1FD6EF58-D68F-4EC6-85FA-57E266684384}" type="parTrans" cxnId="{910D31EF-A7B9-4BB5-88F4-356D311B0552}">
      <dgm:prSet/>
      <dgm:spPr/>
      <dgm:t>
        <a:bodyPr/>
        <a:lstStyle/>
        <a:p>
          <a:endParaRPr lang="en-US"/>
        </a:p>
      </dgm:t>
    </dgm:pt>
    <dgm:pt modelId="{B7C4C5EB-EEF3-4800-ACDA-4CF06CBFD06D}" type="sibTrans" cxnId="{910D31EF-A7B9-4BB5-88F4-356D311B0552}">
      <dgm:prSet/>
      <dgm:spPr/>
      <dgm:t>
        <a:bodyPr/>
        <a:lstStyle/>
        <a:p>
          <a:endParaRPr lang="en-US"/>
        </a:p>
      </dgm:t>
    </dgm:pt>
    <dgm:pt modelId="{F942F96A-C5DF-4A84-9C03-10C04B3436F5}">
      <dgm:prSet phldrT="[Text]"/>
      <dgm:spPr/>
      <dgm:t>
        <a:bodyPr/>
        <a:lstStyle/>
        <a:p>
          <a:r>
            <a:rPr lang="en-US" dirty="0" smtClean="0"/>
            <a:t>PRIMARY KEY [each relation have one primary key]</a:t>
          </a:r>
          <a:endParaRPr lang="en-US" dirty="0"/>
        </a:p>
      </dgm:t>
    </dgm:pt>
    <dgm:pt modelId="{A4EFAD19-A2F2-477D-8DEB-1A56462AC7B8}" type="parTrans" cxnId="{91C81858-48CB-4E9D-886B-9EE52AAAEF73}">
      <dgm:prSet/>
      <dgm:spPr/>
      <dgm:t>
        <a:bodyPr/>
        <a:lstStyle/>
        <a:p>
          <a:endParaRPr lang="en-US"/>
        </a:p>
      </dgm:t>
    </dgm:pt>
    <dgm:pt modelId="{9B558BF7-0626-4E01-A2CF-418CA0E5F642}" type="sibTrans" cxnId="{91C81858-48CB-4E9D-886B-9EE52AAAEF73}">
      <dgm:prSet/>
      <dgm:spPr/>
      <dgm:t>
        <a:bodyPr/>
        <a:lstStyle/>
        <a:p>
          <a:endParaRPr lang="en-US"/>
        </a:p>
      </dgm:t>
    </dgm:pt>
    <dgm:pt modelId="{AD2B17B9-88ED-4735-80E0-D561303ACB76}">
      <dgm:prSet phldrT="[Text]"/>
      <dgm:spPr/>
      <dgm:t>
        <a:bodyPr/>
        <a:lstStyle/>
        <a:p>
          <a:r>
            <a:rPr lang="en-US" dirty="0" smtClean="0"/>
            <a:t>FOREIGN KEY [used to get data from other table]</a:t>
          </a:r>
          <a:endParaRPr lang="en-US" dirty="0"/>
        </a:p>
      </dgm:t>
    </dgm:pt>
    <dgm:pt modelId="{FDFE64A4-F68B-4AEA-B7E5-B29207824768}" type="parTrans" cxnId="{87C199AF-7F1F-4E0F-919D-26520F2E13B4}">
      <dgm:prSet/>
      <dgm:spPr/>
      <dgm:t>
        <a:bodyPr/>
        <a:lstStyle/>
        <a:p>
          <a:endParaRPr lang="en-US"/>
        </a:p>
      </dgm:t>
    </dgm:pt>
    <dgm:pt modelId="{B5F623BE-4F94-4E1D-8EF3-66E1131415ED}" type="sibTrans" cxnId="{87C199AF-7F1F-4E0F-919D-26520F2E13B4}">
      <dgm:prSet/>
      <dgm:spPr/>
      <dgm:t>
        <a:bodyPr/>
        <a:lstStyle/>
        <a:p>
          <a:endParaRPr lang="en-US"/>
        </a:p>
      </dgm:t>
    </dgm:pt>
    <dgm:pt modelId="{FF52A674-6EFC-4E3D-9B7B-0ED2D8325C93}" type="pres">
      <dgm:prSet presAssocID="{7A859F82-DE71-461A-9648-C451F77C6C79}" presName="Name0" presStyleCnt="0">
        <dgm:presLayoutVars>
          <dgm:chMax val="7"/>
          <dgm:chPref val="7"/>
          <dgm:dir/>
        </dgm:presLayoutVars>
      </dgm:prSet>
      <dgm:spPr/>
      <dgm:t>
        <a:bodyPr/>
        <a:lstStyle/>
        <a:p>
          <a:endParaRPr lang="en-US"/>
        </a:p>
      </dgm:t>
    </dgm:pt>
    <dgm:pt modelId="{0213DD28-F3DC-4B32-9068-265379BF9C04}" type="pres">
      <dgm:prSet presAssocID="{7A859F82-DE71-461A-9648-C451F77C6C79}" presName="Name1" presStyleCnt="0"/>
      <dgm:spPr/>
    </dgm:pt>
    <dgm:pt modelId="{3DFE1269-C5C4-40D1-9A72-BAE9C604A5CA}" type="pres">
      <dgm:prSet presAssocID="{7A859F82-DE71-461A-9648-C451F77C6C79}" presName="cycle" presStyleCnt="0"/>
      <dgm:spPr/>
    </dgm:pt>
    <dgm:pt modelId="{54094181-CCE7-4730-93D6-34471AD263BA}" type="pres">
      <dgm:prSet presAssocID="{7A859F82-DE71-461A-9648-C451F77C6C79}" presName="srcNode" presStyleLbl="node1" presStyleIdx="0" presStyleCnt="5"/>
      <dgm:spPr/>
    </dgm:pt>
    <dgm:pt modelId="{C72D1283-438E-4C6F-AE67-A4526E8CC1CD}" type="pres">
      <dgm:prSet presAssocID="{7A859F82-DE71-461A-9648-C451F77C6C79}" presName="conn" presStyleLbl="parChTrans1D2" presStyleIdx="0" presStyleCnt="1"/>
      <dgm:spPr/>
      <dgm:t>
        <a:bodyPr/>
        <a:lstStyle/>
        <a:p>
          <a:endParaRPr lang="en-US"/>
        </a:p>
      </dgm:t>
    </dgm:pt>
    <dgm:pt modelId="{2046A135-F3A5-4B2E-896A-AEA33E06A686}" type="pres">
      <dgm:prSet presAssocID="{7A859F82-DE71-461A-9648-C451F77C6C79}" presName="extraNode" presStyleLbl="node1" presStyleIdx="0" presStyleCnt="5"/>
      <dgm:spPr/>
    </dgm:pt>
    <dgm:pt modelId="{4A744BC1-A575-4538-B880-6549DFA69F99}" type="pres">
      <dgm:prSet presAssocID="{7A859F82-DE71-461A-9648-C451F77C6C79}" presName="dstNode" presStyleLbl="node1" presStyleIdx="0" presStyleCnt="5"/>
      <dgm:spPr/>
    </dgm:pt>
    <dgm:pt modelId="{D2F7C7EC-D3FF-4963-8C0E-FF4766AD00B1}" type="pres">
      <dgm:prSet presAssocID="{8286636C-E463-4D7F-BE77-4B963D591B03}" presName="text_1" presStyleLbl="node1" presStyleIdx="0" presStyleCnt="5">
        <dgm:presLayoutVars>
          <dgm:bulletEnabled val="1"/>
        </dgm:presLayoutVars>
      </dgm:prSet>
      <dgm:spPr/>
      <dgm:t>
        <a:bodyPr/>
        <a:lstStyle/>
        <a:p>
          <a:endParaRPr lang="en-US"/>
        </a:p>
      </dgm:t>
    </dgm:pt>
    <dgm:pt modelId="{CD2FDC27-4EBE-4D38-A5CA-EFEF90B99383}" type="pres">
      <dgm:prSet presAssocID="{8286636C-E463-4D7F-BE77-4B963D591B03}" presName="accent_1" presStyleCnt="0"/>
      <dgm:spPr/>
    </dgm:pt>
    <dgm:pt modelId="{89574348-61C4-4971-BC43-F7C1D8A7C951}" type="pres">
      <dgm:prSet presAssocID="{8286636C-E463-4D7F-BE77-4B963D591B03}" presName="accentRepeatNode" presStyleLbl="solidFgAcc1" presStyleIdx="0" presStyleCnt="5"/>
      <dgm:spPr/>
    </dgm:pt>
    <dgm:pt modelId="{FC9B669C-C0D6-4D30-A4A9-2B17C7A39830}" type="pres">
      <dgm:prSet presAssocID="{84EB01D3-F500-4F62-B158-2A923DC11AFA}" presName="text_2" presStyleLbl="node1" presStyleIdx="1" presStyleCnt="5">
        <dgm:presLayoutVars>
          <dgm:bulletEnabled val="1"/>
        </dgm:presLayoutVars>
      </dgm:prSet>
      <dgm:spPr/>
      <dgm:t>
        <a:bodyPr/>
        <a:lstStyle/>
        <a:p>
          <a:endParaRPr lang="en-US"/>
        </a:p>
      </dgm:t>
    </dgm:pt>
    <dgm:pt modelId="{62F82216-4BCD-4A58-BD60-E39ACEDF56D5}" type="pres">
      <dgm:prSet presAssocID="{84EB01D3-F500-4F62-B158-2A923DC11AFA}" presName="accent_2" presStyleCnt="0"/>
      <dgm:spPr/>
    </dgm:pt>
    <dgm:pt modelId="{7FAD88EA-3F79-4C6B-ACBD-EA670F36FE65}" type="pres">
      <dgm:prSet presAssocID="{84EB01D3-F500-4F62-B158-2A923DC11AFA}" presName="accentRepeatNode" presStyleLbl="solidFgAcc1" presStyleIdx="1" presStyleCnt="5"/>
      <dgm:spPr/>
    </dgm:pt>
    <dgm:pt modelId="{7C458B31-B46A-48D6-894C-7D24FD8D0506}" type="pres">
      <dgm:prSet presAssocID="{E53A0AF8-FB78-457A-9853-E71ED592BDC9}" presName="text_3" presStyleLbl="node1" presStyleIdx="2" presStyleCnt="5">
        <dgm:presLayoutVars>
          <dgm:bulletEnabled val="1"/>
        </dgm:presLayoutVars>
      </dgm:prSet>
      <dgm:spPr/>
      <dgm:t>
        <a:bodyPr/>
        <a:lstStyle/>
        <a:p>
          <a:endParaRPr lang="en-US"/>
        </a:p>
      </dgm:t>
    </dgm:pt>
    <dgm:pt modelId="{77F4F3E5-A22F-4446-9D31-B2B31ED42A07}" type="pres">
      <dgm:prSet presAssocID="{E53A0AF8-FB78-457A-9853-E71ED592BDC9}" presName="accent_3" presStyleCnt="0"/>
      <dgm:spPr/>
    </dgm:pt>
    <dgm:pt modelId="{0FD709A6-A116-4112-A87D-708B1220BA67}" type="pres">
      <dgm:prSet presAssocID="{E53A0AF8-FB78-457A-9853-E71ED592BDC9}" presName="accentRepeatNode" presStyleLbl="solidFgAcc1" presStyleIdx="2" presStyleCnt="5"/>
      <dgm:spPr/>
    </dgm:pt>
    <dgm:pt modelId="{E9F797A0-7427-4A13-9ED0-49C9B399F449}" type="pres">
      <dgm:prSet presAssocID="{F942F96A-C5DF-4A84-9C03-10C04B3436F5}" presName="text_4" presStyleLbl="node1" presStyleIdx="3" presStyleCnt="5">
        <dgm:presLayoutVars>
          <dgm:bulletEnabled val="1"/>
        </dgm:presLayoutVars>
      </dgm:prSet>
      <dgm:spPr/>
      <dgm:t>
        <a:bodyPr/>
        <a:lstStyle/>
        <a:p>
          <a:endParaRPr lang="en-US"/>
        </a:p>
      </dgm:t>
    </dgm:pt>
    <dgm:pt modelId="{7162E2E6-24FC-41DA-B651-5F19FAF731D9}" type="pres">
      <dgm:prSet presAssocID="{F942F96A-C5DF-4A84-9C03-10C04B3436F5}" presName="accent_4" presStyleCnt="0"/>
      <dgm:spPr/>
    </dgm:pt>
    <dgm:pt modelId="{40B0FC01-E515-4A3A-B82E-23FD83E267BC}" type="pres">
      <dgm:prSet presAssocID="{F942F96A-C5DF-4A84-9C03-10C04B3436F5}" presName="accentRepeatNode" presStyleLbl="solidFgAcc1" presStyleIdx="3" presStyleCnt="5"/>
      <dgm:spPr/>
    </dgm:pt>
    <dgm:pt modelId="{7B19862B-3CA0-4127-9F09-7C19CF12AD4D}" type="pres">
      <dgm:prSet presAssocID="{AD2B17B9-88ED-4735-80E0-D561303ACB76}" presName="text_5" presStyleLbl="node1" presStyleIdx="4" presStyleCnt="5">
        <dgm:presLayoutVars>
          <dgm:bulletEnabled val="1"/>
        </dgm:presLayoutVars>
      </dgm:prSet>
      <dgm:spPr/>
      <dgm:t>
        <a:bodyPr/>
        <a:lstStyle/>
        <a:p>
          <a:endParaRPr lang="en-US"/>
        </a:p>
      </dgm:t>
    </dgm:pt>
    <dgm:pt modelId="{3F3E3E69-CD4B-4090-86A7-11B86B3D8C78}" type="pres">
      <dgm:prSet presAssocID="{AD2B17B9-88ED-4735-80E0-D561303ACB76}" presName="accent_5" presStyleCnt="0"/>
      <dgm:spPr/>
    </dgm:pt>
    <dgm:pt modelId="{21B76A12-D60E-4487-9111-2D5488BE8779}" type="pres">
      <dgm:prSet presAssocID="{AD2B17B9-88ED-4735-80E0-D561303ACB76}" presName="accentRepeatNode" presStyleLbl="solidFgAcc1" presStyleIdx="4" presStyleCnt="5"/>
      <dgm:spPr/>
    </dgm:pt>
  </dgm:ptLst>
  <dgm:cxnLst>
    <dgm:cxn modelId="{D995261B-8A55-4D67-A560-E67A6B26253E}" srcId="{7A859F82-DE71-461A-9648-C451F77C6C79}" destId="{84EB01D3-F500-4F62-B158-2A923DC11AFA}" srcOrd="1" destOrd="0" parTransId="{BFA3E8BF-4BD6-44FE-AC7E-5EF6056D397A}" sibTransId="{7F0AB078-46A4-4362-A030-18855C7B1811}"/>
    <dgm:cxn modelId="{B44A9657-D872-41A2-BC15-EE62B34F1021}" type="presOf" srcId="{F942F96A-C5DF-4A84-9C03-10C04B3436F5}" destId="{E9F797A0-7427-4A13-9ED0-49C9B399F449}" srcOrd="0" destOrd="0" presId="urn:microsoft.com/office/officeart/2008/layout/VerticalCurvedList"/>
    <dgm:cxn modelId="{9717B8D6-8397-467D-B2F0-446582165EE9}" type="presOf" srcId="{E53A0AF8-FB78-457A-9853-E71ED592BDC9}" destId="{7C458B31-B46A-48D6-894C-7D24FD8D0506}" srcOrd="0" destOrd="0" presId="urn:microsoft.com/office/officeart/2008/layout/VerticalCurvedList"/>
    <dgm:cxn modelId="{910D31EF-A7B9-4BB5-88F4-356D311B0552}" srcId="{7A859F82-DE71-461A-9648-C451F77C6C79}" destId="{E53A0AF8-FB78-457A-9853-E71ED592BDC9}" srcOrd="2" destOrd="0" parTransId="{1FD6EF58-D68F-4EC6-85FA-57E266684384}" sibTransId="{B7C4C5EB-EEF3-4800-ACDA-4CF06CBFD06D}"/>
    <dgm:cxn modelId="{C676423E-F5DD-4FAB-8ED3-E6C34F194446}" srcId="{7A859F82-DE71-461A-9648-C451F77C6C79}" destId="{8286636C-E463-4D7F-BE77-4B963D591B03}" srcOrd="0" destOrd="0" parTransId="{8EB9B71C-B1EF-4905-8436-DD8BE4855751}" sibTransId="{281D358F-3DE2-4F61-8F5C-7E8D27B80D34}"/>
    <dgm:cxn modelId="{04268C36-D6D3-4365-B1BF-6C5F27D90561}" type="presOf" srcId="{84EB01D3-F500-4F62-B158-2A923DC11AFA}" destId="{FC9B669C-C0D6-4D30-A4A9-2B17C7A39830}" srcOrd="0" destOrd="0" presId="urn:microsoft.com/office/officeart/2008/layout/VerticalCurvedList"/>
    <dgm:cxn modelId="{91C81858-48CB-4E9D-886B-9EE52AAAEF73}" srcId="{7A859F82-DE71-461A-9648-C451F77C6C79}" destId="{F942F96A-C5DF-4A84-9C03-10C04B3436F5}" srcOrd="3" destOrd="0" parTransId="{A4EFAD19-A2F2-477D-8DEB-1A56462AC7B8}" sibTransId="{9B558BF7-0626-4E01-A2CF-418CA0E5F642}"/>
    <dgm:cxn modelId="{4AE79144-5F44-4031-B7FA-E1BF1800DB50}" type="presOf" srcId="{AD2B17B9-88ED-4735-80E0-D561303ACB76}" destId="{7B19862B-3CA0-4127-9F09-7C19CF12AD4D}" srcOrd="0" destOrd="0" presId="urn:microsoft.com/office/officeart/2008/layout/VerticalCurvedList"/>
    <dgm:cxn modelId="{2531CD42-01F1-4D7F-A983-976BE6E51269}" type="presOf" srcId="{7A859F82-DE71-461A-9648-C451F77C6C79}" destId="{FF52A674-6EFC-4E3D-9B7B-0ED2D8325C93}" srcOrd="0" destOrd="0" presId="urn:microsoft.com/office/officeart/2008/layout/VerticalCurvedList"/>
    <dgm:cxn modelId="{67805450-28BA-4CEF-8A28-D0C2613BC095}" type="presOf" srcId="{281D358F-3DE2-4F61-8F5C-7E8D27B80D34}" destId="{C72D1283-438E-4C6F-AE67-A4526E8CC1CD}" srcOrd="0" destOrd="0" presId="urn:microsoft.com/office/officeart/2008/layout/VerticalCurvedList"/>
    <dgm:cxn modelId="{87C199AF-7F1F-4E0F-919D-26520F2E13B4}" srcId="{7A859F82-DE71-461A-9648-C451F77C6C79}" destId="{AD2B17B9-88ED-4735-80E0-D561303ACB76}" srcOrd="4" destOrd="0" parTransId="{FDFE64A4-F68B-4AEA-B7E5-B29207824768}" sibTransId="{B5F623BE-4F94-4E1D-8EF3-66E1131415ED}"/>
    <dgm:cxn modelId="{CFEE1D46-4534-46E9-9407-A105A9AFB8AA}" type="presOf" srcId="{8286636C-E463-4D7F-BE77-4B963D591B03}" destId="{D2F7C7EC-D3FF-4963-8C0E-FF4766AD00B1}" srcOrd="0" destOrd="0" presId="urn:microsoft.com/office/officeart/2008/layout/VerticalCurvedList"/>
    <dgm:cxn modelId="{A8F726CA-3074-433C-A667-B03A77AC2A69}" type="presParOf" srcId="{FF52A674-6EFC-4E3D-9B7B-0ED2D8325C93}" destId="{0213DD28-F3DC-4B32-9068-265379BF9C04}" srcOrd="0" destOrd="0" presId="urn:microsoft.com/office/officeart/2008/layout/VerticalCurvedList"/>
    <dgm:cxn modelId="{DDED06DA-894E-4D4B-98EE-CE1C12DA7BED}" type="presParOf" srcId="{0213DD28-F3DC-4B32-9068-265379BF9C04}" destId="{3DFE1269-C5C4-40D1-9A72-BAE9C604A5CA}" srcOrd="0" destOrd="0" presId="urn:microsoft.com/office/officeart/2008/layout/VerticalCurvedList"/>
    <dgm:cxn modelId="{3682002B-6BEA-4D6F-AEF0-DFB6C764A584}" type="presParOf" srcId="{3DFE1269-C5C4-40D1-9A72-BAE9C604A5CA}" destId="{54094181-CCE7-4730-93D6-34471AD263BA}" srcOrd="0" destOrd="0" presId="urn:microsoft.com/office/officeart/2008/layout/VerticalCurvedList"/>
    <dgm:cxn modelId="{00156FA1-C27B-4FCB-BC7B-D6B6A65C2D30}" type="presParOf" srcId="{3DFE1269-C5C4-40D1-9A72-BAE9C604A5CA}" destId="{C72D1283-438E-4C6F-AE67-A4526E8CC1CD}" srcOrd="1" destOrd="0" presId="urn:microsoft.com/office/officeart/2008/layout/VerticalCurvedList"/>
    <dgm:cxn modelId="{64BFADFF-57A1-41B9-9697-9C8FABF4A8F1}" type="presParOf" srcId="{3DFE1269-C5C4-40D1-9A72-BAE9C604A5CA}" destId="{2046A135-F3A5-4B2E-896A-AEA33E06A686}" srcOrd="2" destOrd="0" presId="urn:microsoft.com/office/officeart/2008/layout/VerticalCurvedList"/>
    <dgm:cxn modelId="{528FC4E7-DDA7-415F-ABE0-7E46796C3C6F}" type="presParOf" srcId="{3DFE1269-C5C4-40D1-9A72-BAE9C604A5CA}" destId="{4A744BC1-A575-4538-B880-6549DFA69F99}" srcOrd="3" destOrd="0" presId="urn:microsoft.com/office/officeart/2008/layout/VerticalCurvedList"/>
    <dgm:cxn modelId="{88D1F1A6-DB62-4EF2-AA2F-2E3CDE0AD976}" type="presParOf" srcId="{0213DD28-F3DC-4B32-9068-265379BF9C04}" destId="{D2F7C7EC-D3FF-4963-8C0E-FF4766AD00B1}" srcOrd="1" destOrd="0" presId="urn:microsoft.com/office/officeart/2008/layout/VerticalCurvedList"/>
    <dgm:cxn modelId="{1DF69AEA-E4A1-4599-91CF-D79A29AB3176}" type="presParOf" srcId="{0213DD28-F3DC-4B32-9068-265379BF9C04}" destId="{CD2FDC27-4EBE-4D38-A5CA-EFEF90B99383}" srcOrd="2" destOrd="0" presId="urn:microsoft.com/office/officeart/2008/layout/VerticalCurvedList"/>
    <dgm:cxn modelId="{0D7635F2-B44B-477A-AC89-10672023EFD7}" type="presParOf" srcId="{CD2FDC27-4EBE-4D38-A5CA-EFEF90B99383}" destId="{89574348-61C4-4971-BC43-F7C1D8A7C951}" srcOrd="0" destOrd="0" presId="urn:microsoft.com/office/officeart/2008/layout/VerticalCurvedList"/>
    <dgm:cxn modelId="{0453A28B-15D4-41AF-A69B-5F218C43B3FF}" type="presParOf" srcId="{0213DD28-F3DC-4B32-9068-265379BF9C04}" destId="{FC9B669C-C0D6-4D30-A4A9-2B17C7A39830}" srcOrd="3" destOrd="0" presId="urn:microsoft.com/office/officeart/2008/layout/VerticalCurvedList"/>
    <dgm:cxn modelId="{87D50C1C-7C31-4B4F-9C16-13CB70B1DB0E}" type="presParOf" srcId="{0213DD28-F3DC-4B32-9068-265379BF9C04}" destId="{62F82216-4BCD-4A58-BD60-E39ACEDF56D5}" srcOrd="4" destOrd="0" presId="urn:microsoft.com/office/officeart/2008/layout/VerticalCurvedList"/>
    <dgm:cxn modelId="{707649F1-E787-4772-87B3-F4A5C13F61D8}" type="presParOf" srcId="{62F82216-4BCD-4A58-BD60-E39ACEDF56D5}" destId="{7FAD88EA-3F79-4C6B-ACBD-EA670F36FE65}" srcOrd="0" destOrd="0" presId="urn:microsoft.com/office/officeart/2008/layout/VerticalCurvedList"/>
    <dgm:cxn modelId="{E16DC8B5-9F92-410F-A659-F9A470ABB6E8}" type="presParOf" srcId="{0213DD28-F3DC-4B32-9068-265379BF9C04}" destId="{7C458B31-B46A-48D6-894C-7D24FD8D0506}" srcOrd="5" destOrd="0" presId="urn:microsoft.com/office/officeart/2008/layout/VerticalCurvedList"/>
    <dgm:cxn modelId="{D578FF7C-BE2D-42F5-81FF-14044E0D1497}" type="presParOf" srcId="{0213DD28-F3DC-4B32-9068-265379BF9C04}" destId="{77F4F3E5-A22F-4446-9D31-B2B31ED42A07}" srcOrd="6" destOrd="0" presId="urn:microsoft.com/office/officeart/2008/layout/VerticalCurvedList"/>
    <dgm:cxn modelId="{925A34DF-5677-4591-9E19-827F6104881B}" type="presParOf" srcId="{77F4F3E5-A22F-4446-9D31-B2B31ED42A07}" destId="{0FD709A6-A116-4112-A87D-708B1220BA67}" srcOrd="0" destOrd="0" presId="urn:microsoft.com/office/officeart/2008/layout/VerticalCurvedList"/>
    <dgm:cxn modelId="{B3746055-4068-477B-908D-2046443F7BD2}" type="presParOf" srcId="{0213DD28-F3DC-4B32-9068-265379BF9C04}" destId="{E9F797A0-7427-4A13-9ED0-49C9B399F449}" srcOrd="7" destOrd="0" presId="urn:microsoft.com/office/officeart/2008/layout/VerticalCurvedList"/>
    <dgm:cxn modelId="{7D577562-32A8-4E94-8409-C96651E24DDA}" type="presParOf" srcId="{0213DD28-F3DC-4B32-9068-265379BF9C04}" destId="{7162E2E6-24FC-41DA-B651-5F19FAF731D9}" srcOrd="8" destOrd="0" presId="urn:microsoft.com/office/officeart/2008/layout/VerticalCurvedList"/>
    <dgm:cxn modelId="{48AA513B-EE73-41C7-B8AA-E7B8AEEFE9B7}" type="presParOf" srcId="{7162E2E6-24FC-41DA-B651-5F19FAF731D9}" destId="{40B0FC01-E515-4A3A-B82E-23FD83E267BC}" srcOrd="0" destOrd="0" presId="urn:microsoft.com/office/officeart/2008/layout/VerticalCurvedList"/>
    <dgm:cxn modelId="{C35329A0-8044-487B-B01A-9E7C24762D44}" type="presParOf" srcId="{0213DD28-F3DC-4B32-9068-265379BF9C04}" destId="{7B19862B-3CA0-4127-9F09-7C19CF12AD4D}" srcOrd="9" destOrd="0" presId="urn:microsoft.com/office/officeart/2008/layout/VerticalCurvedList"/>
    <dgm:cxn modelId="{5C18A764-08D1-4EF3-BADC-68F63B80AE0D}" type="presParOf" srcId="{0213DD28-F3DC-4B32-9068-265379BF9C04}" destId="{3F3E3E69-CD4B-4090-86A7-11B86B3D8C78}" srcOrd="10" destOrd="0" presId="urn:microsoft.com/office/officeart/2008/layout/VerticalCurvedList"/>
    <dgm:cxn modelId="{704E962A-D02F-497E-835B-8B9C1B77F201}" type="presParOf" srcId="{3F3E3E69-CD4B-4090-86A7-11B86B3D8C78}" destId="{21B76A12-D60E-4487-9111-2D5488BE877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859F82-DE71-461A-9648-C451F77C6C79}"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8286636C-E463-4D7F-BE77-4B963D591B03}">
      <dgm:prSet phldrT="[Text]"/>
      <dgm:spPr/>
      <dgm:t>
        <a:bodyPr/>
        <a:lstStyle/>
        <a:p>
          <a:r>
            <a:rPr lang="en-US" dirty="0" smtClean="0"/>
            <a:t>At the time of table creation using CREATE TABLE command</a:t>
          </a:r>
          <a:endParaRPr lang="en-US" dirty="0"/>
        </a:p>
      </dgm:t>
    </dgm:pt>
    <dgm:pt modelId="{8EB9B71C-B1EF-4905-8436-DD8BE4855751}" type="parTrans" cxnId="{C676423E-F5DD-4FAB-8ED3-E6C34F194446}">
      <dgm:prSet/>
      <dgm:spPr/>
      <dgm:t>
        <a:bodyPr/>
        <a:lstStyle/>
        <a:p>
          <a:endParaRPr lang="en-US"/>
        </a:p>
      </dgm:t>
    </dgm:pt>
    <dgm:pt modelId="{281D358F-3DE2-4F61-8F5C-7E8D27B80D34}" type="sibTrans" cxnId="{C676423E-F5DD-4FAB-8ED3-E6C34F194446}">
      <dgm:prSet/>
      <dgm:spPr/>
      <dgm:t>
        <a:bodyPr/>
        <a:lstStyle/>
        <a:p>
          <a:endParaRPr lang="en-US"/>
        </a:p>
      </dgm:t>
    </dgm:pt>
    <dgm:pt modelId="{84EB01D3-F500-4F62-B158-2A923DC11AFA}">
      <dgm:prSet phldrT="[Text]"/>
      <dgm:spPr/>
      <dgm:t>
        <a:bodyPr/>
        <a:lstStyle/>
        <a:p>
          <a:r>
            <a:rPr lang="en-US" dirty="0" smtClean="0"/>
            <a:t>After table creation using ALTER TABLE command</a:t>
          </a:r>
        </a:p>
        <a:p>
          <a:r>
            <a:rPr lang="en-US" dirty="0" smtClean="0">
              <a:solidFill>
                <a:srgbClr val="FF0000"/>
              </a:solidFill>
            </a:rPr>
            <a:t>[will cover in next class]</a:t>
          </a:r>
        </a:p>
      </dgm:t>
    </dgm:pt>
    <dgm:pt modelId="{BFA3E8BF-4BD6-44FE-AC7E-5EF6056D397A}" type="parTrans" cxnId="{D995261B-8A55-4D67-A560-E67A6B26253E}">
      <dgm:prSet/>
      <dgm:spPr/>
      <dgm:t>
        <a:bodyPr/>
        <a:lstStyle/>
        <a:p>
          <a:endParaRPr lang="en-US"/>
        </a:p>
      </dgm:t>
    </dgm:pt>
    <dgm:pt modelId="{7F0AB078-46A4-4362-A030-18855C7B1811}" type="sibTrans" cxnId="{D995261B-8A55-4D67-A560-E67A6B26253E}">
      <dgm:prSet/>
      <dgm:spPr/>
      <dgm:t>
        <a:bodyPr/>
        <a:lstStyle/>
        <a:p>
          <a:endParaRPr lang="en-US"/>
        </a:p>
      </dgm:t>
    </dgm:pt>
    <dgm:pt modelId="{FF52A674-6EFC-4E3D-9B7B-0ED2D8325C93}" type="pres">
      <dgm:prSet presAssocID="{7A859F82-DE71-461A-9648-C451F77C6C79}" presName="Name0" presStyleCnt="0">
        <dgm:presLayoutVars>
          <dgm:chMax val="7"/>
          <dgm:chPref val="7"/>
          <dgm:dir/>
        </dgm:presLayoutVars>
      </dgm:prSet>
      <dgm:spPr/>
      <dgm:t>
        <a:bodyPr/>
        <a:lstStyle/>
        <a:p>
          <a:endParaRPr lang="en-US"/>
        </a:p>
      </dgm:t>
    </dgm:pt>
    <dgm:pt modelId="{0213DD28-F3DC-4B32-9068-265379BF9C04}" type="pres">
      <dgm:prSet presAssocID="{7A859F82-DE71-461A-9648-C451F77C6C79}" presName="Name1" presStyleCnt="0"/>
      <dgm:spPr/>
    </dgm:pt>
    <dgm:pt modelId="{3DFE1269-C5C4-40D1-9A72-BAE9C604A5CA}" type="pres">
      <dgm:prSet presAssocID="{7A859F82-DE71-461A-9648-C451F77C6C79}" presName="cycle" presStyleCnt="0"/>
      <dgm:spPr/>
    </dgm:pt>
    <dgm:pt modelId="{54094181-CCE7-4730-93D6-34471AD263BA}" type="pres">
      <dgm:prSet presAssocID="{7A859F82-DE71-461A-9648-C451F77C6C79}" presName="srcNode" presStyleLbl="node1" presStyleIdx="0" presStyleCnt="2"/>
      <dgm:spPr/>
    </dgm:pt>
    <dgm:pt modelId="{C72D1283-438E-4C6F-AE67-A4526E8CC1CD}" type="pres">
      <dgm:prSet presAssocID="{7A859F82-DE71-461A-9648-C451F77C6C79}" presName="conn" presStyleLbl="parChTrans1D2" presStyleIdx="0" presStyleCnt="1"/>
      <dgm:spPr/>
      <dgm:t>
        <a:bodyPr/>
        <a:lstStyle/>
        <a:p>
          <a:endParaRPr lang="en-US"/>
        </a:p>
      </dgm:t>
    </dgm:pt>
    <dgm:pt modelId="{2046A135-F3A5-4B2E-896A-AEA33E06A686}" type="pres">
      <dgm:prSet presAssocID="{7A859F82-DE71-461A-9648-C451F77C6C79}" presName="extraNode" presStyleLbl="node1" presStyleIdx="0" presStyleCnt="2"/>
      <dgm:spPr/>
    </dgm:pt>
    <dgm:pt modelId="{4A744BC1-A575-4538-B880-6549DFA69F99}" type="pres">
      <dgm:prSet presAssocID="{7A859F82-DE71-461A-9648-C451F77C6C79}" presName="dstNode" presStyleLbl="node1" presStyleIdx="0" presStyleCnt="2"/>
      <dgm:spPr/>
    </dgm:pt>
    <dgm:pt modelId="{D2F7C7EC-D3FF-4963-8C0E-FF4766AD00B1}" type="pres">
      <dgm:prSet presAssocID="{8286636C-E463-4D7F-BE77-4B963D591B03}" presName="text_1" presStyleLbl="node1" presStyleIdx="0" presStyleCnt="2">
        <dgm:presLayoutVars>
          <dgm:bulletEnabled val="1"/>
        </dgm:presLayoutVars>
      </dgm:prSet>
      <dgm:spPr/>
      <dgm:t>
        <a:bodyPr/>
        <a:lstStyle/>
        <a:p>
          <a:endParaRPr lang="en-US"/>
        </a:p>
      </dgm:t>
    </dgm:pt>
    <dgm:pt modelId="{CD2FDC27-4EBE-4D38-A5CA-EFEF90B99383}" type="pres">
      <dgm:prSet presAssocID="{8286636C-E463-4D7F-BE77-4B963D591B03}" presName="accent_1" presStyleCnt="0"/>
      <dgm:spPr/>
    </dgm:pt>
    <dgm:pt modelId="{89574348-61C4-4971-BC43-F7C1D8A7C951}" type="pres">
      <dgm:prSet presAssocID="{8286636C-E463-4D7F-BE77-4B963D591B03}" presName="accentRepeatNode" presStyleLbl="solidFgAcc1" presStyleIdx="0" presStyleCnt="2"/>
      <dgm:spPr/>
    </dgm:pt>
    <dgm:pt modelId="{FC9B669C-C0D6-4D30-A4A9-2B17C7A39830}" type="pres">
      <dgm:prSet presAssocID="{84EB01D3-F500-4F62-B158-2A923DC11AFA}" presName="text_2" presStyleLbl="node1" presStyleIdx="1" presStyleCnt="2">
        <dgm:presLayoutVars>
          <dgm:bulletEnabled val="1"/>
        </dgm:presLayoutVars>
      </dgm:prSet>
      <dgm:spPr/>
      <dgm:t>
        <a:bodyPr/>
        <a:lstStyle/>
        <a:p>
          <a:endParaRPr lang="en-US"/>
        </a:p>
      </dgm:t>
    </dgm:pt>
    <dgm:pt modelId="{62F82216-4BCD-4A58-BD60-E39ACEDF56D5}" type="pres">
      <dgm:prSet presAssocID="{84EB01D3-F500-4F62-B158-2A923DC11AFA}" presName="accent_2" presStyleCnt="0"/>
      <dgm:spPr/>
    </dgm:pt>
    <dgm:pt modelId="{7FAD88EA-3F79-4C6B-ACBD-EA670F36FE65}" type="pres">
      <dgm:prSet presAssocID="{84EB01D3-F500-4F62-B158-2A923DC11AFA}" presName="accentRepeatNode" presStyleLbl="solidFgAcc1" presStyleIdx="1" presStyleCnt="2"/>
      <dgm:spPr/>
    </dgm:pt>
  </dgm:ptLst>
  <dgm:cxnLst>
    <dgm:cxn modelId="{72DA9154-CDAD-4B93-988A-611D24BD930D}" type="presOf" srcId="{7A859F82-DE71-461A-9648-C451F77C6C79}" destId="{FF52A674-6EFC-4E3D-9B7B-0ED2D8325C93}" srcOrd="0" destOrd="0" presId="urn:microsoft.com/office/officeart/2008/layout/VerticalCurvedList"/>
    <dgm:cxn modelId="{D995261B-8A55-4D67-A560-E67A6B26253E}" srcId="{7A859F82-DE71-461A-9648-C451F77C6C79}" destId="{84EB01D3-F500-4F62-B158-2A923DC11AFA}" srcOrd="1" destOrd="0" parTransId="{BFA3E8BF-4BD6-44FE-AC7E-5EF6056D397A}" sibTransId="{7F0AB078-46A4-4362-A030-18855C7B1811}"/>
    <dgm:cxn modelId="{45A5F867-6E52-4484-89C6-B263C8E38BC4}" type="presOf" srcId="{281D358F-3DE2-4F61-8F5C-7E8D27B80D34}" destId="{C72D1283-438E-4C6F-AE67-A4526E8CC1CD}" srcOrd="0" destOrd="0" presId="urn:microsoft.com/office/officeart/2008/layout/VerticalCurvedList"/>
    <dgm:cxn modelId="{C676423E-F5DD-4FAB-8ED3-E6C34F194446}" srcId="{7A859F82-DE71-461A-9648-C451F77C6C79}" destId="{8286636C-E463-4D7F-BE77-4B963D591B03}" srcOrd="0" destOrd="0" parTransId="{8EB9B71C-B1EF-4905-8436-DD8BE4855751}" sibTransId="{281D358F-3DE2-4F61-8F5C-7E8D27B80D34}"/>
    <dgm:cxn modelId="{E76729CF-89F0-48A3-AB0A-4221CEA47362}" type="presOf" srcId="{84EB01D3-F500-4F62-B158-2A923DC11AFA}" destId="{FC9B669C-C0D6-4D30-A4A9-2B17C7A39830}" srcOrd="0" destOrd="0" presId="urn:microsoft.com/office/officeart/2008/layout/VerticalCurvedList"/>
    <dgm:cxn modelId="{77E997C0-B8E7-41E4-84FA-D4A449794155}" type="presOf" srcId="{8286636C-E463-4D7F-BE77-4B963D591B03}" destId="{D2F7C7EC-D3FF-4963-8C0E-FF4766AD00B1}" srcOrd="0" destOrd="0" presId="urn:microsoft.com/office/officeart/2008/layout/VerticalCurvedList"/>
    <dgm:cxn modelId="{5A83CE9F-924E-448C-B433-77B362CF70C7}" type="presParOf" srcId="{FF52A674-6EFC-4E3D-9B7B-0ED2D8325C93}" destId="{0213DD28-F3DC-4B32-9068-265379BF9C04}" srcOrd="0" destOrd="0" presId="urn:microsoft.com/office/officeart/2008/layout/VerticalCurvedList"/>
    <dgm:cxn modelId="{6A2B77E7-13DD-4467-8711-F2DCD9837EE5}" type="presParOf" srcId="{0213DD28-F3DC-4B32-9068-265379BF9C04}" destId="{3DFE1269-C5C4-40D1-9A72-BAE9C604A5CA}" srcOrd="0" destOrd="0" presId="urn:microsoft.com/office/officeart/2008/layout/VerticalCurvedList"/>
    <dgm:cxn modelId="{CACEE088-D61B-4EEF-82DA-EC125D30E34E}" type="presParOf" srcId="{3DFE1269-C5C4-40D1-9A72-BAE9C604A5CA}" destId="{54094181-CCE7-4730-93D6-34471AD263BA}" srcOrd="0" destOrd="0" presId="urn:microsoft.com/office/officeart/2008/layout/VerticalCurvedList"/>
    <dgm:cxn modelId="{36E963D2-8AA3-4982-895C-683441135DBE}" type="presParOf" srcId="{3DFE1269-C5C4-40D1-9A72-BAE9C604A5CA}" destId="{C72D1283-438E-4C6F-AE67-A4526E8CC1CD}" srcOrd="1" destOrd="0" presId="urn:microsoft.com/office/officeart/2008/layout/VerticalCurvedList"/>
    <dgm:cxn modelId="{C5351BF1-770B-48FA-A9B8-D9629C749708}" type="presParOf" srcId="{3DFE1269-C5C4-40D1-9A72-BAE9C604A5CA}" destId="{2046A135-F3A5-4B2E-896A-AEA33E06A686}" srcOrd="2" destOrd="0" presId="urn:microsoft.com/office/officeart/2008/layout/VerticalCurvedList"/>
    <dgm:cxn modelId="{236D1316-91DD-4E41-8BA9-B7DAC17D6D17}" type="presParOf" srcId="{3DFE1269-C5C4-40D1-9A72-BAE9C604A5CA}" destId="{4A744BC1-A575-4538-B880-6549DFA69F99}" srcOrd="3" destOrd="0" presId="urn:microsoft.com/office/officeart/2008/layout/VerticalCurvedList"/>
    <dgm:cxn modelId="{1D13DC17-8894-4B31-831E-10C7427B92E7}" type="presParOf" srcId="{0213DD28-F3DC-4B32-9068-265379BF9C04}" destId="{D2F7C7EC-D3FF-4963-8C0E-FF4766AD00B1}" srcOrd="1" destOrd="0" presId="urn:microsoft.com/office/officeart/2008/layout/VerticalCurvedList"/>
    <dgm:cxn modelId="{52E00C8E-C39D-4EE3-BF67-E3C75D21B7EB}" type="presParOf" srcId="{0213DD28-F3DC-4B32-9068-265379BF9C04}" destId="{CD2FDC27-4EBE-4D38-A5CA-EFEF90B99383}" srcOrd="2" destOrd="0" presId="urn:microsoft.com/office/officeart/2008/layout/VerticalCurvedList"/>
    <dgm:cxn modelId="{0C5B8869-40D3-4857-A6E0-843641EA3A33}" type="presParOf" srcId="{CD2FDC27-4EBE-4D38-A5CA-EFEF90B99383}" destId="{89574348-61C4-4971-BC43-F7C1D8A7C951}" srcOrd="0" destOrd="0" presId="urn:microsoft.com/office/officeart/2008/layout/VerticalCurvedList"/>
    <dgm:cxn modelId="{CDCBA761-4550-44BD-B3EC-6D51F666BA16}" type="presParOf" srcId="{0213DD28-F3DC-4B32-9068-265379BF9C04}" destId="{FC9B669C-C0D6-4D30-A4A9-2B17C7A39830}" srcOrd="3" destOrd="0" presId="urn:microsoft.com/office/officeart/2008/layout/VerticalCurvedList"/>
    <dgm:cxn modelId="{C5F89864-BA19-45D2-8FA2-819566F5F4E9}" type="presParOf" srcId="{0213DD28-F3DC-4B32-9068-265379BF9C04}" destId="{62F82216-4BCD-4A58-BD60-E39ACEDF56D5}" srcOrd="4" destOrd="0" presId="urn:microsoft.com/office/officeart/2008/layout/VerticalCurvedList"/>
    <dgm:cxn modelId="{75B66327-9725-41AD-B815-C5EE967170AD}" type="presParOf" srcId="{62F82216-4BCD-4A58-BD60-E39ACEDF56D5}" destId="{7FAD88EA-3F79-4C6B-ACBD-EA670F36FE6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6CC727-C913-43BF-85AD-51F3B264761B}"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9138243-4E2F-4B57-B12A-FE4722A1EF69}">
      <dgm:prSet phldrT="[Text]"/>
      <dgm:spPr/>
      <dgm:t>
        <a:bodyPr/>
        <a:lstStyle/>
        <a:p>
          <a:r>
            <a:rPr lang="en-US" dirty="0" smtClean="0"/>
            <a:t>Definition Level</a:t>
          </a:r>
          <a:endParaRPr lang="en-US" dirty="0"/>
        </a:p>
      </dgm:t>
    </dgm:pt>
    <dgm:pt modelId="{3ECEF967-3942-4AF9-8EE4-61506E43FD8A}" type="parTrans" cxnId="{818F125F-316F-4F05-9B61-C5C5C572BA9E}">
      <dgm:prSet/>
      <dgm:spPr/>
      <dgm:t>
        <a:bodyPr/>
        <a:lstStyle/>
        <a:p>
          <a:endParaRPr lang="en-US"/>
        </a:p>
      </dgm:t>
    </dgm:pt>
    <dgm:pt modelId="{7FB731AE-9308-4738-A321-7912175936A9}" type="sibTrans" cxnId="{818F125F-316F-4F05-9B61-C5C5C572BA9E}">
      <dgm:prSet/>
      <dgm:spPr/>
      <dgm:t>
        <a:bodyPr/>
        <a:lstStyle/>
        <a:p>
          <a:endParaRPr lang="en-US"/>
        </a:p>
      </dgm:t>
    </dgm:pt>
    <dgm:pt modelId="{374576A3-64D7-4E4D-B9B6-E3A3ED5F888A}">
      <dgm:prSet phldrT="[Text]"/>
      <dgm:spPr/>
      <dgm:t>
        <a:bodyPr/>
        <a:lstStyle/>
        <a:p>
          <a:r>
            <a:rPr lang="en-US" dirty="0" smtClean="0"/>
            <a:t>Column Level:</a:t>
          </a:r>
        </a:p>
      </dgm:t>
    </dgm:pt>
    <dgm:pt modelId="{4779BBFE-F656-433A-9263-2E60EF68CF16}" type="parTrans" cxnId="{96A0E855-F31A-460F-AE5D-85EBBD4043AA}">
      <dgm:prSet/>
      <dgm:spPr/>
      <dgm:t>
        <a:bodyPr/>
        <a:lstStyle/>
        <a:p>
          <a:endParaRPr lang="en-US"/>
        </a:p>
      </dgm:t>
    </dgm:pt>
    <dgm:pt modelId="{8E8D8EA3-7908-4CB3-BB98-CD23934727C0}" type="sibTrans" cxnId="{96A0E855-F31A-460F-AE5D-85EBBD4043AA}">
      <dgm:prSet/>
      <dgm:spPr/>
      <dgm:t>
        <a:bodyPr/>
        <a:lstStyle/>
        <a:p>
          <a:endParaRPr lang="en-US"/>
        </a:p>
      </dgm:t>
    </dgm:pt>
    <dgm:pt modelId="{2FEF92EA-E850-485E-B483-7C5BB72D151B}">
      <dgm:prSet phldrT="[Text]"/>
      <dgm:spPr/>
      <dgm:t>
        <a:bodyPr/>
        <a:lstStyle/>
        <a:p>
          <a:r>
            <a:rPr lang="en-US" dirty="0" smtClean="0"/>
            <a:t>Table Level:</a:t>
          </a:r>
        </a:p>
      </dgm:t>
    </dgm:pt>
    <dgm:pt modelId="{FE5F610E-1627-46CA-9DCA-3A1DE7015E31}" type="parTrans" cxnId="{7E91E543-DD65-400D-927C-C61CABBFE586}">
      <dgm:prSet/>
      <dgm:spPr/>
      <dgm:t>
        <a:bodyPr/>
        <a:lstStyle/>
        <a:p>
          <a:endParaRPr lang="en-US"/>
        </a:p>
      </dgm:t>
    </dgm:pt>
    <dgm:pt modelId="{860DD381-BFA5-4EE2-94B1-20C44E2D0793}" type="sibTrans" cxnId="{7E91E543-DD65-400D-927C-C61CABBFE586}">
      <dgm:prSet/>
      <dgm:spPr/>
      <dgm:t>
        <a:bodyPr/>
        <a:lstStyle/>
        <a:p>
          <a:endParaRPr lang="en-US"/>
        </a:p>
      </dgm:t>
    </dgm:pt>
    <dgm:pt modelId="{5F1B3607-4914-45CF-9313-1F68A6143563}">
      <dgm:prSet/>
      <dgm:spPr/>
      <dgm:t>
        <a:bodyPr/>
        <a:lstStyle/>
        <a:p>
          <a:r>
            <a:rPr lang="en-US" dirty="0" smtClean="0"/>
            <a:t>Constraint defined after the declaration of a field at the same line</a:t>
          </a:r>
          <a:endParaRPr lang="en-US" b="0" dirty="0"/>
        </a:p>
      </dgm:t>
    </dgm:pt>
    <dgm:pt modelId="{C26322D9-41AF-4016-B947-A1F237FEF58D}" type="parTrans" cxnId="{E68925AF-1B27-4719-A749-18DD0906D556}">
      <dgm:prSet/>
      <dgm:spPr/>
      <dgm:t>
        <a:bodyPr/>
        <a:lstStyle/>
        <a:p>
          <a:endParaRPr lang="en-US"/>
        </a:p>
      </dgm:t>
    </dgm:pt>
    <dgm:pt modelId="{9FE6899C-BCBB-404F-B0D5-2AECBF93AEDA}" type="sibTrans" cxnId="{E68925AF-1B27-4719-A749-18DD0906D556}">
      <dgm:prSet/>
      <dgm:spPr/>
      <dgm:t>
        <a:bodyPr/>
        <a:lstStyle/>
        <a:p>
          <a:endParaRPr lang="en-US"/>
        </a:p>
      </dgm:t>
    </dgm:pt>
    <dgm:pt modelId="{39E3ABB0-E3FE-4ECB-9C2A-E043C30F3B6F}">
      <dgm:prSet/>
      <dgm:spPr/>
      <dgm:t>
        <a:bodyPr/>
        <a:lstStyle/>
        <a:p>
          <a:r>
            <a:rPr lang="en-US" dirty="0" smtClean="0"/>
            <a:t>Constraint defined after the declaration of all fields</a:t>
          </a:r>
          <a:endParaRPr lang="en-US" dirty="0"/>
        </a:p>
      </dgm:t>
    </dgm:pt>
    <dgm:pt modelId="{B8EB90A3-F1D4-4FEE-921F-78BDE9FF45BB}" type="parTrans" cxnId="{D988520A-FA30-4E28-98A5-79C08E337DB5}">
      <dgm:prSet/>
      <dgm:spPr/>
      <dgm:t>
        <a:bodyPr/>
        <a:lstStyle/>
        <a:p>
          <a:endParaRPr lang="en-US"/>
        </a:p>
      </dgm:t>
    </dgm:pt>
    <dgm:pt modelId="{DF1810F3-1C01-4A00-B9FB-F19E54DBEBC3}" type="sibTrans" cxnId="{D988520A-FA30-4E28-98A5-79C08E337DB5}">
      <dgm:prSet/>
      <dgm:spPr/>
      <dgm:t>
        <a:bodyPr/>
        <a:lstStyle/>
        <a:p>
          <a:endParaRPr lang="en-US"/>
        </a:p>
      </dgm:t>
    </dgm:pt>
    <dgm:pt modelId="{25CBD419-BA8F-45CD-9343-5E827E9671B9}" type="pres">
      <dgm:prSet presAssocID="{E66CC727-C913-43BF-85AD-51F3B264761B}" presName="hierChild1" presStyleCnt="0">
        <dgm:presLayoutVars>
          <dgm:orgChart val="1"/>
          <dgm:chPref val="1"/>
          <dgm:dir/>
          <dgm:animOne val="branch"/>
          <dgm:animLvl val="lvl"/>
          <dgm:resizeHandles/>
        </dgm:presLayoutVars>
      </dgm:prSet>
      <dgm:spPr/>
      <dgm:t>
        <a:bodyPr/>
        <a:lstStyle/>
        <a:p>
          <a:endParaRPr lang="en-US"/>
        </a:p>
      </dgm:t>
    </dgm:pt>
    <dgm:pt modelId="{236EA89E-091C-49B9-ABDA-71771325567A}" type="pres">
      <dgm:prSet presAssocID="{49138243-4E2F-4B57-B12A-FE4722A1EF69}" presName="hierRoot1" presStyleCnt="0">
        <dgm:presLayoutVars>
          <dgm:hierBranch val="init"/>
        </dgm:presLayoutVars>
      </dgm:prSet>
      <dgm:spPr/>
    </dgm:pt>
    <dgm:pt modelId="{277BF93D-8792-46DB-83F3-F9A3BCC2A88C}" type="pres">
      <dgm:prSet presAssocID="{49138243-4E2F-4B57-B12A-FE4722A1EF69}" presName="rootComposite1" presStyleCnt="0"/>
      <dgm:spPr/>
    </dgm:pt>
    <dgm:pt modelId="{0CAFB6CC-CC9D-4E80-BA08-AC4D66DDF892}" type="pres">
      <dgm:prSet presAssocID="{49138243-4E2F-4B57-B12A-FE4722A1EF69}" presName="rootText1" presStyleLbl="node0" presStyleIdx="0" presStyleCnt="1" custScaleY="55253">
        <dgm:presLayoutVars>
          <dgm:chPref val="3"/>
        </dgm:presLayoutVars>
      </dgm:prSet>
      <dgm:spPr/>
      <dgm:t>
        <a:bodyPr/>
        <a:lstStyle/>
        <a:p>
          <a:endParaRPr lang="en-US"/>
        </a:p>
      </dgm:t>
    </dgm:pt>
    <dgm:pt modelId="{E8F3CE56-5078-4E22-A595-848ACC148377}" type="pres">
      <dgm:prSet presAssocID="{49138243-4E2F-4B57-B12A-FE4722A1EF69}" presName="rootConnector1" presStyleLbl="node1" presStyleIdx="0" presStyleCnt="0"/>
      <dgm:spPr/>
      <dgm:t>
        <a:bodyPr/>
        <a:lstStyle/>
        <a:p>
          <a:endParaRPr lang="en-US"/>
        </a:p>
      </dgm:t>
    </dgm:pt>
    <dgm:pt modelId="{DEE03423-3455-4288-A98A-7E81C4E6468A}" type="pres">
      <dgm:prSet presAssocID="{49138243-4E2F-4B57-B12A-FE4722A1EF69}" presName="hierChild2" presStyleCnt="0"/>
      <dgm:spPr/>
    </dgm:pt>
    <dgm:pt modelId="{F1F83CDC-49AD-403C-8914-852DDFE05B19}" type="pres">
      <dgm:prSet presAssocID="{4779BBFE-F656-433A-9263-2E60EF68CF16}" presName="Name37" presStyleLbl="parChTrans1D2" presStyleIdx="0" presStyleCnt="2"/>
      <dgm:spPr/>
      <dgm:t>
        <a:bodyPr/>
        <a:lstStyle/>
        <a:p>
          <a:endParaRPr lang="en-US"/>
        </a:p>
      </dgm:t>
    </dgm:pt>
    <dgm:pt modelId="{884C755D-27E8-44F3-800C-D28EC8E93B18}" type="pres">
      <dgm:prSet presAssocID="{374576A3-64D7-4E4D-B9B6-E3A3ED5F888A}" presName="hierRoot2" presStyleCnt="0">
        <dgm:presLayoutVars>
          <dgm:hierBranch val="init"/>
        </dgm:presLayoutVars>
      </dgm:prSet>
      <dgm:spPr/>
    </dgm:pt>
    <dgm:pt modelId="{AD1DA434-78E4-407D-ABD9-C103F1A32A1E}" type="pres">
      <dgm:prSet presAssocID="{374576A3-64D7-4E4D-B9B6-E3A3ED5F888A}" presName="rootComposite" presStyleCnt="0"/>
      <dgm:spPr/>
    </dgm:pt>
    <dgm:pt modelId="{BEB728CD-69C8-4873-AEF7-5E774B31055E}" type="pres">
      <dgm:prSet presAssocID="{374576A3-64D7-4E4D-B9B6-E3A3ED5F888A}" presName="rootText" presStyleLbl="node2" presStyleIdx="0" presStyleCnt="2" custScaleY="55253">
        <dgm:presLayoutVars>
          <dgm:chPref val="3"/>
        </dgm:presLayoutVars>
      </dgm:prSet>
      <dgm:spPr/>
      <dgm:t>
        <a:bodyPr/>
        <a:lstStyle/>
        <a:p>
          <a:endParaRPr lang="en-US"/>
        </a:p>
      </dgm:t>
    </dgm:pt>
    <dgm:pt modelId="{F8DD0A5B-144B-4D1C-AB3F-D0E42216B9D7}" type="pres">
      <dgm:prSet presAssocID="{374576A3-64D7-4E4D-B9B6-E3A3ED5F888A}" presName="rootConnector" presStyleLbl="node2" presStyleIdx="0" presStyleCnt="2"/>
      <dgm:spPr/>
      <dgm:t>
        <a:bodyPr/>
        <a:lstStyle/>
        <a:p>
          <a:endParaRPr lang="en-US"/>
        </a:p>
      </dgm:t>
    </dgm:pt>
    <dgm:pt modelId="{F5BE3462-6F20-4827-8605-BB7F216DE811}" type="pres">
      <dgm:prSet presAssocID="{374576A3-64D7-4E4D-B9B6-E3A3ED5F888A}" presName="hierChild4" presStyleCnt="0"/>
      <dgm:spPr/>
    </dgm:pt>
    <dgm:pt modelId="{612454FB-E0AB-4587-9300-3BCDF8DC25C2}" type="pres">
      <dgm:prSet presAssocID="{C26322D9-41AF-4016-B947-A1F237FEF58D}" presName="Name37" presStyleLbl="parChTrans1D3" presStyleIdx="0" presStyleCnt="2"/>
      <dgm:spPr/>
      <dgm:t>
        <a:bodyPr/>
        <a:lstStyle/>
        <a:p>
          <a:endParaRPr lang="en-US"/>
        </a:p>
      </dgm:t>
    </dgm:pt>
    <dgm:pt modelId="{F010A798-FBB8-4DEA-B886-7F55E8427A92}" type="pres">
      <dgm:prSet presAssocID="{5F1B3607-4914-45CF-9313-1F68A6143563}" presName="hierRoot2" presStyleCnt="0">
        <dgm:presLayoutVars>
          <dgm:hierBranch val="init"/>
        </dgm:presLayoutVars>
      </dgm:prSet>
      <dgm:spPr/>
    </dgm:pt>
    <dgm:pt modelId="{E1507AF6-12F5-43F4-A6DB-0EC335C1A69A}" type="pres">
      <dgm:prSet presAssocID="{5F1B3607-4914-45CF-9313-1F68A6143563}" presName="rootComposite" presStyleCnt="0"/>
      <dgm:spPr/>
    </dgm:pt>
    <dgm:pt modelId="{65C68127-8939-4DCB-80F5-CC099912B6B2}" type="pres">
      <dgm:prSet presAssocID="{5F1B3607-4914-45CF-9313-1F68A6143563}" presName="rootText" presStyleLbl="node3" presStyleIdx="0" presStyleCnt="2">
        <dgm:presLayoutVars>
          <dgm:chPref val="3"/>
        </dgm:presLayoutVars>
      </dgm:prSet>
      <dgm:spPr/>
      <dgm:t>
        <a:bodyPr/>
        <a:lstStyle/>
        <a:p>
          <a:endParaRPr lang="en-US"/>
        </a:p>
      </dgm:t>
    </dgm:pt>
    <dgm:pt modelId="{74E1864B-3D5B-49EC-BE20-5324B891BC91}" type="pres">
      <dgm:prSet presAssocID="{5F1B3607-4914-45CF-9313-1F68A6143563}" presName="rootConnector" presStyleLbl="node3" presStyleIdx="0" presStyleCnt="2"/>
      <dgm:spPr/>
      <dgm:t>
        <a:bodyPr/>
        <a:lstStyle/>
        <a:p>
          <a:endParaRPr lang="en-US"/>
        </a:p>
      </dgm:t>
    </dgm:pt>
    <dgm:pt modelId="{7309EF57-4370-4F21-BD6A-D97D6E4434F6}" type="pres">
      <dgm:prSet presAssocID="{5F1B3607-4914-45CF-9313-1F68A6143563}" presName="hierChild4" presStyleCnt="0"/>
      <dgm:spPr/>
    </dgm:pt>
    <dgm:pt modelId="{0B5CF3FA-A355-4CDC-A16D-EBD2B5BC562C}" type="pres">
      <dgm:prSet presAssocID="{5F1B3607-4914-45CF-9313-1F68A6143563}" presName="hierChild5" presStyleCnt="0"/>
      <dgm:spPr/>
    </dgm:pt>
    <dgm:pt modelId="{88E9CB3A-9C96-4D25-8DE1-68942ADB7EF2}" type="pres">
      <dgm:prSet presAssocID="{374576A3-64D7-4E4D-B9B6-E3A3ED5F888A}" presName="hierChild5" presStyleCnt="0"/>
      <dgm:spPr/>
    </dgm:pt>
    <dgm:pt modelId="{18A80107-463A-45CE-BCEB-FF909EB743C2}" type="pres">
      <dgm:prSet presAssocID="{FE5F610E-1627-46CA-9DCA-3A1DE7015E31}" presName="Name37" presStyleLbl="parChTrans1D2" presStyleIdx="1" presStyleCnt="2"/>
      <dgm:spPr/>
      <dgm:t>
        <a:bodyPr/>
        <a:lstStyle/>
        <a:p>
          <a:endParaRPr lang="en-US"/>
        </a:p>
      </dgm:t>
    </dgm:pt>
    <dgm:pt modelId="{FED3532B-1CD8-4B3F-8F8B-1778FA68682E}" type="pres">
      <dgm:prSet presAssocID="{2FEF92EA-E850-485E-B483-7C5BB72D151B}" presName="hierRoot2" presStyleCnt="0">
        <dgm:presLayoutVars>
          <dgm:hierBranch val="init"/>
        </dgm:presLayoutVars>
      </dgm:prSet>
      <dgm:spPr/>
    </dgm:pt>
    <dgm:pt modelId="{0E2EDC94-344F-47CE-9ACC-7D384CA6721D}" type="pres">
      <dgm:prSet presAssocID="{2FEF92EA-E850-485E-B483-7C5BB72D151B}" presName="rootComposite" presStyleCnt="0"/>
      <dgm:spPr/>
    </dgm:pt>
    <dgm:pt modelId="{776FFD21-C8B2-4567-AFE9-48CD9B2640E1}" type="pres">
      <dgm:prSet presAssocID="{2FEF92EA-E850-485E-B483-7C5BB72D151B}" presName="rootText" presStyleLbl="node2" presStyleIdx="1" presStyleCnt="2" custScaleY="55253">
        <dgm:presLayoutVars>
          <dgm:chPref val="3"/>
        </dgm:presLayoutVars>
      </dgm:prSet>
      <dgm:spPr/>
      <dgm:t>
        <a:bodyPr/>
        <a:lstStyle/>
        <a:p>
          <a:endParaRPr lang="en-US"/>
        </a:p>
      </dgm:t>
    </dgm:pt>
    <dgm:pt modelId="{D11E5D19-7CBA-4F15-AA7C-2F70E9F850D0}" type="pres">
      <dgm:prSet presAssocID="{2FEF92EA-E850-485E-B483-7C5BB72D151B}" presName="rootConnector" presStyleLbl="node2" presStyleIdx="1" presStyleCnt="2"/>
      <dgm:spPr/>
      <dgm:t>
        <a:bodyPr/>
        <a:lstStyle/>
        <a:p>
          <a:endParaRPr lang="en-US"/>
        </a:p>
      </dgm:t>
    </dgm:pt>
    <dgm:pt modelId="{02B70579-555A-45A4-A711-1E81E4C6A2AA}" type="pres">
      <dgm:prSet presAssocID="{2FEF92EA-E850-485E-B483-7C5BB72D151B}" presName="hierChild4" presStyleCnt="0"/>
      <dgm:spPr/>
    </dgm:pt>
    <dgm:pt modelId="{945D892F-7612-49FC-8896-C355CA85D350}" type="pres">
      <dgm:prSet presAssocID="{B8EB90A3-F1D4-4FEE-921F-78BDE9FF45BB}" presName="Name37" presStyleLbl="parChTrans1D3" presStyleIdx="1" presStyleCnt="2"/>
      <dgm:spPr/>
      <dgm:t>
        <a:bodyPr/>
        <a:lstStyle/>
        <a:p>
          <a:endParaRPr lang="en-US"/>
        </a:p>
      </dgm:t>
    </dgm:pt>
    <dgm:pt modelId="{7DD70281-0E0E-41EB-8F35-B769DD0959BE}" type="pres">
      <dgm:prSet presAssocID="{39E3ABB0-E3FE-4ECB-9C2A-E043C30F3B6F}" presName="hierRoot2" presStyleCnt="0">
        <dgm:presLayoutVars>
          <dgm:hierBranch val="init"/>
        </dgm:presLayoutVars>
      </dgm:prSet>
      <dgm:spPr/>
    </dgm:pt>
    <dgm:pt modelId="{ADDB8D10-B7DC-40B8-9357-663ADDA10790}" type="pres">
      <dgm:prSet presAssocID="{39E3ABB0-E3FE-4ECB-9C2A-E043C30F3B6F}" presName="rootComposite" presStyleCnt="0"/>
      <dgm:spPr/>
    </dgm:pt>
    <dgm:pt modelId="{D563C5C2-B793-4526-A4D3-20995931F024}" type="pres">
      <dgm:prSet presAssocID="{39E3ABB0-E3FE-4ECB-9C2A-E043C30F3B6F}" presName="rootText" presStyleLbl="node3" presStyleIdx="1" presStyleCnt="2">
        <dgm:presLayoutVars>
          <dgm:chPref val="3"/>
        </dgm:presLayoutVars>
      </dgm:prSet>
      <dgm:spPr/>
      <dgm:t>
        <a:bodyPr/>
        <a:lstStyle/>
        <a:p>
          <a:endParaRPr lang="en-US"/>
        </a:p>
      </dgm:t>
    </dgm:pt>
    <dgm:pt modelId="{AF7A85BD-A39B-4DDC-B7EA-E35753C5319C}" type="pres">
      <dgm:prSet presAssocID="{39E3ABB0-E3FE-4ECB-9C2A-E043C30F3B6F}" presName="rootConnector" presStyleLbl="node3" presStyleIdx="1" presStyleCnt="2"/>
      <dgm:spPr/>
      <dgm:t>
        <a:bodyPr/>
        <a:lstStyle/>
        <a:p>
          <a:endParaRPr lang="en-US"/>
        </a:p>
      </dgm:t>
    </dgm:pt>
    <dgm:pt modelId="{E65ACDA1-1963-4DAA-B1BD-B8A0D0D6C4FD}" type="pres">
      <dgm:prSet presAssocID="{39E3ABB0-E3FE-4ECB-9C2A-E043C30F3B6F}" presName="hierChild4" presStyleCnt="0"/>
      <dgm:spPr/>
    </dgm:pt>
    <dgm:pt modelId="{719C154F-9C4B-4DE6-A388-037E398A1F60}" type="pres">
      <dgm:prSet presAssocID="{39E3ABB0-E3FE-4ECB-9C2A-E043C30F3B6F}" presName="hierChild5" presStyleCnt="0"/>
      <dgm:spPr/>
    </dgm:pt>
    <dgm:pt modelId="{C2BD39DC-6533-4DB4-B606-2E7BA42F6D63}" type="pres">
      <dgm:prSet presAssocID="{2FEF92EA-E850-485E-B483-7C5BB72D151B}" presName="hierChild5" presStyleCnt="0"/>
      <dgm:spPr/>
    </dgm:pt>
    <dgm:pt modelId="{49C04E6F-C442-40BD-95DF-896683BFC6BF}" type="pres">
      <dgm:prSet presAssocID="{49138243-4E2F-4B57-B12A-FE4722A1EF69}" presName="hierChild3" presStyleCnt="0"/>
      <dgm:spPr/>
    </dgm:pt>
  </dgm:ptLst>
  <dgm:cxnLst>
    <dgm:cxn modelId="{96A0E855-F31A-460F-AE5D-85EBBD4043AA}" srcId="{49138243-4E2F-4B57-B12A-FE4722A1EF69}" destId="{374576A3-64D7-4E4D-B9B6-E3A3ED5F888A}" srcOrd="0" destOrd="0" parTransId="{4779BBFE-F656-433A-9263-2E60EF68CF16}" sibTransId="{8E8D8EA3-7908-4CB3-BB98-CD23934727C0}"/>
    <dgm:cxn modelId="{0C636F3C-7433-41FE-B337-63BA5B6E8E4A}" type="presOf" srcId="{374576A3-64D7-4E4D-B9B6-E3A3ED5F888A}" destId="{F8DD0A5B-144B-4D1C-AB3F-D0E42216B9D7}" srcOrd="1" destOrd="0" presId="urn:microsoft.com/office/officeart/2005/8/layout/orgChart1"/>
    <dgm:cxn modelId="{A4465722-F3DD-4E98-8812-632742341004}" type="presOf" srcId="{2FEF92EA-E850-485E-B483-7C5BB72D151B}" destId="{D11E5D19-7CBA-4F15-AA7C-2F70E9F850D0}" srcOrd="1" destOrd="0" presId="urn:microsoft.com/office/officeart/2005/8/layout/orgChart1"/>
    <dgm:cxn modelId="{30D14B2F-48E4-471E-BA97-569ACE465D14}" type="presOf" srcId="{C26322D9-41AF-4016-B947-A1F237FEF58D}" destId="{612454FB-E0AB-4587-9300-3BCDF8DC25C2}" srcOrd="0" destOrd="0" presId="urn:microsoft.com/office/officeart/2005/8/layout/orgChart1"/>
    <dgm:cxn modelId="{925F4A49-AFA4-497A-8072-465863F0F472}" type="presOf" srcId="{FE5F610E-1627-46CA-9DCA-3A1DE7015E31}" destId="{18A80107-463A-45CE-BCEB-FF909EB743C2}" srcOrd="0" destOrd="0" presId="urn:microsoft.com/office/officeart/2005/8/layout/orgChart1"/>
    <dgm:cxn modelId="{5CFB48CB-F51F-4C36-9533-C6162B299921}" type="presOf" srcId="{374576A3-64D7-4E4D-B9B6-E3A3ED5F888A}" destId="{BEB728CD-69C8-4873-AEF7-5E774B31055E}" srcOrd="0" destOrd="0" presId="urn:microsoft.com/office/officeart/2005/8/layout/orgChart1"/>
    <dgm:cxn modelId="{B5C78401-898A-4AFC-9F81-D8C68244F34C}" type="presOf" srcId="{2FEF92EA-E850-485E-B483-7C5BB72D151B}" destId="{776FFD21-C8B2-4567-AFE9-48CD9B2640E1}" srcOrd="0" destOrd="0" presId="urn:microsoft.com/office/officeart/2005/8/layout/orgChart1"/>
    <dgm:cxn modelId="{D7D32CD9-9712-4E91-B2A5-7D9762157FC1}" type="presOf" srcId="{49138243-4E2F-4B57-B12A-FE4722A1EF69}" destId="{0CAFB6CC-CC9D-4E80-BA08-AC4D66DDF892}" srcOrd="0" destOrd="0" presId="urn:microsoft.com/office/officeart/2005/8/layout/orgChart1"/>
    <dgm:cxn modelId="{17D99128-648D-4064-B7A2-DA3634E5F50D}" type="presOf" srcId="{49138243-4E2F-4B57-B12A-FE4722A1EF69}" destId="{E8F3CE56-5078-4E22-A595-848ACC148377}" srcOrd="1" destOrd="0" presId="urn:microsoft.com/office/officeart/2005/8/layout/orgChart1"/>
    <dgm:cxn modelId="{F36190B3-AF2A-4FB4-9940-9ABC5B9CB3A4}" type="presOf" srcId="{B8EB90A3-F1D4-4FEE-921F-78BDE9FF45BB}" destId="{945D892F-7612-49FC-8896-C355CA85D350}" srcOrd="0" destOrd="0" presId="urn:microsoft.com/office/officeart/2005/8/layout/orgChart1"/>
    <dgm:cxn modelId="{B45BBD90-8090-403D-8853-EFE8AE0E5D50}" type="presOf" srcId="{39E3ABB0-E3FE-4ECB-9C2A-E043C30F3B6F}" destId="{D563C5C2-B793-4526-A4D3-20995931F024}" srcOrd="0" destOrd="0" presId="urn:microsoft.com/office/officeart/2005/8/layout/orgChart1"/>
    <dgm:cxn modelId="{4794FB97-7B50-4CA5-BD68-1C1CC1E0682A}" type="presOf" srcId="{4779BBFE-F656-433A-9263-2E60EF68CF16}" destId="{F1F83CDC-49AD-403C-8914-852DDFE05B19}" srcOrd="0" destOrd="0" presId="urn:microsoft.com/office/officeart/2005/8/layout/orgChart1"/>
    <dgm:cxn modelId="{4872364D-6597-4E49-BA99-399D7132A1E0}" type="presOf" srcId="{E66CC727-C913-43BF-85AD-51F3B264761B}" destId="{25CBD419-BA8F-45CD-9343-5E827E9671B9}" srcOrd="0" destOrd="0" presId="urn:microsoft.com/office/officeart/2005/8/layout/orgChart1"/>
    <dgm:cxn modelId="{F737F6AB-2C55-44AA-93C1-593DD6B946EE}" type="presOf" srcId="{5F1B3607-4914-45CF-9313-1F68A6143563}" destId="{74E1864B-3D5B-49EC-BE20-5324B891BC91}" srcOrd="1" destOrd="0" presId="urn:microsoft.com/office/officeart/2005/8/layout/orgChart1"/>
    <dgm:cxn modelId="{E68925AF-1B27-4719-A749-18DD0906D556}" srcId="{374576A3-64D7-4E4D-B9B6-E3A3ED5F888A}" destId="{5F1B3607-4914-45CF-9313-1F68A6143563}" srcOrd="0" destOrd="0" parTransId="{C26322D9-41AF-4016-B947-A1F237FEF58D}" sibTransId="{9FE6899C-BCBB-404F-B0D5-2AECBF93AEDA}"/>
    <dgm:cxn modelId="{67D015D2-128F-468C-BF77-635B44FF38F5}" type="presOf" srcId="{39E3ABB0-E3FE-4ECB-9C2A-E043C30F3B6F}" destId="{AF7A85BD-A39B-4DDC-B7EA-E35753C5319C}" srcOrd="1" destOrd="0" presId="urn:microsoft.com/office/officeart/2005/8/layout/orgChart1"/>
    <dgm:cxn modelId="{818F125F-316F-4F05-9B61-C5C5C572BA9E}" srcId="{E66CC727-C913-43BF-85AD-51F3B264761B}" destId="{49138243-4E2F-4B57-B12A-FE4722A1EF69}" srcOrd="0" destOrd="0" parTransId="{3ECEF967-3942-4AF9-8EE4-61506E43FD8A}" sibTransId="{7FB731AE-9308-4738-A321-7912175936A9}"/>
    <dgm:cxn modelId="{7E91E543-DD65-400D-927C-C61CABBFE586}" srcId="{49138243-4E2F-4B57-B12A-FE4722A1EF69}" destId="{2FEF92EA-E850-485E-B483-7C5BB72D151B}" srcOrd="1" destOrd="0" parTransId="{FE5F610E-1627-46CA-9DCA-3A1DE7015E31}" sibTransId="{860DD381-BFA5-4EE2-94B1-20C44E2D0793}"/>
    <dgm:cxn modelId="{D988520A-FA30-4E28-98A5-79C08E337DB5}" srcId="{2FEF92EA-E850-485E-B483-7C5BB72D151B}" destId="{39E3ABB0-E3FE-4ECB-9C2A-E043C30F3B6F}" srcOrd="0" destOrd="0" parTransId="{B8EB90A3-F1D4-4FEE-921F-78BDE9FF45BB}" sibTransId="{DF1810F3-1C01-4A00-B9FB-F19E54DBEBC3}"/>
    <dgm:cxn modelId="{8D7FC3E7-2A93-4494-8628-B6FD12C9CFBF}" type="presOf" srcId="{5F1B3607-4914-45CF-9313-1F68A6143563}" destId="{65C68127-8939-4DCB-80F5-CC099912B6B2}" srcOrd="0" destOrd="0" presId="urn:microsoft.com/office/officeart/2005/8/layout/orgChart1"/>
    <dgm:cxn modelId="{F472A5BA-598D-421B-AA7F-E1414355FF17}" type="presParOf" srcId="{25CBD419-BA8F-45CD-9343-5E827E9671B9}" destId="{236EA89E-091C-49B9-ABDA-71771325567A}" srcOrd="0" destOrd="0" presId="urn:microsoft.com/office/officeart/2005/8/layout/orgChart1"/>
    <dgm:cxn modelId="{63C8C137-561D-43AC-888E-073D82B59227}" type="presParOf" srcId="{236EA89E-091C-49B9-ABDA-71771325567A}" destId="{277BF93D-8792-46DB-83F3-F9A3BCC2A88C}" srcOrd="0" destOrd="0" presId="urn:microsoft.com/office/officeart/2005/8/layout/orgChart1"/>
    <dgm:cxn modelId="{393989F7-53E3-42D4-A912-AB38A139E707}" type="presParOf" srcId="{277BF93D-8792-46DB-83F3-F9A3BCC2A88C}" destId="{0CAFB6CC-CC9D-4E80-BA08-AC4D66DDF892}" srcOrd="0" destOrd="0" presId="urn:microsoft.com/office/officeart/2005/8/layout/orgChart1"/>
    <dgm:cxn modelId="{4AD41CA4-72D5-4A82-82B6-45EE48BE3968}" type="presParOf" srcId="{277BF93D-8792-46DB-83F3-F9A3BCC2A88C}" destId="{E8F3CE56-5078-4E22-A595-848ACC148377}" srcOrd="1" destOrd="0" presId="urn:microsoft.com/office/officeart/2005/8/layout/orgChart1"/>
    <dgm:cxn modelId="{E4D63F22-A02A-492E-A334-3548E8542637}" type="presParOf" srcId="{236EA89E-091C-49B9-ABDA-71771325567A}" destId="{DEE03423-3455-4288-A98A-7E81C4E6468A}" srcOrd="1" destOrd="0" presId="urn:microsoft.com/office/officeart/2005/8/layout/orgChart1"/>
    <dgm:cxn modelId="{486F8544-54A3-46B6-8BDB-B1C18DAFE196}" type="presParOf" srcId="{DEE03423-3455-4288-A98A-7E81C4E6468A}" destId="{F1F83CDC-49AD-403C-8914-852DDFE05B19}" srcOrd="0" destOrd="0" presId="urn:microsoft.com/office/officeart/2005/8/layout/orgChart1"/>
    <dgm:cxn modelId="{D6846206-3C0F-4520-BAC0-D07B9825F8F2}" type="presParOf" srcId="{DEE03423-3455-4288-A98A-7E81C4E6468A}" destId="{884C755D-27E8-44F3-800C-D28EC8E93B18}" srcOrd="1" destOrd="0" presId="urn:microsoft.com/office/officeart/2005/8/layout/orgChart1"/>
    <dgm:cxn modelId="{4CA94E98-CECB-45B7-8195-9182F1385BFD}" type="presParOf" srcId="{884C755D-27E8-44F3-800C-D28EC8E93B18}" destId="{AD1DA434-78E4-407D-ABD9-C103F1A32A1E}" srcOrd="0" destOrd="0" presId="urn:microsoft.com/office/officeart/2005/8/layout/orgChart1"/>
    <dgm:cxn modelId="{4AAB496A-8838-47CE-853B-D5BDADAA9851}" type="presParOf" srcId="{AD1DA434-78E4-407D-ABD9-C103F1A32A1E}" destId="{BEB728CD-69C8-4873-AEF7-5E774B31055E}" srcOrd="0" destOrd="0" presId="urn:microsoft.com/office/officeart/2005/8/layout/orgChart1"/>
    <dgm:cxn modelId="{DEB6539D-E840-49B1-9BC7-DAEC53C1888A}" type="presParOf" srcId="{AD1DA434-78E4-407D-ABD9-C103F1A32A1E}" destId="{F8DD0A5B-144B-4D1C-AB3F-D0E42216B9D7}" srcOrd="1" destOrd="0" presId="urn:microsoft.com/office/officeart/2005/8/layout/orgChart1"/>
    <dgm:cxn modelId="{D1D66C37-B7FA-4C95-AA9F-239F74455B7B}" type="presParOf" srcId="{884C755D-27E8-44F3-800C-D28EC8E93B18}" destId="{F5BE3462-6F20-4827-8605-BB7F216DE811}" srcOrd="1" destOrd="0" presId="urn:microsoft.com/office/officeart/2005/8/layout/orgChart1"/>
    <dgm:cxn modelId="{4BFABCFF-EE3A-49B9-AA7F-626301E26088}" type="presParOf" srcId="{F5BE3462-6F20-4827-8605-BB7F216DE811}" destId="{612454FB-E0AB-4587-9300-3BCDF8DC25C2}" srcOrd="0" destOrd="0" presId="urn:microsoft.com/office/officeart/2005/8/layout/orgChart1"/>
    <dgm:cxn modelId="{2386249E-B3D4-4397-90A2-1100C32D8764}" type="presParOf" srcId="{F5BE3462-6F20-4827-8605-BB7F216DE811}" destId="{F010A798-FBB8-4DEA-B886-7F55E8427A92}" srcOrd="1" destOrd="0" presId="urn:microsoft.com/office/officeart/2005/8/layout/orgChart1"/>
    <dgm:cxn modelId="{73FC8E0E-05AE-45F9-85B6-56E66BB464B8}" type="presParOf" srcId="{F010A798-FBB8-4DEA-B886-7F55E8427A92}" destId="{E1507AF6-12F5-43F4-A6DB-0EC335C1A69A}" srcOrd="0" destOrd="0" presId="urn:microsoft.com/office/officeart/2005/8/layout/orgChart1"/>
    <dgm:cxn modelId="{C5FAB6E7-2679-4190-A6C4-253ADCACD896}" type="presParOf" srcId="{E1507AF6-12F5-43F4-A6DB-0EC335C1A69A}" destId="{65C68127-8939-4DCB-80F5-CC099912B6B2}" srcOrd="0" destOrd="0" presId="urn:microsoft.com/office/officeart/2005/8/layout/orgChart1"/>
    <dgm:cxn modelId="{7918972A-C030-4CB9-81FB-6D3C54DA1D90}" type="presParOf" srcId="{E1507AF6-12F5-43F4-A6DB-0EC335C1A69A}" destId="{74E1864B-3D5B-49EC-BE20-5324B891BC91}" srcOrd="1" destOrd="0" presId="urn:microsoft.com/office/officeart/2005/8/layout/orgChart1"/>
    <dgm:cxn modelId="{6595D662-87BC-4AB4-8413-65521D265BEB}" type="presParOf" srcId="{F010A798-FBB8-4DEA-B886-7F55E8427A92}" destId="{7309EF57-4370-4F21-BD6A-D97D6E4434F6}" srcOrd="1" destOrd="0" presId="urn:microsoft.com/office/officeart/2005/8/layout/orgChart1"/>
    <dgm:cxn modelId="{7E4DAA51-16F1-493F-A081-3AD62ACFA013}" type="presParOf" srcId="{F010A798-FBB8-4DEA-B886-7F55E8427A92}" destId="{0B5CF3FA-A355-4CDC-A16D-EBD2B5BC562C}" srcOrd="2" destOrd="0" presId="urn:microsoft.com/office/officeart/2005/8/layout/orgChart1"/>
    <dgm:cxn modelId="{10E0912E-7DA1-44C9-9B91-D47767379F09}" type="presParOf" srcId="{884C755D-27E8-44F3-800C-D28EC8E93B18}" destId="{88E9CB3A-9C96-4D25-8DE1-68942ADB7EF2}" srcOrd="2" destOrd="0" presId="urn:microsoft.com/office/officeart/2005/8/layout/orgChart1"/>
    <dgm:cxn modelId="{8382C99E-BEC6-43A5-A73C-EBCF614051FA}" type="presParOf" srcId="{DEE03423-3455-4288-A98A-7E81C4E6468A}" destId="{18A80107-463A-45CE-BCEB-FF909EB743C2}" srcOrd="2" destOrd="0" presId="urn:microsoft.com/office/officeart/2005/8/layout/orgChart1"/>
    <dgm:cxn modelId="{55313266-ACA7-4FB0-A952-A803B0EB7319}" type="presParOf" srcId="{DEE03423-3455-4288-A98A-7E81C4E6468A}" destId="{FED3532B-1CD8-4B3F-8F8B-1778FA68682E}" srcOrd="3" destOrd="0" presId="urn:microsoft.com/office/officeart/2005/8/layout/orgChart1"/>
    <dgm:cxn modelId="{7395AF12-7E5E-46BA-AFAA-D3FAC27760B0}" type="presParOf" srcId="{FED3532B-1CD8-4B3F-8F8B-1778FA68682E}" destId="{0E2EDC94-344F-47CE-9ACC-7D384CA6721D}" srcOrd="0" destOrd="0" presId="urn:microsoft.com/office/officeart/2005/8/layout/orgChart1"/>
    <dgm:cxn modelId="{77879A4E-3826-4FCE-B017-C26F7A11163D}" type="presParOf" srcId="{0E2EDC94-344F-47CE-9ACC-7D384CA6721D}" destId="{776FFD21-C8B2-4567-AFE9-48CD9B2640E1}" srcOrd="0" destOrd="0" presId="urn:microsoft.com/office/officeart/2005/8/layout/orgChart1"/>
    <dgm:cxn modelId="{C081D677-0A82-43A2-B7DF-9BBC0BC8DEE3}" type="presParOf" srcId="{0E2EDC94-344F-47CE-9ACC-7D384CA6721D}" destId="{D11E5D19-7CBA-4F15-AA7C-2F70E9F850D0}" srcOrd="1" destOrd="0" presId="urn:microsoft.com/office/officeart/2005/8/layout/orgChart1"/>
    <dgm:cxn modelId="{C665FD68-1CDA-4E9E-BDB4-DA306983A34D}" type="presParOf" srcId="{FED3532B-1CD8-4B3F-8F8B-1778FA68682E}" destId="{02B70579-555A-45A4-A711-1E81E4C6A2AA}" srcOrd="1" destOrd="0" presId="urn:microsoft.com/office/officeart/2005/8/layout/orgChart1"/>
    <dgm:cxn modelId="{D21C59D7-67D8-4593-9745-33E0F135FB48}" type="presParOf" srcId="{02B70579-555A-45A4-A711-1E81E4C6A2AA}" destId="{945D892F-7612-49FC-8896-C355CA85D350}" srcOrd="0" destOrd="0" presId="urn:microsoft.com/office/officeart/2005/8/layout/orgChart1"/>
    <dgm:cxn modelId="{86CC38A8-E68A-4917-AC8E-07B8DD70A72B}" type="presParOf" srcId="{02B70579-555A-45A4-A711-1E81E4C6A2AA}" destId="{7DD70281-0E0E-41EB-8F35-B769DD0959BE}" srcOrd="1" destOrd="0" presId="urn:microsoft.com/office/officeart/2005/8/layout/orgChart1"/>
    <dgm:cxn modelId="{7571B1C3-00B2-4FA9-8176-FD0B471C4AEF}" type="presParOf" srcId="{7DD70281-0E0E-41EB-8F35-B769DD0959BE}" destId="{ADDB8D10-B7DC-40B8-9357-663ADDA10790}" srcOrd="0" destOrd="0" presId="urn:microsoft.com/office/officeart/2005/8/layout/orgChart1"/>
    <dgm:cxn modelId="{C079F655-4942-46CD-B864-CED5C7D22964}" type="presParOf" srcId="{ADDB8D10-B7DC-40B8-9357-663ADDA10790}" destId="{D563C5C2-B793-4526-A4D3-20995931F024}" srcOrd="0" destOrd="0" presId="urn:microsoft.com/office/officeart/2005/8/layout/orgChart1"/>
    <dgm:cxn modelId="{F5A68AC1-3C0D-44FF-9834-181946DC9897}" type="presParOf" srcId="{ADDB8D10-B7DC-40B8-9357-663ADDA10790}" destId="{AF7A85BD-A39B-4DDC-B7EA-E35753C5319C}" srcOrd="1" destOrd="0" presId="urn:microsoft.com/office/officeart/2005/8/layout/orgChart1"/>
    <dgm:cxn modelId="{B4E68C54-67E4-4B7C-BC68-2FA98D892000}" type="presParOf" srcId="{7DD70281-0E0E-41EB-8F35-B769DD0959BE}" destId="{E65ACDA1-1963-4DAA-B1BD-B8A0D0D6C4FD}" srcOrd="1" destOrd="0" presId="urn:microsoft.com/office/officeart/2005/8/layout/orgChart1"/>
    <dgm:cxn modelId="{A6773254-5F02-4643-A4B6-A12561004E35}" type="presParOf" srcId="{7DD70281-0E0E-41EB-8F35-B769DD0959BE}" destId="{719C154F-9C4B-4DE6-A388-037E398A1F60}" srcOrd="2" destOrd="0" presId="urn:microsoft.com/office/officeart/2005/8/layout/orgChart1"/>
    <dgm:cxn modelId="{4B4B0A32-907E-4D88-AF04-3B89D5D337FB}" type="presParOf" srcId="{FED3532B-1CD8-4B3F-8F8B-1778FA68682E}" destId="{C2BD39DC-6533-4DB4-B606-2E7BA42F6D63}" srcOrd="2" destOrd="0" presId="urn:microsoft.com/office/officeart/2005/8/layout/orgChart1"/>
    <dgm:cxn modelId="{4D82D2FD-F56C-47B0-9487-F3E238E58675}" type="presParOf" srcId="{236EA89E-091C-49B9-ABDA-71771325567A}" destId="{49C04E6F-C442-40BD-95DF-896683BFC6B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6CC727-C913-43BF-85AD-51F3B264761B}"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9138243-4E2F-4B57-B12A-FE4722A1EF69}">
      <dgm:prSet phldrT="[Text]"/>
      <dgm:spPr/>
      <dgm:t>
        <a:bodyPr/>
        <a:lstStyle/>
        <a:p>
          <a:r>
            <a:rPr lang="en-US" dirty="0" smtClean="0"/>
            <a:t>Constraint Name</a:t>
          </a:r>
          <a:endParaRPr lang="en-US" dirty="0"/>
        </a:p>
      </dgm:t>
    </dgm:pt>
    <dgm:pt modelId="{3ECEF967-3942-4AF9-8EE4-61506E43FD8A}" type="parTrans" cxnId="{818F125F-316F-4F05-9B61-C5C5C572BA9E}">
      <dgm:prSet/>
      <dgm:spPr/>
      <dgm:t>
        <a:bodyPr/>
        <a:lstStyle/>
        <a:p>
          <a:endParaRPr lang="en-US"/>
        </a:p>
      </dgm:t>
    </dgm:pt>
    <dgm:pt modelId="{7FB731AE-9308-4738-A321-7912175936A9}" type="sibTrans" cxnId="{818F125F-316F-4F05-9B61-C5C5C572BA9E}">
      <dgm:prSet/>
      <dgm:spPr/>
      <dgm:t>
        <a:bodyPr/>
        <a:lstStyle/>
        <a:p>
          <a:endParaRPr lang="en-US"/>
        </a:p>
      </dgm:t>
    </dgm:pt>
    <dgm:pt modelId="{374576A3-64D7-4E4D-B9B6-E3A3ED5F888A}">
      <dgm:prSet phldrT="[Text]"/>
      <dgm:spPr/>
      <dgm:t>
        <a:bodyPr/>
        <a:lstStyle/>
        <a:p>
          <a:r>
            <a:rPr lang="en-US" dirty="0" smtClean="0"/>
            <a:t>User Generated:</a:t>
          </a:r>
        </a:p>
      </dgm:t>
    </dgm:pt>
    <dgm:pt modelId="{4779BBFE-F656-433A-9263-2E60EF68CF16}" type="parTrans" cxnId="{96A0E855-F31A-460F-AE5D-85EBBD4043AA}">
      <dgm:prSet/>
      <dgm:spPr/>
      <dgm:t>
        <a:bodyPr/>
        <a:lstStyle/>
        <a:p>
          <a:endParaRPr lang="en-US"/>
        </a:p>
      </dgm:t>
    </dgm:pt>
    <dgm:pt modelId="{8E8D8EA3-7908-4CB3-BB98-CD23934727C0}" type="sibTrans" cxnId="{96A0E855-F31A-460F-AE5D-85EBBD4043AA}">
      <dgm:prSet/>
      <dgm:spPr/>
      <dgm:t>
        <a:bodyPr/>
        <a:lstStyle/>
        <a:p>
          <a:endParaRPr lang="en-US"/>
        </a:p>
      </dgm:t>
    </dgm:pt>
    <dgm:pt modelId="{2FEF92EA-E850-485E-B483-7C5BB72D151B}">
      <dgm:prSet phldrT="[Text]"/>
      <dgm:spPr/>
      <dgm:t>
        <a:bodyPr/>
        <a:lstStyle/>
        <a:p>
          <a:r>
            <a:rPr lang="en-US" dirty="0" smtClean="0"/>
            <a:t>System Generated:</a:t>
          </a:r>
        </a:p>
      </dgm:t>
    </dgm:pt>
    <dgm:pt modelId="{FE5F610E-1627-46CA-9DCA-3A1DE7015E31}" type="parTrans" cxnId="{7E91E543-DD65-400D-927C-C61CABBFE586}">
      <dgm:prSet/>
      <dgm:spPr/>
      <dgm:t>
        <a:bodyPr/>
        <a:lstStyle/>
        <a:p>
          <a:endParaRPr lang="en-US"/>
        </a:p>
      </dgm:t>
    </dgm:pt>
    <dgm:pt modelId="{860DD381-BFA5-4EE2-94B1-20C44E2D0793}" type="sibTrans" cxnId="{7E91E543-DD65-400D-927C-C61CABBFE586}">
      <dgm:prSet/>
      <dgm:spPr/>
      <dgm:t>
        <a:bodyPr/>
        <a:lstStyle/>
        <a:p>
          <a:endParaRPr lang="en-US"/>
        </a:p>
      </dgm:t>
    </dgm:pt>
    <dgm:pt modelId="{2F6CA6A1-B4CC-43A5-B4CC-54B3C0A41908}">
      <dgm:prSet/>
      <dgm:spPr/>
      <dgm:t>
        <a:bodyPr/>
        <a:lstStyle/>
        <a:p>
          <a:r>
            <a:rPr lang="en-US" dirty="0" smtClean="0"/>
            <a:t>Name explicitly given by a user in CREATE or ALTER command</a:t>
          </a:r>
          <a:endParaRPr lang="en-US" dirty="0"/>
        </a:p>
      </dgm:t>
    </dgm:pt>
    <dgm:pt modelId="{9E1371F7-1B46-44EC-B049-CF3968916743}" type="parTrans" cxnId="{2E392310-0EC4-4EFC-91C1-C07FECC2C7EB}">
      <dgm:prSet/>
      <dgm:spPr/>
      <dgm:t>
        <a:bodyPr/>
        <a:lstStyle/>
        <a:p>
          <a:endParaRPr lang="en-US"/>
        </a:p>
      </dgm:t>
    </dgm:pt>
    <dgm:pt modelId="{33CF0FE6-1FA5-47F3-9812-5FFC539239B4}" type="sibTrans" cxnId="{2E392310-0EC4-4EFC-91C1-C07FECC2C7EB}">
      <dgm:prSet/>
      <dgm:spPr/>
      <dgm:t>
        <a:bodyPr/>
        <a:lstStyle/>
        <a:p>
          <a:endParaRPr lang="en-US"/>
        </a:p>
      </dgm:t>
    </dgm:pt>
    <dgm:pt modelId="{6C1FB35F-B796-4BE7-A3F4-D571B8DF9FDE}">
      <dgm:prSet/>
      <dgm:spPr/>
      <dgm:t>
        <a:bodyPr/>
        <a:lstStyle/>
        <a:p>
          <a:r>
            <a:rPr lang="en-US" dirty="0" smtClean="0"/>
            <a:t>Name automatically given by DBMS.</a:t>
          </a:r>
        </a:p>
        <a:p>
          <a:r>
            <a:rPr lang="en-US" dirty="0" smtClean="0"/>
            <a:t>Identification: name starts with SYS_C followed by any numerical number e.g. SYS_C0132</a:t>
          </a:r>
          <a:endParaRPr lang="en-US" dirty="0"/>
        </a:p>
      </dgm:t>
    </dgm:pt>
    <dgm:pt modelId="{9CAD9453-2F98-4B5B-BAB1-DD9ACFAAD02F}" type="parTrans" cxnId="{0E0962DE-46AF-4944-89AE-DF476B7DB4D9}">
      <dgm:prSet/>
      <dgm:spPr/>
      <dgm:t>
        <a:bodyPr/>
        <a:lstStyle/>
        <a:p>
          <a:endParaRPr lang="en-US"/>
        </a:p>
      </dgm:t>
    </dgm:pt>
    <dgm:pt modelId="{6B5735D8-B6A6-4912-8F15-F0629C0FE060}" type="sibTrans" cxnId="{0E0962DE-46AF-4944-89AE-DF476B7DB4D9}">
      <dgm:prSet/>
      <dgm:spPr/>
      <dgm:t>
        <a:bodyPr/>
        <a:lstStyle/>
        <a:p>
          <a:endParaRPr lang="en-US"/>
        </a:p>
      </dgm:t>
    </dgm:pt>
    <dgm:pt modelId="{25CBD419-BA8F-45CD-9343-5E827E9671B9}" type="pres">
      <dgm:prSet presAssocID="{E66CC727-C913-43BF-85AD-51F3B264761B}" presName="hierChild1" presStyleCnt="0">
        <dgm:presLayoutVars>
          <dgm:orgChart val="1"/>
          <dgm:chPref val="1"/>
          <dgm:dir/>
          <dgm:animOne val="branch"/>
          <dgm:animLvl val="lvl"/>
          <dgm:resizeHandles/>
        </dgm:presLayoutVars>
      </dgm:prSet>
      <dgm:spPr/>
      <dgm:t>
        <a:bodyPr/>
        <a:lstStyle/>
        <a:p>
          <a:endParaRPr lang="en-US"/>
        </a:p>
      </dgm:t>
    </dgm:pt>
    <dgm:pt modelId="{236EA89E-091C-49B9-ABDA-71771325567A}" type="pres">
      <dgm:prSet presAssocID="{49138243-4E2F-4B57-B12A-FE4722A1EF69}" presName="hierRoot1" presStyleCnt="0">
        <dgm:presLayoutVars>
          <dgm:hierBranch val="init"/>
        </dgm:presLayoutVars>
      </dgm:prSet>
      <dgm:spPr/>
    </dgm:pt>
    <dgm:pt modelId="{277BF93D-8792-46DB-83F3-F9A3BCC2A88C}" type="pres">
      <dgm:prSet presAssocID="{49138243-4E2F-4B57-B12A-FE4722A1EF69}" presName="rootComposite1" presStyleCnt="0"/>
      <dgm:spPr/>
    </dgm:pt>
    <dgm:pt modelId="{0CAFB6CC-CC9D-4E80-BA08-AC4D66DDF892}" type="pres">
      <dgm:prSet presAssocID="{49138243-4E2F-4B57-B12A-FE4722A1EF69}" presName="rootText1" presStyleLbl="node0" presStyleIdx="0" presStyleCnt="1" custScaleY="53486">
        <dgm:presLayoutVars>
          <dgm:chPref val="3"/>
        </dgm:presLayoutVars>
      </dgm:prSet>
      <dgm:spPr/>
      <dgm:t>
        <a:bodyPr/>
        <a:lstStyle/>
        <a:p>
          <a:endParaRPr lang="en-US"/>
        </a:p>
      </dgm:t>
    </dgm:pt>
    <dgm:pt modelId="{E8F3CE56-5078-4E22-A595-848ACC148377}" type="pres">
      <dgm:prSet presAssocID="{49138243-4E2F-4B57-B12A-FE4722A1EF69}" presName="rootConnector1" presStyleLbl="node1" presStyleIdx="0" presStyleCnt="0"/>
      <dgm:spPr/>
      <dgm:t>
        <a:bodyPr/>
        <a:lstStyle/>
        <a:p>
          <a:endParaRPr lang="en-US"/>
        </a:p>
      </dgm:t>
    </dgm:pt>
    <dgm:pt modelId="{DEE03423-3455-4288-A98A-7E81C4E6468A}" type="pres">
      <dgm:prSet presAssocID="{49138243-4E2F-4B57-B12A-FE4722A1EF69}" presName="hierChild2" presStyleCnt="0"/>
      <dgm:spPr/>
    </dgm:pt>
    <dgm:pt modelId="{F1F83CDC-49AD-403C-8914-852DDFE05B19}" type="pres">
      <dgm:prSet presAssocID="{4779BBFE-F656-433A-9263-2E60EF68CF16}" presName="Name37" presStyleLbl="parChTrans1D2" presStyleIdx="0" presStyleCnt="2"/>
      <dgm:spPr/>
      <dgm:t>
        <a:bodyPr/>
        <a:lstStyle/>
        <a:p>
          <a:endParaRPr lang="en-US"/>
        </a:p>
      </dgm:t>
    </dgm:pt>
    <dgm:pt modelId="{884C755D-27E8-44F3-800C-D28EC8E93B18}" type="pres">
      <dgm:prSet presAssocID="{374576A3-64D7-4E4D-B9B6-E3A3ED5F888A}" presName="hierRoot2" presStyleCnt="0">
        <dgm:presLayoutVars>
          <dgm:hierBranch val="init"/>
        </dgm:presLayoutVars>
      </dgm:prSet>
      <dgm:spPr/>
    </dgm:pt>
    <dgm:pt modelId="{AD1DA434-78E4-407D-ABD9-C103F1A32A1E}" type="pres">
      <dgm:prSet presAssocID="{374576A3-64D7-4E4D-B9B6-E3A3ED5F888A}" presName="rootComposite" presStyleCnt="0"/>
      <dgm:spPr/>
    </dgm:pt>
    <dgm:pt modelId="{BEB728CD-69C8-4873-AEF7-5E774B31055E}" type="pres">
      <dgm:prSet presAssocID="{374576A3-64D7-4E4D-B9B6-E3A3ED5F888A}" presName="rootText" presStyleLbl="node2" presStyleIdx="0" presStyleCnt="2" custScaleY="42654">
        <dgm:presLayoutVars>
          <dgm:chPref val="3"/>
        </dgm:presLayoutVars>
      </dgm:prSet>
      <dgm:spPr/>
      <dgm:t>
        <a:bodyPr/>
        <a:lstStyle/>
        <a:p>
          <a:endParaRPr lang="en-US"/>
        </a:p>
      </dgm:t>
    </dgm:pt>
    <dgm:pt modelId="{F8DD0A5B-144B-4D1C-AB3F-D0E42216B9D7}" type="pres">
      <dgm:prSet presAssocID="{374576A3-64D7-4E4D-B9B6-E3A3ED5F888A}" presName="rootConnector" presStyleLbl="node2" presStyleIdx="0" presStyleCnt="2"/>
      <dgm:spPr/>
      <dgm:t>
        <a:bodyPr/>
        <a:lstStyle/>
        <a:p>
          <a:endParaRPr lang="en-US"/>
        </a:p>
      </dgm:t>
    </dgm:pt>
    <dgm:pt modelId="{F5BE3462-6F20-4827-8605-BB7F216DE811}" type="pres">
      <dgm:prSet presAssocID="{374576A3-64D7-4E4D-B9B6-E3A3ED5F888A}" presName="hierChild4" presStyleCnt="0"/>
      <dgm:spPr/>
    </dgm:pt>
    <dgm:pt modelId="{7913E53C-BFA0-4ACD-800B-288CB307B556}" type="pres">
      <dgm:prSet presAssocID="{9E1371F7-1B46-44EC-B049-CF3968916743}" presName="Name37" presStyleLbl="parChTrans1D3" presStyleIdx="0" presStyleCnt="2"/>
      <dgm:spPr/>
      <dgm:t>
        <a:bodyPr/>
        <a:lstStyle/>
        <a:p>
          <a:endParaRPr lang="en-US"/>
        </a:p>
      </dgm:t>
    </dgm:pt>
    <dgm:pt modelId="{73818A51-4093-4826-83AA-C8A211113104}" type="pres">
      <dgm:prSet presAssocID="{2F6CA6A1-B4CC-43A5-B4CC-54B3C0A41908}" presName="hierRoot2" presStyleCnt="0">
        <dgm:presLayoutVars>
          <dgm:hierBranch val="init"/>
        </dgm:presLayoutVars>
      </dgm:prSet>
      <dgm:spPr/>
    </dgm:pt>
    <dgm:pt modelId="{3ECFD8E8-A716-4F86-AFEB-43158BBED85F}" type="pres">
      <dgm:prSet presAssocID="{2F6CA6A1-B4CC-43A5-B4CC-54B3C0A41908}" presName="rootComposite" presStyleCnt="0"/>
      <dgm:spPr/>
    </dgm:pt>
    <dgm:pt modelId="{9937C461-E08D-4904-9364-817B4D15C8EB}" type="pres">
      <dgm:prSet presAssocID="{2F6CA6A1-B4CC-43A5-B4CC-54B3C0A41908}" presName="rootText" presStyleLbl="node3" presStyleIdx="0" presStyleCnt="2" custScaleY="71896">
        <dgm:presLayoutVars>
          <dgm:chPref val="3"/>
        </dgm:presLayoutVars>
      </dgm:prSet>
      <dgm:spPr/>
      <dgm:t>
        <a:bodyPr/>
        <a:lstStyle/>
        <a:p>
          <a:endParaRPr lang="en-US"/>
        </a:p>
      </dgm:t>
    </dgm:pt>
    <dgm:pt modelId="{FACB8478-0B06-468E-9E58-1B71F90168A1}" type="pres">
      <dgm:prSet presAssocID="{2F6CA6A1-B4CC-43A5-B4CC-54B3C0A41908}" presName="rootConnector" presStyleLbl="node3" presStyleIdx="0" presStyleCnt="2"/>
      <dgm:spPr/>
      <dgm:t>
        <a:bodyPr/>
        <a:lstStyle/>
        <a:p>
          <a:endParaRPr lang="en-US"/>
        </a:p>
      </dgm:t>
    </dgm:pt>
    <dgm:pt modelId="{CB265D27-E5DF-4B64-B138-864E291F6254}" type="pres">
      <dgm:prSet presAssocID="{2F6CA6A1-B4CC-43A5-B4CC-54B3C0A41908}" presName="hierChild4" presStyleCnt="0"/>
      <dgm:spPr/>
    </dgm:pt>
    <dgm:pt modelId="{6C6A2F05-818D-45B0-A66F-4A9E10845043}" type="pres">
      <dgm:prSet presAssocID="{2F6CA6A1-B4CC-43A5-B4CC-54B3C0A41908}" presName="hierChild5" presStyleCnt="0"/>
      <dgm:spPr/>
    </dgm:pt>
    <dgm:pt modelId="{88E9CB3A-9C96-4D25-8DE1-68942ADB7EF2}" type="pres">
      <dgm:prSet presAssocID="{374576A3-64D7-4E4D-B9B6-E3A3ED5F888A}" presName="hierChild5" presStyleCnt="0"/>
      <dgm:spPr/>
    </dgm:pt>
    <dgm:pt modelId="{18A80107-463A-45CE-BCEB-FF909EB743C2}" type="pres">
      <dgm:prSet presAssocID="{FE5F610E-1627-46CA-9DCA-3A1DE7015E31}" presName="Name37" presStyleLbl="parChTrans1D2" presStyleIdx="1" presStyleCnt="2"/>
      <dgm:spPr/>
      <dgm:t>
        <a:bodyPr/>
        <a:lstStyle/>
        <a:p>
          <a:endParaRPr lang="en-US"/>
        </a:p>
      </dgm:t>
    </dgm:pt>
    <dgm:pt modelId="{FED3532B-1CD8-4B3F-8F8B-1778FA68682E}" type="pres">
      <dgm:prSet presAssocID="{2FEF92EA-E850-485E-B483-7C5BB72D151B}" presName="hierRoot2" presStyleCnt="0">
        <dgm:presLayoutVars>
          <dgm:hierBranch val="init"/>
        </dgm:presLayoutVars>
      </dgm:prSet>
      <dgm:spPr/>
    </dgm:pt>
    <dgm:pt modelId="{0E2EDC94-344F-47CE-9ACC-7D384CA6721D}" type="pres">
      <dgm:prSet presAssocID="{2FEF92EA-E850-485E-B483-7C5BB72D151B}" presName="rootComposite" presStyleCnt="0"/>
      <dgm:spPr/>
    </dgm:pt>
    <dgm:pt modelId="{776FFD21-C8B2-4567-AFE9-48CD9B2640E1}" type="pres">
      <dgm:prSet presAssocID="{2FEF92EA-E850-485E-B483-7C5BB72D151B}" presName="rootText" presStyleLbl="node2" presStyleIdx="1" presStyleCnt="2" custScaleY="42654">
        <dgm:presLayoutVars>
          <dgm:chPref val="3"/>
        </dgm:presLayoutVars>
      </dgm:prSet>
      <dgm:spPr/>
      <dgm:t>
        <a:bodyPr/>
        <a:lstStyle/>
        <a:p>
          <a:endParaRPr lang="en-US"/>
        </a:p>
      </dgm:t>
    </dgm:pt>
    <dgm:pt modelId="{D11E5D19-7CBA-4F15-AA7C-2F70E9F850D0}" type="pres">
      <dgm:prSet presAssocID="{2FEF92EA-E850-485E-B483-7C5BB72D151B}" presName="rootConnector" presStyleLbl="node2" presStyleIdx="1" presStyleCnt="2"/>
      <dgm:spPr/>
      <dgm:t>
        <a:bodyPr/>
        <a:lstStyle/>
        <a:p>
          <a:endParaRPr lang="en-US"/>
        </a:p>
      </dgm:t>
    </dgm:pt>
    <dgm:pt modelId="{02B70579-555A-45A4-A711-1E81E4C6A2AA}" type="pres">
      <dgm:prSet presAssocID="{2FEF92EA-E850-485E-B483-7C5BB72D151B}" presName="hierChild4" presStyleCnt="0"/>
      <dgm:spPr/>
    </dgm:pt>
    <dgm:pt modelId="{03189DAA-79C3-44D0-B671-1412E559CAD6}" type="pres">
      <dgm:prSet presAssocID="{9CAD9453-2F98-4B5B-BAB1-DD9ACFAAD02F}" presName="Name37" presStyleLbl="parChTrans1D3" presStyleIdx="1" presStyleCnt="2"/>
      <dgm:spPr/>
      <dgm:t>
        <a:bodyPr/>
        <a:lstStyle/>
        <a:p>
          <a:endParaRPr lang="en-US"/>
        </a:p>
      </dgm:t>
    </dgm:pt>
    <dgm:pt modelId="{05E25C87-DC9D-4C3D-A8F2-DF0EFF2694B4}" type="pres">
      <dgm:prSet presAssocID="{6C1FB35F-B796-4BE7-A3F4-D571B8DF9FDE}" presName="hierRoot2" presStyleCnt="0">
        <dgm:presLayoutVars>
          <dgm:hierBranch val="init"/>
        </dgm:presLayoutVars>
      </dgm:prSet>
      <dgm:spPr/>
    </dgm:pt>
    <dgm:pt modelId="{D5D8CB7D-AA57-416B-88E8-B7F7D3F5210E}" type="pres">
      <dgm:prSet presAssocID="{6C1FB35F-B796-4BE7-A3F4-D571B8DF9FDE}" presName="rootComposite" presStyleCnt="0"/>
      <dgm:spPr/>
    </dgm:pt>
    <dgm:pt modelId="{6EA757C1-054A-45D8-9CBB-287FAEC798B5}" type="pres">
      <dgm:prSet presAssocID="{6C1FB35F-B796-4BE7-A3F4-D571B8DF9FDE}" presName="rootText" presStyleLbl="node3" presStyleIdx="1" presStyleCnt="2" custScaleY="71896">
        <dgm:presLayoutVars>
          <dgm:chPref val="3"/>
        </dgm:presLayoutVars>
      </dgm:prSet>
      <dgm:spPr/>
      <dgm:t>
        <a:bodyPr/>
        <a:lstStyle/>
        <a:p>
          <a:endParaRPr lang="en-US"/>
        </a:p>
      </dgm:t>
    </dgm:pt>
    <dgm:pt modelId="{470C491C-6EFA-4C3B-8DFE-F3C3629AB75C}" type="pres">
      <dgm:prSet presAssocID="{6C1FB35F-B796-4BE7-A3F4-D571B8DF9FDE}" presName="rootConnector" presStyleLbl="node3" presStyleIdx="1" presStyleCnt="2"/>
      <dgm:spPr/>
      <dgm:t>
        <a:bodyPr/>
        <a:lstStyle/>
        <a:p>
          <a:endParaRPr lang="en-US"/>
        </a:p>
      </dgm:t>
    </dgm:pt>
    <dgm:pt modelId="{26F6CB8B-AB7B-4883-B7BF-76FA49C2EEDD}" type="pres">
      <dgm:prSet presAssocID="{6C1FB35F-B796-4BE7-A3F4-D571B8DF9FDE}" presName="hierChild4" presStyleCnt="0"/>
      <dgm:spPr/>
    </dgm:pt>
    <dgm:pt modelId="{98CA2C4C-4F77-4EAA-A650-CD8A49B72EB2}" type="pres">
      <dgm:prSet presAssocID="{6C1FB35F-B796-4BE7-A3F4-D571B8DF9FDE}" presName="hierChild5" presStyleCnt="0"/>
      <dgm:spPr/>
    </dgm:pt>
    <dgm:pt modelId="{C2BD39DC-6533-4DB4-B606-2E7BA42F6D63}" type="pres">
      <dgm:prSet presAssocID="{2FEF92EA-E850-485E-B483-7C5BB72D151B}" presName="hierChild5" presStyleCnt="0"/>
      <dgm:spPr/>
    </dgm:pt>
    <dgm:pt modelId="{49C04E6F-C442-40BD-95DF-896683BFC6BF}" type="pres">
      <dgm:prSet presAssocID="{49138243-4E2F-4B57-B12A-FE4722A1EF69}" presName="hierChild3" presStyleCnt="0"/>
      <dgm:spPr/>
    </dgm:pt>
  </dgm:ptLst>
  <dgm:cxnLst>
    <dgm:cxn modelId="{96A0E855-F31A-460F-AE5D-85EBBD4043AA}" srcId="{49138243-4E2F-4B57-B12A-FE4722A1EF69}" destId="{374576A3-64D7-4E4D-B9B6-E3A3ED5F888A}" srcOrd="0" destOrd="0" parTransId="{4779BBFE-F656-433A-9263-2E60EF68CF16}" sibTransId="{8E8D8EA3-7908-4CB3-BB98-CD23934727C0}"/>
    <dgm:cxn modelId="{D05BF116-B99B-454C-BCE7-7C35B1FA4847}" type="presOf" srcId="{6C1FB35F-B796-4BE7-A3F4-D571B8DF9FDE}" destId="{470C491C-6EFA-4C3B-8DFE-F3C3629AB75C}" srcOrd="1" destOrd="0" presId="urn:microsoft.com/office/officeart/2005/8/layout/orgChart1"/>
    <dgm:cxn modelId="{50246E6F-13A1-4DAA-B0B0-4A664BBD8CDC}" type="presOf" srcId="{2F6CA6A1-B4CC-43A5-B4CC-54B3C0A41908}" destId="{9937C461-E08D-4904-9364-817B4D15C8EB}" srcOrd="0" destOrd="0" presId="urn:microsoft.com/office/officeart/2005/8/layout/orgChart1"/>
    <dgm:cxn modelId="{D5E4A44F-2597-4532-9516-EDBE7248D592}" type="presOf" srcId="{374576A3-64D7-4E4D-B9B6-E3A3ED5F888A}" destId="{BEB728CD-69C8-4873-AEF7-5E774B31055E}" srcOrd="0" destOrd="0" presId="urn:microsoft.com/office/officeart/2005/8/layout/orgChart1"/>
    <dgm:cxn modelId="{A97B7091-2235-4DB4-ADEB-1BFEBBB6112E}" type="presOf" srcId="{374576A3-64D7-4E4D-B9B6-E3A3ED5F888A}" destId="{F8DD0A5B-144B-4D1C-AB3F-D0E42216B9D7}" srcOrd="1" destOrd="0" presId="urn:microsoft.com/office/officeart/2005/8/layout/orgChart1"/>
    <dgm:cxn modelId="{A7EB1F00-50F7-4739-B04A-8074E0C487F4}" type="presOf" srcId="{4779BBFE-F656-433A-9263-2E60EF68CF16}" destId="{F1F83CDC-49AD-403C-8914-852DDFE05B19}" srcOrd="0" destOrd="0" presId="urn:microsoft.com/office/officeart/2005/8/layout/orgChart1"/>
    <dgm:cxn modelId="{273EEF8B-A68D-43B2-BC8A-EF6DAC85AECF}" type="presOf" srcId="{2FEF92EA-E850-485E-B483-7C5BB72D151B}" destId="{776FFD21-C8B2-4567-AFE9-48CD9B2640E1}" srcOrd="0" destOrd="0" presId="urn:microsoft.com/office/officeart/2005/8/layout/orgChart1"/>
    <dgm:cxn modelId="{78995E3A-6903-4A4F-B6B1-DC0DCDDCA871}" type="presOf" srcId="{2FEF92EA-E850-485E-B483-7C5BB72D151B}" destId="{D11E5D19-7CBA-4F15-AA7C-2F70E9F850D0}" srcOrd="1" destOrd="0" presId="urn:microsoft.com/office/officeart/2005/8/layout/orgChart1"/>
    <dgm:cxn modelId="{105856F0-5AF1-46E7-A33A-A9DBA16B5DFE}" type="presOf" srcId="{E66CC727-C913-43BF-85AD-51F3B264761B}" destId="{25CBD419-BA8F-45CD-9343-5E827E9671B9}" srcOrd="0" destOrd="0" presId="urn:microsoft.com/office/officeart/2005/8/layout/orgChart1"/>
    <dgm:cxn modelId="{0E0962DE-46AF-4944-89AE-DF476B7DB4D9}" srcId="{2FEF92EA-E850-485E-B483-7C5BB72D151B}" destId="{6C1FB35F-B796-4BE7-A3F4-D571B8DF9FDE}" srcOrd="0" destOrd="0" parTransId="{9CAD9453-2F98-4B5B-BAB1-DD9ACFAAD02F}" sibTransId="{6B5735D8-B6A6-4912-8F15-F0629C0FE060}"/>
    <dgm:cxn modelId="{2E392310-0EC4-4EFC-91C1-C07FECC2C7EB}" srcId="{374576A3-64D7-4E4D-B9B6-E3A3ED5F888A}" destId="{2F6CA6A1-B4CC-43A5-B4CC-54B3C0A41908}" srcOrd="0" destOrd="0" parTransId="{9E1371F7-1B46-44EC-B049-CF3968916743}" sibTransId="{33CF0FE6-1FA5-47F3-9812-5FFC539239B4}"/>
    <dgm:cxn modelId="{A2A959DC-0962-4D3C-A3ED-A0B0E1CB4E25}" type="presOf" srcId="{49138243-4E2F-4B57-B12A-FE4722A1EF69}" destId="{E8F3CE56-5078-4E22-A595-848ACC148377}" srcOrd="1" destOrd="0" presId="urn:microsoft.com/office/officeart/2005/8/layout/orgChart1"/>
    <dgm:cxn modelId="{1DB40EC4-EA6E-4622-86F5-B1220DC13D21}" type="presOf" srcId="{FE5F610E-1627-46CA-9DCA-3A1DE7015E31}" destId="{18A80107-463A-45CE-BCEB-FF909EB743C2}" srcOrd="0" destOrd="0" presId="urn:microsoft.com/office/officeart/2005/8/layout/orgChart1"/>
    <dgm:cxn modelId="{818F125F-316F-4F05-9B61-C5C5C572BA9E}" srcId="{E66CC727-C913-43BF-85AD-51F3B264761B}" destId="{49138243-4E2F-4B57-B12A-FE4722A1EF69}" srcOrd="0" destOrd="0" parTransId="{3ECEF967-3942-4AF9-8EE4-61506E43FD8A}" sibTransId="{7FB731AE-9308-4738-A321-7912175936A9}"/>
    <dgm:cxn modelId="{CB5D4979-55E4-4D6C-8720-06E4F827AE53}" type="presOf" srcId="{9CAD9453-2F98-4B5B-BAB1-DD9ACFAAD02F}" destId="{03189DAA-79C3-44D0-B671-1412E559CAD6}" srcOrd="0" destOrd="0" presId="urn:microsoft.com/office/officeart/2005/8/layout/orgChart1"/>
    <dgm:cxn modelId="{7E91E543-DD65-400D-927C-C61CABBFE586}" srcId="{49138243-4E2F-4B57-B12A-FE4722A1EF69}" destId="{2FEF92EA-E850-485E-B483-7C5BB72D151B}" srcOrd="1" destOrd="0" parTransId="{FE5F610E-1627-46CA-9DCA-3A1DE7015E31}" sibTransId="{860DD381-BFA5-4EE2-94B1-20C44E2D0793}"/>
    <dgm:cxn modelId="{887687D1-5167-4045-B1A0-0F9E2FC58B09}" type="presOf" srcId="{49138243-4E2F-4B57-B12A-FE4722A1EF69}" destId="{0CAFB6CC-CC9D-4E80-BA08-AC4D66DDF892}" srcOrd="0" destOrd="0" presId="urn:microsoft.com/office/officeart/2005/8/layout/orgChart1"/>
    <dgm:cxn modelId="{5E30B2A2-BC9A-48C4-AB9C-95601CF89DC1}" type="presOf" srcId="{9E1371F7-1B46-44EC-B049-CF3968916743}" destId="{7913E53C-BFA0-4ACD-800B-288CB307B556}" srcOrd="0" destOrd="0" presId="urn:microsoft.com/office/officeart/2005/8/layout/orgChart1"/>
    <dgm:cxn modelId="{F7B30AB7-1202-4690-AAC0-BE6E7815687C}" type="presOf" srcId="{2F6CA6A1-B4CC-43A5-B4CC-54B3C0A41908}" destId="{FACB8478-0B06-468E-9E58-1B71F90168A1}" srcOrd="1" destOrd="0" presId="urn:microsoft.com/office/officeart/2005/8/layout/orgChart1"/>
    <dgm:cxn modelId="{F0386DB4-EAA3-4ABB-8533-1D2EA90EFFAB}" type="presOf" srcId="{6C1FB35F-B796-4BE7-A3F4-D571B8DF9FDE}" destId="{6EA757C1-054A-45D8-9CBB-287FAEC798B5}" srcOrd="0" destOrd="0" presId="urn:microsoft.com/office/officeart/2005/8/layout/orgChart1"/>
    <dgm:cxn modelId="{878791E5-AA8A-4954-ABAD-3263F87FB5C7}" type="presParOf" srcId="{25CBD419-BA8F-45CD-9343-5E827E9671B9}" destId="{236EA89E-091C-49B9-ABDA-71771325567A}" srcOrd="0" destOrd="0" presId="urn:microsoft.com/office/officeart/2005/8/layout/orgChart1"/>
    <dgm:cxn modelId="{ACC26B8D-9370-4FB9-B62A-11A2419514CE}" type="presParOf" srcId="{236EA89E-091C-49B9-ABDA-71771325567A}" destId="{277BF93D-8792-46DB-83F3-F9A3BCC2A88C}" srcOrd="0" destOrd="0" presId="urn:microsoft.com/office/officeart/2005/8/layout/orgChart1"/>
    <dgm:cxn modelId="{8D93EF7E-DD78-474C-99F1-5064D2EF9372}" type="presParOf" srcId="{277BF93D-8792-46DB-83F3-F9A3BCC2A88C}" destId="{0CAFB6CC-CC9D-4E80-BA08-AC4D66DDF892}" srcOrd="0" destOrd="0" presId="urn:microsoft.com/office/officeart/2005/8/layout/orgChart1"/>
    <dgm:cxn modelId="{8293A2E3-28EA-4CAE-8BDA-1E4198D97459}" type="presParOf" srcId="{277BF93D-8792-46DB-83F3-F9A3BCC2A88C}" destId="{E8F3CE56-5078-4E22-A595-848ACC148377}" srcOrd="1" destOrd="0" presId="urn:microsoft.com/office/officeart/2005/8/layout/orgChart1"/>
    <dgm:cxn modelId="{9E481C59-C354-4D8B-9114-9E1DB7F6B5D2}" type="presParOf" srcId="{236EA89E-091C-49B9-ABDA-71771325567A}" destId="{DEE03423-3455-4288-A98A-7E81C4E6468A}" srcOrd="1" destOrd="0" presId="urn:microsoft.com/office/officeart/2005/8/layout/orgChart1"/>
    <dgm:cxn modelId="{C6B3E66E-A6C6-4C55-9F3A-42EDFDE716AE}" type="presParOf" srcId="{DEE03423-3455-4288-A98A-7E81C4E6468A}" destId="{F1F83CDC-49AD-403C-8914-852DDFE05B19}" srcOrd="0" destOrd="0" presId="urn:microsoft.com/office/officeart/2005/8/layout/orgChart1"/>
    <dgm:cxn modelId="{F4FB540A-2A57-4622-B9D6-9ACFE3E8EF65}" type="presParOf" srcId="{DEE03423-3455-4288-A98A-7E81C4E6468A}" destId="{884C755D-27E8-44F3-800C-D28EC8E93B18}" srcOrd="1" destOrd="0" presId="urn:microsoft.com/office/officeart/2005/8/layout/orgChart1"/>
    <dgm:cxn modelId="{2F0916F1-3327-4CAF-9EED-FAC12F5828CA}" type="presParOf" srcId="{884C755D-27E8-44F3-800C-D28EC8E93B18}" destId="{AD1DA434-78E4-407D-ABD9-C103F1A32A1E}" srcOrd="0" destOrd="0" presId="urn:microsoft.com/office/officeart/2005/8/layout/orgChart1"/>
    <dgm:cxn modelId="{5DFF79AA-AAE5-4B8A-8175-EDAF5BF68E21}" type="presParOf" srcId="{AD1DA434-78E4-407D-ABD9-C103F1A32A1E}" destId="{BEB728CD-69C8-4873-AEF7-5E774B31055E}" srcOrd="0" destOrd="0" presId="urn:microsoft.com/office/officeart/2005/8/layout/orgChart1"/>
    <dgm:cxn modelId="{B9023BCE-A9B1-44F6-9100-3FB4295A9C5B}" type="presParOf" srcId="{AD1DA434-78E4-407D-ABD9-C103F1A32A1E}" destId="{F8DD0A5B-144B-4D1C-AB3F-D0E42216B9D7}" srcOrd="1" destOrd="0" presId="urn:microsoft.com/office/officeart/2005/8/layout/orgChart1"/>
    <dgm:cxn modelId="{36AA5673-25D9-47EC-BDFD-24BE67D1E5E3}" type="presParOf" srcId="{884C755D-27E8-44F3-800C-D28EC8E93B18}" destId="{F5BE3462-6F20-4827-8605-BB7F216DE811}" srcOrd="1" destOrd="0" presId="urn:microsoft.com/office/officeart/2005/8/layout/orgChart1"/>
    <dgm:cxn modelId="{5060CC2C-1DFA-44C3-AB99-884C874BFA8D}" type="presParOf" srcId="{F5BE3462-6F20-4827-8605-BB7F216DE811}" destId="{7913E53C-BFA0-4ACD-800B-288CB307B556}" srcOrd="0" destOrd="0" presId="urn:microsoft.com/office/officeart/2005/8/layout/orgChart1"/>
    <dgm:cxn modelId="{B83B3D25-2451-4189-A809-69F3665D788A}" type="presParOf" srcId="{F5BE3462-6F20-4827-8605-BB7F216DE811}" destId="{73818A51-4093-4826-83AA-C8A211113104}" srcOrd="1" destOrd="0" presId="urn:microsoft.com/office/officeart/2005/8/layout/orgChart1"/>
    <dgm:cxn modelId="{69EA38EA-D7C9-4F61-BBEB-A07515DF244A}" type="presParOf" srcId="{73818A51-4093-4826-83AA-C8A211113104}" destId="{3ECFD8E8-A716-4F86-AFEB-43158BBED85F}" srcOrd="0" destOrd="0" presId="urn:microsoft.com/office/officeart/2005/8/layout/orgChart1"/>
    <dgm:cxn modelId="{98AC6A9D-967C-48D7-8084-B8144027EDDC}" type="presParOf" srcId="{3ECFD8E8-A716-4F86-AFEB-43158BBED85F}" destId="{9937C461-E08D-4904-9364-817B4D15C8EB}" srcOrd="0" destOrd="0" presId="urn:microsoft.com/office/officeart/2005/8/layout/orgChart1"/>
    <dgm:cxn modelId="{53D30EB2-89A0-4C6C-A16B-1C515B30CB56}" type="presParOf" srcId="{3ECFD8E8-A716-4F86-AFEB-43158BBED85F}" destId="{FACB8478-0B06-468E-9E58-1B71F90168A1}" srcOrd="1" destOrd="0" presId="urn:microsoft.com/office/officeart/2005/8/layout/orgChart1"/>
    <dgm:cxn modelId="{4D58973B-E576-4011-97FE-A9AB6AB8F957}" type="presParOf" srcId="{73818A51-4093-4826-83AA-C8A211113104}" destId="{CB265D27-E5DF-4B64-B138-864E291F6254}" srcOrd="1" destOrd="0" presId="urn:microsoft.com/office/officeart/2005/8/layout/orgChart1"/>
    <dgm:cxn modelId="{3CC84B10-2E24-4F32-990B-4C3C19C4A3A8}" type="presParOf" srcId="{73818A51-4093-4826-83AA-C8A211113104}" destId="{6C6A2F05-818D-45B0-A66F-4A9E10845043}" srcOrd="2" destOrd="0" presId="urn:microsoft.com/office/officeart/2005/8/layout/orgChart1"/>
    <dgm:cxn modelId="{84430B29-0B39-4066-AB46-C6713F79A7BB}" type="presParOf" srcId="{884C755D-27E8-44F3-800C-D28EC8E93B18}" destId="{88E9CB3A-9C96-4D25-8DE1-68942ADB7EF2}" srcOrd="2" destOrd="0" presId="urn:microsoft.com/office/officeart/2005/8/layout/orgChart1"/>
    <dgm:cxn modelId="{8CDF1BDA-45BD-47B2-A2FA-E24A1FD35EDF}" type="presParOf" srcId="{DEE03423-3455-4288-A98A-7E81C4E6468A}" destId="{18A80107-463A-45CE-BCEB-FF909EB743C2}" srcOrd="2" destOrd="0" presId="urn:microsoft.com/office/officeart/2005/8/layout/orgChart1"/>
    <dgm:cxn modelId="{CF0D3179-5965-4482-ABDE-C60F8A9DF4D1}" type="presParOf" srcId="{DEE03423-3455-4288-A98A-7E81C4E6468A}" destId="{FED3532B-1CD8-4B3F-8F8B-1778FA68682E}" srcOrd="3" destOrd="0" presId="urn:microsoft.com/office/officeart/2005/8/layout/orgChart1"/>
    <dgm:cxn modelId="{4C25DEA6-413C-4725-A3E5-BDD6F5C52EA0}" type="presParOf" srcId="{FED3532B-1CD8-4B3F-8F8B-1778FA68682E}" destId="{0E2EDC94-344F-47CE-9ACC-7D384CA6721D}" srcOrd="0" destOrd="0" presId="urn:microsoft.com/office/officeart/2005/8/layout/orgChart1"/>
    <dgm:cxn modelId="{7957F5D4-6D7E-45B3-904F-A0814BDFA58B}" type="presParOf" srcId="{0E2EDC94-344F-47CE-9ACC-7D384CA6721D}" destId="{776FFD21-C8B2-4567-AFE9-48CD9B2640E1}" srcOrd="0" destOrd="0" presId="urn:microsoft.com/office/officeart/2005/8/layout/orgChart1"/>
    <dgm:cxn modelId="{CB81F478-37A2-41EF-9D65-AF3011C54A9A}" type="presParOf" srcId="{0E2EDC94-344F-47CE-9ACC-7D384CA6721D}" destId="{D11E5D19-7CBA-4F15-AA7C-2F70E9F850D0}" srcOrd="1" destOrd="0" presId="urn:microsoft.com/office/officeart/2005/8/layout/orgChart1"/>
    <dgm:cxn modelId="{6BD1FF04-51B2-42EB-A91E-B7A1885E854F}" type="presParOf" srcId="{FED3532B-1CD8-4B3F-8F8B-1778FA68682E}" destId="{02B70579-555A-45A4-A711-1E81E4C6A2AA}" srcOrd="1" destOrd="0" presId="urn:microsoft.com/office/officeart/2005/8/layout/orgChart1"/>
    <dgm:cxn modelId="{B26CDBA7-D72E-40DD-A54A-680489D2F607}" type="presParOf" srcId="{02B70579-555A-45A4-A711-1E81E4C6A2AA}" destId="{03189DAA-79C3-44D0-B671-1412E559CAD6}" srcOrd="0" destOrd="0" presId="urn:microsoft.com/office/officeart/2005/8/layout/orgChart1"/>
    <dgm:cxn modelId="{1498C2BE-7155-408A-B8C7-0613174DCBEA}" type="presParOf" srcId="{02B70579-555A-45A4-A711-1E81E4C6A2AA}" destId="{05E25C87-DC9D-4C3D-A8F2-DF0EFF2694B4}" srcOrd="1" destOrd="0" presId="urn:microsoft.com/office/officeart/2005/8/layout/orgChart1"/>
    <dgm:cxn modelId="{687C728A-A90D-4729-B784-E6E30AF68162}" type="presParOf" srcId="{05E25C87-DC9D-4C3D-A8F2-DF0EFF2694B4}" destId="{D5D8CB7D-AA57-416B-88E8-B7F7D3F5210E}" srcOrd="0" destOrd="0" presId="urn:microsoft.com/office/officeart/2005/8/layout/orgChart1"/>
    <dgm:cxn modelId="{14B2AC32-5CB1-4917-A7F8-39AB853FEEA4}" type="presParOf" srcId="{D5D8CB7D-AA57-416B-88E8-B7F7D3F5210E}" destId="{6EA757C1-054A-45D8-9CBB-287FAEC798B5}" srcOrd="0" destOrd="0" presId="urn:microsoft.com/office/officeart/2005/8/layout/orgChart1"/>
    <dgm:cxn modelId="{7BEB1DB5-5BC3-460F-9DF0-A8C620F8B984}" type="presParOf" srcId="{D5D8CB7D-AA57-416B-88E8-B7F7D3F5210E}" destId="{470C491C-6EFA-4C3B-8DFE-F3C3629AB75C}" srcOrd="1" destOrd="0" presId="urn:microsoft.com/office/officeart/2005/8/layout/orgChart1"/>
    <dgm:cxn modelId="{A26DD1A7-3287-4888-AB40-723C216EA5D2}" type="presParOf" srcId="{05E25C87-DC9D-4C3D-A8F2-DF0EFF2694B4}" destId="{26F6CB8B-AB7B-4883-B7BF-76FA49C2EEDD}" srcOrd="1" destOrd="0" presId="urn:microsoft.com/office/officeart/2005/8/layout/orgChart1"/>
    <dgm:cxn modelId="{0CA7A9E9-1068-4645-BDA7-3062D8898CA9}" type="presParOf" srcId="{05E25C87-DC9D-4C3D-A8F2-DF0EFF2694B4}" destId="{98CA2C4C-4F77-4EAA-A650-CD8A49B72EB2}" srcOrd="2" destOrd="0" presId="urn:microsoft.com/office/officeart/2005/8/layout/orgChart1"/>
    <dgm:cxn modelId="{AAB8CFB2-1FA1-4F5E-9BF6-2877D5957DA1}" type="presParOf" srcId="{FED3532B-1CD8-4B3F-8F8B-1778FA68682E}" destId="{C2BD39DC-6533-4DB4-B606-2E7BA42F6D63}" srcOrd="2" destOrd="0" presId="urn:microsoft.com/office/officeart/2005/8/layout/orgChart1"/>
    <dgm:cxn modelId="{E4A40D82-BBE2-4805-A298-AC0DC15493CE}" type="presParOf" srcId="{236EA89E-091C-49B9-ABDA-71771325567A}" destId="{49C04E6F-C442-40BD-95DF-896683BFC6B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D1283-438E-4C6F-AE67-A4526E8CC1CD}">
      <dsp:nvSpPr>
        <dsp:cNvPr id="0" name=""/>
        <dsp:cNvSpPr/>
      </dsp:nvSpPr>
      <dsp:spPr>
        <a:xfrm>
          <a:off x="-5366855" y="-821851"/>
          <a:ext cx="6390513" cy="6390513"/>
        </a:xfrm>
        <a:prstGeom prst="blockArc">
          <a:avLst>
            <a:gd name="adj1" fmla="val 18900000"/>
            <a:gd name="adj2" fmla="val 2700000"/>
            <a:gd name="adj3" fmla="val 338"/>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F7C7EC-D3FF-4963-8C0E-FF4766AD00B1}">
      <dsp:nvSpPr>
        <dsp:cNvPr id="0" name=""/>
        <dsp:cNvSpPr/>
      </dsp:nvSpPr>
      <dsp:spPr>
        <a:xfrm>
          <a:off x="447634" y="296580"/>
          <a:ext cx="7106393" cy="5935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123"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NOT NULL [used when field is mandatory]</a:t>
          </a:r>
          <a:endParaRPr lang="en-US" sz="2100" kern="1200" dirty="0"/>
        </a:p>
      </dsp:txBody>
      <dsp:txXfrm>
        <a:off x="447634" y="296580"/>
        <a:ext cx="7106393" cy="593541"/>
      </dsp:txXfrm>
    </dsp:sp>
    <dsp:sp modelId="{89574348-61C4-4971-BC43-F7C1D8A7C951}">
      <dsp:nvSpPr>
        <dsp:cNvPr id="0" name=""/>
        <dsp:cNvSpPr/>
      </dsp:nvSpPr>
      <dsp:spPr>
        <a:xfrm>
          <a:off x="76670" y="222388"/>
          <a:ext cx="741926" cy="74192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9B669C-C0D6-4D30-A4A9-2B17C7A39830}">
      <dsp:nvSpPr>
        <dsp:cNvPr id="0" name=""/>
        <dsp:cNvSpPr/>
      </dsp:nvSpPr>
      <dsp:spPr>
        <a:xfrm>
          <a:off x="872948" y="1186607"/>
          <a:ext cx="6681078" cy="59354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123"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UNIQUE [used when no duplicates are required]</a:t>
          </a:r>
          <a:endParaRPr lang="en-US" sz="2100" kern="1200" dirty="0"/>
        </a:p>
      </dsp:txBody>
      <dsp:txXfrm>
        <a:off x="872948" y="1186607"/>
        <a:ext cx="6681078" cy="593541"/>
      </dsp:txXfrm>
    </dsp:sp>
    <dsp:sp modelId="{7FAD88EA-3F79-4C6B-ACBD-EA670F36FE65}">
      <dsp:nvSpPr>
        <dsp:cNvPr id="0" name=""/>
        <dsp:cNvSpPr/>
      </dsp:nvSpPr>
      <dsp:spPr>
        <a:xfrm>
          <a:off x="501985" y="1112415"/>
          <a:ext cx="741926" cy="74192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458B31-B46A-48D6-894C-7D24FD8D0506}">
      <dsp:nvSpPr>
        <dsp:cNvPr id="0" name=""/>
        <dsp:cNvSpPr/>
      </dsp:nvSpPr>
      <dsp:spPr>
        <a:xfrm>
          <a:off x="1003485" y="2076634"/>
          <a:ext cx="6550541" cy="59354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123"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CHECK [used when some condition is needed to apply]</a:t>
          </a:r>
          <a:endParaRPr lang="en-US" sz="2100" kern="1200" dirty="0"/>
        </a:p>
      </dsp:txBody>
      <dsp:txXfrm>
        <a:off x="1003485" y="2076634"/>
        <a:ext cx="6550541" cy="593541"/>
      </dsp:txXfrm>
    </dsp:sp>
    <dsp:sp modelId="{0FD709A6-A116-4112-A87D-708B1220BA67}">
      <dsp:nvSpPr>
        <dsp:cNvPr id="0" name=""/>
        <dsp:cNvSpPr/>
      </dsp:nvSpPr>
      <dsp:spPr>
        <a:xfrm>
          <a:off x="632522" y="2002442"/>
          <a:ext cx="741926" cy="741926"/>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F797A0-7427-4A13-9ED0-49C9B399F449}">
      <dsp:nvSpPr>
        <dsp:cNvPr id="0" name=""/>
        <dsp:cNvSpPr/>
      </dsp:nvSpPr>
      <dsp:spPr>
        <a:xfrm>
          <a:off x="872948" y="2966661"/>
          <a:ext cx="6681078" cy="59354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123"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PRIMARY KEY [each relation have one primary key]</a:t>
          </a:r>
          <a:endParaRPr lang="en-US" sz="2100" kern="1200" dirty="0"/>
        </a:p>
      </dsp:txBody>
      <dsp:txXfrm>
        <a:off x="872948" y="2966661"/>
        <a:ext cx="6681078" cy="593541"/>
      </dsp:txXfrm>
    </dsp:sp>
    <dsp:sp modelId="{40B0FC01-E515-4A3A-B82E-23FD83E267BC}">
      <dsp:nvSpPr>
        <dsp:cNvPr id="0" name=""/>
        <dsp:cNvSpPr/>
      </dsp:nvSpPr>
      <dsp:spPr>
        <a:xfrm>
          <a:off x="501985" y="2892469"/>
          <a:ext cx="741926" cy="741926"/>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19862B-3CA0-4127-9F09-7C19CF12AD4D}">
      <dsp:nvSpPr>
        <dsp:cNvPr id="0" name=""/>
        <dsp:cNvSpPr/>
      </dsp:nvSpPr>
      <dsp:spPr>
        <a:xfrm>
          <a:off x="447634" y="3856689"/>
          <a:ext cx="7106393" cy="59354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123" tIns="53340" rIns="53340" bIns="53340" numCol="1" spcCol="1270" anchor="ctr" anchorCtr="0">
          <a:noAutofit/>
        </a:bodyPr>
        <a:lstStyle/>
        <a:p>
          <a:pPr lvl="0" algn="l" defTabSz="933450">
            <a:lnSpc>
              <a:spcPct val="90000"/>
            </a:lnSpc>
            <a:spcBef>
              <a:spcPct val="0"/>
            </a:spcBef>
            <a:spcAft>
              <a:spcPct val="35000"/>
            </a:spcAft>
          </a:pPr>
          <a:r>
            <a:rPr lang="en-US" sz="2100" kern="1200" dirty="0" smtClean="0"/>
            <a:t>FOREIGN KEY [used to get data from other table]</a:t>
          </a:r>
          <a:endParaRPr lang="en-US" sz="2100" kern="1200" dirty="0"/>
        </a:p>
      </dsp:txBody>
      <dsp:txXfrm>
        <a:off x="447634" y="3856689"/>
        <a:ext cx="7106393" cy="593541"/>
      </dsp:txXfrm>
    </dsp:sp>
    <dsp:sp modelId="{21B76A12-D60E-4487-9111-2D5488BE8779}">
      <dsp:nvSpPr>
        <dsp:cNvPr id="0" name=""/>
        <dsp:cNvSpPr/>
      </dsp:nvSpPr>
      <dsp:spPr>
        <a:xfrm>
          <a:off x="76670" y="3782496"/>
          <a:ext cx="741926" cy="741926"/>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D1283-438E-4C6F-AE67-A4526E8CC1CD}">
      <dsp:nvSpPr>
        <dsp:cNvPr id="0" name=""/>
        <dsp:cNvSpPr/>
      </dsp:nvSpPr>
      <dsp:spPr>
        <a:xfrm>
          <a:off x="-5325924" y="-821851"/>
          <a:ext cx="6390513" cy="6390513"/>
        </a:xfrm>
        <a:prstGeom prst="blockArc">
          <a:avLst>
            <a:gd name="adj1" fmla="val 18900000"/>
            <a:gd name="adj2" fmla="val 2700000"/>
            <a:gd name="adj3" fmla="val 33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F7C7EC-D3FF-4963-8C0E-FF4766AD00B1}">
      <dsp:nvSpPr>
        <dsp:cNvPr id="0" name=""/>
        <dsp:cNvSpPr/>
      </dsp:nvSpPr>
      <dsp:spPr>
        <a:xfrm>
          <a:off x="872582" y="678129"/>
          <a:ext cx="6722376" cy="13560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380"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At the time of table creation using CREATE TABLE command</a:t>
          </a:r>
          <a:endParaRPr lang="en-US" sz="2500" kern="1200" dirty="0"/>
        </a:p>
      </dsp:txBody>
      <dsp:txXfrm>
        <a:off x="872582" y="678129"/>
        <a:ext cx="6722376" cy="1356068"/>
      </dsp:txXfrm>
    </dsp:sp>
    <dsp:sp modelId="{89574348-61C4-4971-BC43-F7C1D8A7C951}">
      <dsp:nvSpPr>
        <dsp:cNvPr id="0" name=""/>
        <dsp:cNvSpPr/>
      </dsp:nvSpPr>
      <dsp:spPr>
        <a:xfrm>
          <a:off x="25039" y="508620"/>
          <a:ext cx="1695086" cy="169508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9B669C-C0D6-4D30-A4A9-2B17C7A39830}">
      <dsp:nvSpPr>
        <dsp:cNvPr id="0" name=""/>
        <dsp:cNvSpPr/>
      </dsp:nvSpPr>
      <dsp:spPr>
        <a:xfrm>
          <a:off x="872582" y="2712612"/>
          <a:ext cx="6722376" cy="1356068"/>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380"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After table creation using ALTER TABLE command</a:t>
          </a:r>
        </a:p>
        <a:p>
          <a:pPr lvl="0" algn="l" defTabSz="1111250">
            <a:lnSpc>
              <a:spcPct val="90000"/>
            </a:lnSpc>
            <a:spcBef>
              <a:spcPct val="0"/>
            </a:spcBef>
            <a:spcAft>
              <a:spcPct val="35000"/>
            </a:spcAft>
          </a:pPr>
          <a:r>
            <a:rPr lang="en-US" sz="2500" kern="1200" dirty="0" smtClean="0">
              <a:solidFill>
                <a:srgbClr val="FF0000"/>
              </a:solidFill>
            </a:rPr>
            <a:t>[will cover in next class]</a:t>
          </a:r>
        </a:p>
      </dsp:txBody>
      <dsp:txXfrm>
        <a:off x="872582" y="2712612"/>
        <a:ext cx="6722376" cy="1356068"/>
      </dsp:txXfrm>
    </dsp:sp>
    <dsp:sp modelId="{7FAD88EA-3F79-4C6B-ACBD-EA670F36FE65}">
      <dsp:nvSpPr>
        <dsp:cNvPr id="0" name=""/>
        <dsp:cNvSpPr/>
      </dsp:nvSpPr>
      <dsp:spPr>
        <a:xfrm>
          <a:off x="25039" y="2543103"/>
          <a:ext cx="1695086" cy="1695086"/>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D892F-7612-49FC-8896-C355CA85D350}">
      <dsp:nvSpPr>
        <dsp:cNvPr id="0" name=""/>
        <dsp:cNvSpPr/>
      </dsp:nvSpPr>
      <dsp:spPr>
        <a:xfrm>
          <a:off x="4363922" y="2557269"/>
          <a:ext cx="499674" cy="1532334"/>
        </a:xfrm>
        <a:custGeom>
          <a:avLst/>
          <a:gdLst/>
          <a:ahLst/>
          <a:cxnLst/>
          <a:rect l="0" t="0" r="0" b="0"/>
          <a:pathLst>
            <a:path>
              <a:moveTo>
                <a:pt x="0" y="0"/>
              </a:moveTo>
              <a:lnTo>
                <a:pt x="0" y="1532334"/>
              </a:lnTo>
              <a:lnTo>
                <a:pt x="499674" y="153233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A80107-463A-45CE-BCEB-FF909EB743C2}">
      <dsp:nvSpPr>
        <dsp:cNvPr id="0" name=""/>
        <dsp:cNvSpPr/>
      </dsp:nvSpPr>
      <dsp:spPr>
        <a:xfrm>
          <a:off x="3681034" y="937441"/>
          <a:ext cx="2015353" cy="699544"/>
        </a:xfrm>
        <a:custGeom>
          <a:avLst/>
          <a:gdLst/>
          <a:ahLst/>
          <a:cxnLst/>
          <a:rect l="0" t="0" r="0" b="0"/>
          <a:pathLst>
            <a:path>
              <a:moveTo>
                <a:pt x="0" y="0"/>
              </a:moveTo>
              <a:lnTo>
                <a:pt x="0" y="349772"/>
              </a:lnTo>
              <a:lnTo>
                <a:pt x="2015353" y="349772"/>
              </a:lnTo>
              <a:lnTo>
                <a:pt x="2015353" y="69954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2454FB-E0AB-4587-9300-3BCDF8DC25C2}">
      <dsp:nvSpPr>
        <dsp:cNvPr id="0" name=""/>
        <dsp:cNvSpPr/>
      </dsp:nvSpPr>
      <dsp:spPr>
        <a:xfrm>
          <a:off x="333216" y="2557269"/>
          <a:ext cx="499674" cy="1532334"/>
        </a:xfrm>
        <a:custGeom>
          <a:avLst/>
          <a:gdLst/>
          <a:ahLst/>
          <a:cxnLst/>
          <a:rect l="0" t="0" r="0" b="0"/>
          <a:pathLst>
            <a:path>
              <a:moveTo>
                <a:pt x="0" y="0"/>
              </a:moveTo>
              <a:lnTo>
                <a:pt x="0" y="1532334"/>
              </a:lnTo>
              <a:lnTo>
                <a:pt x="499674" y="153233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F83CDC-49AD-403C-8914-852DDFE05B19}">
      <dsp:nvSpPr>
        <dsp:cNvPr id="0" name=""/>
        <dsp:cNvSpPr/>
      </dsp:nvSpPr>
      <dsp:spPr>
        <a:xfrm>
          <a:off x="1665681" y="937441"/>
          <a:ext cx="2015353" cy="699544"/>
        </a:xfrm>
        <a:custGeom>
          <a:avLst/>
          <a:gdLst/>
          <a:ahLst/>
          <a:cxnLst/>
          <a:rect l="0" t="0" r="0" b="0"/>
          <a:pathLst>
            <a:path>
              <a:moveTo>
                <a:pt x="2015353" y="0"/>
              </a:moveTo>
              <a:lnTo>
                <a:pt x="2015353" y="349772"/>
              </a:lnTo>
              <a:lnTo>
                <a:pt x="0" y="349772"/>
              </a:lnTo>
              <a:lnTo>
                <a:pt x="0" y="69954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AFB6CC-CC9D-4E80-BA08-AC4D66DDF892}">
      <dsp:nvSpPr>
        <dsp:cNvPr id="0" name=""/>
        <dsp:cNvSpPr/>
      </dsp:nvSpPr>
      <dsp:spPr>
        <a:xfrm>
          <a:off x="2015453" y="17158"/>
          <a:ext cx="3331162" cy="92028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Definition Level</a:t>
          </a:r>
          <a:endParaRPr lang="en-US" sz="2900" kern="1200" dirty="0"/>
        </a:p>
      </dsp:txBody>
      <dsp:txXfrm>
        <a:off x="2015453" y="17158"/>
        <a:ext cx="3331162" cy="920283"/>
      </dsp:txXfrm>
    </dsp:sp>
    <dsp:sp modelId="{BEB728CD-69C8-4873-AEF7-5E774B31055E}">
      <dsp:nvSpPr>
        <dsp:cNvPr id="0" name=""/>
        <dsp:cNvSpPr/>
      </dsp:nvSpPr>
      <dsp:spPr>
        <a:xfrm>
          <a:off x="100" y="1636985"/>
          <a:ext cx="3331162" cy="9202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Column Level:</a:t>
          </a:r>
        </a:p>
      </dsp:txBody>
      <dsp:txXfrm>
        <a:off x="100" y="1636985"/>
        <a:ext cx="3331162" cy="920283"/>
      </dsp:txXfrm>
    </dsp:sp>
    <dsp:sp modelId="{65C68127-8939-4DCB-80F5-CC099912B6B2}">
      <dsp:nvSpPr>
        <dsp:cNvPr id="0" name=""/>
        <dsp:cNvSpPr/>
      </dsp:nvSpPr>
      <dsp:spPr>
        <a:xfrm>
          <a:off x="832890" y="3256813"/>
          <a:ext cx="3331162" cy="166558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Constraint defined after the declaration of a field at the same line</a:t>
          </a:r>
          <a:endParaRPr lang="en-US" sz="2900" b="0" kern="1200" dirty="0"/>
        </a:p>
      </dsp:txBody>
      <dsp:txXfrm>
        <a:off x="832890" y="3256813"/>
        <a:ext cx="3331162" cy="1665581"/>
      </dsp:txXfrm>
    </dsp:sp>
    <dsp:sp modelId="{776FFD21-C8B2-4567-AFE9-48CD9B2640E1}">
      <dsp:nvSpPr>
        <dsp:cNvPr id="0" name=""/>
        <dsp:cNvSpPr/>
      </dsp:nvSpPr>
      <dsp:spPr>
        <a:xfrm>
          <a:off x="4030806" y="1636985"/>
          <a:ext cx="3331162" cy="9202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Table Level:</a:t>
          </a:r>
        </a:p>
      </dsp:txBody>
      <dsp:txXfrm>
        <a:off x="4030806" y="1636985"/>
        <a:ext cx="3331162" cy="920283"/>
      </dsp:txXfrm>
    </dsp:sp>
    <dsp:sp modelId="{D563C5C2-B793-4526-A4D3-20995931F024}">
      <dsp:nvSpPr>
        <dsp:cNvPr id="0" name=""/>
        <dsp:cNvSpPr/>
      </dsp:nvSpPr>
      <dsp:spPr>
        <a:xfrm>
          <a:off x="4863596" y="3256813"/>
          <a:ext cx="3331162" cy="166558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Constraint defined after the declaration of all fields</a:t>
          </a:r>
          <a:endParaRPr lang="en-US" sz="2900" kern="1200" dirty="0"/>
        </a:p>
      </dsp:txBody>
      <dsp:txXfrm>
        <a:off x="4863596" y="3256813"/>
        <a:ext cx="3331162" cy="16655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89DAA-79C3-44D0-B671-1412E559CAD6}">
      <dsp:nvSpPr>
        <dsp:cNvPr id="0" name=""/>
        <dsp:cNvSpPr/>
      </dsp:nvSpPr>
      <dsp:spPr>
        <a:xfrm>
          <a:off x="4389405" y="2697510"/>
          <a:ext cx="502592" cy="1305868"/>
        </a:xfrm>
        <a:custGeom>
          <a:avLst/>
          <a:gdLst/>
          <a:ahLst/>
          <a:cxnLst/>
          <a:rect l="0" t="0" r="0" b="0"/>
          <a:pathLst>
            <a:path>
              <a:moveTo>
                <a:pt x="0" y="0"/>
              </a:moveTo>
              <a:lnTo>
                <a:pt x="0" y="1305868"/>
              </a:lnTo>
              <a:lnTo>
                <a:pt x="502592" y="13058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A80107-463A-45CE-BCEB-FF909EB743C2}">
      <dsp:nvSpPr>
        <dsp:cNvPr id="0" name=""/>
        <dsp:cNvSpPr/>
      </dsp:nvSpPr>
      <dsp:spPr>
        <a:xfrm>
          <a:off x="3702529" y="1279295"/>
          <a:ext cx="2027121" cy="703628"/>
        </a:xfrm>
        <a:custGeom>
          <a:avLst/>
          <a:gdLst/>
          <a:ahLst/>
          <a:cxnLst/>
          <a:rect l="0" t="0" r="0" b="0"/>
          <a:pathLst>
            <a:path>
              <a:moveTo>
                <a:pt x="0" y="0"/>
              </a:moveTo>
              <a:lnTo>
                <a:pt x="0" y="351814"/>
              </a:lnTo>
              <a:lnTo>
                <a:pt x="2027121" y="351814"/>
              </a:lnTo>
              <a:lnTo>
                <a:pt x="2027121" y="70362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13E53C-BFA0-4ACD-800B-288CB307B556}">
      <dsp:nvSpPr>
        <dsp:cNvPr id="0" name=""/>
        <dsp:cNvSpPr/>
      </dsp:nvSpPr>
      <dsp:spPr>
        <a:xfrm>
          <a:off x="335162" y="2697510"/>
          <a:ext cx="502592" cy="1305868"/>
        </a:xfrm>
        <a:custGeom>
          <a:avLst/>
          <a:gdLst/>
          <a:ahLst/>
          <a:cxnLst/>
          <a:rect l="0" t="0" r="0" b="0"/>
          <a:pathLst>
            <a:path>
              <a:moveTo>
                <a:pt x="0" y="0"/>
              </a:moveTo>
              <a:lnTo>
                <a:pt x="0" y="1305868"/>
              </a:lnTo>
              <a:lnTo>
                <a:pt x="502592" y="13058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F83CDC-49AD-403C-8914-852DDFE05B19}">
      <dsp:nvSpPr>
        <dsp:cNvPr id="0" name=""/>
        <dsp:cNvSpPr/>
      </dsp:nvSpPr>
      <dsp:spPr>
        <a:xfrm>
          <a:off x="1675407" y="1279295"/>
          <a:ext cx="2027121" cy="703628"/>
        </a:xfrm>
        <a:custGeom>
          <a:avLst/>
          <a:gdLst/>
          <a:ahLst/>
          <a:cxnLst/>
          <a:rect l="0" t="0" r="0" b="0"/>
          <a:pathLst>
            <a:path>
              <a:moveTo>
                <a:pt x="2027121" y="0"/>
              </a:moveTo>
              <a:lnTo>
                <a:pt x="2027121" y="351814"/>
              </a:lnTo>
              <a:lnTo>
                <a:pt x="0" y="351814"/>
              </a:lnTo>
              <a:lnTo>
                <a:pt x="0" y="70362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AFB6CC-CC9D-4E80-BA08-AC4D66DDF892}">
      <dsp:nvSpPr>
        <dsp:cNvPr id="0" name=""/>
        <dsp:cNvSpPr/>
      </dsp:nvSpPr>
      <dsp:spPr>
        <a:xfrm>
          <a:off x="2027222" y="383241"/>
          <a:ext cx="3350614" cy="89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Constraint Name</a:t>
          </a:r>
          <a:endParaRPr lang="en-US" sz="1700" kern="1200" dirty="0"/>
        </a:p>
      </dsp:txBody>
      <dsp:txXfrm>
        <a:off x="2027222" y="383241"/>
        <a:ext cx="3350614" cy="896054"/>
      </dsp:txXfrm>
    </dsp:sp>
    <dsp:sp modelId="{BEB728CD-69C8-4873-AEF7-5E774B31055E}">
      <dsp:nvSpPr>
        <dsp:cNvPr id="0" name=""/>
        <dsp:cNvSpPr/>
      </dsp:nvSpPr>
      <dsp:spPr>
        <a:xfrm>
          <a:off x="100" y="1982924"/>
          <a:ext cx="3350614" cy="7145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User Generated:</a:t>
          </a:r>
        </a:p>
      </dsp:txBody>
      <dsp:txXfrm>
        <a:off x="100" y="1982924"/>
        <a:ext cx="3350614" cy="714585"/>
      </dsp:txXfrm>
    </dsp:sp>
    <dsp:sp modelId="{9937C461-E08D-4904-9364-817B4D15C8EB}">
      <dsp:nvSpPr>
        <dsp:cNvPr id="0" name=""/>
        <dsp:cNvSpPr/>
      </dsp:nvSpPr>
      <dsp:spPr>
        <a:xfrm>
          <a:off x="837754" y="3401139"/>
          <a:ext cx="3350614" cy="120447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Name explicitly given by a user in CREATE or ALTER command</a:t>
          </a:r>
          <a:endParaRPr lang="en-US" sz="1700" kern="1200" dirty="0"/>
        </a:p>
      </dsp:txBody>
      <dsp:txXfrm>
        <a:off x="837754" y="3401139"/>
        <a:ext cx="3350614" cy="1204478"/>
      </dsp:txXfrm>
    </dsp:sp>
    <dsp:sp modelId="{776FFD21-C8B2-4567-AFE9-48CD9B2640E1}">
      <dsp:nvSpPr>
        <dsp:cNvPr id="0" name=""/>
        <dsp:cNvSpPr/>
      </dsp:nvSpPr>
      <dsp:spPr>
        <a:xfrm>
          <a:off x="4054343" y="1982924"/>
          <a:ext cx="3350614" cy="7145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System Generated:</a:t>
          </a:r>
        </a:p>
      </dsp:txBody>
      <dsp:txXfrm>
        <a:off x="4054343" y="1982924"/>
        <a:ext cx="3350614" cy="714585"/>
      </dsp:txXfrm>
    </dsp:sp>
    <dsp:sp modelId="{6EA757C1-054A-45D8-9CBB-287FAEC798B5}">
      <dsp:nvSpPr>
        <dsp:cNvPr id="0" name=""/>
        <dsp:cNvSpPr/>
      </dsp:nvSpPr>
      <dsp:spPr>
        <a:xfrm>
          <a:off x="4891997" y="3401139"/>
          <a:ext cx="3350614" cy="120447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Name automatically given by DBMS.</a:t>
          </a:r>
        </a:p>
        <a:p>
          <a:pPr lvl="0" algn="ctr" defTabSz="755650">
            <a:lnSpc>
              <a:spcPct val="90000"/>
            </a:lnSpc>
            <a:spcBef>
              <a:spcPct val="0"/>
            </a:spcBef>
            <a:spcAft>
              <a:spcPct val="35000"/>
            </a:spcAft>
          </a:pPr>
          <a:r>
            <a:rPr lang="en-US" sz="1700" kern="1200" dirty="0" smtClean="0"/>
            <a:t>Identification: name starts with SYS_C followed by any numerical number e.g. SYS_C0132</a:t>
          </a:r>
          <a:endParaRPr lang="en-US" sz="1700" kern="1200" dirty="0"/>
        </a:p>
      </dsp:txBody>
      <dsp:txXfrm>
        <a:off x="4891997" y="3401139"/>
        <a:ext cx="3350614" cy="120447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3FD5F-52A7-4230-BF77-D7C2ACB210A1}" type="datetimeFigureOut">
              <a:rPr lang="en-US" smtClean="0"/>
              <a:t>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D1851-359B-40D2-8DB2-E5D9684956FB}" type="slidenum">
              <a:rPr lang="en-US" smtClean="0"/>
              <a:t>‹#›</a:t>
            </a:fld>
            <a:endParaRPr lang="en-US"/>
          </a:p>
        </p:txBody>
      </p:sp>
    </p:spTree>
    <p:extLst>
      <p:ext uri="{BB962C8B-B14F-4D97-AF65-F5344CB8AC3E}">
        <p14:creationId xmlns:p14="http://schemas.microsoft.com/office/powerpoint/2010/main" val="264853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97.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70.wmf"/><Relationship Id="rId4" Type="http://schemas.openxmlformats.org/officeDocument/2006/relationships/oleObject" Target="../embeddings/oleObject2.bin"/></Relationships>
</file>

<file path=ppt/notesSlides/_rels/note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 Target="../slides/slide105.xml"/><Relationship Id="rId1" Type="http://schemas.openxmlformats.org/officeDocument/2006/relationships/notesMaster" Target="../notesMasters/notesMaster1.xml"/><Relationship Id="rId4" Type="http://schemas.openxmlformats.org/officeDocument/2006/relationships/image" Target="../media/image76.png"/></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CREATE TABLE</a:t>
            </a:r>
            <a:r>
              <a:rPr lang="en-US" smtClean="0"/>
              <a:t> Statement</a:t>
            </a:r>
          </a:p>
          <a:p>
            <a:pPr lvl="1"/>
            <a:r>
              <a:rPr lang="en-US" smtClean="0"/>
              <a:t>Create tables to store data by executing the SQL </a:t>
            </a:r>
            <a:r>
              <a:rPr lang="en-US" smtClean="0">
                <a:solidFill>
                  <a:srgbClr val="FC0128"/>
                </a:solidFill>
                <a:latin typeface="Courier New" panose="02070309020205020404" pitchFamily="49" charset="0"/>
              </a:rPr>
              <a:t>CREATE TABLE</a:t>
            </a:r>
            <a:r>
              <a:rPr lang="en-US" smtClean="0">
                <a:solidFill>
                  <a:srgbClr val="FC0128"/>
                </a:solidFill>
              </a:rPr>
              <a:t> statement</a:t>
            </a:r>
            <a:r>
              <a:rPr lang="en-US" smtClean="0"/>
              <a:t>. This statement is one of the </a:t>
            </a:r>
            <a:r>
              <a:rPr lang="en-US" smtClean="0">
                <a:solidFill>
                  <a:srgbClr val="FC0128"/>
                </a:solidFill>
              </a:rPr>
              <a:t>data definition language (DDL) statements</a:t>
            </a:r>
            <a:r>
              <a:rPr lang="en-US" smtClean="0"/>
              <a:t>, that are covered in subsequent lessons. DDL statements are a subset of SQL statements used to create, modify, or remove Oracle9</a:t>
            </a:r>
            <a:r>
              <a:rPr lang="en-US" i="1" smtClean="0"/>
              <a:t>i</a:t>
            </a:r>
            <a:r>
              <a:rPr lang="en-US" smtClean="0"/>
              <a:t> </a:t>
            </a:r>
            <a:r>
              <a:rPr lang="en-US" smtClean="0">
                <a:solidFill>
                  <a:srgbClr val="FC0128"/>
                </a:solidFill>
              </a:rPr>
              <a:t>database structures</a:t>
            </a:r>
            <a:r>
              <a:rPr lang="en-US" smtClean="0"/>
              <a:t>. These statements have an immediate effect on the database, and they also record information in the data dictionary. </a:t>
            </a:r>
          </a:p>
          <a:p>
            <a:pPr lvl="1"/>
            <a:r>
              <a:rPr lang="en-US" smtClean="0"/>
              <a:t>To create a table, a user must have the </a:t>
            </a:r>
            <a:r>
              <a:rPr lang="en-US" smtClean="0">
                <a:latin typeface="Courier New" panose="02070309020205020404" pitchFamily="49" charset="0"/>
              </a:rPr>
              <a:t>CREATE TABLE</a:t>
            </a:r>
            <a:r>
              <a:rPr lang="en-US" smtClean="0"/>
              <a:t> privilege and a storage area in which to create objects. The database administrator uses </a:t>
            </a:r>
            <a:r>
              <a:rPr lang="en-US" smtClean="0">
                <a:solidFill>
                  <a:srgbClr val="FC0128"/>
                </a:solidFill>
              </a:rPr>
              <a:t>data control language (DCL) statements</a:t>
            </a:r>
            <a:r>
              <a:rPr lang="en-US" smtClean="0"/>
              <a:t>, which are covered in a later lesson, to grant privileges to users.</a:t>
            </a:r>
          </a:p>
          <a:p>
            <a:pPr lvl="1"/>
            <a:r>
              <a:rPr lang="en-US" smtClean="0"/>
              <a:t>In the syntax:</a:t>
            </a:r>
          </a:p>
          <a:p>
            <a:pPr lvl="1">
              <a:lnSpc>
                <a:spcPct val="90000"/>
              </a:lnSpc>
            </a:pPr>
            <a:r>
              <a:rPr lang="en-US" smtClean="0"/>
              <a:t>	</a:t>
            </a:r>
            <a:r>
              <a:rPr lang="en-US" i="1" smtClean="0">
                <a:latin typeface="Courier New" panose="02070309020205020404" pitchFamily="49" charset="0"/>
              </a:rPr>
              <a:t>schema</a:t>
            </a:r>
            <a:r>
              <a:rPr lang="en-US" smtClean="0"/>
              <a:t>			is the same as the owner’s name</a:t>
            </a:r>
          </a:p>
          <a:p>
            <a:pPr lvl="1"/>
            <a:r>
              <a:rPr lang="en-US" i="1" smtClean="0"/>
              <a:t>	</a:t>
            </a:r>
            <a:r>
              <a:rPr lang="en-US" i="1" smtClean="0">
                <a:latin typeface="Courier New" panose="02070309020205020404" pitchFamily="49" charset="0"/>
              </a:rPr>
              <a:t>table</a:t>
            </a:r>
            <a:r>
              <a:rPr lang="en-US" smtClean="0"/>
              <a:t>			is the name of the table</a:t>
            </a:r>
          </a:p>
          <a:p>
            <a:pPr lvl="1"/>
            <a:r>
              <a:rPr lang="en-US" smtClean="0"/>
              <a:t>	</a:t>
            </a:r>
            <a:r>
              <a:rPr lang="en-US" smtClean="0">
                <a:latin typeface="Courier New" panose="02070309020205020404" pitchFamily="49" charset="0"/>
              </a:rPr>
              <a:t>DEFAULT </a:t>
            </a:r>
            <a:r>
              <a:rPr lang="en-US" i="1" smtClean="0">
                <a:latin typeface="Courier New" panose="02070309020205020404" pitchFamily="49" charset="0"/>
              </a:rPr>
              <a:t>expr</a:t>
            </a:r>
            <a:r>
              <a:rPr lang="en-US" i="1" smtClean="0"/>
              <a:t>		</a:t>
            </a:r>
            <a:r>
              <a:rPr lang="en-US" smtClean="0"/>
              <a:t>specifies a default value if a value is omitted in the </a:t>
            </a:r>
            <a:r>
              <a:rPr lang="en-US" smtClean="0">
                <a:latin typeface="Courier New" panose="02070309020205020404" pitchFamily="49" charset="0"/>
              </a:rPr>
              <a:t>INSERT</a:t>
            </a:r>
            <a:r>
              <a:rPr lang="en-US" smtClean="0"/>
              <a:t> 						statement</a:t>
            </a:r>
          </a:p>
          <a:p>
            <a:pPr lvl="1"/>
            <a:r>
              <a:rPr lang="en-US" i="1" smtClean="0"/>
              <a:t>	</a:t>
            </a:r>
            <a:r>
              <a:rPr lang="en-US" i="1" smtClean="0">
                <a:latin typeface="Courier New" panose="02070309020205020404" pitchFamily="49" charset="0"/>
              </a:rPr>
              <a:t>column</a:t>
            </a:r>
            <a:r>
              <a:rPr lang="en-US" smtClean="0"/>
              <a:t>			is the name of the column</a:t>
            </a:r>
          </a:p>
          <a:p>
            <a:pPr lvl="1"/>
            <a:r>
              <a:rPr lang="en-US" smtClean="0"/>
              <a:t>	</a:t>
            </a:r>
            <a:r>
              <a:rPr lang="en-US" i="1" smtClean="0">
                <a:latin typeface="Courier New" panose="02070309020205020404" pitchFamily="49" charset="0"/>
              </a:rPr>
              <a:t>datatype</a:t>
            </a:r>
            <a:r>
              <a:rPr lang="en-US" smtClean="0"/>
              <a:t>			is the column’s data type and length</a:t>
            </a:r>
          </a:p>
          <a:p>
            <a:endParaRPr lang="en-US" smtClean="0">
              <a:solidFill>
                <a:schemeClr val="accent2"/>
              </a:solidFill>
            </a:endParaRPr>
          </a:p>
          <a:p>
            <a:r>
              <a:rPr lang="en-US" smtClean="0">
                <a:solidFill>
                  <a:srgbClr val="0000FF"/>
                </a:solidFill>
              </a:rPr>
              <a:t>Instructor Note </a:t>
            </a:r>
          </a:p>
          <a:p>
            <a:pPr lvl="1"/>
            <a:r>
              <a:rPr lang="en-US" smtClean="0">
                <a:solidFill>
                  <a:srgbClr val="0000FF"/>
                </a:solidFill>
              </a:rPr>
              <a:t>Please read the Instructor note on page 9-37</a:t>
            </a:r>
          </a:p>
        </p:txBody>
      </p:sp>
      <p:sp>
        <p:nvSpPr>
          <p:cNvPr id="28675"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96507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NOT NULL</a:t>
            </a:r>
            <a:r>
              <a:rPr lang="en-US" smtClean="0"/>
              <a:t> Constraint</a:t>
            </a:r>
          </a:p>
          <a:p>
            <a:pPr lvl="1"/>
            <a:r>
              <a:rPr lang="en-US" smtClean="0"/>
              <a:t>The </a:t>
            </a:r>
            <a:r>
              <a:rPr lang="en-US" smtClean="0">
                <a:solidFill>
                  <a:srgbClr val="FC0128"/>
                </a:solidFill>
                <a:latin typeface="Courier New" panose="02070309020205020404" pitchFamily="49" charset="0"/>
              </a:rPr>
              <a:t>NOT NULL</a:t>
            </a:r>
            <a:r>
              <a:rPr lang="en-US" smtClean="0">
                <a:solidFill>
                  <a:srgbClr val="FC0128"/>
                </a:solidFill>
              </a:rPr>
              <a:t> constraint</a:t>
            </a:r>
            <a:r>
              <a:rPr lang="en-US" smtClean="0"/>
              <a:t> ensures that the column contains no null values. Columns without the </a:t>
            </a:r>
            <a:r>
              <a:rPr lang="en-US" smtClean="0">
                <a:latin typeface="Courier New" panose="02070309020205020404" pitchFamily="49" charset="0"/>
              </a:rPr>
              <a:t>NOT NULL</a:t>
            </a:r>
            <a:r>
              <a:rPr lang="en-US" smtClean="0"/>
              <a:t> constraint can contain null values by default. </a:t>
            </a:r>
          </a:p>
        </p:txBody>
      </p:sp>
      <p:sp>
        <p:nvSpPr>
          <p:cNvPr id="43011" name="Rectangle 3"/>
          <p:cNvSpPr>
            <a:spLocks noGrp="1" noRot="1" noChangeAspect="1" noChangeArrowheads="1" noTextEdit="1"/>
          </p:cNvSpPr>
          <p:nvPr>
            <p:ph type="sldImg"/>
          </p:nvPr>
        </p:nvSpPr>
        <p:spPr bwMode="auto">
          <a:xfrm>
            <a:off x="-479425" y="158750"/>
            <a:ext cx="7834313" cy="44069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91268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NOT NULL</a:t>
            </a:r>
            <a:r>
              <a:rPr lang="en-US" smtClean="0"/>
              <a:t> Constraint (continued)</a:t>
            </a:r>
          </a:p>
          <a:p>
            <a:pPr lvl="1"/>
            <a:r>
              <a:rPr lang="en-US" smtClean="0"/>
              <a:t>The </a:t>
            </a:r>
            <a:r>
              <a:rPr lang="en-US" smtClean="0">
                <a:latin typeface="Courier New" panose="02070309020205020404" pitchFamily="49" charset="0"/>
              </a:rPr>
              <a:t>NOT NULL</a:t>
            </a:r>
            <a:r>
              <a:rPr lang="en-US" smtClean="0"/>
              <a:t> constraint can be specified only at the </a:t>
            </a:r>
            <a:r>
              <a:rPr lang="en-US" smtClean="0">
                <a:solidFill>
                  <a:srgbClr val="FC0128"/>
                </a:solidFill>
              </a:rPr>
              <a:t>column level</a:t>
            </a:r>
            <a:r>
              <a:rPr lang="en-US" smtClean="0"/>
              <a:t>, not at the </a:t>
            </a:r>
            <a:r>
              <a:rPr lang="en-US" smtClean="0">
                <a:solidFill>
                  <a:srgbClr val="FC0128"/>
                </a:solidFill>
              </a:rPr>
              <a:t>table level</a:t>
            </a:r>
            <a:r>
              <a:rPr lang="en-US" smtClean="0"/>
              <a:t>.</a:t>
            </a:r>
          </a:p>
          <a:p>
            <a:pPr lvl="1"/>
            <a:r>
              <a:rPr lang="en-US" smtClean="0"/>
              <a:t>The slide example applies the </a:t>
            </a:r>
            <a:r>
              <a:rPr lang="en-US" smtClean="0">
                <a:latin typeface="Courier New" panose="02070309020205020404" pitchFamily="49" charset="0"/>
              </a:rPr>
              <a:t>NOT NULL</a:t>
            </a:r>
            <a:r>
              <a:rPr lang="en-US" smtClean="0"/>
              <a:t> constraint to the </a:t>
            </a:r>
            <a:r>
              <a:rPr lang="en-US" smtClean="0">
                <a:latin typeface="Courier New" panose="02070309020205020404" pitchFamily="49" charset="0"/>
              </a:rPr>
              <a:t>LAST_NAME</a:t>
            </a:r>
            <a:r>
              <a:rPr lang="en-US" smtClean="0"/>
              <a:t> and </a:t>
            </a:r>
            <a:r>
              <a:rPr lang="en-US" smtClean="0">
                <a:latin typeface="Courier New" panose="02070309020205020404" pitchFamily="49" charset="0"/>
              </a:rPr>
              <a:t>HIRE_DATE</a:t>
            </a:r>
            <a:r>
              <a:rPr lang="en-US" smtClean="0"/>
              <a:t> columns of the </a:t>
            </a:r>
            <a:r>
              <a:rPr lang="en-US" smtClean="0">
                <a:latin typeface="Courier New" panose="02070309020205020404" pitchFamily="49" charset="0"/>
              </a:rPr>
              <a:t>EMPLOYEES</a:t>
            </a:r>
            <a:r>
              <a:rPr lang="en-US" smtClean="0"/>
              <a:t> table. Because these constraints are unnamed, the Oracle server creates names for them.</a:t>
            </a:r>
          </a:p>
          <a:p>
            <a:pPr lvl="1"/>
            <a:r>
              <a:rPr lang="en-US" smtClean="0"/>
              <a:t>You can specify the name of the constraint when you specify the constraint:</a:t>
            </a:r>
          </a:p>
          <a:p>
            <a:pPr lvl="1"/>
            <a:endParaRPr lang="en-US" sz="500" smtClean="0"/>
          </a:p>
          <a:p>
            <a:pPr>
              <a:spcBef>
                <a:spcPct val="0"/>
              </a:spcBef>
            </a:pPr>
            <a:r>
              <a:rPr lang="en-US" smtClean="0">
                <a:solidFill>
                  <a:srgbClr val="000000"/>
                </a:solidFill>
                <a:latin typeface="Courier New" panose="02070309020205020404" pitchFamily="49" charset="0"/>
              </a:rPr>
              <a:t>    ... last_name VARCHAR2(25) </a:t>
            </a:r>
          </a:p>
          <a:p>
            <a:pPr>
              <a:spcBef>
                <a:spcPct val="0"/>
              </a:spcBef>
            </a:pPr>
            <a:r>
              <a:rPr lang="en-US" smtClean="0">
                <a:solidFill>
                  <a:srgbClr val="000000"/>
                </a:solidFill>
                <a:latin typeface="Courier New" panose="02070309020205020404" pitchFamily="49" charset="0"/>
              </a:rPr>
              <a:t>          CONSTRAINT emp_last_name_nn NOT NULL...</a:t>
            </a:r>
            <a:endParaRPr lang="en-US" smtClean="0"/>
          </a:p>
          <a:p>
            <a:pPr lvl="1">
              <a:spcBef>
                <a:spcPct val="65000"/>
              </a:spcBef>
            </a:pPr>
            <a:r>
              <a:rPr lang="en-US" b="1" smtClean="0"/>
              <a:t>Note:</a:t>
            </a:r>
            <a:r>
              <a:rPr lang="en-US" smtClean="0"/>
              <a:t> The constraint examples described in this lesson may not be present in the sample tables provided with the course. If desired, these constraints can be added to the tables.</a:t>
            </a:r>
          </a:p>
        </p:txBody>
      </p:sp>
      <p:sp>
        <p:nvSpPr>
          <p:cNvPr id="44035"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4"/>
          <p:cNvSpPr>
            <a:spLocks noChangeArrowheads="1"/>
          </p:cNvSpPr>
          <p:nvPr/>
        </p:nvSpPr>
        <p:spPr bwMode="auto">
          <a:xfrm>
            <a:off x="600075" y="5846763"/>
            <a:ext cx="54832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2790427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Viewing Constraints</a:t>
            </a:r>
          </a:p>
          <a:p>
            <a:pPr lvl="1"/>
            <a:r>
              <a:rPr lang="en-US" smtClean="0"/>
              <a:t>After creating a table, you can confirm its existence by issuing a </a:t>
            </a:r>
            <a:r>
              <a:rPr lang="en-US" smtClean="0">
                <a:solidFill>
                  <a:srgbClr val="FC0128"/>
                </a:solidFill>
                <a:latin typeface="Courier New" panose="02070309020205020404" pitchFamily="49" charset="0"/>
              </a:rPr>
              <a:t>DESCRIBE</a:t>
            </a:r>
            <a:r>
              <a:rPr lang="en-US" smtClean="0">
                <a:solidFill>
                  <a:srgbClr val="FC0128"/>
                </a:solidFill>
              </a:rPr>
              <a:t> command</a:t>
            </a:r>
            <a:r>
              <a:rPr lang="en-US" smtClean="0"/>
              <a:t>. The only constraint that you can verify is the </a:t>
            </a:r>
            <a:r>
              <a:rPr lang="en-US" smtClean="0">
                <a:latin typeface="Courier New" panose="02070309020205020404" pitchFamily="49" charset="0"/>
              </a:rPr>
              <a:t>NOT NULL</a:t>
            </a:r>
            <a:r>
              <a:rPr lang="en-US" smtClean="0"/>
              <a:t> constraint. To view all constraints on your table, query the </a:t>
            </a:r>
            <a:r>
              <a:rPr lang="en-US" smtClean="0">
                <a:solidFill>
                  <a:srgbClr val="FC0128"/>
                </a:solidFill>
                <a:latin typeface="Courier New" panose="02070309020205020404" pitchFamily="49" charset="0"/>
              </a:rPr>
              <a:t>USER_CONSTRAINTS</a:t>
            </a:r>
            <a:r>
              <a:rPr lang="en-US" smtClean="0"/>
              <a:t> table. </a:t>
            </a:r>
          </a:p>
          <a:p>
            <a:pPr lvl="1"/>
            <a:r>
              <a:rPr lang="en-US" smtClean="0"/>
              <a:t>The example on the slide displays the constraints on the </a:t>
            </a:r>
            <a:r>
              <a:rPr lang="en-US" smtClean="0">
                <a:latin typeface="Courier New" panose="02070309020205020404" pitchFamily="49" charset="0"/>
              </a:rPr>
              <a:t>EMPLOYEES</a:t>
            </a:r>
            <a:r>
              <a:rPr lang="en-US" smtClean="0"/>
              <a:t> table.</a:t>
            </a:r>
          </a:p>
          <a:p>
            <a:pPr lvl="1"/>
            <a:r>
              <a:rPr lang="en-US" b="1" smtClean="0"/>
              <a:t>Note:</a:t>
            </a:r>
            <a:r>
              <a:rPr lang="en-US" smtClean="0"/>
              <a:t> Constraints that are not named by the table owner receive the system-assigned constraint name. In constraint type, </a:t>
            </a:r>
            <a:r>
              <a:rPr lang="en-US" smtClean="0">
                <a:latin typeface="Courier New" panose="02070309020205020404" pitchFamily="49" charset="0"/>
              </a:rPr>
              <a:t>C</a:t>
            </a:r>
            <a:r>
              <a:rPr lang="en-US" smtClean="0"/>
              <a:t> stands for </a:t>
            </a:r>
            <a:r>
              <a:rPr lang="en-US" smtClean="0">
                <a:latin typeface="Courier New" panose="02070309020205020404" pitchFamily="49" charset="0"/>
              </a:rPr>
              <a:t>CHECK</a:t>
            </a:r>
            <a:r>
              <a:rPr lang="en-US" smtClean="0"/>
              <a:t>, </a:t>
            </a:r>
            <a:r>
              <a:rPr lang="en-US" smtClean="0">
                <a:latin typeface="Courier New" panose="02070309020205020404" pitchFamily="49" charset="0"/>
              </a:rPr>
              <a:t>P</a:t>
            </a:r>
            <a:r>
              <a:rPr lang="en-US" smtClean="0"/>
              <a:t> for </a:t>
            </a:r>
            <a:r>
              <a:rPr lang="en-US" smtClean="0">
                <a:latin typeface="Courier New" panose="02070309020205020404" pitchFamily="49" charset="0"/>
              </a:rPr>
              <a:t>PRIMARY KEY</a:t>
            </a:r>
            <a:r>
              <a:rPr lang="en-US" smtClean="0"/>
              <a:t>, </a:t>
            </a:r>
            <a:r>
              <a:rPr lang="en-US" smtClean="0">
                <a:latin typeface="Courier New" panose="02070309020205020404" pitchFamily="49" charset="0"/>
              </a:rPr>
              <a:t>R</a:t>
            </a:r>
            <a:r>
              <a:rPr lang="en-US" smtClean="0"/>
              <a:t> for referential integrity, and </a:t>
            </a:r>
            <a:r>
              <a:rPr lang="en-US" smtClean="0">
                <a:latin typeface="Courier New" panose="02070309020205020404" pitchFamily="49" charset="0"/>
              </a:rPr>
              <a:t>U</a:t>
            </a:r>
            <a:r>
              <a:rPr lang="en-US" smtClean="0"/>
              <a:t> for </a:t>
            </a:r>
            <a:r>
              <a:rPr lang="en-US" smtClean="0">
                <a:latin typeface="Courier New" panose="02070309020205020404" pitchFamily="49" charset="0"/>
              </a:rPr>
              <a:t>UNIQUE</a:t>
            </a:r>
            <a:r>
              <a:rPr lang="en-US" smtClean="0"/>
              <a:t> key. Notice that the </a:t>
            </a:r>
            <a:r>
              <a:rPr lang="en-US" smtClean="0">
                <a:latin typeface="Courier New" panose="02070309020205020404" pitchFamily="49" charset="0"/>
              </a:rPr>
              <a:t>NOT NULL</a:t>
            </a:r>
            <a:r>
              <a:rPr lang="en-US" smtClean="0"/>
              <a:t> constraint is really a </a:t>
            </a:r>
            <a:r>
              <a:rPr lang="en-US" smtClean="0">
                <a:latin typeface="Courier New" panose="02070309020205020404" pitchFamily="49" charset="0"/>
              </a:rPr>
              <a:t>CHECK</a:t>
            </a:r>
            <a:r>
              <a:rPr lang="en-US" smtClean="0"/>
              <a:t> constraint.</a:t>
            </a:r>
          </a:p>
          <a:p>
            <a:pPr lvl="1"/>
            <a:endParaRPr lang="en-US" smtClean="0"/>
          </a:p>
          <a:p>
            <a:pPr lvl="1"/>
            <a:endParaRPr lang="en-US" smtClean="0"/>
          </a:p>
          <a:p>
            <a:pPr lvl="1"/>
            <a:endParaRPr lang="en-US" smtClean="0"/>
          </a:p>
          <a:p>
            <a:pPr lvl="1"/>
            <a:endParaRPr lang="en-US" smtClean="0"/>
          </a:p>
          <a:p>
            <a:endParaRPr lang="en-US" smtClean="0">
              <a:solidFill>
                <a:schemeClr val="accent2"/>
              </a:solidFill>
            </a:endParaRPr>
          </a:p>
          <a:p>
            <a:endParaRPr lang="en-US" smtClean="0">
              <a:solidFill>
                <a:schemeClr val="accent2"/>
              </a:solidFill>
            </a:endParaRPr>
          </a:p>
          <a:p>
            <a:endParaRPr lang="en-US" smtClean="0">
              <a:solidFill>
                <a:schemeClr val="accent2"/>
              </a:solidFill>
            </a:endParaRPr>
          </a:p>
          <a:p>
            <a:r>
              <a:rPr lang="en-US" smtClean="0">
                <a:solidFill>
                  <a:srgbClr val="0000FF"/>
                </a:solidFill>
              </a:rPr>
              <a:t>Instructor Note</a:t>
            </a:r>
          </a:p>
          <a:p>
            <a:pPr lvl="1"/>
            <a:r>
              <a:rPr lang="en-US" smtClean="0">
                <a:solidFill>
                  <a:srgbClr val="0000FF"/>
                </a:solidFill>
              </a:rPr>
              <a:t>Point out to students that the </a:t>
            </a:r>
            <a:r>
              <a:rPr lang="en-US" smtClean="0">
                <a:solidFill>
                  <a:srgbClr val="0000FF"/>
                </a:solidFill>
                <a:latin typeface="Courier New" panose="02070309020205020404" pitchFamily="49" charset="0"/>
              </a:rPr>
              <a:t>NOT NULL</a:t>
            </a:r>
            <a:r>
              <a:rPr lang="en-US" smtClean="0">
                <a:solidFill>
                  <a:srgbClr val="0000FF"/>
                </a:solidFill>
              </a:rPr>
              <a:t> constraint is stored in the data dictionary as a </a:t>
            </a:r>
            <a:r>
              <a:rPr lang="en-US" smtClean="0">
                <a:solidFill>
                  <a:srgbClr val="0000FF"/>
                </a:solidFill>
                <a:latin typeface="Courier New" panose="02070309020205020404" pitchFamily="49" charset="0"/>
              </a:rPr>
              <a:t>CHECK</a:t>
            </a:r>
            <a:r>
              <a:rPr lang="en-US" smtClean="0">
                <a:solidFill>
                  <a:srgbClr val="0000FF"/>
                </a:solidFill>
              </a:rPr>
              <a:t> constraint. Draw their attention to the constraint type, for the </a:t>
            </a:r>
            <a:r>
              <a:rPr lang="en-US" smtClean="0">
                <a:solidFill>
                  <a:srgbClr val="0000FF"/>
                </a:solidFill>
                <a:latin typeface="Courier New" panose="02070309020205020404" pitchFamily="49" charset="0"/>
              </a:rPr>
              <a:t>NOT NULL</a:t>
            </a:r>
            <a:r>
              <a:rPr lang="en-US" smtClean="0">
                <a:solidFill>
                  <a:srgbClr val="0000FF"/>
                </a:solidFill>
              </a:rPr>
              <a:t> constraints in the slide. The entry in the </a:t>
            </a:r>
            <a:r>
              <a:rPr lang="en-US" smtClean="0">
                <a:solidFill>
                  <a:srgbClr val="0000FF"/>
                </a:solidFill>
                <a:latin typeface="Courier New" panose="02070309020205020404" pitchFamily="49" charset="0"/>
              </a:rPr>
              <a:t>constraint_type</a:t>
            </a:r>
            <a:r>
              <a:rPr lang="en-US" smtClean="0">
                <a:solidFill>
                  <a:srgbClr val="0000FF"/>
                </a:solidFill>
              </a:rPr>
              <a:t> field is </a:t>
            </a:r>
            <a:r>
              <a:rPr lang="en-US" smtClean="0">
                <a:solidFill>
                  <a:srgbClr val="0000FF"/>
                </a:solidFill>
                <a:latin typeface="Courier New" panose="02070309020205020404" pitchFamily="49" charset="0"/>
              </a:rPr>
              <a:t>C</a:t>
            </a:r>
            <a:r>
              <a:rPr lang="en-US" smtClean="0">
                <a:solidFill>
                  <a:srgbClr val="0000FF"/>
                </a:solidFill>
              </a:rPr>
              <a:t> (as in </a:t>
            </a:r>
            <a:r>
              <a:rPr lang="en-US" smtClean="0">
                <a:solidFill>
                  <a:srgbClr val="0000FF"/>
                </a:solidFill>
                <a:latin typeface="Courier New" panose="02070309020205020404" pitchFamily="49" charset="0"/>
              </a:rPr>
              <a:t>CHECK</a:t>
            </a:r>
            <a:r>
              <a:rPr lang="en-US" smtClean="0">
                <a:solidFill>
                  <a:srgbClr val="0000FF"/>
                </a:solidFill>
              </a:rPr>
              <a:t>) for these constraints.</a:t>
            </a:r>
            <a:r>
              <a:rPr lang="en-US" smtClean="0">
                <a:solidFill>
                  <a:schemeClr val="accent2"/>
                </a:solidFill>
              </a:rPr>
              <a:t> </a:t>
            </a:r>
          </a:p>
        </p:txBody>
      </p:sp>
      <p:sp>
        <p:nvSpPr>
          <p:cNvPr id="60419" name="Rectangle 3"/>
          <p:cNvSpPr>
            <a:spLocks noGrp="1" noRot="1" noChangeAspect="1" noChangeArrowheads="1" noTextEdit="1"/>
          </p:cNvSpPr>
          <p:nvPr>
            <p:ph type="sldImg"/>
          </p:nvPr>
        </p:nvSpPr>
        <p:spPr bwMode="auto">
          <a:xfrm>
            <a:off x="-488950" y="39688"/>
            <a:ext cx="7834313" cy="44069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29036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83025" y="-1588"/>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443" name="Rectangle 3"/>
          <p:cNvSpPr>
            <a:spLocks noChangeArrowheads="1"/>
          </p:cNvSpPr>
          <p:nvPr/>
        </p:nvSpPr>
        <p:spPr bwMode="auto">
          <a:xfrm>
            <a:off x="-1588" y="-1588"/>
            <a:ext cx="2970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444"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Viewing Constraints (continued)</a:t>
            </a:r>
          </a:p>
          <a:p>
            <a:pPr lvl="1"/>
            <a:r>
              <a:rPr lang="en-US" smtClean="0"/>
              <a:t>You can view the names of the columns involved in constraints by querying the </a:t>
            </a:r>
            <a:r>
              <a:rPr lang="en-US" smtClean="0">
                <a:solidFill>
                  <a:srgbClr val="FC0128"/>
                </a:solidFill>
                <a:latin typeface="Courier New" panose="02070309020205020404" pitchFamily="49" charset="0"/>
              </a:rPr>
              <a:t>USER_CONS_COLUMNS</a:t>
            </a:r>
            <a:r>
              <a:rPr lang="en-US" smtClean="0"/>
              <a:t> data dictionary view. This view is especially useful for constraints that use system-assigned names. </a:t>
            </a:r>
          </a:p>
        </p:txBody>
      </p:sp>
      <p:sp>
        <p:nvSpPr>
          <p:cNvPr id="61445"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17045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UNIQUE</a:t>
            </a:r>
            <a:r>
              <a:rPr lang="en-US" smtClean="0"/>
              <a:t> Constraint</a:t>
            </a:r>
          </a:p>
          <a:p>
            <a:pPr lvl="1"/>
            <a:r>
              <a:rPr lang="en-US" smtClean="0"/>
              <a:t>A </a:t>
            </a:r>
            <a:r>
              <a:rPr lang="en-US" smtClean="0">
                <a:solidFill>
                  <a:srgbClr val="FC0128"/>
                </a:solidFill>
                <a:latin typeface="Courier New" panose="02070309020205020404" pitchFamily="49" charset="0"/>
              </a:rPr>
              <a:t>UNIQUE</a:t>
            </a:r>
            <a:r>
              <a:rPr lang="en-US" smtClean="0">
                <a:solidFill>
                  <a:srgbClr val="FC0128"/>
                </a:solidFill>
              </a:rPr>
              <a:t> key integrity constraint</a:t>
            </a:r>
            <a:r>
              <a:rPr lang="en-US" smtClean="0"/>
              <a:t> requires that every value in a column or set of columns (key) be unique—that is, no two rows of a table can have duplicate values in a specified column or set of columns. The column (or set of columns) included in the definition of the </a:t>
            </a:r>
            <a:r>
              <a:rPr lang="en-US" smtClean="0">
                <a:latin typeface="Courier New" panose="02070309020205020404" pitchFamily="49" charset="0"/>
              </a:rPr>
              <a:t>UNIQUE</a:t>
            </a:r>
            <a:r>
              <a:rPr lang="en-US" smtClean="0"/>
              <a:t> key constraint is called the </a:t>
            </a:r>
            <a:r>
              <a:rPr lang="en-US" i="1" smtClean="0"/>
              <a:t>unique key</a:t>
            </a:r>
            <a:r>
              <a:rPr lang="en-US" smtClean="0"/>
              <a:t>. If the </a:t>
            </a:r>
            <a:r>
              <a:rPr lang="en-US" smtClean="0">
                <a:latin typeface="Courier New" panose="02070309020205020404" pitchFamily="49" charset="0"/>
              </a:rPr>
              <a:t>UNIQUE</a:t>
            </a:r>
            <a:r>
              <a:rPr lang="en-US" smtClean="0"/>
              <a:t> constraint comprises more than one column, that group of columns is called a </a:t>
            </a:r>
            <a:r>
              <a:rPr lang="en-US" i="1" smtClean="0"/>
              <a:t>composite unique key</a:t>
            </a:r>
            <a:r>
              <a:rPr lang="en-US" smtClean="0"/>
              <a:t>. </a:t>
            </a:r>
          </a:p>
          <a:p>
            <a:pPr lvl="1"/>
            <a:r>
              <a:rPr lang="en-US" smtClean="0">
                <a:latin typeface="Courier New" panose="02070309020205020404" pitchFamily="49" charset="0"/>
              </a:rPr>
              <a:t>UNIQUE</a:t>
            </a:r>
            <a:r>
              <a:rPr lang="en-US" smtClean="0"/>
              <a:t> constraints allow the input of nulls unless you also define </a:t>
            </a:r>
            <a:r>
              <a:rPr lang="en-US" smtClean="0">
                <a:latin typeface="Courier New" panose="02070309020205020404" pitchFamily="49" charset="0"/>
              </a:rPr>
              <a:t>NOT NULL</a:t>
            </a:r>
            <a:r>
              <a:rPr lang="en-US" smtClean="0"/>
              <a:t> constraints for the same columns. In fact, any number of rows can include nulls for columns without </a:t>
            </a:r>
            <a:r>
              <a:rPr lang="en-US" smtClean="0">
                <a:latin typeface="Courier New" panose="02070309020205020404" pitchFamily="49" charset="0"/>
              </a:rPr>
              <a:t>NOT NULL</a:t>
            </a:r>
            <a:r>
              <a:rPr lang="en-US" smtClean="0"/>
              <a:t> constraints because nulls are not considered equal to anything. A null in a column (or in all columns of a composite </a:t>
            </a:r>
            <a:r>
              <a:rPr lang="en-US" smtClean="0">
                <a:latin typeface="Courier New" panose="02070309020205020404" pitchFamily="49" charset="0"/>
              </a:rPr>
              <a:t>UNIQUE</a:t>
            </a:r>
            <a:r>
              <a:rPr lang="en-US" smtClean="0"/>
              <a:t> key) always satisfies a </a:t>
            </a:r>
            <a:r>
              <a:rPr lang="en-US" smtClean="0">
                <a:latin typeface="Courier New" panose="02070309020205020404" pitchFamily="49" charset="0"/>
              </a:rPr>
              <a:t>UNIQUE</a:t>
            </a:r>
            <a:r>
              <a:rPr lang="en-US" smtClean="0"/>
              <a:t> constraint. </a:t>
            </a:r>
          </a:p>
          <a:p>
            <a:pPr lvl="1"/>
            <a:r>
              <a:rPr lang="en-US" b="1" smtClean="0"/>
              <a:t>Note:</a:t>
            </a:r>
            <a:r>
              <a:rPr lang="en-US" smtClean="0"/>
              <a:t> Because of the search mechanism for </a:t>
            </a:r>
            <a:r>
              <a:rPr lang="en-US" smtClean="0">
                <a:latin typeface="Courier New" panose="02070309020205020404" pitchFamily="49" charset="0"/>
              </a:rPr>
              <a:t>UNIQUE</a:t>
            </a:r>
            <a:r>
              <a:rPr lang="en-US" smtClean="0"/>
              <a:t> constraints on more than one column, you cannot have identical values in the non-null columns of a partially null composite </a:t>
            </a:r>
            <a:r>
              <a:rPr lang="en-US" smtClean="0">
                <a:latin typeface="Courier New" panose="02070309020205020404" pitchFamily="49" charset="0"/>
              </a:rPr>
              <a:t>UNIQUE</a:t>
            </a:r>
            <a:r>
              <a:rPr lang="en-US" smtClean="0"/>
              <a:t> key constraint.</a:t>
            </a:r>
          </a:p>
          <a:p>
            <a:endParaRPr lang="en-US" smtClean="0">
              <a:solidFill>
                <a:schemeClr val="accent2"/>
              </a:solidFill>
            </a:endParaRPr>
          </a:p>
          <a:p>
            <a:endParaRPr lang="en-US" smtClean="0">
              <a:solidFill>
                <a:schemeClr val="accent2"/>
              </a:solidFill>
            </a:endParaRPr>
          </a:p>
          <a:p>
            <a:endParaRPr lang="en-US" smtClean="0">
              <a:solidFill>
                <a:schemeClr val="accent2"/>
              </a:solidFill>
            </a:endParaRPr>
          </a:p>
          <a:p>
            <a:endParaRPr lang="en-US" smtClean="0">
              <a:solidFill>
                <a:schemeClr val="accent2"/>
              </a:solidFill>
            </a:endParaRPr>
          </a:p>
          <a:p>
            <a:r>
              <a:rPr lang="en-US" smtClean="0">
                <a:solidFill>
                  <a:srgbClr val="0000FF"/>
                </a:solidFill>
              </a:rPr>
              <a:t>Instructor Note</a:t>
            </a:r>
          </a:p>
          <a:p>
            <a:pPr lvl="1"/>
            <a:r>
              <a:rPr lang="en-US" smtClean="0">
                <a:solidFill>
                  <a:srgbClr val="0000FF"/>
                </a:solidFill>
              </a:rPr>
              <a:t>Explain to students that since the </a:t>
            </a:r>
            <a:r>
              <a:rPr lang="en-US" smtClean="0">
                <a:solidFill>
                  <a:srgbClr val="0000FF"/>
                </a:solidFill>
                <a:latin typeface="Courier New" panose="02070309020205020404" pitchFamily="49" charset="0"/>
              </a:rPr>
              <a:t>JSMITH</a:t>
            </a:r>
            <a:r>
              <a:rPr lang="en-US" smtClean="0">
                <a:solidFill>
                  <a:srgbClr val="0000FF"/>
                </a:solidFill>
              </a:rPr>
              <a:t> e-mail ID already exists after the first insertion, the second entry is not allowed. </a:t>
            </a:r>
          </a:p>
        </p:txBody>
      </p:sp>
    </p:spTree>
    <p:extLst>
      <p:ext uri="{BB962C8B-B14F-4D97-AF65-F5344CB8AC3E}">
        <p14:creationId xmlns:p14="http://schemas.microsoft.com/office/powerpoint/2010/main" val="4050458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UNIQUE</a:t>
            </a:r>
            <a:r>
              <a:rPr lang="en-US" smtClean="0"/>
              <a:t> Constraint (continued)</a:t>
            </a:r>
          </a:p>
          <a:p>
            <a:pPr lvl="1"/>
            <a:r>
              <a:rPr lang="en-US" smtClean="0">
                <a:solidFill>
                  <a:srgbClr val="FC0128"/>
                </a:solidFill>
                <a:latin typeface="Courier New" panose="02070309020205020404" pitchFamily="49" charset="0"/>
              </a:rPr>
              <a:t>UNIQUE</a:t>
            </a:r>
            <a:r>
              <a:rPr lang="en-US" smtClean="0">
                <a:solidFill>
                  <a:srgbClr val="FC0128"/>
                </a:solidFill>
              </a:rPr>
              <a:t> constraints</a:t>
            </a:r>
            <a:r>
              <a:rPr lang="en-US" smtClean="0"/>
              <a:t> can be defined at the column or table level. A </a:t>
            </a:r>
            <a:r>
              <a:rPr lang="en-US" smtClean="0">
                <a:solidFill>
                  <a:srgbClr val="FC0128"/>
                </a:solidFill>
              </a:rPr>
              <a:t>composite unique key </a:t>
            </a:r>
            <a:r>
              <a:rPr lang="en-US" smtClean="0"/>
              <a:t>is created by using the table level definition.</a:t>
            </a:r>
          </a:p>
          <a:p>
            <a:pPr lvl="1"/>
            <a:r>
              <a:rPr lang="en-US" smtClean="0"/>
              <a:t>The example on the slide applies the </a:t>
            </a:r>
            <a:r>
              <a:rPr lang="en-US" smtClean="0">
                <a:latin typeface="Courier New" panose="02070309020205020404" pitchFamily="49" charset="0"/>
              </a:rPr>
              <a:t>UNIQUE</a:t>
            </a:r>
            <a:r>
              <a:rPr lang="en-US" smtClean="0"/>
              <a:t> constraint to the </a:t>
            </a:r>
            <a:r>
              <a:rPr lang="en-US" smtClean="0">
                <a:latin typeface="Courier New" panose="02070309020205020404" pitchFamily="49" charset="0"/>
              </a:rPr>
              <a:t>EMAIL</a:t>
            </a:r>
            <a:r>
              <a:rPr lang="en-US" smtClean="0"/>
              <a:t> column of the </a:t>
            </a:r>
            <a:r>
              <a:rPr lang="en-US" smtClean="0">
                <a:latin typeface="Courier New" panose="02070309020205020404" pitchFamily="49" charset="0"/>
              </a:rPr>
              <a:t>EMPLOYEES</a:t>
            </a:r>
            <a:r>
              <a:rPr lang="en-US" smtClean="0"/>
              <a:t> table. The name of the constraint is </a:t>
            </a:r>
            <a:r>
              <a:rPr lang="en-US" smtClean="0">
                <a:latin typeface="Courier New" panose="02070309020205020404" pitchFamily="49" charset="0"/>
              </a:rPr>
              <a:t>EMP_EMAIL_UK</a:t>
            </a:r>
            <a:r>
              <a:rPr lang="en-US" smtClean="0"/>
              <a:t>..</a:t>
            </a:r>
          </a:p>
          <a:p>
            <a:pPr lvl="1"/>
            <a:r>
              <a:rPr lang="en-US" b="1" smtClean="0"/>
              <a:t>Note: </a:t>
            </a:r>
            <a:r>
              <a:rPr lang="en-US" smtClean="0"/>
              <a:t>The Oracle server enforces the </a:t>
            </a:r>
            <a:r>
              <a:rPr lang="en-US" smtClean="0">
                <a:latin typeface="Courier New" panose="02070309020205020404" pitchFamily="49" charset="0"/>
              </a:rPr>
              <a:t>UNIQUE</a:t>
            </a:r>
            <a:r>
              <a:rPr lang="en-US" smtClean="0"/>
              <a:t> constraint by implicitly creating a </a:t>
            </a:r>
            <a:r>
              <a:rPr lang="en-US" smtClean="0">
                <a:solidFill>
                  <a:srgbClr val="FC0128"/>
                </a:solidFill>
              </a:rPr>
              <a:t>unique index</a:t>
            </a:r>
            <a:r>
              <a:rPr lang="en-US" smtClean="0"/>
              <a:t> on the unique key column or columns.</a:t>
            </a:r>
          </a:p>
          <a:p>
            <a:pPr lvl="1"/>
            <a:endParaRPr lang="en-US" smtClean="0"/>
          </a:p>
          <a:p>
            <a:pPr lvl="1"/>
            <a:endParaRPr lang="en-US" smtClean="0"/>
          </a:p>
          <a:p>
            <a:endParaRPr lang="en-US" smtClean="0">
              <a:latin typeface="Times New Roman" panose="02020603050405020304" pitchFamily="18" charset="0"/>
            </a:endParaRPr>
          </a:p>
        </p:txBody>
      </p:sp>
    </p:spTree>
    <p:extLst>
      <p:ext uri="{BB962C8B-B14F-4D97-AF65-F5344CB8AC3E}">
        <p14:creationId xmlns:p14="http://schemas.microsoft.com/office/powerpoint/2010/main" val="298602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3025" y="-1588"/>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7107" name="Rectangle 3"/>
          <p:cNvSpPr>
            <a:spLocks noChangeArrowheads="1"/>
          </p:cNvSpPr>
          <p:nvPr/>
        </p:nvSpPr>
        <p:spPr bwMode="auto">
          <a:xfrm>
            <a:off x="-1588" y="-1588"/>
            <a:ext cx="2970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7108"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CHECK</a:t>
            </a:r>
            <a:r>
              <a:rPr lang="en-US" smtClean="0"/>
              <a:t> Constraint</a:t>
            </a:r>
          </a:p>
          <a:p>
            <a:pPr lvl="1"/>
            <a:r>
              <a:rPr lang="en-US" smtClean="0"/>
              <a:t>The </a:t>
            </a:r>
            <a:r>
              <a:rPr lang="en-US" smtClean="0">
                <a:solidFill>
                  <a:srgbClr val="FC0128"/>
                </a:solidFill>
                <a:latin typeface="Courier New" panose="02070309020205020404" pitchFamily="49" charset="0"/>
              </a:rPr>
              <a:t>CHECK</a:t>
            </a:r>
            <a:r>
              <a:rPr lang="en-US" smtClean="0">
                <a:solidFill>
                  <a:srgbClr val="FC0128"/>
                </a:solidFill>
              </a:rPr>
              <a:t> constraint</a:t>
            </a:r>
            <a:r>
              <a:rPr lang="en-US" smtClean="0"/>
              <a:t> defines a condition that each row must satisfy. The condition can use the same constructs as query conditions, with the following exceptions:</a:t>
            </a:r>
          </a:p>
          <a:p>
            <a:pPr lvl="2"/>
            <a:r>
              <a:rPr lang="en-US" smtClean="0"/>
              <a:t>References to the </a:t>
            </a:r>
            <a:r>
              <a:rPr lang="en-US" smtClean="0">
                <a:latin typeface="Courier New" panose="02070309020205020404" pitchFamily="49" charset="0"/>
              </a:rPr>
              <a:t>CURRVAL</a:t>
            </a:r>
            <a:r>
              <a:rPr lang="en-US" smtClean="0"/>
              <a:t>, </a:t>
            </a:r>
            <a:r>
              <a:rPr lang="en-US" smtClean="0">
                <a:latin typeface="Courier New" panose="02070309020205020404" pitchFamily="49" charset="0"/>
              </a:rPr>
              <a:t>NEXTVAL</a:t>
            </a:r>
            <a:r>
              <a:rPr lang="en-US" smtClean="0"/>
              <a:t>, </a:t>
            </a:r>
            <a:r>
              <a:rPr lang="en-US" smtClean="0">
                <a:latin typeface="Courier New" panose="02070309020205020404" pitchFamily="49" charset="0"/>
              </a:rPr>
              <a:t>LEVEL</a:t>
            </a:r>
            <a:r>
              <a:rPr lang="en-US" smtClean="0"/>
              <a:t>, and </a:t>
            </a:r>
            <a:r>
              <a:rPr lang="en-US" smtClean="0">
                <a:latin typeface="Courier New" panose="02070309020205020404" pitchFamily="49" charset="0"/>
              </a:rPr>
              <a:t>ROWNUM</a:t>
            </a:r>
            <a:r>
              <a:rPr lang="en-US" smtClean="0"/>
              <a:t> pseudocolumns</a:t>
            </a:r>
          </a:p>
          <a:p>
            <a:pPr lvl="2"/>
            <a:r>
              <a:rPr lang="en-US" smtClean="0"/>
              <a:t>Calls to </a:t>
            </a:r>
            <a:r>
              <a:rPr lang="en-US" smtClean="0">
                <a:latin typeface="Courier New" panose="02070309020205020404" pitchFamily="49" charset="0"/>
              </a:rPr>
              <a:t>SYSDATE</a:t>
            </a:r>
            <a:r>
              <a:rPr lang="en-US" smtClean="0"/>
              <a:t>, </a:t>
            </a:r>
            <a:r>
              <a:rPr lang="en-US" smtClean="0">
                <a:latin typeface="Courier New" panose="02070309020205020404" pitchFamily="49" charset="0"/>
              </a:rPr>
              <a:t>UID</a:t>
            </a:r>
            <a:r>
              <a:rPr lang="en-US" smtClean="0"/>
              <a:t>, </a:t>
            </a:r>
            <a:r>
              <a:rPr lang="en-US" smtClean="0">
                <a:latin typeface="Courier New" panose="02070309020205020404" pitchFamily="49" charset="0"/>
              </a:rPr>
              <a:t>USER</a:t>
            </a:r>
            <a:r>
              <a:rPr lang="en-US" smtClean="0"/>
              <a:t>, and </a:t>
            </a:r>
            <a:r>
              <a:rPr lang="en-US" smtClean="0">
                <a:latin typeface="Courier New" panose="02070309020205020404" pitchFamily="49" charset="0"/>
              </a:rPr>
              <a:t>USERENV</a:t>
            </a:r>
            <a:r>
              <a:rPr lang="en-US" smtClean="0"/>
              <a:t> functions</a:t>
            </a:r>
          </a:p>
          <a:p>
            <a:pPr lvl="2"/>
            <a:r>
              <a:rPr lang="en-US" smtClean="0"/>
              <a:t>Queries that refer to other values in other rows</a:t>
            </a:r>
          </a:p>
          <a:p>
            <a:pPr lvl="1"/>
            <a:r>
              <a:rPr lang="en-US" smtClean="0"/>
              <a:t>A single column can have multiple </a:t>
            </a:r>
            <a:r>
              <a:rPr lang="en-US" smtClean="0">
                <a:latin typeface="Courier New" panose="02070309020205020404" pitchFamily="49" charset="0"/>
              </a:rPr>
              <a:t>CHECK</a:t>
            </a:r>
            <a:r>
              <a:rPr lang="en-US" smtClean="0"/>
              <a:t> constraints which refer to the column in its definition. There is no limit to the number of </a:t>
            </a:r>
            <a:r>
              <a:rPr lang="en-US" smtClean="0">
                <a:latin typeface="Courier New" panose="02070309020205020404" pitchFamily="49" charset="0"/>
              </a:rPr>
              <a:t>CHECK</a:t>
            </a:r>
            <a:r>
              <a:rPr lang="en-US" smtClean="0"/>
              <a:t> constraints which you can define on a column.</a:t>
            </a:r>
          </a:p>
          <a:p>
            <a:pPr lvl="1"/>
            <a:r>
              <a:rPr lang="en-US" smtClean="0">
                <a:latin typeface="Courier New" panose="02070309020205020404" pitchFamily="49" charset="0"/>
              </a:rPr>
              <a:t>CHECK</a:t>
            </a:r>
            <a:r>
              <a:rPr lang="en-US" smtClean="0"/>
              <a:t> constraints can be defined at the column level or table level. </a:t>
            </a:r>
          </a:p>
          <a:p>
            <a:pPr lvl="1">
              <a:spcBef>
                <a:spcPct val="0"/>
              </a:spcBef>
            </a:pPr>
            <a:endParaRPr lang="en-US" smtClean="0">
              <a:latin typeface="Courier New" panose="02070309020205020404" pitchFamily="49" charset="0"/>
            </a:endParaRPr>
          </a:p>
          <a:p>
            <a:pPr lvl="1">
              <a:spcBef>
                <a:spcPct val="0"/>
              </a:spcBef>
            </a:pPr>
            <a:r>
              <a:rPr lang="en-US" smtClean="0">
                <a:latin typeface="Courier New" panose="02070309020205020404" pitchFamily="49" charset="0"/>
              </a:rPr>
              <a:t>CREATE TABLE employees</a:t>
            </a:r>
          </a:p>
          <a:p>
            <a:pPr lvl="1">
              <a:spcBef>
                <a:spcPct val="0"/>
              </a:spcBef>
            </a:pPr>
            <a:r>
              <a:rPr lang="en-US" smtClean="0">
                <a:latin typeface="Courier New" panose="02070309020205020404" pitchFamily="49" charset="0"/>
              </a:rPr>
              <a:t>     (...</a:t>
            </a:r>
          </a:p>
          <a:p>
            <a:pPr lvl="1">
              <a:spcBef>
                <a:spcPct val="0"/>
              </a:spcBef>
            </a:pPr>
            <a:r>
              <a:rPr lang="en-US" smtClean="0">
                <a:latin typeface="Courier New" panose="02070309020205020404" pitchFamily="49" charset="0"/>
              </a:rPr>
              <a:t>      salary NUMBER(8,2) CONSTRAINT emp_salary_min </a:t>
            </a:r>
          </a:p>
          <a:p>
            <a:pPr lvl="1">
              <a:spcBef>
                <a:spcPct val="0"/>
              </a:spcBef>
            </a:pPr>
            <a:r>
              <a:rPr lang="en-US" smtClean="0">
                <a:latin typeface="Courier New" panose="02070309020205020404" pitchFamily="49" charset="0"/>
              </a:rPr>
              <a:t>                         CHECK (salary &gt; 0),</a:t>
            </a:r>
          </a:p>
          <a:p>
            <a:pPr lvl="1">
              <a:spcBef>
                <a:spcPct val="0"/>
              </a:spcBef>
            </a:pPr>
            <a:r>
              <a:rPr lang="en-US" smtClean="0">
                <a:latin typeface="Courier New" panose="02070309020205020404" pitchFamily="49" charset="0"/>
              </a:rPr>
              <a:t>     ...</a:t>
            </a:r>
          </a:p>
          <a:p>
            <a:endParaRPr lang="en-US" smtClean="0">
              <a:solidFill>
                <a:srgbClr val="0000FF"/>
              </a:solidFill>
            </a:endParaRPr>
          </a:p>
          <a:p>
            <a:r>
              <a:rPr lang="en-US" smtClean="0">
                <a:solidFill>
                  <a:srgbClr val="0000FF"/>
                </a:solidFill>
              </a:rPr>
              <a:t>Instructor Note</a:t>
            </a:r>
          </a:p>
          <a:p>
            <a:pPr lvl="1"/>
            <a:r>
              <a:rPr lang="en-US" smtClean="0">
                <a:solidFill>
                  <a:srgbClr val="0000FF"/>
                </a:solidFill>
              </a:rPr>
              <a:t>Explain what pseudocolumns are. Pseudocolumns are not actual columns in a table but they behave like columns. For example, you can select values from a pseudocolumn. However, you cannot insert into, update, or delete from a pseudocolumn. Pseudocolumns can be used in SQL statements.</a:t>
            </a:r>
          </a:p>
        </p:txBody>
      </p:sp>
      <p:sp>
        <p:nvSpPr>
          <p:cNvPr id="47109"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05634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PRIMARY KEY</a:t>
            </a:r>
            <a:r>
              <a:rPr lang="en-US" smtClean="0"/>
              <a:t> Constraint</a:t>
            </a:r>
          </a:p>
          <a:p>
            <a:pPr lvl="1"/>
            <a:r>
              <a:rPr lang="en-US" smtClean="0"/>
              <a:t>A </a:t>
            </a:r>
            <a:r>
              <a:rPr lang="en-US" smtClean="0">
                <a:solidFill>
                  <a:srgbClr val="FC0128"/>
                </a:solidFill>
                <a:latin typeface="Courier New" panose="02070309020205020404" pitchFamily="49" charset="0"/>
              </a:rPr>
              <a:t>PRIMARY KEY</a:t>
            </a:r>
            <a:r>
              <a:rPr lang="en-US" smtClean="0">
                <a:solidFill>
                  <a:srgbClr val="FC0128"/>
                </a:solidFill>
              </a:rPr>
              <a:t> constraint</a:t>
            </a:r>
            <a:r>
              <a:rPr lang="en-US" smtClean="0"/>
              <a:t> creates a primary key for the table. Only one primary key can be created for each table. The </a:t>
            </a:r>
            <a:r>
              <a:rPr lang="en-US" smtClean="0">
                <a:latin typeface="Courier New" panose="02070309020205020404" pitchFamily="49" charset="0"/>
              </a:rPr>
              <a:t>PRIMARY KEY</a:t>
            </a:r>
            <a:r>
              <a:rPr lang="en-US" smtClean="0"/>
              <a:t> constraint is a column or set of columns that uniquely identifies each row in a table. This constraint enforces uniqueness of the column or column combination and ensures that no column that is part of the primary key can contain a null value. </a:t>
            </a:r>
          </a:p>
        </p:txBody>
      </p:sp>
    </p:spTree>
    <p:extLst>
      <p:ext uri="{BB962C8B-B14F-4D97-AF65-F5344CB8AC3E}">
        <p14:creationId xmlns:p14="http://schemas.microsoft.com/office/powerpoint/2010/main" val="2501723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PRIMARY KEY</a:t>
            </a:r>
            <a:r>
              <a:rPr lang="en-US" smtClean="0"/>
              <a:t> Constraint (continued)</a:t>
            </a:r>
          </a:p>
          <a:p>
            <a:pPr lvl="1"/>
            <a:r>
              <a:rPr lang="en-US" smtClean="0">
                <a:solidFill>
                  <a:srgbClr val="FC0128"/>
                </a:solidFill>
                <a:latin typeface="Courier New" panose="02070309020205020404" pitchFamily="49" charset="0"/>
              </a:rPr>
              <a:t>PRIMARY KEY</a:t>
            </a:r>
            <a:r>
              <a:rPr lang="en-US" smtClean="0">
                <a:solidFill>
                  <a:srgbClr val="FC0128"/>
                </a:solidFill>
              </a:rPr>
              <a:t> constraints</a:t>
            </a:r>
            <a:r>
              <a:rPr lang="en-US" smtClean="0"/>
              <a:t> can be defined at the column level or table level. A composite </a:t>
            </a:r>
            <a:r>
              <a:rPr lang="en-US" smtClean="0">
                <a:latin typeface="Courier New" panose="02070309020205020404" pitchFamily="49" charset="0"/>
              </a:rPr>
              <a:t>PRIMARY KEY</a:t>
            </a:r>
            <a:r>
              <a:rPr lang="en-US" smtClean="0"/>
              <a:t> is created by using the table-level definition. </a:t>
            </a:r>
          </a:p>
          <a:p>
            <a:pPr lvl="1"/>
            <a:r>
              <a:rPr lang="en-US" smtClean="0"/>
              <a:t>A table can have only one </a:t>
            </a:r>
            <a:r>
              <a:rPr lang="en-US" smtClean="0">
                <a:latin typeface="Courier New" panose="02070309020205020404" pitchFamily="49" charset="0"/>
              </a:rPr>
              <a:t>PRIMARY KEY</a:t>
            </a:r>
            <a:r>
              <a:rPr lang="en-US" smtClean="0"/>
              <a:t> constraint but can have several </a:t>
            </a:r>
            <a:r>
              <a:rPr lang="en-US" smtClean="0">
                <a:latin typeface="Courier New" panose="02070309020205020404" pitchFamily="49" charset="0"/>
              </a:rPr>
              <a:t>UNIQUE</a:t>
            </a:r>
            <a:r>
              <a:rPr lang="en-US" smtClean="0"/>
              <a:t> constraints.</a:t>
            </a:r>
          </a:p>
          <a:p>
            <a:pPr lvl="1"/>
            <a:r>
              <a:rPr lang="en-US" smtClean="0"/>
              <a:t>The example on the slide defines a </a:t>
            </a:r>
            <a:r>
              <a:rPr lang="en-US" smtClean="0">
                <a:latin typeface="Courier New" panose="02070309020205020404" pitchFamily="49" charset="0"/>
              </a:rPr>
              <a:t>PRIMARY KEY</a:t>
            </a:r>
            <a:r>
              <a:rPr lang="en-US" smtClean="0"/>
              <a:t> constraint on the </a:t>
            </a:r>
            <a:r>
              <a:rPr lang="en-US" smtClean="0">
                <a:latin typeface="Courier New" panose="02070309020205020404" pitchFamily="49" charset="0"/>
              </a:rPr>
              <a:t>DEPARTMENT_ID</a:t>
            </a:r>
            <a:r>
              <a:rPr lang="en-US" smtClean="0"/>
              <a:t> column of the </a:t>
            </a:r>
            <a:r>
              <a:rPr lang="en-US" smtClean="0">
                <a:latin typeface="Courier New" panose="02070309020205020404" pitchFamily="49" charset="0"/>
              </a:rPr>
              <a:t>DEPARTMENTS</a:t>
            </a:r>
            <a:r>
              <a:rPr lang="en-US" smtClean="0"/>
              <a:t> table. The name of the constraint is </a:t>
            </a:r>
            <a:r>
              <a:rPr lang="en-US" smtClean="0">
                <a:latin typeface="Courier New" panose="02070309020205020404" pitchFamily="49" charset="0"/>
              </a:rPr>
              <a:t>DEPT_ID_PK</a:t>
            </a:r>
            <a:r>
              <a:rPr lang="en-US" smtClean="0"/>
              <a:t>.</a:t>
            </a:r>
          </a:p>
          <a:p>
            <a:pPr lvl="1"/>
            <a:r>
              <a:rPr lang="en-US" b="1" smtClean="0"/>
              <a:t>Note:</a:t>
            </a:r>
            <a:r>
              <a:rPr lang="en-US" smtClean="0"/>
              <a:t> A </a:t>
            </a:r>
            <a:r>
              <a:rPr lang="en-US" smtClean="0">
                <a:latin typeface="Courier New" panose="02070309020205020404" pitchFamily="49" charset="0"/>
              </a:rPr>
              <a:t>UNIQUE</a:t>
            </a:r>
            <a:r>
              <a:rPr lang="en-US" smtClean="0"/>
              <a:t> index is automatically created for a </a:t>
            </a:r>
            <a:r>
              <a:rPr lang="en-US" smtClean="0">
                <a:latin typeface="Courier New" panose="02070309020205020404" pitchFamily="49" charset="0"/>
              </a:rPr>
              <a:t>PRIMARY KEY</a:t>
            </a:r>
            <a:r>
              <a:rPr lang="en-US" smtClean="0"/>
              <a:t> column.</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The example shown will not work in your schema because the </a:t>
            </a:r>
            <a:r>
              <a:rPr lang="en-US" smtClean="0">
                <a:solidFill>
                  <a:srgbClr val="0000FF"/>
                </a:solidFill>
                <a:latin typeface="Courier New" panose="02070309020205020404" pitchFamily="49" charset="0"/>
              </a:rPr>
              <a:t>DEPARTMENTS</a:t>
            </a:r>
            <a:r>
              <a:rPr lang="en-US" smtClean="0">
                <a:solidFill>
                  <a:srgbClr val="0000FF"/>
                </a:solidFill>
              </a:rPr>
              <a:t> table already exists. To demonstrate this code, modify the name of the table within the script and then run the script.</a:t>
            </a:r>
          </a:p>
          <a:p>
            <a:endParaRPr lang="en-US" smtClean="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303775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PRIMARY KEY</a:t>
            </a:r>
            <a:r>
              <a:rPr lang="en-US" smtClean="0"/>
              <a:t> Constraint (continued)</a:t>
            </a:r>
          </a:p>
          <a:p>
            <a:pPr lvl="1"/>
            <a:r>
              <a:rPr lang="en-US" smtClean="0">
                <a:solidFill>
                  <a:srgbClr val="FC0128"/>
                </a:solidFill>
                <a:latin typeface="Courier New" panose="02070309020205020404" pitchFamily="49" charset="0"/>
              </a:rPr>
              <a:t>PRIMARY KEY</a:t>
            </a:r>
            <a:r>
              <a:rPr lang="en-US" smtClean="0">
                <a:solidFill>
                  <a:srgbClr val="FC0128"/>
                </a:solidFill>
              </a:rPr>
              <a:t> constraints</a:t>
            </a:r>
            <a:r>
              <a:rPr lang="en-US" smtClean="0"/>
              <a:t> can be defined at the column level or table level. A composite </a:t>
            </a:r>
            <a:r>
              <a:rPr lang="en-US" smtClean="0">
                <a:latin typeface="Courier New" panose="02070309020205020404" pitchFamily="49" charset="0"/>
              </a:rPr>
              <a:t>PRIMARY KEY</a:t>
            </a:r>
            <a:r>
              <a:rPr lang="en-US" smtClean="0"/>
              <a:t> is created by using the table-level definition. </a:t>
            </a:r>
          </a:p>
          <a:p>
            <a:pPr lvl="1"/>
            <a:r>
              <a:rPr lang="en-US" smtClean="0"/>
              <a:t>A table can have only one </a:t>
            </a:r>
            <a:r>
              <a:rPr lang="en-US" smtClean="0">
                <a:latin typeface="Courier New" panose="02070309020205020404" pitchFamily="49" charset="0"/>
              </a:rPr>
              <a:t>PRIMARY KEY</a:t>
            </a:r>
            <a:r>
              <a:rPr lang="en-US" smtClean="0"/>
              <a:t> constraint but can have several </a:t>
            </a:r>
            <a:r>
              <a:rPr lang="en-US" smtClean="0">
                <a:latin typeface="Courier New" panose="02070309020205020404" pitchFamily="49" charset="0"/>
              </a:rPr>
              <a:t>UNIQUE</a:t>
            </a:r>
            <a:r>
              <a:rPr lang="en-US" smtClean="0"/>
              <a:t> constraints.</a:t>
            </a:r>
          </a:p>
          <a:p>
            <a:pPr lvl="1"/>
            <a:r>
              <a:rPr lang="en-US" smtClean="0"/>
              <a:t>The example on the slide defines a </a:t>
            </a:r>
            <a:r>
              <a:rPr lang="en-US" smtClean="0">
                <a:latin typeface="Courier New" panose="02070309020205020404" pitchFamily="49" charset="0"/>
              </a:rPr>
              <a:t>PRIMARY KEY</a:t>
            </a:r>
            <a:r>
              <a:rPr lang="en-US" smtClean="0"/>
              <a:t> constraint on the </a:t>
            </a:r>
            <a:r>
              <a:rPr lang="en-US" smtClean="0">
                <a:latin typeface="Courier New" panose="02070309020205020404" pitchFamily="49" charset="0"/>
              </a:rPr>
              <a:t>DEPARTMENT_ID</a:t>
            </a:r>
            <a:r>
              <a:rPr lang="en-US" smtClean="0"/>
              <a:t> column of the </a:t>
            </a:r>
            <a:r>
              <a:rPr lang="en-US" smtClean="0">
                <a:latin typeface="Courier New" panose="02070309020205020404" pitchFamily="49" charset="0"/>
              </a:rPr>
              <a:t>DEPARTMENTS</a:t>
            </a:r>
            <a:r>
              <a:rPr lang="en-US" smtClean="0"/>
              <a:t> table. The name of the constraint is </a:t>
            </a:r>
            <a:r>
              <a:rPr lang="en-US" smtClean="0">
                <a:latin typeface="Courier New" panose="02070309020205020404" pitchFamily="49" charset="0"/>
              </a:rPr>
              <a:t>DEPT_ID_PK</a:t>
            </a:r>
            <a:r>
              <a:rPr lang="en-US" smtClean="0"/>
              <a:t>.</a:t>
            </a:r>
          </a:p>
          <a:p>
            <a:pPr lvl="1"/>
            <a:r>
              <a:rPr lang="en-US" b="1" smtClean="0"/>
              <a:t>Note:</a:t>
            </a:r>
            <a:r>
              <a:rPr lang="en-US" smtClean="0"/>
              <a:t> A </a:t>
            </a:r>
            <a:r>
              <a:rPr lang="en-US" smtClean="0">
                <a:latin typeface="Courier New" panose="02070309020205020404" pitchFamily="49" charset="0"/>
              </a:rPr>
              <a:t>UNIQUE</a:t>
            </a:r>
            <a:r>
              <a:rPr lang="en-US" smtClean="0"/>
              <a:t> index is automatically created for a </a:t>
            </a:r>
            <a:r>
              <a:rPr lang="en-US" smtClean="0">
                <a:latin typeface="Courier New" panose="02070309020205020404" pitchFamily="49" charset="0"/>
              </a:rPr>
              <a:t>PRIMARY KEY</a:t>
            </a:r>
            <a:r>
              <a:rPr lang="en-US" smtClean="0"/>
              <a:t> column.</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The example shown will not work in your schema because the </a:t>
            </a:r>
            <a:r>
              <a:rPr lang="en-US" smtClean="0">
                <a:solidFill>
                  <a:srgbClr val="0000FF"/>
                </a:solidFill>
                <a:latin typeface="Courier New" panose="02070309020205020404" pitchFamily="49" charset="0"/>
              </a:rPr>
              <a:t>DEPARTMENTS</a:t>
            </a:r>
            <a:r>
              <a:rPr lang="en-US" smtClean="0">
                <a:solidFill>
                  <a:srgbClr val="0000FF"/>
                </a:solidFill>
              </a:rPr>
              <a:t> table already exists. To demonstrate this code, modify the name of the table within the script and then run the script.</a:t>
            </a:r>
          </a:p>
          <a:p>
            <a:endParaRPr lang="en-US" smtClean="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2407594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Creating Tables</a:t>
            </a:r>
          </a:p>
          <a:p>
            <a:pPr lvl="1"/>
            <a:r>
              <a:rPr lang="en-US" smtClean="0"/>
              <a:t>The example on the slide creates the </a:t>
            </a:r>
            <a:r>
              <a:rPr lang="en-US" smtClean="0">
                <a:latin typeface="Courier New" panose="02070309020205020404" pitchFamily="49" charset="0"/>
              </a:rPr>
              <a:t>DEPT</a:t>
            </a:r>
            <a:r>
              <a:rPr lang="en-US" smtClean="0"/>
              <a:t> table, with three columns: </a:t>
            </a:r>
            <a:r>
              <a:rPr lang="en-US" smtClean="0">
                <a:latin typeface="Courier New" panose="02070309020205020404" pitchFamily="49" charset="0"/>
              </a:rPr>
              <a:t>DEPTNO</a:t>
            </a:r>
            <a:r>
              <a:rPr lang="en-US" smtClean="0"/>
              <a:t>, </a:t>
            </a:r>
            <a:r>
              <a:rPr lang="en-US" smtClean="0">
                <a:latin typeface="Courier New" panose="02070309020205020404" pitchFamily="49" charset="0"/>
              </a:rPr>
              <a:t>DNAME</a:t>
            </a:r>
            <a:r>
              <a:rPr lang="en-US" smtClean="0"/>
              <a:t>, and </a:t>
            </a:r>
            <a:r>
              <a:rPr lang="en-US" smtClean="0">
                <a:latin typeface="Courier New" panose="02070309020205020404" pitchFamily="49" charset="0"/>
              </a:rPr>
              <a:t>LOC</a:t>
            </a:r>
            <a:r>
              <a:rPr lang="en-US" smtClean="0"/>
              <a:t>. It further confirms the creation of the table by issuing the </a:t>
            </a:r>
            <a:r>
              <a:rPr lang="en-US" smtClean="0">
                <a:latin typeface="Courier New" panose="02070309020205020404" pitchFamily="49" charset="0"/>
              </a:rPr>
              <a:t>DESCRIBE</a:t>
            </a:r>
            <a:r>
              <a:rPr lang="en-US" smtClean="0"/>
              <a:t> command. </a:t>
            </a:r>
          </a:p>
          <a:p>
            <a:pPr lvl="1"/>
            <a:r>
              <a:rPr lang="en-US" smtClean="0"/>
              <a:t>Since creating a table is a </a:t>
            </a:r>
            <a:r>
              <a:rPr lang="en-US" smtClean="0">
                <a:solidFill>
                  <a:srgbClr val="FC0128"/>
                </a:solidFill>
              </a:rPr>
              <a:t>DDL statement</a:t>
            </a:r>
            <a:r>
              <a:rPr lang="en-US" smtClean="0"/>
              <a:t>, an automatic </a:t>
            </a:r>
            <a:r>
              <a:rPr lang="en-US" smtClean="0">
                <a:solidFill>
                  <a:srgbClr val="FC0128"/>
                </a:solidFill>
              </a:rPr>
              <a:t>commit </a:t>
            </a:r>
            <a:r>
              <a:rPr lang="en-US" smtClean="0"/>
              <a:t>takes place when this statement is executed. </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endParaRPr lang="en-US" smtClean="0">
              <a:solidFill>
                <a:schemeClr val="accent2"/>
              </a:solidFill>
            </a:endParaRPr>
          </a:p>
          <a:p>
            <a:r>
              <a:rPr lang="en-US" smtClean="0">
                <a:solidFill>
                  <a:srgbClr val="0000FF"/>
                </a:solidFill>
              </a:rPr>
              <a:t>Instructor Note </a:t>
            </a:r>
          </a:p>
          <a:p>
            <a:pPr lvl="1"/>
            <a:r>
              <a:rPr lang="en-US" smtClean="0">
                <a:solidFill>
                  <a:srgbClr val="0000FF"/>
                </a:solidFill>
              </a:rPr>
              <a:t>Explain that additional syntax for </a:t>
            </a:r>
            <a:r>
              <a:rPr lang="en-US" smtClean="0">
                <a:solidFill>
                  <a:srgbClr val="0000FF"/>
                </a:solidFill>
                <a:latin typeface="Courier New" panose="02070309020205020404" pitchFamily="49" charset="0"/>
              </a:rPr>
              <a:t>CREATE TABLE</a:t>
            </a:r>
            <a:r>
              <a:rPr lang="en-US" smtClean="0">
                <a:solidFill>
                  <a:srgbClr val="0000FF"/>
                </a:solidFill>
              </a:rPr>
              <a:t> could include constraints and so on. For more information on the </a:t>
            </a:r>
            <a:r>
              <a:rPr lang="en-US" smtClean="0">
                <a:solidFill>
                  <a:srgbClr val="0000FF"/>
                </a:solidFill>
                <a:latin typeface="Courier New" panose="02070309020205020404" pitchFamily="49" charset="0"/>
              </a:rPr>
              <a:t>CREATE TABLE</a:t>
            </a:r>
            <a:r>
              <a:rPr lang="en-US" smtClean="0">
                <a:solidFill>
                  <a:srgbClr val="0000FF"/>
                </a:solidFill>
              </a:rPr>
              <a:t> syntax, refer to: </a:t>
            </a:r>
            <a:r>
              <a:rPr lang="en-US" i="1" smtClean="0">
                <a:solidFill>
                  <a:srgbClr val="0000FF"/>
                </a:solidFill>
              </a:rPr>
              <a:t>Oracle9i SQL Reference, </a:t>
            </a:r>
            <a:r>
              <a:rPr lang="en-US" smtClean="0">
                <a:solidFill>
                  <a:srgbClr val="0000FF"/>
                </a:solidFill>
              </a:rPr>
              <a:t>“</a:t>
            </a:r>
            <a:r>
              <a:rPr lang="en-US" smtClean="0">
                <a:solidFill>
                  <a:srgbClr val="0000FF"/>
                </a:solidFill>
                <a:latin typeface="Courier New" panose="02070309020205020404" pitchFamily="49" charset="0"/>
              </a:rPr>
              <a:t>CREATE TABLE</a:t>
            </a:r>
            <a:r>
              <a:rPr lang="en-US" smtClean="0">
                <a:solidFill>
                  <a:srgbClr val="0000FF"/>
                </a:solidFill>
              </a:rPr>
              <a:t>. ”</a:t>
            </a:r>
          </a:p>
        </p:txBody>
      </p:sp>
    </p:spTree>
    <p:extLst>
      <p:ext uri="{BB962C8B-B14F-4D97-AF65-F5344CB8AC3E}">
        <p14:creationId xmlns:p14="http://schemas.microsoft.com/office/powerpoint/2010/main" val="3404774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FOREIGN</a:t>
            </a:r>
            <a:r>
              <a:rPr lang="en-US" smtClean="0">
                <a:latin typeface="Times New Roman" panose="02020603050405020304" pitchFamily="18" charset="0"/>
              </a:rPr>
              <a:t>  </a:t>
            </a:r>
            <a:r>
              <a:rPr lang="en-US" smtClean="0">
                <a:latin typeface="Courier New" panose="02070309020205020404" pitchFamily="49" charset="0"/>
              </a:rPr>
              <a:t>KEY</a:t>
            </a:r>
            <a:r>
              <a:rPr lang="en-US" smtClean="0"/>
              <a:t> Constraint</a:t>
            </a:r>
          </a:p>
          <a:p>
            <a:pPr lvl="1"/>
            <a:r>
              <a:rPr lang="en-US" smtClean="0"/>
              <a:t>The </a:t>
            </a:r>
            <a:r>
              <a:rPr lang="en-US" smtClean="0">
                <a:solidFill>
                  <a:srgbClr val="FC0128"/>
                </a:solidFill>
                <a:latin typeface="Courier New" panose="02070309020205020404" pitchFamily="49" charset="0"/>
              </a:rPr>
              <a:t>FOREIGN</a:t>
            </a:r>
            <a:r>
              <a:rPr lang="en-US" smtClean="0">
                <a:solidFill>
                  <a:srgbClr val="FC0128"/>
                </a:solidFill>
              </a:rPr>
              <a:t> </a:t>
            </a:r>
            <a:r>
              <a:rPr lang="en-US" smtClean="0">
                <a:solidFill>
                  <a:srgbClr val="FC0128"/>
                </a:solidFill>
                <a:latin typeface="Courier New" panose="02070309020205020404" pitchFamily="49" charset="0"/>
              </a:rPr>
              <a:t>KEY</a:t>
            </a:r>
            <a:r>
              <a:rPr lang="en-US" smtClean="0"/>
              <a:t>, or </a:t>
            </a:r>
            <a:r>
              <a:rPr lang="en-US" smtClean="0">
                <a:solidFill>
                  <a:srgbClr val="FC0128"/>
                </a:solidFill>
              </a:rPr>
              <a:t>referential integrity constraint</a:t>
            </a:r>
            <a:r>
              <a:rPr lang="en-US" smtClean="0"/>
              <a:t>, designates a column or combination of columns as a foreign key and establishes a relationship between a primary key or a unique key in the same table or a different table. In the example on the slide, </a:t>
            </a:r>
            <a:r>
              <a:rPr lang="en-US" smtClean="0">
                <a:latin typeface="Courier New" panose="02070309020205020404" pitchFamily="49" charset="0"/>
              </a:rPr>
              <a:t>DEPARTMENT_ID</a:t>
            </a:r>
            <a:r>
              <a:rPr lang="en-US" smtClean="0"/>
              <a:t> has been defined as the foreign key in the </a:t>
            </a:r>
            <a:r>
              <a:rPr lang="en-US" smtClean="0">
                <a:latin typeface="Courier New" panose="02070309020205020404" pitchFamily="49" charset="0"/>
              </a:rPr>
              <a:t>EMPLOYEES</a:t>
            </a:r>
            <a:r>
              <a:rPr lang="en-US" smtClean="0"/>
              <a:t> table (dependent or child table); it references the </a:t>
            </a:r>
            <a:r>
              <a:rPr lang="en-US" smtClean="0">
                <a:latin typeface="Courier New" panose="02070309020205020404" pitchFamily="49" charset="0"/>
              </a:rPr>
              <a:t>DEPARTMENT_ID</a:t>
            </a:r>
            <a:r>
              <a:rPr lang="en-US" smtClean="0"/>
              <a:t> column of the </a:t>
            </a:r>
            <a:r>
              <a:rPr lang="en-US" smtClean="0">
                <a:latin typeface="Courier New" panose="02070309020205020404" pitchFamily="49" charset="0"/>
              </a:rPr>
              <a:t>DEPARTMENTS</a:t>
            </a:r>
            <a:r>
              <a:rPr lang="en-US" smtClean="0"/>
              <a:t> table (the referenced or parent table).</a:t>
            </a:r>
          </a:p>
          <a:p>
            <a:pPr lvl="1"/>
            <a:r>
              <a:rPr lang="en-US" smtClean="0"/>
              <a:t>A foreign key value must match an existing value in the parent table or be </a:t>
            </a:r>
            <a:r>
              <a:rPr lang="en-US" smtClean="0">
                <a:latin typeface="Courier New" panose="02070309020205020404" pitchFamily="49" charset="0"/>
              </a:rPr>
              <a:t>NULL</a:t>
            </a:r>
            <a:r>
              <a:rPr lang="en-US" smtClean="0"/>
              <a:t>.</a:t>
            </a:r>
          </a:p>
          <a:p>
            <a:pPr lvl="1"/>
            <a:r>
              <a:rPr lang="en-US" smtClean="0"/>
              <a:t>Foreign keys are based on data values and are purely logical, not physical, pointers.</a:t>
            </a:r>
          </a:p>
          <a:p>
            <a:pPr lvl="1"/>
            <a:endParaRPr lang="en-US" smtClean="0"/>
          </a:p>
          <a:p>
            <a:pPr lvl="1"/>
            <a:endParaRPr lang="en-US" smtClean="0"/>
          </a:p>
          <a:p>
            <a:pPr lvl="1"/>
            <a:endParaRPr lang="en-US" smtClean="0"/>
          </a:p>
          <a:p>
            <a:pPr lvl="1"/>
            <a:endParaRPr lang="en-US" smtClean="0"/>
          </a:p>
          <a:p>
            <a:endParaRPr lang="en-US" smtClean="0">
              <a:solidFill>
                <a:schemeClr val="accent2"/>
              </a:solidFill>
            </a:endParaRPr>
          </a:p>
          <a:p>
            <a:endParaRPr lang="en-US" smtClean="0">
              <a:solidFill>
                <a:schemeClr val="accent2"/>
              </a:solidFill>
            </a:endParaRPr>
          </a:p>
          <a:p>
            <a:endParaRPr lang="en-US" smtClean="0">
              <a:solidFill>
                <a:schemeClr val="accent2"/>
              </a:solidFill>
            </a:endParaRPr>
          </a:p>
          <a:p>
            <a:endParaRPr lang="en-US" smtClean="0">
              <a:solidFill>
                <a:schemeClr val="accent2"/>
              </a:solidFill>
            </a:endParaRPr>
          </a:p>
          <a:p>
            <a:r>
              <a:rPr lang="en-US" smtClean="0">
                <a:solidFill>
                  <a:srgbClr val="0000FF"/>
                </a:solidFill>
              </a:rPr>
              <a:t>Instructor Note</a:t>
            </a:r>
          </a:p>
          <a:p>
            <a:pPr lvl="1"/>
            <a:r>
              <a:rPr lang="en-US" smtClean="0">
                <a:solidFill>
                  <a:srgbClr val="0000FF"/>
                </a:solidFill>
              </a:rPr>
              <a:t>Explain to students that you cannot create a foreign key without existing primary key values.</a:t>
            </a:r>
          </a:p>
        </p:txBody>
      </p:sp>
    </p:spTree>
    <p:extLst>
      <p:ext uri="{BB962C8B-B14F-4D97-AF65-F5344CB8AC3E}">
        <p14:creationId xmlns:p14="http://schemas.microsoft.com/office/powerpoint/2010/main" val="1113143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FOREIGN</a:t>
            </a:r>
            <a:r>
              <a:rPr lang="en-US" smtClean="0">
                <a:latin typeface="Times New Roman" panose="02020603050405020304" pitchFamily="18" charset="0"/>
              </a:rPr>
              <a:t>  </a:t>
            </a:r>
            <a:r>
              <a:rPr lang="en-US" smtClean="0">
                <a:latin typeface="Courier New" panose="02070309020205020404" pitchFamily="49" charset="0"/>
              </a:rPr>
              <a:t>KEY</a:t>
            </a:r>
            <a:r>
              <a:rPr lang="en-US" smtClean="0"/>
              <a:t> Constraint (continued)</a:t>
            </a:r>
          </a:p>
          <a:p>
            <a:pPr lvl="1"/>
            <a:r>
              <a:rPr lang="en-US" smtClean="0">
                <a:solidFill>
                  <a:srgbClr val="FC0128"/>
                </a:solidFill>
                <a:latin typeface="Courier New" panose="02070309020205020404" pitchFamily="49" charset="0"/>
              </a:rPr>
              <a:t>FOREIGN</a:t>
            </a:r>
            <a:r>
              <a:rPr lang="en-US" smtClean="0">
                <a:solidFill>
                  <a:srgbClr val="FC0128"/>
                </a:solidFill>
              </a:rPr>
              <a:t> </a:t>
            </a:r>
            <a:r>
              <a:rPr lang="en-US" smtClean="0">
                <a:solidFill>
                  <a:srgbClr val="FC0128"/>
                </a:solidFill>
                <a:latin typeface="Courier New" panose="02070309020205020404" pitchFamily="49" charset="0"/>
              </a:rPr>
              <a:t>KEY</a:t>
            </a:r>
            <a:r>
              <a:rPr lang="en-US" smtClean="0"/>
              <a:t> constraints can be defined at the column or table constraint level. A composite foreign key must be created by using the table-level definition.</a:t>
            </a:r>
          </a:p>
          <a:p>
            <a:pPr lvl="1"/>
            <a:r>
              <a:rPr lang="en-US" smtClean="0"/>
              <a:t>The example on the slide defines a </a:t>
            </a:r>
            <a:r>
              <a:rPr lang="en-US" smtClean="0">
                <a:latin typeface="Courier New" panose="02070309020205020404" pitchFamily="49" charset="0"/>
              </a:rPr>
              <a:t>FOREIGN KEY</a:t>
            </a:r>
            <a:r>
              <a:rPr lang="en-US" smtClean="0"/>
              <a:t> constraint on the </a:t>
            </a:r>
            <a:r>
              <a:rPr lang="en-US" smtClean="0">
                <a:latin typeface="Courier New" panose="02070309020205020404" pitchFamily="49" charset="0"/>
              </a:rPr>
              <a:t>DEPARTMENT_ID</a:t>
            </a:r>
            <a:r>
              <a:rPr lang="en-US" smtClean="0"/>
              <a:t> column of the </a:t>
            </a:r>
            <a:r>
              <a:rPr lang="en-US" smtClean="0">
                <a:latin typeface="Courier New" panose="02070309020205020404" pitchFamily="49" charset="0"/>
              </a:rPr>
              <a:t>EMPLOYEES</a:t>
            </a:r>
            <a:r>
              <a:rPr lang="en-US" smtClean="0"/>
              <a:t> table, using table-level syntax. The name of the constraint is </a:t>
            </a:r>
            <a:r>
              <a:rPr lang="en-US" smtClean="0">
                <a:latin typeface="Courier New" panose="02070309020205020404" pitchFamily="49" charset="0"/>
              </a:rPr>
              <a:t>EMP_DEPTID_FK</a:t>
            </a:r>
            <a:r>
              <a:rPr lang="en-US" smtClean="0"/>
              <a:t>.</a:t>
            </a:r>
          </a:p>
          <a:p>
            <a:pPr lvl="1"/>
            <a:r>
              <a:rPr lang="en-US" smtClean="0"/>
              <a:t>The foreign key can also be defined at the column level, provided the constraint is based on a single column. The syntax differs in that the keywords </a:t>
            </a:r>
            <a:r>
              <a:rPr lang="en-US" smtClean="0">
                <a:latin typeface="Courier New" panose="02070309020205020404" pitchFamily="49" charset="0"/>
              </a:rPr>
              <a:t>FOREIGN KEY</a:t>
            </a:r>
            <a:r>
              <a:rPr lang="en-US" smtClean="0"/>
              <a:t> do not appear. For example:</a:t>
            </a:r>
          </a:p>
          <a:p>
            <a:pPr lvl="1"/>
            <a:endParaRPr lang="en-US" sz="500" smtClean="0"/>
          </a:p>
          <a:p>
            <a:pPr lvl="1">
              <a:spcBef>
                <a:spcPct val="0"/>
              </a:spcBef>
            </a:pPr>
            <a:r>
              <a:rPr lang="en-US" smtClean="0">
                <a:latin typeface="Courier New" panose="02070309020205020404" pitchFamily="49" charset="0"/>
              </a:rPr>
              <a:t>     CREATE TABLE employees</a:t>
            </a:r>
          </a:p>
          <a:p>
            <a:pPr lvl="1">
              <a:spcBef>
                <a:spcPct val="0"/>
              </a:spcBef>
            </a:pPr>
            <a:r>
              <a:rPr lang="en-US" smtClean="0">
                <a:latin typeface="Courier New" panose="02070309020205020404" pitchFamily="49" charset="0"/>
              </a:rPr>
              <a:t>     (...</a:t>
            </a:r>
          </a:p>
          <a:p>
            <a:pPr lvl="1">
              <a:spcBef>
                <a:spcPct val="0"/>
              </a:spcBef>
            </a:pPr>
            <a:r>
              <a:rPr lang="en-US" smtClean="0">
                <a:latin typeface="Courier New" panose="02070309020205020404" pitchFamily="49" charset="0"/>
              </a:rPr>
              <a:t>     department_id NUMBER(4) CONSTRAINT emp_deptid_fk </a:t>
            </a:r>
          </a:p>
          <a:p>
            <a:pPr lvl="1">
              <a:spcBef>
                <a:spcPct val="0"/>
              </a:spcBef>
            </a:pPr>
            <a:r>
              <a:rPr lang="en-US" smtClean="0">
                <a:latin typeface="Courier New" panose="02070309020205020404" pitchFamily="49" charset="0"/>
              </a:rPr>
              <a:t>         REFERENCES departments(department_id),</a:t>
            </a:r>
          </a:p>
          <a:p>
            <a:pPr lvl="1">
              <a:spcBef>
                <a:spcPct val="0"/>
              </a:spcBef>
            </a:pPr>
            <a:r>
              <a:rPr lang="en-US" smtClean="0">
                <a:latin typeface="Courier New" panose="02070309020205020404" pitchFamily="49" charset="0"/>
              </a:rPr>
              <a:t>     ...</a:t>
            </a:r>
          </a:p>
          <a:p>
            <a:pPr lvl="1">
              <a:spcBef>
                <a:spcPct val="0"/>
              </a:spcBef>
            </a:pPr>
            <a:r>
              <a:rPr lang="en-US" smtClean="0">
                <a:latin typeface="Courier New" panose="02070309020205020404" pitchFamily="49" charset="0"/>
              </a:rPr>
              <a:t>     )</a:t>
            </a:r>
          </a:p>
        </p:txBody>
      </p:sp>
    </p:spTree>
    <p:extLst>
      <p:ext uri="{BB962C8B-B14F-4D97-AF65-F5344CB8AC3E}">
        <p14:creationId xmlns:p14="http://schemas.microsoft.com/office/powerpoint/2010/main" val="2189737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FOREIGN</a:t>
            </a:r>
            <a:r>
              <a:rPr lang="en-US" smtClean="0">
                <a:latin typeface="Times New Roman" panose="02020603050405020304" pitchFamily="18" charset="0"/>
              </a:rPr>
              <a:t> </a:t>
            </a:r>
            <a:r>
              <a:rPr lang="en-US" smtClean="0">
                <a:latin typeface="Courier New" panose="02070309020205020404" pitchFamily="49" charset="0"/>
              </a:rPr>
              <a:t>KEY</a:t>
            </a:r>
            <a:r>
              <a:rPr lang="en-US" smtClean="0"/>
              <a:t> Constraint (continued)</a:t>
            </a:r>
          </a:p>
          <a:p>
            <a:pPr lvl="1"/>
            <a:r>
              <a:rPr lang="en-US" smtClean="0"/>
              <a:t>The </a:t>
            </a:r>
            <a:r>
              <a:rPr lang="en-US" smtClean="0">
                <a:solidFill>
                  <a:srgbClr val="FC0128"/>
                </a:solidFill>
              </a:rPr>
              <a:t>foreign key</a:t>
            </a:r>
            <a:r>
              <a:rPr lang="en-US" smtClean="0"/>
              <a:t> is defined in the child table, and the table containing the referenced column is the parent table. The foreign key is defined using a combination of the following keywords: </a:t>
            </a:r>
          </a:p>
          <a:p>
            <a:pPr lvl="2"/>
            <a:r>
              <a:rPr lang="en-US" smtClean="0">
                <a:latin typeface="Courier New" panose="02070309020205020404" pitchFamily="49" charset="0"/>
              </a:rPr>
              <a:t>FOREIGN KEY</a:t>
            </a:r>
            <a:r>
              <a:rPr lang="en-US" smtClean="0"/>
              <a:t> is used to define the column in the child table at the table constraint level.</a:t>
            </a:r>
          </a:p>
          <a:p>
            <a:pPr lvl="2"/>
            <a:r>
              <a:rPr lang="en-US" smtClean="0">
                <a:solidFill>
                  <a:srgbClr val="FC0128"/>
                </a:solidFill>
                <a:latin typeface="Courier New" panose="02070309020205020404" pitchFamily="49" charset="0"/>
              </a:rPr>
              <a:t>REFERENCES</a:t>
            </a:r>
            <a:r>
              <a:rPr lang="en-US" smtClean="0"/>
              <a:t> identifies the table and column in the parent table.</a:t>
            </a:r>
          </a:p>
          <a:p>
            <a:pPr lvl="2"/>
            <a:r>
              <a:rPr lang="en-US" smtClean="0">
                <a:solidFill>
                  <a:srgbClr val="FC0128"/>
                </a:solidFill>
                <a:latin typeface="Courier New" panose="02070309020205020404" pitchFamily="49" charset="0"/>
              </a:rPr>
              <a:t>ON</a:t>
            </a:r>
            <a:r>
              <a:rPr lang="en-US" smtClean="0">
                <a:solidFill>
                  <a:srgbClr val="FC0128"/>
                </a:solidFill>
              </a:rPr>
              <a:t> </a:t>
            </a:r>
            <a:r>
              <a:rPr lang="en-US" smtClean="0">
                <a:solidFill>
                  <a:srgbClr val="FC0128"/>
                </a:solidFill>
                <a:latin typeface="Courier New" panose="02070309020205020404" pitchFamily="49" charset="0"/>
              </a:rPr>
              <a:t>DELETE</a:t>
            </a:r>
            <a:r>
              <a:rPr lang="en-US" smtClean="0">
                <a:solidFill>
                  <a:srgbClr val="FC0128"/>
                </a:solidFill>
              </a:rPr>
              <a:t> </a:t>
            </a:r>
            <a:r>
              <a:rPr lang="en-US" smtClean="0">
                <a:solidFill>
                  <a:srgbClr val="FC0128"/>
                </a:solidFill>
                <a:latin typeface="Courier New" panose="02070309020205020404" pitchFamily="49" charset="0"/>
              </a:rPr>
              <a:t>CASCADE</a:t>
            </a:r>
            <a:r>
              <a:rPr lang="en-US" smtClean="0"/>
              <a:t> indicates that when the row in the parent table is deleted, the dependent rows in the child table will also be deleted.</a:t>
            </a:r>
          </a:p>
          <a:p>
            <a:pPr lvl="2"/>
            <a:r>
              <a:rPr lang="en-US" smtClean="0">
                <a:solidFill>
                  <a:srgbClr val="FC0128"/>
                </a:solidFill>
                <a:latin typeface="Courier New" panose="02070309020205020404" pitchFamily="49" charset="0"/>
              </a:rPr>
              <a:t>ON</a:t>
            </a:r>
            <a:r>
              <a:rPr lang="en-US" smtClean="0">
                <a:solidFill>
                  <a:srgbClr val="FC0128"/>
                </a:solidFill>
              </a:rPr>
              <a:t> </a:t>
            </a:r>
            <a:r>
              <a:rPr lang="en-US" smtClean="0">
                <a:solidFill>
                  <a:srgbClr val="FC0128"/>
                </a:solidFill>
                <a:latin typeface="Courier New" panose="02070309020205020404" pitchFamily="49" charset="0"/>
              </a:rPr>
              <a:t>DELETE</a:t>
            </a:r>
            <a:r>
              <a:rPr lang="en-US" smtClean="0">
                <a:solidFill>
                  <a:srgbClr val="FC0128"/>
                </a:solidFill>
              </a:rPr>
              <a:t> </a:t>
            </a:r>
            <a:r>
              <a:rPr lang="en-US" smtClean="0">
                <a:solidFill>
                  <a:srgbClr val="FC0128"/>
                </a:solidFill>
                <a:latin typeface="Courier New" panose="02070309020205020404" pitchFamily="49" charset="0"/>
              </a:rPr>
              <a:t>SET</a:t>
            </a:r>
            <a:r>
              <a:rPr lang="en-US" smtClean="0">
                <a:solidFill>
                  <a:srgbClr val="FC0128"/>
                </a:solidFill>
              </a:rPr>
              <a:t> </a:t>
            </a:r>
            <a:r>
              <a:rPr lang="en-US" smtClean="0">
                <a:solidFill>
                  <a:srgbClr val="FC0128"/>
                </a:solidFill>
                <a:latin typeface="Courier New" panose="02070309020205020404" pitchFamily="49" charset="0"/>
              </a:rPr>
              <a:t>NULL</a:t>
            </a:r>
            <a:r>
              <a:rPr lang="en-US" smtClean="0"/>
              <a:t> converts foreign key values to null when the parent value is removed.</a:t>
            </a:r>
          </a:p>
          <a:p>
            <a:pPr lvl="1"/>
            <a:r>
              <a:rPr lang="en-US" smtClean="0"/>
              <a:t>The default behavior is called the restrict rule, which disallows the update or deletion of referenced data. </a:t>
            </a:r>
          </a:p>
          <a:p>
            <a:pPr lvl="1"/>
            <a:r>
              <a:rPr lang="en-US" smtClean="0"/>
              <a:t>Without the </a:t>
            </a:r>
            <a:r>
              <a:rPr lang="en-US" smtClean="0">
                <a:latin typeface="Courier New" panose="02070309020205020404" pitchFamily="49" charset="0"/>
              </a:rPr>
              <a:t>ON DELETE CASCADE</a:t>
            </a:r>
            <a:r>
              <a:rPr lang="en-US" smtClean="0"/>
              <a:t> or the </a:t>
            </a:r>
            <a:r>
              <a:rPr lang="en-US" smtClean="0">
                <a:latin typeface="Courier New" panose="02070309020205020404" pitchFamily="49" charset="0"/>
              </a:rPr>
              <a:t>ON DELETE SET NULL</a:t>
            </a:r>
            <a:r>
              <a:rPr lang="en-US" smtClean="0"/>
              <a:t> options, the row in the parent table cannot be deleted if it is referenced in the child table.</a:t>
            </a:r>
          </a:p>
        </p:txBody>
      </p:sp>
      <p:sp>
        <p:nvSpPr>
          <p:cNvPr id="52227"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798391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ALTER TABLE</a:t>
            </a:r>
            <a:r>
              <a:rPr lang="en-US" smtClean="0"/>
              <a:t> Statement (continued)</a:t>
            </a:r>
          </a:p>
          <a:p>
            <a:pPr lvl="1"/>
            <a:r>
              <a:rPr lang="en-US" smtClean="0"/>
              <a:t>You can add, modify, and drop columns to a table by using the </a:t>
            </a:r>
            <a:r>
              <a:rPr lang="en-US" smtClean="0">
                <a:solidFill>
                  <a:srgbClr val="FC0128"/>
                </a:solidFill>
                <a:latin typeface="Courier New" panose="02070309020205020404" pitchFamily="49" charset="0"/>
              </a:rPr>
              <a:t>ALTER TABLE</a:t>
            </a:r>
            <a:r>
              <a:rPr lang="en-US" smtClean="0">
                <a:solidFill>
                  <a:srgbClr val="FC0128"/>
                </a:solidFill>
              </a:rPr>
              <a:t> statement</a:t>
            </a:r>
            <a:r>
              <a:rPr lang="en-US" smtClean="0"/>
              <a:t>. </a:t>
            </a:r>
          </a:p>
          <a:p>
            <a:pPr lvl="1"/>
            <a:r>
              <a:rPr lang="en-US" smtClean="0"/>
              <a:t>In the syntax:</a:t>
            </a:r>
          </a:p>
          <a:p>
            <a:pPr lvl="1"/>
            <a:r>
              <a:rPr lang="en-US" smtClean="0"/>
              <a:t>	</a:t>
            </a:r>
            <a:r>
              <a:rPr lang="en-US" i="1" smtClean="0">
                <a:latin typeface="Courier New" panose="02070309020205020404" pitchFamily="49" charset="0"/>
              </a:rPr>
              <a:t>table</a:t>
            </a:r>
            <a:r>
              <a:rPr lang="en-US" smtClean="0"/>
              <a:t>			is the name of the table</a:t>
            </a:r>
          </a:p>
          <a:p>
            <a:pPr lvl="1"/>
            <a:r>
              <a:rPr lang="en-US" smtClean="0">
                <a:latin typeface="Courier New" panose="02070309020205020404" pitchFamily="49" charset="0"/>
              </a:rPr>
              <a:t>	ADD|MODIFY|DROP</a:t>
            </a:r>
            <a:r>
              <a:rPr lang="en-US" smtClean="0"/>
              <a:t>	is the type of modification</a:t>
            </a:r>
          </a:p>
          <a:p>
            <a:pPr lvl="1"/>
            <a:r>
              <a:rPr lang="en-US" smtClean="0"/>
              <a:t>	</a:t>
            </a:r>
            <a:r>
              <a:rPr lang="en-US" i="1" smtClean="0">
                <a:latin typeface="Courier New" panose="02070309020205020404" pitchFamily="49" charset="0"/>
              </a:rPr>
              <a:t>column</a:t>
            </a:r>
            <a:r>
              <a:rPr lang="en-US" smtClean="0"/>
              <a:t>			is the name of the new column</a:t>
            </a:r>
          </a:p>
          <a:p>
            <a:pPr lvl="1"/>
            <a:r>
              <a:rPr lang="en-US" smtClean="0"/>
              <a:t>	</a:t>
            </a:r>
            <a:r>
              <a:rPr lang="en-US" i="1" smtClean="0">
                <a:latin typeface="Courier New" panose="02070309020205020404" pitchFamily="49" charset="0"/>
              </a:rPr>
              <a:t>datatype</a:t>
            </a:r>
            <a:r>
              <a:rPr lang="en-US" smtClean="0"/>
              <a:t>			is the data type and length of the new column</a:t>
            </a:r>
          </a:p>
          <a:p>
            <a:pPr lvl="1"/>
            <a:r>
              <a:rPr lang="en-US" smtClean="0"/>
              <a:t>	</a:t>
            </a:r>
            <a:r>
              <a:rPr lang="en-US" smtClean="0">
                <a:latin typeface="Courier New" panose="02070309020205020404" pitchFamily="49" charset="0"/>
              </a:rPr>
              <a:t>DEFAULT </a:t>
            </a:r>
            <a:r>
              <a:rPr lang="en-US" i="1" smtClean="0">
                <a:latin typeface="Courier New" panose="02070309020205020404" pitchFamily="49" charset="0"/>
              </a:rPr>
              <a:t>expr</a:t>
            </a:r>
            <a:r>
              <a:rPr lang="en-US" i="1" smtClean="0"/>
              <a:t>		</a:t>
            </a:r>
            <a:r>
              <a:rPr lang="en-US" smtClean="0"/>
              <a:t>specifies the default value for a new column</a:t>
            </a:r>
          </a:p>
          <a:p>
            <a:pPr lvl="1"/>
            <a:r>
              <a:rPr lang="en-US" b="1" smtClean="0"/>
              <a:t>Note:</a:t>
            </a:r>
            <a:r>
              <a:rPr lang="en-US" smtClean="0"/>
              <a:t> The slide gives the abridged syntax for </a:t>
            </a:r>
            <a:r>
              <a:rPr lang="en-US" smtClean="0">
                <a:latin typeface="Courier New" panose="02070309020205020404" pitchFamily="49" charset="0"/>
              </a:rPr>
              <a:t>ALTER TABLE</a:t>
            </a:r>
            <a:r>
              <a:rPr lang="en-US" smtClean="0"/>
              <a:t>. More about </a:t>
            </a:r>
            <a:r>
              <a:rPr lang="en-US" smtClean="0">
                <a:latin typeface="Courier New" panose="02070309020205020404" pitchFamily="49" charset="0"/>
              </a:rPr>
              <a:t>ALTER TABLE</a:t>
            </a:r>
            <a:r>
              <a:rPr lang="en-US" smtClean="0"/>
              <a:t> is covered in a subsequent lesson.</a:t>
            </a:r>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In Oracle8</a:t>
            </a:r>
            <a:r>
              <a:rPr lang="en-US" i="1" smtClean="0">
                <a:solidFill>
                  <a:srgbClr val="0000FF"/>
                </a:solidFill>
              </a:rPr>
              <a:t>i</a:t>
            </a:r>
            <a:r>
              <a:rPr lang="en-US" smtClean="0">
                <a:solidFill>
                  <a:srgbClr val="0000FF"/>
                </a:solidFill>
              </a:rPr>
              <a:t> and later, there are new options for the </a:t>
            </a:r>
            <a:r>
              <a:rPr lang="en-US" smtClean="0">
                <a:solidFill>
                  <a:srgbClr val="0000FF"/>
                </a:solidFill>
                <a:latin typeface="Courier New" panose="02070309020205020404" pitchFamily="49" charset="0"/>
              </a:rPr>
              <a:t>ALTER TABLE</a:t>
            </a:r>
            <a:r>
              <a:rPr lang="en-US" smtClean="0">
                <a:solidFill>
                  <a:srgbClr val="0000FF"/>
                </a:solidFill>
              </a:rPr>
              <a:t> command, including the ability to drop a column from a table, which are covered later in this lesson.</a:t>
            </a:r>
          </a:p>
        </p:txBody>
      </p:sp>
    </p:spTree>
    <p:extLst>
      <p:ext uri="{BB962C8B-B14F-4D97-AF65-F5344CB8AC3E}">
        <p14:creationId xmlns:p14="http://schemas.microsoft.com/office/powerpoint/2010/main" val="2855352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Adding a Column</a:t>
            </a:r>
          </a:p>
          <a:p>
            <a:pPr lvl="1"/>
            <a:r>
              <a:rPr lang="en-US" smtClean="0"/>
              <a:t>The graphic adds the </a:t>
            </a:r>
            <a:r>
              <a:rPr lang="en-US" smtClean="0">
                <a:latin typeface="Courier New" panose="02070309020205020404" pitchFamily="49" charset="0"/>
              </a:rPr>
              <a:t>JOB_ID</a:t>
            </a:r>
            <a:r>
              <a:rPr lang="en-US" smtClean="0"/>
              <a:t> column to the </a:t>
            </a:r>
            <a:r>
              <a:rPr lang="en-US" smtClean="0">
                <a:latin typeface="Courier New" panose="02070309020205020404" pitchFamily="49" charset="0"/>
              </a:rPr>
              <a:t>DEPT80</a:t>
            </a:r>
            <a:r>
              <a:rPr lang="en-US" smtClean="0"/>
              <a:t> table. Notice that the new column becomes the last column in the table.</a:t>
            </a:r>
          </a:p>
        </p:txBody>
      </p:sp>
    </p:spTree>
    <p:extLst>
      <p:ext uri="{BB962C8B-B14F-4D97-AF65-F5344CB8AC3E}">
        <p14:creationId xmlns:p14="http://schemas.microsoft.com/office/powerpoint/2010/main" val="322877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Guidelines for Adding a Column</a:t>
            </a:r>
          </a:p>
          <a:p>
            <a:pPr lvl="2"/>
            <a:r>
              <a:rPr lang="en-US" smtClean="0"/>
              <a:t>You can add or </a:t>
            </a:r>
            <a:r>
              <a:rPr lang="en-US" smtClean="0">
                <a:solidFill>
                  <a:srgbClr val="FC0128"/>
                </a:solidFill>
              </a:rPr>
              <a:t>modify columns</a:t>
            </a:r>
            <a:r>
              <a:rPr lang="en-US" smtClean="0"/>
              <a:t>.</a:t>
            </a:r>
          </a:p>
          <a:p>
            <a:pPr lvl="2"/>
            <a:r>
              <a:rPr lang="en-US" smtClean="0"/>
              <a:t>You cannot specify where the column is to appear. The new column becomes the last column.</a:t>
            </a:r>
          </a:p>
          <a:p>
            <a:pPr lvl="1"/>
            <a:r>
              <a:rPr lang="en-US" smtClean="0"/>
              <a:t>The example on the slide adds a column named </a:t>
            </a:r>
            <a:r>
              <a:rPr lang="en-US" smtClean="0">
                <a:latin typeface="Courier New" panose="02070309020205020404" pitchFamily="49" charset="0"/>
              </a:rPr>
              <a:t>JOB_ID</a:t>
            </a:r>
            <a:r>
              <a:rPr lang="en-US" smtClean="0"/>
              <a:t> to the </a:t>
            </a:r>
            <a:r>
              <a:rPr lang="en-US" smtClean="0">
                <a:latin typeface="Courier New" panose="02070309020205020404" pitchFamily="49" charset="0"/>
              </a:rPr>
              <a:t>DEPT80</a:t>
            </a:r>
            <a:r>
              <a:rPr lang="en-US" smtClean="0"/>
              <a:t> table. The </a:t>
            </a:r>
            <a:r>
              <a:rPr lang="en-US" smtClean="0">
                <a:latin typeface="Courier New" panose="02070309020205020404" pitchFamily="49" charset="0"/>
              </a:rPr>
              <a:t>JOB_ID</a:t>
            </a:r>
            <a:r>
              <a:rPr lang="en-US" smtClean="0"/>
              <a:t> column becomes the last column in the table. </a:t>
            </a:r>
            <a:endParaRPr lang="en-US" b="1" smtClean="0"/>
          </a:p>
          <a:p>
            <a:pPr lvl="1"/>
            <a:r>
              <a:rPr lang="en-US" b="1" smtClean="0"/>
              <a:t>Note:</a:t>
            </a:r>
            <a:r>
              <a:rPr lang="en-US" smtClean="0"/>
              <a:t> </a:t>
            </a:r>
            <a:r>
              <a:rPr lang="en-US" smtClean="0">
                <a:latin typeface="Times" panose="02020603050405020304" pitchFamily="18" charset="0"/>
              </a:rPr>
              <a:t>If a table already contains rows when a column is added, then the new column is initially null for all the rows.</a:t>
            </a:r>
          </a:p>
          <a:p>
            <a:pPr lvl="1"/>
            <a:endParaRPr lang="en-US" smtClean="0">
              <a:latin typeface="Times" panose="02020603050405020304" pitchFamily="18" charset="0"/>
            </a:endParaRPr>
          </a:p>
          <a:p>
            <a:pPr lvl="1"/>
            <a:endParaRPr lang="en-US" smtClean="0">
              <a:latin typeface="Times" panose="02020603050405020304" pitchFamily="18" charset="0"/>
            </a:endParaRPr>
          </a:p>
          <a:p>
            <a:pPr lvl="1"/>
            <a:endParaRPr lang="en-US" smtClean="0">
              <a:latin typeface="Times" panose="02020603050405020304" pitchFamily="18" charset="0"/>
            </a:endParaRPr>
          </a:p>
          <a:p>
            <a:pPr lvl="1"/>
            <a:endParaRPr lang="en-US" smtClean="0">
              <a:latin typeface="Times" panose="02020603050405020304" pitchFamily="18" charset="0"/>
            </a:endParaRPr>
          </a:p>
          <a:p>
            <a:pPr lvl="1"/>
            <a:endParaRPr lang="en-US" smtClean="0">
              <a:latin typeface="Times" panose="02020603050405020304" pitchFamily="18" charset="0"/>
            </a:endParaRPr>
          </a:p>
          <a:p>
            <a:pPr lvl="1"/>
            <a:endParaRPr lang="en-US" smtClean="0">
              <a:latin typeface="Times" panose="02020603050405020304" pitchFamily="18" charset="0"/>
            </a:endParaRPr>
          </a:p>
          <a:p>
            <a:pPr lvl="1"/>
            <a:endParaRPr lang="en-US" smtClean="0">
              <a:latin typeface="Times" panose="02020603050405020304" pitchFamily="18" charset="0"/>
            </a:endParaRPr>
          </a:p>
          <a:p>
            <a:endParaRPr lang="en-US" smtClean="0">
              <a:latin typeface="Times" panose="02020603050405020304" pitchFamily="18" charset="0"/>
            </a:endParaRPr>
          </a:p>
        </p:txBody>
      </p:sp>
      <p:sp>
        <p:nvSpPr>
          <p:cNvPr id="35843"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956210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3025" y="0"/>
            <a:ext cx="2976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6867" name="Rectangle 3"/>
          <p:cNvSpPr>
            <a:spLocks noChangeArrowheads="1"/>
          </p:cNvSpPr>
          <p:nvPr/>
        </p:nvSpPr>
        <p:spPr bwMode="auto">
          <a:xfrm>
            <a:off x="-3175" y="0"/>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6868"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Modifying a Column</a:t>
            </a:r>
          </a:p>
          <a:p>
            <a:pPr lvl="1"/>
            <a:r>
              <a:rPr lang="en-US" smtClean="0"/>
              <a:t>You can modify a column definition by using the </a:t>
            </a:r>
            <a:r>
              <a:rPr lang="en-US" smtClean="0">
                <a:latin typeface="Courier New" panose="02070309020205020404" pitchFamily="49" charset="0"/>
              </a:rPr>
              <a:t>ALTER TABLE</a:t>
            </a:r>
            <a:r>
              <a:rPr lang="en-US" smtClean="0"/>
              <a:t> statement with the </a:t>
            </a:r>
            <a:r>
              <a:rPr lang="en-US" smtClean="0">
                <a:solidFill>
                  <a:srgbClr val="FC0128"/>
                </a:solidFill>
                <a:latin typeface="Courier New" panose="02070309020205020404" pitchFamily="49" charset="0"/>
              </a:rPr>
              <a:t>MODIFY</a:t>
            </a:r>
            <a:r>
              <a:rPr lang="en-US" smtClean="0">
                <a:solidFill>
                  <a:srgbClr val="FC0128"/>
                </a:solidFill>
              </a:rPr>
              <a:t> clause</a:t>
            </a:r>
            <a:r>
              <a:rPr lang="en-US" smtClean="0"/>
              <a:t>. Column modification can include changes to a column’s data type, size, and default value.</a:t>
            </a:r>
          </a:p>
          <a:p>
            <a:r>
              <a:rPr lang="en-US" smtClean="0"/>
              <a:t>Guidelines</a:t>
            </a:r>
          </a:p>
          <a:p>
            <a:pPr lvl="2"/>
            <a:r>
              <a:rPr lang="en-US" smtClean="0"/>
              <a:t>You can increase the width or precision of a numeric column.</a:t>
            </a:r>
          </a:p>
          <a:p>
            <a:pPr lvl="2"/>
            <a:r>
              <a:rPr lang="en-US" smtClean="0"/>
              <a:t>You can increase the width of numeric or character columns.</a:t>
            </a:r>
          </a:p>
          <a:p>
            <a:pPr lvl="2"/>
            <a:r>
              <a:rPr lang="en-US" smtClean="0"/>
              <a:t>You can decrease the width of a column only if the column contains only null values or if the table has no rows.</a:t>
            </a:r>
          </a:p>
          <a:p>
            <a:pPr lvl="2"/>
            <a:r>
              <a:rPr lang="en-US" smtClean="0"/>
              <a:t>You can change the data type only if the column contains null values.</a:t>
            </a:r>
          </a:p>
          <a:p>
            <a:pPr lvl="2"/>
            <a:r>
              <a:rPr lang="en-US" smtClean="0"/>
              <a:t>You can convert a </a:t>
            </a:r>
            <a:r>
              <a:rPr lang="en-US" smtClean="0">
                <a:latin typeface="Courier New" panose="02070309020205020404" pitchFamily="49" charset="0"/>
              </a:rPr>
              <a:t>CHAR</a:t>
            </a:r>
            <a:r>
              <a:rPr lang="en-US" smtClean="0"/>
              <a:t> column to the </a:t>
            </a:r>
            <a:r>
              <a:rPr lang="en-US" smtClean="0">
                <a:latin typeface="Courier New" panose="02070309020205020404" pitchFamily="49" charset="0"/>
              </a:rPr>
              <a:t>VARCHAR2</a:t>
            </a:r>
            <a:r>
              <a:rPr lang="en-US" smtClean="0"/>
              <a:t> data type or convert a </a:t>
            </a:r>
            <a:r>
              <a:rPr lang="en-US" smtClean="0">
                <a:latin typeface="Courier New" panose="02070309020205020404" pitchFamily="49" charset="0"/>
              </a:rPr>
              <a:t>VARCHAR2</a:t>
            </a:r>
            <a:r>
              <a:rPr lang="en-US" smtClean="0"/>
              <a:t> column to the </a:t>
            </a:r>
            <a:r>
              <a:rPr lang="en-US" smtClean="0">
                <a:latin typeface="Courier New" panose="02070309020205020404" pitchFamily="49" charset="0"/>
              </a:rPr>
              <a:t>CHAR</a:t>
            </a:r>
            <a:r>
              <a:rPr lang="en-US" smtClean="0"/>
              <a:t> data type only if the column contains null values or if you do not change the size.</a:t>
            </a:r>
          </a:p>
          <a:p>
            <a:pPr lvl="2"/>
            <a:r>
              <a:rPr lang="en-US" smtClean="0"/>
              <a:t>A change to the default value of a column affects only subsequent insertions to the table.</a:t>
            </a:r>
          </a:p>
        </p:txBody>
      </p:sp>
      <p:sp>
        <p:nvSpPr>
          <p:cNvPr id="36869"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077987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3025" y="0"/>
            <a:ext cx="2976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7891" name="Rectangle 3"/>
          <p:cNvSpPr>
            <a:spLocks noChangeArrowheads="1"/>
          </p:cNvSpPr>
          <p:nvPr/>
        </p:nvSpPr>
        <p:spPr bwMode="auto">
          <a:xfrm>
            <a:off x="-3175" y="0"/>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588" tIns="45794" rIns="91588" bIns="4579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7892"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Dropping a Column</a:t>
            </a:r>
          </a:p>
          <a:p>
            <a:pPr lvl="1"/>
            <a:r>
              <a:rPr lang="en-US" smtClean="0"/>
              <a:t>You can drop a column from a table by using the </a:t>
            </a:r>
            <a:r>
              <a:rPr lang="en-US" smtClean="0">
                <a:latin typeface="Courier New" panose="02070309020205020404" pitchFamily="49" charset="0"/>
              </a:rPr>
              <a:t>ALTER TABLE</a:t>
            </a:r>
            <a:r>
              <a:rPr lang="en-US" smtClean="0"/>
              <a:t> statement with the </a:t>
            </a:r>
            <a:r>
              <a:rPr lang="en-US" smtClean="0">
                <a:solidFill>
                  <a:srgbClr val="FC0128"/>
                </a:solidFill>
                <a:latin typeface="Courier New" panose="02070309020205020404" pitchFamily="49" charset="0"/>
              </a:rPr>
              <a:t>DROP COLUMN</a:t>
            </a:r>
            <a:r>
              <a:rPr lang="en-US" smtClean="0">
                <a:solidFill>
                  <a:srgbClr val="FC0128"/>
                </a:solidFill>
              </a:rPr>
              <a:t> clause</a:t>
            </a:r>
            <a:r>
              <a:rPr lang="en-US" smtClean="0"/>
              <a:t>. This is a feature available in Oracle8</a:t>
            </a:r>
            <a:r>
              <a:rPr lang="en-US" i="1" smtClean="0"/>
              <a:t>i</a:t>
            </a:r>
            <a:r>
              <a:rPr lang="en-US" smtClean="0"/>
              <a:t> and later.</a:t>
            </a:r>
          </a:p>
          <a:p>
            <a:r>
              <a:rPr lang="en-US" smtClean="0"/>
              <a:t>Guidelines</a:t>
            </a:r>
          </a:p>
          <a:p>
            <a:pPr lvl="2"/>
            <a:r>
              <a:rPr lang="en-US" smtClean="0"/>
              <a:t>The column may or may not contain data.</a:t>
            </a:r>
          </a:p>
          <a:p>
            <a:pPr lvl="2"/>
            <a:r>
              <a:rPr lang="en-US" smtClean="0"/>
              <a:t>Using the </a:t>
            </a:r>
            <a:r>
              <a:rPr lang="en-US" smtClean="0">
                <a:latin typeface="Courier New" panose="02070309020205020404" pitchFamily="49" charset="0"/>
              </a:rPr>
              <a:t>ALTER TABLE</a:t>
            </a:r>
            <a:r>
              <a:rPr lang="en-US" smtClean="0"/>
              <a:t> statement, only one column can be dropped at a time.</a:t>
            </a:r>
          </a:p>
          <a:p>
            <a:pPr lvl="2"/>
            <a:r>
              <a:rPr lang="en-US" smtClean="0"/>
              <a:t>The table must have at least one column remaining in it after it is altered.</a:t>
            </a:r>
          </a:p>
          <a:p>
            <a:pPr lvl="2"/>
            <a:r>
              <a:rPr lang="en-US" smtClean="0"/>
              <a:t>Once a column is dropped, it cannot be recovered.</a:t>
            </a:r>
          </a:p>
          <a:p>
            <a:pPr lvl="2"/>
            <a:endParaRPr lang="en-US" smtClean="0"/>
          </a:p>
          <a:p>
            <a:pPr lvl="2"/>
            <a:endParaRPr lang="en-US" smtClean="0"/>
          </a:p>
          <a:p>
            <a:pPr lvl="2"/>
            <a:endParaRPr lang="en-US" smtClean="0"/>
          </a:p>
          <a:p>
            <a:pPr lvl="2"/>
            <a:endParaRPr lang="en-US" smtClean="0"/>
          </a:p>
          <a:p>
            <a:pPr lvl="2"/>
            <a:endParaRPr lang="en-US" smtClean="0"/>
          </a:p>
          <a:p>
            <a:pPr lvl="2"/>
            <a:endParaRPr lang="en-US" smtClean="0"/>
          </a:p>
          <a:p>
            <a:r>
              <a:rPr lang="en-US" smtClean="0">
                <a:solidFill>
                  <a:srgbClr val="0000FF"/>
                </a:solidFill>
              </a:rPr>
              <a:t>Instructor Note</a:t>
            </a:r>
          </a:p>
          <a:p>
            <a:pPr lvl="1"/>
            <a:r>
              <a:rPr lang="en-US" smtClean="0">
                <a:solidFill>
                  <a:srgbClr val="0000FF"/>
                </a:solidFill>
              </a:rPr>
              <a:t>When a column is dropped from a table, any other columns in that table that are marked with the </a:t>
            </a:r>
            <a:r>
              <a:rPr lang="en-US" smtClean="0">
                <a:solidFill>
                  <a:srgbClr val="0000FF"/>
                </a:solidFill>
                <a:latin typeface="Courier New" panose="02070309020205020404" pitchFamily="49" charset="0"/>
              </a:rPr>
              <a:t>SET UNUSED</a:t>
            </a:r>
            <a:r>
              <a:rPr lang="en-US" smtClean="0">
                <a:solidFill>
                  <a:srgbClr val="0000FF"/>
                </a:solidFill>
              </a:rPr>
              <a:t> option are dropped too.</a:t>
            </a:r>
          </a:p>
        </p:txBody>
      </p:sp>
      <p:sp>
        <p:nvSpPr>
          <p:cNvPr id="37893"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8591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485775" y="161925"/>
            <a:ext cx="7826375" cy="44037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Renaming a Table</a:t>
            </a:r>
          </a:p>
          <a:p>
            <a:pPr lvl="1"/>
            <a:r>
              <a:rPr lang="en-US" smtClean="0"/>
              <a:t>Additional DDL statements include the </a:t>
            </a:r>
            <a:r>
              <a:rPr lang="en-US" smtClean="0">
                <a:solidFill>
                  <a:srgbClr val="FC0128"/>
                </a:solidFill>
                <a:latin typeface="Courier New" panose="02070309020205020404" pitchFamily="49" charset="0"/>
              </a:rPr>
              <a:t>RENAME</a:t>
            </a:r>
            <a:r>
              <a:rPr lang="en-US" smtClean="0">
                <a:solidFill>
                  <a:srgbClr val="FC0128"/>
                </a:solidFill>
              </a:rPr>
              <a:t> statement</a:t>
            </a:r>
            <a:r>
              <a:rPr lang="en-US" smtClean="0"/>
              <a:t>, which is used to rename a table, view, sequence, or a synonym. </a:t>
            </a:r>
          </a:p>
          <a:p>
            <a:pPr lvl="1"/>
            <a:r>
              <a:rPr lang="en-US" b="1" smtClean="0"/>
              <a:t>Syntax</a:t>
            </a:r>
          </a:p>
          <a:p>
            <a:pPr lvl="1"/>
            <a:r>
              <a:rPr lang="en-US" smtClean="0">
                <a:latin typeface="Courier New" panose="02070309020205020404" pitchFamily="49" charset="0"/>
              </a:rPr>
              <a:t> RENAME    </a:t>
            </a:r>
            <a:r>
              <a:rPr lang="en-US" i="1" smtClean="0">
                <a:latin typeface="Courier New" panose="02070309020205020404" pitchFamily="49" charset="0"/>
              </a:rPr>
              <a:t>old_name</a:t>
            </a:r>
            <a:r>
              <a:rPr lang="en-US" smtClean="0">
                <a:latin typeface="Courier New" panose="02070309020205020404" pitchFamily="49" charset="0"/>
              </a:rPr>
              <a:t>  TO  </a:t>
            </a:r>
            <a:r>
              <a:rPr lang="en-US" i="1" smtClean="0">
                <a:latin typeface="Courier New" panose="02070309020205020404" pitchFamily="49" charset="0"/>
              </a:rPr>
              <a:t>new_name;</a:t>
            </a:r>
            <a:endParaRPr lang="en-US" smtClean="0"/>
          </a:p>
          <a:p>
            <a:pPr lvl="1"/>
            <a:r>
              <a:rPr lang="en-US" smtClean="0"/>
              <a:t>In the syntax:</a:t>
            </a:r>
            <a:endParaRPr lang="en-US" b="1" smtClean="0"/>
          </a:p>
          <a:p>
            <a:pPr lvl="1"/>
            <a:r>
              <a:rPr lang="en-US" b="1" smtClean="0"/>
              <a:t>	</a:t>
            </a:r>
            <a:r>
              <a:rPr lang="en-US" i="1" smtClean="0">
                <a:latin typeface="Courier New" panose="02070309020205020404" pitchFamily="49" charset="0"/>
              </a:rPr>
              <a:t>old_name</a:t>
            </a:r>
            <a:r>
              <a:rPr lang="en-US" i="1" smtClean="0"/>
              <a:t>	</a:t>
            </a:r>
            <a:r>
              <a:rPr lang="en-US" smtClean="0"/>
              <a:t>		is the old name of the table, view, sequence, or synonym.</a:t>
            </a:r>
          </a:p>
          <a:p>
            <a:pPr lvl="1"/>
            <a:r>
              <a:rPr lang="en-US" smtClean="0"/>
              <a:t>	</a:t>
            </a:r>
            <a:r>
              <a:rPr lang="en-US" i="1" smtClean="0">
                <a:latin typeface="Courier New" panose="02070309020205020404" pitchFamily="49" charset="0"/>
              </a:rPr>
              <a:t>new_name</a:t>
            </a:r>
            <a:r>
              <a:rPr lang="en-US" i="1" smtClean="0"/>
              <a:t>	</a:t>
            </a:r>
            <a:r>
              <a:rPr lang="en-US" smtClean="0"/>
              <a:t>		is the new name of the table, view, sequence, or synonym.</a:t>
            </a:r>
          </a:p>
          <a:p>
            <a:pPr lvl="1"/>
            <a:r>
              <a:rPr lang="en-US" smtClean="0"/>
              <a:t>You must be the owner of the object that you rename.</a:t>
            </a:r>
          </a:p>
          <a:p>
            <a:endParaRPr lang="en-US" smtClean="0">
              <a:latin typeface="Times New Roman" panose="02020603050405020304" pitchFamily="18" charset="0"/>
            </a:endParaRPr>
          </a:p>
        </p:txBody>
      </p:sp>
    </p:spTree>
    <p:extLst>
      <p:ext uri="{BB962C8B-B14F-4D97-AF65-F5344CB8AC3E}">
        <p14:creationId xmlns:p14="http://schemas.microsoft.com/office/powerpoint/2010/main" val="566122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485775" y="161925"/>
            <a:ext cx="7826375" cy="44037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Truncating a Table</a:t>
            </a:r>
          </a:p>
          <a:p>
            <a:pPr lvl="1"/>
            <a:r>
              <a:rPr lang="en-US" smtClean="0"/>
              <a:t>Another DDL statement is the </a:t>
            </a:r>
            <a:r>
              <a:rPr lang="en-US" smtClean="0">
                <a:solidFill>
                  <a:srgbClr val="FC0128"/>
                </a:solidFill>
                <a:latin typeface="Courier New" panose="02070309020205020404" pitchFamily="49" charset="0"/>
              </a:rPr>
              <a:t>TRUNCATE</a:t>
            </a:r>
            <a:r>
              <a:rPr lang="en-US" smtClean="0">
                <a:solidFill>
                  <a:srgbClr val="FC0128"/>
                </a:solidFill>
              </a:rPr>
              <a:t> </a:t>
            </a:r>
            <a:r>
              <a:rPr lang="en-US" smtClean="0">
                <a:solidFill>
                  <a:srgbClr val="FC0128"/>
                </a:solidFill>
                <a:latin typeface="Courier New" panose="02070309020205020404" pitchFamily="49" charset="0"/>
              </a:rPr>
              <a:t>TABLE</a:t>
            </a:r>
            <a:r>
              <a:rPr lang="en-US" smtClean="0">
                <a:solidFill>
                  <a:srgbClr val="FC0128"/>
                </a:solidFill>
              </a:rPr>
              <a:t> statement</a:t>
            </a:r>
            <a:r>
              <a:rPr lang="en-US" smtClean="0"/>
              <a:t>, which is used to remove all rows from a table and to release the storage space used by that table. When using the </a:t>
            </a:r>
            <a:r>
              <a:rPr lang="en-US" smtClean="0">
                <a:latin typeface="Courier New" panose="02070309020205020404" pitchFamily="49" charset="0"/>
              </a:rPr>
              <a:t>TRUNCATE TABLE</a:t>
            </a:r>
            <a:r>
              <a:rPr lang="en-US" smtClean="0"/>
              <a:t> statement, you cannot roll back row removal.</a:t>
            </a:r>
          </a:p>
          <a:p>
            <a:pPr lvl="1"/>
            <a:r>
              <a:rPr lang="en-US" b="1" smtClean="0"/>
              <a:t>Syntax</a:t>
            </a:r>
            <a:endParaRPr lang="en-US" smtClean="0"/>
          </a:p>
          <a:p>
            <a:pPr lvl="1"/>
            <a:r>
              <a:rPr lang="en-US" smtClean="0">
                <a:latin typeface="Courier New" panose="02070309020205020404" pitchFamily="49" charset="0"/>
              </a:rPr>
              <a:t>   TRUNCATE  TABLE   </a:t>
            </a:r>
            <a:r>
              <a:rPr lang="en-US" i="1" smtClean="0">
                <a:latin typeface="Courier New" panose="02070309020205020404" pitchFamily="49" charset="0"/>
              </a:rPr>
              <a:t>table;</a:t>
            </a:r>
            <a:endParaRPr lang="en-US" smtClean="0"/>
          </a:p>
          <a:p>
            <a:pPr lvl="1"/>
            <a:r>
              <a:rPr lang="en-US" smtClean="0"/>
              <a:t>In the syntax:</a:t>
            </a:r>
            <a:endParaRPr lang="en-US" b="1" smtClean="0"/>
          </a:p>
          <a:p>
            <a:pPr lvl="1"/>
            <a:r>
              <a:rPr lang="en-US" b="1" smtClean="0"/>
              <a:t>	</a:t>
            </a:r>
            <a:r>
              <a:rPr lang="en-US" i="1" smtClean="0">
                <a:latin typeface="Courier New" panose="02070309020205020404" pitchFamily="49" charset="0"/>
              </a:rPr>
              <a:t>table</a:t>
            </a:r>
            <a:r>
              <a:rPr lang="en-US" i="1" smtClean="0"/>
              <a:t>			</a:t>
            </a:r>
            <a:r>
              <a:rPr lang="en-US" smtClean="0"/>
              <a:t>is the name of the table</a:t>
            </a:r>
          </a:p>
          <a:p>
            <a:pPr lvl="1"/>
            <a:r>
              <a:rPr lang="en-US" smtClean="0"/>
              <a:t>You must be the owner of the table or have </a:t>
            </a:r>
            <a:r>
              <a:rPr lang="en-US" smtClean="0">
                <a:solidFill>
                  <a:srgbClr val="FC0128"/>
                </a:solidFill>
                <a:latin typeface="Courier New" panose="02070309020205020404" pitchFamily="49" charset="0"/>
              </a:rPr>
              <a:t>DELETE</a:t>
            </a:r>
            <a:r>
              <a:rPr lang="en-US" smtClean="0">
                <a:solidFill>
                  <a:srgbClr val="FC0128"/>
                </a:solidFill>
              </a:rPr>
              <a:t> </a:t>
            </a:r>
            <a:r>
              <a:rPr lang="en-US" smtClean="0">
                <a:solidFill>
                  <a:srgbClr val="FC0128"/>
                </a:solidFill>
                <a:latin typeface="Courier New" panose="02070309020205020404" pitchFamily="49" charset="0"/>
              </a:rPr>
              <a:t>TABLE</a:t>
            </a:r>
            <a:r>
              <a:rPr lang="en-US" smtClean="0">
                <a:solidFill>
                  <a:srgbClr val="FC0128"/>
                </a:solidFill>
              </a:rPr>
              <a:t> system privileges</a:t>
            </a:r>
            <a:r>
              <a:rPr lang="en-US" smtClean="0"/>
              <a:t> to truncate a table.</a:t>
            </a:r>
          </a:p>
          <a:p>
            <a:pPr lvl="1"/>
            <a:r>
              <a:rPr lang="en-US" smtClean="0"/>
              <a:t>The </a:t>
            </a:r>
            <a:r>
              <a:rPr lang="en-US" smtClean="0">
                <a:latin typeface="Courier New" panose="02070309020205020404" pitchFamily="49" charset="0"/>
              </a:rPr>
              <a:t>DELETE</a:t>
            </a:r>
            <a:r>
              <a:rPr lang="en-US" smtClean="0"/>
              <a:t> statement can also remove all rows from a table, but it does not release storage space. The </a:t>
            </a:r>
            <a:r>
              <a:rPr lang="en-US" smtClean="0">
                <a:latin typeface="Courier New" panose="02070309020205020404" pitchFamily="49" charset="0"/>
              </a:rPr>
              <a:t>TRUNCATE</a:t>
            </a:r>
            <a:r>
              <a:rPr lang="en-US" smtClean="0"/>
              <a:t> command is faster. Removing rows with the </a:t>
            </a:r>
            <a:r>
              <a:rPr lang="en-US" smtClean="0">
                <a:latin typeface="Courier New" panose="02070309020205020404" pitchFamily="49" charset="0"/>
              </a:rPr>
              <a:t>TRUNCATE</a:t>
            </a:r>
            <a:r>
              <a:rPr lang="en-US" smtClean="0"/>
              <a:t> statement is faster than removing them with the </a:t>
            </a:r>
            <a:r>
              <a:rPr lang="en-US" smtClean="0">
                <a:latin typeface="Courier New" panose="02070309020205020404" pitchFamily="49" charset="0"/>
              </a:rPr>
              <a:t>DELETE</a:t>
            </a:r>
            <a:r>
              <a:rPr lang="en-US" smtClean="0"/>
              <a:t> statement for the following reasons:</a:t>
            </a:r>
          </a:p>
          <a:p>
            <a:pPr lvl="2"/>
            <a:r>
              <a:rPr lang="en-US" smtClean="0"/>
              <a:t>The </a:t>
            </a:r>
            <a:r>
              <a:rPr lang="en-US" smtClean="0">
                <a:latin typeface="Courier New" panose="02070309020205020404" pitchFamily="49" charset="0"/>
              </a:rPr>
              <a:t>TRUNCATE</a:t>
            </a:r>
            <a:r>
              <a:rPr lang="en-US" smtClean="0"/>
              <a:t> statement is a data definition language (DDL) statement and generates no rollback information. </a:t>
            </a:r>
          </a:p>
          <a:p>
            <a:pPr lvl="2"/>
            <a:r>
              <a:rPr lang="en-US" smtClean="0"/>
              <a:t>Truncating a table does not fire the delete triggers of the table. </a:t>
            </a:r>
          </a:p>
          <a:p>
            <a:pPr lvl="2"/>
            <a:r>
              <a:rPr lang="en-US" smtClean="0"/>
              <a:t>If the table is the parent of a referential integrity constraint, you cannot truncate the table. Disable the constraint before issuing the </a:t>
            </a:r>
            <a:r>
              <a:rPr lang="en-US" smtClean="0">
                <a:latin typeface="Courier New" panose="02070309020205020404" pitchFamily="49" charset="0"/>
              </a:rPr>
              <a:t>TRUNCATE</a:t>
            </a:r>
            <a:r>
              <a:rPr lang="en-US" smtClean="0"/>
              <a:t> statement.</a:t>
            </a:r>
          </a:p>
        </p:txBody>
      </p:sp>
    </p:spTree>
    <p:extLst>
      <p:ext uri="{BB962C8B-B14F-4D97-AF65-F5344CB8AC3E}">
        <p14:creationId xmlns:p14="http://schemas.microsoft.com/office/powerpoint/2010/main" val="311775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485775" y="161925"/>
            <a:ext cx="7826375" cy="44037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Dropping a Table</a:t>
            </a:r>
          </a:p>
          <a:p>
            <a:pPr lvl="1"/>
            <a:r>
              <a:rPr lang="en-US" smtClean="0"/>
              <a:t>The </a:t>
            </a:r>
            <a:r>
              <a:rPr lang="en-US" smtClean="0">
                <a:solidFill>
                  <a:srgbClr val="FC0128"/>
                </a:solidFill>
                <a:latin typeface="Courier New" panose="02070309020205020404" pitchFamily="49" charset="0"/>
              </a:rPr>
              <a:t>DROP</a:t>
            </a:r>
            <a:r>
              <a:rPr lang="en-US" smtClean="0">
                <a:solidFill>
                  <a:srgbClr val="FC0128"/>
                </a:solidFill>
              </a:rPr>
              <a:t> </a:t>
            </a:r>
            <a:r>
              <a:rPr lang="en-US" smtClean="0">
                <a:solidFill>
                  <a:srgbClr val="FC0128"/>
                </a:solidFill>
                <a:latin typeface="Courier New" panose="02070309020205020404" pitchFamily="49" charset="0"/>
              </a:rPr>
              <a:t>TABLE</a:t>
            </a:r>
            <a:r>
              <a:rPr lang="en-US" smtClean="0">
                <a:solidFill>
                  <a:srgbClr val="FC0128"/>
                </a:solidFill>
              </a:rPr>
              <a:t> </a:t>
            </a:r>
            <a:r>
              <a:rPr lang="en-US" smtClean="0"/>
              <a:t>statement removes the definition of an Oracle table. When you drop a table, the database loses all the data in the table and all the indexes associated with it. </a:t>
            </a:r>
          </a:p>
          <a:p>
            <a:pPr lvl="1"/>
            <a:r>
              <a:rPr lang="en-US" b="1" smtClean="0"/>
              <a:t>Syntax</a:t>
            </a:r>
          </a:p>
          <a:p>
            <a:r>
              <a:rPr lang="en-US" smtClean="0">
                <a:latin typeface="Courier New" panose="02070309020205020404" pitchFamily="49" charset="0"/>
              </a:rPr>
              <a:t>     DROP TABLE </a:t>
            </a:r>
            <a:r>
              <a:rPr lang="en-US" i="1" smtClean="0">
                <a:latin typeface="Courier New" panose="02070309020205020404" pitchFamily="49" charset="0"/>
              </a:rPr>
              <a:t>table</a:t>
            </a:r>
            <a:endParaRPr lang="en-US" smtClean="0"/>
          </a:p>
          <a:p>
            <a:pPr lvl="1"/>
            <a:r>
              <a:rPr lang="en-US" smtClean="0"/>
              <a:t>In the syntax:</a:t>
            </a:r>
            <a:endParaRPr lang="en-US" b="1" smtClean="0"/>
          </a:p>
          <a:p>
            <a:pPr lvl="1"/>
            <a:r>
              <a:rPr lang="en-US" i="1" smtClean="0"/>
              <a:t>	</a:t>
            </a:r>
            <a:r>
              <a:rPr lang="en-US" i="1" smtClean="0">
                <a:latin typeface="Courier New" panose="02070309020205020404" pitchFamily="49" charset="0"/>
              </a:rPr>
              <a:t>table</a:t>
            </a:r>
            <a:r>
              <a:rPr lang="en-US" smtClean="0"/>
              <a:t>		is the name of the table</a:t>
            </a:r>
          </a:p>
          <a:p>
            <a:pPr lvl="1"/>
            <a:r>
              <a:rPr lang="en-US" b="1" smtClean="0"/>
              <a:t>Guidelines</a:t>
            </a:r>
            <a:endParaRPr lang="en-US" smtClean="0"/>
          </a:p>
          <a:p>
            <a:pPr lvl="2"/>
            <a:r>
              <a:rPr lang="en-US" smtClean="0"/>
              <a:t>All data is deleted from the table.</a:t>
            </a:r>
          </a:p>
          <a:p>
            <a:pPr lvl="2"/>
            <a:r>
              <a:rPr lang="en-US" smtClean="0"/>
              <a:t>Any views and synonyms remain but are invalid.</a:t>
            </a:r>
          </a:p>
          <a:p>
            <a:pPr lvl="2"/>
            <a:r>
              <a:rPr lang="en-US" smtClean="0"/>
              <a:t>Any pending transactions are committed.</a:t>
            </a:r>
          </a:p>
          <a:p>
            <a:pPr lvl="2"/>
            <a:r>
              <a:rPr lang="en-US" smtClean="0"/>
              <a:t>Only the creator of the table or a user with the </a:t>
            </a:r>
            <a:r>
              <a:rPr lang="en-US" smtClean="0">
                <a:latin typeface="Courier New" panose="02070309020205020404" pitchFamily="49" charset="0"/>
              </a:rPr>
              <a:t>DROP</a:t>
            </a:r>
            <a:r>
              <a:rPr lang="en-US" smtClean="0"/>
              <a:t> </a:t>
            </a:r>
            <a:r>
              <a:rPr lang="en-US" smtClean="0">
                <a:latin typeface="Courier New" panose="02070309020205020404" pitchFamily="49" charset="0"/>
              </a:rPr>
              <a:t>ANY</a:t>
            </a:r>
            <a:r>
              <a:rPr lang="en-US" smtClean="0"/>
              <a:t> </a:t>
            </a:r>
            <a:r>
              <a:rPr lang="en-US" smtClean="0">
                <a:latin typeface="Courier New" panose="02070309020205020404" pitchFamily="49" charset="0"/>
              </a:rPr>
              <a:t>TABLE</a:t>
            </a:r>
            <a:r>
              <a:rPr lang="en-US" smtClean="0"/>
              <a:t> privilege can remove a table.</a:t>
            </a:r>
          </a:p>
          <a:p>
            <a:pPr lvl="1"/>
            <a:r>
              <a:rPr lang="en-US" b="1" smtClean="0"/>
              <a:t>Note:</a:t>
            </a:r>
            <a:r>
              <a:rPr lang="en-US" smtClean="0"/>
              <a:t> The </a:t>
            </a:r>
            <a:r>
              <a:rPr lang="en-US" smtClean="0">
                <a:latin typeface="Courier New" panose="02070309020205020404" pitchFamily="49" charset="0"/>
              </a:rPr>
              <a:t>DROP</a:t>
            </a:r>
            <a:r>
              <a:rPr lang="en-US" smtClean="0"/>
              <a:t> </a:t>
            </a:r>
            <a:r>
              <a:rPr lang="en-US" smtClean="0">
                <a:latin typeface="Courier New" panose="02070309020205020404" pitchFamily="49" charset="0"/>
              </a:rPr>
              <a:t>TABLE</a:t>
            </a:r>
            <a:r>
              <a:rPr lang="en-US" smtClean="0"/>
              <a:t> statement, once executed, is irreversible. The Oracle server does not question the action when you issue the </a:t>
            </a:r>
            <a:r>
              <a:rPr lang="en-US" smtClean="0">
                <a:latin typeface="Courier New" panose="02070309020205020404" pitchFamily="49" charset="0"/>
              </a:rPr>
              <a:t>DROP TABLE</a:t>
            </a:r>
            <a:r>
              <a:rPr lang="en-US" smtClean="0"/>
              <a:t> statement. If you own that table or have a high-level privilege, then the table is immediately removed. As with all DDL statements, </a:t>
            </a:r>
            <a:r>
              <a:rPr lang="en-US" smtClean="0">
                <a:latin typeface="Courier New" panose="02070309020205020404" pitchFamily="49" charset="0"/>
              </a:rPr>
              <a:t>DROP</a:t>
            </a:r>
            <a:r>
              <a:rPr lang="en-US" smtClean="0"/>
              <a:t> </a:t>
            </a:r>
            <a:r>
              <a:rPr lang="en-US" smtClean="0">
                <a:latin typeface="Courier New" panose="02070309020205020404" pitchFamily="49" charset="0"/>
              </a:rPr>
              <a:t>TABLE</a:t>
            </a:r>
            <a:r>
              <a:rPr lang="en-US" smtClean="0"/>
              <a:t> is committed automatically.</a:t>
            </a:r>
          </a:p>
        </p:txBody>
      </p:sp>
    </p:spTree>
    <p:extLst>
      <p:ext uri="{BB962C8B-B14F-4D97-AF65-F5344CB8AC3E}">
        <p14:creationId xmlns:p14="http://schemas.microsoft.com/office/powerpoint/2010/main" val="933237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3025" y="-1588"/>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3251" name="Rectangle 3"/>
          <p:cNvSpPr>
            <a:spLocks noChangeArrowheads="1"/>
          </p:cNvSpPr>
          <p:nvPr/>
        </p:nvSpPr>
        <p:spPr bwMode="auto">
          <a:xfrm>
            <a:off x="-1588" y="-1588"/>
            <a:ext cx="2970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3252" name="Rectangle 4"/>
          <p:cNvSpPr>
            <a:spLocks noGrp="1" noChangeArrowheads="1"/>
          </p:cNvSpPr>
          <p:nvPr>
            <p:ph type="body" idx="1"/>
          </p:nvPr>
        </p:nvSpPr>
        <p:spPr bwMode="auto">
          <a:xfrm>
            <a:off x="412750" y="467836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Adding a Constraint</a:t>
            </a:r>
          </a:p>
          <a:p>
            <a:pPr lvl="1">
              <a:lnSpc>
                <a:spcPct val="95000"/>
              </a:lnSpc>
              <a:spcBef>
                <a:spcPct val="25000"/>
              </a:spcBef>
            </a:pPr>
            <a:r>
              <a:rPr lang="en-US" smtClean="0"/>
              <a:t>You can add a constraint for existing tables by using the </a:t>
            </a:r>
            <a:r>
              <a:rPr lang="en-US" smtClean="0">
                <a:solidFill>
                  <a:srgbClr val="FC0128"/>
                </a:solidFill>
                <a:latin typeface="Courier New" panose="02070309020205020404" pitchFamily="49" charset="0"/>
              </a:rPr>
              <a:t>ALTER</a:t>
            </a:r>
            <a:r>
              <a:rPr lang="en-US" smtClean="0">
                <a:solidFill>
                  <a:srgbClr val="FC0128"/>
                </a:solidFill>
              </a:rPr>
              <a:t> </a:t>
            </a:r>
            <a:r>
              <a:rPr lang="en-US" smtClean="0">
                <a:solidFill>
                  <a:srgbClr val="FC0128"/>
                </a:solidFill>
                <a:latin typeface="Courier New" panose="02070309020205020404" pitchFamily="49" charset="0"/>
              </a:rPr>
              <a:t>TABLE</a:t>
            </a:r>
            <a:r>
              <a:rPr lang="en-US" smtClean="0">
                <a:solidFill>
                  <a:srgbClr val="FC0128"/>
                </a:solidFill>
              </a:rPr>
              <a:t> statement with the </a:t>
            </a:r>
            <a:r>
              <a:rPr lang="en-US" smtClean="0">
                <a:solidFill>
                  <a:srgbClr val="FC0128"/>
                </a:solidFill>
                <a:latin typeface="Courier New" panose="02070309020205020404" pitchFamily="49" charset="0"/>
              </a:rPr>
              <a:t>ADD</a:t>
            </a:r>
            <a:r>
              <a:rPr lang="en-US" smtClean="0">
                <a:solidFill>
                  <a:srgbClr val="FC0128"/>
                </a:solidFill>
              </a:rPr>
              <a:t> clause</a:t>
            </a:r>
            <a:r>
              <a:rPr lang="en-US" smtClean="0"/>
              <a:t>.</a:t>
            </a:r>
            <a:endParaRPr lang="en-US" smtClean="0">
              <a:solidFill>
                <a:srgbClr val="FC0128"/>
              </a:solidFill>
            </a:endParaRPr>
          </a:p>
          <a:p>
            <a:pPr lvl="1">
              <a:lnSpc>
                <a:spcPct val="95000"/>
              </a:lnSpc>
              <a:spcBef>
                <a:spcPct val="15000"/>
              </a:spcBef>
            </a:pPr>
            <a:r>
              <a:rPr lang="en-US" smtClean="0"/>
              <a:t>In the syntax:</a:t>
            </a:r>
          </a:p>
          <a:p>
            <a:pPr lvl="1">
              <a:lnSpc>
                <a:spcPct val="95000"/>
              </a:lnSpc>
              <a:spcBef>
                <a:spcPct val="25000"/>
              </a:spcBef>
            </a:pPr>
            <a:r>
              <a:rPr lang="en-US" i="1" smtClean="0"/>
              <a:t>	</a:t>
            </a:r>
            <a:r>
              <a:rPr lang="en-US" i="1" smtClean="0">
                <a:latin typeface="Courier New" panose="02070309020205020404" pitchFamily="49" charset="0"/>
              </a:rPr>
              <a:t>table</a:t>
            </a:r>
            <a:r>
              <a:rPr lang="en-US" smtClean="0"/>
              <a:t>			is the name of the table</a:t>
            </a:r>
          </a:p>
          <a:p>
            <a:pPr lvl="1">
              <a:lnSpc>
                <a:spcPct val="95000"/>
              </a:lnSpc>
              <a:spcBef>
                <a:spcPct val="25000"/>
              </a:spcBef>
            </a:pPr>
            <a:r>
              <a:rPr lang="en-US" i="1" smtClean="0"/>
              <a:t>	</a:t>
            </a:r>
            <a:r>
              <a:rPr lang="en-US" i="1" smtClean="0">
                <a:latin typeface="Courier New" panose="02070309020205020404" pitchFamily="49" charset="0"/>
              </a:rPr>
              <a:t>constraint	</a:t>
            </a:r>
            <a:r>
              <a:rPr lang="en-US" smtClean="0"/>
              <a:t>	is the name of the constraint</a:t>
            </a:r>
          </a:p>
          <a:p>
            <a:pPr lvl="1">
              <a:lnSpc>
                <a:spcPct val="95000"/>
              </a:lnSpc>
              <a:spcBef>
                <a:spcPct val="25000"/>
              </a:spcBef>
            </a:pPr>
            <a:r>
              <a:rPr lang="en-US" smtClean="0"/>
              <a:t>	</a:t>
            </a:r>
            <a:r>
              <a:rPr lang="en-US" i="1" smtClean="0">
                <a:latin typeface="Courier New" panose="02070309020205020404" pitchFamily="49" charset="0"/>
              </a:rPr>
              <a:t>type</a:t>
            </a:r>
            <a:r>
              <a:rPr lang="en-US" smtClean="0"/>
              <a:t>			is the constraint type</a:t>
            </a:r>
          </a:p>
          <a:p>
            <a:pPr lvl="1">
              <a:lnSpc>
                <a:spcPct val="95000"/>
              </a:lnSpc>
              <a:spcBef>
                <a:spcPct val="25000"/>
              </a:spcBef>
            </a:pPr>
            <a:r>
              <a:rPr lang="en-US" smtClean="0"/>
              <a:t>	</a:t>
            </a:r>
            <a:r>
              <a:rPr lang="en-US" i="1" smtClean="0">
                <a:latin typeface="Courier New" panose="02070309020205020404" pitchFamily="49" charset="0"/>
              </a:rPr>
              <a:t>column</a:t>
            </a:r>
            <a:r>
              <a:rPr lang="en-US" i="1" smtClean="0"/>
              <a:t>		</a:t>
            </a:r>
            <a:r>
              <a:rPr lang="en-US" smtClean="0"/>
              <a:t>is the name of the column affected by the constraint</a:t>
            </a:r>
          </a:p>
          <a:p>
            <a:pPr lvl="1">
              <a:lnSpc>
                <a:spcPct val="95000"/>
              </a:lnSpc>
              <a:spcBef>
                <a:spcPct val="25000"/>
              </a:spcBef>
            </a:pPr>
            <a:r>
              <a:rPr lang="en-US" smtClean="0"/>
              <a:t>The constraint name syntax is optional, although recommended. If you do not name your constraints, the system will generate constraint names.</a:t>
            </a:r>
          </a:p>
          <a:p>
            <a:pPr lvl="1">
              <a:lnSpc>
                <a:spcPct val="95000"/>
              </a:lnSpc>
            </a:pPr>
            <a:r>
              <a:rPr lang="en-US" b="1" smtClean="0"/>
              <a:t>Guidelines</a:t>
            </a:r>
          </a:p>
          <a:p>
            <a:pPr lvl="2">
              <a:lnSpc>
                <a:spcPct val="95000"/>
              </a:lnSpc>
              <a:spcBef>
                <a:spcPct val="15000"/>
              </a:spcBef>
            </a:pPr>
            <a:r>
              <a:rPr lang="en-US" smtClean="0"/>
              <a:t>You can add, drop, enable, or disable a constraint, but you cannot modify its structure.</a:t>
            </a:r>
          </a:p>
          <a:p>
            <a:pPr lvl="2">
              <a:lnSpc>
                <a:spcPct val="95000"/>
              </a:lnSpc>
              <a:spcBef>
                <a:spcPct val="15000"/>
              </a:spcBef>
            </a:pPr>
            <a:r>
              <a:rPr lang="en-US" smtClean="0"/>
              <a:t>You can add a </a:t>
            </a:r>
            <a:r>
              <a:rPr lang="en-US" smtClean="0">
                <a:latin typeface="Courier New" panose="02070309020205020404" pitchFamily="49" charset="0"/>
              </a:rPr>
              <a:t>NOT NULL</a:t>
            </a:r>
            <a:r>
              <a:rPr lang="en-US" smtClean="0"/>
              <a:t> constraint to an existing column by using the </a:t>
            </a:r>
            <a:r>
              <a:rPr lang="en-US" smtClean="0">
                <a:latin typeface="Courier New" panose="02070309020205020404" pitchFamily="49" charset="0"/>
              </a:rPr>
              <a:t>MODIFY</a:t>
            </a:r>
            <a:r>
              <a:rPr lang="en-US" smtClean="0"/>
              <a:t> clause of the </a:t>
            </a:r>
            <a:r>
              <a:rPr lang="en-US" smtClean="0">
                <a:latin typeface="Courier New" panose="02070309020205020404" pitchFamily="49" charset="0"/>
              </a:rPr>
              <a:t>ALTER TABLE</a:t>
            </a:r>
            <a:r>
              <a:rPr lang="en-US" smtClean="0"/>
              <a:t> statement.</a:t>
            </a:r>
          </a:p>
          <a:p>
            <a:pPr lvl="1">
              <a:lnSpc>
                <a:spcPct val="95000"/>
              </a:lnSpc>
            </a:pPr>
            <a:r>
              <a:rPr lang="en-US" b="1" smtClean="0">
                <a:latin typeface="Times" panose="02020603050405020304" pitchFamily="18" charset="0"/>
              </a:rPr>
              <a:t>Note:</a:t>
            </a:r>
            <a:r>
              <a:rPr lang="en-US" smtClean="0">
                <a:latin typeface="Times" panose="02020603050405020304" pitchFamily="18" charset="0"/>
              </a:rPr>
              <a:t> You can define a </a:t>
            </a:r>
            <a:r>
              <a:rPr lang="en-US" smtClean="0">
                <a:latin typeface="Courier New" panose="02070309020205020404" pitchFamily="49" charset="0"/>
              </a:rPr>
              <a:t>NOT NULL</a:t>
            </a:r>
            <a:r>
              <a:rPr lang="en-US" smtClean="0">
                <a:latin typeface="Times" panose="02020603050405020304" pitchFamily="18" charset="0"/>
              </a:rPr>
              <a:t> column only if the table is empty or if the column has a value for every row.</a:t>
            </a:r>
            <a:endParaRPr lang="en-US" smtClean="0">
              <a:solidFill>
                <a:srgbClr val="0000FF"/>
              </a:solidFill>
              <a:latin typeface="Times" panose="02020603050405020304" pitchFamily="18" charset="0"/>
            </a:endParaRPr>
          </a:p>
          <a:p>
            <a:pPr>
              <a:lnSpc>
                <a:spcPct val="95000"/>
              </a:lnSpc>
            </a:pPr>
            <a:r>
              <a:rPr lang="en-US" smtClean="0">
                <a:solidFill>
                  <a:srgbClr val="0000FF"/>
                </a:solidFill>
              </a:rPr>
              <a:t>Instructor Note</a:t>
            </a:r>
          </a:p>
          <a:p>
            <a:pPr lvl="1">
              <a:lnSpc>
                <a:spcPct val="95000"/>
              </a:lnSpc>
              <a:spcBef>
                <a:spcPct val="0"/>
              </a:spcBef>
            </a:pPr>
            <a:r>
              <a:rPr lang="en-US" smtClean="0">
                <a:solidFill>
                  <a:srgbClr val="0000FF"/>
                </a:solidFill>
              </a:rPr>
              <a:t>You can defer checking constraints for validity until the end of the transaction. </a:t>
            </a:r>
          </a:p>
          <a:p>
            <a:pPr lvl="1">
              <a:lnSpc>
                <a:spcPct val="95000"/>
              </a:lnSpc>
              <a:spcBef>
                <a:spcPct val="0"/>
              </a:spcBef>
            </a:pPr>
            <a:r>
              <a:rPr lang="en-US" smtClean="0">
                <a:solidFill>
                  <a:srgbClr val="0000FF"/>
                </a:solidFill>
              </a:rPr>
              <a:t>A constraint is </a:t>
            </a:r>
            <a:r>
              <a:rPr lang="en-US" i="1" smtClean="0">
                <a:solidFill>
                  <a:srgbClr val="0000FF"/>
                </a:solidFill>
              </a:rPr>
              <a:t>deferred</a:t>
            </a:r>
            <a:r>
              <a:rPr lang="en-US" smtClean="0">
                <a:solidFill>
                  <a:srgbClr val="0000FF"/>
                </a:solidFill>
              </a:rPr>
              <a:t> if the system checks that it is satisfied only on commit. If a deferred constraint is violated, then committing causes the transaction to roll back.</a:t>
            </a:r>
          </a:p>
          <a:p>
            <a:pPr lvl="1">
              <a:lnSpc>
                <a:spcPct val="95000"/>
              </a:lnSpc>
              <a:spcBef>
                <a:spcPct val="0"/>
              </a:spcBef>
            </a:pPr>
            <a:r>
              <a:rPr lang="en-US" smtClean="0">
                <a:solidFill>
                  <a:srgbClr val="0000FF"/>
                </a:solidFill>
              </a:rPr>
              <a:t>A constraint is </a:t>
            </a:r>
            <a:r>
              <a:rPr lang="en-US" i="1" smtClean="0">
                <a:solidFill>
                  <a:srgbClr val="0000FF"/>
                </a:solidFill>
              </a:rPr>
              <a:t>immediate </a:t>
            </a:r>
            <a:r>
              <a:rPr lang="en-US" smtClean="0">
                <a:solidFill>
                  <a:srgbClr val="0000FF"/>
                </a:solidFill>
              </a:rPr>
              <a:t>if it is checked at the end of each statement. If it is violated, the statement is rolled back immediately.</a:t>
            </a:r>
          </a:p>
        </p:txBody>
      </p:sp>
      <p:sp>
        <p:nvSpPr>
          <p:cNvPr id="53253"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52900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Adding a Constraint (continued)</a:t>
            </a:r>
          </a:p>
          <a:p>
            <a:pPr lvl="1"/>
            <a:r>
              <a:rPr lang="en-US" smtClean="0"/>
              <a:t>The example on the slide creates a </a:t>
            </a:r>
            <a:r>
              <a:rPr lang="en-US" smtClean="0">
                <a:latin typeface="Courier New" panose="02070309020205020404" pitchFamily="49" charset="0"/>
              </a:rPr>
              <a:t>FOREIGN</a:t>
            </a:r>
            <a:r>
              <a:rPr lang="en-US" smtClean="0"/>
              <a:t> </a:t>
            </a:r>
            <a:r>
              <a:rPr lang="en-US" smtClean="0">
                <a:latin typeface="Courier New" panose="02070309020205020404" pitchFamily="49" charset="0"/>
              </a:rPr>
              <a:t>KEY</a:t>
            </a:r>
            <a:r>
              <a:rPr lang="en-US" smtClean="0"/>
              <a:t> constraint on the </a:t>
            </a:r>
            <a:r>
              <a:rPr lang="en-US" smtClean="0">
                <a:latin typeface="Courier New" panose="02070309020205020404" pitchFamily="49" charset="0"/>
              </a:rPr>
              <a:t>EMPLOYEES</a:t>
            </a:r>
            <a:r>
              <a:rPr lang="en-US" smtClean="0"/>
              <a:t> table. The constraint ensures that a manager exists as a valid employee in the </a:t>
            </a:r>
            <a:r>
              <a:rPr lang="en-US" smtClean="0">
                <a:latin typeface="Courier New" panose="02070309020205020404" pitchFamily="49" charset="0"/>
              </a:rPr>
              <a:t>EMPLOYEES</a:t>
            </a:r>
            <a:r>
              <a:rPr lang="en-US" smtClean="0"/>
              <a:t> table.</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To add a </a:t>
            </a:r>
            <a:r>
              <a:rPr lang="en-US" smtClean="0">
                <a:solidFill>
                  <a:srgbClr val="0000FF"/>
                </a:solidFill>
                <a:latin typeface="Courier New" panose="02070309020205020404" pitchFamily="49" charset="0"/>
              </a:rPr>
              <a:t>NOT</a:t>
            </a:r>
            <a:r>
              <a:rPr lang="en-US" smtClean="0">
                <a:solidFill>
                  <a:srgbClr val="0000FF"/>
                </a:solidFill>
              </a:rPr>
              <a:t> </a:t>
            </a:r>
            <a:r>
              <a:rPr lang="en-US" smtClean="0">
                <a:solidFill>
                  <a:srgbClr val="0000FF"/>
                </a:solidFill>
                <a:latin typeface="Courier New" panose="02070309020205020404" pitchFamily="49" charset="0"/>
              </a:rPr>
              <a:t>NULL</a:t>
            </a:r>
            <a:r>
              <a:rPr lang="en-US" smtClean="0">
                <a:solidFill>
                  <a:srgbClr val="0000FF"/>
                </a:solidFill>
              </a:rPr>
              <a:t> constraint, use the </a:t>
            </a:r>
            <a:r>
              <a:rPr lang="en-US" smtClean="0">
                <a:solidFill>
                  <a:srgbClr val="0000FF"/>
                </a:solidFill>
                <a:latin typeface="Courier New" panose="02070309020205020404" pitchFamily="49" charset="0"/>
              </a:rPr>
              <a:t>ALTER</a:t>
            </a:r>
            <a:r>
              <a:rPr lang="en-US" smtClean="0">
                <a:solidFill>
                  <a:srgbClr val="0000FF"/>
                </a:solidFill>
              </a:rPr>
              <a:t> </a:t>
            </a:r>
            <a:r>
              <a:rPr lang="en-US" smtClean="0">
                <a:solidFill>
                  <a:srgbClr val="0000FF"/>
                </a:solidFill>
                <a:latin typeface="Courier New" panose="02070309020205020404" pitchFamily="49" charset="0"/>
              </a:rPr>
              <a:t>TABLE</a:t>
            </a:r>
            <a:r>
              <a:rPr lang="en-US" smtClean="0">
                <a:solidFill>
                  <a:srgbClr val="0000FF"/>
                </a:solidFill>
              </a:rPr>
              <a:t> </a:t>
            </a:r>
            <a:r>
              <a:rPr lang="en-US" smtClean="0">
                <a:solidFill>
                  <a:srgbClr val="0000FF"/>
                </a:solidFill>
                <a:latin typeface="Courier New" panose="02070309020205020404" pitchFamily="49" charset="0"/>
              </a:rPr>
              <a:t>MODIFY</a:t>
            </a:r>
            <a:r>
              <a:rPr lang="en-US" smtClean="0">
                <a:solidFill>
                  <a:srgbClr val="0000FF"/>
                </a:solidFill>
              </a:rPr>
              <a:t> syntax:</a:t>
            </a:r>
          </a:p>
          <a:p>
            <a:pPr lvl="1"/>
            <a:endParaRPr lang="en-US" sz="500" smtClean="0">
              <a:solidFill>
                <a:srgbClr val="0000FF"/>
              </a:solidFill>
            </a:endParaRPr>
          </a:p>
          <a:p>
            <a:pPr lvl="1">
              <a:spcBef>
                <a:spcPct val="0"/>
              </a:spcBef>
            </a:pPr>
            <a:r>
              <a:rPr lang="en-US" smtClean="0">
                <a:solidFill>
                  <a:srgbClr val="0000FF"/>
                </a:solidFill>
                <a:latin typeface="Courier New" panose="02070309020205020404" pitchFamily="49" charset="0"/>
              </a:rPr>
              <a:t>    ALTER</a:t>
            </a:r>
            <a:r>
              <a:rPr lang="en-US" smtClean="0">
                <a:solidFill>
                  <a:srgbClr val="0000FF"/>
                </a:solidFill>
              </a:rPr>
              <a:t> </a:t>
            </a:r>
            <a:r>
              <a:rPr lang="en-US" smtClean="0">
                <a:solidFill>
                  <a:srgbClr val="0000FF"/>
                </a:solidFill>
                <a:latin typeface="Courier New" panose="02070309020205020404" pitchFamily="49" charset="0"/>
              </a:rPr>
              <a:t>TABLE employees</a:t>
            </a:r>
          </a:p>
          <a:p>
            <a:pPr lvl="1">
              <a:spcBef>
                <a:spcPct val="0"/>
              </a:spcBef>
            </a:pPr>
            <a:r>
              <a:rPr lang="en-US" smtClean="0">
                <a:solidFill>
                  <a:srgbClr val="0000FF"/>
                </a:solidFill>
                <a:latin typeface="Courier New" panose="02070309020205020404" pitchFamily="49" charset="0"/>
              </a:rPr>
              <a:t>    MODIFY</a:t>
            </a:r>
            <a:r>
              <a:rPr lang="en-US" smtClean="0">
                <a:solidFill>
                  <a:srgbClr val="0000FF"/>
                </a:solidFill>
              </a:rPr>
              <a:t> </a:t>
            </a:r>
            <a:r>
              <a:rPr lang="en-US" smtClean="0">
                <a:solidFill>
                  <a:srgbClr val="0000FF"/>
                </a:solidFill>
                <a:latin typeface="Courier New" panose="02070309020205020404" pitchFamily="49" charset="0"/>
              </a:rPr>
              <a:t>(salary</a:t>
            </a:r>
            <a:r>
              <a:rPr lang="en-US" smtClean="0">
                <a:solidFill>
                  <a:srgbClr val="0000FF"/>
                </a:solidFill>
              </a:rPr>
              <a:t> </a:t>
            </a:r>
            <a:r>
              <a:rPr lang="en-US" smtClean="0">
                <a:solidFill>
                  <a:srgbClr val="0000FF"/>
                </a:solidFill>
                <a:latin typeface="Courier New" panose="02070309020205020404" pitchFamily="49" charset="0"/>
              </a:rPr>
              <a:t>CONSTRAINT emp_salary_nn NOT NULL);</a:t>
            </a:r>
          </a:p>
        </p:txBody>
      </p:sp>
      <p:sp>
        <p:nvSpPr>
          <p:cNvPr id="54275"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416469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Dropping a Constraint</a:t>
            </a:r>
          </a:p>
          <a:p>
            <a:pPr lvl="1"/>
            <a:r>
              <a:rPr lang="en-US" smtClean="0"/>
              <a:t>To </a:t>
            </a:r>
            <a:r>
              <a:rPr lang="en-US" smtClean="0">
                <a:solidFill>
                  <a:srgbClr val="FC0128"/>
                </a:solidFill>
              </a:rPr>
              <a:t>drop a constraint</a:t>
            </a:r>
            <a:r>
              <a:rPr lang="en-US" smtClean="0"/>
              <a:t>, you can identify the constraint name from the </a:t>
            </a:r>
            <a:r>
              <a:rPr lang="en-US" smtClean="0">
                <a:solidFill>
                  <a:srgbClr val="FC0128"/>
                </a:solidFill>
                <a:latin typeface="Courier New" panose="02070309020205020404" pitchFamily="49" charset="0"/>
              </a:rPr>
              <a:t>USER_CONSTRAINTS</a:t>
            </a:r>
            <a:r>
              <a:rPr lang="en-US" smtClean="0"/>
              <a:t> and </a:t>
            </a:r>
            <a:r>
              <a:rPr lang="en-US" smtClean="0">
                <a:solidFill>
                  <a:srgbClr val="FC0128"/>
                </a:solidFill>
                <a:latin typeface="Courier New" panose="02070309020205020404" pitchFamily="49" charset="0"/>
              </a:rPr>
              <a:t>USER_CONS_COLUMNS</a:t>
            </a:r>
            <a:r>
              <a:rPr lang="en-US" smtClean="0"/>
              <a:t> data dictionary views. Then use the </a:t>
            </a:r>
            <a:r>
              <a:rPr lang="en-US" smtClean="0">
                <a:latin typeface="Courier New" panose="02070309020205020404" pitchFamily="49" charset="0"/>
              </a:rPr>
              <a:t>ALTER TABLE</a:t>
            </a:r>
            <a:r>
              <a:rPr lang="en-US" smtClean="0"/>
              <a:t> statement with the </a:t>
            </a:r>
            <a:r>
              <a:rPr lang="en-US" smtClean="0">
                <a:latin typeface="Courier New" panose="02070309020205020404" pitchFamily="49" charset="0"/>
              </a:rPr>
              <a:t>DROP</a:t>
            </a:r>
            <a:r>
              <a:rPr lang="en-US" smtClean="0"/>
              <a:t> clause. The </a:t>
            </a:r>
            <a:r>
              <a:rPr lang="en-US" smtClean="0">
                <a:latin typeface="Courier New" panose="02070309020205020404" pitchFamily="49" charset="0"/>
              </a:rPr>
              <a:t>CASCADE </a:t>
            </a:r>
            <a:r>
              <a:rPr lang="en-US" smtClean="0"/>
              <a:t>option of the </a:t>
            </a:r>
            <a:r>
              <a:rPr lang="en-US" smtClean="0">
                <a:latin typeface="Courier New" panose="02070309020205020404" pitchFamily="49" charset="0"/>
              </a:rPr>
              <a:t>DROP</a:t>
            </a:r>
            <a:r>
              <a:rPr lang="en-US" smtClean="0"/>
              <a:t> clause causes any dependent constraints also to be dropped.</a:t>
            </a:r>
          </a:p>
          <a:p>
            <a:pPr lvl="1"/>
            <a:r>
              <a:rPr lang="en-US" b="1" smtClean="0"/>
              <a:t>Syntax</a:t>
            </a:r>
            <a:endParaRPr lang="en-US" smtClean="0"/>
          </a:p>
          <a:p>
            <a:pPr lvl="1">
              <a:spcBef>
                <a:spcPct val="65000"/>
              </a:spcBef>
            </a:pPr>
            <a:r>
              <a:rPr lang="en-US" smtClean="0"/>
              <a:t>  </a:t>
            </a:r>
            <a:r>
              <a:rPr lang="en-US" smtClean="0">
                <a:latin typeface="Courier New" panose="02070309020205020404" pitchFamily="49" charset="0"/>
              </a:rPr>
              <a:t>ALTER TABLE	</a:t>
            </a:r>
            <a:r>
              <a:rPr lang="en-US" i="1" smtClean="0">
                <a:latin typeface="Courier New" panose="02070309020205020404" pitchFamily="49" charset="0"/>
              </a:rPr>
              <a:t>table</a:t>
            </a:r>
            <a:endParaRPr lang="en-US" smtClean="0">
              <a:latin typeface="Courier New" panose="02070309020205020404" pitchFamily="49" charset="0"/>
            </a:endParaRPr>
          </a:p>
          <a:p>
            <a:pPr lvl="1">
              <a:spcBef>
                <a:spcPct val="0"/>
              </a:spcBef>
            </a:pPr>
            <a:r>
              <a:rPr lang="en-US" smtClean="0">
                <a:latin typeface="Courier New" panose="02070309020205020404" pitchFamily="49" charset="0"/>
              </a:rPr>
              <a:t> DROP  PRIMARY KEY | UNIQUE (</a:t>
            </a:r>
            <a:r>
              <a:rPr lang="en-US" i="1" smtClean="0">
                <a:latin typeface="Courier New" panose="02070309020205020404" pitchFamily="49" charset="0"/>
              </a:rPr>
              <a:t>column</a:t>
            </a:r>
            <a:r>
              <a:rPr lang="en-US" smtClean="0">
                <a:latin typeface="Courier New" panose="02070309020205020404" pitchFamily="49" charset="0"/>
              </a:rPr>
              <a:t>) |</a:t>
            </a:r>
          </a:p>
          <a:p>
            <a:pPr lvl="1">
              <a:spcBef>
                <a:spcPct val="0"/>
              </a:spcBef>
            </a:pPr>
            <a:r>
              <a:rPr lang="en-US" smtClean="0">
                <a:latin typeface="Courier New" panose="02070309020205020404" pitchFamily="49" charset="0"/>
              </a:rPr>
              <a:t>       CONSTRAINT   </a:t>
            </a:r>
            <a:r>
              <a:rPr lang="en-US" i="1" smtClean="0">
                <a:latin typeface="Courier New" panose="02070309020205020404" pitchFamily="49" charset="0"/>
              </a:rPr>
              <a:t>constraint</a:t>
            </a:r>
            <a:r>
              <a:rPr lang="en-US" smtClean="0">
                <a:latin typeface="Courier New" panose="02070309020205020404" pitchFamily="49" charset="0"/>
              </a:rPr>
              <a:t>  [CASCADE];</a:t>
            </a:r>
            <a:endParaRPr lang="en-US" smtClean="0"/>
          </a:p>
          <a:p>
            <a:pPr lvl="1"/>
            <a:endParaRPr lang="en-US" sz="500" smtClean="0"/>
          </a:p>
          <a:p>
            <a:pPr lvl="1"/>
            <a:r>
              <a:rPr lang="en-US" smtClean="0"/>
              <a:t>In the syntax:</a:t>
            </a:r>
            <a:endParaRPr lang="en-US" b="1" smtClean="0"/>
          </a:p>
          <a:p>
            <a:pPr lvl="1"/>
            <a:r>
              <a:rPr lang="en-US" smtClean="0"/>
              <a:t>	</a:t>
            </a:r>
            <a:r>
              <a:rPr lang="en-US" i="1" smtClean="0">
                <a:latin typeface="Courier New" panose="02070309020205020404" pitchFamily="49" charset="0"/>
              </a:rPr>
              <a:t>table</a:t>
            </a:r>
            <a:r>
              <a:rPr lang="en-US" smtClean="0"/>
              <a:t>			is the name of the table</a:t>
            </a:r>
          </a:p>
          <a:p>
            <a:pPr lvl="1"/>
            <a:r>
              <a:rPr lang="en-US" smtClean="0"/>
              <a:t>	</a:t>
            </a:r>
            <a:r>
              <a:rPr lang="en-US" i="1" smtClean="0">
                <a:latin typeface="Courier New" panose="02070309020205020404" pitchFamily="49" charset="0"/>
              </a:rPr>
              <a:t>column</a:t>
            </a:r>
            <a:r>
              <a:rPr lang="en-US" i="1" smtClean="0"/>
              <a:t>		</a:t>
            </a:r>
            <a:r>
              <a:rPr lang="en-US" smtClean="0"/>
              <a:t>is the name of the column affected by the constraint</a:t>
            </a:r>
          </a:p>
          <a:p>
            <a:pPr lvl="1"/>
            <a:r>
              <a:rPr lang="en-US" i="1" smtClean="0"/>
              <a:t>	</a:t>
            </a:r>
            <a:r>
              <a:rPr lang="en-US" i="1" smtClean="0">
                <a:latin typeface="Courier New" panose="02070309020205020404" pitchFamily="49" charset="0"/>
              </a:rPr>
              <a:t>constraint	</a:t>
            </a:r>
            <a:r>
              <a:rPr lang="en-US" smtClean="0"/>
              <a:t>	is the name of the constraint</a:t>
            </a:r>
          </a:p>
          <a:p>
            <a:pPr lvl="1"/>
            <a:r>
              <a:rPr lang="en-US" smtClean="0"/>
              <a:t>When you drop an integrity constraint, that constraint is no longer enforced by the Oracle server and is no longer available in the data dictionary.</a:t>
            </a:r>
          </a:p>
          <a:p>
            <a:pPr lvl="1"/>
            <a:endParaRPr lang="en-US" smtClean="0">
              <a:latin typeface="Times" panose="02020603050405020304" pitchFamily="18" charset="0"/>
            </a:endParaRPr>
          </a:p>
          <a:p>
            <a:endParaRPr lang="en-US" smtClean="0">
              <a:latin typeface="Times" panose="02020603050405020304" pitchFamily="18" charset="0"/>
            </a:endParaRPr>
          </a:p>
        </p:txBody>
      </p:sp>
      <p:sp>
        <p:nvSpPr>
          <p:cNvPr id="55299"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4"/>
          <p:cNvSpPr>
            <a:spLocks noChangeArrowheads="1"/>
          </p:cNvSpPr>
          <p:nvPr/>
        </p:nvSpPr>
        <p:spPr bwMode="auto">
          <a:xfrm>
            <a:off x="603250" y="5965825"/>
            <a:ext cx="55070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129574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bwMode="auto">
          <a:xfrm>
            <a:off x="412750" y="4773613"/>
            <a:ext cx="6029325" cy="3978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Disabling a Constraint</a:t>
            </a:r>
          </a:p>
          <a:p>
            <a:pPr lvl="1"/>
            <a:r>
              <a:rPr lang="en-US" smtClean="0"/>
              <a:t>You can disable a constraint without dropping it or re-creating it by using the </a:t>
            </a:r>
            <a:r>
              <a:rPr lang="en-US" smtClean="0">
                <a:solidFill>
                  <a:srgbClr val="FC0128"/>
                </a:solidFill>
                <a:latin typeface="Courier New" panose="02070309020205020404" pitchFamily="49" charset="0"/>
              </a:rPr>
              <a:t>ALTER</a:t>
            </a:r>
            <a:r>
              <a:rPr lang="en-US" smtClean="0">
                <a:solidFill>
                  <a:srgbClr val="FC0128"/>
                </a:solidFill>
              </a:rPr>
              <a:t> </a:t>
            </a:r>
            <a:r>
              <a:rPr lang="en-US" smtClean="0">
                <a:solidFill>
                  <a:srgbClr val="FC0128"/>
                </a:solidFill>
                <a:latin typeface="Courier New" panose="02070309020205020404" pitchFamily="49" charset="0"/>
              </a:rPr>
              <a:t>TABLE</a:t>
            </a:r>
            <a:r>
              <a:rPr lang="en-US" smtClean="0">
                <a:solidFill>
                  <a:srgbClr val="FC0128"/>
                </a:solidFill>
              </a:rPr>
              <a:t> statement</a:t>
            </a:r>
            <a:r>
              <a:rPr lang="en-US" smtClean="0"/>
              <a:t> with the </a:t>
            </a:r>
            <a:r>
              <a:rPr lang="en-US" smtClean="0">
                <a:solidFill>
                  <a:srgbClr val="FC0128"/>
                </a:solidFill>
                <a:latin typeface="Courier New" panose="02070309020205020404" pitchFamily="49" charset="0"/>
              </a:rPr>
              <a:t>DISABLE</a:t>
            </a:r>
            <a:r>
              <a:rPr lang="en-US" smtClean="0">
                <a:solidFill>
                  <a:srgbClr val="FC0128"/>
                </a:solidFill>
              </a:rPr>
              <a:t> clause</a:t>
            </a:r>
            <a:r>
              <a:rPr lang="en-US" smtClean="0"/>
              <a:t>.</a:t>
            </a:r>
          </a:p>
          <a:p>
            <a:pPr lvl="1"/>
            <a:r>
              <a:rPr lang="en-US" b="1" smtClean="0"/>
              <a:t>Syntax</a:t>
            </a:r>
            <a:endParaRPr lang="en-US" smtClean="0"/>
          </a:p>
          <a:p>
            <a:pPr>
              <a:spcBef>
                <a:spcPct val="65000"/>
              </a:spcBef>
            </a:pPr>
            <a:r>
              <a:rPr lang="en-US" smtClean="0"/>
              <a:t>      </a:t>
            </a:r>
            <a:r>
              <a:rPr lang="en-US" smtClean="0">
                <a:latin typeface="Courier New" panose="02070309020205020404" pitchFamily="49" charset="0"/>
              </a:rPr>
              <a:t>ALTER   TABLE   </a:t>
            </a:r>
            <a:r>
              <a:rPr lang="en-US" i="1" smtClean="0">
                <a:latin typeface="Courier New" panose="02070309020205020404" pitchFamily="49" charset="0"/>
              </a:rPr>
              <a:t>table</a:t>
            </a:r>
            <a:endParaRPr lang="en-US" smtClean="0"/>
          </a:p>
          <a:p>
            <a:pPr>
              <a:spcBef>
                <a:spcPct val="0"/>
              </a:spcBef>
            </a:pPr>
            <a:r>
              <a:rPr lang="en-US" smtClean="0">
                <a:latin typeface="Courier New" panose="02070309020205020404" pitchFamily="49" charset="0"/>
              </a:rPr>
              <a:t>   DISABLE CONSTRAINT </a:t>
            </a:r>
            <a:r>
              <a:rPr lang="en-US" i="1" smtClean="0">
                <a:latin typeface="Courier New" panose="02070309020205020404" pitchFamily="49" charset="0"/>
              </a:rPr>
              <a:t>constraint</a:t>
            </a:r>
            <a:r>
              <a:rPr lang="en-US" smtClean="0">
                <a:latin typeface="Courier New" panose="02070309020205020404" pitchFamily="49" charset="0"/>
              </a:rPr>
              <a:t> [CASCADE];</a:t>
            </a:r>
          </a:p>
          <a:p>
            <a:pPr lvl="1"/>
            <a:endParaRPr lang="en-US" b="1" smtClean="0"/>
          </a:p>
          <a:p>
            <a:pPr lvl="1"/>
            <a:r>
              <a:rPr lang="en-US" smtClean="0"/>
              <a:t>In the syntax:</a:t>
            </a:r>
            <a:endParaRPr lang="en-US" b="1" smtClean="0"/>
          </a:p>
          <a:p>
            <a:pPr lvl="1"/>
            <a:r>
              <a:rPr lang="en-US" smtClean="0"/>
              <a:t>	</a:t>
            </a:r>
            <a:r>
              <a:rPr lang="en-US" i="1" smtClean="0">
                <a:latin typeface="Courier New" panose="02070309020205020404" pitchFamily="49" charset="0"/>
              </a:rPr>
              <a:t>table</a:t>
            </a:r>
            <a:r>
              <a:rPr lang="en-US" smtClean="0"/>
              <a:t>			is the name of the table</a:t>
            </a:r>
          </a:p>
          <a:p>
            <a:pPr lvl="1"/>
            <a:r>
              <a:rPr lang="en-US" smtClean="0"/>
              <a:t>	</a:t>
            </a:r>
            <a:r>
              <a:rPr lang="en-US" i="1" smtClean="0">
                <a:latin typeface="Courier New" panose="02070309020205020404" pitchFamily="49" charset="0"/>
              </a:rPr>
              <a:t>constrain</a:t>
            </a:r>
            <a:r>
              <a:rPr lang="en-US" i="1" smtClean="0"/>
              <a:t>t</a:t>
            </a:r>
            <a:r>
              <a:rPr lang="en-US" smtClean="0"/>
              <a:t>		is the name of the constraint</a:t>
            </a:r>
          </a:p>
          <a:p>
            <a:pPr lvl="1"/>
            <a:r>
              <a:rPr lang="en-US" b="1" smtClean="0"/>
              <a:t>Guidelines</a:t>
            </a:r>
            <a:endParaRPr lang="en-US" smtClean="0"/>
          </a:p>
          <a:p>
            <a:pPr lvl="2"/>
            <a:r>
              <a:rPr lang="en-US" smtClean="0"/>
              <a:t>You can use the </a:t>
            </a:r>
            <a:r>
              <a:rPr lang="en-US" smtClean="0">
                <a:latin typeface="Courier New" panose="02070309020205020404" pitchFamily="49" charset="0"/>
              </a:rPr>
              <a:t>DISABLE</a:t>
            </a:r>
            <a:r>
              <a:rPr lang="en-US" smtClean="0"/>
              <a:t> clause in both the </a:t>
            </a:r>
            <a:r>
              <a:rPr lang="en-US" smtClean="0">
                <a:latin typeface="Courier New" panose="02070309020205020404" pitchFamily="49" charset="0"/>
              </a:rPr>
              <a:t>CREATE</a:t>
            </a:r>
            <a:r>
              <a:rPr lang="en-US" smtClean="0"/>
              <a:t> </a:t>
            </a:r>
            <a:r>
              <a:rPr lang="en-US" smtClean="0">
                <a:latin typeface="Courier New" panose="02070309020205020404" pitchFamily="49" charset="0"/>
              </a:rPr>
              <a:t>TABLE</a:t>
            </a:r>
            <a:r>
              <a:rPr lang="en-US" smtClean="0"/>
              <a:t> statement and the </a:t>
            </a:r>
            <a:r>
              <a:rPr lang="en-US" smtClean="0">
                <a:latin typeface="Courier New" panose="02070309020205020404" pitchFamily="49" charset="0"/>
              </a:rPr>
              <a:t>ALTER</a:t>
            </a:r>
            <a:r>
              <a:rPr lang="en-US" smtClean="0"/>
              <a:t> </a:t>
            </a:r>
            <a:r>
              <a:rPr lang="en-US" smtClean="0">
                <a:latin typeface="Courier New" panose="02070309020205020404" pitchFamily="49" charset="0"/>
              </a:rPr>
              <a:t>TABLE</a:t>
            </a:r>
            <a:r>
              <a:rPr lang="en-US" smtClean="0"/>
              <a:t> statement.</a:t>
            </a:r>
          </a:p>
          <a:p>
            <a:pPr lvl="2"/>
            <a:r>
              <a:rPr lang="en-US" smtClean="0"/>
              <a:t>The </a:t>
            </a:r>
            <a:r>
              <a:rPr lang="en-US" smtClean="0">
                <a:latin typeface="Courier New" panose="02070309020205020404" pitchFamily="49" charset="0"/>
              </a:rPr>
              <a:t>CASCADE</a:t>
            </a:r>
            <a:r>
              <a:rPr lang="en-US" smtClean="0"/>
              <a:t> clause disables dependent integrity constraints.</a:t>
            </a:r>
          </a:p>
          <a:p>
            <a:pPr lvl="2"/>
            <a:r>
              <a:rPr lang="en-US" smtClean="0"/>
              <a:t>Disabling a unique or primary key constraint removes the unique index.</a:t>
            </a:r>
          </a:p>
          <a:p>
            <a:pPr>
              <a:lnSpc>
                <a:spcPct val="90000"/>
              </a:lnSpc>
            </a:pPr>
            <a:endParaRPr lang="en-US" smtClean="0">
              <a:solidFill>
                <a:schemeClr val="accent2"/>
              </a:solidFill>
            </a:endParaRPr>
          </a:p>
          <a:p>
            <a:pPr>
              <a:lnSpc>
                <a:spcPct val="90000"/>
              </a:lnSpc>
            </a:pPr>
            <a:endParaRPr lang="en-US" smtClean="0">
              <a:solidFill>
                <a:schemeClr val="accent2"/>
              </a:solidFill>
            </a:endParaRPr>
          </a:p>
        </p:txBody>
      </p:sp>
      <p:sp>
        <p:nvSpPr>
          <p:cNvPr id="56323"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4"/>
          <p:cNvSpPr>
            <a:spLocks noChangeArrowheads="1"/>
          </p:cNvSpPr>
          <p:nvPr/>
        </p:nvSpPr>
        <p:spPr bwMode="auto">
          <a:xfrm>
            <a:off x="603250" y="5637213"/>
            <a:ext cx="550703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653935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401638" y="4783138"/>
            <a:ext cx="6030912" cy="39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smtClean="0"/>
              <a:t>Enabling a Constraint</a:t>
            </a:r>
          </a:p>
          <a:p>
            <a:pPr lvl="1">
              <a:lnSpc>
                <a:spcPct val="90000"/>
              </a:lnSpc>
            </a:pPr>
            <a:r>
              <a:rPr lang="en-US" smtClean="0"/>
              <a:t>You can enable a constraint without dropping it or re-creating it by using the </a:t>
            </a:r>
            <a:r>
              <a:rPr lang="en-US" smtClean="0">
                <a:solidFill>
                  <a:srgbClr val="FC0128"/>
                </a:solidFill>
                <a:latin typeface="Courier New" panose="02070309020205020404" pitchFamily="49" charset="0"/>
              </a:rPr>
              <a:t>ALTER</a:t>
            </a:r>
            <a:r>
              <a:rPr lang="en-US" smtClean="0">
                <a:solidFill>
                  <a:srgbClr val="FC0128"/>
                </a:solidFill>
              </a:rPr>
              <a:t> </a:t>
            </a:r>
            <a:r>
              <a:rPr lang="en-US" smtClean="0">
                <a:solidFill>
                  <a:srgbClr val="FC0128"/>
                </a:solidFill>
                <a:latin typeface="Courier New" panose="02070309020205020404" pitchFamily="49" charset="0"/>
              </a:rPr>
              <a:t>TABLE</a:t>
            </a:r>
            <a:r>
              <a:rPr lang="en-US" smtClean="0">
                <a:solidFill>
                  <a:srgbClr val="FC0128"/>
                </a:solidFill>
              </a:rPr>
              <a:t> statement</a:t>
            </a:r>
            <a:r>
              <a:rPr lang="en-US" smtClean="0"/>
              <a:t> with the </a:t>
            </a:r>
            <a:r>
              <a:rPr lang="en-US" smtClean="0">
                <a:latin typeface="Courier New" panose="02070309020205020404" pitchFamily="49" charset="0"/>
              </a:rPr>
              <a:t>ENABLE</a:t>
            </a:r>
            <a:r>
              <a:rPr lang="en-US" smtClean="0"/>
              <a:t> clause.</a:t>
            </a:r>
          </a:p>
          <a:p>
            <a:pPr lvl="1">
              <a:lnSpc>
                <a:spcPct val="90000"/>
              </a:lnSpc>
            </a:pPr>
            <a:r>
              <a:rPr lang="en-US" b="1" smtClean="0"/>
              <a:t>Syntax</a:t>
            </a:r>
            <a:endParaRPr lang="en-US" smtClean="0"/>
          </a:p>
          <a:p>
            <a:pPr>
              <a:lnSpc>
                <a:spcPct val="90000"/>
              </a:lnSpc>
              <a:spcBef>
                <a:spcPct val="65000"/>
              </a:spcBef>
            </a:pPr>
            <a:r>
              <a:rPr lang="en-US" smtClean="0"/>
              <a:t>      </a:t>
            </a:r>
            <a:r>
              <a:rPr lang="en-US" smtClean="0">
                <a:latin typeface="Courier New" panose="02070309020205020404" pitchFamily="49" charset="0"/>
              </a:rPr>
              <a:t>ALTER   TABLE      </a:t>
            </a:r>
            <a:r>
              <a:rPr lang="en-US" i="1" smtClean="0">
                <a:latin typeface="Courier New" panose="02070309020205020404" pitchFamily="49" charset="0"/>
              </a:rPr>
              <a:t>table</a:t>
            </a:r>
            <a:endParaRPr lang="en-US" smtClean="0">
              <a:latin typeface="Courier New" panose="02070309020205020404" pitchFamily="49" charset="0"/>
            </a:endParaRPr>
          </a:p>
          <a:p>
            <a:pPr>
              <a:lnSpc>
                <a:spcPct val="90000"/>
              </a:lnSpc>
              <a:spcBef>
                <a:spcPct val="0"/>
              </a:spcBef>
            </a:pPr>
            <a:r>
              <a:rPr lang="en-US" smtClean="0">
                <a:latin typeface="Courier New" panose="02070309020205020404" pitchFamily="49" charset="0"/>
              </a:rPr>
              <a:t>   ENABLE  CONSTRAINT </a:t>
            </a:r>
            <a:r>
              <a:rPr lang="en-US" i="1" smtClean="0">
                <a:latin typeface="Courier New" panose="02070309020205020404" pitchFamily="49" charset="0"/>
              </a:rPr>
              <a:t>constraint;</a:t>
            </a:r>
            <a:endParaRPr lang="en-US" smtClean="0">
              <a:latin typeface="Courier New" panose="02070309020205020404" pitchFamily="49" charset="0"/>
            </a:endParaRPr>
          </a:p>
          <a:p>
            <a:pPr lvl="1">
              <a:lnSpc>
                <a:spcPct val="90000"/>
              </a:lnSpc>
            </a:pPr>
            <a:endParaRPr lang="en-US" sz="500" b="1" smtClean="0"/>
          </a:p>
          <a:p>
            <a:pPr lvl="1">
              <a:lnSpc>
                <a:spcPct val="90000"/>
              </a:lnSpc>
            </a:pPr>
            <a:r>
              <a:rPr lang="en-US" smtClean="0"/>
              <a:t>In the syntax:</a:t>
            </a:r>
          </a:p>
          <a:p>
            <a:pPr lvl="1">
              <a:lnSpc>
                <a:spcPct val="90000"/>
              </a:lnSpc>
            </a:pPr>
            <a:r>
              <a:rPr lang="en-US" smtClean="0"/>
              <a:t>	</a:t>
            </a:r>
            <a:r>
              <a:rPr lang="en-US" i="1" smtClean="0">
                <a:latin typeface="Courier New" panose="02070309020205020404" pitchFamily="49" charset="0"/>
              </a:rPr>
              <a:t>table</a:t>
            </a:r>
            <a:r>
              <a:rPr lang="en-US" smtClean="0"/>
              <a:t>			is the name of the table</a:t>
            </a:r>
          </a:p>
          <a:p>
            <a:pPr lvl="1">
              <a:lnSpc>
                <a:spcPct val="90000"/>
              </a:lnSpc>
            </a:pPr>
            <a:r>
              <a:rPr lang="en-US" smtClean="0"/>
              <a:t>	</a:t>
            </a:r>
            <a:r>
              <a:rPr lang="en-US" i="1" smtClean="0">
                <a:latin typeface="Courier New" panose="02070309020205020404" pitchFamily="49" charset="0"/>
              </a:rPr>
              <a:t>constraint</a:t>
            </a:r>
            <a:r>
              <a:rPr lang="en-US" smtClean="0">
                <a:latin typeface="Courier New" panose="02070309020205020404" pitchFamily="49" charset="0"/>
              </a:rPr>
              <a:t>		</a:t>
            </a:r>
            <a:r>
              <a:rPr lang="en-US" smtClean="0"/>
              <a:t>is the name of the constraint</a:t>
            </a:r>
          </a:p>
          <a:p>
            <a:pPr lvl="1">
              <a:lnSpc>
                <a:spcPct val="90000"/>
              </a:lnSpc>
            </a:pPr>
            <a:r>
              <a:rPr lang="en-US" b="1" smtClean="0"/>
              <a:t>Guidelines</a:t>
            </a:r>
          </a:p>
          <a:p>
            <a:pPr lvl="2">
              <a:lnSpc>
                <a:spcPct val="90000"/>
              </a:lnSpc>
              <a:spcBef>
                <a:spcPct val="15000"/>
              </a:spcBef>
            </a:pPr>
            <a:r>
              <a:rPr lang="en-US" smtClean="0"/>
              <a:t>If you enable a constraint, that constraint applies to all the data in the table. All the data in the table must fit the constraint.</a:t>
            </a:r>
          </a:p>
          <a:p>
            <a:pPr lvl="2">
              <a:lnSpc>
                <a:spcPct val="90000"/>
              </a:lnSpc>
              <a:spcBef>
                <a:spcPct val="15000"/>
              </a:spcBef>
            </a:pPr>
            <a:r>
              <a:rPr lang="en-US" smtClean="0"/>
              <a:t>If you enable a </a:t>
            </a:r>
            <a:r>
              <a:rPr lang="en-US" smtClean="0">
                <a:latin typeface="Courier New" panose="02070309020205020404" pitchFamily="49" charset="0"/>
              </a:rPr>
              <a:t>UNIQUE</a:t>
            </a:r>
            <a:r>
              <a:rPr lang="en-US" smtClean="0"/>
              <a:t> key or </a:t>
            </a:r>
            <a:r>
              <a:rPr lang="en-US" smtClean="0">
                <a:latin typeface="Courier New" panose="02070309020205020404" pitchFamily="49" charset="0"/>
              </a:rPr>
              <a:t>PRIMARY KEY</a:t>
            </a:r>
            <a:r>
              <a:rPr lang="en-US" smtClean="0"/>
              <a:t> constraint, a </a:t>
            </a:r>
            <a:r>
              <a:rPr lang="en-US" smtClean="0">
                <a:latin typeface="Courier New" panose="02070309020205020404" pitchFamily="49" charset="0"/>
              </a:rPr>
              <a:t>UNIQUE</a:t>
            </a:r>
            <a:r>
              <a:rPr lang="en-US" smtClean="0"/>
              <a:t> or </a:t>
            </a:r>
            <a:r>
              <a:rPr lang="en-US" smtClean="0">
                <a:latin typeface="Courier New" panose="02070309020205020404" pitchFamily="49" charset="0"/>
              </a:rPr>
              <a:t>PRIMARY KEY</a:t>
            </a:r>
            <a:r>
              <a:rPr lang="en-US" smtClean="0"/>
              <a:t> index is created automatically.</a:t>
            </a:r>
          </a:p>
          <a:p>
            <a:pPr lvl="2">
              <a:lnSpc>
                <a:spcPct val="90000"/>
              </a:lnSpc>
              <a:spcBef>
                <a:spcPct val="15000"/>
              </a:spcBef>
            </a:pPr>
            <a:r>
              <a:rPr lang="en-US" smtClean="0"/>
              <a:t>You can use the </a:t>
            </a:r>
            <a:r>
              <a:rPr lang="en-US" smtClean="0">
                <a:latin typeface="Courier New" panose="02070309020205020404" pitchFamily="49" charset="0"/>
              </a:rPr>
              <a:t>ENABLE</a:t>
            </a:r>
            <a:r>
              <a:rPr lang="en-US" smtClean="0"/>
              <a:t> clause in both the </a:t>
            </a:r>
            <a:r>
              <a:rPr lang="en-US" smtClean="0">
                <a:latin typeface="Courier New" panose="02070309020205020404" pitchFamily="49" charset="0"/>
              </a:rPr>
              <a:t>CREATE TABLE</a:t>
            </a:r>
            <a:r>
              <a:rPr lang="en-US" smtClean="0"/>
              <a:t> statement and the </a:t>
            </a:r>
            <a:r>
              <a:rPr lang="en-US" smtClean="0">
                <a:latin typeface="Courier New" panose="02070309020205020404" pitchFamily="49" charset="0"/>
              </a:rPr>
              <a:t>ALTER TABLE</a:t>
            </a:r>
            <a:r>
              <a:rPr lang="en-US" smtClean="0"/>
              <a:t> statement.</a:t>
            </a:r>
          </a:p>
          <a:p>
            <a:pPr lvl="2">
              <a:lnSpc>
                <a:spcPct val="90000"/>
              </a:lnSpc>
              <a:spcBef>
                <a:spcPct val="15000"/>
              </a:spcBef>
            </a:pPr>
            <a:r>
              <a:rPr lang="en-US" smtClean="0"/>
              <a:t>Enabling a primary key constraint that was disabled with the </a:t>
            </a:r>
            <a:r>
              <a:rPr lang="en-US" smtClean="0">
                <a:latin typeface="Courier New" panose="02070309020205020404" pitchFamily="49" charset="0"/>
              </a:rPr>
              <a:t>CASCADE</a:t>
            </a:r>
            <a:r>
              <a:rPr lang="en-US" smtClean="0"/>
              <a:t> option does not enable any foreign keys that are dependent upon the primary key.</a:t>
            </a:r>
          </a:p>
          <a:p>
            <a:pPr>
              <a:lnSpc>
                <a:spcPct val="90000"/>
              </a:lnSpc>
            </a:pPr>
            <a:r>
              <a:rPr lang="en-US" smtClean="0">
                <a:solidFill>
                  <a:srgbClr val="0000FF"/>
                </a:solidFill>
              </a:rPr>
              <a:t>Instructor Note</a:t>
            </a:r>
          </a:p>
          <a:p>
            <a:pPr lvl="1">
              <a:lnSpc>
                <a:spcPct val="90000"/>
              </a:lnSpc>
            </a:pPr>
            <a:r>
              <a:rPr lang="en-US" smtClean="0">
                <a:solidFill>
                  <a:srgbClr val="0000FF"/>
                </a:solidFill>
              </a:rPr>
              <a:t>Please read the Instructor Note on page 10-29 for information on the </a:t>
            </a:r>
            <a:r>
              <a:rPr lang="en-US" smtClean="0">
                <a:solidFill>
                  <a:srgbClr val="0000FF"/>
                </a:solidFill>
                <a:latin typeface="Courier New" panose="02070309020205020404" pitchFamily="49" charset="0"/>
              </a:rPr>
              <a:t>VALIDATE</a:t>
            </a:r>
            <a:r>
              <a:rPr lang="en-US" smtClean="0">
                <a:solidFill>
                  <a:srgbClr val="0000FF"/>
                </a:solidFill>
              </a:rPr>
              <a:t> and </a:t>
            </a:r>
            <a:r>
              <a:rPr lang="en-US" smtClean="0">
                <a:solidFill>
                  <a:srgbClr val="0000FF"/>
                </a:solidFill>
                <a:latin typeface="Courier New" panose="02070309020205020404" pitchFamily="49" charset="0"/>
              </a:rPr>
              <a:t>NOVALIDATE</a:t>
            </a:r>
            <a:r>
              <a:rPr lang="en-US" smtClean="0">
                <a:solidFill>
                  <a:srgbClr val="0000FF"/>
                </a:solidFill>
              </a:rPr>
              <a:t> options.</a:t>
            </a:r>
          </a:p>
        </p:txBody>
      </p:sp>
      <p:sp>
        <p:nvSpPr>
          <p:cNvPr id="57347"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4"/>
          <p:cNvSpPr>
            <a:spLocks noChangeArrowheads="1"/>
          </p:cNvSpPr>
          <p:nvPr/>
        </p:nvSpPr>
        <p:spPr bwMode="auto">
          <a:xfrm>
            <a:off x="603250" y="5637213"/>
            <a:ext cx="550703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9072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8371"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8372" name="Rectangle 4"/>
          <p:cNvSpPr>
            <a:spLocks noGrp="1" noChangeArrowheads="1"/>
          </p:cNvSpPr>
          <p:nvPr>
            <p:ph type="body" idx="1"/>
          </p:nvPr>
        </p:nvSpPr>
        <p:spPr bwMode="auto">
          <a:xfrm>
            <a:off x="412750" y="4773613"/>
            <a:ext cx="6029325" cy="394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06400">
              <a:tabLst>
                <a:tab pos="458788" algn="l"/>
              </a:tabLst>
            </a:pPr>
            <a:r>
              <a:rPr lang="en-US" smtClean="0"/>
              <a:t>Cascading Constraints</a:t>
            </a:r>
          </a:p>
          <a:p>
            <a:pPr lvl="1" defTabSz="406400">
              <a:tabLst>
                <a:tab pos="458788" algn="l"/>
              </a:tabLst>
            </a:pPr>
            <a:r>
              <a:rPr lang="en-US" smtClean="0"/>
              <a:t>This statement illustrates the usage of the </a:t>
            </a:r>
            <a:r>
              <a:rPr lang="en-US" smtClean="0">
                <a:solidFill>
                  <a:srgbClr val="FC0128"/>
                </a:solidFill>
                <a:latin typeface="Courier New" panose="02070309020205020404" pitchFamily="49" charset="0"/>
              </a:rPr>
              <a:t>CASCADE</a:t>
            </a:r>
            <a:r>
              <a:rPr lang="en-US" smtClean="0">
                <a:solidFill>
                  <a:srgbClr val="FC0128"/>
                </a:solidFill>
              </a:rPr>
              <a:t> </a:t>
            </a:r>
            <a:r>
              <a:rPr lang="en-US" smtClean="0">
                <a:solidFill>
                  <a:srgbClr val="FC0128"/>
                </a:solidFill>
                <a:latin typeface="Courier New" panose="02070309020205020404" pitchFamily="49" charset="0"/>
              </a:rPr>
              <a:t>CONSTRAINTS</a:t>
            </a:r>
            <a:r>
              <a:rPr lang="en-US" smtClean="0"/>
              <a:t> clause. Assume table </a:t>
            </a:r>
            <a:r>
              <a:rPr lang="en-US" smtClean="0">
                <a:latin typeface="Courier New" panose="02070309020205020404" pitchFamily="49" charset="0"/>
              </a:rPr>
              <a:t>TEST1</a:t>
            </a:r>
            <a:r>
              <a:rPr lang="en-US" smtClean="0"/>
              <a:t> is created as follows: </a:t>
            </a:r>
          </a:p>
          <a:p>
            <a:pPr defTabSz="406400">
              <a:spcBef>
                <a:spcPct val="0"/>
              </a:spcBef>
              <a:tabLst>
                <a:tab pos="458788" algn="l"/>
              </a:tabLst>
            </a:pPr>
            <a:r>
              <a:rPr lang="en-US" smtClean="0">
                <a:latin typeface="Courier New" panose="02070309020205020404" pitchFamily="49" charset="0"/>
              </a:rPr>
              <a:t>   CREATE TABLE test1 (</a:t>
            </a:r>
          </a:p>
          <a:p>
            <a:pPr defTabSz="406400">
              <a:spcBef>
                <a:spcPct val="0"/>
              </a:spcBef>
              <a:tabLst>
                <a:tab pos="458788" algn="l"/>
              </a:tabLst>
            </a:pPr>
            <a:r>
              <a:rPr lang="en-US" smtClean="0">
                <a:latin typeface="Courier New" panose="02070309020205020404" pitchFamily="49" charset="0"/>
              </a:rPr>
              <a:t>     pk NUMBER PRIMARY KEY,</a:t>
            </a:r>
          </a:p>
          <a:p>
            <a:pPr defTabSz="406400">
              <a:spcBef>
                <a:spcPct val="0"/>
              </a:spcBef>
              <a:tabLst>
                <a:tab pos="458788" algn="l"/>
              </a:tabLst>
            </a:pPr>
            <a:r>
              <a:rPr lang="en-US" smtClean="0">
                <a:latin typeface="Courier New" panose="02070309020205020404" pitchFamily="49" charset="0"/>
              </a:rPr>
              <a:t>     fk NUMBER,</a:t>
            </a:r>
          </a:p>
          <a:p>
            <a:pPr defTabSz="406400">
              <a:spcBef>
                <a:spcPct val="0"/>
              </a:spcBef>
              <a:tabLst>
                <a:tab pos="458788" algn="l"/>
              </a:tabLst>
            </a:pPr>
            <a:r>
              <a:rPr lang="en-US" smtClean="0">
                <a:latin typeface="Courier New" panose="02070309020205020404" pitchFamily="49" charset="0"/>
              </a:rPr>
              <a:t>     col1 NUMBER,</a:t>
            </a:r>
          </a:p>
          <a:p>
            <a:pPr defTabSz="406400">
              <a:spcBef>
                <a:spcPct val="0"/>
              </a:spcBef>
              <a:tabLst>
                <a:tab pos="458788" algn="l"/>
              </a:tabLst>
            </a:pPr>
            <a:r>
              <a:rPr lang="en-US" smtClean="0">
                <a:latin typeface="Courier New" panose="02070309020205020404" pitchFamily="49" charset="0"/>
              </a:rPr>
              <a:t>     col2 NUMBER,</a:t>
            </a:r>
          </a:p>
          <a:p>
            <a:pPr defTabSz="406400">
              <a:spcBef>
                <a:spcPct val="0"/>
              </a:spcBef>
              <a:tabLst>
                <a:tab pos="458788" algn="l"/>
              </a:tabLst>
            </a:pPr>
            <a:r>
              <a:rPr lang="en-US" smtClean="0">
                <a:latin typeface="Courier New" panose="02070309020205020404" pitchFamily="49" charset="0"/>
              </a:rPr>
              <a:t>     CONSTRAINT fk_constraint FOREIGN KEY (fk) REFERENCES test1,</a:t>
            </a:r>
          </a:p>
          <a:p>
            <a:pPr defTabSz="406400">
              <a:spcBef>
                <a:spcPct val="0"/>
              </a:spcBef>
              <a:tabLst>
                <a:tab pos="458788" algn="l"/>
              </a:tabLst>
            </a:pPr>
            <a:r>
              <a:rPr lang="en-US" smtClean="0">
                <a:latin typeface="Courier New" panose="02070309020205020404" pitchFamily="49" charset="0"/>
              </a:rPr>
              <a:t>     CONSTRAINT ck1 CHECK (pk &gt; 0 and col1 &gt; 0),</a:t>
            </a:r>
          </a:p>
          <a:p>
            <a:pPr defTabSz="406400">
              <a:spcBef>
                <a:spcPct val="0"/>
              </a:spcBef>
              <a:tabLst>
                <a:tab pos="458788" algn="l"/>
              </a:tabLst>
            </a:pPr>
            <a:r>
              <a:rPr lang="en-US" smtClean="0">
                <a:latin typeface="Courier New" panose="02070309020205020404" pitchFamily="49" charset="0"/>
              </a:rPr>
              <a:t>     CONSTRAINT ck2 CHECK (col2 &gt; 0));</a:t>
            </a:r>
          </a:p>
          <a:p>
            <a:pPr lvl="1" defTabSz="406400">
              <a:tabLst>
                <a:tab pos="458788" algn="l"/>
              </a:tabLst>
            </a:pPr>
            <a:r>
              <a:rPr lang="en-US" smtClean="0"/>
              <a:t>An error is returned for the following statements: </a:t>
            </a:r>
          </a:p>
          <a:p>
            <a:pPr defTabSz="406400">
              <a:tabLst>
                <a:tab pos="458788" algn="l"/>
              </a:tabLst>
            </a:pPr>
            <a:r>
              <a:rPr lang="en-US" smtClean="0">
                <a:latin typeface="Courier New" panose="02070309020205020404" pitchFamily="49" charset="0"/>
              </a:rPr>
              <a:t>   ALTER TABLE test1 DROP (pk);  </a:t>
            </a:r>
            <a:r>
              <a:rPr lang="en-US" smtClean="0">
                <a:latin typeface="Times New Roman" panose="02020603050405020304" pitchFamily="18" charset="0"/>
              </a:rPr>
              <a:t>-- pk is a parent key</a:t>
            </a:r>
          </a:p>
          <a:p>
            <a:pPr defTabSz="406400">
              <a:tabLst>
                <a:tab pos="458788" algn="l"/>
              </a:tabLst>
            </a:pPr>
            <a:r>
              <a:rPr lang="en-US" smtClean="0">
                <a:latin typeface="Courier New" panose="02070309020205020404" pitchFamily="49" charset="0"/>
              </a:rPr>
              <a:t>   ALTER TABLE test1 DROP (col1);</a:t>
            </a:r>
            <a:r>
              <a:rPr lang="en-US" smtClean="0">
                <a:latin typeface="Times New Roman" panose="02020603050405020304" pitchFamily="18" charset="0"/>
              </a:rPr>
              <a:t> -- col1 is referenced by multicolumn constraint </a:t>
            </a:r>
            <a:r>
              <a:rPr lang="en-US" smtClean="0">
                <a:latin typeface="Courier New" panose="02070309020205020404" pitchFamily="49" charset="0"/>
              </a:rPr>
              <a:t>ck1</a:t>
            </a:r>
          </a:p>
        </p:txBody>
      </p:sp>
      <p:sp>
        <p:nvSpPr>
          <p:cNvPr id="58373" name="Rectangle 5"/>
          <p:cNvSpPr>
            <a:spLocks noGrp="1" noRot="1" noChangeAspect="1" noChangeArrowheads="1" noTextEdit="1"/>
          </p:cNvSpPr>
          <p:nvPr>
            <p:ph type="sldImg"/>
          </p:nvPr>
        </p:nvSpPr>
        <p:spPr bwMode="auto">
          <a:xfrm>
            <a:off x="-487363" y="161925"/>
            <a:ext cx="7827963" cy="44037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173176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9395"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9396" name="Rectangle 4"/>
          <p:cNvSpPr>
            <a:spLocks noGrp="1" noChangeArrowheads="1"/>
          </p:cNvSpPr>
          <p:nvPr>
            <p:ph type="body" idx="1"/>
          </p:nvPr>
        </p:nvSpPr>
        <p:spPr bwMode="auto">
          <a:xfrm>
            <a:off x="412750" y="4773613"/>
            <a:ext cx="6029325" cy="394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06400">
              <a:tabLst>
                <a:tab pos="458788" algn="l"/>
              </a:tabLst>
            </a:pPr>
            <a:r>
              <a:rPr lang="en-US" smtClean="0"/>
              <a:t>Cascading Constraints (continued)</a:t>
            </a:r>
          </a:p>
          <a:p>
            <a:pPr lvl="1" defTabSz="406400">
              <a:tabLst>
                <a:tab pos="458788" algn="l"/>
              </a:tabLst>
            </a:pPr>
            <a:r>
              <a:rPr lang="en-US" smtClean="0"/>
              <a:t>Submitting the following statement drops column </a:t>
            </a:r>
            <a:r>
              <a:rPr lang="en-US" smtClean="0">
                <a:latin typeface="Courier New" panose="02070309020205020404" pitchFamily="49" charset="0"/>
              </a:rPr>
              <a:t>PK</a:t>
            </a:r>
            <a:r>
              <a:rPr lang="en-US" smtClean="0"/>
              <a:t>, the primary key constraint, the </a:t>
            </a:r>
            <a:r>
              <a:rPr lang="en-US" smtClean="0">
                <a:latin typeface="Courier New" panose="02070309020205020404" pitchFamily="49" charset="0"/>
              </a:rPr>
              <a:t>fk_constraint</a:t>
            </a:r>
            <a:r>
              <a:rPr lang="en-US" smtClean="0"/>
              <a:t> foreign key constraint,  and the check constraint, </a:t>
            </a:r>
            <a:r>
              <a:rPr lang="en-US" smtClean="0">
                <a:latin typeface="Courier New" panose="02070309020205020404" pitchFamily="49" charset="0"/>
              </a:rPr>
              <a:t>CK1</a:t>
            </a:r>
            <a:r>
              <a:rPr lang="en-US" smtClean="0"/>
              <a:t>: </a:t>
            </a:r>
          </a:p>
          <a:p>
            <a:pPr defTabSz="406400">
              <a:spcBef>
                <a:spcPct val="0"/>
              </a:spcBef>
              <a:tabLst>
                <a:tab pos="458788" algn="l"/>
              </a:tabLst>
            </a:pPr>
            <a:r>
              <a:rPr lang="en-US" sz="500" smtClean="0">
                <a:latin typeface="Times New Roman" panose="02020603050405020304" pitchFamily="18" charset="0"/>
              </a:rPr>
              <a:t/>
            </a:r>
            <a:br>
              <a:rPr lang="en-US" sz="500" smtClean="0">
                <a:latin typeface="Times New Roman" panose="02020603050405020304" pitchFamily="18" charset="0"/>
              </a:rPr>
            </a:br>
            <a:r>
              <a:rPr lang="en-US" smtClean="0">
                <a:latin typeface="Courier New" panose="02070309020205020404" pitchFamily="49" charset="0"/>
              </a:rPr>
              <a:t>   ALTER TABLE test1 DROP (pk) CASCADE CONSTRAINTS;</a:t>
            </a:r>
          </a:p>
          <a:p>
            <a:pPr defTabSz="406400">
              <a:spcBef>
                <a:spcPct val="0"/>
              </a:spcBef>
              <a:tabLst>
                <a:tab pos="458788" algn="l"/>
              </a:tabLst>
            </a:pPr>
            <a:endParaRPr lang="en-US" sz="500" smtClean="0">
              <a:latin typeface="Times New Roman" panose="02020603050405020304" pitchFamily="18" charset="0"/>
            </a:endParaRPr>
          </a:p>
          <a:p>
            <a:pPr lvl="1" defTabSz="406400">
              <a:tabLst>
                <a:tab pos="458788" algn="l"/>
              </a:tabLst>
            </a:pPr>
            <a:r>
              <a:rPr lang="en-US" smtClean="0"/>
              <a:t>If all columns referenced by the constraints defined on the dropped columns are also dropped, then </a:t>
            </a:r>
            <a:r>
              <a:rPr lang="en-US" smtClean="0">
                <a:latin typeface="Courier New" panose="02070309020205020404" pitchFamily="49" charset="0"/>
              </a:rPr>
              <a:t>CASCADE CONSTRAINTS</a:t>
            </a:r>
            <a:r>
              <a:rPr lang="en-US" smtClean="0"/>
              <a:t> is not required. For example, assuming that no other referential constraints from other tables refer to column </a:t>
            </a:r>
            <a:r>
              <a:rPr lang="en-US" smtClean="0">
                <a:latin typeface="Courier New" panose="02070309020205020404" pitchFamily="49" charset="0"/>
              </a:rPr>
              <a:t>PK</a:t>
            </a:r>
            <a:r>
              <a:rPr lang="en-US" smtClean="0"/>
              <a:t>, it is valid to submit the following statement without the </a:t>
            </a:r>
            <a:r>
              <a:rPr lang="en-US" smtClean="0">
                <a:latin typeface="Courier New" panose="02070309020205020404" pitchFamily="49" charset="0"/>
              </a:rPr>
              <a:t>CASCADE CONSTRAINTS</a:t>
            </a:r>
            <a:r>
              <a:rPr lang="en-US" smtClean="0"/>
              <a:t> clause: </a:t>
            </a:r>
          </a:p>
          <a:p>
            <a:pPr defTabSz="406400">
              <a:spcBef>
                <a:spcPct val="0"/>
              </a:spcBef>
              <a:tabLst>
                <a:tab pos="458788" algn="l"/>
              </a:tabLst>
            </a:pPr>
            <a:endParaRPr lang="en-US" sz="500" smtClean="0">
              <a:latin typeface="Times New Roman" panose="02020603050405020304" pitchFamily="18" charset="0"/>
            </a:endParaRPr>
          </a:p>
          <a:p>
            <a:pPr defTabSz="406400">
              <a:tabLst>
                <a:tab pos="458788" algn="l"/>
              </a:tabLst>
            </a:pPr>
            <a:r>
              <a:rPr lang="en-US" smtClean="0">
                <a:latin typeface="Courier New" panose="02070309020205020404" pitchFamily="49" charset="0"/>
              </a:rPr>
              <a:t>   ALTER TABLE test1 DROP (pk, fk, col1); </a:t>
            </a:r>
            <a:endParaRPr lang="en-US" smtClean="0"/>
          </a:p>
          <a:p>
            <a:pPr defTabSz="406400">
              <a:tabLst>
                <a:tab pos="458788" algn="l"/>
              </a:tabLst>
            </a:pPr>
            <a:endParaRPr lang="en-US" smtClean="0">
              <a:solidFill>
                <a:schemeClr val="accent2"/>
              </a:solidFill>
            </a:endParaRPr>
          </a:p>
          <a:p>
            <a:pPr defTabSz="406400">
              <a:tabLst>
                <a:tab pos="458788" algn="l"/>
              </a:tabLst>
            </a:pPr>
            <a:endParaRPr lang="en-US" smtClean="0">
              <a:solidFill>
                <a:schemeClr val="accent2"/>
              </a:solidFill>
            </a:endParaRPr>
          </a:p>
          <a:p>
            <a:pPr defTabSz="406400">
              <a:tabLst>
                <a:tab pos="458788" algn="l"/>
              </a:tabLst>
            </a:pPr>
            <a:endParaRPr lang="en-US" smtClean="0">
              <a:solidFill>
                <a:schemeClr val="accent2"/>
              </a:solidFill>
            </a:endParaRPr>
          </a:p>
          <a:p>
            <a:pPr defTabSz="406400">
              <a:tabLst>
                <a:tab pos="458788" algn="l"/>
              </a:tabLst>
            </a:pPr>
            <a:endParaRPr lang="en-US" smtClean="0">
              <a:solidFill>
                <a:schemeClr val="accent2"/>
              </a:solidFill>
            </a:endParaRPr>
          </a:p>
          <a:p>
            <a:pPr defTabSz="406400">
              <a:tabLst>
                <a:tab pos="458788" algn="l"/>
              </a:tabLst>
            </a:pPr>
            <a:r>
              <a:rPr lang="en-US" smtClean="0">
                <a:solidFill>
                  <a:srgbClr val="0000FF"/>
                </a:solidFill>
              </a:rPr>
              <a:t>Instructor Note</a:t>
            </a:r>
          </a:p>
          <a:p>
            <a:pPr lvl="1" defTabSz="406400">
              <a:tabLst>
                <a:tab pos="458788" algn="l"/>
              </a:tabLst>
            </a:pPr>
            <a:r>
              <a:rPr lang="en-US" smtClean="0">
                <a:solidFill>
                  <a:srgbClr val="0000FF"/>
                </a:solidFill>
              </a:rPr>
              <a:t>Let the students know that if any constraint is referenced by columns from other tables or remaining columns in the target table, then you must specify </a:t>
            </a:r>
            <a:r>
              <a:rPr lang="en-US" smtClean="0">
                <a:solidFill>
                  <a:srgbClr val="0000FF"/>
                </a:solidFill>
                <a:latin typeface="Courier New" panose="02070309020205020404" pitchFamily="49" charset="0"/>
              </a:rPr>
              <a:t>CASCADE CONSTRAINTS</a:t>
            </a:r>
            <a:r>
              <a:rPr lang="en-US" smtClean="0">
                <a:solidFill>
                  <a:srgbClr val="0000FF"/>
                </a:solidFill>
              </a:rPr>
              <a:t>. Otherwise, the statement aborts and the error </a:t>
            </a:r>
            <a:r>
              <a:rPr lang="en-US" smtClean="0">
                <a:solidFill>
                  <a:srgbClr val="0000FF"/>
                </a:solidFill>
                <a:latin typeface="Courier New" panose="02070309020205020404" pitchFamily="49" charset="0"/>
              </a:rPr>
              <a:t>ORA-12991: column is referenced in a multicolumn constraint</a:t>
            </a:r>
            <a:r>
              <a:rPr lang="en-US" smtClean="0">
                <a:solidFill>
                  <a:srgbClr val="0000FF"/>
                </a:solidFill>
              </a:rPr>
              <a:t> is returned.</a:t>
            </a:r>
          </a:p>
        </p:txBody>
      </p:sp>
      <p:sp>
        <p:nvSpPr>
          <p:cNvPr id="59397" name="Rectangle 5"/>
          <p:cNvSpPr>
            <a:spLocks noGrp="1" noRot="1" noChangeAspect="1" noChangeArrowheads="1" noTextEdit="1"/>
          </p:cNvSpPr>
          <p:nvPr>
            <p:ph type="sldImg"/>
          </p:nvPr>
        </p:nvSpPr>
        <p:spPr bwMode="auto">
          <a:xfrm>
            <a:off x="-415925" y="234950"/>
            <a:ext cx="7829550" cy="4405313"/>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474854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56AE2-8F21-45D5-8AA2-E8C9B0F88ED7}" type="slidenum">
              <a:rPr lang="en-US" smtClean="0"/>
              <a:pPr/>
              <a:t>61</a:t>
            </a:fld>
            <a:endParaRPr lang="en-US"/>
          </a:p>
        </p:txBody>
      </p:sp>
    </p:spTree>
    <p:extLst>
      <p:ext uri="{BB962C8B-B14F-4D97-AF65-F5344CB8AC3E}">
        <p14:creationId xmlns:p14="http://schemas.microsoft.com/office/powerpoint/2010/main" val="2738071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37D1851-359B-40D2-8DB2-E5D9684956FB}" type="slidenum">
              <a:rPr lang="en-US" smtClean="0"/>
              <a:t>71</a:t>
            </a:fld>
            <a:endParaRPr lang="en-US"/>
          </a:p>
        </p:txBody>
      </p:sp>
    </p:spTree>
    <p:extLst>
      <p:ext uri="{BB962C8B-B14F-4D97-AF65-F5344CB8AC3E}">
        <p14:creationId xmlns:p14="http://schemas.microsoft.com/office/powerpoint/2010/main" val="1802744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A46A8BD-264B-4DB1-9296-ED8B7909D505}" type="slidenum">
              <a:rPr lang="en-US" smtClean="0"/>
              <a:pPr/>
              <a:t>73</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283623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DEFAULT</a:t>
            </a:r>
            <a:r>
              <a:rPr lang="en-US" smtClean="0"/>
              <a:t> Option</a:t>
            </a:r>
          </a:p>
          <a:p>
            <a:pPr lvl="1"/>
            <a:r>
              <a:rPr lang="en-US" smtClean="0"/>
              <a:t>A column can be given a default value by using the </a:t>
            </a:r>
            <a:r>
              <a:rPr lang="en-US" smtClean="0">
                <a:solidFill>
                  <a:srgbClr val="FC0128"/>
                </a:solidFill>
                <a:latin typeface="Courier New" panose="02070309020205020404" pitchFamily="49" charset="0"/>
              </a:rPr>
              <a:t>DEFAULT</a:t>
            </a:r>
            <a:r>
              <a:rPr lang="en-US" smtClean="0">
                <a:solidFill>
                  <a:srgbClr val="FC0128"/>
                </a:solidFill>
              </a:rPr>
              <a:t> option</a:t>
            </a:r>
            <a:r>
              <a:rPr lang="en-US" smtClean="0"/>
              <a:t>. This option prevents null values from entering the columns if a row is inserted without a value for the column. The default value can be a literal, an expression, or a SQL function, such as </a:t>
            </a:r>
            <a:r>
              <a:rPr lang="en-US" smtClean="0">
                <a:solidFill>
                  <a:srgbClr val="FC0128"/>
                </a:solidFill>
                <a:latin typeface="Courier New" panose="02070309020205020404" pitchFamily="49" charset="0"/>
              </a:rPr>
              <a:t>SYSDATE</a:t>
            </a:r>
            <a:r>
              <a:rPr lang="en-US" smtClean="0"/>
              <a:t> and </a:t>
            </a:r>
            <a:r>
              <a:rPr lang="en-US" smtClean="0">
                <a:solidFill>
                  <a:srgbClr val="FC0128"/>
                </a:solidFill>
                <a:latin typeface="Courier New" panose="02070309020205020404" pitchFamily="49" charset="0"/>
              </a:rPr>
              <a:t>USER</a:t>
            </a:r>
            <a:r>
              <a:rPr lang="en-US" smtClean="0"/>
              <a:t>, but the value cannot be the name of another column or a pseudocolumn, such as </a:t>
            </a:r>
            <a:r>
              <a:rPr lang="en-US" smtClean="0">
                <a:solidFill>
                  <a:srgbClr val="FC0128"/>
                </a:solidFill>
                <a:latin typeface="Courier New" panose="02070309020205020404" pitchFamily="49" charset="0"/>
              </a:rPr>
              <a:t>NEXTVAL</a:t>
            </a:r>
            <a:r>
              <a:rPr lang="en-US" smtClean="0">
                <a:solidFill>
                  <a:srgbClr val="FC0128"/>
                </a:solidFill>
              </a:rPr>
              <a:t> </a:t>
            </a:r>
            <a:r>
              <a:rPr lang="en-US" smtClean="0"/>
              <a:t>or </a:t>
            </a:r>
            <a:r>
              <a:rPr lang="en-US" smtClean="0">
                <a:solidFill>
                  <a:srgbClr val="FC0128"/>
                </a:solidFill>
                <a:latin typeface="Courier New" panose="02070309020205020404" pitchFamily="49" charset="0"/>
              </a:rPr>
              <a:t>CURRVAL</a:t>
            </a:r>
            <a:r>
              <a:rPr lang="en-US" smtClean="0"/>
              <a:t>. The default expression must match the data type of the column.</a:t>
            </a:r>
          </a:p>
          <a:p>
            <a:pPr lvl="1"/>
            <a:r>
              <a:rPr lang="en-US" b="1" smtClean="0"/>
              <a:t>Note:</a:t>
            </a:r>
            <a:r>
              <a:rPr lang="en-US" smtClean="0"/>
              <a:t> </a:t>
            </a:r>
            <a:r>
              <a:rPr lang="en-US" smtClean="0">
                <a:latin typeface="Courier New" panose="02070309020205020404" pitchFamily="49" charset="0"/>
              </a:rPr>
              <a:t>CURRVAL</a:t>
            </a:r>
            <a:r>
              <a:rPr lang="en-US" smtClean="0"/>
              <a:t> and </a:t>
            </a:r>
            <a:r>
              <a:rPr lang="en-US" smtClean="0">
                <a:latin typeface="Courier New" panose="02070309020205020404" pitchFamily="49" charset="0"/>
              </a:rPr>
              <a:t>NEXTVAL</a:t>
            </a:r>
            <a:r>
              <a:rPr lang="en-US" smtClean="0"/>
              <a:t> are explained later.</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 </a:t>
            </a:r>
          </a:p>
          <a:p>
            <a:pPr lvl="1"/>
            <a:r>
              <a:rPr lang="en-US" smtClean="0">
                <a:solidFill>
                  <a:srgbClr val="0000FF"/>
                </a:solidFill>
              </a:rPr>
              <a:t>Here is an example for a pseudocolumn. For each row returned by a query, the </a:t>
            </a:r>
            <a:r>
              <a:rPr lang="en-US" smtClean="0">
                <a:solidFill>
                  <a:srgbClr val="0000FF"/>
                </a:solidFill>
                <a:latin typeface="Courier New" panose="02070309020205020404" pitchFamily="49" charset="0"/>
              </a:rPr>
              <a:t>ROWNUM</a:t>
            </a:r>
            <a:r>
              <a:rPr lang="en-US" smtClean="0">
                <a:solidFill>
                  <a:srgbClr val="0000FF"/>
                </a:solidFill>
              </a:rPr>
              <a:t> pseudocolumn returns a number indicating the order in which Oracle server selects the row from a table or set of joined rows. The first row selected has a </a:t>
            </a:r>
            <a:r>
              <a:rPr lang="en-US" smtClean="0">
                <a:solidFill>
                  <a:srgbClr val="0000FF"/>
                </a:solidFill>
                <a:latin typeface="Courier New" panose="02070309020205020404" pitchFamily="49" charset="0"/>
              </a:rPr>
              <a:t>ROWNUM</a:t>
            </a:r>
            <a:r>
              <a:rPr lang="en-US" smtClean="0">
                <a:solidFill>
                  <a:srgbClr val="0000FF"/>
                </a:solidFill>
              </a:rPr>
              <a:t> of 1, the second has 2, and so on.</a:t>
            </a:r>
          </a:p>
          <a:p>
            <a:pPr lvl="1"/>
            <a:r>
              <a:rPr lang="en-US" smtClean="0">
                <a:solidFill>
                  <a:srgbClr val="0000FF"/>
                </a:solidFill>
              </a:rPr>
              <a:t>The default value works with the </a:t>
            </a:r>
            <a:r>
              <a:rPr lang="en-US" smtClean="0">
                <a:solidFill>
                  <a:srgbClr val="0000FF"/>
                </a:solidFill>
                <a:latin typeface="Courier New" panose="02070309020205020404" pitchFamily="49" charset="0"/>
              </a:rPr>
              <a:t>DEFAULT</a:t>
            </a:r>
            <a:r>
              <a:rPr lang="en-US" smtClean="0">
                <a:solidFill>
                  <a:srgbClr val="0000FF"/>
                </a:solidFill>
              </a:rPr>
              <a:t> keyword for </a:t>
            </a:r>
            <a:r>
              <a:rPr lang="en-US" smtClean="0">
                <a:solidFill>
                  <a:srgbClr val="0000FF"/>
                </a:solidFill>
                <a:latin typeface="Courier New" panose="02070309020205020404" pitchFamily="49" charset="0"/>
              </a:rPr>
              <a:t>INSERT</a:t>
            </a:r>
            <a:r>
              <a:rPr lang="en-US" smtClean="0">
                <a:solidFill>
                  <a:srgbClr val="0000FF"/>
                </a:solidFill>
              </a:rPr>
              <a:t> and </a:t>
            </a:r>
            <a:r>
              <a:rPr lang="en-US" smtClean="0">
                <a:solidFill>
                  <a:srgbClr val="0000FF"/>
                </a:solidFill>
                <a:latin typeface="Courier New" panose="02070309020205020404" pitchFamily="49" charset="0"/>
              </a:rPr>
              <a:t>UPDATE</a:t>
            </a:r>
            <a:r>
              <a:rPr lang="en-US" smtClean="0">
                <a:solidFill>
                  <a:srgbClr val="0000FF"/>
                </a:solidFill>
              </a:rPr>
              <a:t> statements discussed in the “Manipulating Data” lesson.</a:t>
            </a:r>
          </a:p>
        </p:txBody>
      </p:sp>
    </p:spTree>
    <p:extLst>
      <p:ext uri="{BB962C8B-B14F-4D97-AF65-F5344CB8AC3E}">
        <p14:creationId xmlns:p14="http://schemas.microsoft.com/office/powerpoint/2010/main" val="12951394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56AE2-8F21-45D5-8AA2-E8C9B0F88ED7}" type="slidenum">
              <a:rPr lang="en-US" smtClean="0"/>
              <a:pPr/>
              <a:t>74</a:t>
            </a:fld>
            <a:endParaRPr lang="en-US"/>
          </a:p>
        </p:txBody>
      </p:sp>
    </p:spTree>
    <p:extLst>
      <p:ext uri="{BB962C8B-B14F-4D97-AF65-F5344CB8AC3E}">
        <p14:creationId xmlns:p14="http://schemas.microsoft.com/office/powerpoint/2010/main" val="28104122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2772" name="Rectangle 4"/>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2773" name="Rectangle 5"/>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Data Manipulation Language</a:t>
            </a:r>
          </a:p>
          <a:p>
            <a:pPr lvl="1"/>
            <a:r>
              <a:rPr lang="en-US" dirty="0">
                <a:solidFill>
                  <a:srgbClr val="FC0128"/>
                </a:solidFill>
              </a:rPr>
              <a:t>Data manipulation language</a:t>
            </a:r>
            <a:r>
              <a:rPr lang="en-US" dirty="0"/>
              <a:t> (DML) is a core part of SQL. When you want to add, update, or delete data in the database, you execute a DML statement. A collection of DML statements that form a logical unit of work is called a transaction. </a:t>
            </a:r>
          </a:p>
          <a:p>
            <a:pPr lvl="1"/>
            <a:r>
              <a:rPr lang="en-US" dirty="0"/>
              <a:t>Consider a banking database. When a bank customer transfers money from a savings account to a checking account, the transaction might consist of three separate operations: decrease the savings account, increase the checking account, and record the transaction 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dirty="0"/>
          </a:p>
          <a:p>
            <a:pPr lvl="1"/>
            <a:endParaRPr lang="en-US" dirty="0"/>
          </a:p>
          <a:p>
            <a:r>
              <a:rPr lang="en-US" dirty="0">
                <a:solidFill>
                  <a:srgbClr val="0000FF"/>
                </a:solidFill>
              </a:rPr>
              <a:t>Instructor Note</a:t>
            </a:r>
          </a:p>
          <a:p>
            <a:pPr lvl="1"/>
            <a:r>
              <a:rPr lang="en-US" dirty="0">
                <a:solidFill>
                  <a:srgbClr val="0000FF"/>
                </a:solidFill>
              </a:rPr>
              <a:t>DML statements can be issued directly in </a:t>
            </a:r>
            <a:r>
              <a:rPr lang="en-US" i="1" dirty="0" err="1">
                <a:solidFill>
                  <a:srgbClr val="0000FF"/>
                </a:solidFill>
              </a:rPr>
              <a:t>i</a:t>
            </a:r>
            <a:r>
              <a:rPr lang="en-US" dirty="0" err="1">
                <a:solidFill>
                  <a:srgbClr val="0000FF"/>
                </a:solidFill>
              </a:rPr>
              <a:t>SQL</a:t>
            </a:r>
            <a:r>
              <a:rPr lang="en-US" dirty="0">
                <a:solidFill>
                  <a:srgbClr val="0000FF"/>
                </a:solidFill>
              </a:rPr>
              <a:t>*Plus, performed automatically by tools such as Oracle Forms Services, or programmed with tools such as the 3GL </a:t>
            </a:r>
            <a:r>
              <a:rPr lang="en-US" dirty="0" err="1">
                <a:solidFill>
                  <a:srgbClr val="0000FF"/>
                </a:solidFill>
              </a:rPr>
              <a:t>precompilers</a:t>
            </a:r>
            <a:r>
              <a:rPr lang="en-US" dirty="0">
                <a:solidFill>
                  <a:srgbClr val="0000FF"/>
                </a:solidFill>
              </a:rPr>
              <a:t>. </a:t>
            </a:r>
          </a:p>
          <a:p>
            <a:pPr lvl="1"/>
            <a:r>
              <a:rPr lang="en-US" dirty="0">
                <a:solidFill>
                  <a:srgbClr val="0000FF"/>
                </a:solidFill>
              </a:rPr>
              <a:t>Every table has </a:t>
            </a:r>
            <a:r>
              <a:rPr lang="en-US" dirty="0">
                <a:solidFill>
                  <a:srgbClr val="0000FF"/>
                </a:solidFill>
                <a:latin typeface="Courier New" panose="02070309020205020404" pitchFamily="49" charset="0"/>
              </a:rPr>
              <a:t>INSERT</a:t>
            </a:r>
            <a:r>
              <a:rPr lang="en-US" dirty="0">
                <a:solidFill>
                  <a:srgbClr val="0000FF"/>
                </a:solidFill>
              </a:rPr>
              <a:t>, </a:t>
            </a:r>
            <a:r>
              <a:rPr lang="en-US" dirty="0">
                <a:solidFill>
                  <a:srgbClr val="0000FF"/>
                </a:solidFill>
                <a:latin typeface="Courier New" panose="02070309020205020404" pitchFamily="49" charset="0"/>
              </a:rPr>
              <a:t>UPDATE</a:t>
            </a:r>
            <a:r>
              <a:rPr lang="en-US" dirty="0">
                <a:solidFill>
                  <a:srgbClr val="0000FF"/>
                </a:solidFill>
              </a:rPr>
              <a:t>, and </a:t>
            </a:r>
            <a:r>
              <a:rPr lang="en-US" dirty="0">
                <a:solidFill>
                  <a:srgbClr val="0000FF"/>
                </a:solidFill>
                <a:latin typeface="Courier New" panose="02070309020205020404" pitchFamily="49" charset="0"/>
              </a:rPr>
              <a:t>DELETE</a:t>
            </a:r>
            <a:r>
              <a:rPr lang="en-US" dirty="0">
                <a:solidFill>
                  <a:srgbClr val="0000FF"/>
                </a:solidFill>
              </a:rPr>
              <a:t> privileges associated with it. These privileges are automatically granted to the creator of the table, but in general they must be explicitly granted to other users.</a:t>
            </a:r>
          </a:p>
          <a:p>
            <a:pPr lvl="1"/>
            <a:r>
              <a:rPr lang="en-US" dirty="0">
                <a:solidFill>
                  <a:srgbClr val="0000FF"/>
                </a:solidFill>
              </a:rPr>
              <a:t>Starting with Oracle 7.2, you can place a </a:t>
            </a:r>
            <a:r>
              <a:rPr lang="en-US" dirty="0" err="1">
                <a:solidFill>
                  <a:srgbClr val="0000FF"/>
                </a:solidFill>
              </a:rPr>
              <a:t>subquery</a:t>
            </a:r>
            <a:r>
              <a:rPr lang="en-US" dirty="0">
                <a:solidFill>
                  <a:srgbClr val="0000FF"/>
                </a:solidFill>
              </a:rPr>
              <a:t> in the place of the table name in an </a:t>
            </a:r>
            <a:r>
              <a:rPr lang="en-US" dirty="0">
                <a:solidFill>
                  <a:srgbClr val="0000FF"/>
                </a:solidFill>
                <a:latin typeface="Courier New" panose="02070309020205020404" pitchFamily="49" charset="0"/>
              </a:rPr>
              <a:t>UPDATE</a:t>
            </a:r>
            <a:r>
              <a:rPr lang="en-US" dirty="0">
                <a:solidFill>
                  <a:srgbClr val="0000FF"/>
                </a:solidFill>
              </a:rPr>
              <a:t> statement, essentially the same way you use a view. </a:t>
            </a:r>
          </a:p>
        </p:txBody>
      </p:sp>
    </p:spTree>
    <p:extLst>
      <p:ext uri="{BB962C8B-B14F-4D97-AF65-F5344CB8AC3E}">
        <p14:creationId xmlns:p14="http://schemas.microsoft.com/office/powerpoint/2010/main" val="24644998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3795"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3796" name="Rectangle 4"/>
          <p:cNvSpPr>
            <a:spLocks noGrp="1" noChangeArrowheads="1"/>
          </p:cNvSpPr>
          <p:nvPr>
            <p:ph type="body" idx="1"/>
          </p:nvPr>
        </p:nvSpPr>
        <p:spPr bwMode="auto">
          <a:xfrm>
            <a:off x="454025" y="4770438"/>
            <a:ext cx="59118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71488">
              <a:tabLst>
                <a:tab pos="446088" algn="l"/>
              </a:tabLst>
            </a:pPr>
            <a:r>
              <a:rPr lang="en-US"/>
              <a:t>Adding a New Row to a Table</a:t>
            </a:r>
          </a:p>
          <a:p>
            <a:pPr lvl="1" defTabSz="471488">
              <a:tabLst>
                <a:tab pos="446088" algn="l"/>
              </a:tabLst>
            </a:pPr>
            <a:r>
              <a:rPr lang="en-US"/>
              <a:t>The slide graphic illustrates adding a new department to the </a:t>
            </a:r>
            <a:r>
              <a:rPr lang="en-US">
                <a:latin typeface="Courier New" panose="02070309020205020404" pitchFamily="49" charset="0"/>
              </a:rPr>
              <a:t>DEPARTMENTS</a:t>
            </a:r>
            <a:r>
              <a:rPr lang="en-US"/>
              <a:t> table. </a:t>
            </a: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a:p>
            <a:pPr defTabSz="471488">
              <a:tabLst>
                <a:tab pos="446088" algn="l"/>
              </a:tabLst>
            </a:pPr>
            <a:endParaRPr lang="en-US"/>
          </a:p>
        </p:txBody>
      </p:sp>
      <p:sp>
        <p:nvSpPr>
          <p:cNvPr id="33797" name="Rectangle 5"/>
          <p:cNvSpPr>
            <a:spLocks noGrp="1" noRot="1" noChangeAspect="1" noChangeArrowheads="1" noTextEdit="1"/>
          </p:cNvSpPr>
          <p:nvPr>
            <p:ph type="sldImg"/>
          </p:nvPr>
        </p:nvSpPr>
        <p:spPr bwMode="auto">
          <a:xfrm>
            <a:off x="-527050" y="173038"/>
            <a:ext cx="7907338" cy="44481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264513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4819"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4820" name="Rectangle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Adding a New Row to a Table (continued)</a:t>
            </a:r>
          </a:p>
          <a:p>
            <a:pPr lvl="1"/>
            <a:r>
              <a:rPr lang="en-US"/>
              <a:t>You can add new rows to a table by issuing the </a:t>
            </a:r>
            <a:r>
              <a:rPr lang="en-US">
                <a:solidFill>
                  <a:srgbClr val="FC0128"/>
                </a:solidFill>
                <a:latin typeface="Courier New" panose="02070309020205020404" pitchFamily="49" charset="0"/>
              </a:rPr>
              <a:t>INSERT</a:t>
            </a:r>
            <a:r>
              <a:rPr lang="en-US">
                <a:solidFill>
                  <a:srgbClr val="FC0128"/>
                </a:solidFill>
              </a:rPr>
              <a:t> statement</a:t>
            </a:r>
            <a:r>
              <a:rPr lang="en-US"/>
              <a:t>. </a:t>
            </a:r>
          </a:p>
          <a:p>
            <a:pPr lvl="1"/>
            <a:r>
              <a:rPr lang="en-US"/>
              <a:t>In the syntax:</a:t>
            </a:r>
          </a:p>
          <a:p>
            <a:pPr lvl="1"/>
            <a:r>
              <a:rPr lang="en-US"/>
              <a:t>	</a:t>
            </a:r>
            <a:r>
              <a:rPr lang="en-US" i="1"/>
              <a:t>table			</a:t>
            </a:r>
            <a:r>
              <a:rPr lang="en-US"/>
              <a:t>is the name of the table</a:t>
            </a:r>
          </a:p>
          <a:p>
            <a:pPr lvl="1"/>
            <a:r>
              <a:rPr lang="en-US"/>
              <a:t>	</a:t>
            </a:r>
            <a:r>
              <a:rPr lang="en-US" i="1"/>
              <a:t>column		</a:t>
            </a:r>
            <a:r>
              <a:rPr lang="en-US"/>
              <a:t>is the name of the column in the table to populate</a:t>
            </a:r>
          </a:p>
          <a:p>
            <a:pPr lvl="1"/>
            <a:r>
              <a:rPr lang="en-US"/>
              <a:t>	</a:t>
            </a:r>
            <a:r>
              <a:rPr lang="en-US" i="1"/>
              <a:t>value			</a:t>
            </a:r>
            <a:r>
              <a:rPr lang="en-US"/>
              <a:t>is the corresponding value for the column</a:t>
            </a:r>
          </a:p>
          <a:p>
            <a:pPr lvl="1"/>
            <a:r>
              <a:rPr lang="en-US" b="1"/>
              <a:t>Note:</a:t>
            </a:r>
            <a:r>
              <a:rPr lang="en-US"/>
              <a:t> This statement with the </a:t>
            </a:r>
            <a:r>
              <a:rPr lang="en-US">
                <a:solidFill>
                  <a:srgbClr val="FC0128"/>
                </a:solidFill>
                <a:latin typeface="Courier New" panose="02070309020205020404" pitchFamily="49" charset="0"/>
              </a:rPr>
              <a:t>VALUES</a:t>
            </a:r>
            <a:r>
              <a:rPr lang="en-US">
                <a:solidFill>
                  <a:srgbClr val="FC0128"/>
                </a:solidFill>
              </a:rPr>
              <a:t> clause</a:t>
            </a:r>
            <a:r>
              <a:rPr lang="en-US"/>
              <a:t> adds only one row at a time to a table.</a:t>
            </a:r>
          </a:p>
          <a:p>
            <a:pPr lvl="1"/>
            <a:endParaRPr lang="en-US"/>
          </a:p>
          <a:p>
            <a:endParaRPr lang="en-US">
              <a:latin typeface="Times New Roman" panose="02020603050405020304" pitchFamily="18" charset="0"/>
            </a:endParaRPr>
          </a:p>
        </p:txBody>
      </p:sp>
      <p:sp>
        <p:nvSpPr>
          <p:cNvPr id="34821"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25756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Adding a New Row to a Table (continued)</a:t>
            </a:r>
          </a:p>
          <a:p>
            <a:pPr lvl="1"/>
            <a:r>
              <a:rPr lang="en-US"/>
              <a:t>Because you can insert a new row that contains values for each column, the column list is not required in the </a:t>
            </a:r>
            <a:r>
              <a:rPr lang="en-US">
                <a:solidFill>
                  <a:srgbClr val="FC0128"/>
                </a:solidFill>
                <a:latin typeface="Courier New" panose="02070309020205020404" pitchFamily="49" charset="0"/>
              </a:rPr>
              <a:t>INSERT</a:t>
            </a:r>
            <a:r>
              <a:rPr lang="en-US">
                <a:solidFill>
                  <a:srgbClr val="FC0128"/>
                </a:solidFill>
              </a:rPr>
              <a:t> clause</a:t>
            </a:r>
            <a:r>
              <a:rPr lang="en-US"/>
              <a:t>. However, if you do not use the column list, the values must be listed according to the default order of the columns in the table, and a value must be provided for each column. </a:t>
            </a:r>
          </a:p>
          <a:p>
            <a:pPr lvl="1"/>
            <a:endParaRPr lang="en-US" sz="500"/>
          </a:p>
          <a:p>
            <a:pPr lvl="1">
              <a:spcBef>
                <a:spcPct val="0"/>
              </a:spcBef>
            </a:pPr>
            <a:r>
              <a:rPr lang="en-US">
                <a:latin typeface="Courier New" panose="02070309020205020404" pitchFamily="49" charset="0"/>
              </a:rPr>
              <a:t>   DESCRIBE  departments</a:t>
            </a:r>
            <a:endParaRPr lang="en-US" b="1">
              <a:latin typeface="Courier New" panose="02070309020205020404" pitchFamily="49" charset="0"/>
            </a:endParaRPr>
          </a:p>
          <a:p>
            <a:pPr lvl="1">
              <a:spcBef>
                <a:spcPct val="0"/>
              </a:spcBef>
            </a:pPr>
            <a:r>
              <a:rPr lang="en-US">
                <a:latin typeface="Courier New" panose="02070309020205020404" pitchFamily="49" charset="0"/>
              </a:rPr>
              <a:t>     </a:t>
            </a:r>
          </a:p>
          <a:p>
            <a:pPr lvl="1">
              <a:spcBef>
                <a:spcPct val="0"/>
              </a:spcBef>
            </a:pPr>
            <a:r>
              <a:rPr lang="en-US">
                <a:latin typeface="Courier New" panose="02070309020205020404" pitchFamily="49" charset="0"/>
              </a:rPr>
              <a:t>   </a:t>
            </a:r>
          </a:p>
          <a:p>
            <a:pPr lvl="1"/>
            <a:endParaRPr lang="en-US"/>
          </a:p>
          <a:p>
            <a:pPr lvl="1"/>
            <a:endParaRPr lang="en-US"/>
          </a:p>
          <a:p>
            <a:pPr lvl="1"/>
            <a:endParaRPr lang="en-US"/>
          </a:p>
          <a:p>
            <a:pPr lvl="1"/>
            <a:endParaRPr lang="en-US"/>
          </a:p>
          <a:p>
            <a:pPr lvl="1"/>
            <a:endParaRPr lang="en-US"/>
          </a:p>
          <a:p>
            <a:pPr lvl="1"/>
            <a:r>
              <a:rPr lang="en-US"/>
              <a:t>For clarity, use the column list in the </a:t>
            </a:r>
            <a:r>
              <a:rPr lang="en-US">
                <a:latin typeface="Courier New" panose="02070309020205020404" pitchFamily="49" charset="0"/>
              </a:rPr>
              <a:t>INSERT</a:t>
            </a:r>
            <a:r>
              <a:rPr lang="en-US"/>
              <a:t> clause.</a:t>
            </a:r>
            <a:br>
              <a:rPr lang="en-US"/>
            </a:br>
            <a:r>
              <a:rPr lang="en-US"/>
              <a:t>Enclose character and date values within single quotation marks; it is not recommended to enclose numeric values within single quotation marks.</a:t>
            </a:r>
          </a:p>
          <a:p>
            <a:pPr lvl="1"/>
            <a:r>
              <a:rPr lang="en-US"/>
              <a:t>Number values should not be enclosed in single quotes, because implicit conversion may take place for numeric values assigned to </a:t>
            </a:r>
            <a:r>
              <a:rPr lang="en-US">
                <a:latin typeface="Courier New" panose="02070309020205020404" pitchFamily="49" charset="0"/>
              </a:rPr>
              <a:t>NUMBER</a:t>
            </a:r>
            <a:r>
              <a:rPr lang="en-US"/>
              <a:t> data type columns if single quotes are included.  </a:t>
            </a:r>
          </a:p>
        </p:txBody>
      </p:sp>
      <p:sp>
        <p:nvSpPr>
          <p:cNvPr id="35844" name="Rectangle 4"/>
          <p:cNvSpPr>
            <a:spLocks noChangeArrowheads="1"/>
          </p:cNvSpPr>
          <p:nvPr/>
        </p:nvSpPr>
        <p:spPr bwMode="auto">
          <a:xfrm>
            <a:off x="625475" y="5957888"/>
            <a:ext cx="5575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3" y="5822950"/>
            <a:ext cx="50609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404167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spect="1" noChangeArrowheads="1" noTextEdit="1"/>
          </p:cNvSpPr>
          <p:nvPr>
            <p:ph type="sldImg"/>
          </p:nvPr>
        </p:nvSpPr>
        <p:spPr bwMode="auto">
          <a:xfrm>
            <a:off x="-495300" y="150813"/>
            <a:ext cx="7824788" cy="440213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Methods for Inserting Null Values</a:t>
            </a:r>
          </a:p>
          <a:p>
            <a:endParaRPr lang="en-US"/>
          </a:p>
          <a:p>
            <a:endParaRPr lang="en-US"/>
          </a:p>
          <a:p>
            <a:endParaRPr lang="en-US"/>
          </a:p>
          <a:p>
            <a:endParaRPr lang="en-US"/>
          </a:p>
          <a:p>
            <a:pPr lvl="1"/>
            <a:endParaRPr lang="en-US"/>
          </a:p>
          <a:p>
            <a:pPr lvl="1"/>
            <a:r>
              <a:rPr lang="en-US"/>
              <a:t>Be sure that you can use null values in the targeted column by verifying the </a:t>
            </a:r>
            <a:r>
              <a:rPr lang="en-US">
                <a:latin typeface="Courier New" panose="02070309020205020404" pitchFamily="49" charset="0"/>
              </a:rPr>
              <a:t>Null?</a:t>
            </a:r>
            <a:r>
              <a:rPr lang="en-US"/>
              <a:t> status with the </a:t>
            </a:r>
            <a:r>
              <a:rPr lang="en-US" i="1"/>
              <a:t>i</a:t>
            </a:r>
            <a:r>
              <a:rPr lang="en-US"/>
              <a:t>SQL*Plus </a:t>
            </a:r>
            <a:r>
              <a:rPr lang="en-US">
                <a:solidFill>
                  <a:srgbClr val="FC0128"/>
                </a:solidFill>
                <a:latin typeface="Courier New" panose="02070309020205020404" pitchFamily="49" charset="0"/>
              </a:rPr>
              <a:t>DESCRIBE</a:t>
            </a:r>
            <a:r>
              <a:rPr lang="en-US">
                <a:solidFill>
                  <a:srgbClr val="FC0128"/>
                </a:solidFill>
              </a:rPr>
              <a:t> command</a:t>
            </a:r>
            <a:r>
              <a:rPr lang="en-US"/>
              <a:t>.</a:t>
            </a:r>
          </a:p>
          <a:p>
            <a:pPr lvl="1"/>
            <a:r>
              <a:rPr lang="en-US"/>
              <a:t>The Oracle Server automatically enforces all data types, data ranges, and data integrity constraints. Any column that is not listed explicitly obtains a null value in the new row.</a:t>
            </a:r>
          </a:p>
          <a:p>
            <a:pPr lvl="1"/>
            <a:r>
              <a:rPr lang="en-US"/>
              <a:t>Common errors that can occur during user input: </a:t>
            </a:r>
          </a:p>
          <a:p>
            <a:pPr lvl="2"/>
            <a:r>
              <a:rPr lang="en-US"/>
              <a:t>Mandatory value missing for a </a:t>
            </a:r>
            <a:r>
              <a:rPr lang="en-US">
                <a:latin typeface="Courier New" panose="02070309020205020404" pitchFamily="49" charset="0"/>
              </a:rPr>
              <a:t>NOT NULL</a:t>
            </a:r>
            <a:r>
              <a:rPr lang="en-US"/>
              <a:t> column</a:t>
            </a:r>
          </a:p>
          <a:p>
            <a:pPr lvl="2"/>
            <a:r>
              <a:rPr lang="en-US"/>
              <a:t>Duplicate value violates uniqueness constraint</a:t>
            </a:r>
          </a:p>
          <a:p>
            <a:pPr lvl="2"/>
            <a:r>
              <a:rPr lang="en-US"/>
              <a:t>Foreign key constraint violated</a:t>
            </a:r>
          </a:p>
          <a:p>
            <a:pPr lvl="2"/>
            <a:r>
              <a:rPr lang="en-US">
                <a:latin typeface="Courier New" panose="02070309020205020404" pitchFamily="49" charset="0"/>
              </a:rPr>
              <a:t>CHECK</a:t>
            </a:r>
            <a:r>
              <a:rPr lang="en-US"/>
              <a:t> constraint violated</a:t>
            </a:r>
          </a:p>
          <a:p>
            <a:pPr lvl="2"/>
            <a:r>
              <a:rPr lang="en-US"/>
              <a:t>Data type mismatch</a:t>
            </a:r>
          </a:p>
          <a:p>
            <a:pPr lvl="2"/>
            <a:r>
              <a:rPr lang="en-US"/>
              <a:t>Value too wide to fit in column</a:t>
            </a:r>
          </a:p>
        </p:txBody>
      </p:sp>
      <p:graphicFrame>
        <p:nvGraphicFramePr>
          <p:cNvPr id="1026" name="Object 2"/>
          <p:cNvGraphicFramePr>
            <a:graphicFrameLocks/>
          </p:cNvGraphicFramePr>
          <p:nvPr/>
        </p:nvGraphicFramePr>
        <p:xfrm>
          <a:off x="419100" y="5013325"/>
          <a:ext cx="5957888" cy="1458913"/>
        </p:xfrm>
        <a:graphic>
          <a:graphicData uri="http://schemas.openxmlformats.org/presentationml/2006/ole">
            <mc:AlternateContent xmlns:mc="http://schemas.openxmlformats.org/markup-compatibility/2006">
              <mc:Choice xmlns:v="urn:schemas-microsoft-com:vml" Requires="v">
                <p:oleObj spid="_x0000_s2051" name="Document" r:id="rId4" imgW="6184900" imgH="1514475" progId="Word.Document.8">
                  <p:embed/>
                </p:oleObj>
              </mc:Choice>
              <mc:Fallback>
                <p:oleObj name="Document" r:id="rId4" imgW="6184900" imgH="1514475"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5013325"/>
                        <a:ext cx="5957888"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74053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tabLst>
                <a:tab pos="1292225" algn="l"/>
              </a:tabLst>
            </a:pPr>
            <a:r>
              <a:rPr lang="en-US"/>
              <a:t>Inserting Special Values by Using SQL Functions</a:t>
            </a:r>
          </a:p>
          <a:p>
            <a:pPr lvl="1">
              <a:tabLst>
                <a:tab pos="1292225" algn="l"/>
              </a:tabLst>
            </a:pPr>
            <a:r>
              <a:rPr lang="en-US"/>
              <a:t>You can use functions to enter special values in your table. </a:t>
            </a:r>
          </a:p>
          <a:p>
            <a:pPr lvl="1">
              <a:tabLst>
                <a:tab pos="1292225" algn="l"/>
              </a:tabLst>
            </a:pPr>
            <a:r>
              <a:rPr lang="en-US"/>
              <a:t>The slide example records information for employee Popp in the </a:t>
            </a:r>
            <a:r>
              <a:rPr lang="en-US">
                <a:latin typeface="Courier New" panose="02070309020205020404" pitchFamily="49" charset="0"/>
              </a:rPr>
              <a:t>EMPLOYEES</a:t>
            </a:r>
            <a:r>
              <a:rPr lang="en-US"/>
              <a:t> table. It supplies the current date and time in the </a:t>
            </a:r>
            <a:r>
              <a:rPr lang="en-US">
                <a:latin typeface="Courier New" panose="02070309020205020404" pitchFamily="49" charset="0"/>
              </a:rPr>
              <a:t>HIRE_DATE</a:t>
            </a:r>
            <a:r>
              <a:rPr lang="en-US"/>
              <a:t> column. It uses the </a:t>
            </a:r>
            <a:r>
              <a:rPr lang="en-US">
                <a:latin typeface="Courier New" panose="02070309020205020404" pitchFamily="49" charset="0"/>
              </a:rPr>
              <a:t>SYSDATE</a:t>
            </a:r>
            <a:r>
              <a:rPr lang="en-US"/>
              <a:t> function for current date and time. </a:t>
            </a:r>
          </a:p>
          <a:p>
            <a:pPr lvl="1">
              <a:tabLst>
                <a:tab pos="1292225" algn="l"/>
              </a:tabLst>
            </a:pPr>
            <a:r>
              <a:rPr lang="en-US"/>
              <a:t>You can also use the </a:t>
            </a:r>
            <a:r>
              <a:rPr lang="en-US">
                <a:latin typeface="Courier New" panose="02070309020205020404" pitchFamily="49" charset="0"/>
              </a:rPr>
              <a:t>USER</a:t>
            </a:r>
            <a:r>
              <a:rPr lang="en-US"/>
              <a:t> function when inserting rows in a table. The </a:t>
            </a:r>
            <a:r>
              <a:rPr lang="en-US">
                <a:latin typeface="Courier New" panose="02070309020205020404" pitchFamily="49" charset="0"/>
              </a:rPr>
              <a:t>USER</a:t>
            </a:r>
            <a:r>
              <a:rPr lang="en-US"/>
              <a:t> function records the current username.</a:t>
            </a:r>
          </a:p>
          <a:p>
            <a:pPr lvl="1">
              <a:tabLst>
                <a:tab pos="1292225" algn="l"/>
              </a:tabLst>
            </a:pPr>
            <a:r>
              <a:rPr lang="en-US" b="1"/>
              <a:t>Confirming Additions to the Table</a:t>
            </a:r>
          </a:p>
          <a:p>
            <a:pPr>
              <a:spcBef>
                <a:spcPct val="0"/>
              </a:spcBef>
              <a:tabLst>
                <a:tab pos="1292225" algn="l"/>
              </a:tabLst>
            </a:pPr>
            <a:endParaRPr lang="en-US">
              <a:latin typeface="Courier New" panose="02070309020205020404" pitchFamily="49" charset="0"/>
            </a:endParaRPr>
          </a:p>
          <a:p>
            <a:pPr>
              <a:spcBef>
                <a:spcPct val="0"/>
              </a:spcBef>
              <a:tabLst>
                <a:tab pos="1292225" algn="l"/>
              </a:tabLst>
            </a:pPr>
            <a:r>
              <a:rPr lang="en-US">
                <a:latin typeface="Courier New" panose="02070309020205020404" pitchFamily="49" charset="0"/>
              </a:rPr>
              <a:t>    SELECT employee_id, last_name, job_id, hire_date, commission_pct</a:t>
            </a:r>
          </a:p>
          <a:p>
            <a:pPr>
              <a:spcBef>
                <a:spcPct val="0"/>
              </a:spcBef>
              <a:tabLst>
                <a:tab pos="1292225" algn="l"/>
              </a:tabLst>
            </a:pPr>
            <a:r>
              <a:rPr lang="en-US">
                <a:latin typeface="Courier New" panose="02070309020205020404" pitchFamily="49" charset="0"/>
              </a:rPr>
              <a:t>    FROM   employees</a:t>
            </a:r>
          </a:p>
          <a:p>
            <a:pPr>
              <a:spcBef>
                <a:spcPct val="0"/>
              </a:spcBef>
              <a:tabLst>
                <a:tab pos="1292225" algn="l"/>
              </a:tabLst>
            </a:pPr>
            <a:r>
              <a:rPr lang="en-US">
                <a:latin typeface="Courier New" panose="02070309020205020404" pitchFamily="49" charset="0"/>
              </a:rPr>
              <a:t>    WHERE  employee_id = 113;</a:t>
            </a:r>
          </a:p>
          <a:p>
            <a:pPr>
              <a:spcBef>
                <a:spcPct val="0"/>
              </a:spcBef>
              <a:tabLst>
                <a:tab pos="1292225" algn="l"/>
              </a:tabLst>
            </a:pPr>
            <a:endParaRPr lang="en-US">
              <a:latin typeface="Courier New" panose="02070309020205020404" pitchFamily="49" charset="0"/>
            </a:endParaRPr>
          </a:p>
          <a:p>
            <a:pPr>
              <a:spcBef>
                <a:spcPct val="0"/>
              </a:spcBef>
              <a:tabLst>
                <a:tab pos="1292225" algn="l"/>
              </a:tabLst>
            </a:pPr>
            <a:endParaRPr lang="en-US">
              <a:latin typeface="Courier New" panose="02070309020205020404" pitchFamily="49" charset="0"/>
            </a:endParaRPr>
          </a:p>
          <a:p>
            <a:pPr>
              <a:spcBef>
                <a:spcPct val="0"/>
              </a:spcBef>
              <a:tabLst>
                <a:tab pos="1292225" algn="l"/>
              </a:tabLst>
            </a:pPr>
            <a:endParaRPr lang="en-US">
              <a:latin typeface="Courier New" panose="02070309020205020404" pitchFamily="49" charset="0"/>
            </a:endParaRPr>
          </a:p>
        </p:txBody>
      </p:sp>
      <p:sp>
        <p:nvSpPr>
          <p:cNvPr id="36868" name="Rectangle 4"/>
          <p:cNvSpPr>
            <a:spLocks noChangeArrowheads="1"/>
          </p:cNvSpPr>
          <p:nvPr/>
        </p:nvSpPr>
        <p:spPr bwMode="auto">
          <a:xfrm>
            <a:off x="615950" y="6251575"/>
            <a:ext cx="55848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6869" name="Rectangle 5"/>
          <p:cNvSpPr>
            <a:spLocks noChangeArrowheads="1"/>
          </p:cNvSpPr>
          <p:nvPr/>
        </p:nvSpPr>
        <p:spPr bwMode="auto">
          <a:xfrm>
            <a:off x="615950" y="6951663"/>
            <a:ext cx="55832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687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7115175"/>
            <a:ext cx="5033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45969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7891"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32" name="Rectangle 4"/>
          <p:cNvSpPr>
            <a:spLocks noGrp="1" noChangeArrowheads="1"/>
          </p:cNvSpPr>
          <p:nvPr>
            <p:ph type="body" idx="1"/>
          </p:nvPr>
        </p:nvSpPr>
        <p:spPr>
          <a:xfrm>
            <a:off x="454025" y="4770438"/>
            <a:ext cx="5848350" cy="3802062"/>
          </a:xfrm>
          <a:ln/>
        </p:spPr>
        <p:txBody>
          <a:bodyPr>
            <a:normAutofit lnSpcReduction="10000"/>
          </a:bodyPr>
          <a:lstStyle/>
          <a:p>
            <a:pPr defTabSz="400014">
              <a:tabLst>
                <a:tab pos="455573" algn="l"/>
              </a:tabLst>
              <a:defRPr/>
            </a:pPr>
            <a:r>
              <a:rPr lang="en-US" dirty="0"/>
              <a:t>Inserting Specific Date and Time Values</a:t>
            </a:r>
          </a:p>
          <a:p>
            <a:pPr lvl="1" defTabSz="400014">
              <a:tabLst>
                <a:tab pos="455573" algn="l"/>
              </a:tabLst>
              <a:defRPr/>
            </a:pPr>
            <a:r>
              <a:rPr lang="en-US" dirty="0"/>
              <a:t>The </a:t>
            </a:r>
            <a:r>
              <a:rPr lang="en-US" dirty="0">
                <a:latin typeface="Courier New" pitchFamily="49" charset="0"/>
              </a:rPr>
              <a:t>DD-MON-YY</a:t>
            </a:r>
            <a:r>
              <a:rPr lang="en-US" dirty="0"/>
              <a:t> format is usually used to insert a date value. With this format, recall that the century defaults to the current century. Because the date also contains time information, the default time is midnight (00:00:00).</a:t>
            </a:r>
          </a:p>
          <a:p>
            <a:pPr lvl="1" defTabSz="400014">
              <a:tabLst>
                <a:tab pos="455573" algn="l"/>
              </a:tabLst>
              <a:defRPr/>
            </a:pPr>
            <a:r>
              <a:rPr lang="en-US" dirty="0"/>
              <a:t>If a date must be entered in a format other than the default format, for example, with another century, or a  specific time, you must use the </a:t>
            </a:r>
            <a:r>
              <a:rPr lang="en-US" dirty="0">
                <a:latin typeface="Courier New" pitchFamily="49" charset="0"/>
              </a:rPr>
              <a:t>TO_DATE</a:t>
            </a:r>
            <a:r>
              <a:rPr lang="en-US" dirty="0"/>
              <a:t> function.</a:t>
            </a:r>
          </a:p>
          <a:p>
            <a:pPr lvl="1" defTabSz="400014">
              <a:tabLst>
                <a:tab pos="455573" algn="l"/>
              </a:tabLst>
              <a:defRPr/>
            </a:pPr>
            <a:r>
              <a:rPr lang="en-US" dirty="0"/>
              <a:t>The example on the slide records information for employee </a:t>
            </a:r>
            <a:r>
              <a:rPr lang="en-US" dirty="0" err="1"/>
              <a:t>Raphealy</a:t>
            </a:r>
            <a:r>
              <a:rPr lang="en-US" dirty="0"/>
              <a:t> in the </a:t>
            </a:r>
            <a:r>
              <a:rPr lang="en-US" dirty="0">
                <a:latin typeface="Courier New" pitchFamily="49" charset="0"/>
              </a:rPr>
              <a:t>EMPLOYEES</a:t>
            </a:r>
            <a:r>
              <a:rPr lang="en-US" dirty="0"/>
              <a:t> table. It sets the </a:t>
            </a:r>
            <a:r>
              <a:rPr lang="en-US" dirty="0">
                <a:latin typeface="Courier New" pitchFamily="49" charset="0"/>
              </a:rPr>
              <a:t>HIRE_DATE</a:t>
            </a:r>
            <a:r>
              <a:rPr lang="en-US" dirty="0"/>
              <a:t> column to be February 3, 1999.  If you use the following statement instead of the one shown on the slide, the year of the </a:t>
            </a:r>
            <a:r>
              <a:rPr lang="en-US" dirty="0" err="1"/>
              <a:t>hire_date</a:t>
            </a:r>
            <a:r>
              <a:rPr lang="en-US" dirty="0"/>
              <a:t> is interpreted as 2099.</a:t>
            </a:r>
          </a:p>
          <a:p>
            <a:pPr lvl="1" defTabSz="400014">
              <a:spcBef>
                <a:spcPct val="0"/>
              </a:spcBef>
              <a:tabLst>
                <a:tab pos="455573" algn="l"/>
              </a:tabLst>
              <a:defRPr/>
            </a:pPr>
            <a:r>
              <a:rPr lang="en-US" dirty="0">
                <a:latin typeface="Courier New" pitchFamily="49" charset="0"/>
              </a:rPr>
              <a:t>   INSERT INTO employees</a:t>
            </a:r>
          </a:p>
          <a:p>
            <a:pPr lvl="1" defTabSz="400014">
              <a:spcBef>
                <a:spcPct val="0"/>
              </a:spcBef>
              <a:tabLst>
                <a:tab pos="455573" algn="l"/>
              </a:tabLst>
              <a:defRPr/>
            </a:pPr>
            <a:r>
              <a:rPr lang="en-US" dirty="0">
                <a:latin typeface="Courier New" pitchFamily="49" charset="0"/>
              </a:rPr>
              <a:t>   VALUES      (114,</a:t>
            </a:r>
          </a:p>
          <a:p>
            <a:pPr lvl="1" defTabSz="400014">
              <a:spcBef>
                <a:spcPct val="0"/>
              </a:spcBef>
              <a:tabLst>
                <a:tab pos="455573" algn="l"/>
              </a:tabLst>
              <a:defRPr/>
            </a:pPr>
            <a:r>
              <a:rPr lang="en-US" dirty="0">
                <a:latin typeface="Courier New" pitchFamily="49" charset="0"/>
              </a:rPr>
              <a:t>                'Den', '</a:t>
            </a:r>
            <a:r>
              <a:rPr lang="en-US" dirty="0" err="1">
                <a:latin typeface="Courier New" pitchFamily="49" charset="0"/>
              </a:rPr>
              <a:t>Raphealy</a:t>
            </a:r>
            <a:r>
              <a:rPr lang="en-US" dirty="0">
                <a:latin typeface="Courier New" pitchFamily="49" charset="0"/>
              </a:rPr>
              <a:t>',</a:t>
            </a:r>
          </a:p>
          <a:p>
            <a:pPr lvl="1" defTabSz="400014">
              <a:spcBef>
                <a:spcPct val="0"/>
              </a:spcBef>
              <a:tabLst>
                <a:tab pos="455573" algn="l"/>
              </a:tabLst>
              <a:defRPr/>
            </a:pPr>
            <a:r>
              <a:rPr lang="en-US" dirty="0">
                <a:latin typeface="Courier New" pitchFamily="49" charset="0"/>
              </a:rPr>
              <a:t>                'DRAPHEAL', '515.127.4561',</a:t>
            </a:r>
          </a:p>
          <a:p>
            <a:pPr lvl="1" defTabSz="400014">
              <a:spcBef>
                <a:spcPct val="0"/>
              </a:spcBef>
              <a:tabLst>
                <a:tab pos="455573" algn="l"/>
              </a:tabLst>
              <a:defRPr/>
            </a:pPr>
            <a:r>
              <a:rPr lang="en-US" dirty="0">
                <a:latin typeface="Courier New" pitchFamily="49" charset="0"/>
              </a:rPr>
              <a:t>                '03-FEB-99',</a:t>
            </a:r>
          </a:p>
          <a:p>
            <a:pPr lvl="1" defTabSz="400014">
              <a:spcBef>
                <a:spcPct val="0"/>
              </a:spcBef>
              <a:tabLst>
                <a:tab pos="455573" algn="l"/>
              </a:tabLst>
              <a:defRPr/>
            </a:pPr>
            <a:r>
              <a:rPr lang="en-US" dirty="0">
                <a:latin typeface="Courier New" pitchFamily="49" charset="0"/>
              </a:rPr>
              <a:t>                'AC_ACCOUNT', 11000, NULL, 100, 30);</a:t>
            </a:r>
          </a:p>
          <a:p>
            <a:pPr lvl="1" defTabSz="400014">
              <a:tabLst>
                <a:tab pos="455573" algn="l"/>
              </a:tabLst>
              <a:defRPr/>
            </a:pPr>
            <a:r>
              <a:rPr lang="en-US" dirty="0"/>
              <a:t>If the </a:t>
            </a:r>
            <a:r>
              <a:rPr lang="en-US" dirty="0">
                <a:latin typeface="Courier New" pitchFamily="49" charset="0"/>
              </a:rPr>
              <a:t>RR</a:t>
            </a:r>
            <a:r>
              <a:rPr lang="en-US" dirty="0"/>
              <a:t> format is used, the system provides the correct century automatically, even if it is not the current one.</a:t>
            </a:r>
          </a:p>
          <a:p>
            <a:pPr defTabSz="400014">
              <a:tabLst>
                <a:tab pos="455573" algn="l"/>
              </a:tabLst>
              <a:defRPr/>
            </a:pPr>
            <a:r>
              <a:rPr lang="en-US" dirty="0">
                <a:solidFill>
                  <a:srgbClr val="0000FF"/>
                </a:solidFill>
              </a:rPr>
              <a:t>Instructor Note</a:t>
            </a:r>
          </a:p>
          <a:p>
            <a:pPr lvl="1" defTabSz="400014">
              <a:tabLst>
                <a:tab pos="455573" algn="l"/>
              </a:tabLst>
              <a:defRPr/>
            </a:pPr>
            <a:r>
              <a:rPr lang="en-US" dirty="0">
                <a:solidFill>
                  <a:srgbClr val="0000FF"/>
                </a:solidFill>
              </a:rPr>
              <a:t>The default date format in Oracle9</a:t>
            </a:r>
            <a:r>
              <a:rPr lang="en-US" i="1" dirty="0">
                <a:solidFill>
                  <a:srgbClr val="0000FF"/>
                </a:solidFill>
              </a:rPr>
              <a:t>i</a:t>
            </a:r>
            <a:r>
              <a:rPr lang="en-US" dirty="0">
                <a:solidFill>
                  <a:srgbClr val="0000FF"/>
                </a:solidFill>
              </a:rPr>
              <a:t> is </a:t>
            </a:r>
            <a:r>
              <a:rPr lang="en-US" dirty="0">
                <a:solidFill>
                  <a:srgbClr val="0000FF"/>
                </a:solidFill>
                <a:latin typeface="Courier New" pitchFamily="49" charset="0"/>
              </a:rPr>
              <a:t>DD-MON-RR</a:t>
            </a:r>
            <a:r>
              <a:rPr lang="en-US" dirty="0">
                <a:solidFill>
                  <a:srgbClr val="0000FF"/>
                </a:solidFill>
              </a:rPr>
              <a:t>. Prior to release 8.16, the default format was </a:t>
            </a:r>
            <a:r>
              <a:rPr lang="en-US" dirty="0">
                <a:solidFill>
                  <a:srgbClr val="0000FF"/>
                </a:solidFill>
                <a:latin typeface="Courier New" pitchFamily="49" charset="0"/>
              </a:rPr>
              <a:t>DD-MON-YY</a:t>
            </a:r>
            <a:r>
              <a:rPr lang="en-US" dirty="0">
                <a:solidFill>
                  <a:srgbClr val="0000FF"/>
                </a:solidFill>
              </a:rPr>
              <a:t>.</a:t>
            </a:r>
          </a:p>
        </p:txBody>
      </p:sp>
      <p:sp>
        <p:nvSpPr>
          <p:cNvPr id="37893" name="Rectangle 5"/>
          <p:cNvSpPr>
            <a:spLocks noGrp="1" noRot="1" noChangeAspect="1" noChangeArrowheads="1" noTextEdit="1"/>
          </p:cNvSpPr>
          <p:nvPr>
            <p:ph type="sldImg"/>
          </p:nvPr>
        </p:nvSpPr>
        <p:spPr bwMode="auto">
          <a:xfrm>
            <a:off x="-528638" y="169863"/>
            <a:ext cx="7912101" cy="445135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6811145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412750" y="4773613"/>
            <a:ext cx="6191250" cy="387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Copying Rows from Another Table </a:t>
            </a:r>
          </a:p>
          <a:p>
            <a:pPr lvl="1"/>
            <a:r>
              <a:rPr lang="en-US"/>
              <a:t>You can use the </a:t>
            </a:r>
            <a:r>
              <a:rPr lang="en-US">
                <a:solidFill>
                  <a:srgbClr val="FC0128"/>
                </a:solidFill>
                <a:latin typeface="Courier New" panose="02070309020205020404" pitchFamily="49" charset="0"/>
              </a:rPr>
              <a:t>INSERT</a:t>
            </a:r>
            <a:r>
              <a:rPr lang="en-US">
                <a:solidFill>
                  <a:srgbClr val="FC0128"/>
                </a:solidFill>
              </a:rPr>
              <a:t> statement</a:t>
            </a:r>
            <a:r>
              <a:rPr lang="en-US"/>
              <a:t> to add rows to a table where the values are derived from existing tables. In place of the </a:t>
            </a:r>
            <a:r>
              <a:rPr lang="en-US">
                <a:latin typeface="Courier New" panose="02070309020205020404" pitchFamily="49" charset="0"/>
              </a:rPr>
              <a:t>VALUES</a:t>
            </a:r>
            <a:r>
              <a:rPr lang="en-US"/>
              <a:t> clause, you use a subquery. </a:t>
            </a:r>
          </a:p>
          <a:p>
            <a:pPr lvl="1"/>
            <a:r>
              <a:rPr lang="en-US" b="1"/>
              <a:t>Syntax</a:t>
            </a:r>
            <a:endParaRPr lang="en-US"/>
          </a:p>
          <a:p>
            <a:pPr algn="just">
              <a:lnSpc>
                <a:spcPct val="70000"/>
              </a:lnSpc>
              <a:spcBef>
                <a:spcPct val="15000"/>
              </a:spcBef>
            </a:pPr>
            <a:r>
              <a:rPr lang="en-US">
                <a:latin typeface="Times" panose="02020603050405020304" pitchFamily="18" charset="0"/>
              </a:rPr>
              <a:t> </a:t>
            </a:r>
            <a:r>
              <a:rPr lang="en-US">
                <a:latin typeface="Courier New" panose="02070309020205020404" pitchFamily="49" charset="0"/>
              </a:rPr>
              <a:t>    INSERT INTO </a:t>
            </a:r>
            <a:r>
              <a:rPr lang="en-US" i="1">
                <a:latin typeface="Courier New" panose="02070309020205020404" pitchFamily="49" charset="0"/>
              </a:rPr>
              <a:t>table</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subquery;</a:t>
            </a:r>
            <a:r>
              <a:rPr lang="en-US">
                <a:latin typeface="Times" panose="02020603050405020304" pitchFamily="18" charset="0"/>
              </a:rPr>
              <a:t> </a:t>
            </a:r>
          </a:p>
          <a:p>
            <a:pPr lvl="1"/>
            <a:r>
              <a:rPr lang="en-US"/>
              <a:t>In the syntax:</a:t>
            </a:r>
            <a:endParaRPr lang="en-US" b="1"/>
          </a:p>
          <a:p>
            <a:pPr lvl="1"/>
            <a:r>
              <a:rPr lang="en-US" b="1"/>
              <a:t>	</a:t>
            </a:r>
            <a:r>
              <a:rPr lang="en-US" i="1">
                <a:latin typeface="Courier New" panose="02070309020205020404" pitchFamily="49" charset="0"/>
              </a:rPr>
              <a:t>table</a:t>
            </a:r>
            <a:r>
              <a:rPr lang="en-US" i="1"/>
              <a:t>		</a:t>
            </a:r>
            <a:r>
              <a:rPr lang="en-US"/>
              <a:t>is the table name</a:t>
            </a:r>
          </a:p>
          <a:p>
            <a:pPr lvl="1"/>
            <a:r>
              <a:rPr lang="en-US"/>
              <a:t>	</a:t>
            </a:r>
            <a:r>
              <a:rPr lang="en-US" i="1">
                <a:latin typeface="Courier New" panose="02070309020205020404" pitchFamily="49" charset="0"/>
              </a:rPr>
              <a:t>column</a:t>
            </a:r>
            <a:r>
              <a:rPr lang="en-US" i="1"/>
              <a:t>		</a:t>
            </a:r>
            <a:r>
              <a:rPr lang="en-US"/>
              <a:t>is the name of the column in the table to populate</a:t>
            </a:r>
          </a:p>
          <a:p>
            <a:pPr lvl="1"/>
            <a:r>
              <a:rPr lang="en-US"/>
              <a:t>	</a:t>
            </a:r>
            <a:r>
              <a:rPr lang="en-US" i="1">
                <a:latin typeface="Courier New" panose="02070309020205020404" pitchFamily="49" charset="0"/>
              </a:rPr>
              <a:t>subquery</a:t>
            </a:r>
            <a:r>
              <a:rPr lang="en-US"/>
              <a:t>		is the subquery that returns rows into the table</a:t>
            </a:r>
          </a:p>
          <a:p>
            <a:pPr lvl="1">
              <a:spcBef>
                <a:spcPct val="65000"/>
              </a:spcBef>
            </a:pPr>
            <a:r>
              <a:rPr lang="en-US"/>
              <a:t>The number of columns and their data types in the column list of the </a:t>
            </a:r>
            <a:r>
              <a:rPr lang="en-US">
                <a:latin typeface="Courier New" panose="02070309020205020404" pitchFamily="49" charset="0"/>
              </a:rPr>
              <a:t>INSERT</a:t>
            </a:r>
            <a:r>
              <a:rPr lang="en-US"/>
              <a:t> clause must match the number of values and their data types in the subquery. To create a copy of the rows of a table, use </a:t>
            </a:r>
            <a:r>
              <a:rPr lang="en-US">
                <a:latin typeface="Courier New" panose="02070309020205020404" pitchFamily="49" charset="0"/>
              </a:rPr>
              <a:t>SELECT</a:t>
            </a:r>
            <a:r>
              <a:rPr lang="en-US"/>
              <a:t> * in the subquery.</a:t>
            </a:r>
          </a:p>
          <a:p>
            <a:pPr lvl="1">
              <a:spcBef>
                <a:spcPct val="40000"/>
              </a:spcBef>
            </a:pPr>
            <a:r>
              <a:rPr lang="en-US"/>
              <a:t>      </a:t>
            </a:r>
            <a:r>
              <a:rPr lang="en-US">
                <a:latin typeface="Courier New" panose="02070309020205020404" pitchFamily="49" charset="0"/>
              </a:rPr>
              <a:t>INSERT INTO copy_emp</a:t>
            </a:r>
          </a:p>
          <a:p>
            <a:pPr lvl="1">
              <a:spcBef>
                <a:spcPct val="0"/>
              </a:spcBef>
            </a:pPr>
            <a:r>
              <a:rPr lang="en-US">
                <a:latin typeface="Courier New" panose="02070309020205020404" pitchFamily="49" charset="0"/>
              </a:rPr>
              <a:t>     SELECT * </a:t>
            </a:r>
          </a:p>
          <a:p>
            <a:pPr lvl="1">
              <a:spcBef>
                <a:spcPct val="0"/>
              </a:spcBef>
            </a:pPr>
            <a:r>
              <a:rPr lang="en-US">
                <a:latin typeface="Courier New" panose="02070309020205020404" pitchFamily="49" charset="0"/>
              </a:rPr>
              <a:t>     FROM   employees;</a:t>
            </a:r>
          </a:p>
          <a:p>
            <a:pPr lvl="1"/>
            <a:r>
              <a:rPr lang="en-US"/>
              <a:t>For more information, see </a:t>
            </a:r>
            <a:r>
              <a:rPr lang="en-US" i="1"/>
              <a:t>Oracle9i SQL Reference</a:t>
            </a:r>
            <a:r>
              <a:rPr lang="en-US"/>
              <a:t>, “</a:t>
            </a:r>
            <a:r>
              <a:rPr lang="en-US">
                <a:latin typeface="Courier New" panose="02070309020205020404" pitchFamily="49" charset="0"/>
              </a:rPr>
              <a:t>SELECT</a:t>
            </a:r>
            <a:r>
              <a:rPr lang="en-US"/>
              <a:t>,” subqueries section.</a:t>
            </a:r>
          </a:p>
          <a:p>
            <a:r>
              <a:rPr lang="en-US">
                <a:solidFill>
                  <a:srgbClr val="0000FF"/>
                </a:solidFill>
              </a:rPr>
              <a:t>Instructor Note</a:t>
            </a:r>
          </a:p>
          <a:p>
            <a:pPr lvl="1"/>
            <a:r>
              <a:rPr lang="en-US">
                <a:solidFill>
                  <a:srgbClr val="0000FF"/>
                </a:solidFill>
              </a:rPr>
              <a:t>Please run the script </a:t>
            </a:r>
            <a:r>
              <a:rPr lang="en-US">
                <a:solidFill>
                  <a:srgbClr val="0000FF"/>
                </a:solidFill>
                <a:latin typeface="Courier New" panose="02070309020205020404" pitchFamily="49" charset="0"/>
              </a:rPr>
              <a:t>8_cretabs.sql</a:t>
            </a:r>
            <a:r>
              <a:rPr lang="en-US">
                <a:solidFill>
                  <a:srgbClr val="0000FF"/>
                </a:solidFill>
              </a:rPr>
              <a:t> to create the </a:t>
            </a:r>
            <a:r>
              <a:rPr lang="en-US">
                <a:solidFill>
                  <a:srgbClr val="0000FF"/>
                </a:solidFill>
                <a:latin typeface="Courier New" panose="02070309020205020404" pitchFamily="49" charset="0"/>
              </a:rPr>
              <a:t>COPY_EMP</a:t>
            </a:r>
            <a:r>
              <a:rPr lang="en-US">
                <a:solidFill>
                  <a:srgbClr val="0000FF"/>
                </a:solidFill>
              </a:rPr>
              <a:t> and </a:t>
            </a:r>
            <a:r>
              <a:rPr lang="en-US">
                <a:solidFill>
                  <a:srgbClr val="0000FF"/>
                </a:solidFill>
                <a:latin typeface="Courier New" panose="02070309020205020404" pitchFamily="49" charset="0"/>
              </a:rPr>
              <a:t>SALES_REPS</a:t>
            </a:r>
            <a:r>
              <a:rPr lang="en-US">
                <a:solidFill>
                  <a:srgbClr val="0000FF"/>
                </a:solidFill>
              </a:rPr>
              <a:t> tables before demonstrating the code examples. Do not get into too many details on copying rows from another table.</a:t>
            </a:r>
          </a:p>
        </p:txBody>
      </p:sp>
    </p:spTree>
    <p:extLst>
      <p:ext uri="{BB962C8B-B14F-4D97-AF65-F5344CB8AC3E}">
        <p14:creationId xmlns:p14="http://schemas.microsoft.com/office/powerpoint/2010/main" val="37879550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xfrm>
            <a:off x="412750" y="4773613"/>
            <a:ext cx="6191250" cy="387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Copying Rows from Another Table </a:t>
            </a:r>
          </a:p>
          <a:p>
            <a:pPr lvl="1"/>
            <a:r>
              <a:rPr lang="en-US"/>
              <a:t>You can use the </a:t>
            </a:r>
            <a:r>
              <a:rPr lang="en-US">
                <a:solidFill>
                  <a:srgbClr val="FC0128"/>
                </a:solidFill>
                <a:latin typeface="Courier New" panose="02070309020205020404" pitchFamily="49" charset="0"/>
              </a:rPr>
              <a:t>INSERT</a:t>
            </a:r>
            <a:r>
              <a:rPr lang="en-US">
                <a:solidFill>
                  <a:srgbClr val="FC0128"/>
                </a:solidFill>
              </a:rPr>
              <a:t> statement</a:t>
            </a:r>
            <a:r>
              <a:rPr lang="en-US"/>
              <a:t> to add rows to a table where the values are derived from existing tables. In place of the </a:t>
            </a:r>
            <a:r>
              <a:rPr lang="en-US">
                <a:latin typeface="Courier New" panose="02070309020205020404" pitchFamily="49" charset="0"/>
              </a:rPr>
              <a:t>VALUES</a:t>
            </a:r>
            <a:r>
              <a:rPr lang="en-US"/>
              <a:t> clause, you use a subquery. </a:t>
            </a:r>
          </a:p>
          <a:p>
            <a:pPr lvl="1"/>
            <a:r>
              <a:rPr lang="en-US" b="1"/>
              <a:t>Syntax</a:t>
            </a:r>
            <a:endParaRPr lang="en-US"/>
          </a:p>
          <a:p>
            <a:pPr algn="just">
              <a:lnSpc>
                <a:spcPct val="70000"/>
              </a:lnSpc>
              <a:spcBef>
                <a:spcPct val="15000"/>
              </a:spcBef>
            </a:pPr>
            <a:r>
              <a:rPr lang="en-US">
                <a:latin typeface="Times" panose="02020603050405020304" pitchFamily="18" charset="0"/>
              </a:rPr>
              <a:t> </a:t>
            </a:r>
            <a:r>
              <a:rPr lang="en-US">
                <a:latin typeface="Courier New" panose="02070309020205020404" pitchFamily="49" charset="0"/>
              </a:rPr>
              <a:t>    INSERT INTO </a:t>
            </a:r>
            <a:r>
              <a:rPr lang="en-US" i="1">
                <a:latin typeface="Courier New" panose="02070309020205020404" pitchFamily="49" charset="0"/>
              </a:rPr>
              <a:t>table</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subquery;</a:t>
            </a:r>
            <a:r>
              <a:rPr lang="en-US">
                <a:latin typeface="Times" panose="02020603050405020304" pitchFamily="18" charset="0"/>
              </a:rPr>
              <a:t> </a:t>
            </a:r>
          </a:p>
          <a:p>
            <a:pPr lvl="1"/>
            <a:r>
              <a:rPr lang="en-US"/>
              <a:t>In the syntax:</a:t>
            </a:r>
            <a:endParaRPr lang="en-US" b="1"/>
          </a:p>
          <a:p>
            <a:pPr lvl="1"/>
            <a:r>
              <a:rPr lang="en-US" b="1"/>
              <a:t>	</a:t>
            </a:r>
            <a:r>
              <a:rPr lang="en-US" i="1">
                <a:latin typeface="Courier New" panose="02070309020205020404" pitchFamily="49" charset="0"/>
              </a:rPr>
              <a:t>table</a:t>
            </a:r>
            <a:r>
              <a:rPr lang="en-US" i="1"/>
              <a:t>		</a:t>
            </a:r>
            <a:r>
              <a:rPr lang="en-US"/>
              <a:t>is the table name</a:t>
            </a:r>
          </a:p>
          <a:p>
            <a:pPr lvl="1"/>
            <a:r>
              <a:rPr lang="en-US"/>
              <a:t>	</a:t>
            </a:r>
            <a:r>
              <a:rPr lang="en-US" i="1">
                <a:latin typeface="Courier New" panose="02070309020205020404" pitchFamily="49" charset="0"/>
              </a:rPr>
              <a:t>column</a:t>
            </a:r>
            <a:r>
              <a:rPr lang="en-US" i="1"/>
              <a:t>		</a:t>
            </a:r>
            <a:r>
              <a:rPr lang="en-US"/>
              <a:t>is the name of the column in the table to populate</a:t>
            </a:r>
          </a:p>
          <a:p>
            <a:pPr lvl="1"/>
            <a:r>
              <a:rPr lang="en-US"/>
              <a:t>	</a:t>
            </a:r>
            <a:r>
              <a:rPr lang="en-US" i="1">
                <a:latin typeface="Courier New" panose="02070309020205020404" pitchFamily="49" charset="0"/>
              </a:rPr>
              <a:t>subquery</a:t>
            </a:r>
            <a:r>
              <a:rPr lang="en-US"/>
              <a:t>		is the subquery that returns rows into the table</a:t>
            </a:r>
          </a:p>
          <a:p>
            <a:pPr lvl="1">
              <a:spcBef>
                <a:spcPct val="65000"/>
              </a:spcBef>
            </a:pPr>
            <a:r>
              <a:rPr lang="en-US"/>
              <a:t>The number of columns and their data types in the column list of the </a:t>
            </a:r>
            <a:r>
              <a:rPr lang="en-US">
                <a:latin typeface="Courier New" panose="02070309020205020404" pitchFamily="49" charset="0"/>
              </a:rPr>
              <a:t>INSERT</a:t>
            </a:r>
            <a:r>
              <a:rPr lang="en-US"/>
              <a:t> clause must match the number of values and their data types in the subquery. To create a copy of the rows of a table, use </a:t>
            </a:r>
            <a:r>
              <a:rPr lang="en-US">
                <a:latin typeface="Courier New" panose="02070309020205020404" pitchFamily="49" charset="0"/>
              </a:rPr>
              <a:t>SELECT</a:t>
            </a:r>
            <a:r>
              <a:rPr lang="en-US"/>
              <a:t> * in the subquery.</a:t>
            </a:r>
          </a:p>
          <a:p>
            <a:pPr lvl="1">
              <a:spcBef>
                <a:spcPct val="40000"/>
              </a:spcBef>
            </a:pPr>
            <a:r>
              <a:rPr lang="en-US"/>
              <a:t>      </a:t>
            </a:r>
            <a:r>
              <a:rPr lang="en-US">
                <a:latin typeface="Courier New" panose="02070309020205020404" pitchFamily="49" charset="0"/>
              </a:rPr>
              <a:t>INSERT INTO copy_emp</a:t>
            </a:r>
          </a:p>
          <a:p>
            <a:pPr lvl="1">
              <a:spcBef>
                <a:spcPct val="0"/>
              </a:spcBef>
            </a:pPr>
            <a:r>
              <a:rPr lang="en-US">
                <a:latin typeface="Courier New" panose="02070309020205020404" pitchFamily="49" charset="0"/>
              </a:rPr>
              <a:t>     SELECT * </a:t>
            </a:r>
          </a:p>
          <a:p>
            <a:pPr lvl="1">
              <a:spcBef>
                <a:spcPct val="0"/>
              </a:spcBef>
            </a:pPr>
            <a:r>
              <a:rPr lang="en-US">
                <a:latin typeface="Courier New" panose="02070309020205020404" pitchFamily="49" charset="0"/>
              </a:rPr>
              <a:t>     FROM   employees;</a:t>
            </a:r>
          </a:p>
          <a:p>
            <a:pPr lvl="1"/>
            <a:r>
              <a:rPr lang="en-US"/>
              <a:t>For more information, see </a:t>
            </a:r>
            <a:r>
              <a:rPr lang="en-US" i="1"/>
              <a:t>Oracle9i SQL Reference</a:t>
            </a:r>
            <a:r>
              <a:rPr lang="en-US"/>
              <a:t>, “</a:t>
            </a:r>
            <a:r>
              <a:rPr lang="en-US">
                <a:latin typeface="Courier New" panose="02070309020205020404" pitchFamily="49" charset="0"/>
              </a:rPr>
              <a:t>SELECT</a:t>
            </a:r>
            <a:r>
              <a:rPr lang="en-US"/>
              <a:t>,” subqueries section.</a:t>
            </a:r>
          </a:p>
          <a:p>
            <a:r>
              <a:rPr lang="en-US">
                <a:solidFill>
                  <a:srgbClr val="0000FF"/>
                </a:solidFill>
              </a:rPr>
              <a:t>Instructor Note</a:t>
            </a:r>
          </a:p>
          <a:p>
            <a:pPr lvl="1"/>
            <a:r>
              <a:rPr lang="en-US">
                <a:solidFill>
                  <a:srgbClr val="0000FF"/>
                </a:solidFill>
              </a:rPr>
              <a:t>Please run the script </a:t>
            </a:r>
            <a:r>
              <a:rPr lang="en-US">
                <a:solidFill>
                  <a:srgbClr val="0000FF"/>
                </a:solidFill>
                <a:latin typeface="Courier New" panose="02070309020205020404" pitchFamily="49" charset="0"/>
              </a:rPr>
              <a:t>8_cretabs.sql</a:t>
            </a:r>
            <a:r>
              <a:rPr lang="en-US">
                <a:solidFill>
                  <a:srgbClr val="0000FF"/>
                </a:solidFill>
              </a:rPr>
              <a:t> to create the </a:t>
            </a:r>
            <a:r>
              <a:rPr lang="en-US">
                <a:solidFill>
                  <a:srgbClr val="0000FF"/>
                </a:solidFill>
                <a:latin typeface="Courier New" panose="02070309020205020404" pitchFamily="49" charset="0"/>
              </a:rPr>
              <a:t>COPY_EMP</a:t>
            </a:r>
            <a:r>
              <a:rPr lang="en-US">
                <a:solidFill>
                  <a:srgbClr val="0000FF"/>
                </a:solidFill>
              </a:rPr>
              <a:t> and </a:t>
            </a:r>
            <a:r>
              <a:rPr lang="en-US">
                <a:solidFill>
                  <a:srgbClr val="0000FF"/>
                </a:solidFill>
                <a:latin typeface="Courier New" panose="02070309020205020404" pitchFamily="49" charset="0"/>
              </a:rPr>
              <a:t>SALES_REPS</a:t>
            </a:r>
            <a:r>
              <a:rPr lang="en-US">
                <a:solidFill>
                  <a:srgbClr val="0000FF"/>
                </a:solidFill>
              </a:rPr>
              <a:t> tables before demonstrating the code examples. Do not get into too many details on copying rows from another table.</a:t>
            </a:r>
          </a:p>
        </p:txBody>
      </p:sp>
    </p:spTree>
    <p:extLst>
      <p:ext uri="{BB962C8B-B14F-4D97-AF65-F5344CB8AC3E}">
        <p14:creationId xmlns:p14="http://schemas.microsoft.com/office/powerpoint/2010/main" val="21209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a:t>
            </a:r>
            <a:r>
              <a:rPr lang="en-US" smtClean="0">
                <a:latin typeface="Courier New" panose="02070309020205020404" pitchFamily="49" charset="0"/>
              </a:rPr>
              <a:t>DEFAULT</a:t>
            </a:r>
            <a:r>
              <a:rPr lang="en-US" smtClean="0"/>
              <a:t> Option</a:t>
            </a:r>
          </a:p>
          <a:p>
            <a:pPr lvl="1"/>
            <a:r>
              <a:rPr lang="en-US" smtClean="0"/>
              <a:t>A column can be given a default value by using the </a:t>
            </a:r>
            <a:r>
              <a:rPr lang="en-US" smtClean="0">
                <a:solidFill>
                  <a:srgbClr val="FC0128"/>
                </a:solidFill>
                <a:latin typeface="Courier New" panose="02070309020205020404" pitchFamily="49" charset="0"/>
              </a:rPr>
              <a:t>DEFAULT</a:t>
            </a:r>
            <a:r>
              <a:rPr lang="en-US" smtClean="0">
                <a:solidFill>
                  <a:srgbClr val="FC0128"/>
                </a:solidFill>
              </a:rPr>
              <a:t> option</a:t>
            </a:r>
            <a:r>
              <a:rPr lang="en-US" smtClean="0"/>
              <a:t>. This option prevents null values from entering the columns if a row is inserted without a value for the column. The default value can be a literal, an expression, or a SQL function, such as </a:t>
            </a:r>
            <a:r>
              <a:rPr lang="en-US" smtClean="0">
                <a:solidFill>
                  <a:srgbClr val="FC0128"/>
                </a:solidFill>
                <a:latin typeface="Courier New" panose="02070309020205020404" pitchFamily="49" charset="0"/>
              </a:rPr>
              <a:t>SYSDATE</a:t>
            </a:r>
            <a:r>
              <a:rPr lang="en-US" smtClean="0"/>
              <a:t> and </a:t>
            </a:r>
            <a:r>
              <a:rPr lang="en-US" smtClean="0">
                <a:solidFill>
                  <a:srgbClr val="FC0128"/>
                </a:solidFill>
                <a:latin typeface="Courier New" panose="02070309020205020404" pitchFamily="49" charset="0"/>
              </a:rPr>
              <a:t>USER</a:t>
            </a:r>
            <a:r>
              <a:rPr lang="en-US" smtClean="0"/>
              <a:t>, but the value cannot be the name of another column or a pseudocolumn, such as </a:t>
            </a:r>
            <a:r>
              <a:rPr lang="en-US" smtClean="0">
                <a:solidFill>
                  <a:srgbClr val="FC0128"/>
                </a:solidFill>
                <a:latin typeface="Courier New" panose="02070309020205020404" pitchFamily="49" charset="0"/>
              </a:rPr>
              <a:t>NEXTVAL</a:t>
            </a:r>
            <a:r>
              <a:rPr lang="en-US" smtClean="0">
                <a:solidFill>
                  <a:srgbClr val="FC0128"/>
                </a:solidFill>
              </a:rPr>
              <a:t> </a:t>
            </a:r>
            <a:r>
              <a:rPr lang="en-US" smtClean="0"/>
              <a:t>or </a:t>
            </a:r>
            <a:r>
              <a:rPr lang="en-US" smtClean="0">
                <a:solidFill>
                  <a:srgbClr val="FC0128"/>
                </a:solidFill>
                <a:latin typeface="Courier New" panose="02070309020205020404" pitchFamily="49" charset="0"/>
              </a:rPr>
              <a:t>CURRVAL</a:t>
            </a:r>
            <a:r>
              <a:rPr lang="en-US" smtClean="0"/>
              <a:t>. The default expression must match the data type of the column.</a:t>
            </a:r>
          </a:p>
          <a:p>
            <a:pPr lvl="1"/>
            <a:r>
              <a:rPr lang="en-US" b="1" smtClean="0"/>
              <a:t>Note:</a:t>
            </a:r>
            <a:r>
              <a:rPr lang="en-US" smtClean="0"/>
              <a:t> </a:t>
            </a:r>
            <a:r>
              <a:rPr lang="en-US" smtClean="0">
                <a:latin typeface="Courier New" panose="02070309020205020404" pitchFamily="49" charset="0"/>
              </a:rPr>
              <a:t>CURRVAL</a:t>
            </a:r>
            <a:r>
              <a:rPr lang="en-US" smtClean="0"/>
              <a:t> and </a:t>
            </a:r>
            <a:r>
              <a:rPr lang="en-US" smtClean="0">
                <a:latin typeface="Courier New" panose="02070309020205020404" pitchFamily="49" charset="0"/>
              </a:rPr>
              <a:t>NEXTVAL</a:t>
            </a:r>
            <a:r>
              <a:rPr lang="en-US" smtClean="0"/>
              <a:t> are explained later.</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 </a:t>
            </a:r>
          </a:p>
          <a:p>
            <a:pPr lvl="1"/>
            <a:r>
              <a:rPr lang="en-US" smtClean="0">
                <a:solidFill>
                  <a:srgbClr val="0000FF"/>
                </a:solidFill>
              </a:rPr>
              <a:t>Here is an example for a pseudocolumn. For each row returned by a query, the </a:t>
            </a:r>
            <a:r>
              <a:rPr lang="en-US" smtClean="0">
                <a:solidFill>
                  <a:srgbClr val="0000FF"/>
                </a:solidFill>
                <a:latin typeface="Courier New" panose="02070309020205020404" pitchFamily="49" charset="0"/>
              </a:rPr>
              <a:t>ROWNUM</a:t>
            </a:r>
            <a:r>
              <a:rPr lang="en-US" smtClean="0">
                <a:solidFill>
                  <a:srgbClr val="0000FF"/>
                </a:solidFill>
              </a:rPr>
              <a:t> pseudocolumn returns a number indicating the order in which Oracle server selects the row from a table or set of joined rows. The first row selected has a </a:t>
            </a:r>
            <a:r>
              <a:rPr lang="en-US" smtClean="0">
                <a:solidFill>
                  <a:srgbClr val="0000FF"/>
                </a:solidFill>
                <a:latin typeface="Courier New" panose="02070309020205020404" pitchFamily="49" charset="0"/>
              </a:rPr>
              <a:t>ROWNUM</a:t>
            </a:r>
            <a:r>
              <a:rPr lang="en-US" smtClean="0">
                <a:solidFill>
                  <a:srgbClr val="0000FF"/>
                </a:solidFill>
              </a:rPr>
              <a:t> of 1, the second has 2, and so on.</a:t>
            </a:r>
          </a:p>
          <a:p>
            <a:pPr lvl="1"/>
            <a:r>
              <a:rPr lang="en-US" smtClean="0">
                <a:solidFill>
                  <a:srgbClr val="0000FF"/>
                </a:solidFill>
              </a:rPr>
              <a:t>The default value works with the </a:t>
            </a:r>
            <a:r>
              <a:rPr lang="en-US" smtClean="0">
                <a:solidFill>
                  <a:srgbClr val="0000FF"/>
                </a:solidFill>
                <a:latin typeface="Courier New" panose="02070309020205020404" pitchFamily="49" charset="0"/>
              </a:rPr>
              <a:t>DEFAULT</a:t>
            </a:r>
            <a:r>
              <a:rPr lang="en-US" smtClean="0">
                <a:solidFill>
                  <a:srgbClr val="0000FF"/>
                </a:solidFill>
              </a:rPr>
              <a:t> keyword for </a:t>
            </a:r>
            <a:r>
              <a:rPr lang="en-US" smtClean="0">
                <a:solidFill>
                  <a:srgbClr val="0000FF"/>
                </a:solidFill>
                <a:latin typeface="Courier New" panose="02070309020205020404" pitchFamily="49" charset="0"/>
              </a:rPr>
              <a:t>INSERT</a:t>
            </a:r>
            <a:r>
              <a:rPr lang="en-US" smtClean="0">
                <a:solidFill>
                  <a:srgbClr val="0000FF"/>
                </a:solidFill>
              </a:rPr>
              <a:t> and </a:t>
            </a:r>
            <a:r>
              <a:rPr lang="en-US" smtClean="0">
                <a:solidFill>
                  <a:srgbClr val="0000FF"/>
                </a:solidFill>
                <a:latin typeface="Courier New" panose="02070309020205020404" pitchFamily="49" charset="0"/>
              </a:rPr>
              <a:t>UPDATE</a:t>
            </a:r>
            <a:r>
              <a:rPr lang="en-US" smtClean="0">
                <a:solidFill>
                  <a:srgbClr val="0000FF"/>
                </a:solidFill>
              </a:rPr>
              <a:t> statements discussed in the “Manipulating Data” lesson.</a:t>
            </a:r>
          </a:p>
        </p:txBody>
      </p:sp>
    </p:spTree>
    <p:extLst>
      <p:ext uri="{BB962C8B-B14F-4D97-AF65-F5344CB8AC3E}">
        <p14:creationId xmlns:p14="http://schemas.microsoft.com/office/powerpoint/2010/main" val="2160463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412750" y="4773613"/>
            <a:ext cx="6191250" cy="387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Copying Rows from Another Table </a:t>
            </a:r>
          </a:p>
          <a:p>
            <a:pPr lvl="1"/>
            <a:r>
              <a:rPr lang="en-US"/>
              <a:t>You can use the </a:t>
            </a:r>
            <a:r>
              <a:rPr lang="en-US">
                <a:solidFill>
                  <a:srgbClr val="FC0128"/>
                </a:solidFill>
                <a:latin typeface="Courier New" panose="02070309020205020404" pitchFamily="49" charset="0"/>
              </a:rPr>
              <a:t>INSERT</a:t>
            </a:r>
            <a:r>
              <a:rPr lang="en-US">
                <a:solidFill>
                  <a:srgbClr val="FC0128"/>
                </a:solidFill>
              </a:rPr>
              <a:t> statement</a:t>
            </a:r>
            <a:r>
              <a:rPr lang="en-US"/>
              <a:t> to add rows to a table where the values are derived from existing tables. In place of the </a:t>
            </a:r>
            <a:r>
              <a:rPr lang="en-US">
                <a:latin typeface="Courier New" panose="02070309020205020404" pitchFamily="49" charset="0"/>
              </a:rPr>
              <a:t>VALUES</a:t>
            </a:r>
            <a:r>
              <a:rPr lang="en-US"/>
              <a:t> clause, you use a subquery. </a:t>
            </a:r>
          </a:p>
          <a:p>
            <a:pPr lvl="1"/>
            <a:r>
              <a:rPr lang="en-US" b="1"/>
              <a:t>Syntax</a:t>
            </a:r>
            <a:endParaRPr lang="en-US"/>
          </a:p>
          <a:p>
            <a:pPr algn="just">
              <a:lnSpc>
                <a:spcPct val="70000"/>
              </a:lnSpc>
              <a:spcBef>
                <a:spcPct val="15000"/>
              </a:spcBef>
            </a:pPr>
            <a:r>
              <a:rPr lang="en-US">
                <a:latin typeface="Times" panose="02020603050405020304" pitchFamily="18" charset="0"/>
              </a:rPr>
              <a:t> </a:t>
            </a:r>
            <a:r>
              <a:rPr lang="en-US">
                <a:latin typeface="Courier New" panose="02070309020205020404" pitchFamily="49" charset="0"/>
              </a:rPr>
              <a:t>    INSERT INTO </a:t>
            </a:r>
            <a:r>
              <a:rPr lang="en-US" i="1">
                <a:latin typeface="Courier New" panose="02070309020205020404" pitchFamily="49" charset="0"/>
              </a:rPr>
              <a:t>table</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column</a:t>
            </a:r>
            <a:r>
              <a:rPr lang="en-US">
                <a:latin typeface="Courier New" panose="02070309020205020404" pitchFamily="49" charset="0"/>
              </a:rPr>
              <a:t>) ] </a:t>
            </a:r>
            <a:r>
              <a:rPr lang="en-US" i="1">
                <a:latin typeface="Courier New" panose="02070309020205020404" pitchFamily="49" charset="0"/>
              </a:rPr>
              <a:t>subquery;</a:t>
            </a:r>
            <a:r>
              <a:rPr lang="en-US">
                <a:latin typeface="Times" panose="02020603050405020304" pitchFamily="18" charset="0"/>
              </a:rPr>
              <a:t> </a:t>
            </a:r>
          </a:p>
          <a:p>
            <a:pPr lvl="1"/>
            <a:r>
              <a:rPr lang="en-US"/>
              <a:t>In the syntax:</a:t>
            </a:r>
            <a:endParaRPr lang="en-US" b="1"/>
          </a:p>
          <a:p>
            <a:pPr lvl="1"/>
            <a:r>
              <a:rPr lang="en-US" b="1"/>
              <a:t>	</a:t>
            </a:r>
            <a:r>
              <a:rPr lang="en-US" i="1">
                <a:latin typeface="Courier New" panose="02070309020205020404" pitchFamily="49" charset="0"/>
              </a:rPr>
              <a:t>table</a:t>
            </a:r>
            <a:r>
              <a:rPr lang="en-US" i="1"/>
              <a:t>		</a:t>
            </a:r>
            <a:r>
              <a:rPr lang="en-US"/>
              <a:t>is the table name</a:t>
            </a:r>
          </a:p>
          <a:p>
            <a:pPr lvl="1"/>
            <a:r>
              <a:rPr lang="en-US"/>
              <a:t>	</a:t>
            </a:r>
            <a:r>
              <a:rPr lang="en-US" i="1">
                <a:latin typeface="Courier New" panose="02070309020205020404" pitchFamily="49" charset="0"/>
              </a:rPr>
              <a:t>column</a:t>
            </a:r>
            <a:r>
              <a:rPr lang="en-US" i="1"/>
              <a:t>		</a:t>
            </a:r>
            <a:r>
              <a:rPr lang="en-US"/>
              <a:t>is the name of the column in the table to populate</a:t>
            </a:r>
          </a:p>
          <a:p>
            <a:pPr lvl="1"/>
            <a:r>
              <a:rPr lang="en-US"/>
              <a:t>	</a:t>
            </a:r>
            <a:r>
              <a:rPr lang="en-US" i="1">
                <a:latin typeface="Courier New" panose="02070309020205020404" pitchFamily="49" charset="0"/>
              </a:rPr>
              <a:t>subquery</a:t>
            </a:r>
            <a:r>
              <a:rPr lang="en-US"/>
              <a:t>		is the subquery that returns rows into the table</a:t>
            </a:r>
          </a:p>
          <a:p>
            <a:pPr lvl="1">
              <a:spcBef>
                <a:spcPct val="65000"/>
              </a:spcBef>
            </a:pPr>
            <a:r>
              <a:rPr lang="en-US"/>
              <a:t>The number of columns and their data types in the column list of the </a:t>
            </a:r>
            <a:r>
              <a:rPr lang="en-US">
                <a:latin typeface="Courier New" panose="02070309020205020404" pitchFamily="49" charset="0"/>
              </a:rPr>
              <a:t>INSERT</a:t>
            </a:r>
            <a:r>
              <a:rPr lang="en-US"/>
              <a:t> clause must match the number of values and their data types in the subquery. To create a copy of the rows of a table, use </a:t>
            </a:r>
            <a:r>
              <a:rPr lang="en-US">
                <a:latin typeface="Courier New" panose="02070309020205020404" pitchFamily="49" charset="0"/>
              </a:rPr>
              <a:t>SELECT</a:t>
            </a:r>
            <a:r>
              <a:rPr lang="en-US"/>
              <a:t> * in the subquery.</a:t>
            </a:r>
          </a:p>
          <a:p>
            <a:pPr lvl="1">
              <a:spcBef>
                <a:spcPct val="40000"/>
              </a:spcBef>
            </a:pPr>
            <a:r>
              <a:rPr lang="en-US"/>
              <a:t>      </a:t>
            </a:r>
            <a:r>
              <a:rPr lang="en-US">
                <a:latin typeface="Courier New" panose="02070309020205020404" pitchFamily="49" charset="0"/>
              </a:rPr>
              <a:t>INSERT INTO copy_emp</a:t>
            </a:r>
          </a:p>
          <a:p>
            <a:pPr lvl="1">
              <a:spcBef>
                <a:spcPct val="0"/>
              </a:spcBef>
            </a:pPr>
            <a:r>
              <a:rPr lang="en-US">
                <a:latin typeface="Courier New" panose="02070309020205020404" pitchFamily="49" charset="0"/>
              </a:rPr>
              <a:t>     SELECT * </a:t>
            </a:r>
          </a:p>
          <a:p>
            <a:pPr lvl="1">
              <a:spcBef>
                <a:spcPct val="0"/>
              </a:spcBef>
            </a:pPr>
            <a:r>
              <a:rPr lang="en-US">
                <a:latin typeface="Courier New" panose="02070309020205020404" pitchFamily="49" charset="0"/>
              </a:rPr>
              <a:t>     FROM   employees;</a:t>
            </a:r>
          </a:p>
          <a:p>
            <a:pPr lvl="1"/>
            <a:r>
              <a:rPr lang="en-US"/>
              <a:t>For more information, see </a:t>
            </a:r>
            <a:r>
              <a:rPr lang="en-US" i="1"/>
              <a:t>Oracle9i SQL Reference</a:t>
            </a:r>
            <a:r>
              <a:rPr lang="en-US"/>
              <a:t>, “</a:t>
            </a:r>
            <a:r>
              <a:rPr lang="en-US">
                <a:latin typeface="Courier New" panose="02070309020205020404" pitchFamily="49" charset="0"/>
              </a:rPr>
              <a:t>SELECT</a:t>
            </a:r>
            <a:r>
              <a:rPr lang="en-US"/>
              <a:t>,” subqueries section.</a:t>
            </a:r>
          </a:p>
          <a:p>
            <a:r>
              <a:rPr lang="en-US">
                <a:solidFill>
                  <a:srgbClr val="0000FF"/>
                </a:solidFill>
              </a:rPr>
              <a:t>Instructor Note</a:t>
            </a:r>
          </a:p>
          <a:p>
            <a:pPr lvl="1"/>
            <a:r>
              <a:rPr lang="en-US">
                <a:solidFill>
                  <a:srgbClr val="0000FF"/>
                </a:solidFill>
              </a:rPr>
              <a:t>Please run the script </a:t>
            </a:r>
            <a:r>
              <a:rPr lang="en-US">
                <a:solidFill>
                  <a:srgbClr val="0000FF"/>
                </a:solidFill>
                <a:latin typeface="Courier New" panose="02070309020205020404" pitchFamily="49" charset="0"/>
              </a:rPr>
              <a:t>8_cretabs.sql</a:t>
            </a:r>
            <a:r>
              <a:rPr lang="en-US">
                <a:solidFill>
                  <a:srgbClr val="0000FF"/>
                </a:solidFill>
              </a:rPr>
              <a:t> to create the </a:t>
            </a:r>
            <a:r>
              <a:rPr lang="en-US">
                <a:solidFill>
                  <a:srgbClr val="0000FF"/>
                </a:solidFill>
                <a:latin typeface="Courier New" panose="02070309020205020404" pitchFamily="49" charset="0"/>
              </a:rPr>
              <a:t>COPY_EMP</a:t>
            </a:r>
            <a:r>
              <a:rPr lang="en-US">
                <a:solidFill>
                  <a:srgbClr val="0000FF"/>
                </a:solidFill>
              </a:rPr>
              <a:t> and </a:t>
            </a:r>
            <a:r>
              <a:rPr lang="en-US">
                <a:solidFill>
                  <a:srgbClr val="0000FF"/>
                </a:solidFill>
                <a:latin typeface="Courier New" panose="02070309020205020404" pitchFamily="49" charset="0"/>
              </a:rPr>
              <a:t>SALES_REPS</a:t>
            </a:r>
            <a:r>
              <a:rPr lang="en-US">
                <a:solidFill>
                  <a:srgbClr val="0000FF"/>
                </a:solidFill>
              </a:rPr>
              <a:t> tables before demonstrating the code examples. Do not get into too many details on copying rows from another table.</a:t>
            </a:r>
          </a:p>
        </p:txBody>
      </p:sp>
    </p:spTree>
    <p:extLst>
      <p:ext uri="{BB962C8B-B14F-4D97-AF65-F5344CB8AC3E}">
        <p14:creationId xmlns:p14="http://schemas.microsoft.com/office/powerpoint/2010/main" val="8581007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1987"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1988" name="Rectangle 4"/>
          <p:cNvSpPr>
            <a:spLocks noGrp="1" noChangeArrowheads="1"/>
          </p:cNvSpPr>
          <p:nvPr>
            <p:ph type="body" idx="1"/>
          </p:nvPr>
        </p:nvSpPr>
        <p:spPr bwMode="auto">
          <a:xfrm>
            <a:off x="430213" y="4770438"/>
            <a:ext cx="5935662"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71488">
              <a:tabLst>
                <a:tab pos="446088" algn="l"/>
              </a:tabLst>
            </a:pPr>
            <a:r>
              <a:rPr lang="en-US"/>
              <a:t>Changing Data in a Table</a:t>
            </a:r>
          </a:p>
          <a:p>
            <a:pPr lvl="1" defTabSz="471488">
              <a:tabLst>
                <a:tab pos="446088" algn="l"/>
              </a:tabLst>
            </a:pPr>
            <a:r>
              <a:rPr lang="en-US"/>
              <a:t>The slide graphic illustrates changing the department number for employees in department 60 to department 30.</a:t>
            </a:r>
          </a:p>
          <a:p>
            <a:pPr defTabSz="471488">
              <a:tabLst>
                <a:tab pos="446088" algn="l"/>
              </a:tabLst>
            </a:pPr>
            <a:endParaRPr lang="en-US"/>
          </a:p>
          <a:p>
            <a:pPr defTabSz="471488">
              <a:tabLst>
                <a:tab pos="446088" algn="l"/>
              </a:tabLst>
            </a:pPr>
            <a:endParaRPr lang="en-US"/>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a:p>
            <a:pPr defTabSz="471488">
              <a:tabLst>
                <a:tab pos="446088" algn="l"/>
              </a:tabLst>
            </a:pPr>
            <a:endParaRPr lang="en-US">
              <a:solidFill>
                <a:schemeClr val="accent1"/>
              </a:solidFill>
            </a:endParaRPr>
          </a:p>
        </p:txBody>
      </p:sp>
      <p:sp>
        <p:nvSpPr>
          <p:cNvPr id="41989" name="Rectangle 5"/>
          <p:cNvSpPr>
            <a:spLocks noGrp="1" noRot="1" noChangeAspect="1" noChangeArrowheads="1" noTextEdit="1"/>
          </p:cNvSpPr>
          <p:nvPr>
            <p:ph type="sldImg"/>
          </p:nvPr>
        </p:nvSpPr>
        <p:spPr bwMode="auto">
          <a:xfrm>
            <a:off x="-527050" y="173038"/>
            <a:ext cx="7907338" cy="44481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207534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Updating Rows</a:t>
            </a:r>
          </a:p>
          <a:p>
            <a:pPr lvl="1"/>
            <a:r>
              <a:rPr lang="en-US"/>
              <a:t>You can modify existing rows by using the </a:t>
            </a:r>
            <a:r>
              <a:rPr lang="en-US">
                <a:solidFill>
                  <a:srgbClr val="FC0128"/>
                </a:solidFill>
                <a:latin typeface="Courier New" panose="02070309020205020404" pitchFamily="49" charset="0"/>
              </a:rPr>
              <a:t>UPDATE</a:t>
            </a:r>
            <a:r>
              <a:rPr lang="en-US">
                <a:solidFill>
                  <a:srgbClr val="FC0128"/>
                </a:solidFill>
              </a:rPr>
              <a:t> statement</a:t>
            </a:r>
            <a:r>
              <a:rPr lang="en-US"/>
              <a:t>.</a:t>
            </a:r>
          </a:p>
          <a:p>
            <a:pPr lvl="1"/>
            <a:r>
              <a:rPr lang="en-US"/>
              <a:t>In the syntax:</a:t>
            </a:r>
          </a:p>
          <a:p>
            <a:pPr lvl="1"/>
            <a:r>
              <a:rPr lang="en-US"/>
              <a:t>	</a:t>
            </a:r>
            <a:r>
              <a:rPr lang="en-US" i="1">
                <a:latin typeface="Courier New" panose="02070309020205020404" pitchFamily="49" charset="0"/>
              </a:rPr>
              <a:t>table</a:t>
            </a:r>
            <a:r>
              <a:rPr lang="en-US"/>
              <a:t>		is the name of the table</a:t>
            </a:r>
          </a:p>
          <a:p>
            <a:pPr lvl="1"/>
            <a:r>
              <a:rPr lang="en-US"/>
              <a:t>	</a:t>
            </a:r>
            <a:r>
              <a:rPr lang="en-US" i="1">
                <a:latin typeface="Courier New" panose="02070309020205020404" pitchFamily="49" charset="0"/>
              </a:rPr>
              <a:t>column</a:t>
            </a:r>
            <a:r>
              <a:rPr lang="en-US"/>
              <a:t>		is the name of the column in the table to populate</a:t>
            </a:r>
          </a:p>
          <a:p>
            <a:pPr lvl="1"/>
            <a:r>
              <a:rPr lang="en-US"/>
              <a:t>	</a:t>
            </a:r>
            <a:r>
              <a:rPr lang="en-US" i="1">
                <a:latin typeface="Courier New" panose="02070309020205020404" pitchFamily="49" charset="0"/>
              </a:rPr>
              <a:t>value</a:t>
            </a:r>
            <a:r>
              <a:rPr lang="en-US"/>
              <a:t>		is the corresponding value or subquery for the column</a:t>
            </a:r>
          </a:p>
          <a:p>
            <a:pPr lvl="1"/>
            <a:r>
              <a:rPr lang="en-US"/>
              <a:t>	</a:t>
            </a:r>
            <a:r>
              <a:rPr lang="en-US" i="1">
                <a:latin typeface="Courier New" panose="02070309020205020404" pitchFamily="49" charset="0"/>
              </a:rPr>
              <a:t>condition</a:t>
            </a:r>
            <a:r>
              <a:rPr lang="en-US"/>
              <a:t>		identifies the rows to be updated and is composed of column names 					expressions, constants, subqueries, and comparison operators</a:t>
            </a:r>
          </a:p>
          <a:p>
            <a:pPr lvl="1"/>
            <a:r>
              <a:rPr lang="en-US"/>
              <a:t>Confirm the update operation by querying the table to display the updated rows.</a:t>
            </a:r>
            <a:endParaRPr lang="en-US" i="1"/>
          </a:p>
          <a:p>
            <a:pPr lvl="1"/>
            <a:r>
              <a:rPr lang="en-US"/>
              <a:t>For more information, see </a:t>
            </a:r>
            <a:r>
              <a:rPr lang="en-US" i="1"/>
              <a:t>Oracle9i SQL Reference</a:t>
            </a:r>
            <a:r>
              <a:rPr lang="en-US"/>
              <a:t>, “</a:t>
            </a:r>
            <a:r>
              <a:rPr lang="en-US">
                <a:latin typeface="Courier New" panose="02070309020205020404" pitchFamily="49" charset="0"/>
              </a:rPr>
              <a:t>UPDATE</a:t>
            </a:r>
            <a:r>
              <a:rPr lang="en-US"/>
              <a:t>.”</a:t>
            </a:r>
          </a:p>
          <a:p>
            <a:pPr lvl="1"/>
            <a:r>
              <a:rPr lang="en-US" b="1"/>
              <a:t>Note:</a:t>
            </a:r>
            <a:r>
              <a:rPr lang="en-US"/>
              <a:t> In general, use the primary key to identify a single row. Using other columns can unexpectedly cause several rows to be updated. For example, identifying a single row in the </a:t>
            </a:r>
            <a:r>
              <a:rPr lang="en-US">
                <a:latin typeface="Courier New" panose="02070309020205020404" pitchFamily="49" charset="0"/>
              </a:rPr>
              <a:t>EMPLOYEES</a:t>
            </a:r>
            <a:r>
              <a:rPr lang="en-US"/>
              <a:t> table by name is dangerous, because more than one employee may have the same name.</a:t>
            </a:r>
          </a:p>
          <a:p>
            <a:endParaRPr lang="en-US">
              <a:latin typeface="Times New Roman" panose="02020603050405020304" pitchFamily="18" charset="0"/>
            </a:endParaRPr>
          </a:p>
        </p:txBody>
      </p:sp>
      <p:sp>
        <p:nvSpPr>
          <p:cNvPr id="43011"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223678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633413" y="169863"/>
            <a:ext cx="8121651" cy="4568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a:xfrm>
            <a:off x="417513" y="4770438"/>
            <a:ext cx="5945187" cy="3802062"/>
          </a:xfrm>
          <a:ln/>
        </p:spPr>
        <p:txBody>
          <a:bodyPr>
            <a:normAutofit lnSpcReduction="10000"/>
          </a:bodyPr>
          <a:lstStyle/>
          <a:p>
            <a:pPr defTabSz="400014">
              <a:tabLst>
                <a:tab pos="455573" algn="l"/>
              </a:tabLst>
              <a:defRPr/>
            </a:pPr>
            <a:r>
              <a:rPr lang="en-US" dirty="0"/>
              <a:t>Updating Rows (continued)</a:t>
            </a:r>
          </a:p>
          <a:p>
            <a:pPr lvl="1" defTabSz="400014">
              <a:tabLst>
                <a:tab pos="455573" algn="l"/>
              </a:tabLst>
              <a:defRPr/>
            </a:pPr>
            <a:r>
              <a:rPr lang="en-US" dirty="0"/>
              <a:t>The </a:t>
            </a:r>
            <a:r>
              <a:rPr lang="en-US" dirty="0">
                <a:solidFill>
                  <a:srgbClr val="FC0128"/>
                </a:solidFill>
                <a:latin typeface="Courier New" pitchFamily="49" charset="0"/>
              </a:rPr>
              <a:t>UPDATE</a:t>
            </a:r>
            <a:r>
              <a:rPr lang="en-US" dirty="0">
                <a:solidFill>
                  <a:srgbClr val="FC0128"/>
                </a:solidFill>
              </a:rPr>
              <a:t> statement</a:t>
            </a:r>
            <a:r>
              <a:rPr lang="en-US" dirty="0"/>
              <a:t> modifies specific rows if the </a:t>
            </a:r>
            <a:r>
              <a:rPr lang="en-US" dirty="0">
                <a:latin typeface="Courier New" pitchFamily="49" charset="0"/>
              </a:rPr>
              <a:t>WHERE</a:t>
            </a:r>
            <a:r>
              <a:rPr lang="en-US" dirty="0"/>
              <a:t> clause is specified. The slide example transfers employee 113 (Popp) to department 70.  </a:t>
            </a:r>
          </a:p>
          <a:p>
            <a:pPr lvl="1" defTabSz="400014">
              <a:tabLst>
                <a:tab pos="455573" algn="l"/>
              </a:tabLst>
              <a:defRPr/>
            </a:pPr>
            <a:r>
              <a:rPr lang="en-US" dirty="0"/>
              <a:t>If you omit the </a:t>
            </a:r>
            <a:r>
              <a:rPr lang="en-US" dirty="0">
                <a:latin typeface="Courier New" pitchFamily="49" charset="0"/>
              </a:rPr>
              <a:t>WHERE</a:t>
            </a:r>
            <a:r>
              <a:rPr lang="en-US" dirty="0"/>
              <a:t> clause, all the rows in the table are modified.</a:t>
            </a:r>
          </a:p>
          <a:p>
            <a:pPr lvl="1" defTabSz="400014">
              <a:spcBef>
                <a:spcPct val="0"/>
              </a:spcBef>
              <a:tabLst>
                <a:tab pos="455573" algn="l"/>
              </a:tabLst>
              <a:defRPr/>
            </a:pPr>
            <a:r>
              <a:rPr lang="en-US" dirty="0">
                <a:latin typeface="Courier New" pitchFamily="49" charset="0"/>
              </a:rPr>
              <a:t>   SELECT </a:t>
            </a:r>
            <a:r>
              <a:rPr lang="en-US" dirty="0" err="1">
                <a:latin typeface="Courier New" pitchFamily="49" charset="0"/>
              </a:rPr>
              <a:t>last_name</a:t>
            </a:r>
            <a:r>
              <a:rPr lang="en-US" dirty="0">
                <a:latin typeface="Courier New" pitchFamily="49" charset="0"/>
              </a:rPr>
              <a:t>, </a:t>
            </a:r>
            <a:r>
              <a:rPr lang="en-US" dirty="0" err="1">
                <a:latin typeface="Courier New" pitchFamily="49" charset="0"/>
              </a:rPr>
              <a:t>department_id</a:t>
            </a:r>
            <a:endParaRPr lang="en-US" dirty="0">
              <a:latin typeface="Courier New" pitchFamily="49" charset="0"/>
            </a:endParaRPr>
          </a:p>
          <a:p>
            <a:pPr lvl="1" defTabSz="400014">
              <a:spcBef>
                <a:spcPct val="0"/>
              </a:spcBef>
              <a:tabLst>
                <a:tab pos="455573" algn="l"/>
              </a:tabLst>
              <a:defRPr/>
            </a:pPr>
            <a:r>
              <a:rPr lang="en-US" dirty="0">
                <a:latin typeface="Courier New" pitchFamily="49" charset="0"/>
              </a:rPr>
              <a:t>   FROM   </a:t>
            </a:r>
            <a:r>
              <a:rPr lang="en-US" dirty="0" err="1">
                <a:latin typeface="Courier New" pitchFamily="49" charset="0"/>
              </a:rPr>
              <a:t>copy_emp</a:t>
            </a:r>
            <a:r>
              <a:rPr lang="en-US" dirty="0">
                <a:latin typeface="Courier New" pitchFamily="49" charset="0"/>
              </a:rPr>
              <a:t>;</a:t>
            </a:r>
          </a:p>
          <a:p>
            <a:pPr lvl="1" defTabSz="400014">
              <a:spcBef>
                <a:spcPct val="0"/>
              </a:spcBef>
              <a:tabLst>
                <a:tab pos="455573" algn="l"/>
              </a:tabLst>
              <a:defRPr/>
            </a:pPr>
            <a:r>
              <a:rPr lang="en-US" dirty="0">
                <a:latin typeface="Courier New" pitchFamily="49" charset="0"/>
              </a:rPr>
              <a:t>   </a:t>
            </a:r>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endParaRPr lang="en-US" b="1" dirty="0"/>
          </a:p>
          <a:p>
            <a:pPr lvl="1" defTabSz="400014">
              <a:spcBef>
                <a:spcPct val="0"/>
              </a:spcBef>
              <a:tabLst>
                <a:tab pos="455573" algn="l"/>
              </a:tabLst>
              <a:defRPr/>
            </a:pPr>
            <a:r>
              <a:rPr lang="en-US" b="1" dirty="0"/>
              <a:t>Note:</a:t>
            </a:r>
            <a:r>
              <a:rPr lang="en-US" dirty="0"/>
              <a:t> The </a:t>
            </a:r>
            <a:r>
              <a:rPr lang="en-US" dirty="0">
                <a:latin typeface="Courier New" pitchFamily="49" charset="0"/>
              </a:rPr>
              <a:t>COPY_EMP</a:t>
            </a:r>
            <a:r>
              <a:rPr lang="en-US" dirty="0"/>
              <a:t> table has the same data as the </a:t>
            </a:r>
            <a:r>
              <a:rPr lang="en-US" dirty="0">
                <a:latin typeface="Courier New" pitchFamily="49" charset="0"/>
              </a:rPr>
              <a:t>EMPLOYEES</a:t>
            </a:r>
            <a:r>
              <a:rPr lang="en-US" dirty="0"/>
              <a:t> table. </a:t>
            </a:r>
          </a:p>
        </p:txBody>
      </p:sp>
      <p:sp useBgFill="1">
        <p:nvSpPr>
          <p:cNvPr id="44036" name="Freeform 7"/>
          <p:cNvSpPr>
            <a:spLocks/>
          </p:cNvSpPr>
          <p:nvPr/>
        </p:nvSpPr>
        <p:spPr bwMode="auto">
          <a:xfrm>
            <a:off x="392113" y="7578725"/>
            <a:ext cx="5462587" cy="331788"/>
          </a:xfrm>
          <a:custGeom>
            <a:avLst/>
            <a:gdLst>
              <a:gd name="T0" fmla="*/ 0 w 3614"/>
              <a:gd name="T1" fmla="*/ 0 h 216"/>
              <a:gd name="T2" fmla="*/ 2147483647 w 3614"/>
              <a:gd name="T3" fmla="*/ 0 h 216"/>
              <a:gd name="T4" fmla="*/ 2147483647 w 3614"/>
              <a:gd name="T5" fmla="*/ 2147483647 h 216"/>
              <a:gd name="T6" fmla="*/ 2147483647 w 3614"/>
              <a:gd name="T7" fmla="*/ 2147483647 h 216"/>
              <a:gd name="T8" fmla="*/ 2147483647 w 3614"/>
              <a:gd name="T9" fmla="*/ 2147483647 h 216"/>
              <a:gd name="T10" fmla="*/ 2147483647 w 3614"/>
              <a:gd name="T11" fmla="*/ 2147483647 h 216"/>
              <a:gd name="T12" fmla="*/ 2147483647 w 3614"/>
              <a:gd name="T13" fmla="*/ 2147483647 h 216"/>
              <a:gd name="T14" fmla="*/ 2147483647 w 3614"/>
              <a:gd name="T15" fmla="*/ 2147483647 h 216"/>
              <a:gd name="T16" fmla="*/ 2147483647 w 3614"/>
              <a:gd name="T17" fmla="*/ 2147483647 h 216"/>
              <a:gd name="T18" fmla="*/ 2147483647 w 3614"/>
              <a:gd name="T19" fmla="*/ 2147483647 h 216"/>
              <a:gd name="T20" fmla="*/ 2147483647 w 3614"/>
              <a:gd name="T21" fmla="*/ 2147483647 h 216"/>
              <a:gd name="T22" fmla="*/ 2147483647 w 3614"/>
              <a:gd name="T23" fmla="*/ 2147483647 h 216"/>
              <a:gd name="T24" fmla="*/ 2147483647 w 3614"/>
              <a:gd name="T25" fmla="*/ 2147483647 h 216"/>
              <a:gd name="T26" fmla="*/ 2147483647 w 3614"/>
              <a:gd name="T27" fmla="*/ 2147483647 h 216"/>
              <a:gd name="T28" fmla="*/ 2147483647 w 3614"/>
              <a:gd name="T29" fmla="*/ 2147483647 h 216"/>
              <a:gd name="T30" fmla="*/ 2147483647 w 3614"/>
              <a:gd name="T31" fmla="*/ 2147483647 h 216"/>
              <a:gd name="T32" fmla="*/ 2147483647 w 3614"/>
              <a:gd name="T33" fmla="*/ 2147483647 h 216"/>
              <a:gd name="T34" fmla="*/ 2147483647 w 3614"/>
              <a:gd name="T35" fmla="*/ 2147483647 h 216"/>
              <a:gd name="T36" fmla="*/ 2147483647 w 3614"/>
              <a:gd name="T37" fmla="*/ 2147483647 h 216"/>
              <a:gd name="T38" fmla="*/ 2147483647 w 3614"/>
              <a:gd name="T39" fmla="*/ 2147483647 h 216"/>
              <a:gd name="T40" fmla="*/ 2147483647 w 3614"/>
              <a:gd name="T41" fmla="*/ 2147483647 h 216"/>
              <a:gd name="T42" fmla="*/ 0 w 3614"/>
              <a:gd name="T43" fmla="*/ 2147483647 h 216"/>
              <a:gd name="T44" fmla="*/ 0 w 3614"/>
              <a:gd name="T45" fmla="*/ 0 h 2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4"/>
              <a:gd name="T70" fmla="*/ 0 h 216"/>
              <a:gd name="T71" fmla="*/ 3614 w 3614"/>
              <a:gd name="T72" fmla="*/ 216 h 2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4" h="216">
                <a:moveTo>
                  <a:pt x="0" y="0"/>
                </a:moveTo>
                <a:lnTo>
                  <a:pt x="3613" y="0"/>
                </a:lnTo>
                <a:lnTo>
                  <a:pt x="3613" y="177"/>
                </a:lnTo>
                <a:lnTo>
                  <a:pt x="3461" y="107"/>
                </a:lnTo>
                <a:lnTo>
                  <a:pt x="3380" y="202"/>
                </a:lnTo>
                <a:lnTo>
                  <a:pt x="3062" y="107"/>
                </a:lnTo>
                <a:lnTo>
                  <a:pt x="2840" y="177"/>
                </a:lnTo>
                <a:lnTo>
                  <a:pt x="2634" y="120"/>
                </a:lnTo>
                <a:lnTo>
                  <a:pt x="2487" y="177"/>
                </a:lnTo>
                <a:lnTo>
                  <a:pt x="2280" y="107"/>
                </a:lnTo>
                <a:lnTo>
                  <a:pt x="2104" y="170"/>
                </a:lnTo>
                <a:lnTo>
                  <a:pt x="1836" y="101"/>
                </a:lnTo>
                <a:lnTo>
                  <a:pt x="1634" y="215"/>
                </a:lnTo>
                <a:lnTo>
                  <a:pt x="1438" y="107"/>
                </a:lnTo>
                <a:lnTo>
                  <a:pt x="1221" y="145"/>
                </a:lnTo>
                <a:lnTo>
                  <a:pt x="1064" y="82"/>
                </a:lnTo>
                <a:lnTo>
                  <a:pt x="908" y="170"/>
                </a:lnTo>
                <a:lnTo>
                  <a:pt x="767" y="94"/>
                </a:lnTo>
                <a:lnTo>
                  <a:pt x="539" y="170"/>
                </a:lnTo>
                <a:lnTo>
                  <a:pt x="378" y="88"/>
                </a:lnTo>
                <a:lnTo>
                  <a:pt x="247" y="132"/>
                </a:lnTo>
                <a:lnTo>
                  <a:pt x="0" y="82"/>
                </a:lnTo>
                <a:lnTo>
                  <a:pt x="0" y="0"/>
                </a:lnTo>
              </a:path>
            </a:pathLst>
          </a:custGeom>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91432" tIns="45716" rIns="91432" bIns="45716"/>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4403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6000750"/>
            <a:ext cx="4699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403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7567613"/>
            <a:ext cx="47339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4039" name="Text Box 10"/>
          <p:cNvSpPr txBox="1">
            <a:spLocks noChangeArrowheads="1"/>
          </p:cNvSpPr>
          <p:nvPr/>
        </p:nvSpPr>
        <p:spPr bwMode="auto">
          <a:xfrm>
            <a:off x="915988" y="7267575"/>
            <a:ext cx="3492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4" tIns="12154" rIns="12154" bIns="12154">
            <a:spAutoFit/>
          </a:bodyPr>
          <a:lstStyle>
            <a:lvl1pPr defTabSz="785813" eaLnBrk="0" hangingPunct="0">
              <a:defRPr>
                <a:solidFill>
                  <a:schemeClr val="tx1"/>
                </a:solidFill>
                <a:latin typeface="Arial" panose="020B0604020202020204" pitchFamily="34" charset="0"/>
              </a:defRPr>
            </a:lvl1pPr>
            <a:lvl2pPr marL="742950" indent="-285750" defTabSz="785813" eaLnBrk="0" hangingPunct="0">
              <a:defRPr>
                <a:solidFill>
                  <a:schemeClr val="tx1"/>
                </a:solidFill>
                <a:latin typeface="Arial" panose="020B0604020202020204" pitchFamily="34" charset="0"/>
              </a:defRPr>
            </a:lvl2pPr>
            <a:lvl3pPr marL="1143000" indent="-228600" defTabSz="785813" eaLnBrk="0" hangingPunct="0">
              <a:defRPr>
                <a:solidFill>
                  <a:schemeClr val="tx1"/>
                </a:solidFill>
                <a:latin typeface="Arial" panose="020B0604020202020204" pitchFamily="34" charset="0"/>
              </a:defRPr>
            </a:lvl3pPr>
            <a:lvl4pPr marL="1600200" indent="-228600" defTabSz="785813" eaLnBrk="0" hangingPunct="0">
              <a:defRPr>
                <a:solidFill>
                  <a:schemeClr val="tx1"/>
                </a:solidFill>
                <a:latin typeface="Arial" panose="020B0604020202020204" pitchFamily="34" charset="0"/>
              </a:defRPr>
            </a:lvl4pPr>
            <a:lvl5pPr marL="2057400" indent="-228600" defTabSz="785813" eaLnBrk="0" hangingPunct="0">
              <a:defRPr>
                <a:solidFill>
                  <a:schemeClr val="tx1"/>
                </a:solidFill>
                <a:latin typeface="Arial" panose="020B0604020202020204" pitchFamily="34" charset="0"/>
              </a:defRPr>
            </a:lvl5pPr>
            <a:lvl6pPr marL="2514600" indent="-228600" defTabSz="785813" eaLnBrk="0" fontAlgn="base" hangingPunct="0">
              <a:spcBef>
                <a:spcPct val="0"/>
              </a:spcBef>
              <a:spcAft>
                <a:spcPct val="0"/>
              </a:spcAft>
              <a:defRPr>
                <a:solidFill>
                  <a:schemeClr val="tx1"/>
                </a:solidFill>
                <a:latin typeface="Arial" panose="020B0604020202020204" pitchFamily="34" charset="0"/>
              </a:defRPr>
            </a:lvl6pPr>
            <a:lvl7pPr marL="2971800" indent="-228600" defTabSz="785813" eaLnBrk="0" fontAlgn="base" hangingPunct="0">
              <a:spcBef>
                <a:spcPct val="0"/>
              </a:spcBef>
              <a:spcAft>
                <a:spcPct val="0"/>
              </a:spcAft>
              <a:defRPr>
                <a:solidFill>
                  <a:schemeClr val="tx1"/>
                </a:solidFill>
                <a:latin typeface="Arial" panose="020B0604020202020204" pitchFamily="34" charset="0"/>
              </a:defRPr>
            </a:lvl7pPr>
            <a:lvl8pPr marL="3429000" indent="-228600" defTabSz="785813" eaLnBrk="0" fontAlgn="base" hangingPunct="0">
              <a:spcBef>
                <a:spcPct val="0"/>
              </a:spcBef>
              <a:spcAft>
                <a:spcPct val="0"/>
              </a:spcAft>
              <a:defRPr>
                <a:solidFill>
                  <a:schemeClr val="tx1"/>
                </a:solidFill>
                <a:latin typeface="Arial" panose="020B0604020202020204" pitchFamily="34" charset="0"/>
              </a:defRPr>
            </a:lvl8pPr>
            <a:lvl9pPr marL="3886200" indent="-228600" defTabSz="785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pPr>
            <a:r>
              <a:rPr lang="en-US"/>
              <a:t>…</a:t>
            </a:r>
          </a:p>
        </p:txBody>
      </p:sp>
    </p:spTree>
    <p:extLst>
      <p:ext uri="{BB962C8B-B14F-4D97-AF65-F5344CB8AC3E}">
        <p14:creationId xmlns:p14="http://schemas.microsoft.com/office/powerpoint/2010/main" val="2374003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5059"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0964" name="Rectangle 4"/>
          <p:cNvSpPr>
            <a:spLocks noGrp="1" noChangeArrowheads="1"/>
          </p:cNvSpPr>
          <p:nvPr>
            <p:ph type="body" idx="1"/>
          </p:nvPr>
        </p:nvSpPr>
        <p:spPr>
          <a:xfrm>
            <a:off x="377825" y="4770438"/>
            <a:ext cx="5937250" cy="3802062"/>
          </a:xfrm>
          <a:ln/>
        </p:spPr>
        <p:txBody>
          <a:bodyPr>
            <a:normAutofit/>
          </a:bodyPr>
          <a:lstStyle/>
          <a:p>
            <a:pPr defTabSz="400014">
              <a:tabLst>
                <a:tab pos="455573" algn="l"/>
              </a:tabLst>
              <a:defRPr/>
            </a:pPr>
            <a:r>
              <a:rPr lang="en-US" dirty="0"/>
              <a:t>Removing a Row from a Table</a:t>
            </a:r>
          </a:p>
          <a:p>
            <a:pPr lvl="1" defTabSz="400014">
              <a:tabLst>
                <a:tab pos="455573" algn="l"/>
              </a:tabLst>
              <a:defRPr/>
            </a:pPr>
            <a:r>
              <a:rPr lang="en-US" dirty="0"/>
              <a:t>The slide graphic removes the Finance department from the </a:t>
            </a:r>
            <a:r>
              <a:rPr lang="en-US" dirty="0">
                <a:latin typeface="Courier New" pitchFamily="49" charset="0"/>
              </a:rPr>
              <a:t>DEPARTMENTS</a:t>
            </a:r>
            <a:r>
              <a:rPr lang="en-US" dirty="0"/>
              <a:t> table (assuming that there are no constraints defined on the </a:t>
            </a:r>
            <a:r>
              <a:rPr lang="en-US" dirty="0">
                <a:latin typeface="Courier New" pitchFamily="49" charset="0"/>
              </a:rPr>
              <a:t>DEPARTMENTS</a:t>
            </a:r>
            <a:r>
              <a:rPr lang="en-US" dirty="0"/>
              <a:t> table).</a:t>
            </a:r>
          </a:p>
          <a:p>
            <a:pPr lvl="1" defTabSz="400014">
              <a:tabLst>
                <a:tab pos="455573" algn="l"/>
              </a:tabLst>
              <a:defRPr/>
            </a:pPr>
            <a:endParaRPr lang="en-US" dirty="0"/>
          </a:p>
          <a:p>
            <a:pPr lvl="1" defTabSz="400014">
              <a:tabLst>
                <a:tab pos="455573" algn="l"/>
              </a:tabLst>
              <a:defRPr/>
            </a:pPr>
            <a:endParaRPr lang="en-US" dirty="0"/>
          </a:p>
          <a:p>
            <a:pPr lvl="1" defTabSz="400014">
              <a:tabLst>
                <a:tab pos="455573" algn="l"/>
              </a:tabLst>
              <a:defRPr/>
            </a:pPr>
            <a:endParaRPr lang="en-US" dirty="0"/>
          </a:p>
          <a:p>
            <a:pPr lvl="1" defTabSz="400014">
              <a:tabLst>
                <a:tab pos="455573" algn="l"/>
              </a:tabLst>
              <a:defRPr/>
            </a:pPr>
            <a:endParaRPr lang="en-US" dirty="0"/>
          </a:p>
          <a:p>
            <a:pPr lvl="1" defTabSz="400014">
              <a:tabLst>
                <a:tab pos="455573" algn="l"/>
              </a:tabLst>
              <a:defRPr/>
            </a:pPr>
            <a:endParaRPr lang="en-US" dirty="0"/>
          </a:p>
          <a:p>
            <a:pPr defTabSz="400014">
              <a:tabLst>
                <a:tab pos="455573" algn="l"/>
              </a:tabLst>
              <a:defRPr/>
            </a:pPr>
            <a:r>
              <a:rPr lang="en-US" dirty="0">
                <a:solidFill>
                  <a:srgbClr val="0000FF"/>
                </a:solidFill>
              </a:rPr>
              <a:t>Instructor Note</a:t>
            </a:r>
          </a:p>
          <a:p>
            <a:pPr lvl="1" defTabSz="400014">
              <a:tabLst>
                <a:tab pos="455573" algn="l"/>
              </a:tabLst>
              <a:defRPr/>
            </a:pPr>
            <a:r>
              <a:rPr lang="en-US" dirty="0">
                <a:solidFill>
                  <a:srgbClr val="0000FF"/>
                </a:solidFill>
              </a:rPr>
              <a:t>After all the rows have been eliminated with the </a:t>
            </a:r>
            <a:r>
              <a:rPr lang="en-US" dirty="0">
                <a:solidFill>
                  <a:srgbClr val="0000FF"/>
                </a:solidFill>
                <a:latin typeface="Courier New" pitchFamily="49" charset="0"/>
              </a:rPr>
              <a:t>DELETE</a:t>
            </a:r>
            <a:r>
              <a:rPr lang="en-US" dirty="0">
                <a:solidFill>
                  <a:srgbClr val="0000FF"/>
                </a:solidFill>
              </a:rPr>
              <a:t> statement, only the data structure of the table remains. A more efficient method of emptying a table is with the </a:t>
            </a:r>
            <a:r>
              <a:rPr lang="en-US" dirty="0">
                <a:solidFill>
                  <a:srgbClr val="0000FF"/>
                </a:solidFill>
                <a:latin typeface="Courier New" pitchFamily="49" charset="0"/>
              </a:rPr>
              <a:t>TRUNCATE</a:t>
            </a:r>
            <a:r>
              <a:rPr lang="en-US" dirty="0">
                <a:solidFill>
                  <a:srgbClr val="0000FF"/>
                </a:solidFill>
              </a:rPr>
              <a:t> statement.</a:t>
            </a:r>
            <a:br>
              <a:rPr lang="en-US" dirty="0">
                <a:solidFill>
                  <a:srgbClr val="0000FF"/>
                </a:solidFill>
              </a:rPr>
            </a:br>
            <a:r>
              <a:rPr lang="en-US" dirty="0">
                <a:solidFill>
                  <a:srgbClr val="0000FF"/>
                </a:solidFill>
              </a:rPr>
              <a:t>You can use the </a:t>
            </a:r>
            <a:r>
              <a:rPr lang="en-US" dirty="0">
                <a:solidFill>
                  <a:srgbClr val="0000FF"/>
                </a:solidFill>
                <a:latin typeface="Courier New" pitchFamily="49" charset="0"/>
              </a:rPr>
              <a:t>TRUNCATE</a:t>
            </a:r>
            <a:r>
              <a:rPr lang="en-US" dirty="0">
                <a:solidFill>
                  <a:srgbClr val="0000FF"/>
                </a:solidFill>
              </a:rPr>
              <a:t> statement to quickly remove all rows from a table or cluster. Removing rows with the </a:t>
            </a:r>
            <a:r>
              <a:rPr lang="en-US" dirty="0">
                <a:solidFill>
                  <a:srgbClr val="0000FF"/>
                </a:solidFill>
                <a:latin typeface="Courier New" pitchFamily="49" charset="0"/>
              </a:rPr>
              <a:t>TRUNCATE</a:t>
            </a:r>
            <a:r>
              <a:rPr lang="en-US" dirty="0">
                <a:solidFill>
                  <a:srgbClr val="0000FF"/>
                </a:solidFill>
              </a:rPr>
              <a:t> statement is faster than removing them with the </a:t>
            </a:r>
            <a:r>
              <a:rPr lang="en-US" dirty="0">
                <a:solidFill>
                  <a:srgbClr val="0000FF"/>
                </a:solidFill>
                <a:latin typeface="Courier New" pitchFamily="49" charset="0"/>
              </a:rPr>
              <a:t>DELETE</a:t>
            </a:r>
            <a:r>
              <a:rPr lang="en-US" dirty="0">
                <a:solidFill>
                  <a:srgbClr val="0000FF"/>
                </a:solidFill>
              </a:rPr>
              <a:t> statement for the following reasons:</a:t>
            </a:r>
          </a:p>
          <a:p>
            <a:pPr marL="449223" lvl="2" indent="-207945" defTabSz="400014">
              <a:tabLst>
                <a:tab pos="455573" algn="l"/>
              </a:tabLst>
              <a:defRPr/>
            </a:pPr>
            <a:r>
              <a:rPr lang="en-US" dirty="0">
                <a:solidFill>
                  <a:srgbClr val="0000FF"/>
                </a:solidFill>
              </a:rPr>
              <a:t>The </a:t>
            </a:r>
            <a:r>
              <a:rPr lang="en-US" dirty="0">
                <a:solidFill>
                  <a:srgbClr val="0000FF"/>
                </a:solidFill>
                <a:latin typeface="Courier New" pitchFamily="49" charset="0"/>
              </a:rPr>
              <a:t>TRUNCATE</a:t>
            </a:r>
            <a:r>
              <a:rPr lang="en-US" dirty="0">
                <a:solidFill>
                  <a:srgbClr val="0000FF"/>
                </a:solidFill>
              </a:rPr>
              <a:t> statement is a data definition language (DDL) statement and generates no rollback information. It is covered in a subsequent lesson.</a:t>
            </a:r>
          </a:p>
          <a:p>
            <a:pPr marL="449223" lvl="2" indent="-207945" defTabSz="400014">
              <a:tabLst>
                <a:tab pos="455573" algn="l"/>
              </a:tabLst>
              <a:defRPr/>
            </a:pPr>
            <a:r>
              <a:rPr lang="en-US" dirty="0">
                <a:solidFill>
                  <a:srgbClr val="0000FF"/>
                </a:solidFill>
              </a:rPr>
              <a:t>Truncating a table does not fire the delete triggers of the table. </a:t>
            </a:r>
          </a:p>
          <a:p>
            <a:pPr marL="449223" lvl="2" indent="-207945" defTabSz="400014">
              <a:tabLst>
                <a:tab pos="455573" algn="l"/>
              </a:tabLst>
              <a:defRPr/>
            </a:pPr>
            <a:r>
              <a:rPr lang="en-US" dirty="0">
                <a:solidFill>
                  <a:srgbClr val="0000FF"/>
                </a:solidFill>
              </a:rPr>
              <a:t>If the table is the parent of a referential integrity constraint, you cannot truncate the table. Disable the constraint before issuing the </a:t>
            </a:r>
            <a:r>
              <a:rPr lang="en-US" dirty="0">
                <a:solidFill>
                  <a:srgbClr val="0000FF"/>
                </a:solidFill>
                <a:latin typeface="Courier New" pitchFamily="49" charset="0"/>
              </a:rPr>
              <a:t>TRUNCATE</a:t>
            </a:r>
            <a:r>
              <a:rPr lang="en-US" dirty="0">
                <a:solidFill>
                  <a:srgbClr val="0000FF"/>
                </a:solidFill>
              </a:rPr>
              <a:t> statement.</a:t>
            </a:r>
          </a:p>
        </p:txBody>
      </p:sp>
      <p:sp>
        <p:nvSpPr>
          <p:cNvPr id="45061" name="Rectangle 5"/>
          <p:cNvSpPr>
            <a:spLocks noGrp="1" noRot="1" noChangeAspect="1" noChangeArrowheads="1" noTextEdit="1"/>
          </p:cNvSpPr>
          <p:nvPr>
            <p:ph type="sldImg"/>
          </p:nvPr>
        </p:nvSpPr>
        <p:spPr bwMode="auto">
          <a:xfrm>
            <a:off x="-528638" y="169863"/>
            <a:ext cx="7912101" cy="445135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008648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6083"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6084" name="Rectangle 4"/>
          <p:cNvSpPr>
            <a:spLocks noGrp="1" noChangeArrowheads="1"/>
          </p:cNvSpPr>
          <p:nvPr>
            <p:ph type="body" idx="1"/>
          </p:nvPr>
        </p:nvSpPr>
        <p:spPr bwMode="auto">
          <a:xfrm>
            <a:off x="388938" y="4773613"/>
            <a:ext cx="6027737"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Deleting Rows</a:t>
            </a:r>
          </a:p>
          <a:p>
            <a:pPr lvl="1"/>
            <a:r>
              <a:rPr lang="en-US"/>
              <a:t>You can remove existing rows by using the </a:t>
            </a:r>
            <a:r>
              <a:rPr lang="en-US">
                <a:solidFill>
                  <a:srgbClr val="FC0128"/>
                </a:solidFill>
                <a:latin typeface="Courier New" panose="02070309020205020404" pitchFamily="49" charset="0"/>
              </a:rPr>
              <a:t>DELETE</a:t>
            </a:r>
            <a:r>
              <a:rPr lang="en-US">
                <a:solidFill>
                  <a:srgbClr val="FC0128"/>
                </a:solidFill>
              </a:rPr>
              <a:t> statement</a:t>
            </a:r>
            <a:r>
              <a:rPr lang="en-US"/>
              <a:t>.</a:t>
            </a:r>
          </a:p>
          <a:p>
            <a:pPr lvl="1"/>
            <a:r>
              <a:rPr lang="en-US"/>
              <a:t>In the syntax:</a:t>
            </a:r>
          </a:p>
          <a:p>
            <a:pPr lvl="1"/>
            <a:r>
              <a:rPr lang="en-US"/>
              <a:t>	</a:t>
            </a:r>
            <a:r>
              <a:rPr lang="en-US" i="1">
                <a:latin typeface="Courier New" panose="02070309020205020404" pitchFamily="49" charset="0"/>
              </a:rPr>
              <a:t>table</a:t>
            </a:r>
            <a:r>
              <a:rPr lang="en-US" i="1"/>
              <a:t>		</a:t>
            </a:r>
            <a:r>
              <a:rPr lang="en-US"/>
              <a:t>is the table name</a:t>
            </a:r>
            <a:br>
              <a:rPr lang="en-US"/>
            </a:br>
            <a:r>
              <a:rPr lang="en-US"/>
              <a:t>	</a:t>
            </a:r>
            <a:r>
              <a:rPr lang="en-US" i="1">
                <a:latin typeface="Courier New" panose="02070309020205020404" pitchFamily="49" charset="0"/>
              </a:rPr>
              <a:t>condition</a:t>
            </a:r>
            <a:r>
              <a:rPr lang="en-US"/>
              <a:t>		identifies the rows to be deleted and is composed of column names, 					expressions, constants, subqueries, and comparison operators</a:t>
            </a:r>
          </a:p>
          <a:p>
            <a:pPr lvl="1"/>
            <a:endParaRPr lang="en-US"/>
          </a:p>
          <a:p>
            <a:pPr lvl="1"/>
            <a:r>
              <a:rPr lang="en-US" b="1"/>
              <a:t>Note:</a:t>
            </a:r>
            <a:r>
              <a:rPr lang="en-US"/>
              <a:t> If no rows are deleted, a message “</a:t>
            </a:r>
            <a:r>
              <a:rPr lang="en-US">
                <a:latin typeface="Courier New" panose="02070309020205020404" pitchFamily="49" charset="0"/>
              </a:rPr>
              <a:t>0 rows deleted</a:t>
            </a:r>
            <a:r>
              <a:rPr lang="en-US"/>
              <a:t>.” is returned:</a:t>
            </a:r>
          </a:p>
          <a:p>
            <a:pPr lvl="1"/>
            <a:r>
              <a:rPr lang="en-US"/>
              <a:t>For more information, see </a:t>
            </a:r>
            <a:r>
              <a:rPr lang="en-US" i="1"/>
              <a:t>Oracle9i SQL Reference</a:t>
            </a:r>
            <a:r>
              <a:rPr lang="en-US"/>
              <a:t>, “</a:t>
            </a:r>
            <a:r>
              <a:rPr lang="en-US">
                <a:latin typeface="Courier New" panose="02070309020205020404" pitchFamily="49" charset="0"/>
              </a:rPr>
              <a:t>DELETE</a:t>
            </a:r>
            <a:r>
              <a:rPr lang="en-US"/>
              <a:t>.”</a:t>
            </a:r>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The </a:t>
            </a:r>
            <a:r>
              <a:rPr lang="en-US">
                <a:solidFill>
                  <a:srgbClr val="0000FF"/>
                </a:solidFill>
                <a:latin typeface="Courier New" panose="02070309020205020404" pitchFamily="49" charset="0"/>
              </a:rPr>
              <a:t>DELETE</a:t>
            </a:r>
            <a:r>
              <a:rPr lang="en-US">
                <a:solidFill>
                  <a:srgbClr val="0000FF"/>
                </a:solidFill>
              </a:rPr>
              <a:t> statement does not ask for confirmation. However, the delete operation is not made permanent until the data transaction is committed. Therefore, you can undo the operation with the </a:t>
            </a:r>
            <a:r>
              <a:rPr lang="en-US">
                <a:solidFill>
                  <a:srgbClr val="0000FF"/>
                </a:solidFill>
                <a:latin typeface="Courier New" panose="02070309020205020404" pitchFamily="49" charset="0"/>
              </a:rPr>
              <a:t>ROLLBACK</a:t>
            </a:r>
            <a:r>
              <a:rPr lang="en-US">
                <a:solidFill>
                  <a:srgbClr val="0000FF"/>
                </a:solidFill>
              </a:rPr>
              <a:t> statement if you make a mistake.</a:t>
            </a:r>
          </a:p>
        </p:txBody>
      </p:sp>
      <p:sp>
        <p:nvSpPr>
          <p:cNvPr id="46085" name="Rectangle 5"/>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6872457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a:xfrm>
            <a:off x="374650" y="4773613"/>
            <a:ext cx="6030913" cy="3756025"/>
          </a:xfrm>
          <a:ln/>
        </p:spPr>
        <p:txBody>
          <a:bodyPr>
            <a:normAutofit fontScale="92500" lnSpcReduction="10000"/>
          </a:bodyPr>
          <a:lstStyle/>
          <a:p>
            <a:pPr>
              <a:defRPr/>
            </a:pPr>
            <a:r>
              <a:rPr lang="en-US" dirty="0"/>
              <a:t>Deleting Rows (continued)</a:t>
            </a:r>
          </a:p>
          <a:p>
            <a:pPr lvl="1">
              <a:defRPr/>
            </a:pPr>
            <a:r>
              <a:rPr lang="en-US" dirty="0"/>
              <a:t>You can delete specific rows by specifying the </a:t>
            </a:r>
            <a:r>
              <a:rPr lang="en-US" dirty="0">
                <a:latin typeface="Courier New" pitchFamily="49" charset="0"/>
              </a:rPr>
              <a:t>WHERE</a:t>
            </a:r>
            <a:r>
              <a:rPr lang="en-US" dirty="0"/>
              <a:t> clause in the </a:t>
            </a:r>
            <a:r>
              <a:rPr lang="en-US" dirty="0">
                <a:solidFill>
                  <a:srgbClr val="FC0128"/>
                </a:solidFill>
                <a:latin typeface="Courier New" pitchFamily="49" charset="0"/>
              </a:rPr>
              <a:t>DELETE</a:t>
            </a:r>
            <a:r>
              <a:rPr lang="en-US" dirty="0">
                <a:solidFill>
                  <a:srgbClr val="FC0128"/>
                </a:solidFill>
              </a:rPr>
              <a:t> statement</a:t>
            </a:r>
            <a:r>
              <a:rPr lang="en-US" dirty="0"/>
              <a:t>. The slide example deletes the Finance department from the </a:t>
            </a:r>
            <a:r>
              <a:rPr lang="en-US" dirty="0">
                <a:latin typeface="Courier New" pitchFamily="49" charset="0"/>
              </a:rPr>
              <a:t>DEPARTMENTS</a:t>
            </a:r>
            <a:r>
              <a:rPr lang="en-US" dirty="0"/>
              <a:t> table. You can c</a:t>
            </a:r>
            <a:r>
              <a:rPr lang="en-US" dirty="0">
                <a:latin typeface="Times" pitchFamily="18" charset="0"/>
              </a:rPr>
              <a:t>onfirm the delete operation by displaying the deleted rows using the </a:t>
            </a:r>
            <a:r>
              <a:rPr lang="en-US" dirty="0">
                <a:latin typeface="Courier New" pitchFamily="49" charset="0"/>
              </a:rPr>
              <a:t>SELECT</a:t>
            </a:r>
            <a:r>
              <a:rPr lang="en-US" dirty="0">
                <a:latin typeface="Times" pitchFamily="18" charset="0"/>
              </a:rPr>
              <a:t> statement. </a:t>
            </a:r>
          </a:p>
          <a:p>
            <a:pPr lvl="1">
              <a:defRPr/>
            </a:pPr>
            <a:endParaRPr lang="en-US" sz="500" dirty="0">
              <a:latin typeface="Times" pitchFamily="18" charset="0"/>
            </a:endParaRPr>
          </a:p>
          <a:p>
            <a:pPr>
              <a:lnSpc>
                <a:spcPct val="95000"/>
              </a:lnSpc>
              <a:spcBef>
                <a:spcPct val="0"/>
              </a:spcBef>
              <a:defRPr/>
            </a:pPr>
            <a:r>
              <a:rPr lang="en-US" dirty="0">
                <a:latin typeface="Courier New" pitchFamily="49" charset="0"/>
              </a:rPr>
              <a:t>    SELECT  *</a:t>
            </a:r>
          </a:p>
          <a:p>
            <a:pPr>
              <a:lnSpc>
                <a:spcPct val="95000"/>
              </a:lnSpc>
              <a:spcBef>
                <a:spcPct val="0"/>
              </a:spcBef>
              <a:defRPr/>
            </a:pPr>
            <a:r>
              <a:rPr lang="en-US" dirty="0">
                <a:latin typeface="Courier New" pitchFamily="49" charset="0"/>
              </a:rPr>
              <a:t>    FROM    departments</a:t>
            </a:r>
          </a:p>
          <a:p>
            <a:pPr>
              <a:lnSpc>
                <a:spcPct val="95000"/>
              </a:lnSpc>
              <a:spcBef>
                <a:spcPct val="0"/>
              </a:spcBef>
              <a:defRPr/>
            </a:pPr>
            <a:r>
              <a:rPr lang="en-US" dirty="0">
                <a:latin typeface="Courier New" pitchFamily="49" charset="0"/>
              </a:rPr>
              <a:t>    WHERE   </a:t>
            </a:r>
            <a:r>
              <a:rPr lang="en-US" dirty="0" err="1">
                <a:latin typeface="Courier New" pitchFamily="49" charset="0"/>
              </a:rPr>
              <a:t>department_name</a:t>
            </a:r>
            <a:r>
              <a:rPr lang="en-US" dirty="0">
                <a:latin typeface="Courier New" pitchFamily="49" charset="0"/>
              </a:rPr>
              <a:t> = </a:t>
            </a:r>
            <a:r>
              <a:rPr lang="en-US" dirty="0">
                <a:solidFill>
                  <a:srgbClr val="000000"/>
                </a:solidFill>
                <a:latin typeface="Courier New" pitchFamily="49" charset="0"/>
              </a:rPr>
              <a:t>'</a:t>
            </a:r>
            <a:r>
              <a:rPr lang="en-US" dirty="0">
                <a:latin typeface="Courier New" pitchFamily="49" charset="0"/>
              </a:rPr>
              <a:t>Finance</a:t>
            </a:r>
            <a:r>
              <a:rPr lang="en-US" dirty="0">
                <a:solidFill>
                  <a:srgbClr val="000000"/>
                </a:solidFill>
                <a:latin typeface="Courier New" pitchFamily="49" charset="0"/>
              </a:rPr>
              <a:t>';</a:t>
            </a:r>
          </a:p>
          <a:p>
            <a:pPr>
              <a:lnSpc>
                <a:spcPct val="95000"/>
              </a:lnSpc>
              <a:spcBef>
                <a:spcPct val="40000"/>
              </a:spcBef>
              <a:defRPr/>
            </a:pPr>
            <a:r>
              <a:rPr lang="en-US" dirty="0">
                <a:latin typeface="Courier New" pitchFamily="49" charset="0"/>
              </a:rPr>
              <a:t>    no rows selected.</a:t>
            </a:r>
          </a:p>
          <a:p>
            <a:pPr lvl="1">
              <a:defRPr/>
            </a:pPr>
            <a:r>
              <a:rPr lang="en-US" dirty="0"/>
              <a:t>If you omit the </a:t>
            </a:r>
            <a:r>
              <a:rPr lang="en-US" dirty="0">
                <a:latin typeface="Courier New" pitchFamily="49" charset="0"/>
              </a:rPr>
              <a:t>WHERE</a:t>
            </a:r>
            <a:r>
              <a:rPr lang="en-US" dirty="0"/>
              <a:t> clause, all rows in the table are deleted. The second example on the slide deletes all the rows from the </a:t>
            </a:r>
            <a:r>
              <a:rPr lang="en-US" dirty="0">
                <a:latin typeface="Courier New" pitchFamily="49" charset="0"/>
              </a:rPr>
              <a:t>COPY_EMP</a:t>
            </a:r>
            <a:r>
              <a:rPr lang="en-US" dirty="0"/>
              <a:t> table, because no </a:t>
            </a:r>
            <a:r>
              <a:rPr lang="en-US" dirty="0">
                <a:latin typeface="Courier New" pitchFamily="49" charset="0"/>
              </a:rPr>
              <a:t>WHERE</a:t>
            </a:r>
            <a:r>
              <a:rPr lang="en-US" dirty="0"/>
              <a:t> clause has been specified.</a:t>
            </a:r>
          </a:p>
          <a:p>
            <a:pPr lvl="1">
              <a:defRPr/>
            </a:pPr>
            <a:r>
              <a:rPr lang="en-US" b="1" dirty="0"/>
              <a:t>Example</a:t>
            </a:r>
          </a:p>
          <a:p>
            <a:pPr lvl="1">
              <a:spcBef>
                <a:spcPct val="15000"/>
              </a:spcBef>
              <a:defRPr/>
            </a:pPr>
            <a:r>
              <a:rPr lang="en-US" dirty="0"/>
              <a:t>Remove rows identified in the </a:t>
            </a:r>
            <a:r>
              <a:rPr lang="en-US" dirty="0">
                <a:latin typeface="Courier New" pitchFamily="49" charset="0"/>
              </a:rPr>
              <a:t>WHERE</a:t>
            </a:r>
            <a:r>
              <a:rPr lang="en-US" dirty="0"/>
              <a:t> clause.</a:t>
            </a:r>
          </a:p>
          <a:p>
            <a:pPr lvl="1">
              <a:defRPr/>
            </a:pPr>
            <a:endParaRPr lang="en-US" sz="500" dirty="0"/>
          </a:p>
          <a:p>
            <a:pPr>
              <a:lnSpc>
                <a:spcPct val="95000"/>
              </a:lnSpc>
              <a:spcBef>
                <a:spcPct val="0"/>
              </a:spcBef>
              <a:defRPr/>
            </a:pPr>
            <a:r>
              <a:rPr lang="en-US" dirty="0">
                <a:latin typeface="Courier New" pitchFamily="49" charset="0"/>
              </a:rPr>
              <a:t>    DELETE FROM  employees</a:t>
            </a:r>
          </a:p>
          <a:p>
            <a:pPr>
              <a:lnSpc>
                <a:spcPct val="95000"/>
              </a:lnSpc>
              <a:spcBef>
                <a:spcPct val="0"/>
              </a:spcBef>
              <a:defRPr/>
            </a:pPr>
            <a:r>
              <a:rPr lang="en-US" dirty="0">
                <a:latin typeface="Courier New" pitchFamily="49" charset="0"/>
              </a:rPr>
              <a:t>    WHERE        </a:t>
            </a:r>
            <a:r>
              <a:rPr lang="en-US" dirty="0" err="1">
                <a:latin typeface="Courier New" pitchFamily="49" charset="0"/>
              </a:rPr>
              <a:t>employee_id</a:t>
            </a:r>
            <a:r>
              <a:rPr lang="en-US" dirty="0">
                <a:latin typeface="Courier New" pitchFamily="49" charset="0"/>
              </a:rPr>
              <a:t> = 114;</a:t>
            </a:r>
          </a:p>
          <a:p>
            <a:pPr>
              <a:lnSpc>
                <a:spcPct val="95000"/>
              </a:lnSpc>
              <a:spcBef>
                <a:spcPct val="0"/>
              </a:spcBef>
              <a:defRPr/>
            </a:pPr>
            <a:endParaRPr lang="en-US" dirty="0">
              <a:latin typeface="Courier New" pitchFamily="49" charset="0"/>
            </a:endParaRPr>
          </a:p>
          <a:p>
            <a:pPr>
              <a:lnSpc>
                <a:spcPct val="95000"/>
              </a:lnSpc>
              <a:spcBef>
                <a:spcPct val="0"/>
              </a:spcBef>
              <a:defRPr/>
            </a:pPr>
            <a:r>
              <a:rPr lang="en-US" dirty="0">
                <a:latin typeface="Courier New" pitchFamily="49" charset="0"/>
              </a:rPr>
              <a:t>    1 row deleted.</a:t>
            </a:r>
          </a:p>
          <a:p>
            <a:pPr>
              <a:lnSpc>
                <a:spcPct val="95000"/>
              </a:lnSpc>
              <a:spcBef>
                <a:spcPct val="0"/>
              </a:spcBef>
              <a:defRPr/>
            </a:pPr>
            <a:endParaRPr lang="en-US" dirty="0">
              <a:latin typeface="Courier New" pitchFamily="49" charset="0"/>
            </a:endParaRPr>
          </a:p>
          <a:p>
            <a:pPr>
              <a:lnSpc>
                <a:spcPct val="95000"/>
              </a:lnSpc>
              <a:spcBef>
                <a:spcPct val="0"/>
              </a:spcBef>
              <a:defRPr/>
            </a:pPr>
            <a:r>
              <a:rPr lang="en-US" dirty="0">
                <a:latin typeface="Courier New" pitchFamily="49" charset="0"/>
              </a:rPr>
              <a:t>    DELETE FROM  departments</a:t>
            </a:r>
          </a:p>
          <a:p>
            <a:pPr>
              <a:lnSpc>
                <a:spcPct val="95000"/>
              </a:lnSpc>
              <a:spcBef>
                <a:spcPct val="0"/>
              </a:spcBef>
              <a:defRPr/>
            </a:pPr>
            <a:r>
              <a:rPr lang="en-US" dirty="0">
                <a:latin typeface="Courier New" pitchFamily="49" charset="0"/>
              </a:rPr>
              <a:t>    WHERE        </a:t>
            </a:r>
            <a:r>
              <a:rPr lang="en-US" dirty="0" err="1">
                <a:latin typeface="Courier New" pitchFamily="49" charset="0"/>
              </a:rPr>
              <a:t>department_id</a:t>
            </a:r>
            <a:r>
              <a:rPr lang="en-US" dirty="0">
                <a:latin typeface="Courier New" pitchFamily="49" charset="0"/>
              </a:rPr>
              <a:t> IN (30, 40);</a:t>
            </a:r>
          </a:p>
          <a:p>
            <a:pPr>
              <a:lnSpc>
                <a:spcPct val="95000"/>
              </a:lnSpc>
              <a:spcBef>
                <a:spcPct val="0"/>
              </a:spcBef>
              <a:defRPr/>
            </a:pPr>
            <a:endParaRPr lang="en-US" dirty="0">
              <a:latin typeface="Courier New" pitchFamily="49" charset="0"/>
            </a:endParaRPr>
          </a:p>
          <a:p>
            <a:pPr>
              <a:lnSpc>
                <a:spcPct val="95000"/>
              </a:lnSpc>
              <a:spcBef>
                <a:spcPct val="0"/>
              </a:spcBef>
              <a:defRPr/>
            </a:pPr>
            <a:r>
              <a:rPr lang="en-US" dirty="0">
                <a:latin typeface="Courier New" pitchFamily="49" charset="0"/>
              </a:rPr>
              <a:t>    2 rows deleted.</a:t>
            </a:r>
          </a:p>
        </p:txBody>
      </p:sp>
      <p:sp>
        <p:nvSpPr>
          <p:cNvPr id="47108" name="Rectangle 4"/>
          <p:cNvSpPr>
            <a:spLocks noChangeArrowheads="1"/>
          </p:cNvSpPr>
          <p:nvPr/>
        </p:nvSpPr>
        <p:spPr bwMode="auto">
          <a:xfrm>
            <a:off x="565150" y="6973888"/>
            <a:ext cx="5634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2" tIns="45716" rIns="91432" bIns="45716"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85192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12750" y="4722813"/>
            <a:ext cx="6029325" cy="3757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Constraints</a:t>
            </a:r>
            <a:endParaRPr lang="en-US" i="1" smtClean="0"/>
          </a:p>
          <a:p>
            <a:pPr lvl="1"/>
            <a:r>
              <a:rPr lang="en-US" smtClean="0"/>
              <a:t>The Oracle Server uses</a:t>
            </a:r>
            <a:r>
              <a:rPr lang="en-US" i="1" smtClean="0"/>
              <a:t> </a:t>
            </a:r>
            <a:r>
              <a:rPr lang="en-US" i="1" smtClean="0">
                <a:solidFill>
                  <a:srgbClr val="FC0128"/>
                </a:solidFill>
              </a:rPr>
              <a:t>constraints</a:t>
            </a:r>
            <a:r>
              <a:rPr lang="en-US" i="1" smtClean="0"/>
              <a:t> </a:t>
            </a:r>
            <a:r>
              <a:rPr lang="en-US" smtClean="0"/>
              <a:t>to prevent invalid data entry into tables.</a:t>
            </a:r>
          </a:p>
          <a:p>
            <a:pPr lvl="1"/>
            <a:r>
              <a:rPr lang="en-US" smtClean="0"/>
              <a:t>You can use constraints to do the following:</a:t>
            </a:r>
          </a:p>
          <a:p>
            <a:pPr lvl="2"/>
            <a:r>
              <a:rPr lang="en-US" smtClean="0"/>
              <a:t>Enforce rules on the data in a table whenever a row is inserted, updated, or deleted from that table. The constraint must be satisfied for the operation to succeed.</a:t>
            </a:r>
          </a:p>
          <a:p>
            <a:pPr lvl="2"/>
            <a:r>
              <a:rPr lang="en-US" smtClean="0"/>
              <a:t>Prevent the deletion of a table if there are dependencies from other tables</a:t>
            </a:r>
          </a:p>
          <a:p>
            <a:pPr lvl="2"/>
            <a:r>
              <a:rPr lang="en-US" smtClean="0"/>
              <a:t>Provide rules for Oracle tools, such as Oracle Developer</a:t>
            </a:r>
          </a:p>
          <a:p>
            <a:pPr lvl="1"/>
            <a:r>
              <a:rPr lang="en-US" b="1" smtClean="0"/>
              <a:t>Data Integrity Constraints</a:t>
            </a:r>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pPr>
              <a:lnSpc>
                <a:spcPct val="95000"/>
              </a:lnSpc>
              <a:spcBef>
                <a:spcPct val="0"/>
              </a:spcBef>
            </a:pPr>
            <a:endParaRPr lang="en-US" smtClean="0">
              <a:latin typeface="Times" panose="02020603050405020304" pitchFamily="18" charset="0"/>
            </a:endParaRPr>
          </a:p>
          <a:p>
            <a:pPr>
              <a:lnSpc>
                <a:spcPct val="95000"/>
              </a:lnSpc>
              <a:spcBef>
                <a:spcPct val="0"/>
              </a:spcBef>
            </a:pPr>
            <a:r>
              <a:rPr lang="en-US" smtClean="0">
                <a:latin typeface="Times" panose="02020603050405020304" pitchFamily="18" charset="0"/>
              </a:rPr>
              <a:t/>
            </a:r>
            <a:br>
              <a:rPr lang="en-US" smtClean="0">
                <a:latin typeface="Times" panose="02020603050405020304" pitchFamily="18" charset="0"/>
              </a:rPr>
            </a:br>
            <a:endParaRPr lang="en-US" smtClean="0">
              <a:latin typeface="Times" panose="02020603050405020304" pitchFamily="18" charset="0"/>
            </a:endParaRPr>
          </a:p>
          <a:p>
            <a:pPr lvl="1"/>
            <a:r>
              <a:rPr lang="en-US" smtClean="0"/>
              <a:t>For more information, see </a:t>
            </a:r>
            <a:r>
              <a:rPr lang="en-US" i="1" smtClean="0"/>
              <a:t>Oracle9i SQL Reference, </a:t>
            </a:r>
            <a:r>
              <a:rPr lang="en-US" smtClean="0"/>
              <a:t>“</a:t>
            </a:r>
            <a:r>
              <a:rPr lang="en-US" smtClean="0">
                <a:latin typeface="Courier New" panose="02070309020205020404" pitchFamily="49" charset="0"/>
              </a:rPr>
              <a:t>CONSTRAINT</a:t>
            </a:r>
            <a:r>
              <a:rPr lang="en-US" smtClean="0"/>
              <a:t>.”</a:t>
            </a:r>
          </a:p>
        </p:txBody>
      </p:sp>
      <p:sp>
        <p:nvSpPr>
          <p:cNvPr id="1028"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graphicFrame>
        <p:nvGraphicFramePr>
          <p:cNvPr id="1026" name="Object 2"/>
          <p:cNvGraphicFramePr>
            <a:graphicFrameLocks/>
          </p:cNvGraphicFramePr>
          <p:nvPr/>
        </p:nvGraphicFramePr>
        <p:xfrm>
          <a:off x="630238" y="6446838"/>
          <a:ext cx="5776912" cy="2276475"/>
        </p:xfrm>
        <a:graphic>
          <a:graphicData uri="http://schemas.openxmlformats.org/presentationml/2006/ole">
            <mc:AlternateContent xmlns:mc="http://schemas.openxmlformats.org/markup-compatibility/2006">
              <mc:Choice xmlns:v="urn:schemas-microsoft-com:vml" Requires="v">
                <p:oleObj spid="_x0000_s1027" name="Document" r:id="rId4" imgW="6026040" imgH="2374560" progId="Word.Document.8">
                  <p:embed/>
                </p:oleObj>
              </mc:Choice>
              <mc:Fallback>
                <p:oleObj name="Document" r:id="rId4" imgW="6026040" imgH="237456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238" y="6446838"/>
                        <a:ext cx="5776912"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92279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Constraint Guidelines</a:t>
            </a:r>
          </a:p>
          <a:p>
            <a:pPr lvl="1"/>
            <a:r>
              <a:rPr lang="en-US" smtClean="0"/>
              <a:t>All constraints are stored in the data dictionary. Constraints are easy to reference if you give them a meaningful name. Constraint names must follow the standard object-naming rules. If you do not name your constraint, the Oracle server generates a name with the format </a:t>
            </a:r>
            <a:r>
              <a:rPr lang="en-US" smtClean="0">
                <a:latin typeface="Courier New" panose="02070309020205020404" pitchFamily="49" charset="0"/>
              </a:rPr>
              <a:t>SYS_C</a:t>
            </a:r>
            <a:r>
              <a:rPr lang="en-US" i="1" smtClean="0">
                <a:latin typeface="Courier New" panose="02070309020205020404" pitchFamily="49" charset="0"/>
              </a:rPr>
              <a:t>n</a:t>
            </a:r>
            <a:r>
              <a:rPr lang="en-US" smtClean="0"/>
              <a:t>, where </a:t>
            </a:r>
            <a:r>
              <a:rPr lang="en-US" i="1" smtClean="0"/>
              <a:t>n</a:t>
            </a:r>
            <a:r>
              <a:rPr lang="en-US" smtClean="0"/>
              <a:t> is an integer so that the constraint name is unique.</a:t>
            </a:r>
          </a:p>
          <a:p>
            <a:pPr lvl="1"/>
            <a:r>
              <a:rPr lang="en-US" smtClean="0"/>
              <a:t>Constraints can be defined at the time of table creation or after the table has been created.</a:t>
            </a:r>
          </a:p>
          <a:p>
            <a:pPr lvl="1"/>
            <a:r>
              <a:rPr lang="en-US" smtClean="0"/>
              <a:t>You can view the constraints defined for a specific table by looking at the </a:t>
            </a:r>
            <a:r>
              <a:rPr lang="en-US" smtClean="0">
                <a:solidFill>
                  <a:srgbClr val="FC0128"/>
                </a:solidFill>
                <a:latin typeface="Courier New" panose="02070309020205020404" pitchFamily="49" charset="0"/>
              </a:rPr>
              <a:t>USER_CONSTRAINTS</a:t>
            </a:r>
            <a:r>
              <a:rPr lang="en-US" smtClean="0"/>
              <a:t> data dictionary table.</a:t>
            </a:r>
          </a:p>
          <a:p>
            <a:endParaRPr lang="en-US" smtClean="0">
              <a:latin typeface="Times New Roman" panose="02020603050405020304" pitchFamily="18" charset="0"/>
            </a:endParaRPr>
          </a:p>
        </p:txBody>
      </p:sp>
      <p:sp>
        <p:nvSpPr>
          <p:cNvPr id="40963"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5177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tabLst>
                <a:tab pos="471488" algn="l"/>
                <a:tab pos="2112963" algn="l"/>
              </a:tabLst>
            </a:pPr>
            <a:r>
              <a:rPr lang="en-US" smtClean="0"/>
              <a:t>Defining Constraints</a:t>
            </a:r>
          </a:p>
          <a:p>
            <a:pPr lvl="1">
              <a:tabLst>
                <a:tab pos="471488" algn="l"/>
                <a:tab pos="2112963" algn="l"/>
              </a:tabLst>
            </a:pPr>
            <a:r>
              <a:rPr lang="en-US" smtClean="0"/>
              <a:t>The slide gives the syntax for </a:t>
            </a:r>
            <a:r>
              <a:rPr lang="en-US" smtClean="0">
                <a:solidFill>
                  <a:srgbClr val="FC0128"/>
                </a:solidFill>
              </a:rPr>
              <a:t>defining constraints</a:t>
            </a:r>
            <a:r>
              <a:rPr lang="en-US" smtClean="0"/>
              <a:t> while creating a table.</a:t>
            </a:r>
          </a:p>
          <a:p>
            <a:pPr lvl="1">
              <a:tabLst>
                <a:tab pos="471488" algn="l"/>
                <a:tab pos="2112963" algn="l"/>
              </a:tabLst>
            </a:pPr>
            <a:r>
              <a:rPr lang="en-US" smtClean="0"/>
              <a:t>In the syntax:</a:t>
            </a:r>
          </a:p>
          <a:p>
            <a:pPr lvl="1">
              <a:tabLst>
                <a:tab pos="471488" algn="l"/>
                <a:tab pos="2112963" algn="l"/>
              </a:tabLst>
            </a:pPr>
            <a:r>
              <a:rPr lang="en-US" i="1" smtClean="0"/>
              <a:t>	</a:t>
            </a:r>
            <a:r>
              <a:rPr lang="en-US" i="1" smtClean="0">
                <a:latin typeface="Courier New" panose="02070309020205020404" pitchFamily="49" charset="0"/>
              </a:rPr>
              <a:t>schema</a:t>
            </a:r>
            <a:r>
              <a:rPr lang="en-US" smtClean="0"/>
              <a:t>	is the same as the owner’s name</a:t>
            </a:r>
          </a:p>
          <a:p>
            <a:pPr lvl="1">
              <a:tabLst>
                <a:tab pos="471488" algn="l"/>
                <a:tab pos="2112963" algn="l"/>
              </a:tabLst>
            </a:pPr>
            <a:r>
              <a:rPr lang="en-US" i="1" smtClean="0"/>
              <a:t>	</a:t>
            </a:r>
            <a:r>
              <a:rPr lang="en-US" i="1" smtClean="0">
                <a:latin typeface="Courier New" panose="02070309020205020404" pitchFamily="49" charset="0"/>
              </a:rPr>
              <a:t>table</a:t>
            </a:r>
            <a:r>
              <a:rPr lang="en-US" smtClean="0"/>
              <a:t>	is the name of the table</a:t>
            </a:r>
          </a:p>
          <a:p>
            <a:pPr lvl="1">
              <a:tabLst>
                <a:tab pos="471488" algn="l"/>
                <a:tab pos="2112963" algn="l"/>
              </a:tabLst>
            </a:pPr>
            <a:r>
              <a:rPr lang="en-US" smtClean="0"/>
              <a:t>	</a:t>
            </a:r>
            <a:r>
              <a:rPr lang="en-US" smtClean="0">
                <a:latin typeface="Courier New" panose="02070309020205020404" pitchFamily="49" charset="0"/>
              </a:rPr>
              <a:t>DEFAULT </a:t>
            </a:r>
            <a:r>
              <a:rPr lang="en-US" i="1" smtClean="0">
                <a:latin typeface="Courier New" panose="02070309020205020404" pitchFamily="49" charset="0"/>
              </a:rPr>
              <a:t>expr</a:t>
            </a:r>
            <a:r>
              <a:rPr lang="en-US" i="1" smtClean="0"/>
              <a:t>	</a:t>
            </a:r>
            <a:r>
              <a:rPr lang="en-US" smtClean="0"/>
              <a:t>specifies a default value to use if a value is omitted in the </a:t>
            </a:r>
            <a:r>
              <a:rPr lang="en-US" smtClean="0">
                <a:latin typeface="Courier New" panose="02070309020205020404" pitchFamily="49" charset="0"/>
              </a:rPr>
              <a:t>INSERT</a:t>
            </a:r>
            <a:r>
              <a:rPr lang="en-US" smtClean="0"/>
              <a:t> 			statement</a:t>
            </a:r>
          </a:p>
          <a:p>
            <a:pPr lvl="1">
              <a:tabLst>
                <a:tab pos="471488" algn="l"/>
                <a:tab pos="2112963" algn="l"/>
              </a:tabLst>
            </a:pPr>
            <a:r>
              <a:rPr lang="en-US" i="1" smtClean="0"/>
              <a:t>	</a:t>
            </a:r>
            <a:r>
              <a:rPr lang="en-US" i="1" smtClean="0">
                <a:latin typeface="Courier New" panose="02070309020205020404" pitchFamily="49" charset="0"/>
              </a:rPr>
              <a:t>column</a:t>
            </a:r>
            <a:r>
              <a:rPr lang="en-US" smtClean="0"/>
              <a:t>	is the name of the column</a:t>
            </a:r>
          </a:p>
          <a:p>
            <a:pPr lvl="1">
              <a:tabLst>
                <a:tab pos="471488" algn="l"/>
                <a:tab pos="2112963" algn="l"/>
              </a:tabLst>
            </a:pPr>
            <a:r>
              <a:rPr lang="en-US" smtClean="0"/>
              <a:t>	</a:t>
            </a:r>
            <a:r>
              <a:rPr lang="en-US" i="1" smtClean="0">
                <a:latin typeface="Courier New" panose="02070309020205020404" pitchFamily="49" charset="0"/>
              </a:rPr>
              <a:t>datatype</a:t>
            </a:r>
            <a:r>
              <a:rPr lang="en-US" smtClean="0"/>
              <a:t>	is the column’s data type and length</a:t>
            </a:r>
          </a:p>
          <a:p>
            <a:pPr lvl="1">
              <a:tabLst>
                <a:tab pos="471488" algn="l"/>
                <a:tab pos="2112963" algn="l"/>
              </a:tabLst>
            </a:pPr>
            <a:r>
              <a:rPr lang="en-US" smtClean="0"/>
              <a:t>	</a:t>
            </a:r>
            <a:r>
              <a:rPr lang="en-US" i="1" smtClean="0">
                <a:latin typeface="Courier New" panose="02070309020205020404" pitchFamily="49" charset="0"/>
              </a:rPr>
              <a:t>column_constraint</a:t>
            </a:r>
            <a:r>
              <a:rPr lang="en-US" smtClean="0"/>
              <a:t>	is an integrity constraint as part of the column definition</a:t>
            </a:r>
          </a:p>
          <a:p>
            <a:pPr lvl="1">
              <a:tabLst>
                <a:tab pos="471488" algn="l"/>
                <a:tab pos="2112963" algn="l"/>
              </a:tabLst>
            </a:pPr>
            <a:r>
              <a:rPr lang="en-US" i="1" smtClean="0"/>
              <a:t>	</a:t>
            </a:r>
            <a:r>
              <a:rPr lang="en-US" i="1" smtClean="0">
                <a:latin typeface="Courier New" panose="02070309020205020404" pitchFamily="49" charset="0"/>
              </a:rPr>
              <a:t>table_constraint</a:t>
            </a:r>
            <a:r>
              <a:rPr lang="en-US" smtClean="0"/>
              <a:t>	is an integrity constraint as part of the table definition</a:t>
            </a:r>
          </a:p>
          <a:p>
            <a:pPr lvl="1">
              <a:tabLst>
                <a:tab pos="471488" algn="l"/>
                <a:tab pos="2112963" algn="l"/>
              </a:tabLst>
            </a:pPr>
            <a:r>
              <a:rPr lang="en-US" smtClean="0"/>
              <a:t>For more information, see </a:t>
            </a:r>
            <a:r>
              <a:rPr lang="en-US" i="1" smtClean="0"/>
              <a:t>Oracle9i SQL Reference, </a:t>
            </a:r>
            <a:r>
              <a:rPr lang="en-US" smtClean="0"/>
              <a:t>“</a:t>
            </a:r>
            <a:r>
              <a:rPr lang="en-US" smtClean="0">
                <a:latin typeface="Courier New" panose="02070309020205020404" pitchFamily="49" charset="0"/>
              </a:rPr>
              <a:t>CREATE TABLE</a:t>
            </a:r>
            <a:r>
              <a:rPr lang="en-US" smtClean="0"/>
              <a:t>.”</a:t>
            </a:r>
          </a:p>
          <a:p>
            <a:pPr>
              <a:tabLst>
                <a:tab pos="471488" algn="l"/>
                <a:tab pos="2112963" algn="l"/>
              </a:tabLst>
            </a:pPr>
            <a:endParaRPr lang="en-US" smtClean="0">
              <a:latin typeface="Times New Roman" panose="02020603050405020304" pitchFamily="18" charset="0"/>
            </a:endParaRPr>
          </a:p>
        </p:txBody>
      </p:sp>
    </p:spTree>
    <p:extLst>
      <p:ext uri="{BB962C8B-B14F-4D97-AF65-F5344CB8AC3E}">
        <p14:creationId xmlns:p14="http://schemas.microsoft.com/office/powerpoint/2010/main" val="180582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Constraint Guidelines</a:t>
            </a:r>
          </a:p>
          <a:p>
            <a:pPr lvl="1"/>
            <a:r>
              <a:rPr lang="en-US" smtClean="0"/>
              <a:t>All constraints are stored in the data dictionary. Constraints are easy to reference if you give them a meaningful name. Constraint names must follow the standard object-naming rules. If you do not name your constraint, the Oracle server generates a name with the format </a:t>
            </a:r>
            <a:r>
              <a:rPr lang="en-US" smtClean="0">
                <a:latin typeface="Courier New" panose="02070309020205020404" pitchFamily="49" charset="0"/>
              </a:rPr>
              <a:t>SYS_C</a:t>
            </a:r>
            <a:r>
              <a:rPr lang="en-US" i="1" smtClean="0">
                <a:latin typeface="Courier New" panose="02070309020205020404" pitchFamily="49" charset="0"/>
              </a:rPr>
              <a:t>n</a:t>
            </a:r>
            <a:r>
              <a:rPr lang="en-US" smtClean="0"/>
              <a:t>, where </a:t>
            </a:r>
            <a:r>
              <a:rPr lang="en-US" i="1" smtClean="0"/>
              <a:t>n</a:t>
            </a:r>
            <a:r>
              <a:rPr lang="en-US" smtClean="0"/>
              <a:t> is an integer so that the constraint name is unique.</a:t>
            </a:r>
          </a:p>
          <a:p>
            <a:pPr lvl="1"/>
            <a:r>
              <a:rPr lang="en-US" smtClean="0"/>
              <a:t>Constraints can be defined at the time of table creation or after the table has been created.</a:t>
            </a:r>
          </a:p>
          <a:p>
            <a:pPr lvl="1"/>
            <a:r>
              <a:rPr lang="en-US" smtClean="0"/>
              <a:t>You can view the constraints defined for a specific table by looking at the </a:t>
            </a:r>
            <a:r>
              <a:rPr lang="en-US" smtClean="0">
                <a:solidFill>
                  <a:srgbClr val="FC0128"/>
                </a:solidFill>
                <a:latin typeface="Courier New" panose="02070309020205020404" pitchFamily="49" charset="0"/>
              </a:rPr>
              <a:t>USER_CONSTRAINTS</a:t>
            </a:r>
            <a:r>
              <a:rPr lang="en-US" smtClean="0"/>
              <a:t> data dictionary table.</a:t>
            </a:r>
          </a:p>
          <a:p>
            <a:endParaRPr lang="en-US" smtClean="0">
              <a:latin typeface="Times New Roman" panose="02020603050405020304" pitchFamily="18" charset="0"/>
            </a:endParaRPr>
          </a:p>
        </p:txBody>
      </p:sp>
      <p:sp>
        <p:nvSpPr>
          <p:cNvPr id="40963"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64264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40814B-7A3E-49F4-BCB0-D009CCE12C3F}" type="datetime1">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90773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BDED1-8352-42E5-945C-7F8ED9D66046}" type="datetime1">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15571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DAB9D-4CB7-49AA-962A-475A2392E9A5}" type="datetime1">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323063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6E854-9C5E-40C3-9BF4-D9F6B982325D}" type="datetime1">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143997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DE6F70-B926-42E2-9450-930661FC1C93}" type="datetime1">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284904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837985-30E2-49D9-8AE6-CFC8A116A9E7}" type="datetime1">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5380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FB8BE3-C850-497D-AC5C-FA9977CC58F1}" type="datetime1">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280303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7624CD-76D3-4929-90A4-FD949EB66993}" type="datetime1">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145275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05BF7-F82D-446E-815F-6F9E75860E46}" type="datetime1">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238846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31456-3169-4ABD-8E22-0E3498791E77}" type="datetime1">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196493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8CDA1-3896-41AB-8287-BC54A1D5C9E3}" type="datetime1">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4A93B-689A-4E87-B312-E5A01D16411C}" type="slidenum">
              <a:rPr lang="en-US" smtClean="0"/>
              <a:t>‹#›</a:t>
            </a:fld>
            <a:endParaRPr lang="en-US"/>
          </a:p>
        </p:txBody>
      </p:sp>
    </p:spTree>
    <p:extLst>
      <p:ext uri="{BB962C8B-B14F-4D97-AF65-F5344CB8AC3E}">
        <p14:creationId xmlns:p14="http://schemas.microsoft.com/office/powerpoint/2010/main" val="38623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66E6E-28F0-4FC1-A4DE-26C0A889F183}" type="datetime1">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4A93B-689A-4E87-B312-E5A01D16411C}" type="slidenum">
              <a:rPr lang="en-US" smtClean="0"/>
              <a:t>‹#›</a:t>
            </a:fld>
            <a:endParaRPr lang="en-US"/>
          </a:p>
        </p:txBody>
      </p:sp>
    </p:spTree>
    <p:extLst>
      <p:ext uri="{BB962C8B-B14F-4D97-AF65-F5344CB8AC3E}">
        <p14:creationId xmlns:p14="http://schemas.microsoft.com/office/powerpoint/2010/main" val="283021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SQL</a:t>
            </a:r>
            <a:endParaRPr lang="en-US" dirty="0"/>
          </a:p>
        </p:txBody>
      </p:sp>
      <p:sp>
        <p:nvSpPr>
          <p:cNvPr id="3" name="Subtitle 2"/>
          <p:cNvSpPr>
            <a:spLocks noGrp="1"/>
          </p:cNvSpPr>
          <p:nvPr>
            <p:ph type="subTitle" idx="1"/>
          </p:nvPr>
        </p:nvSpPr>
        <p:spPr/>
        <p:txBody>
          <a:bodyPr/>
          <a:lstStyle/>
          <a:p>
            <a:r>
              <a:rPr lang="en-US" dirty="0" smtClean="0"/>
              <a:t>Week 4</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5539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36775" y="228600"/>
            <a:ext cx="8153400" cy="990600"/>
          </a:xfrm>
        </p:spPr>
        <p:txBody>
          <a:bodyPr/>
          <a:lstStyle/>
          <a:p>
            <a:r>
              <a:rPr lang="en-US" smtClean="0"/>
              <a:t>Dropping a Table</a:t>
            </a:r>
          </a:p>
        </p:txBody>
      </p:sp>
      <p:sp>
        <p:nvSpPr>
          <p:cNvPr id="58371" name="Rectangle 3"/>
          <p:cNvSpPr>
            <a:spLocks noGrp="1" noChangeArrowheads="1"/>
          </p:cNvSpPr>
          <p:nvPr>
            <p:ph idx="1"/>
          </p:nvPr>
        </p:nvSpPr>
        <p:spPr>
          <a:xfrm>
            <a:off x="1981201" y="1322387"/>
            <a:ext cx="8308975" cy="2206626"/>
          </a:xfrm>
        </p:spPr>
        <p:txBody>
          <a:bodyPr>
            <a:normAutofit/>
          </a:bodyPr>
          <a:lstStyle/>
          <a:p>
            <a:pPr>
              <a:defRPr/>
            </a:pPr>
            <a:r>
              <a:rPr lang="en-US" dirty="0"/>
              <a:t>All data and structure in the table is deleted.</a:t>
            </a:r>
          </a:p>
          <a:p>
            <a:pPr>
              <a:defRPr/>
            </a:pPr>
            <a:r>
              <a:rPr lang="en-US" dirty="0"/>
              <a:t>Any pending transactions are committed.</a:t>
            </a:r>
          </a:p>
          <a:p>
            <a:pPr>
              <a:defRPr/>
            </a:pPr>
            <a:r>
              <a:rPr lang="en-US" dirty="0"/>
              <a:t>All indexes are dropped.</a:t>
            </a:r>
          </a:p>
          <a:p>
            <a:pPr>
              <a:defRPr/>
            </a:pPr>
            <a:r>
              <a:rPr lang="en-US" dirty="0"/>
              <a:t>You </a:t>
            </a:r>
            <a:r>
              <a:rPr lang="en-US" i="1" dirty="0"/>
              <a:t>cannot</a:t>
            </a:r>
            <a:r>
              <a:rPr lang="en-US" dirty="0"/>
              <a:t> roll back the </a:t>
            </a:r>
            <a:r>
              <a:rPr lang="en-US" dirty="0">
                <a:latin typeface="Courier New" pitchFamily="49" charset="0"/>
              </a:rPr>
              <a:t>DROP TABLE</a:t>
            </a:r>
            <a:r>
              <a:rPr lang="en-US" dirty="0"/>
              <a:t> statement.</a:t>
            </a:r>
          </a:p>
        </p:txBody>
      </p:sp>
      <p:sp>
        <p:nvSpPr>
          <p:cNvPr id="58372" name="Rectangle 4"/>
          <p:cNvSpPr>
            <a:spLocks noChangeArrowheads="1"/>
          </p:cNvSpPr>
          <p:nvPr/>
        </p:nvSpPr>
        <p:spPr bwMode="blackWhite">
          <a:xfrm>
            <a:off x="2136964" y="3261849"/>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defRPr/>
            </a:pPr>
            <a:endParaRPr lang="en-US" b="1">
              <a:solidFill>
                <a:srgbClr val="000000"/>
              </a:solidFill>
              <a:latin typeface="Courier New" pitchFamily="49" charset="0"/>
            </a:endParaRPr>
          </a:p>
          <a:p>
            <a:pPr>
              <a:lnSpc>
                <a:spcPct val="150000"/>
              </a:lnSpc>
              <a:tabLst>
                <a:tab pos="1200150" algn="l"/>
              </a:tabLst>
              <a:defRPr/>
            </a:pPr>
            <a:endParaRPr lang="en-US" b="1">
              <a:solidFill>
                <a:srgbClr val="000000"/>
              </a:solidFill>
              <a:latin typeface="Courier New" pitchFamily="49" charset="0"/>
            </a:endParaRPr>
          </a:p>
          <a:p>
            <a:pPr>
              <a:lnSpc>
                <a:spcPct val="150000"/>
              </a:lnSpc>
              <a:tabLst>
                <a:tab pos="1200150" algn="l"/>
              </a:tabLst>
              <a:defRPr/>
            </a:pPr>
            <a:endParaRPr lang="en-US" b="1">
              <a:solidFill>
                <a:srgbClr val="000000"/>
              </a:solidFill>
              <a:latin typeface="Courier New" pitchFamily="49" charset="0"/>
            </a:endParaRPr>
          </a:p>
        </p:txBody>
      </p:sp>
      <p:sp>
        <p:nvSpPr>
          <p:cNvPr id="58373" name="Rectangle 5"/>
          <p:cNvSpPr>
            <a:spLocks noChangeArrowheads="1"/>
          </p:cNvSpPr>
          <p:nvPr/>
        </p:nvSpPr>
        <p:spPr bwMode="blackWhite">
          <a:xfrm>
            <a:off x="2357718" y="3261848"/>
            <a:ext cx="7308758" cy="75882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DROP TABLE </a:t>
            </a:r>
            <a:r>
              <a:rPr lang="en-US" b="1" dirty="0" err="1">
                <a:solidFill>
                  <a:srgbClr val="000000"/>
                </a:solidFill>
                <a:latin typeface="Courier New" pitchFamily="49" charset="0"/>
              </a:rPr>
              <a:t>dept</a:t>
            </a:r>
            <a:r>
              <a:rPr lang="en-US" b="1" dirty="0">
                <a:solidFill>
                  <a:srgbClr val="000000"/>
                </a:solidFill>
                <a:latin typeface="Courier New" pitchFamily="49" charset="0"/>
              </a:rPr>
              <a:t>;</a:t>
            </a:r>
            <a:endParaRPr lang="en-US" b="1" dirty="0">
              <a:solidFill>
                <a:srgbClr val="000000"/>
              </a:solidFill>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Table dropped.</a:t>
            </a:r>
          </a:p>
        </p:txBody>
      </p:sp>
      <p:sp>
        <p:nvSpPr>
          <p:cNvPr id="8"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1539254479"/>
      </p:ext>
    </p:extLst>
  </p:cSld>
  <p:clrMapOvr>
    <a:masterClrMapping/>
  </p:clrMapOvr>
  <p:transition spd="slow">
    <p:cu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2136775" y="228600"/>
            <a:ext cx="8153400" cy="990600"/>
          </a:xfrm>
        </p:spPr>
        <p:txBody>
          <a:bodyPr/>
          <a:lstStyle/>
          <a:p>
            <a:r>
              <a:rPr lang="en-US"/>
              <a:t>Copying Rows from Another Table</a:t>
            </a:r>
            <a:endParaRPr lang="en-US" sz="4800"/>
          </a:p>
        </p:txBody>
      </p:sp>
      <p:sp>
        <p:nvSpPr>
          <p:cNvPr id="19459" name="Rectangle 4"/>
          <p:cNvSpPr>
            <a:spLocks noGrp="1" noChangeArrowheads="1"/>
          </p:cNvSpPr>
          <p:nvPr>
            <p:ph idx="1"/>
          </p:nvPr>
        </p:nvSpPr>
        <p:spPr>
          <a:xfrm>
            <a:off x="1994648" y="1358154"/>
            <a:ext cx="8216153" cy="4960097"/>
          </a:xfrm>
        </p:spPr>
        <p:txBody>
          <a:bodyPr/>
          <a:lstStyle/>
          <a:p>
            <a:r>
              <a:rPr lang="en-US" dirty="0"/>
              <a:t>Write your </a:t>
            </a:r>
            <a:r>
              <a:rPr lang="en-US" dirty="0">
                <a:latin typeface="Courier New" panose="02070309020205020404" pitchFamily="49" charset="0"/>
              </a:rPr>
              <a:t>INSERT</a:t>
            </a:r>
            <a:r>
              <a:rPr lang="en-US" dirty="0"/>
              <a:t> statement with a </a:t>
            </a:r>
            <a:r>
              <a:rPr lang="en-US" dirty="0" err="1"/>
              <a:t>subquery</a:t>
            </a:r>
            <a:r>
              <a:rPr lang="en-US" dirty="0"/>
              <a:t>.</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Do not use the </a:t>
            </a:r>
            <a:r>
              <a:rPr lang="en-US" dirty="0">
                <a:latin typeface="Courier New" panose="02070309020205020404" pitchFamily="49" charset="0"/>
              </a:rPr>
              <a:t>VALUES</a:t>
            </a:r>
            <a:r>
              <a:rPr lang="en-US" dirty="0"/>
              <a:t> clause.</a:t>
            </a:r>
          </a:p>
          <a:p>
            <a:r>
              <a:rPr lang="en-US" dirty="0"/>
              <a:t>It copies all data from employees table into </a:t>
            </a:r>
            <a:r>
              <a:rPr lang="en-US" dirty="0" err="1"/>
              <a:t>emp</a:t>
            </a:r>
            <a:r>
              <a:rPr lang="en-US" dirty="0"/>
              <a:t> table</a:t>
            </a:r>
          </a:p>
        </p:txBody>
      </p:sp>
      <p:sp>
        <p:nvSpPr>
          <p:cNvPr id="19460" name="Rectangle 2"/>
          <p:cNvSpPr>
            <a:spLocks noChangeArrowheads="1"/>
          </p:cNvSpPr>
          <p:nvPr/>
        </p:nvSpPr>
        <p:spPr bwMode="blackWhite">
          <a:xfrm>
            <a:off x="2218021" y="1855697"/>
            <a:ext cx="7032625" cy="1905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1200150" algn="l"/>
              </a:tabLst>
              <a:defRPr/>
            </a:pPr>
            <a:endParaRPr lang="en-US">
              <a:solidFill>
                <a:srgbClr val="000000"/>
              </a:solidFill>
              <a:latin typeface="Courier New" pitchFamily="49" charset="0"/>
            </a:endParaRPr>
          </a:p>
          <a:p>
            <a:pPr>
              <a:lnSpc>
                <a:spcPct val="90000"/>
              </a:lnSpc>
              <a:tabLst>
                <a:tab pos="1200150" algn="l"/>
              </a:tabLst>
              <a:defRPr/>
            </a:pPr>
            <a:endParaRPr lang="en-US">
              <a:solidFill>
                <a:srgbClr val="000000"/>
              </a:solidFill>
              <a:latin typeface="Courier New" pitchFamily="49" charset="0"/>
            </a:endParaRPr>
          </a:p>
        </p:txBody>
      </p:sp>
      <p:sp>
        <p:nvSpPr>
          <p:cNvPr id="25606" name="Rectangle 6"/>
          <p:cNvSpPr>
            <a:spLocks noChangeArrowheads="1"/>
          </p:cNvSpPr>
          <p:nvPr/>
        </p:nvSpPr>
        <p:spPr bwMode="blackWhite">
          <a:xfrm>
            <a:off x="2283761" y="1931897"/>
            <a:ext cx="6826250" cy="1828800"/>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INSERT INTO </a:t>
            </a:r>
            <a:r>
              <a:rPr lang="en-US" b="1" dirty="0" err="1">
                <a:solidFill>
                  <a:srgbClr val="000000"/>
                </a:solidFill>
                <a:latin typeface="Courier New" pitchFamily="49" charset="0"/>
              </a:rPr>
              <a:t>emp</a:t>
            </a:r>
            <a:endParaRPr lang="en-US" b="1" dirty="0">
              <a:solidFill>
                <a:srgbClr val="000000"/>
              </a:solidFill>
              <a:latin typeface="Courier New" pitchFamily="49" charset="0"/>
            </a:endParaRPr>
          </a:p>
          <a:p>
            <a:pPr>
              <a:tabLst>
                <a:tab pos="1200150" algn="l"/>
              </a:tabLst>
              <a:defRPr/>
            </a:pPr>
            <a:r>
              <a:rPr lang="en-US" b="1" dirty="0">
                <a:solidFill>
                  <a:srgbClr val="000000"/>
                </a:solidFill>
                <a:latin typeface="Courier New" pitchFamily="49" charset="0"/>
              </a:rPr>
              <a:t>  </a:t>
            </a:r>
          </a:p>
          <a:p>
            <a:pPr>
              <a:tabLst>
                <a:tab pos="1200150" algn="l"/>
              </a:tabLst>
              <a:defRPr/>
            </a:pPr>
            <a:r>
              <a:rPr lang="en-US" b="1" dirty="0">
                <a:solidFill>
                  <a:srgbClr val="000000"/>
                </a:solidFill>
                <a:latin typeface="Courier New" pitchFamily="49" charset="0"/>
              </a:rPr>
              <a:t>  SELECT * FROM  employees;</a:t>
            </a:r>
          </a:p>
          <a:p>
            <a:pPr>
              <a:tabLst>
                <a:tab pos="1200150" algn="l"/>
              </a:tabLst>
              <a:defRPr/>
            </a:pPr>
            <a:endParaRPr lang="en-US" b="1" dirty="0">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4 rows created.</a:t>
            </a:r>
          </a:p>
        </p:txBody>
      </p:sp>
      <p:sp>
        <p:nvSpPr>
          <p:cNvPr id="19462" name="Rectangle 5"/>
          <p:cNvSpPr>
            <a:spLocks noChangeArrowheads="1"/>
          </p:cNvSpPr>
          <p:nvPr/>
        </p:nvSpPr>
        <p:spPr bwMode="ltGray">
          <a:xfrm>
            <a:off x="2235485" y="2644591"/>
            <a:ext cx="3703637" cy="45720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34666148"/>
      </p:ext>
    </p:extLst>
  </p:cSld>
  <p:clrMapOvr>
    <a:masterClrMapping/>
  </p:clrMapOvr>
  <p:transition spd="slow">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2136775" y="228600"/>
            <a:ext cx="8153400" cy="990600"/>
          </a:xfrm>
        </p:spPr>
        <p:txBody>
          <a:bodyPr>
            <a:normAutofit fontScale="90000"/>
          </a:bodyPr>
          <a:lstStyle/>
          <a:p>
            <a:r>
              <a:rPr lang="en-US"/>
              <a:t>Copying Specific Columns data from Another Table</a:t>
            </a:r>
          </a:p>
        </p:txBody>
      </p:sp>
      <p:sp>
        <p:nvSpPr>
          <p:cNvPr id="20483" name="Rectangle 4"/>
          <p:cNvSpPr>
            <a:spLocks noGrp="1" noChangeArrowheads="1"/>
          </p:cNvSpPr>
          <p:nvPr>
            <p:ph idx="1"/>
          </p:nvPr>
        </p:nvSpPr>
        <p:spPr>
          <a:xfrm>
            <a:off x="2196168" y="1387478"/>
            <a:ext cx="7826375" cy="4473575"/>
          </a:xfrm>
        </p:spPr>
        <p:txBody>
          <a:bodyPr/>
          <a:lstStyle/>
          <a:p>
            <a:pPr>
              <a:buFont typeface="Wingdings" panose="05000000000000000000" pitchFamily="2" charset="2"/>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Match the number of columns in the </a:t>
            </a:r>
            <a:r>
              <a:rPr lang="en-US" dirty="0">
                <a:latin typeface="Courier New" panose="02070309020205020404" pitchFamily="49" charset="0"/>
              </a:rPr>
              <a:t>INSERT</a:t>
            </a:r>
            <a:r>
              <a:rPr lang="en-US" dirty="0"/>
              <a:t> clause to those in the </a:t>
            </a:r>
            <a:r>
              <a:rPr lang="en-US" dirty="0" err="1"/>
              <a:t>subquery</a:t>
            </a:r>
            <a:r>
              <a:rPr lang="en-US" dirty="0"/>
              <a:t>.</a:t>
            </a:r>
          </a:p>
        </p:txBody>
      </p:sp>
      <p:sp>
        <p:nvSpPr>
          <p:cNvPr id="19460" name="Rectangle 2"/>
          <p:cNvSpPr>
            <a:spLocks noChangeArrowheads="1"/>
          </p:cNvSpPr>
          <p:nvPr/>
        </p:nvSpPr>
        <p:spPr bwMode="blackWhite">
          <a:xfrm>
            <a:off x="2567643" y="1295402"/>
            <a:ext cx="7032625" cy="243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1200150" algn="l"/>
              </a:tabLst>
              <a:defRPr/>
            </a:pPr>
            <a:endParaRPr lang="en-US">
              <a:solidFill>
                <a:srgbClr val="000000"/>
              </a:solidFill>
              <a:latin typeface="Courier New" pitchFamily="49" charset="0"/>
            </a:endParaRPr>
          </a:p>
          <a:p>
            <a:pPr>
              <a:lnSpc>
                <a:spcPct val="90000"/>
              </a:lnSpc>
              <a:tabLst>
                <a:tab pos="1200150" algn="l"/>
              </a:tabLst>
              <a:defRPr/>
            </a:pPr>
            <a:endParaRPr lang="en-US">
              <a:solidFill>
                <a:srgbClr val="000000"/>
              </a:solidFill>
              <a:latin typeface="Courier New" pitchFamily="49" charset="0"/>
            </a:endParaRPr>
          </a:p>
        </p:txBody>
      </p:sp>
      <p:sp>
        <p:nvSpPr>
          <p:cNvPr id="25606" name="Rectangle 6"/>
          <p:cNvSpPr>
            <a:spLocks noChangeArrowheads="1"/>
          </p:cNvSpPr>
          <p:nvPr/>
        </p:nvSpPr>
        <p:spPr bwMode="blackWhite">
          <a:xfrm>
            <a:off x="2593042" y="1371602"/>
            <a:ext cx="6826250" cy="23002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INSERT INTO </a:t>
            </a:r>
            <a:r>
              <a:rPr lang="en-US" b="1" dirty="0" err="1">
                <a:solidFill>
                  <a:srgbClr val="000000"/>
                </a:solidFill>
                <a:latin typeface="Courier New" pitchFamily="49" charset="0"/>
              </a:rPr>
              <a:t>emp</a:t>
            </a:r>
            <a:r>
              <a:rPr lang="en-US" b="1" dirty="0">
                <a:solidFill>
                  <a:srgbClr val="000000"/>
                </a:solidFill>
                <a:latin typeface="Courier New" pitchFamily="49" charset="0"/>
              </a:rPr>
              <a:t>(id, name, salary)</a:t>
            </a:r>
          </a:p>
          <a:p>
            <a:pPr>
              <a:tabLst>
                <a:tab pos="1200150" algn="l"/>
              </a:tabLst>
              <a:defRPr/>
            </a:pPr>
            <a:endParaRPr lang="en-US" b="1" dirty="0">
              <a:solidFill>
                <a:srgbClr val="000000"/>
              </a:solidFill>
              <a:latin typeface="Courier New" pitchFamily="49" charset="0"/>
            </a:endParaRPr>
          </a:p>
          <a:p>
            <a:pPr>
              <a:tabLst>
                <a:tab pos="1200150" algn="l"/>
              </a:tabLst>
              <a:defRPr/>
            </a:pPr>
            <a:r>
              <a:rPr lang="en-US" b="1" dirty="0">
                <a:solidFill>
                  <a:srgbClr val="000000"/>
                </a:solidFill>
                <a:latin typeface="Courier New" pitchFamily="49" charset="0"/>
              </a:rPr>
              <a:t>  SELECT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a:t>
            </a:r>
            <a:r>
              <a:rPr lang="en-US" b="1" dirty="0" err="1">
                <a:solidFill>
                  <a:srgbClr val="000000"/>
                </a:solidFill>
                <a:latin typeface="Courier New" pitchFamily="49" charset="0"/>
              </a:rPr>
              <a:t>last_name</a:t>
            </a:r>
            <a:r>
              <a:rPr lang="en-US" b="1" dirty="0">
                <a:solidFill>
                  <a:srgbClr val="000000"/>
                </a:solidFill>
                <a:latin typeface="Courier New" pitchFamily="49" charset="0"/>
              </a:rPr>
              <a:t>, salary</a:t>
            </a:r>
          </a:p>
          <a:p>
            <a:pPr>
              <a:tabLst>
                <a:tab pos="1200150" algn="l"/>
              </a:tabLst>
              <a:defRPr/>
            </a:pPr>
            <a:r>
              <a:rPr lang="en-US" b="1" dirty="0">
                <a:solidFill>
                  <a:srgbClr val="000000"/>
                </a:solidFill>
                <a:latin typeface="Courier New" pitchFamily="49" charset="0"/>
              </a:rPr>
              <a:t>  FROM   employees;</a:t>
            </a:r>
          </a:p>
          <a:p>
            <a:pPr>
              <a:tabLst>
                <a:tab pos="1200150" algn="l"/>
              </a:tabLst>
              <a:defRPr/>
            </a:pPr>
            <a:endParaRPr lang="en-US" b="1" dirty="0">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4 rows created.</a:t>
            </a:r>
          </a:p>
        </p:txBody>
      </p:sp>
      <p:sp>
        <p:nvSpPr>
          <p:cNvPr id="20486" name="Rectangle 5"/>
          <p:cNvSpPr>
            <a:spLocks noChangeArrowheads="1"/>
          </p:cNvSpPr>
          <p:nvPr/>
        </p:nvSpPr>
        <p:spPr bwMode="ltGray">
          <a:xfrm>
            <a:off x="2707342" y="2057402"/>
            <a:ext cx="6618288" cy="7683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11343376"/>
      </p:ext>
    </p:extLst>
  </p:cSld>
  <p:clrMapOvr>
    <a:masterClrMapping/>
  </p:clrMapOvr>
  <p:transition spd="slow">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2136775" y="228600"/>
            <a:ext cx="8153400" cy="990600"/>
          </a:xfrm>
        </p:spPr>
        <p:txBody>
          <a:bodyPr>
            <a:normAutofit fontScale="90000"/>
          </a:bodyPr>
          <a:lstStyle/>
          <a:p>
            <a:r>
              <a:rPr lang="en-US"/>
              <a:t>Copying Specific Rows from Another Table</a:t>
            </a:r>
          </a:p>
        </p:txBody>
      </p:sp>
      <p:sp>
        <p:nvSpPr>
          <p:cNvPr id="21507" name="Rectangle 4"/>
          <p:cNvSpPr>
            <a:spLocks noGrp="1" noChangeArrowheads="1"/>
          </p:cNvSpPr>
          <p:nvPr>
            <p:ph idx="1"/>
          </p:nvPr>
        </p:nvSpPr>
        <p:spPr>
          <a:xfrm>
            <a:off x="2133600" y="3832416"/>
            <a:ext cx="8001000" cy="1801905"/>
          </a:xfrm>
        </p:spPr>
        <p:txBody>
          <a:bodyPr>
            <a:normAutofit/>
          </a:bodyPr>
          <a:lstStyle/>
          <a:p>
            <a:r>
              <a:rPr lang="en-US" dirty="0"/>
              <a:t>You can filter rows before entering into new table</a:t>
            </a:r>
          </a:p>
          <a:p>
            <a:r>
              <a:rPr lang="en-US" dirty="0"/>
              <a:t>It first search out the CS employees and then insert its respective data (id, name, salary) into </a:t>
            </a:r>
            <a:r>
              <a:rPr lang="en-US" dirty="0" err="1"/>
              <a:t>emp_CS</a:t>
            </a:r>
            <a:r>
              <a:rPr lang="en-US" dirty="0"/>
              <a:t> table</a:t>
            </a:r>
          </a:p>
        </p:txBody>
      </p:sp>
      <p:sp>
        <p:nvSpPr>
          <p:cNvPr id="19460" name="Rectangle 2"/>
          <p:cNvSpPr>
            <a:spLocks noChangeArrowheads="1"/>
          </p:cNvSpPr>
          <p:nvPr/>
        </p:nvSpPr>
        <p:spPr bwMode="blackWhite">
          <a:xfrm>
            <a:off x="2755901" y="1228167"/>
            <a:ext cx="7032625" cy="243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1200150" algn="l"/>
              </a:tabLst>
              <a:defRPr/>
            </a:pPr>
            <a:endParaRPr lang="en-US">
              <a:solidFill>
                <a:srgbClr val="000000"/>
              </a:solidFill>
              <a:latin typeface="Courier New" pitchFamily="49" charset="0"/>
            </a:endParaRPr>
          </a:p>
          <a:p>
            <a:pPr>
              <a:lnSpc>
                <a:spcPct val="90000"/>
              </a:lnSpc>
              <a:tabLst>
                <a:tab pos="1200150" algn="l"/>
              </a:tabLst>
              <a:defRPr/>
            </a:pPr>
            <a:endParaRPr lang="en-US">
              <a:solidFill>
                <a:srgbClr val="000000"/>
              </a:solidFill>
              <a:latin typeface="Courier New" pitchFamily="49" charset="0"/>
            </a:endParaRPr>
          </a:p>
        </p:txBody>
      </p:sp>
      <p:sp>
        <p:nvSpPr>
          <p:cNvPr id="25606" name="Rectangle 6"/>
          <p:cNvSpPr>
            <a:spLocks noChangeArrowheads="1"/>
          </p:cNvSpPr>
          <p:nvPr/>
        </p:nvSpPr>
        <p:spPr bwMode="blackWhite">
          <a:xfrm>
            <a:off x="2781300" y="1304367"/>
            <a:ext cx="6826250" cy="23002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INSERT INTO </a:t>
            </a:r>
            <a:r>
              <a:rPr lang="en-US" b="1" dirty="0" err="1">
                <a:solidFill>
                  <a:srgbClr val="000000"/>
                </a:solidFill>
                <a:latin typeface="Courier New" pitchFamily="49" charset="0"/>
              </a:rPr>
              <a:t>emp_CS</a:t>
            </a:r>
            <a:r>
              <a:rPr lang="en-US" b="1" dirty="0">
                <a:solidFill>
                  <a:srgbClr val="000000"/>
                </a:solidFill>
                <a:latin typeface="Courier New" pitchFamily="49" charset="0"/>
              </a:rPr>
              <a:t>(id, name, salary)</a:t>
            </a:r>
          </a:p>
          <a:p>
            <a:pPr>
              <a:tabLst>
                <a:tab pos="1200150" algn="l"/>
              </a:tabLst>
              <a:defRPr/>
            </a:pPr>
            <a:endParaRPr lang="en-US" b="1" dirty="0">
              <a:solidFill>
                <a:srgbClr val="000000"/>
              </a:solidFill>
              <a:latin typeface="Courier New" pitchFamily="49" charset="0"/>
            </a:endParaRPr>
          </a:p>
          <a:p>
            <a:pPr>
              <a:tabLst>
                <a:tab pos="1200150" algn="l"/>
              </a:tabLst>
              <a:defRPr/>
            </a:pPr>
            <a:r>
              <a:rPr lang="en-US" b="1" dirty="0">
                <a:solidFill>
                  <a:srgbClr val="000000"/>
                </a:solidFill>
                <a:latin typeface="Courier New" pitchFamily="49" charset="0"/>
              </a:rPr>
              <a:t>  SELECT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a:t>
            </a:r>
            <a:r>
              <a:rPr lang="en-US" b="1" dirty="0" err="1">
                <a:solidFill>
                  <a:srgbClr val="000000"/>
                </a:solidFill>
                <a:latin typeface="Courier New" pitchFamily="49" charset="0"/>
              </a:rPr>
              <a:t>last_name</a:t>
            </a:r>
            <a:r>
              <a:rPr lang="en-US" b="1" dirty="0">
                <a:solidFill>
                  <a:srgbClr val="000000"/>
                </a:solidFill>
                <a:latin typeface="Courier New" pitchFamily="49" charset="0"/>
              </a:rPr>
              <a:t>, salary</a:t>
            </a:r>
          </a:p>
          <a:p>
            <a:pPr>
              <a:tabLst>
                <a:tab pos="1200150" algn="l"/>
              </a:tabLst>
              <a:defRPr/>
            </a:pPr>
            <a:r>
              <a:rPr lang="en-US" b="1" dirty="0">
                <a:solidFill>
                  <a:srgbClr val="000000"/>
                </a:solidFill>
                <a:latin typeface="Courier New" pitchFamily="49" charset="0"/>
              </a:rPr>
              <a:t>  FROM   employees;</a:t>
            </a:r>
          </a:p>
          <a:p>
            <a:pPr>
              <a:tabLst>
                <a:tab pos="1200150" algn="l"/>
              </a:tabLst>
              <a:defRPr/>
            </a:pPr>
            <a:r>
              <a:rPr lang="en-US" b="1" dirty="0">
                <a:solidFill>
                  <a:srgbClr val="000000"/>
                </a:solidFill>
                <a:latin typeface="Courier New" pitchFamily="49" charset="0"/>
              </a:rPr>
              <a:t>  WHERE </a:t>
            </a:r>
            <a:r>
              <a:rPr lang="en-US" b="1" dirty="0" err="1">
                <a:solidFill>
                  <a:srgbClr val="000000"/>
                </a:solidFill>
                <a:latin typeface="Courier New" pitchFamily="49" charset="0"/>
              </a:rPr>
              <a:t>emp_dept</a:t>
            </a:r>
            <a:r>
              <a:rPr lang="en-US" b="1" dirty="0">
                <a:solidFill>
                  <a:srgbClr val="000000"/>
                </a:solidFill>
                <a:latin typeface="Courier New" pitchFamily="49" charset="0"/>
              </a:rPr>
              <a:t> = ‘CS’;</a:t>
            </a:r>
          </a:p>
          <a:p>
            <a:pPr>
              <a:tabLst>
                <a:tab pos="1200150" algn="l"/>
              </a:tabLst>
              <a:defRPr/>
            </a:pPr>
            <a:endParaRPr lang="en-US" b="1" dirty="0">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4 rows created.</a:t>
            </a:r>
          </a:p>
        </p:txBody>
      </p:sp>
      <p:sp>
        <p:nvSpPr>
          <p:cNvPr id="21510" name="Rectangle 5"/>
          <p:cNvSpPr>
            <a:spLocks noChangeArrowheads="1"/>
          </p:cNvSpPr>
          <p:nvPr/>
        </p:nvSpPr>
        <p:spPr bwMode="ltGray">
          <a:xfrm>
            <a:off x="2895600" y="1990167"/>
            <a:ext cx="6618288" cy="99060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95782328"/>
      </p:ext>
    </p:extLst>
  </p:cSld>
  <p:clrMapOvr>
    <a:masterClrMapping/>
  </p:clrMapOvr>
  <p:transition spd="slow">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136775" y="228600"/>
            <a:ext cx="8153400" cy="990600"/>
          </a:xfrm>
        </p:spPr>
        <p:txBody>
          <a:bodyPr/>
          <a:lstStyle/>
          <a:p>
            <a:r>
              <a:rPr lang="en-US"/>
              <a:t>Changing Data in a Table</a:t>
            </a:r>
          </a:p>
        </p:txBody>
      </p:sp>
      <p:sp>
        <p:nvSpPr>
          <p:cNvPr id="22531" name="Rectangle 3"/>
          <p:cNvSpPr>
            <a:spLocks noChangeArrowheads="1"/>
          </p:cNvSpPr>
          <p:nvPr/>
        </p:nvSpPr>
        <p:spPr bwMode="auto">
          <a:xfrm>
            <a:off x="2312989" y="1080156"/>
            <a:ext cx="1570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a:latin typeface="Courier New" panose="02070309020205020404" pitchFamily="49" charset="0"/>
              </a:rPr>
              <a:t>EMPLOYEES</a:t>
            </a:r>
          </a:p>
        </p:txBody>
      </p:sp>
      <p:sp>
        <p:nvSpPr>
          <p:cNvPr id="22532" name="Rectangle 4"/>
          <p:cNvSpPr>
            <a:spLocks noChangeArrowheads="1"/>
          </p:cNvSpPr>
          <p:nvPr/>
        </p:nvSpPr>
        <p:spPr bwMode="auto">
          <a:xfrm>
            <a:off x="2667000" y="3359807"/>
            <a:ext cx="5638800" cy="3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tabLst>
                <a:tab pos="576263" algn="l"/>
              </a:tabLst>
              <a:defRPr>
                <a:solidFill>
                  <a:schemeClr val="tx1"/>
                </a:solidFill>
                <a:latin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9pPr>
          </a:lstStyle>
          <a:p>
            <a:pPr eaLnBrk="1" hangingPunct="1">
              <a:lnSpc>
                <a:spcPct val="65000"/>
              </a:lnSpc>
              <a:spcBef>
                <a:spcPct val="35000"/>
              </a:spcBef>
            </a:pPr>
            <a:r>
              <a:rPr lang="en-US" sz="2200"/>
              <a:t>Update rows in the </a:t>
            </a:r>
            <a:r>
              <a:rPr lang="en-US" sz="2200">
                <a:latin typeface="Courier New" panose="02070309020205020404" pitchFamily="49" charset="0"/>
              </a:rPr>
              <a:t>EMPLOYEES</a:t>
            </a:r>
            <a:r>
              <a:rPr lang="en-US" sz="2200"/>
              <a:t> table.</a:t>
            </a:r>
          </a:p>
        </p:txBody>
      </p:sp>
      <p:sp>
        <p:nvSpPr>
          <p:cNvPr id="22533" name="Arc 5"/>
          <p:cNvSpPr>
            <a:spLocks/>
          </p:cNvSpPr>
          <p:nvPr/>
        </p:nvSpPr>
        <p:spPr bwMode="auto">
          <a:xfrm>
            <a:off x="8358189" y="3382031"/>
            <a:ext cx="1152525" cy="360362"/>
          </a:xfrm>
          <a:custGeom>
            <a:avLst/>
            <a:gdLst>
              <a:gd name="T0" fmla="*/ 0 w 21617"/>
              <a:gd name="T1" fmla="*/ 0 h 21600"/>
              <a:gd name="T2" fmla="*/ 2147483647 w 21617"/>
              <a:gd name="T3" fmla="*/ 2147483647 h 21600"/>
              <a:gd name="T4" fmla="*/ 2147483647 w 21617"/>
              <a:gd name="T5" fmla="*/ 2147483647 h 21600"/>
              <a:gd name="T6" fmla="*/ 0 60000 65536"/>
              <a:gd name="T7" fmla="*/ 0 60000 65536"/>
              <a:gd name="T8" fmla="*/ 0 60000 65536"/>
              <a:gd name="T9" fmla="*/ 0 w 21617"/>
              <a:gd name="T10" fmla="*/ 0 h 21600"/>
              <a:gd name="T11" fmla="*/ 21617 w 21617"/>
              <a:gd name="T12" fmla="*/ 21600 h 21600"/>
            </a:gdLst>
            <a:ahLst/>
            <a:cxnLst>
              <a:cxn ang="T6">
                <a:pos x="T0" y="T1"/>
              </a:cxn>
              <a:cxn ang="T7">
                <a:pos x="T2" y="T3"/>
              </a:cxn>
              <a:cxn ang="T8">
                <a:pos x="T4" y="T5"/>
              </a:cxn>
            </a:cxnLst>
            <a:rect l="T9" t="T10" r="T11" b="T12"/>
            <a:pathLst>
              <a:path w="21617" h="21600" fill="none" extrusionOk="0">
                <a:moveTo>
                  <a:pt x="0" y="0"/>
                </a:moveTo>
                <a:cubicBezTo>
                  <a:pt x="10" y="0"/>
                  <a:pt x="20" y="-1"/>
                  <a:pt x="30" y="0"/>
                </a:cubicBezTo>
                <a:cubicBezTo>
                  <a:pt x="11662" y="0"/>
                  <a:pt x="21206" y="9212"/>
                  <a:pt x="21616" y="20838"/>
                </a:cubicBezTo>
              </a:path>
              <a:path w="21617" h="21600" stroke="0" extrusionOk="0">
                <a:moveTo>
                  <a:pt x="0" y="0"/>
                </a:moveTo>
                <a:cubicBezTo>
                  <a:pt x="10" y="0"/>
                  <a:pt x="20" y="-1"/>
                  <a:pt x="30" y="0"/>
                </a:cubicBezTo>
                <a:cubicBezTo>
                  <a:pt x="11662" y="0"/>
                  <a:pt x="21206" y="9212"/>
                  <a:pt x="21616" y="20838"/>
                </a:cubicBezTo>
                <a:lnTo>
                  <a:pt x="30"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253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1497669"/>
            <a:ext cx="76200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2535"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4" y="3790018"/>
            <a:ext cx="74199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2536" name="Rectangle 23"/>
          <p:cNvSpPr>
            <a:spLocks noChangeArrowheads="1"/>
          </p:cNvSpPr>
          <p:nvPr/>
        </p:nvSpPr>
        <p:spPr bwMode="auto">
          <a:xfrm>
            <a:off x="9124950" y="4701243"/>
            <a:ext cx="438150" cy="617538"/>
          </a:xfrm>
          <a:prstGeom prst="rect">
            <a:avLst/>
          </a:prstGeom>
          <a:noFill/>
          <a:ln w="1905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37" name="Rectangle 24"/>
          <p:cNvSpPr>
            <a:spLocks noChangeArrowheads="1"/>
          </p:cNvSpPr>
          <p:nvPr/>
        </p:nvSpPr>
        <p:spPr bwMode="auto">
          <a:xfrm>
            <a:off x="8458200" y="2370793"/>
            <a:ext cx="438150" cy="617538"/>
          </a:xfrm>
          <a:prstGeom prst="rect">
            <a:avLst/>
          </a:prstGeom>
          <a:noFill/>
          <a:ln w="1905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44994262"/>
      </p:ext>
    </p:extLst>
  </p:cSld>
  <p:clrMapOvr>
    <a:masterClrMapping/>
  </p:clrMapOvr>
  <p:transition spd="slow">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136775" y="228600"/>
            <a:ext cx="8153400" cy="990600"/>
          </a:xfrm>
        </p:spPr>
        <p:txBody>
          <a:bodyPr/>
          <a:lstStyle/>
          <a:p>
            <a:r>
              <a:rPr lang="en-US"/>
              <a:t>The </a:t>
            </a:r>
            <a:r>
              <a:rPr lang="en-US">
                <a:latin typeface="Courier New" panose="02070309020205020404" pitchFamily="49" charset="0"/>
              </a:rPr>
              <a:t>UPDATE</a:t>
            </a:r>
            <a:r>
              <a:rPr lang="en-US"/>
              <a:t> Statement Syntax</a:t>
            </a:r>
          </a:p>
        </p:txBody>
      </p:sp>
      <p:sp>
        <p:nvSpPr>
          <p:cNvPr id="29699" name="Rectangle 3"/>
          <p:cNvSpPr>
            <a:spLocks noGrp="1" noChangeArrowheads="1"/>
          </p:cNvSpPr>
          <p:nvPr>
            <p:ph idx="1"/>
          </p:nvPr>
        </p:nvSpPr>
        <p:spPr>
          <a:xfrm>
            <a:off x="2384425" y="1279061"/>
            <a:ext cx="7385050" cy="3003550"/>
          </a:xfrm>
        </p:spPr>
        <p:txBody>
          <a:bodyPr>
            <a:normAutofit fontScale="92500"/>
          </a:bodyPr>
          <a:lstStyle/>
          <a:p>
            <a:pPr>
              <a:defRPr/>
            </a:pPr>
            <a:r>
              <a:rPr lang="en-US" dirty="0"/>
              <a:t>Modify existing rows with the </a:t>
            </a:r>
            <a:r>
              <a:rPr lang="en-US" dirty="0">
                <a:latin typeface="Courier New" pitchFamily="49" charset="0"/>
              </a:rPr>
              <a:t>UPDATE</a:t>
            </a:r>
            <a:r>
              <a:rPr lang="en-US" dirty="0"/>
              <a:t> statement.</a:t>
            </a:r>
          </a:p>
          <a:p>
            <a:pPr>
              <a:buFont typeface="Arial" pitchFamily="34" charset="0"/>
              <a:buNone/>
              <a:defRPr/>
            </a:pPr>
            <a:r>
              <a:rPr lang="en-US" dirty="0"/>
              <a:t/>
            </a:r>
            <a:br>
              <a:rPr lang="en-US" dirty="0"/>
            </a:br>
            <a:r>
              <a:rPr lang="en-US" dirty="0"/>
              <a:t/>
            </a:r>
            <a:br>
              <a:rPr lang="en-US" dirty="0"/>
            </a:br>
            <a:r>
              <a:rPr lang="en-US" dirty="0"/>
              <a:t/>
            </a:r>
            <a:br>
              <a:rPr lang="en-US" dirty="0"/>
            </a:br>
            <a:endParaRPr lang="en-US" dirty="0"/>
          </a:p>
          <a:p>
            <a:pPr>
              <a:defRPr/>
            </a:pPr>
            <a:r>
              <a:rPr lang="en-US" dirty="0"/>
              <a:t>Update more than one row at a time, if required.</a:t>
            </a:r>
          </a:p>
        </p:txBody>
      </p:sp>
      <p:sp>
        <p:nvSpPr>
          <p:cNvPr id="21508" name="Rectangle 4"/>
          <p:cNvSpPr>
            <a:spLocks noChangeArrowheads="1"/>
          </p:cNvSpPr>
          <p:nvPr/>
        </p:nvSpPr>
        <p:spPr bwMode="blackWhite">
          <a:xfrm>
            <a:off x="2459038" y="2004549"/>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a:solidFill>
                  <a:srgbClr val="000000"/>
                </a:solidFill>
                <a:latin typeface="Courier New" pitchFamily="49" charset="0"/>
              </a:rPr>
              <a:t>UPDATE		</a:t>
            </a:r>
            <a:r>
              <a:rPr lang="en-US" i="1">
                <a:solidFill>
                  <a:srgbClr val="000000"/>
                </a:solidFill>
                <a:latin typeface="Courier New" pitchFamily="49" charset="0"/>
              </a:rPr>
              <a:t>table</a:t>
            </a:r>
            <a:endParaRPr lang="en-US">
              <a:solidFill>
                <a:srgbClr val="000000"/>
              </a:solidFill>
              <a:latin typeface="Courier New" pitchFamily="49" charset="0"/>
            </a:endParaRPr>
          </a:p>
          <a:p>
            <a:pPr>
              <a:tabLst>
                <a:tab pos="1200150" algn="l"/>
              </a:tabLst>
              <a:defRPr/>
            </a:pPr>
            <a:r>
              <a:rPr lang="en-US">
                <a:solidFill>
                  <a:srgbClr val="000000"/>
                </a:solidFill>
                <a:latin typeface="Courier New" pitchFamily="49" charset="0"/>
              </a:rPr>
              <a:t>SET		</a:t>
            </a:r>
            <a:r>
              <a:rPr lang="en-US" i="1">
                <a:solidFill>
                  <a:srgbClr val="000000"/>
                </a:solidFill>
                <a:latin typeface="Courier New" pitchFamily="49" charset="0"/>
              </a:rPr>
              <a:t>column</a:t>
            </a:r>
            <a:r>
              <a:rPr lang="en-US">
                <a:solidFill>
                  <a:srgbClr val="000000"/>
                </a:solidFill>
                <a:latin typeface="Courier New" pitchFamily="49" charset="0"/>
              </a:rPr>
              <a:t> = </a:t>
            </a:r>
            <a:r>
              <a:rPr lang="en-US" i="1">
                <a:solidFill>
                  <a:srgbClr val="000000"/>
                </a:solidFill>
                <a:latin typeface="Courier New" pitchFamily="49" charset="0"/>
              </a:rPr>
              <a:t>value</a:t>
            </a:r>
            <a:r>
              <a:rPr lang="en-US">
                <a:solidFill>
                  <a:srgbClr val="000000"/>
                </a:solidFill>
                <a:latin typeface="Courier New" pitchFamily="49" charset="0"/>
              </a:rPr>
              <a:t> [, </a:t>
            </a:r>
            <a:r>
              <a:rPr lang="en-US" i="1">
                <a:solidFill>
                  <a:srgbClr val="000000"/>
                </a:solidFill>
                <a:latin typeface="Courier New" pitchFamily="49" charset="0"/>
              </a:rPr>
              <a:t>column </a:t>
            </a:r>
            <a:r>
              <a:rPr lang="en-US">
                <a:solidFill>
                  <a:srgbClr val="000000"/>
                </a:solidFill>
                <a:latin typeface="Courier New" pitchFamily="49" charset="0"/>
              </a:rPr>
              <a:t>= </a:t>
            </a:r>
            <a:r>
              <a:rPr lang="en-US" i="1">
                <a:solidFill>
                  <a:srgbClr val="000000"/>
                </a:solidFill>
                <a:latin typeface="Courier New" pitchFamily="49" charset="0"/>
              </a:rPr>
              <a:t>value, ...</a:t>
            </a:r>
            <a:r>
              <a:rPr lang="en-US">
                <a:solidFill>
                  <a:srgbClr val="000000"/>
                </a:solidFill>
                <a:latin typeface="Courier New" pitchFamily="49" charset="0"/>
              </a:rPr>
              <a:t>]</a:t>
            </a:r>
          </a:p>
          <a:p>
            <a:pPr>
              <a:tabLst>
                <a:tab pos="1200150" algn="l"/>
              </a:tabLst>
              <a:defRPr/>
            </a:pPr>
            <a:r>
              <a:rPr lang="en-US">
                <a:solidFill>
                  <a:srgbClr val="000000"/>
                </a:solidFill>
                <a:latin typeface="Courier New" pitchFamily="49" charset="0"/>
              </a:rPr>
              <a:t>[WHERE 		</a:t>
            </a:r>
            <a:r>
              <a:rPr lang="en-US" i="1">
                <a:solidFill>
                  <a:srgbClr val="000000"/>
                </a:solidFill>
                <a:latin typeface="Courier New" pitchFamily="49" charset="0"/>
              </a:rPr>
              <a:t>condition</a:t>
            </a:r>
            <a:r>
              <a:rPr lang="en-US">
                <a:solidFill>
                  <a:srgbClr val="000000"/>
                </a:solidFill>
                <a:latin typeface="Courier New" pitchFamily="49" charset="0"/>
              </a:rPr>
              <a:t>];</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4376947"/>
      </p:ext>
    </p:extLst>
  </p:cSld>
  <p:clrMapOvr>
    <a:masterClrMapping/>
  </p:clrMapOvr>
  <p:transition spd="slow">
    <p:cu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blackWhite">
          <a:xfrm>
            <a:off x="2549526" y="2123424"/>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charset="0"/>
            </a:endParaRPr>
          </a:p>
        </p:txBody>
      </p:sp>
      <p:sp>
        <p:nvSpPr>
          <p:cNvPr id="31751" name="Rectangle 7"/>
          <p:cNvSpPr>
            <a:spLocks noChangeArrowheads="1"/>
          </p:cNvSpPr>
          <p:nvPr/>
        </p:nvSpPr>
        <p:spPr bwMode="blackWhite">
          <a:xfrm>
            <a:off x="2528888" y="2164700"/>
            <a:ext cx="7529512" cy="11080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a:solidFill>
                  <a:srgbClr val="000000"/>
                </a:solidFill>
                <a:latin typeface="Courier New" pitchFamily="49" charset="0"/>
              </a:rPr>
              <a:t>UPDATE employees</a:t>
            </a:r>
          </a:p>
          <a:p>
            <a:pPr>
              <a:tabLst>
                <a:tab pos="1200150" algn="l"/>
              </a:tabLst>
              <a:defRPr/>
            </a:pPr>
            <a:r>
              <a:rPr lang="en-US">
                <a:solidFill>
                  <a:srgbClr val="000000"/>
                </a:solidFill>
                <a:latin typeface="Courier New" pitchFamily="49" charset="0"/>
              </a:rPr>
              <a:t>SET    department_id = 70</a:t>
            </a:r>
          </a:p>
          <a:p>
            <a:pPr>
              <a:tabLst>
                <a:tab pos="1200150" algn="l"/>
              </a:tabLst>
              <a:defRPr/>
            </a:pPr>
            <a:r>
              <a:rPr lang="en-US">
                <a:solidFill>
                  <a:srgbClr val="000000"/>
                </a:solidFill>
                <a:latin typeface="Courier New" pitchFamily="49" charset="0"/>
              </a:rPr>
              <a:t>WHERE  employee_id = 113;</a:t>
            </a:r>
            <a:endParaRPr lang="en-US">
              <a:solidFill>
                <a:srgbClr val="FF3300"/>
              </a:solidFill>
              <a:effectLst>
                <a:outerShdw blurRad="38100" dist="38100" dir="2700000" algn="tl">
                  <a:srgbClr val="FFFFFF"/>
                </a:outerShdw>
              </a:effectLst>
              <a:latin typeface="Courier New" pitchFamily="49" charset="0"/>
            </a:endParaRPr>
          </a:p>
          <a:p>
            <a:pPr>
              <a:tabLst>
                <a:tab pos="1200150" algn="l"/>
              </a:tabLst>
              <a:defRPr/>
            </a:pPr>
            <a:r>
              <a:rPr lang="en-US">
                <a:solidFill>
                  <a:srgbClr val="FF3300"/>
                </a:solidFill>
                <a:effectLst>
                  <a:outerShdw blurRad="38100" dist="38100" dir="2700000" algn="tl">
                    <a:srgbClr val="FFFFFF"/>
                  </a:outerShdw>
                </a:effectLst>
                <a:latin typeface="Courier New" pitchFamily="49" charset="0"/>
              </a:rPr>
              <a:t>1 row updated.</a:t>
            </a:r>
          </a:p>
        </p:txBody>
      </p:sp>
      <p:sp>
        <p:nvSpPr>
          <p:cNvPr id="24580" name="Rectangle 4"/>
          <p:cNvSpPr>
            <a:spLocks noGrp="1" noChangeArrowheads="1"/>
          </p:cNvSpPr>
          <p:nvPr>
            <p:ph type="title"/>
          </p:nvPr>
        </p:nvSpPr>
        <p:spPr>
          <a:xfrm>
            <a:off x="2446339" y="446561"/>
            <a:ext cx="7316787" cy="682341"/>
          </a:xfrm>
        </p:spPr>
        <p:txBody>
          <a:bodyPr>
            <a:normAutofit fontScale="90000"/>
          </a:bodyPr>
          <a:lstStyle/>
          <a:p>
            <a:r>
              <a:rPr lang="en-US" dirty="0"/>
              <a:t>Updating Rows in a Table</a:t>
            </a:r>
          </a:p>
        </p:txBody>
      </p:sp>
      <p:sp>
        <p:nvSpPr>
          <p:cNvPr id="31746" name="Rectangle 2"/>
          <p:cNvSpPr>
            <a:spLocks noGrp="1" noChangeArrowheads="1"/>
          </p:cNvSpPr>
          <p:nvPr>
            <p:ph idx="1"/>
          </p:nvPr>
        </p:nvSpPr>
        <p:spPr>
          <a:xfrm>
            <a:off x="2382838" y="1328086"/>
            <a:ext cx="7385050" cy="3054350"/>
          </a:xfrm>
        </p:spPr>
        <p:txBody>
          <a:bodyPr>
            <a:normAutofit lnSpcReduction="10000"/>
          </a:bodyPr>
          <a:lstStyle/>
          <a:p>
            <a:pPr>
              <a:defRPr/>
            </a:pPr>
            <a:r>
              <a:rPr lang="en-US" dirty="0"/>
              <a:t>Specific row or rows are modified if you specify the </a:t>
            </a:r>
            <a:r>
              <a:rPr lang="en-US" dirty="0">
                <a:latin typeface="Courier New" pitchFamily="49" charset="0"/>
              </a:rPr>
              <a:t>WHERE</a:t>
            </a:r>
            <a:r>
              <a:rPr lang="en-US" dirty="0"/>
              <a:t> clause.</a:t>
            </a:r>
          </a:p>
          <a:p>
            <a:pPr>
              <a:buFont typeface="Arial" pitchFamily="34" charset="0"/>
              <a:buNone/>
              <a:defRPr/>
            </a:pPr>
            <a:endParaRPr lang="en-US" dirty="0"/>
          </a:p>
          <a:p>
            <a:pPr>
              <a:buFont typeface="Arial" pitchFamily="34" charset="0"/>
              <a:buNone/>
              <a:defRPr/>
            </a:pPr>
            <a:endParaRPr lang="en-US" dirty="0"/>
          </a:p>
          <a:p>
            <a:pPr>
              <a:buFont typeface="Arial" pitchFamily="34" charset="0"/>
              <a:buNone/>
              <a:defRPr/>
            </a:pPr>
            <a:endParaRPr lang="en-US" dirty="0"/>
          </a:p>
          <a:p>
            <a:pPr>
              <a:defRPr/>
            </a:pPr>
            <a:r>
              <a:rPr lang="en-US" dirty="0"/>
              <a:t>All rows in the table are modified if you omit the </a:t>
            </a:r>
            <a:r>
              <a:rPr lang="en-US" dirty="0">
                <a:latin typeface="Courier New" pitchFamily="49" charset="0"/>
              </a:rPr>
              <a:t>WHERE</a:t>
            </a:r>
            <a:r>
              <a:rPr lang="en-US" dirty="0"/>
              <a:t> clause.</a:t>
            </a:r>
          </a:p>
        </p:txBody>
      </p:sp>
      <p:sp>
        <p:nvSpPr>
          <p:cNvPr id="24582" name="Rectangle 5"/>
          <p:cNvSpPr>
            <a:spLocks noChangeArrowheads="1"/>
          </p:cNvSpPr>
          <p:nvPr/>
        </p:nvSpPr>
        <p:spPr bwMode="ltGray">
          <a:xfrm>
            <a:off x="2586039" y="2702861"/>
            <a:ext cx="3335337" cy="30480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1750" name="Rectangle 6"/>
          <p:cNvSpPr>
            <a:spLocks noChangeArrowheads="1"/>
          </p:cNvSpPr>
          <p:nvPr/>
        </p:nvSpPr>
        <p:spPr bwMode="blackWhite">
          <a:xfrm>
            <a:off x="2546350" y="4472925"/>
            <a:ext cx="7499350" cy="9350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dirty="0">
                <a:solidFill>
                  <a:srgbClr val="000000"/>
                </a:solidFill>
                <a:latin typeface="Courier New" pitchFamily="49" charset="0"/>
              </a:rPr>
              <a:t>UPDATE 	</a:t>
            </a:r>
            <a:r>
              <a:rPr lang="en-US" dirty="0" err="1">
                <a:solidFill>
                  <a:srgbClr val="000000"/>
                </a:solidFill>
                <a:latin typeface="Courier New" pitchFamily="49" charset="0"/>
              </a:rPr>
              <a:t>copy_emp</a:t>
            </a:r>
            <a:endParaRPr lang="en-US" dirty="0">
              <a:solidFill>
                <a:srgbClr val="000000"/>
              </a:solidFill>
              <a:latin typeface="Courier New" pitchFamily="49" charset="0"/>
            </a:endParaRPr>
          </a:p>
          <a:p>
            <a:pPr>
              <a:tabLst>
                <a:tab pos="1200150" algn="l"/>
              </a:tabLst>
              <a:defRPr/>
            </a:pPr>
            <a:r>
              <a:rPr lang="en-US" dirty="0">
                <a:solidFill>
                  <a:srgbClr val="000000"/>
                </a:solidFill>
                <a:latin typeface="Courier New" pitchFamily="49" charset="0"/>
              </a:rPr>
              <a:t>SET    	</a:t>
            </a:r>
            <a:r>
              <a:rPr lang="en-US" dirty="0" err="1">
                <a:solidFill>
                  <a:srgbClr val="000000"/>
                </a:solidFill>
                <a:latin typeface="Courier New" pitchFamily="49" charset="0"/>
              </a:rPr>
              <a:t>department_id</a:t>
            </a:r>
            <a:r>
              <a:rPr lang="en-US" dirty="0">
                <a:solidFill>
                  <a:srgbClr val="000000"/>
                </a:solidFill>
                <a:latin typeface="Courier New" pitchFamily="49" charset="0"/>
              </a:rPr>
              <a:t> = 110;</a:t>
            </a:r>
          </a:p>
          <a:p>
            <a:pPr>
              <a:tabLst>
                <a:tab pos="1200150" algn="l"/>
              </a:tabLst>
              <a:defRPr/>
            </a:pPr>
            <a:r>
              <a:rPr lang="en-US" dirty="0">
                <a:solidFill>
                  <a:srgbClr val="FF3300"/>
                </a:solidFill>
                <a:latin typeface="Courier New" pitchFamily="49" charset="0"/>
              </a:rPr>
              <a:t>22 rows updated.</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0986881"/>
      </p:ext>
    </p:extLst>
  </p:cSld>
  <p:clrMapOvr>
    <a:masterClrMapping/>
  </p:clrMapOvr>
  <p:transition spd="slow">
    <p:cu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514600" y="3460192"/>
            <a:ext cx="5843588" cy="31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tabLst>
                <a:tab pos="576263" algn="l"/>
              </a:tabLst>
              <a:defRPr>
                <a:solidFill>
                  <a:schemeClr val="tx1"/>
                </a:solidFill>
                <a:latin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9pPr>
          </a:lstStyle>
          <a:p>
            <a:pPr eaLnBrk="1" hangingPunct="1">
              <a:lnSpc>
                <a:spcPct val="65000"/>
              </a:lnSpc>
              <a:spcBef>
                <a:spcPct val="35000"/>
              </a:spcBef>
            </a:pPr>
            <a:r>
              <a:rPr lang="en-US" sz="2200"/>
              <a:t>Delete a row from the </a:t>
            </a:r>
            <a:r>
              <a:rPr lang="en-US" sz="2200">
                <a:latin typeface="Courier New" panose="02070309020205020404" pitchFamily="49" charset="0"/>
              </a:rPr>
              <a:t>DEPARTMENTS</a:t>
            </a:r>
            <a:r>
              <a:rPr lang="en-US" sz="2200"/>
              <a:t> table.</a:t>
            </a:r>
          </a:p>
        </p:txBody>
      </p:sp>
      <p:sp>
        <p:nvSpPr>
          <p:cNvPr id="25603" name="Rectangle 3"/>
          <p:cNvSpPr>
            <a:spLocks noGrp="1" noChangeArrowheads="1"/>
          </p:cNvSpPr>
          <p:nvPr>
            <p:ph type="title"/>
          </p:nvPr>
        </p:nvSpPr>
        <p:spPr>
          <a:xfrm>
            <a:off x="2136775" y="228600"/>
            <a:ext cx="8153400" cy="990600"/>
          </a:xfrm>
        </p:spPr>
        <p:txBody>
          <a:bodyPr/>
          <a:lstStyle/>
          <a:p>
            <a:r>
              <a:rPr lang="en-US"/>
              <a:t>Removing a Row from a Table </a:t>
            </a:r>
          </a:p>
        </p:txBody>
      </p:sp>
      <p:sp>
        <p:nvSpPr>
          <p:cNvPr id="25604" name="Rectangle 4"/>
          <p:cNvSpPr>
            <a:spLocks noChangeArrowheads="1"/>
          </p:cNvSpPr>
          <p:nvPr/>
        </p:nvSpPr>
        <p:spPr bwMode="auto">
          <a:xfrm>
            <a:off x="2497138" y="1283730"/>
            <a:ext cx="2125582" cy="43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200">
                <a:latin typeface="Courier New" panose="02070309020205020404" pitchFamily="49" charset="0"/>
              </a:rPr>
              <a:t>DEPARTMENTS</a:t>
            </a:r>
            <a:r>
              <a:rPr lang="en-US" sz="2000"/>
              <a:t> </a:t>
            </a:r>
          </a:p>
        </p:txBody>
      </p:sp>
      <p:pic>
        <p:nvPicPr>
          <p:cNvPr id="2560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1752042"/>
            <a:ext cx="69913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5606"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138" y="3769754"/>
            <a:ext cx="69913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5607" name="Rectangle 6"/>
          <p:cNvSpPr>
            <a:spLocks noChangeArrowheads="1"/>
          </p:cNvSpPr>
          <p:nvPr/>
        </p:nvSpPr>
        <p:spPr bwMode="ltGray">
          <a:xfrm>
            <a:off x="2709864" y="2634691"/>
            <a:ext cx="6853237" cy="184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0117780"/>
      </p:ext>
    </p:extLst>
  </p:cSld>
  <p:clrMapOvr>
    <a:masterClrMapping/>
  </p:clrMapOvr>
  <p:transition spd="slow">
    <p:cu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136775" y="228600"/>
            <a:ext cx="8153400" cy="990600"/>
          </a:xfrm>
        </p:spPr>
        <p:txBody>
          <a:bodyPr/>
          <a:lstStyle/>
          <a:p>
            <a:r>
              <a:rPr lang="en-US"/>
              <a:t>The </a:t>
            </a:r>
            <a:r>
              <a:rPr lang="en-US">
                <a:latin typeface="Courier New" panose="02070309020205020404" pitchFamily="49" charset="0"/>
              </a:rPr>
              <a:t>DELETE</a:t>
            </a:r>
            <a:r>
              <a:rPr lang="en-US"/>
              <a:t> Statement</a:t>
            </a:r>
          </a:p>
        </p:txBody>
      </p:sp>
      <p:sp>
        <p:nvSpPr>
          <p:cNvPr id="41987" name="Rectangle 3"/>
          <p:cNvSpPr>
            <a:spLocks noGrp="1" noChangeArrowheads="1"/>
          </p:cNvSpPr>
          <p:nvPr>
            <p:ph idx="1"/>
          </p:nvPr>
        </p:nvSpPr>
        <p:spPr>
          <a:xfrm>
            <a:off x="2398713" y="1336305"/>
            <a:ext cx="7385050" cy="644525"/>
          </a:xfrm>
        </p:spPr>
        <p:txBody>
          <a:bodyPr>
            <a:normAutofit fontScale="92500" lnSpcReduction="20000"/>
          </a:bodyPr>
          <a:lstStyle/>
          <a:p>
            <a:pPr>
              <a:lnSpc>
                <a:spcPct val="65000"/>
              </a:lnSpc>
              <a:buFont typeface="Arial" pitchFamily="34" charset="0"/>
              <a:buNone/>
              <a:defRPr/>
            </a:pPr>
            <a:r>
              <a:rPr lang="en-US" dirty="0"/>
              <a:t>You can remove existing rows from a table by using </a:t>
            </a:r>
          </a:p>
          <a:p>
            <a:pPr>
              <a:lnSpc>
                <a:spcPct val="65000"/>
              </a:lnSpc>
              <a:buFont typeface="Arial" pitchFamily="34" charset="0"/>
              <a:buNone/>
              <a:defRPr/>
            </a:pPr>
            <a:r>
              <a:rPr lang="en-US" dirty="0"/>
              <a:t>the </a:t>
            </a:r>
            <a:r>
              <a:rPr lang="en-US" dirty="0">
                <a:latin typeface="Courier New" pitchFamily="49" charset="0"/>
              </a:rPr>
              <a:t>DELETE</a:t>
            </a:r>
            <a:r>
              <a:rPr lang="en-US" dirty="0"/>
              <a:t> statement.</a:t>
            </a:r>
          </a:p>
        </p:txBody>
      </p:sp>
      <p:sp>
        <p:nvSpPr>
          <p:cNvPr id="27652" name="Rectangle 4"/>
          <p:cNvSpPr>
            <a:spLocks noChangeArrowheads="1"/>
          </p:cNvSpPr>
          <p:nvPr/>
        </p:nvSpPr>
        <p:spPr bwMode="blackWhite">
          <a:xfrm>
            <a:off x="2457450" y="2168155"/>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defRPr/>
            </a:pPr>
            <a:r>
              <a:rPr lang="en-US">
                <a:solidFill>
                  <a:srgbClr val="000000"/>
                </a:solidFill>
                <a:latin typeface="Courier New" pitchFamily="49" charset="0"/>
              </a:rPr>
              <a:t>DELETE [FROM]	  </a:t>
            </a:r>
            <a:r>
              <a:rPr lang="en-US" i="1">
                <a:solidFill>
                  <a:srgbClr val="000000"/>
                </a:solidFill>
                <a:latin typeface="Courier New" pitchFamily="49" charset="0"/>
              </a:rPr>
              <a:t>table</a:t>
            </a:r>
            <a:endParaRPr lang="en-US">
              <a:solidFill>
                <a:srgbClr val="000000"/>
              </a:solidFill>
              <a:latin typeface="Courier New" pitchFamily="49" charset="0"/>
            </a:endParaRPr>
          </a:p>
          <a:p>
            <a:pPr>
              <a:tabLst>
                <a:tab pos="688975" algn="l"/>
                <a:tab pos="1824038" algn="l"/>
                <a:tab pos="3324225" algn="l"/>
                <a:tab pos="4579938" algn="l"/>
              </a:tabLst>
              <a:defRPr/>
            </a:pPr>
            <a:r>
              <a:rPr lang="en-US">
                <a:solidFill>
                  <a:srgbClr val="000000"/>
                </a:solidFill>
                <a:latin typeface="Courier New" pitchFamily="49" charset="0"/>
              </a:rPr>
              <a:t>[WHERE	  </a:t>
            </a:r>
            <a:r>
              <a:rPr lang="en-US" i="1">
                <a:solidFill>
                  <a:srgbClr val="000000"/>
                </a:solidFill>
                <a:latin typeface="Courier New" pitchFamily="49" charset="0"/>
              </a:rPr>
              <a:t>condition</a:t>
            </a:r>
            <a:r>
              <a:rPr lang="en-US">
                <a:solidFill>
                  <a:srgbClr val="000000"/>
                </a:solidFill>
                <a:latin typeface="Courier New" pitchFamily="49" charset="0"/>
              </a:rPr>
              <a:t>];</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08210845"/>
      </p:ext>
    </p:extLst>
  </p:cSld>
  <p:clrMapOvr>
    <a:masterClrMapping/>
  </p:clrMapOvr>
  <p:transition spd="slow">
    <p:cu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2136775" y="228600"/>
            <a:ext cx="8153400" cy="990600"/>
          </a:xfrm>
        </p:spPr>
        <p:txBody>
          <a:bodyPr/>
          <a:lstStyle/>
          <a:p>
            <a:r>
              <a:rPr lang="en-US"/>
              <a:t>Deleting Rows from a Table</a:t>
            </a:r>
          </a:p>
        </p:txBody>
      </p:sp>
      <p:sp>
        <p:nvSpPr>
          <p:cNvPr id="44034" name="Rectangle 2"/>
          <p:cNvSpPr>
            <a:spLocks noGrp="1" noChangeArrowheads="1"/>
          </p:cNvSpPr>
          <p:nvPr>
            <p:ph idx="1"/>
          </p:nvPr>
        </p:nvSpPr>
        <p:spPr>
          <a:xfrm>
            <a:off x="1943100" y="1269255"/>
            <a:ext cx="8347075" cy="4130675"/>
          </a:xfrm>
        </p:spPr>
        <p:txBody>
          <a:bodyPr>
            <a:normAutofit fontScale="92500" lnSpcReduction="10000"/>
          </a:bodyPr>
          <a:lstStyle/>
          <a:p>
            <a:pPr>
              <a:defRPr/>
            </a:pPr>
            <a:r>
              <a:rPr lang="en-US" dirty="0"/>
              <a:t>Specific rows are deleted if you specify the </a:t>
            </a:r>
            <a:r>
              <a:rPr lang="en-US" dirty="0">
                <a:latin typeface="Courier New" pitchFamily="49" charset="0"/>
              </a:rPr>
              <a:t>WHERE</a:t>
            </a:r>
            <a:r>
              <a:rPr lang="en-US" dirty="0"/>
              <a:t> clause.</a:t>
            </a:r>
            <a:br>
              <a:rPr lang="en-US" dirty="0"/>
            </a:br>
            <a:r>
              <a:rPr lang="en-US" dirty="0"/>
              <a:t/>
            </a:r>
            <a:br>
              <a:rPr lang="en-US" dirty="0"/>
            </a:br>
            <a:r>
              <a:rPr lang="en-US" dirty="0"/>
              <a:t/>
            </a:r>
            <a:br>
              <a:rPr lang="en-US" dirty="0"/>
            </a:br>
            <a:r>
              <a:rPr lang="en-US" dirty="0"/>
              <a:t/>
            </a:r>
            <a:br>
              <a:rPr lang="en-US" dirty="0"/>
            </a:br>
            <a:endParaRPr lang="en-US" dirty="0"/>
          </a:p>
          <a:p>
            <a:pPr>
              <a:defRPr/>
            </a:pPr>
            <a:r>
              <a:rPr lang="en-US" dirty="0"/>
              <a:t>All rows in the table are deleted if you omit the </a:t>
            </a:r>
            <a:r>
              <a:rPr lang="en-US" dirty="0">
                <a:latin typeface="Courier New" pitchFamily="49" charset="0"/>
              </a:rPr>
              <a:t>WHERE</a:t>
            </a:r>
            <a:r>
              <a:rPr lang="en-US" dirty="0"/>
              <a:t> clause.</a:t>
            </a:r>
          </a:p>
          <a:p>
            <a:pPr>
              <a:defRPr/>
            </a:pPr>
            <a:endParaRPr lang="en-US" dirty="0"/>
          </a:p>
          <a:p>
            <a:pPr>
              <a:defRPr/>
            </a:pPr>
            <a:endParaRPr lang="en-US" dirty="0"/>
          </a:p>
          <a:p>
            <a:pPr>
              <a:defRPr/>
            </a:pPr>
            <a:r>
              <a:rPr lang="en-US" dirty="0"/>
              <a:t>Deleting a specific row</a:t>
            </a:r>
          </a:p>
        </p:txBody>
      </p:sp>
      <p:sp>
        <p:nvSpPr>
          <p:cNvPr id="44036" name="Rectangle 4"/>
          <p:cNvSpPr>
            <a:spLocks noChangeArrowheads="1"/>
          </p:cNvSpPr>
          <p:nvPr/>
        </p:nvSpPr>
        <p:spPr bwMode="blackWhite">
          <a:xfrm>
            <a:off x="2501900" y="1810221"/>
            <a:ext cx="72136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en-US" dirty="0">
                <a:solidFill>
                  <a:srgbClr val="000000"/>
                </a:solidFill>
                <a:latin typeface="Courier New" pitchFamily="49" charset="0"/>
              </a:rPr>
              <a:t> DELETE FROM departments</a:t>
            </a:r>
          </a:p>
          <a:p>
            <a:pPr>
              <a:tabLst>
                <a:tab pos="688975" algn="l"/>
                <a:tab pos="1824038" algn="l"/>
                <a:tab pos="2735263" algn="l"/>
                <a:tab pos="4579938" algn="l"/>
              </a:tabLst>
              <a:defRPr/>
            </a:pPr>
            <a:r>
              <a:rPr lang="en-US" dirty="0">
                <a:solidFill>
                  <a:srgbClr val="000000"/>
                </a:solidFill>
                <a:latin typeface="Courier New" pitchFamily="49" charset="0"/>
              </a:rPr>
              <a:t> WHERE  </a:t>
            </a:r>
            <a:r>
              <a:rPr lang="en-US" dirty="0" err="1">
                <a:solidFill>
                  <a:srgbClr val="000000"/>
                </a:solidFill>
                <a:latin typeface="Courier New" pitchFamily="49" charset="0"/>
              </a:rPr>
              <a:t>department_name</a:t>
            </a:r>
            <a:r>
              <a:rPr lang="en-US" dirty="0">
                <a:solidFill>
                  <a:srgbClr val="000000"/>
                </a:solidFill>
                <a:latin typeface="Courier New" pitchFamily="49" charset="0"/>
              </a:rPr>
              <a:t> = 'Finance';</a:t>
            </a:r>
            <a:endParaRPr lang="en-US" dirty="0">
              <a:solidFill>
                <a:srgbClr val="FF3300"/>
              </a:solidFill>
              <a:effectLst>
                <a:outerShdw blurRad="38100" dist="38100" dir="2700000" algn="tl">
                  <a:srgbClr val="000000"/>
                </a:outerShdw>
              </a:effectLst>
              <a:latin typeface="Courier New" pitchFamily="49" charset="0"/>
            </a:endParaRPr>
          </a:p>
          <a:p>
            <a:pPr>
              <a:tabLst>
                <a:tab pos="688975" algn="l"/>
                <a:tab pos="1824038" algn="l"/>
                <a:tab pos="2735263" algn="l"/>
                <a:tab pos="4579938" algn="l"/>
              </a:tabLst>
              <a:defRPr/>
            </a:pPr>
            <a:r>
              <a:rPr lang="en-US" dirty="0">
                <a:solidFill>
                  <a:srgbClr val="FF3300"/>
                </a:solidFill>
                <a:effectLst>
                  <a:outerShdw blurRad="38100" dist="38100" dir="2700000" algn="tl">
                    <a:srgbClr val="000000"/>
                  </a:outerShdw>
                </a:effectLst>
                <a:latin typeface="Courier New" pitchFamily="49" charset="0"/>
              </a:rPr>
              <a:t>1 row deleted.</a:t>
            </a:r>
          </a:p>
        </p:txBody>
      </p:sp>
      <p:sp>
        <p:nvSpPr>
          <p:cNvPr id="44037" name="Rectangle 5"/>
          <p:cNvSpPr>
            <a:spLocks noChangeArrowheads="1"/>
          </p:cNvSpPr>
          <p:nvPr/>
        </p:nvSpPr>
        <p:spPr bwMode="blackWhite">
          <a:xfrm>
            <a:off x="3967164" y="3723531"/>
            <a:ext cx="4891087"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en-US">
                <a:solidFill>
                  <a:srgbClr val="000000"/>
                </a:solidFill>
                <a:latin typeface="Courier New" pitchFamily="49" charset="0"/>
              </a:rPr>
              <a:t>DELETE FROM  copy_emp;</a:t>
            </a:r>
          </a:p>
          <a:p>
            <a:pPr>
              <a:tabLst>
                <a:tab pos="688975" algn="l"/>
                <a:tab pos="1824038" algn="l"/>
                <a:tab pos="2735263" algn="l"/>
                <a:tab pos="4579938" algn="l"/>
              </a:tabLst>
              <a:defRPr/>
            </a:pPr>
            <a:r>
              <a:rPr lang="en-US">
                <a:solidFill>
                  <a:srgbClr val="FF3300"/>
                </a:solidFill>
                <a:effectLst>
                  <a:outerShdw blurRad="38100" dist="38100" dir="2700000" algn="tl">
                    <a:srgbClr val="000000"/>
                  </a:outerShdw>
                </a:effectLst>
                <a:latin typeface="Courier New" pitchFamily="49" charset="0"/>
              </a:rPr>
              <a:t>22 rows deleted.</a:t>
            </a:r>
          </a:p>
        </p:txBody>
      </p:sp>
      <p:sp>
        <p:nvSpPr>
          <p:cNvPr id="7" name="Rectangle 5"/>
          <p:cNvSpPr>
            <a:spLocks noChangeArrowheads="1"/>
          </p:cNvSpPr>
          <p:nvPr/>
        </p:nvSpPr>
        <p:spPr bwMode="blackWhite">
          <a:xfrm>
            <a:off x="2633663" y="5399931"/>
            <a:ext cx="72072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en-US" dirty="0">
                <a:solidFill>
                  <a:srgbClr val="000000"/>
                </a:solidFill>
                <a:latin typeface="Courier New" pitchFamily="49" charset="0"/>
              </a:rPr>
              <a:t>DELETE FROM  </a:t>
            </a:r>
            <a:r>
              <a:rPr lang="en-US" dirty="0" err="1">
                <a:solidFill>
                  <a:srgbClr val="000000"/>
                </a:solidFill>
                <a:latin typeface="Courier New" pitchFamily="49" charset="0"/>
              </a:rPr>
              <a:t>copy_emp</a:t>
            </a:r>
            <a:r>
              <a:rPr lang="en-US" dirty="0">
                <a:solidFill>
                  <a:srgbClr val="000000"/>
                </a:solidFill>
                <a:latin typeface="Courier New" pitchFamily="49" charset="0"/>
              </a:rPr>
              <a:t> where </a:t>
            </a:r>
            <a:r>
              <a:rPr lang="en-US" dirty="0" err="1">
                <a:solidFill>
                  <a:srgbClr val="000000"/>
                </a:solidFill>
                <a:latin typeface="Courier New" pitchFamily="49" charset="0"/>
              </a:rPr>
              <a:t>empno</a:t>
            </a:r>
            <a:r>
              <a:rPr lang="en-US" dirty="0">
                <a:solidFill>
                  <a:srgbClr val="000000"/>
                </a:solidFill>
                <a:latin typeface="Courier New" pitchFamily="49" charset="0"/>
              </a:rPr>
              <a:t>=10;</a:t>
            </a:r>
          </a:p>
          <a:p>
            <a:pPr>
              <a:tabLst>
                <a:tab pos="688975" algn="l"/>
                <a:tab pos="1824038" algn="l"/>
                <a:tab pos="2735263" algn="l"/>
                <a:tab pos="4579938" algn="l"/>
              </a:tabLst>
              <a:defRPr/>
            </a:pPr>
            <a:r>
              <a:rPr lang="en-US" dirty="0">
                <a:solidFill>
                  <a:srgbClr val="FF3300"/>
                </a:solidFill>
                <a:effectLst>
                  <a:outerShdw blurRad="38100" dist="38100" dir="2700000" algn="tl">
                    <a:srgbClr val="000000"/>
                  </a:outerShdw>
                </a:effectLst>
                <a:latin typeface="Courier New" pitchFamily="49" charset="0"/>
              </a:rPr>
              <a:t>1 row deleted.</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24589612"/>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136775" y="228600"/>
            <a:ext cx="8153400" cy="990600"/>
          </a:xfrm>
        </p:spPr>
        <p:txBody>
          <a:bodyPr/>
          <a:lstStyle/>
          <a:p>
            <a:r>
              <a:rPr lang="en-US" smtClean="0"/>
              <a:t>The </a:t>
            </a:r>
            <a:r>
              <a:rPr lang="en-US" smtClean="0">
                <a:latin typeface="Courier New" panose="02070309020205020404" pitchFamily="49" charset="0"/>
              </a:rPr>
              <a:t>DEFAULT</a:t>
            </a:r>
            <a:r>
              <a:rPr lang="en-US" smtClean="0"/>
              <a:t> Option</a:t>
            </a:r>
          </a:p>
        </p:txBody>
      </p:sp>
      <p:sp>
        <p:nvSpPr>
          <p:cNvPr id="17411" name="Rectangle 3"/>
          <p:cNvSpPr>
            <a:spLocks noGrp="1" noChangeArrowheads="1"/>
          </p:cNvSpPr>
          <p:nvPr>
            <p:ph idx="1"/>
          </p:nvPr>
        </p:nvSpPr>
        <p:spPr>
          <a:xfrm>
            <a:off x="2008095" y="1219201"/>
            <a:ext cx="8282081" cy="4449763"/>
          </a:xfrm>
        </p:spPr>
        <p:txBody>
          <a:bodyPr>
            <a:normAutofit/>
          </a:bodyPr>
          <a:lstStyle/>
          <a:p>
            <a:pPr>
              <a:defRPr/>
            </a:pPr>
            <a:r>
              <a:rPr lang="en-US" dirty="0"/>
              <a:t>Specify a default value for a column during an insert.</a:t>
            </a:r>
          </a:p>
          <a:p>
            <a:pPr>
              <a:buFont typeface="Arial" charset="0"/>
              <a:buNone/>
              <a:defRPr/>
            </a:pPr>
            <a:endParaRPr lang="en-US" dirty="0"/>
          </a:p>
          <a:p>
            <a:pPr>
              <a:buFont typeface="Arial" charset="0"/>
              <a:buNone/>
              <a:defRPr/>
            </a:pPr>
            <a:endParaRPr lang="en-US" dirty="0"/>
          </a:p>
          <a:p>
            <a:pPr>
              <a:defRPr/>
            </a:pPr>
            <a:r>
              <a:rPr lang="en-US" dirty="0"/>
              <a:t>Literal values, expressions, or SQL functions are legal values.</a:t>
            </a:r>
          </a:p>
          <a:p>
            <a:pPr>
              <a:defRPr/>
            </a:pPr>
            <a:r>
              <a:rPr lang="en-US" dirty="0"/>
              <a:t>Another column’s name or a </a:t>
            </a:r>
            <a:r>
              <a:rPr lang="en-US" dirty="0" smtClean="0"/>
              <a:t>pseudo column </a:t>
            </a:r>
            <a:r>
              <a:rPr lang="en-US" dirty="0"/>
              <a:t>are illegal values.</a:t>
            </a:r>
          </a:p>
          <a:p>
            <a:pPr>
              <a:defRPr/>
            </a:pPr>
            <a:r>
              <a:rPr lang="en-US" dirty="0"/>
              <a:t>The default data type must match the column data type.</a:t>
            </a:r>
          </a:p>
        </p:txBody>
      </p:sp>
      <p:sp>
        <p:nvSpPr>
          <p:cNvPr id="17412" name="Rectangle 4"/>
          <p:cNvSpPr>
            <a:spLocks noChangeArrowheads="1"/>
          </p:cNvSpPr>
          <p:nvPr/>
        </p:nvSpPr>
        <p:spPr bwMode="blackWhite">
          <a:xfrm>
            <a:off x="2282639" y="1747842"/>
            <a:ext cx="74930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13317" name="Rectangle 5"/>
          <p:cNvSpPr>
            <a:spLocks noChangeArrowheads="1"/>
          </p:cNvSpPr>
          <p:nvPr/>
        </p:nvSpPr>
        <p:spPr bwMode="auto">
          <a:xfrm>
            <a:off x="2282639" y="1773990"/>
            <a:ext cx="74930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hire_date</a:t>
            </a:r>
            <a:r>
              <a:rPr lang="en-US" b="1" dirty="0">
                <a:solidFill>
                  <a:srgbClr val="000000"/>
                </a:solidFill>
                <a:latin typeface="Courier New" panose="02070309020205020404" pitchFamily="49" charset="0"/>
              </a:rPr>
              <a:t> DATE </a:t>
            </a:r>
            <a:r>
              <a:rPr lang="en-US" b="1" dirty="0">
                <a:solidFill>
                  <a:srgbClr val="0070C0"/>
                </a:solidFill>
                <a:latin typeface="Courier New" panose="02070309020205020404" pitchFamily="49" charset="0"/>
              </a:rPr>
              <a:t>DEFAULT</a:t>
            </a:r>
            <a:r>
              <a:rPr lang="en-US" b="1" dirty="0">
                <a:solidFill>
                  <a:srgbClr val="000000"/>
                </a:solidFill>
                <a:latin typeface="Courier New" panose="02070309020205020404" pitchFamily="49" charset="0"/>
              </a:rPr>
              <a:t> </a:t>
            </a:r>
            <a:r>
              <a:rPr lang="en-US" b="1" dirty="0">
                <a:solidFill>
                  <a:srgbClr val="C00000"/>
                </a:solidFill>
                <a:latin typeface="Courier New" panose="02070309020205020404" pitchFamily="49" charset="0"/>
              </a:rPr>
              <a:t>SYSDATE</a:t>
            </a:r>
            <a:r>
              <a:rPr lang="en-US" b="1" dirty="0">
                <a:solidFill>
                  <a:srgbClr val="000000"/>
                </a:solidFill>
                <a:latin typeface="Courier New" panose="02070309020205020404" pitchFamily="49" charset="0"/>
              </a:rPr>
              <a:t>, ...</a:t>
            </a:r>
            <a:r>
              <a:rPr lang="en-US" sz="2800" b="1" dirty="0">
                <a:solidFill>
                  <a:srgbClr val="000000"/>
                </a:solidFill>
                <a:latin typeface="Courier New" panose="02070309020205020404" pitchFamily="49" charset="0"/>
              </a:rPr>
              <a:t> </a:t>
            </a:r>
          </a:p>
        </p:txBody>
      </p:sp>
      <p:sp>
        <p:nvSpPr>
          <p:cNvPr id="8"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3752563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6775" y="228600"/>
            <a:ext cx="8153400" cy="990600"/>
          </a:xfrm>
        </p:spPr>
        <p:txBody>
          <a:bodyPr/>
          <a:lstStyle/>
          <a:p>
            <a:r>
              <a:rPr lang="en-US" smtClean="0"/>
              <a:t>Setting </a:t>
            </a:r>
            <a:r>
              <a:rPr lang="en-US" smtClean="0">
                <a:latin typeface="Courier New" panose="02070309020205020404" pitchFamily="49" charset="0"/>
              </a:rPr>
              <a:t>DEFAULT</a:t>
            </a:r>
            <a:r>
              <a:rPr lang="en-US" sz="4000"/>
              <a:t> </a:t>
            </a:r>
            <a:r>
              <a:rPr lang="en-US" smtClean="0"/>
              <a:t>Values</a:t>
            </a:r>
          </a:p>
        </p:txBody>
      </p:sp>
      <p:sp>
        <p:nvSpPr>
          <p:cNvPr id="7" name="Footer Placeholder 10"/>
          <p:cNvSpPr>
            <a:spLocks noGrp="1"/>
          </p:cNvSpPr>
          <p:nvPr>
            <p:ph type="ftr" sz="quarter" idx="11"/>
          </p:nvPr>
        </p:nvSpPr>
        <p:spPr>
          <a:xfrm>
            <a:off x="3202676" y="6356350"/>
            <a:ext cx="5295331" cy="365760"/>
          </a:xfrm>
        </p:spPr>
        <p:txBody>
          <a:bodyPr/>
          <a:lstStyle/>
          <a:p>
            <a:endParaRPr lang="en-US" dirty="0"/>
          </a:p>
        </p:txBody>
      </p:sp>
      <p:grpSp>
        <p:nvGrpSpPr>
          <p:cNvPr id="8" name="Group 8"/>
          <p:cNvGrpSpPr>
            <a:grpSpLocks/>
          </p:cNvGrpSpPr>
          <p:nvPr/>
        </p:nvGrpSpPr>
        <p:grpSpPr bwMode="auto">
          <a:xfrm>
            <a:off x="2209801" y="1344709"/>
            <a:ext cx="7678270" cy="3657599"/>
            <a:chOff x="604" y="1344"/>
            <a:chExt cx="4735" cy="846"/>
          </a:xfrm>
        </p:grpSpPr>
        <p:sp>
          <p:nvSpPr>
            <p:cNvPr id="9" name="Rectangle 6"/>
            <p:cNvSpPr>
              <a:spLocks noChangeArrowheads="1"/>
            </p:cNvSpPr>
            <p:nvPr/>
          </p:nvSpPr>
          <p:spPr bwMode="blackWhite">
            <a:xfrm>
              <a:off x="604" y="1344"/>
              <a:ext cx="4735" cy="84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 </a:t>
              </a:r>
            </a:p>
          </p:txBody>
        </p:sp>
        <p:sp>
          <p:nvSpPr>
            <p:cNvPr id="10" name="Rectangle 7"/>
            <p:cNvSpPr>
              <a:spLocks noChangeArrowheads="1"/>
            </p:cNvSpPr>
            <p:nvPr/>
          </p:nvSpPr>
          <p:spPr bwMode="blackWhite">
            <a:xfrm>
              <a:off x="659" y="1353"/>
              <a:ext cx="4608" cy="837"/>
            </a:xfrm>
            <a:prstGeom prst="rect">
              <a:avLst/>
            </a:prstGeom>
            <a:noFill/>
            <a:ln w="9525">
              <a:noFill/>
              <a:miter lim="800000"/>
              <a:headEnd/>
              <a:tailEnd/>
            </a:ln>
            <a:effectLst/>
          </p:spPr>
          <p:txBody>
            <a:bodyPr wrap="none" lIns="92075" tIns="46038" rIns="92075" bIns="46038" anchor="ctr"/>
            <a:lstStyle/>
            <a:p>
              <a:pPr>
                <a:lnSpc>
                  <a:spcPct val="200000"/>
                </a:lnSpc>
                <a:tabLst>
                  <a:tab pos="1601788" algn="l"/>
                  <a:tab pos="1717675" algn="l"/>
                </a:tabLst>
                <a:defRPr/>
              </a:pPr>
              <a:r>
                <a:rPr lang="en-US" b="1" dirty="0">
                  <a:solidFill>
                    <a:srgbClr val="000000"/>
                  </a:solidFill>
                  <a:latin typeface="Courier New" pitchFamily="49" charset="0"/>
                </a:rPr>
                <a:t>CREATE TABLE </a:t>
              </a:r>
              <a:r>
                <a:rPr lang="en-US" b="1" dirty="0">
                  <a:solidFill>
                    <a:srgbClr val="000000"/>
                  </a:solidFill>
                  <a:latin typeface="Courier New" pitchFamily="49" charset="0"/>
                </a:rPr>
                <a:t>product(</a:t>
              </a:r>
              <a:endParaRPr lang="en-US" b="1" dirty="0">
                <a:solidFill>
                  <a:srgbClr val="000000"/>
                </a:solidFill>
                <a:latin typeface="Courier New" pitchFamily="49" charset="0"/>
              </a:endParaRPr>
            </a:p>
            <a:p>
              <a:pPr>
                <a:lnSpc>
                  <a:spcPct val="200000"/>
                </a:lnSpc>
                <a:tabLst>
                  <a:tab pos="1601788" algn="l"/>
                  <a:tab pos="1717675" algn="l"/>
                </a:tabLst>
                <a:defRPr/>
              </a:pPr>
              <a:r>
                <a:rPr lang="en-US" b="1" dirty="0">
                  <a:solidFill>
                    <a:srgbClr val="000000"/>
                  </a:solidFill>
                  <a:latin typeface="Courier New" pitchFamily="49" charset="0"/>
                </a:rPr>
                <a:t> </a:t>
              </a:r>
              <a:r>
                <a:rPr lang="en-US" b="1" dirty="0">
                  <a:solidFill>
                    <a:srgbClr val="000000"/>
                  </a:solidFill>
                  <a:latin typeface="Courier New" pitchFamily="49" charset="0"/>
                </a:rPr>
                <a:t>      </a:t>
              </a:r>
              <a:r>
                <a:rPr lang="en-US" b="1" dirty="0" err="1">
                  <a:solidFill>
                    <a:srgbClr val="000000"/>
                  </a:solidFill>
                  <a:latin typeface="Courier New" pitchFamily="49" charset="0"/>
                </a:rPr>
                <a:t>prod_no</a:t>
              </a:r>
              <a:r>
                <a:rPr lang="en-US" b="1" dirty="0">
                  <a:solidFill>
                    <a:srgbClr val="000000"/>
                  </a:solidFill>
                  <a:latin typeface="Courier New" pitchFamily="49" charset="0"/>
                </a:rPr>
                <a:t>    NUMBER(2</a:t>
              </a:r>
              <a:r>
                <a:rPr lang="en-US" b="1" dirty="0">
                  <a:solidFill>
                    <a:srgbClr val="000000"/>
                  </a:solidFill>
                  <a:latin typeface="Courier New" pitchFamily="49" charset="0"/>
                </a:rPr>
                <a:t>),</a:t>
              </a:r>
            </a:p>
            <a:p>
              <a:pPr>
                <a:lnSpc>
                  <a:spcPct val="200000"/>
                </a:lnSpc>
                <a:tabLst>
                  <a:tab pos="1601788" algn="l"/>
                  <a:tab pos="1717675" algn="l"/>
                </a:tabLst>
                <a:defRPr/>
              </a:pPr>
              <a:r>
                <a:rPr lang="en-US" b="1" dirty="0">
                  <a:solidFill>
                    <a:srgbClr val="000000"/>
                  </a:solidFill>
                  <a:latin typeface="Courier New" pitchFamily="49" charset="0"/>
                </a:rPr>
                <a:t>       </a:t>
              </a:r>
              <a:r>
                <a:rPr lang="en-US" b="1" dirty="0" err="1">
                  <a:solidFill>
                    <a:srgbClr val="000000"/>
                  </a:solidFill>
                  <a:latin typeface="Courier New" pitchFamily="49" charset="0"/>
                </a:rPr>
                <a:t>Prod_name</a:t>
              </a:r>
              <a:r>
                <a:rPr lang="en-US" b="1" dirty="0">
                  <a:solidFill>
                    <a:srgbClr val="000000"/>
                  </a:solidFill>
                  <a:latin typeface="Courier New" pitchFamily="49" charset="0"/>
                </a:rPr>
                <a:t>  VARCHAR2(14</a:t>
              </a:r>
              <a:r>
                <a:rPr lang="en-US" b="1" dirty="0">
                  <a:solidFill>
                    <a:srgbClr val="000000"/>
                  </a:solidFill>
                  <a:latin typeface="Courier New" pitchFamily="49" charset="0"/>
                </a:rPr>
                <a:t>),</a:t>
              </a:r>
            </a:p>
            <a:p>
              <a:pPr>
                <a:lnSpc>
                  <a:spcPct val="200000"/>
                </a:lnSpc>
                <a:tabLst>
                  <a:tab pos="1601788" algn="l"/>
                  <a:tab pos="1717675" algn="l"/>
                </a:tabLst>
                <a:defRPr/>
              </a:pPr>
              <a:r>
                <a:rPr lang="en-US" b="1" dirty="0">
                  <a:solidFill>
                    <a:srgbClr val="000000"/>
                  </a:solidFill>
                  <a:latin typeface="Courier New" pitchFamily="49" charset="0"/>
                </a:rPr>
                <a:t>       </a:t>
              </a:r>
              <a:r>
                <a:rPr lang="en-US" b="1" dirty="0" err="1">
                  <a:solidFill>
                    <a:srgbClr val="000000"/>
                  </a:solidFill>
                  <a:latin typeface="Courier New" pitchFamily="49" charset="0"/>
                </a:rPr>
                <a:t>Mfg_date</a:t>
              </a:r>
              <a:r>
                <a:rPr lang="en-US" b="1" dirty="0">
                  <a:solidFill>
                    <a:srgbClr val="000000"/>
                  </a:solidFill>
                  <a:latin typeface="Courier New" pitchFamily="49" charset="0"/>
                </a:rPr>
                <a:t>   DATE </a:t>
              </a:r>
              <a:r>
                <a:rPr lang="en-US" b="1" dirty="0">
                  <a:solidFill>
                    <a:srgbClr val="FF0000"/>
                  </a:solidFill>
                  <a:latin typeface="Courier New" pitchFamily="49" charset="0"/>
                </a:rPr>
                <a:t>DEFAULT</a:t>
              </a:r>
              <a:r>
                <a:rPr lang="en-US" b="1" dirty="0">
                  <a:solidFill>
                    <a:srgbClr val="000000"/>
                  </a:solidFill>
                  <a:latin typeface="Courier New" pitchFamily="49" charset="0"/>
                </a:rPr>
                <a:t> </a:t>
              </a:r>
              <a:r>
                <a:rPr lang="en-US" b="1" dirty="0">
                  <a:solidFill>
                    <a:srgbClr val="0070C0"/>
                  </a:solidFill>
                  <a:latin typeface="Courier New" pitchFamily="49" charset="0"/>
                </a:rPr>
                <a:t>SYSDATE</a:t>
              </a:r>
              <a:r>
                <a:rPr lang="en-US" b="1" dirty="0">
                  <a:solidFill>
                    <a:srgbClr val="000000"/>
                  </a:solidFill>
                  <a:latin typeface="Courier New" pitchFamily="49" charset="0"/>
                </a:rPr>
                <a:t>,</a:t>
              </a:r>
            </a:p>
            <a:p>
              <a:pPr>
                <a:lnSpc>
                  <a:spcPct val="200000"/>
                </a:lnSpc>
                <a:tabLst>
                  <a:tab pos="1601788" algn="l"/>
                  <a:tab pos="1717675" algn="l"/>
                </a:tabLst>
                <a:defRPr/>
              </a:pPr>
              <a:r>
                <a:rPr lang="en-US" b="1" dirty="0">
                  <a:solidFill>
                    <a:srgbClr val="000000"/>
                  </a:solidFill>
                  <a:latin typeface="Courier New" pitchFamily="49" charset="0"/>
                </a:rPr>
                <a:t>       </a:t>
              </a:r>
              <a:r>
                <a:rPr lang="en-US" b="1" dirty="0" err="1">
                  <a:solidFill>
                    <a:srgbClr val="000000"/>
                  </a:solidFill>
                  <a:latin typeface="Courier New" pitchFamily="49" charset="0"/>
                </a:rPr>
                <a:t>Prod_price</a:t>
              </a:r>
              <a:r>
                <a:rPr lang="en-US" b="1" dirty="0">
                  <a:solidFill>
                    <a:srgbClr val="000000"/>
                  </a:solidFill>
                  <a:latin typeface="Courier New" pitchFamily="49" charset="0"/>
                </a:rPr>
                <a:t> NUMBER(4,2) </a:t>
              </a:r>
              <a:r>
                <a:rPr lang="en-US" b="1" dirty="0">
                  <a:solidFill>
                    <a:srgbClr val="FF0000"/>
                  </a:solidFill>
                  <a:latin typeface="Courier New" pitchFamily="49" charset="0"/>
                </a:rPr>
                <a:t>DEFAULT</a:t>
              </a:r>
              <a:r>
                <a:rPr lang="en-US" b="1" dirty="0">
                  <a:solidFill>
                    <a:srgbClr val="000000"/>
                  </a:solidFill>
                  <a:latin typeface="Courier New" pitchFamily="49" charset="0"/>
                </a:rPr>
                <a:t> </a:t>
              </a:r>
              <a:r>
                <a:rPr lang="en-US" b="1" dirty="0">
                  <a:solidFill>
                    <a:srgbClr val="0070C0"/>
                  </a:solidFill>
                  <a:latin typeface="Courier New" pitchFamily="49" charset="0"/>
                </a:rPr>
                <a:t>0.0</a:t>
              </a:r>
            </a:p>
            <a:p>
              <a:pPr>
                <a:lnSpc>
                  <a:spcPct val="200000"/>
                </a:lnSpc>
                <a:tabLst>
                  <a:tab pos="1601788" algn="l"/>
                  <a:tab pos="1717675" algn="l"/>
                </a:tabLst>
                <a:defRPr/>
              </a:pPr>
              <a:r>
                <a:rPr lang="en-US" b="1" dirty="0">
                  <a:solidFill>
                    <a:srgbClr val="000000"/>
                  </a:solidFill>
                  <a:latin typeface="Courier New" pitchFamily="49" charset="0"/>
                </a:rPr>
                <a:t>);</a:t>
              </a:r>
              <a:endParaRPr lang="en-US" b="1" dirty="0">
                <a:solidFill>
                  <a:srgbClr val="000000"/>
                </a:solidFill>
                <a:latin typeface="Courier New" pitchFamily="49" charset="0"/>
              </a:endParaRPr>
            </a:p>
            <a:p>
              <a:pPr>
                <a:lnSpc>
                  <a:spcPct val="200000"/>
                </a:lnSpc>
                <a:tabLst>
                  <a:tab pos="1601788" algn="l"/>
                  <a:tab pos="1717675" algn="l"/>
                </a:tabLst>
                <a:defRPr/>
              </a:pPr>
              <a:r>
                <a:rPr lang="en-US" b="1" dirty="0">
                  <a:solidFill>
                    <a:srgbClr val="FF3300"/>
                  </a:solidFill>
                  <a:effectLst>
                    <a:outerShdw blurRad="38100" dist="38100" dir="2700000" algn="tl">
                      <a:srgbClr val="FFFFFF"/>
                    </a:outerShdw>
                  </a:effectLst>
                  <a:latin typeface="Courier New" pitchFamily="49" charset="0"/>
                </a:rPr>
                <a:t>Table created.</a:t>
              </a:r>
            </a:p>
          </p:txBody>
        </p:sp>
      </p:grpSp>
    </p:spTree>
    <p:extLst>
      <p:ext uri="{BB962C8B-B14F-4D97-AF65-F5344CB8AC3E}">
        <p14:creationId xmlns:p14="http://schemas.microsoft.com/office/powerpoint/2010/main" val="2062329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136775" y="228600"/>
            <a:ext cx="8153400" cy="990600"/>
          </a:xfrm>
        </p:spPr>
        <p:txBody>
          <a:bodyPr/>
          <a:lstStyle/>
          <a:p>
            <a:r>
              <a:rPr lang="en-US" smtClean="0"/>
              <a:t>What Are Constraints?</a:t>
            </a:r>
          </a:p>
        </p:txBody>
      </p:sp>
      <p:sp>
        <p:nvSpPr>
          <p:cNvPr id="9219" name="Rectangle 3"/>
          <p:cNvSpPr>
            <a:spLocks noGrp="1" noChangeArrowheads="1"/>
          </p:cNvSpPr>
          <p:nvPr>
            <p:ph idx="1"/>
          </p:nvPr>
        </p:nvSpPr>
        <p:spPr>
          <a:xfrm>
            <a:off x="1981201" y="1295400"/>
            <a:ext cx="8324850" cy="4838700"/>
          </a:xfrm>
        </p:spPr>
        <p:txBody>
          <a:bodyPr>
            <a:normAutofit/>
          </a:bodyPr>
          <a:lstStyle/>
          <a:p>
            <a:pPr>
              <a:defRPr/>
            </a:pPr>
            <a:r>
              <a:rPr lang="en-US" dirty="0"/>
              <a:t>Constraints enforce rules at the </a:t>
            </a:r>
            <a:r>
              <a:rPr lang="en-US" dirty="0" smtClean="0"/>
              <a:t>table &amp; column </a:t>
            </a:r>
            <a:r>
              <a:rPr lang="en-US" dirty="0"/>
              <a:t>level.</a:t>
            </a:r>
          </a:p>
          <a:p>
            <a:pPr>
              <a:defRPr/>
            </a:pPr>
            <a:r>
              <a:rPr lang="en-US" dirty="0"/>
              <a:t>Constraints prevent the deletion of a </a:t>
            </a:r>
            <a:r>
              <a:rPr lang="en-US" dirty="0" smtClean="0"/>
              <a:t>table/data </a:t>
            </a:r>
            <a:r>
              <a:rPr lang="en-US" dirty="0"/>
              <a:t>if there are dependencies.</a:t>
            </a:r>
          </a:p>
          <a:p>
            <a:pPr>
              <a:defRPr/>
            </a:pPr>
            <a:r>
              <a:rPr lang="en-US" dirty="0" smtClean="0"/>
              <a:t>One should be familiar with the following:</a:t>
            </a:r>
            <a:endParaRPr lang="en-US" dirty="0"/>
          </a:p>
          <a:p>
            <a:pPr lvl="1">
              <a:defRPr/>
            </a:pPr>
            <a:r>
              <a:rPr lang="en-US" dirty="0" smtClean="0">
                <a:latin typeface="Courier New" pitchFamily="49" charset="0"/>
              </a:rPr>
              <a:t>When to create a constraint?</a:t>
            </a:r>
            <a:endParaRPr lang="en-US" dirty="0">
              <a:latin typeface="Courier New" pitchFamily="49" charset="0"/>
            </a:endParaRPr>
          </a:p>
          <a:p>
            <a:pPr lvl="1">
              <a:defRPr/>
            </a:pPr>
            <a:r>
              <a:rPr lang="en-US" dirty="0" smtClean="0">
                <a:latin typeface="Courier New" pitchFamily="49" charset="0"/>
              </a:rPr>
              <a:t>Level of creation</a:t>
            </a:r>
            <a:endParaRPr lang="en-US" dirty="0">
              <a:latin typeface="Courier New" pitchFamily="49" charset="0"/>
            </a:endParaRPr>
          </a:p>
          <a:p>
            <a:pPr lvl="1">
              <a:defRPr/>
            </a:pPr>
            <a:r>
              <a:rPr lang="en-US" dirty="0" smtClean="0">
                <a:latin typeface="Courier New" pitchFamily="49" charset="0"/>
              </a:rPr>
              <a:t>Types of constraint</a:t>
            </a:r>
          </a:p>
          <a:p>
            <a:pPr lvl="1">
              <a:defRPr/>
            </a:pPr>
            <a:r>
              <a:rPr lang="en-US" dirty="0" smtClean="0">
                <a:latin typeface="Courier New" pitchFamily="49" charset="0"/>
              </a:rPr>
              <a:t>How to name a constraint?</a:t>
            </a:r>
            <a:endParaRPr lang="en-US" dirty="0">
              <a:latin typeface="Courier New" pitchFamily="49" charset="0"/>
            </a:endParaRPr>
          </a:p>
        </p:txBody>
      </p:sp>
      <p:sp>
        <p:nvSpPr>
          <p:cNvPr id="13316" name="Arc 4"/>
          <p:cNvSpPr>
            <a:spLocks/>
          </p:cNvSpPr>
          <p:nvPr/>
        </p:nvSpPr>
        <p:spPr bwMode="ltGray">
          <a:xfrm>
            <a:off x="6992939" y="3228976"/>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66446768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Types</a:t>
            </a:r>
            <a:endParaRPr lang="en-US" dirty="0"/>
          </a:p>
        </p:txBody>
      </p:sp>
      <p:sp>
        <p:nvSpPr>
          <p:cNvPr id="3" name="Footer Placeholder 2"/>
          <p:cNvSpPr>
            <a:spLocks noGrp="1"/>
          </p:cNvSpPr>
          <p:nvPr>
            <p:ph type="ftr" sz="quarter" idx="11"/>
          </p:nvPr>
        </p:nvSpPr>
        <p:spPr/>
        <p:txBody>
          <a:bodyPr/>
          <a:lstStyle/>
          <a:p>
            <a:endParaRPr kumimoji="0" lang="en-US"/>
          </a:p>
        </p:txBody>
      </p:sp>
      <p:graphicFrame>
        <p:nvGraphicFramePr>
          <p:cNvPr id="6" name="Diagram 5"/>
          <p:cNvGraphicFramePr/>
          <p:nvPr>
            <p:extLst/>
          </p:nvPr>
        </p:nvGraphicFramePr>
        <p:xfrm>
          <a:off x="2348755" y="1277472"/>
          <a:ext cx="7619998" cy="4746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2375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create a constraint?</a:t>
            </a:r>
            <a:endParaRPr lang="en-US" dirty="0"/>
          </a:p>
        </p:txBody>
      </p:sp>
      <p:sp>
        <p:nvSpPr>
          <p:cNvPr id="3" name="Footer Placeholder 2"/>
          <p:cNvSpPr>
            <a:spLocks noGrp="1"/>
          </p:cNvSpPr>
          <p:nvPr>
            <p:ph type="ftr" sz="quarter" idx="11"/>
          </p:nvPr>
        </p:nvSpPr>
        <p:spPr/>
        <p:txBody>
          <a:bodyPr/>
          <a:lstStyle/>
          <a:p>
            <a:endParaRPr kumimoji="0" lang="en-US"/>
          </a:p>
        </p:txBody>
      </p:sp>
      <p:graphicFrame>
        <p:nvGraphicFramePr>
          <p:cNvPr id="6" name="Diagram 5"/>
          <p:cNvGraphicFramePr/>
          <p:nvPr>
            <p:extLst/>
          </p:nvPr>
        </p:nvGraphicFramePr>
        <p:xfrm>
          <a:off x="2348755" y="1277472"/>
          <a:ext cx="7619998" cy="4746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4971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command</a:t>
            </a:r>
            <a:endParaRPr lang="en-US" dirty="0"/>
          </a:p>
        </p:txBody>
      </p:sp>
      <p:sp>
        <p:nvSpPr>
          <p:cNvPr id="3" name="Footer Placeholder 2"/>
          <p:cNvSpPr>
            <a:spLocks noGrp="1"/>
          </p:cNvSpPr>
          <p:nvPr>
            <p:ph type="ftr" sz="quarter" idx="11"/>
          </p:nvPr>
        </p:nvSpPr>
        <p:spPr/>
        <p:txBody>
          <a:bodyPr/>
          <a:lstStyle/>
          <a:p>
            <a:endParaRPr kumimoji="0" lang="en-US"/>
          </a:p>
        </p:txBody>
      </p:sp>
      <p:sp>
        <p:nvSpPr>
          <p:cNvPr id="6" name="Rectangle 23"/>
          <p:cNvSpPr>
            <a:spLocks noChangeArrowheads="1"/>
          </p:cNvSpPr>
          <p:nvPr/>
        </p:nvSpPr>
        <p:spPr bwMode="blackWhite">
          <a:xfrm>
            <a:off x="3436050" y="1572933"/>
            <a:ext cx="5204012" cy="285077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7" name="Rectangle 24"/>
          <p:cNvSpPr>
            <a:spLocks noChangeArrowheads="1"/>
          </p:cNvSpPr>
          <p:nvPr/>
        </p:nvSpPr>
        <p:spPr bwMode="blackWhite">
          <a:xfrm>
            <a:off x="3436050" y="1572933"/>
            <a:ext cx="5204012" cy="2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lnSpc>
                <a:spcPct val="150000"/>
              </a:lnSpc>
            </a:pPr>
            <a:r>
              <a:rPr lang="en-US" b="1" dirty="0">
                <a:solidFill>
                  <a:srgbClr val="000000"/>
                </a:solidFill>
                <a:latin typeface="Courier New" panose="02070309020205020404" pitchFamily="49" charset="0"/>
              </a:rPr>
              <a:t>CREATE TABLE employees(</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employee_id</a:t>
            </a:r>
            <a:r>
              <a:rPr lang="en-US" b="1" dirty="0">
                <a:solidFill>
                  <a:srgbClr val="000000"/>
                </a:solidFill>
                <a:latin typeface="Courier New" panose="02070309020205020404" pitchFamily="49" charset="0"/>
              </a:rPr>
              <a:t>    NUMBER(6),</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VARCHAR2(25</a:t>
            </a:r>
            <a:r>
              <a:rPr lang="en-US" b="1" dirty="0">
                <a:solidFill>
                  <a:srgbClr val="000000"/>
                </a:solidFill>
                <a:latin typeface="Courier New" panose="02070309020205020404" pitchFamily="49" charset="0"/>
              </a:rPr>
              <a:t>)</a:t>
            </a:r>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    salary         NUMBER(8,2),</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commission_pct</a:t>
            </a:r>
            <a:r>
              <a:rPr lang="en-US" b="1" dirty="0">
                <a:solidFill>
                  <a:srgbClr val="000000"/>
                </a:solidFill>
                <a:latin typeface="Courier New" panose="02070309020205020404" pitchFamily="49" charset="0"/>
              </a:rPr>
              <a:t> NUMBER(2,2),</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hire_date</a:t>
            </a:r>
            <a:r>
              <a:rPr lang="en-US" b="1" dirty="0">
                <a:solidFill>
                  <a:srgbClr val="000000"/>
                </a:solidFill>
                <a:latin typeface="Courier New" panose="02070309020205020404" pitchFamily="49" charset="0"/>
              </a:rPr>
              <a:t>      DATE </a:t>
            </a:r>
          </a:p>
          <a:p>
            <a:pPr eaLnBrk="1" hangingPunct="1">
              <a:lnSpc>
                <a:spcPct val="150000"/>
              </a:lnSpc>
            </a:pPr>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93641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6775" y="228600"/>
            <a:ext cx="8153400" cy="990600"/>
          </a:xfrm>
        </p:spPr>
        <p:txBody>
          <a:bodyPr/>
          <a:lstStyle/>
          <a:p>
            <a:r>
              <a:rPr lang="en-US" dirty="0" smtClean="0"/>
              <a:t>Where to define a Constraint?</a:t>
            </a:r>
          </a:p>
        </p:txBody>
      </p:sp>
      <p:graphicFrame>
        <p:nvGraphicFramePr>
          <p:cNvPr id="3" name="Content Placeholder 2"/>
          <p:cNvGraphicFramePr>
            <a:graphicFrameLocks noGrp="1"/>
          </p:cNvGraphicFramePr>
          <p:nvPr>
            <p:ph idx="1"/>
            <p:extLst/>
          </p:nvPr>
        </p:nvGraphicFramePr>
        <p:xfrm>
          <a:off x="1989047" y="1219200"/>
          <a:ext cx="8194859" cy="4939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201767418"/>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2398714" y="3143250"/>
            <a:ext cx="7735887" cy="3257550"/>
          </a:xfrm>
        </p:spPr>
        <p:txBody>
          <a:bodyPr/>
          <a:lstStyle/>
          <a:p>
            <a:r>
              <a:rPr lang="en-US" dirty="0" smtClean="0"/>
              <a:t>Column level constraint </a:t>
            </a:r>
            <a:br>
              <a:rPr lang="en-US" dirty="0" smtClean="0"/>
            </a:br>
            <a:endParaRPr lang="en-US" dirty="0" smtClean="0"/>
          </a:p>
          <a:p>
            <a:pPr>
              <a:buFont typeface="Wingdings" panose="05000000000000000000" pitchFamily="2" charset="2"/>
              <a:buNone/>
            </a:pPr>
            <a:endParaRPr lang="en-US" sz="2000" dirty="0"/>
          </a:p>
          <a:p>
            <a:r>
              <a:rPr lang="en-US" dirty="0" smtClean="0"/>
              <a:t>Table level constraint</a:t>
            </a:r>
          </a:p>
        </p:txBody>
      </p:sp>
      <p:sp>
        <p:nvSpPr>
          <p:cNvPr id="15363" name="Rectangle 2"/>
          <p:cNvSpPr>
            <a:spLocks noGrp="1" noChangeArrowheads="1"/>
          </p:cNvSpPr>
          <p:nvPr>
            <p:ph type="title"/>
          </p:nvPr>
        </p:nvSpPr>
        <p:spPr>
          <a:xfrm>
            <a:off x="2136775" y="228600"/>
            <a:ext cx="8153400" cy="990600"/>
          </a:xfrm>
        </p:spPr>
        <p:txBody>
          <a:bodyPr/>
          <a:lstStyle/>
          <a:p>
            <a:r>
              <a:rPr lang="en-US" dirty="0" smtClean="0"/>
              <a:t>Constraints: Basic Syntax</a:t>
            </a:r>
          </a:p>
        </p:txBody>
      </p:sp>
      <p:grpSp>
        <p:nvGrpSpPr>
          <p:cNvPr id="15364" name="Group 5"/>
          <p:cNvGrpSpPr>
            <a:grpSpLocks/>
          </p:cNvGrpSpPr>
          <p:nvPr/>
        </p:nvGrpSpPr>
        <p:grpSpPr bwMode="auto">
          <a:xfrm>
            <a:off x="2359026" y="1352550"/>
            <a:ext cx="7756525" cy="1606550"/>
            <a:chOff x="610" y="1136"/>
            <a:chExt cx="4886" cy="1012"/>
          </a:xfrm>
        </p:grpSpPr>
        <p:sp>
          <p:nvSpPr>
            <p:cNvPr id="13315" name="Rectangle 3"/>
            <p:cNvSpPr>
              <a:spLocks noChangeArrowheads="1"/>
            </p:cNvSpPr>
            <p:nvPr/>
          </p:nvSpPr>
          <p:spPr bwMode="blackWhite">
            <a:xfrm>
              <a:off x="610" y="1137"/>
              <a:ext cx="4766" cy="9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15369" name="Rectangle 4"/>
            <p:cNvSpPr>
              <a:spLocks noChangeArrowheads="1"/>
            </p:cNvSpPr>
            <p:nvPr/>
          </p:nvSpPr>
          <p:spPr bwMode="blackWhite">
            <a:xfrm>
              <a:off x="687" y="1136"/>
              <a:ext cx="4809"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CREATE TABLE [</a:t>
              </a:r>
              <a:r>
                <a:rPr lang="en-US" b="1" i="1">
                  <a:solidFill>
                    <a:srgbClr val="000000"/>
                  </a:solidFill>
                  <a:latin typeface="Courier New" panose="02070309020205020404" pitchFamily="49" charset="0"/>
                </a:rPr>
                <a:t>schema</a:t>
              </a:r>
              <a:r>
                <a:rPr lang="en-US" b="1">
                  <a:solidFill>
                    <a:srgbClr val="000000"/>
                  </a:solidFill>
                  <a:latin typeface="Courier New" panose="02070309020205020404" pitchFamily="49" charset="0"/>
                </a:rPr>
                <a:t>.]</a:t>
              </a:r>
              <a:r>
                <a:rPr lang="en-US" b="1" i="1">
                  <a:solidFill>
                    <a:srgbClr val="000000"/>
                  </a:solidFill>
                  <a:latin typeface="Courier New" panose="02070309020205020404" pitchFamily="49" charset="0"/>
                </a:rPr>
                <a:t>table</a:t>
              </a:r>
            </a:p>
            <a:p>
              <a:pPr eaLnBrk="1" hangingPunct="1"/>
              <a:r>
                <a:rPr lang="en-US" b="1">
                  <a:solidFill>
                    <a:srgbClr val="000000"/>
                  </a:solidFill>
                  <a:latin typeface="Courier New" panose="02070309020205020404" pitchFamily="49" charset="0"/>
                </a:rPr>
                <a:t>	    (</a:t>
              </a:r>
              <a:r>
                <a:rPr lang="en-US" b="1" i="1">
                  <a:solidFill>
                    <a:srgbClr val="000000"/>
                  </a:solidFill>
                  <a:latin typeface="Courier New" panose="02070309020205020404" pitchFamily="49" charset="0"/>
                </a:rPr>
                <a:t>column</a:t>
              </a:r>
              <a:r>
                <a:rPr lang="en-US" b="1">
                  <a:solidFill>
                    <a:srgbClr val="000000"/>
                  </a:solidFill>
                  <a:latin typeface="Courier New" panose="02070309020205020404" pitchFamily="49" charset="0"/>
                </a:rPr>
                <a:t> </a:t>
              </a:r>
              <a:r>
                <a:rPr lang="en-US" b="1" i="1">
                  <a:solidFill>
                    <a:srgbClr val="000000"/>
                  </a:solidFill>
                  <a:latin typeface="Courier New" panose="02070309020205020404" pitchFamily="49" charset="0"/>
                </a:rPr>
                <a:t>datatype </a:t>
              </a:r>
              <a:r>
                <a:rPr lang="en-US" b="1">
                  <a:solidFill>
                    <a:srgbClr val="000000"/>
                  </a:solidFill>
                  <a:latin typeface="Courier New" panose="02070309020205020404" pitchFamily="49" charset="0"/>
                </a:rPr>
                <a:t>[</a:t>
              </a:r>
              <a:r>
                <a:rPr lang="en-US" b="1" i="1">
                  <a:solidFill>
                    <a:srgbClr val="7030A0"/>
                  </a:solidFill>
                  <a:latin typeface="Courier New" panose="02070309020205020404" pitchFamily="49" charset="0"/>
                </a:rPr>
                <a:t>column_constraint</a:t>
              </a:r>
              <a:r>
                <a:rPr lang="en-US" b="1">
                  <a:solidFill>
                    <a:srgbClr val="000000"/>
                  </a:solidFill>
                  <a:latin typeface="Courier New" panose="02070309020205020404" pitchFamily="49" charset="0"/>
                </a:rPr>
                <a:t>],</a:t>
              </a:r>
            </a:p>
            <a:p>
              <a:pPr eaLnBrk="1" hangingPunct="1"/>
              <a:r>
                <a:rPr lang="en-US" b="1">
                  <a:solidFill>
                    <a:srgbClr val="000000"/>
                  </a:solidFill>
                  <a:latin typeface="Courier New" panose="02070309020205020404" pitchFamily="49" charset="0"/>
                </a:rPr>
                <a:t>		...</a:t>
              </a:r>
            </a:p>
            <a:p>
              <a:pPr eaLnBrk="1" hangingPunct="1"/>
              <a:r>
                <a:rPr lang="en-US" b="1">
                  <a:solidFill>
                    <a:srgbClr val="000000"/>
                  </a:solidFill>
                  <a:latin typeface="Courier New" panose="02070309020205020404" pitchFamily="49" charset="0"/>
                </a:rPr>
                <a:t>		[</a:t>
              </a:r>
              <a:r>
                <a:rPr lang="en-US" b="1" i="1">
                  <a:solidFill>
                    <a:srgbClr val="7030A0"/>
                  </a:solidFill>
                  <a:latin typeface="Courier New" panose="02070309020205020404" pitchFamily="49" charset="0"/>
                </a:rPr>
                <a:t>table_constraint</a:t>
              </a:r>
              <a:r>
                <a:rPr lang="en-US" b="1">
                  <a:solidFill>
                    <a:srgbClr val="000000"/>
                  </a:solidFill>
                  <a:latin typeface="Courier New" panose="02070309020205020404" pitchFamily="49" charset="0"/>
                </a:rPr>
                <a:t>]);</a:t>
              </a:r>
            </a:p>
          </p:txBody>
        </p:sp>
      </p:grpSp>
      <p:sp>
        <p:nvSpPr>
          <p:cNvPr id="13" name="Rectangle 4"/>
          <p:cNvSpPr>
            <a:spLocks noChangeArrowheads="1"/>
          </p:cNvSpPr>
          <p:nvPr/>
        </p:nvSpPr>
        <p:spPr bwMode="blackWhite">
          <a:xfrm>
            <a:off x="2486026" y="3605214"/>
            <a:ext cx="7496175" cy="5857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i="1" dirty="0">
                <a:solidFill>
                  <a:srgbClr val="000000"/>
                </a:solidFill>
                <a:latin typeface="Courier New" pitchFamily="49" charset="0"/>
              </a:rPr>
              <a:t>column</a:t>
            </a:r>
            <a:r>
              <a:rPr lang="en-US" b="1" dirty="0">
                <a:solidFill>
                  <a:srgbClr val="000000"/>
                </a:solidFill>
                <a:latin typeface="Courier New" pitchFamily="49" charset="0"/>
              </a:rPr>
              <a:t>  </a:t>
            </a:r>
            <a:r>
              <a:rPr lang="en-US" b="1" dirty="0" err="1">
                <a:solidFill>
                  <a:srgbClr val="000000"/>
                </a:solidFill>
                <a:latin typeface="Courier New" pitchFamily="49" charset="0"/>
              </a:rPr>
              <a:t>datatype</a:t>
            </a:r>
            <a:r>
              <a:rPr lang="en-US" b="1" dirty="0">
                <a:solidFill>
                  <a:srgbClr val="000000"/>
                </a:solidFill>
                <a:latin typeface="Courier New" pitchFamily="49" charset="0"/>
              </a:rPr>
              <a:t> [CONSTRAINT </a:t>
            </a:r>
            <a:r>
              <a:rPr lang="en-US" b="1" i="1" dirty="0">
                <a:solidFill>
                  <a:srgbClr val="000000"/>
                </a:solidFill>
                <a:latin typeface="Courier New" pitchFamily="49" charset="0"/>
              </a:rPr>
              <a:t>C-name</a:t>
            </a:r>
            <a:r>
              <a:rPr lang="en-US" b="1" dirty="0">
                <a:solidFill>
                  <a:srgbClr val="000000"/>
                </a:solidFill>
                <a:latin typeface="Courier New" pitchFamily="49" charset="0"/>
              </a:rPr>
              <a:t>] </a:t>
            </a:r>
            <a:r>
              <a:rPr lang="en-US" b="1" i="1" dirty="0" err="1">
                <a:solidFill>
                  <a:srgbClr val="FF0000"/>
                </a:solidFill>
                <a:latin typeface="Courier New" pitchFamily="49" charset="0"/>
              </a:rPr>
              <a:t>constraint_type</a:t>
            </a:r>
            <a:r>
              <a:rPr lang="en-US" b="1" dirty="0">
                <a:solidFill>
                  <a:srgbClr val="000000"/>
                </a:solidFill>
                <a:latin typeface="Courier New" pitchFamily="49" charset="0"/>
              </a:rPr>
              <a:t>,</a:t>
            </a:r>
            <a:endParaRPr lang="en-US" sz="1550" b="1" dirty="0">
              <a:solidFill>
                <a:srgbClr val="000000"/>
              </a:solidFill>
              <a:latin typeface="Courier New" pitchFamily="49" charset="0"/>
            </a:endParaRPr>
          </a:p>
        </p:txBody>
      </p:sp>
      <p:sp>
        <p:nvSpPr>
          <p:cNvPr id="14" name="Rectangle 5"/>
          <p:cNvSpPr>
            <a:spLocks noChangeArrowheads="1"/>
          </p:cNvSpPr>
          <p:nvPr/>
        </p:nvSpPr>
        <p:spPr bwMode="blackWhite">
          <a:xfrm>
            <a:off x="2508250" y="4856164"/>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i="1" dirty="0">
                <a:solidFill>
                  <a:srgbClr val="000000"/>
                </a:solidFill>
                <a:latin typeface="Courier New" pitchFamily="49" charset="0"/>
              </a:rPr>
              <a:t>column</a:t>
            </a:r>
            <a:r>
              <a:rPr lang="en-US" b="1" i="1" dirty="0">
                <a:solidFill>
                  <a:srgbClr val="000000"/>
                </a:solidFill>
                <a:latin typeface="Courier New" pitchFamily="49" charset="0"/>
              </a:rPr>
              <a:t>,...</a:t>
            </a:r>
          </a:p>
          <a:p>
            <a:pPr>
              <a:tabLst>
                <a:tab pos="1200150" algn="l"/>
              </a:tabLst>
              <a:defRPr/>
            </a:pPr>
            <a:r>
              <a:rPr lang="en-US" b="1" dirty="0">
                <a:solidFill>
                  <a:srgbClr val="000000"/>
                </a:solidFill>
                <a:latin typeface="Courier New" pitchFamily="49" charset="0"/>
              </a:rPr>
              <a:t>[</a:t>
            </a:r>
            <a:r>
              <a:rPr lang="en-US" b="1" dirty="0">
                <a:solidFill>
                  <a:srgbClr val="000000"/>
                </a:solidFill>
                <a:latin typeface="Courier New" pitchFamily="49" charset="0"/>
              </a:rPr>
              <a:t>CONSTRAINT </a:t>
            </a:r>
            <a:r>
              <a:rPr lang="en-US" b="1" i="1" dirty="0" err="1">
                <a:solidFill>
                  <a:srgbClr val="000000"/>
                </a:solidFill>
                <a:latin typeface="Courier New" pitchFamily="49" charset="0"/>
              </a:rPr>
              <a:t>constraint_name</a:t>
            </a:r>
            <a:r>
              <a:rPr lang="en-US" b="1" dirty="0">
                <a:solidFill>
                  <a:srgbClr val="000000"/>
                </a:solidFill>
                <a:latin typeface="Courier New" pitchFamily="49" charset="0"/>
              </a:rPr>
              <a:t>] </a:t>
            </a:r>
            <a:r>
              <a:rPr lang="en-US" b="1" i="1" dirty="0" err="1">
                <a:solidFill>
                  <a:srgbClr val="FF0000"/>
                </a:solidFill>
                <a:latin typeface="Courier New" pitchFamily="49" charset="0"/>
              </a:rPr>
              <a:t>constraint_type</a:t>
            </a:r>
            <a:r>
              <a:rPr lang="en-US" b="1" i="1" dirty="0">
                <a:solidFill>
                  <a:srgbClr val="FF0000"/>
                </a:solidFill>
                <a:latin typeface="Courier New" pitchFamily="49" charset="0"/>
              </a:rPr>
              <a:t> (column</a:t>
            </a:r>
            <a:r>
              <a:rPr lang="en-US" b="1" dirty="0">
                <a:solidFill>
                  <a:srgbClr val="FF0000"/>
                </a:solidFill>
                <a:latin typeface="Courier New" pitchFamily="49" charset="0"/>
              </a:rPr>
              <a:t>)</a:t>
            </a:r>
            <a:endParaRPr lang="en-US" b="1" dirty="0">
              <a:solidFill>
                <a:srgbClr val="FF0000"/>
              </a:solidFill>
              <a:latin typeface="Courier New" pitchFamily="49" charset="0"/>
            </a:endParaRP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4184619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command</a:t>
            </a:r>
            <a:endParaRPr lang="en-US" dirty="0"/>
          </a:p>
        </p:txBody>
      </p:sp>
      <p:sp>
        <p:nvSpPr>
          <p:cNvPr id="3" name="Footer Placeholder 2"/>
          <p:cNvSpPr>
            <a:spLocks noGrp="1"/>
          </p:cNvSpPr>
          <p:nvPr>
            <p:ph type="ftr" sz="quarter" idx="11"/>
          </p:nvPr>
        </p:nvSpPr>
        <p:spPr/>
        <p:txBody>
          <a:bodyPr/>
          <a:lstStyle/>
          <a:p>
            <a:endParaRPr kumimoji="0" lang="en-US"/>
          </a:p>
        </p:txBody>
      </p:sp>
      <p:sp>
        <p:nvSpPr>
          <p:cNvPr id="6" name="Rectangle 23"/>
          <p:cNvSpPr>
            <a:spLocks noChangeArrowheads="1"/>
          </p:cNvSpPr>
          <p:nvPr/>
        </p:nvSpPr>
        <p:spPr bwMode="blackWhite">
          <a:xfrm>
            <a:off x="3436050" y="1572933"/>
            <a:ext cx="5820009" cy="285077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7" name="Rectangle 24"/>
          <p:cNvSpPr>
            <a:spLocks noChangeArrowheads="1"/>
          </p:cNvSpPr>
          <p:nvPr/>
        </p:nvSpPr>
        <p:spPr bwMode="blackWhite">
          <a:xfrm>
            <a:off x="3436050" y="1572933"/>
            <a:ext cx="5820009" cy="2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lnSpc>
                <a:spcPct val="150000"/>
              </a:lnSpc>
            </a:pPr>
            <a:r>
              <a:rPr lang="en-US" b="1" dirty="0">
                <a:solidFill>
                  <a:srgbClr val="000000"/>
                </a:solidFill>
                <a:latin typeface="Courier New" panose="02070309020205020404" pitchFamily="49" charset="0"/>
              </a:rPr>
              <a:t>CREATE TABLE employees(</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employee_id</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NUMBER(6),</a:t>
            </a:r>
            <a:endParaRPr lang="en-US" b="1" dirty="0">
              <a:solidFill>
                <a:srgbClr val="00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VARCHAR2(25) </a:t>
            </a:r>
            <a:r>
              <a:rPr lang="en-US" b="1" dirty="0">
                <a:solidFill>
                  <a:srgbClr val="FF0000"/>
                </a:solidFill>
                <a:latin typeface="Courier New" panose="02070309020205020404" pitchFamily="49" charset="0"/>
              </a:rPr>
              <a:t>NOT NULL</a:t>
            </a:r>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    salary         NUMBER(8,2</a:t>
            </a:r>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commission_pct</a:t>
            </a:r>
            <a:r>
              <a:rPr lang="en-US" b="1" dirty="0">
                <a:solidFill>
                  <a:srgbClr val="000000"/>
                </a:solidFill>
                <a:latin typeface="Courier New" panose="02070309020205020404" pitchFamily="49" charset="0"/>
              </a:rPr>
              <a:t> NUMBER(2,2),</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hire_date</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DATE,</a:t>
            </a:r>
          </a:p>
          <a:p>
            <a:pPr eaLnBrk="1" hangingPunct="1">
              <a:lnSpc>
                <a:spcPct val="150000"/>
              </a:lnSpc>
            </a:pP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 </a:t>
            </a:r>
            <a:r>
              <a:rPr lang="en-US" b="1" dirty="0">
                <a:solidFill>
                  <a:srgbClr val="00B050"/>
                </a:solidFill>
                <a:latin typeface="Courier New" panose="02070309020205020404" pitchFamily="49" charset="0"/>
              </a:rPr>
              <a:t>or</a:t>
            </a:r>
            <a:r>
              <a:rPr lang="en-US" b="1" dirty="0">
                <a:solidFill>
                  <a:srgbClr val="000000"/>
                </a:solidFill>
                <a:latin typeface="Courier New" panose="02070309020205020404" pitchFamily="49" charset="0"/>
              </a:rPr>
              <a:t> </a:t>
            </a:r>
            <a:r>
              <a:rPr lang="en-US" b="1" dirty="0">
                <a:solidFill>
                  <a:srgbClr val="FF0000"/>
                </a:solidFill>
                <a:latin typeface="Courier New" panose="02070309020205020404" pitchFamily="49" charset="0"/>
              </a:rPr>
              <a:t>NOT NULL (</a:t>
            </a:r>
            <a:r>
              <a:rPr lang="en-US" b="1" dirty="0" err="1">
                <a:solidFill>
                  <a:srgbClr val="FF0000"/>
                </a:solidFill>
                <a:latin typeface="Courier New" panose="02070309020205020404" pitchFamily="49" charset="0"/>
              </a:rPr>
              <a:t>last_name</a:t>
            </a:r>
            <a:r>
              <a:rPr lang="en-US" b="1" dirty="0">
                <a:solidFill>
                  <a:srgbClr val="FF0000"/>
                </a:solidFill>
                <a:latin typeface="Courier New" panose="02070309020205020404" pitchFamily="49" charset="0"/>
              </a:rPr>
              <a:t>) </a:t>
            </a:r>
            <a:endParaRPr lang="en-US" b="1" dirty="0">
              <a:solidFill>
                <a:srgbClr val="FF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037711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 (SQL)</a:t>
            </a:r>
          </a:p>
        </p:txBody>
      </p:sp>
      <p:sp>
        <p:nvSpPr>
          <p:cNvPr id="3" name="Content Placeholder 2"/>
          <p:cNvSpPr>
            <a:spLocks noGrp="1"/>
          </p:cNvSpPr>
          <p:nvPr>
            <p:ph idx="1"/>
          </p:nvPr>
        </p:nvSpPr>
        <p:spPr/>
        <p:txBody>
          <a:bodyPr/>
          <a:lstStyle/>
          <a:p>
            <a:r>
              <a:rPr lang="en-US" dirty="0"/>
              <a:t>SQL is structured Query Language which is a computer language for storing, manipulating and retrieving data stored in relational database.  </a:t>
            </a:r>
          </a:p>
          <a:p>
            <a:r>
              <a:rPr lang="en-US" dirty="0"/>
              <a:t>SQL is the standard language for Relation Database System. All relational database management systems like MySQL, MS Access, Oracle, Sybase, Informix, </a:t>
            </a:r>
            <a:r>
              <a:rPr lang="en-US" dirty="0" err="1"/>
              <a:t>postgres</a:t>
            </a:r>
            <a:r>
              <a:rPr lang="en-US" dirty="0"/>
              <a:t> and SQL Server uses SQL as standard database language.  </a:t>
            </a:r>
          </a:p>
        </p:txBody>
      </p:sp>
      <p:sp>
        <p:nvSpPr>
          <p:cNvPr id="4" name="Footer Placeholder 3"/>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542312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6775" y="228600"/>
            <a:ext cx="8153400" cy="990600"/>
          </a:xfrm>
        </p:spPr>
        <p:txBody>
          <a:bodyPr/>
          <a:lstStyle/>
          <a:p>
            <a:r>
              <a:rPr lang="en-US" dirty="0" smtClean="0"/>
              <a:t>Naming a Constraint</a:t>
            </a:r>
          </a:p>
        </p:txBody>
      </p:sp>
      <p:graphicFrame>
        <p:nvGraphicFramePr>
          <p:cNvPr id="3" name="Content Placeholder 2"/>
          <p:cNvGraphicFramePr>
            <a:graphicFrameLocks noGrp="1"/>
          </p:cNvGraphicFramePr>
          <p:nvPr>
            <p:ph idx="1"/>
            <p:extLst/>
          </p:nvPr>
        </p:nvGraphicFramePr>
        <p:xfrm>
          <a:off x="2047463" y="1156448"/>
          <a:ext cx="8242712" cy="4988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564805545"/>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constraint name?</a:t>
            </a:r>
            <a:endParaRPr lang="en-US" dirty="0"/>
          </a:p>
        </p:txBody>
      </p:sp>
      <p:sp>
        <p:nvSpPr>
          <p:cNvPr id="3" name="Footer Placeholder 2"/>
          <p:cNvSpPr>
            <a:spLocks noGrp="1"/>
          </p:cNvSpPr>
          <p:nvPr>
            <p:ph type="ftr" sz="quarter" idx="11"/>
          </p:nvPr>
        </p:nvSpPr>
        <p:spPr/>
        <p:txBody>
          <a:bodyPr/>
          <a:lstStyle/>
          <a:p>
            <a:endParaRPr kumimoji="0" lang="en-US"/>
          </a:p>
        </p:txBody>
      </p:sp>
      <p:sp>
        <p:nvSpPr>
          <p:cNvPr id="5" name="Content Placeholder 4"/>
          <p:cNvSpPr>
            <a:spLocks noGrp="1"/>
          </p:cNvSpPr>
          <p:nvPr>
            <p:ph sz="quarter" idx="1"/>
          </p:nvPr>
        </p:nvSpPr>
        <p:spPr/>
        <p:txBody>
          <a:bodyPr/>
          <a:lstStyle/>
          <a:p>
            <a:r>
              <a:rPr lang="en-US" dirty="0" smtClean="0"/>
              <a:t>The name of a constraint is required when</a:t>
            </a:r>
          </a:p>
          <a:p>
            <a:pPr lvl="1"/>
            <a:r>
              <a:rPr lang="en-US" dirty="0" smtClean="0"/>
              <a:t>You need to drop a constraint from a column or table</a:t>
            </a:r>
          </a:p>
          <a:p>
            <a:pPr lvl="1"/>
            <a:r>
              <a:rPr lang="en-US" dirty="0" smtClean="0"/>
              <a:t>You need to modify the existing constraint applied on a specific column or table</a:t>
            </a:r>
          </a:p>
          <a:p>
            <a:pPr lvl="1"/>
            <a:endParaRPr lang="en-US" dirty="0"/>
          </a:p>
          <a:p>
            <a:r>
              <a:rPr lang="en-US" dirty="0" smtClean="0"/>
              <a:t>Where to find the details about constraints?</a:t>
            </a:r>
          </a:p>
          <a:p>
            <a:pPr lvl="1"/>
            <a:r>
              <a:rPr lang="en-US" dirty="0">
                <a:latin typeface="Courier New" pitchFamily="49" charset="0"/>
              </a:rPr>
              <a:t>USER_CONSTRAINTS</a:t>
            </a:r>
            <a:r>
              <a:rPr lang="en-US" dirty="0" smtClean="0"/>
              <a:t> table keeps track of all constraints defined by user in any table</a:t>
            </a:r>
          </a:p>
          <a:p>
            <a:pPr lvl="1"/>
            <a:r>
              <a:rPr lang="en-US" dirty="0" err="1" smtClean="0">
                <a:latin typeface="Courier New" pitchFamily="49" charset="0"/>
              </a:rPr>
              <a:t>USER_CONS_Columns</a:t>
            </a:r>
            <a:r>
              <a:rPr lang="en-US" dirty="0" smtClean="0"/>
              <a:t> </a:t>
            </a:r>
            <a:r>
              <a:rPr lang="en-US" dirty="0"/>
              <a:t>table keeps track of all constraints defined by user at any column in any </a:t>
            </a:r>
            <a:r>
              <a:rPr lang="en-US" dirty="0" smtClean="0"/>
              <a:t>table</a:t>
            </a:r>
            <a:endParaRPr lang="en-US" dirty="0"/>
          </a:p>
        </p:txBody>
      </p:sp>
    </p:spTree>
    <p:extLst>
      <p:ext uri="{BB962C8B-B14F-4D97-AF65-F5344CB8AC3E}">
        <p14:creationId xmlns:p14="http://schemas.microsoft.com/office/powerpoint/2010/main" val="1823463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6"/>
          <p:cNvSpPr>
            <a:spLocks noGrp="1" noChangeArrowheads="1"/>
          </p:cNvSpPr>
          <p:nvPr>
            <p:ph type="title"/>
          </p:nvPr>
        </p:nvSpPr>
        <p:spPr>
          <a:xfrm>
            <a:off x="2136775" y="228600"/>
            <a:ext cx="8153400" cy="990600"/>
          </a:xfrm>
        </p:spPr>
        <p:txBody>
          <a:bodyPr/>
          <a:lstStyle/>
          <a:p>
            <a:r>
              <a:rPr lang="en-US" smtClean="0"/>
              <a:t>The </a:t>
            </a:r>
            <a:r>
              <a:rPr lang="en-US" smtClean="0">
                <a:latin typeface="Courier New" panose="02070309020205020404" pitchFamily="49" charset="0"/>
              </a:rPr>
              <a:t>NOT</a:t>
            </a:r>
            <a:r>
              <a:rPr lang="en-US" smtClean="0"/>
              <a:t> </a:t>
            </a:r>
            <a:r>
              <a:rPr lang="en-US" smtClean="0">
                <a:latin typeface="Courier New" panose="02070309020205020404" pitchFamily="49" charset="0"/>
              </a:rPr>
              <a:t>NULL</a:t>
            </a:r>
            <a:r>
              <a:rPr lang="en-US" smtClean="0"/>
              <a:t> Constraint</a:t>
            </a:r>
          </a:p>
        </p:txBody>
      </p:sp>
      <p:sp>
        <p:nvSpPr>
          <p:cNvPr id="17435" name="Rectangle 27"/>
          <p:cNvSpPr>
            <a:spLocks noGrp="1" noChangeArrowheads="1"/>
          </p:cNvSpPr>
          <p:nvPr>
            <p:ph idx="1"/>
          </p:nvPr>
        </p:nvSpPr>
        <p:spPr>
          <a:xfrm>
            <a:off x="1943100" y="1333501"/>
            <a:ext cx="8347075" cy="420688"/>
          </a:xfrm>
        </p:spPr>
        <p:txBody>
          <a:bodyPr>
            <a:normAutofit fontScale="92500"/>
          </a:bodyPr>
          <a:lstStyle/>
          <a:p>
            <a:pPr>
              <a:lnSpc>
                <a:spcPct val="65000"/>
              </a:lnSpc>
              <a:buFont typeface="Arial" charset="0"/>
              <a:buNone/>
              <a:defRPr/>
            </a:pPr>
            <a:r>
              <a:rPr lang="en-US" dirty="0"/>
              <a:t>Ensures that null values are not permitted for the </a:t>
            </a:r>
            <a:r>
              <a:rPr lang="en-US" dirty="0" smtClean="0"/>
              <a:t>column:</a:t>
            </a:r>
            <a:endParaRPr lang="en-US" dirty="0"/>
          </a:p>
        </p:txBody>
      </p:sp>
      <p:pic>
        <p:nvPicPr>
          <p:cNvPr id="16392"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1" y="3695701"/>
            <a:ext cx="7458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grpSp>
        <p:nvGrpSpPr>
          <p:cNvPr id="16388" name="Group 28"/>
          <p:cNvGrpSpPr>
            <a:grpSpLocks/>
          </p:cNvGrpSpPr>
          <p:nvPr/>
        </p:nvGrpSpPr>
        <p:grpSpPr bwMode="auto">
          <a:xfrm>
            <a:off x="2509838" y="3754439"/>
            <a:ext cx="2362200" cy="1360487"/>
            <a:chOff x="502" y="2953"/>
            <a:chExt cx="1488" cy="857"/>
          </a:xfrm>
        </p:grpSpPr>
        <p:sp>
          <p:nvSpPr>
            <p:cNvPr id="16397" name="Rectangle 29"/>
            <p:cNvSpPr>
              <a:spLocks noChangeArrowheads="1"/>
            </p:cNvSpPr>
            <p:nvPr/>
          </p:nvSpPr>
          <p:spPr bwMode="auto">
            <a:xfrm>
              <a:off x="502" y="3196"/>
              <a:ext cx="1488"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sz="1600" b="1">
                  <a:latin typeface="Courier New" panose="02070309020205020404" pitchFamily="49" charset="0"/>
                </a:rPr>
                <a:t>NOT NULL</a:t>
              </a:r>
              <a:r>
                <a:rPr lang="en-US" sz="1600" b="1"/>
                <a:t> constraint</a:t>
              </a:r>
            </a:p>
            <a:p>
              <a:pPr eaLnBrk="1" hangingPunct="1">
                <a:lnSpc>
                  <a:spcPct val="90000"/>
                </a:lnSpc>
              </a:pPr>
              <a:r>
                <a:rPr lang="en-US" sz="1600" b="1"/>
                <a:t>(No row can contain</a:t>
              </a:r>
              <a:br>
                <a:rPr lang="en-US" sz="1600" b="1"/>
              </a:br>
              <a:r>
                <a:rPr lang="en-US" sz="1600" b="1"/>
                <a:t>a null value for</a:t>
              </a:r>
              <a:br>
                <a:rPr lang="en-US" sz="1600" b="1"/>
              </a:br>
              <a:r>
                <a:rPr lang="en-US" sz="1600" b="1"/>
                <a:t>this column.)</a:t>
              </a:r>
            </a:p>
          </p:txBody>
        </p:sp>
        <p:sp>
          <p:nvSpPr>
            <p:cNvPr id="16398" name="Line 30"/>
            <p:cNvSpPr>
              <a:spLocks noChangeShapeType="1"/>
            </p:cNvSpPr>
            <p:nvPr/>
          </p:nvSpPr>
          <p:spPr bwMode="auto">
            <a:xfrm>
              <a:off x="1235" y="2953"/>
              <a:ext cx="1" cy="263"/>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6389" name="Group 34"/>
          <p:cNvGrpSpPr>
            <a:grpSpLocks/>
          </p:cNvGrpSpPr>
          <p:nvPr/>
        </p:nvGrpSpPr>
        <p:grpSpPr bwMode="auto">
          <a:xfrm>
            <a:off x="6159501" y="3754438"/>
            <a:ext cx="1585913" cy="944562"/>
            <a:chOff x="2710" y="2953"/>
            <a:chExt cx="999" cy="595"/>
          </a:xfrm>
        </p:grpSpPr>
        <p:sp>
          <p:nvSpPr>
            <p:cNvPr id="16395" name="Rectangle 35"/>
            <p:cNvSpPr>
              <a:spLocks noChangeArrowheads="1"/>
            </p:cNvSpPr>
            <p:nvPr/>
          </p:nvSpPr>
          <p:spPr bwMode="auto">
            <a:xfrm>
              <a:off x="2710" y="3212"/>
              <a:ext cx="99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sz="1600" b="1" dirty="0">
                  <a:latin typeface="Courier New" panose="02070309020205020404" pitchFamily="49" charset="0"/>
                </a:rPr>
                <a:t>NOT NULL</a:t>
              </a:r>
              <a:r>
                <a:rPr lang="en-US" sz="1600" b="1" dirty="0"/>
                <a:t> </a:t>
              </a:r>
            </a:p>
            <a:p>
              <a:pPr eaLnBrk="1" hangingPunct="1">
                <a:lnSpc>
                  <a:spcPct val="90000"/>
                </a:lnSpc>
              </a:pPr>
              <a:r>
                <a:rPr lang="en-US" sz="1600" b="1" dirty="0"/>
                <a:t>constraint</a:t>
              </a:r>
            </a:p>
          </p:txBody>
        </p:sp>
        <p:sp>
          <p:nvSpPr>
            <p:cNvPr id="16396" name="Line 36"/>
            <p:cNvSpPr>
              <a:spLocks noChangeShapeType="1"/>
            </p:cNvSpPr>
            <p:nvPr/>
          </p:nvSpPr>
          <p:spPr bwMode="auto">
            <a:xfrm>
              <a:off x="3000" y="2953"/>
              <a:ext cx="0" cy="263"/>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pic>
        <p:nvPicPr>
          <p:cNvPr id="1639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1" y="3095625"/>
            <a:ext cx="745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6391"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3151" y="1790701"/>
            <a:ext cx="74580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6393" name="Text Box 40"/>
          <p:cNvSpPr txBox="1">
            <a:spLocks noChangeArrowheads="1"/>
          </p:cNvSpPr>
          <p:nvPr/>
        </p:nvSpPr>
        <p:spPr bwMode="auto">
          <a:xfrm>
            <a:off x="2336801" y="3335339"/>
            <a:ext cx="366713"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13008301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9" name="Rectangle 23"/>
          <p:cNvSpPr>
            <a:spLocks noChangeArrowheads="1"/>
          </p:cNvSpPr>
          <p:nvPr/>
        </p:nvSpPr>
        <p:spPr bwMode="blackWhite">
          <a:xfrm>
            <a:off x="2181225" y="1931988"/>
            <a:ext cx="8108950" cy="38401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17411" name="Rectangle 24"/>
          <p:cNvSpPr>
            <a:spLocks noChangeArrowheads="1"/>
          </p:cNvSpPr>
          <p:nvPr/>
        </p:nvSpPr>
        <p:spPr bwMode="blackWhite">
          <a:xfrm>
            <a:off x="2176463" y="1962150"/>
            <a:ext cx="811371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lnSpc>
                <a:spcPct val="150000"/>
              </a:lnSpc>
            </a:pPr>
            <a:r>
              <a:rPr lang="en-US" b="1" dirty="0">
                <a:solidFill>
                  <a:srgbClr val="000000"/>
                </a:solidFill>
                <a:latin typeface="Courier New" panose="02070309020205020404" pitchFamily="49" charset="0"/>
              </a:rPr>
              <a:t>CREATE TABLE employees(</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employee_id</a:t>
            </a:r>
            <a:r>
              <a:rPr lang="en-US" b="1" dirty="0">
                <a:solidFill>
                  <a:srgbClr val="000000"/>
                </a:solidFill>
                <a:latin typeface="Courier New" panose="02070309020205020404" pitchFamily="49" charset="0"/>
              </a:rPr>
              <a:t>    NUMBER(6),</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VARCHAR2(25) NOT NULL,</a:t>
            </a:r>
          </a:p>
          <a:p>
            <a:pPr eaLnBrk="1" hangingPunct="1">
              <a:lnSpc>
                <a:spcPct val="150000"/>
              </a:lnSpc>
            </a:pPr>
            <a:r>
              <a:rPr lang="en-US" b="1" dirty="0">
                <a:solidFill>
                  <a:srgbClr val="000000"/>
                </a:solidFill>
                <a:latin typeface="Courier New" panose="02070309020205020404" pitchFamily="49" charset="0"/>
              </a:rPr>
              <a:t>    salary         NUMBER(8,2),</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commission_pct</a:t>
            </a:r>
            <a:r>
              <a:rPr lang="en-US" b="1" dirty="0">
                <a:solidFill>
                  <a:srgbClr val="000000"/>
                </a:solidFill>
                <a:latin typeface="Courier New" panose="02070309020205020404" pitchFamily="49" charset="0"/>
              </a:rPr>
              <a:t> NUMBER(2,2),</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hire_date</a:t>
            </a:r>
            <a:r>
              <a:rPr lang="en-US" b="1" dirty="0">
                <a:solidFill>
                  <a:srgbClr val="000000"/>
                </a:solidFill>
                <a:latin typeface="Courier New" panose="02070309020205020404" pitchFamily="49" charset="0"/>
              </a:rPr>
              <a:t>      DATE </a:t>
            </a:r>
            <a:r>
              <a:rPr lang="en-US" b="1" dirty="0">
                <a:solidFill>
                  <a:srgbClr val="000000"/>
                </a:solidFill>
                <a:latin typeface="Courier New" panose="02070309020205020404" pitchFamily="49" charset="0"/>
              </a:rPr>
              <a:t> </a:t>
            </a:r>
            <a:r>
              <a:rPr lang="en-US" b="1" dirty="0">
                <a:solidFill>
                  <a:srgbClr val="7030A0"/>
                </a:solidFill>
                <a:latin typeface="Courier New" panose="02070309020205020404" pitchFamily="49" charset="0"/>
              </a:rPr>
              <a:t>CONSTRAINT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emp_hiredate_nn</a:t>
            </a:r>
            <a:r>
              <a:rPr lang="en-US" b="1" dirty="0">
                <a:solidFill>
                  <a:srgbClr val="000000"/>
                </a:solidFill>
                <a:latin typeface="Courier New" panose="02070309020205020404" pitchFamily="49" charset="0"/>
              </a:rPr>
              <a:t> </a:t>
            </a:r>
            <a:r>
              <a:rPr lang="en-US" b="1" dirty="0">
                <a:solidFill>
                  <a:srgbClr val="7030A0"/>
                </a:solidFill>
                <a:latin typeface="Courier New" panose="02070309020205020404" pitchFamily="49" charset="0"/>
              </a:rPr>
              <a:t>NOT NULL</a:t>
            </a:r>
            <a:endParaRPr lang="en-US" b="1" dirty="0">
              <a:solidFill>
                <a:srgbClr val="00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p:txBody>
      </p:sp>
      <p:sp>
        <p:nvSpPr>
          <p:cNvPr id="17412" name="Rectangle 25"/>
          <p:cNvSpPr>
            <a:spLocks noGrp="1" noChangeArrowheads="1"/>
          </p:cNvSpPr>
          <p:nvPr>
            <p:ph type="title"/>
          </p:nvPr>
        </p:nvSpPr>
        <p:spPr>
          <a:xfrm>
            <a:off x="2136775" y="228600"/>
            <a:ext cx="8153400" cy="990600"/>
          </a:xfrm>
        </p:spPr>
        <p:txBody>
          <a:bodyPr/>
          <a:lstStyle/>
          <a:p>
            <a:r>
              <a:rPr lang="en-US" smtClean="0"/>
              <a:t>The </a:t>
            </a:r>
            <a:r>
              <a:rPr lang="en-US" smtClean="0">
                <a:latin typeface="Courier New" panose="02070309020205020404" pitchFamily="49" charset="0"/>
              </a:rPr>
              <a:t>NOT</a:t>
            </a:r>
            <a:r>
              <a:rPr lang="en-US" smtClean="0"/>
              <a:t> </a:t>
            </a:r>
            <a:r>
              <a:rPr lang="en-US" smtClean="0">
                <a:latin typeface="Courier New" panose="02070309020205020404" pitchFamily="49" charset="0"/>
              </a:rPr>
              <a:t>NULL</a:t>
            </a:r>
            <a:r>
              <a:rPr lang="en-US" smtClean="0"/>
              <a:t> Constraint</a:t>
            </a:r>
          </a:p>
        </p:txBody>
      </p:sp>
      <p:sp>
        <p:nvSpPr>
          <p:cNvPr id="19482" name="Rectangle 26"/>
          <p:cNvSpPr>
            <a:spLocks noGrp="1" noChangeArrowheads="1"/>
          </p:cNvSpPr>
          <p:nvPr>
            <p:ph idx="1"/>
          </p:nvPr>
        </p:nvSpPr>
        <p:spPr>
          <a:xfrm>
            <a:off x="2235200" y="1328739"/>
            <a:ext cx="7385050" cy="409575"/>
          </a:xfrm>
        </p:spPr>
        <p:txBody>
          <a:bodyPr>
            <a:normAutofit fontScale="92500" lnSpcReduction="10000"/>
          </a:bodyPr>
          <a:lstStyle/>
          <a:p>
            <a:pPr>
              <a:buFont typeface="Arial" charset="0"/>
              <a:buNone/>
              <a:defRPr/>
            </a:pPr>
            <a:r>
              <a:rPr lang="en-US" dirty="0"/>
              <a:t>Is defined at the column level:</a:t>
            </a:r>
          </a:p>
        </p:txBody>
      </p:sp>
      <p:sp>
        <p:nvSpPr>
          <p:cNvPr id="17414" name="Rectangle 27"/>
          <p:cNvSpPr>
            <a:spLocks noChangeArrowheads="1"/>
          </p:cNvSpPr>
          <p:nvPr/>
        </p:nvSpPr>
        <p:spPr bwMode="ltGray">
          <a:xfrm>
            <a:off x="2705279" y="3207777"/>
            <a:ext cx="4698642" cy="2857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15" name="Rectangle 28"/>
          <p:cNvSpPr>
            <a:spLocks noChangeArrowheads="1"/>
          </p:cNvSpPr>
          <p:nvPr/>
        </p:nvSpPr>
        <p:spPr bwMode="ltGray">
          <a:xfrm>
            <a:off x="2665155" y="4288695"/>
            <a:ext cx="7425367" cy="68408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nvGrpSpPr>
          <p:cNvPr id="17416" name="Group 29"/>
          <p:cNvGrpSpPr>
            <a:grpSpLocks/>
          </p:cNvGrpSpPr>
          <p:nvPr/>
        </p:nvGrpSpPr>
        <p:grpSpPr bwMode="auto">
          <a:xfrm>
            <a:off x="7450139" y="2986089"/>
            <a:ext cx="1951037" cy="587375"/>
            <a:chOff x="4285" y="1845"/>
            <a:chExt cx="1386" cy="370"/>
          </a:xfrm>
        </p:grpSpPr>
        <p:sp>
          <p:nvSpPr>
            <p:cNvPr id="17421" name="Rectangle 30"/>
            <p:cNvSpPr>
              <a:spLocks noChangeArrowheads="1"/>
            </p:cNvSpPr>
            <p:nvPr/>
          </p:nvSpPr>
          <p:spPr bwMode="auto">
            <a:xfrm>
              <a:off x="4672" y="1845"/>
              <a:ext cx="99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dirty="0">
                  <a:solidFill>
                    <a:srgbClr val="FFFFCC"/>
                  </a:solidFill>
                </a:rPr>
                <a:t> </a:t>
              </a:r>
              <a:r>
                <a:rPr lang="en-US" b="1" dirty="0">
                  <a:solidFill>
                    <a:srgbClr val="FC0128"/>
                  </a:solidFill>
                </a:rPr>
                <a:t>System</a:t>
              </a:r>
            </a:p>
            <a:p>
              <a:pPr eaLnBrk="1" hangingPunct="1">
                <a:lnSpc>
                  <a:spcPct val="90000"/>
                </a:lnSpc>
              </a:pPr>
              <a:r>
                <a:rPr lang="en-US" b="1" dirty="0">
                  <a:solidFill>
                    <a:srgbClr val="FC0128"/>
                  </a:solidFill>
                </a:rPr>
                <a:t> named</a:t>
              </a:r>
            </a:p>
          </p:txBody>
        </p:sp>
        <p:sp>
          <p:nvSpPr>
            <p:cNvPr id="17422" name="Line 31"/>
            <p:cNvSpPr>
              <a:spLocks noChangeShapeType="1"/>
            </p:cNvSpPr>
            <p:nvPr/>
          </p:nvSpPr>
          <p:spPr bwMode="auto">
            <a:xfrm flipV="1">
              <a:off x="4285" y="1984"/>
              <a:ext cx="451" cy="0"/>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7417" name="Group 32"/>
          <p:cNvGrpSpPr>
            <a:grpSpLocks/>
          </p:cNvGrpSpPr>
          <p:nvPr/>
        </p:nvGrpSpPr>
        <p:grpSpPr bwMode="auto">
          <a:xfrm>
            <a:off x="8337921" y="4987378"/>
            <a:ext cx="1752600" cy="592139"/>
            <a:chOff x="4168" y="2800"/>
            <a:chExt cx="1104" cy="373"/>
          </a:xfrm>
        </p:grpSpPr>
        <p:sp>
          <p:nvSpPr>
            <p:cNvPr id="17419" name="Rectangle 33"/>
            <p:cNvSpPr>
              <a:spLocks noChangeArrowheads="1"/>
            </p:cNvSpPr>
            <p:nvPr/>
          </p:nvSpPr>
          <p:spPr bwMode="auto">
            <a:xfrm>
              <a:off x="4416" y="2800"/>
              <a:ext cx="85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dirty="0">
                  <a:solidFill>
                    <a:srgbClr val="FC0128"/>
                  </a:solidFill>
                </a:rPr>
                <a:t>User named</a:t>
              </a:r>
              <a:endParaRPr lang="en-US" b="1" dirty="0">
                <a:solidFill>
                  <a:srgbClr val="FC0128"/>
                </a:solidFill>
              </a:endParaRPr>
            </a:p>
          </p:txBody>
        </p:sp>
        <p:sp>
          <p:nvSpPr>
            <p:cNvPr id="17420" name="Line 34"/>
            <p:cNvSpPr>
              <a:spLocks noChangeShapeType="1"/>
            </p:cNvSpPr>
            <p:nvPr/>
          </p:nvSpPr>
          <p:spPr bwMode="auto">
            <a:xfrm flipV="1">
              <a:off x="4168" y="2878"/>
              <a:ext cx="248" cy="0"/>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541824337"/>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1" name="Rectangle 17"/>
          <p:cNvSpPr>
            <a:spLocks noChangeArrowheads="1"/>
          </p:cNvSpPr>
          <p:nvPr/>
        </p:nvSpPr>
        <p:spPr bwMode="blackWhite">
          <a:xfrm>
            <a:off x="2050025" y="1747466"/>
            <a:ext cx="7148512" cy="16176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33795" name="Rectangle 18"/>
          <p:cNvSpPr>
            <a:spLocks noChangeArrowheads="1"/>
          </p:cNvSpPr>
          <p:nvPr/>
        </p:nvSpPr>
        <p:spPr bwMode="blackWhite">
          <a:xfrm>
            <a:off x="2042834" y="1774360"/>
            <a:ext cx="7138988"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lnSpc>
                <a:spcPct val="150000"/>
              </a:lnSpc>
            </a:pPr>
            <a:r>
              <a:rPr lang="en-US" b="1" dirty="0">
                <a:solidFill>
                  <a:srgbClr val="000000"/>
                </a:solidFill>
                <a:latin typeface="Courier New" panose="02070309020205020404" pitchFamily="49" charset="0"/>
              </a:rPr>
              <a:t>SELECT	</a:t>
            </a:r>
            <a:r>
              <a:rPr lang="en-US" b="1" dirty="0" err="1">
                <a:solidFill>
                  <a:srgbClr val="000000"/>
                </a:solidFill>
                <a:latin typeface="Courier New" panose="02070309020205020404" pitchFamily="49" charset="0"/>
              </a:rPr>
              <a:t>constraint_name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constraint_type</a:t>
            </a:r>
            <a:r>
              <a:rPr lang="en-US" b="1" dirty="0">
                <a:solidFill>
                  <a:srgbClr val="000000"/>
                </a:solidFill>
                <a:latin typeface="Courier New" panose="02070309020205020404" pitchFamily="49" charset="0"/>
              </a:rPr>
              <a:t>,</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search_condition</a:t>
            </a:r>
            <a:endParaRPr lang="en-US" b="1" dirty="0">
              <a:solidFill>
                <a:srgbClr val="00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FROM	</a:t>
            </a:r>
            <a:r>
              <a:rPr lang="en-US" b="1" dirty="0" err="1">
                <a:solidFill>
                  <a:srgbClr val="000000"/>
                </a:solidFill>
                <a:latin typeface="Courier New" panose="02070309020205020404" pitchFamily="49" charset="0"/>
              </a:rPr>
              <a:t>user_constraints</a:t>
            </a:r>
            <a:endParaRPr lang="en-US" b="1" dirty="0">
              <a:solidFill>
                <a:srgbClr val="00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WHERE	</a:t>
            </a:r>
            <a:r>
              <a:rPr lang="en-US" b="1" dirty="0" err="1">
                <a:solidFill>
                  <a:srgbClr val="000000"/>
                </a:solidFill>
                <a:latin typeface="Courier New" panose="02070309020205020404" pitchFamily="49" charset="0"/>
              </a:rPr>
              <a:t>table_name</a:t>
            </a:r>
            <a:r>
              <a:rPr lang="en-US" b="1" dirty="0">
                <a:solidFill>
                  <a:srgbClr val="000000"/>
                </a:solidFill>
                <a:latin typeface="Courier New" panose="02070309020205020404" pitchFamily="49" charset="0"/>
              </a:rPr>
              <a:t> = 'EMPLOYEES';</a:t>
            </a:r>
          </a:p>
        </p:txBody>
      </p:sp>
      <p:sp>
        <p:nvSpPr>
          <p:cNvPr id="33796" name="Rectangle 19"/>
          <p:cNvSpPr>
            <a:spLocks noGrp="1" noChangeArrowheads="1"/>
          </p:cNvSpPr>
          <p:nvPr>
            <p:ph type="title"/>
          </p:nvPr>
        </p:nvSpPr>
        <p:spPr>
          <a:xfrm>
            <a:off x="2136775" y="228600"/>
            <a:ext cx="8153400" cy="990600"/>
          </a:xfrm>
        </p:spPr>
        <p:txBody>
          <a:bodyPr/>
          <a:lstStyle/>
          <a:p>
            <a:r>
              <a:rPr lang="en-US" smtClean="0"/>
              <a:t>Viewing Constraints</a:t>
            </a:r>
          </a:p>
        </p:txBody>
      </p:sp>
      <p:sp>
        <p:nvSpPr>
          <p:cNvPr id="52244" name="Rectangle 20"/>
          <p:cNvSpPr>
            <a:spLocks noGrp="1" noChangeArrowheads="1"/>
          </p:cNvSpPr>
          <p:nvPr>
            <p:ph idx="1"/>
          </p:nvPr>
        </p:nvSpPr>
        <p:spPr>
          <a:xfrm>
            <a:off x="1962151" y="1309689"/>
            <a:ext cx="8328025" cy="644525"/>
          </a:xfrm>
        </p:spPr>
        <p:txBody>
          <a:bodyPr>
            <a:normAutofit/>
          </a:bodyPr>
          <a:lstStyle/>
          <a:p>
            <a:pPr>
              <a:lnSpc>
                <a:spcPct val="65000"/>
              </a:lnSpc>
              <a:buFont typeface="Arial" charset="0"/>
              <a:buNone/>
              <a:defRPr/>
            </a:pPr>
            <a:r>
              <a:rPr lang="en-US" dirty="0" smtClean="0"/>
              <a:t>Show all constraints defined by user on employees table</a:t>
            </a:r>
            <a:endParaRPr lang="en-US" dirty="0"/>
          </a:p>
        </p:txBody>
      </p:sp>
      <p:sp>
        <p:nvSpPr>
          <p:cNvPr id="33798" name="Rectangle 21"/>
          <p:cNvSpPr>
            <a:spLocks noChangeArrowheads="1"/>
          </p:cNvSpPr>
          <p:nvPr/>
        </p:nvSpPr>
        <p:spPr bwMode="ltGray">
          <a:xfrm>
            <a:off x="3222700" y="3039526"/>
            <a:ext cx="3321366" cy="27066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4019791602"/>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9" name="Rectangle 17"/>
          <p:cNvSpPr>
            <a:spLocks noChangeArrowheads="1"/>
          </p:cNvSpPr>
          <p:nvPr/>
        </p:nvSpPr>
        <p:spPr bwMode="blackWhite">
          <a:xfrm>
            <a:off x="2891100" y="2074861"/>
            <a:ext cx="5918480" cy="201705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charset="0"/>
            </a:endParaRPr>
          </a:p>
        </p:txBody>
      </p:sp>
      <p:sp>
        <p:nvSpPr>
          <p:cNvPr id="54290" name="Rectangle 18"/>
          <p:cNvSpPr>
            <a:spLocks noChangeArrowheads="1"/>
          </p:cNvSpPr>
          <p:nvPr/>
        </p:nvSpPr>
        <p:spPr bwMode="blackWhite">
          <a:xfrm>
            <a:off x="2891101" y="2069729"/>
            <a:ext cx="5918480" cy="2022191"/>
          </a:xfrm>
          <a:prstGeom prst="rect">
            <a:avLst/>
          </a:prstGeom>
          <a:noFill/>
          <a:ln w="9525">
            <a:noFill/>
            <a:miter lim="800000"/>
            <a:headEnd/>
            <a:tailEnd/>
          </a:ln>
          <a:effectLst/>
        </p:spPr>
        <p:txBody>
          <a:bodyPr wrap="none" lIns="92075" tIns="46038" rIns="92075" bIns="46038" anchor="ctr"/>
          <a:lstStyle/>
          <a:p>
            <a:pPr>
              <a:lnSpc>
                <a:spcPct val="200000"/>
              </a:lnSpc>
              <a:tabLst>
                <a:tab pos="1200150" algn="l"/>
              </a:tabLst>
              <a:defRPr/>
            </a:pPr>
            <a:r>
              <a:rPr lang="en-US" b="1" dirty="0">
                <a:solidFill>
                  <a:srgbClr val="000000"/>
                </a:solidFill>
                <a:latin typeface="Courier New" pitchFamily="49" charset="0"/>
              </a:rPr>
              <a:t>SELECT	</a:t>
            </a:r>
            <a:r>
              <a:rPr lang="en-US" b="1" dirty="0" err="1">
                <a:solidFill>
                  <a:srgbClr val="000000"/>
                </a:solidFill>
                <a:latin typeface="Courier New" pitchFamily="49" charset="0"/>
              </a:rPr>
              <a:t>constraint_name</a:t>
            </a:r>
            <a:r>
              <a:rPr lang="en-US" b="1" dirty="0">
                <a:solidFill>
                  <a:srgbClr val="000000"/>
                </a:solidFill>
                <a:latin typeface="Courier New" pitchFamily="49" charset="0"/>
              </a:rPr>
              <a:t>, </a:t>
            </a:r>
            <a:r>
              <a:rPr lang="en-US" b="1" dirty="0" err="1">
                <a:solidFill>
                  <a:srgbClr val="000000"/>
                </a:solidFill>
                <a:latin typeface="Courier New" pitchFamily="49" charset="0"/>
              </a:rPr>
              <a:t>column_name</a:t>
            </a:r>
            <a:endParaRPr lang="en-US" b="1" dirty="0">
              <a:solidFill>
                <a:srgbClr val="000000"/>
              </a:solidFill>
              <a:latin typeface="Courier New" pitchFamily="49" charset="0"/>
            </a:endParaRPr>
          </a:p>
          <a:p>
            <a:pPr>
              <a:lnSpc>
                <a:spcPct val="200000"/>
              </a:lnSpc>
              <a:tabLst>
                <a:tab pos="1200150" algn="l"/>
              </a:tabLst>
              <a:defRPr/>
            </a:pPr>
            <a:r>
              <a:rPr lang="en-US" b="1" dirty="0">
                <a:solidFill>
                  <a:srgbClr val="000000"/>
                </a:solidFill>
                <a:latin typeface="Courier New" pitchFamily="49" charset="0"/>
              </a:rPr>
              <a:t>FROM</a:t>
            </a:r>
            <a:r>
              <a:rPr lang="en-US" b="1" dirty="0">
                <a:solidFill>
                  <a:srgbClr val="000000"/>
                </a:solidFill>
                <a:effectLst>
                  <a:outerShdw blurRad="38100" dist="38100" dir="2700000" algn="tl">
                    <a:srgbClr val="FFFFFF"/>
                  </a:outerShdw>
                </a:effectLst>
                <a:latin typeface="Courier New" pitchFamily="49" charset="0"/>
              </a:rPr>
              <a:t>	</a:t>
            </a:r>
            <a:r>
              <a:rPr lang="en-US" b="1" dirty="0" err="1">
                <a:solidFill>
                  <a:srgbClr val="000000"/>
                </a:solidFill>
                <a:latin typeface="Courier New" pitchFamily="49" charset="0"/>
              </a:rPr>
              <a:t>user_cons_columns</a:t>
            </a:r>
            <a:endParaRPr lang="en-US" b="1" dirty="0">
              <a:solidFill>
                <a:srgbClr val="000000"/>
              </a:solidFill>
              <a:latin typeface="Courier New" pitchFamily="49" charset="0"/>
            </a:endParaRPr>
          </a:p>
          <a:p>
            <a:pPr>
              <a:lnSpc>
                <a:spcPct val="200000"/>
              </a:lnSpc>
              <a:tabLst>
                <a:tab pos="1200150" algn="l"/>
              </a:tabLst>
              <a:defRPr/>
            </a:pPr>
            <a:r>
              <a:rPr lang="en-US" b="1" dirty="0">
                <a:solidFill>
                  <a:srgbClr val="000000"/>
                </a:solidFill>
                <a:latin typeface="Courier New" pitchFamily="49" charset="0"/>
              </a:rPr>
              <a:t>WHERE	</a:t>
            </a:r>
            <a:r>
              <a:rPr lang="en-US" b="1" dirty="0" err="1">
                <a:solidFill>
                  <a:srgbClr val="000000"/>
                </a:solidFill>
                <a:latin typeface="Courier New" pitchFamily="49" charset="0"/>
              </a:rPr>
              <a:t>table_name</a:t>
            </a:r>
            <a:r>
              <a:rPr lang="en-US" b="1" dirty="0">
                <a:solidFill>
                  <a:srgbClr val="000000"/>
                </a:solidFill>
                <a:latin typeface="Courier New" pitchFamily="49" charset="0"/>
              </a:rPr>
              <a:t> = 'EMPLOYEES';</a:t>
            </a:r>
          </a:p>
        </p:txBody>
      </p:sp>
      <p:sp>
        <p:nvSpPr>
          <p:cNvPr id="54291" name="Rectangle 19"/>
          <p:cNvSpPr>
            <a:spLocks noGrp="1" noChangeArrowheads="1"/>
          </p:cNvSpPr>
          <p:nvPr>
            <p:ph type="title"/>
          </p:nvPr>
        </p:nvSpPr>
        <p:spPr>
          <a:xfrm>
            <a:off x="539306" y="301626"/>
            <a:ext cx="8305799" cy="881063"/>
          </a:xfrm>
        </p:spPr>
        <p:txBody>
          <a:bodyPr>
            <a:noAutofit/>
          </a:bodyPr>
          <a:lstStyle/>
          <a:p>
            <a:pPr>
              <a:defRPr/>
            </a:pPr>
            <a:r>
              <a:rPr lang="en-US" sz="3600" dirty="0"/>
              <a:t>Viewing the Columns Associated with Constraints</a:t>
            </a:r>
          </a:p>
        </p:txBody>
      </p:sp>
      <p:sp>
        <p:nvSpPr>
          <p:cNvPr id="54293" name="Rectangle 21"/>
          <p:cNvSpPr>
            <a:spLocks noGrp="1" noChangeArrowheads="1"/>
          </p:cNvSpPr>
          <p:nvPr>
            <p:ph idx="1"/>
          </p:nvPr>
        </p:nvSpPr>
        <p:spPr>
          <a:xfrm>
            <a:off x="1943101" y="1203325"/>
            <a:ext cx="8305800" cy="850901"/>
          </a:xfrm>
        </p:spPr>
        <p:txBody>
          <a:bodyPr>
            <a:normAutofit/>
          </a:bodyPr>
          <a:lstStyle/>
          <a:p>
            <a:pPr>
              <a:lnSpc>
                <a:spcPct val="65000"/>
              </a:lnSpc>
              <a:buFont typeface="Arial" charset="0"/>
              <a:buNone/>
              <a:defRPr/>
            </a:pPr>
            <a:r>
              <a:rPr lang="en-US" dirty="0" smtClean="0"/>
              <a:t>Find the columns of employee table where constraints are applied.</a:t>
            </a:r>
            <a:endParaRPr lang="en-US" dirty="0"/>
          </a:p>
        </p:txBody>
      </p:sp>
      <p:sp>
        <p:nvSpPr>
          <p:cNvPr id="34822" name="Rectangle 20"/>
          <p:cNvSpPr>
            <a:spLocks noChangeArrowheads="1"/>
          </p:cNvSpPr>
          <p:nvPr/>
        </p:nvSpPr>
        <p:spPr bwMode="ltGray">
          <a:xfrm>
            <a:off x="4109120" y="3014415"/>
            <a:ext cx="2265795" cy="29511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48397686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5"/>
          <p:cNvSpPr>
            <a:spLocks noGrp="1" noChangeArrowheads="1"/>
          </p:cNvSpPr>
          <p:nvPr>
            <p:ph type="title"/>
          </p:nvPr>
        </p:nvSpPr>
        <p:spPr/>
        <p:txBody>
          <a:bodyPr/>
          <a:lstStyle/>
          <a:p>
            <a:r>
              <a:rPr lang="en-US" smtClean="0"/>
              <a:t>The </a:t>
            </a:r>
            <a:r>
              <a:rPr lang="en-US" smtClean="0">
                <a:latin typeface="Courier New" panose="02070309020205020404" pitchFamily="49" charset="0"/>
              </a:rPr>
              <a:t>UNIQUE</a:t>
            </a:r>
            <a:r>
              <a:rPr lang="en-US" smtClean="0"/>
              <a:t> Constraint</a:t>
            </a:r>
          </a:p>
        </p:txBody>
      </p:sp>
      <p:sp>
        <p:nvSpPr>
          <p:cNvPr id="18435" name="Rectangle 26"/>
          <p:cNvSpPr>
            <a:spLocks noChangeArrowheads="1"/>
          </p:cNvSpPr>
          <p:nvPr/>
        </p:nvSpPr>
        <p:spPr bwMode="auto">
          <a:xfrm>
            <a:off x="2000251" y="1474788"/>
            <a:ext cx="172483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Courier New" panose="02070309020205020404" pitchFamily="49" charset="0"/>
              </a:rPr>
              <a:t>EMPLOYEES </a:t>
            </a:r>
          </a:p>
        </p:txBody>
      </p:sp>
      <p:sp>
        <p:nvSpPr>
          <p:cNvPr id="18436" name="Rectangle 27"/>
          <p:cNvSpPr>
            <a:spLocks noChangeArrowheads="1"/>
          </p:cNvSpPr>
          <p:nvPr/>
        </p:nvSpPr>
        <p:spPr bwMode="auto">
          <a:xfrm>
            <a:off x="6891338" y="1230313"/>
            <a:ext cx="293846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a:latin typeface="Courier New" panose="02070309020205020404" pitchFamily="49" charset="0"/>
              </a:rPr>
              <a:t>UNIQUE</a:t>
            </a:r>
            <a:r>
              <a:rPr lang="en-US" b="1"/>
              <a:t> constraint</a:t>
            </a:r>
          </a:p>
        </p:txBody>
      </p:sp>
      <p:sp>
        <p:nvSpPr>
          <p:cNvPr id="18437" name="Freeform 28"/>
          <p:cNvSpPr>
            <a:spLocks/>
          </p:cNvSpPr>
          <p:nvPr/>
        </p:nvSpPr>
        <p:spPr bwMode="auto">
          <a:xfrm>
            <a:off x="6553200" y="1371600"/>
            <a:ext cx="325438" cy="477838"/>
          </a:xfrm>
          <a:custGeom>
            <a:avLst/>
            <a:gdLst>
              <a:gd name="T0" fmla="*/ 2147483647 w 205"/>
              <a:gd name="T1" fmla="*/ 0 h 301"/>
              <a:gd name="T2" fmla="*/ 0 w 205"/>
              <a:gd name="T3" fmla="*/ 0 h 301"/>
              <a:gd name="T4" fmla="*/ 0 w 205"/>
              <a:gd name="T5" fmla="*/ 2147483647 h 301"/>
              <a:gd name="T6" fmla="*/ 0 60000 65536"/>
              <a:gd name="T7" fmla="*/ 0 60000 65536"/>
              <a:gd name="T8" fmla="*/ 0 60000 65536"/>
              <a:gd name="T9" fmla="*/ 0 w 205"/>
              <a:gd name="T10" fmla="*/ 0 h 301"/>
              <a:gd name="T11" fmla="*/ 205 w 205"/>
              <a:gd name="T12" fmla="*/ 301 h 301"/>
            </a:gdLst>
            <a:ahLst/>
            <a:cxnLst>
              <a:cxn ang="T6">
                <a:pos x="T0" y="T1"/>
              </a:cxn>
              <a:cxn ang="T7">
                <a:pos x="T2" y="T3"/>
              </a:cxn>
              <a:cxn ang="T8">
                <a:pos x="T4" y="T5"/>
              </a:cxn>
            </a:cxnLst>
            <a:rect l="T9" t="T10" r="T11" b="T12"/>
            <a:pathLst>
              <a:path w="205" h="301">
                <a:moveTo>
                  <a:pt x="204" y="0"/>
                </a:moveTo>
                <a:lnTo>
                  <a:pt x="0" y="0"/>
                </a:lnTo>
                <a:lnTo>
                  <a:pt x="0" y="300"/>
                </a:lnTo>
              </a:path>
            </a:pathLst>
          </a:custGeom>
          <a:noFill/>
          <a:ln w="50800" cap="rnd">
            <a:solidFill>
              <a:srgbClr val="0070C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1533" name="AutoShape 29"/>
          <p:cNvSpPr>
            <a:spLocks noChangeArrowheads="1"/>
          </p:cNvSpPr>
          <p:nvPr/>
        </p:nvSpPr>
        <p:spPr bwMode="auto">
          <a:xfrm>
            <a:off x="4538663" y="3225800"/>
            <a:ext cx="628650" cy="704850"/>
          </a:xfrm>
          <a:prstGeom prst="upArrow">
            <a:avLst>
              <a:gd name="adj1" fmla="val 50000"/>
              <a:gd name="adj2" fmla="val 55983"/>
            </a:avLst>
          </a:prstGeom>
          <a:solidFill>
            <a:srgbClr val="FFCC99"/>
          </a:solidFill>
          <a:ln w="9525">
            <a:noFill/>
            <a:miter lim="800000"/>
            <a:headEnd/>
            <a:tailEnd/>
          </a:ln>
          <a:effectLst>
            <a:outerShdw dist="53882" dir="2700000" algn="ctr" rotWithShape="0">
              <a:srgbClr val="000000"/>
            </a:outerShdw>
          </a:effectLst>
        </p:spPr>
        <p:txBody>
          <a:bodyPr wrap="none" anchor="ctr"/>
          <a:lstStyle/>
          <a:p>
            <a:pPr>
              <a:defRPr/>
            </a:pPr>
            <a:endParaRPr lang="en-US">
              <a:latin typeface="Arial" charset="0"/>
            </a:endParaRPr>
          </a:p>
        </p:txBody>
      </p:sp>
      <p:sp>
        <p:nvSpPr>
          <p:cNvPr id="18439" name="Rectangle 30"/>
          <p:cNvSpPr>
            <a:spLocks noChangeArrowheads="1"/>
          </p:cNvSpPr>
          <p:nvPr/>
        </p:nvSpPr>
        <p:spPr bwMode="auto">
          <a:xfrm>
            <a:off x="5124451" y="3422650"/>
            <a:ext cx="19145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sz="1600" b="1" dirty="0">
                <a:latin typeface="Courier New" panose="02070309020205020404" pitchFamily="49" charset="0"/>
              </a:rPr>
              <a:t>INSERT INTO</a:t>
            </a:r>
          </a:p>
        </p:txBody>
      </p:sp>
      <p:grpSp>
        <p:nvGrpSpPr>
          <p:cNvPr id="18440" name="Group 31"/>
          <p:cNvGrpSpPr>
            <a:grpSpLocks/>
          </p:cNvGrpSpPr>
          <p:nvPr/>
        </p:nvGrpSpPr>
        <p:grpSpPr bwMode="auto">
          <a:xfrm>
            <a:off x="7642225" y="4067176"/>
            <a:ext cx="2349500" cy="804863"/>
            <a:chOff x="4142" y="2838"/>
            <a:chExt cx="1480" cy="507"/>
          </a:xfrm>
        </p:grpSpPr>
        <p:sp>
          <p:nvSpPr>
            <p:cNvPr id="18446" name="Rectangle 32"/>
            <p:cNvSpPr>
              <a:spLocks noChangeArrowheads="1"/>
            </p:cNvSpPr>
            <p:nvPr/>
          </p:nvSpPr>
          <p:spPr bwMode="auto">
            <a:xfrm>
              <a:off x="4487" y="3040"/>
              <a:ext cx="11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pPr>
              <a:r>
                <a:rPr lang="en-US" b="1"/>
                <a:t>Not allowed: already exists</a:t>
              </a:r>
            </a:p>
          </p:txBody>
        </p:sp>
        <p:sp>
          <p:nvSpPr>
            <p:cNvPr id="18447" name="Line 33"/>
            <p:cNvSpPr>
              <a:spLocks noChangeShapeType="1"/>
            </p:cNvSpPr>
            <p:nvPr/>
          </p:nvSpPr>
          <p:spPr bwMode="auto">
            <a:xfrm flipV="1">
              <a:off x="4155" y="3123"/>
              <a:ext cx="284" cy="1"/>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18448" name="Rectangle 34"/>
            <p:cNvSpPr>
              <a:spLocks noChangeArrowheads="1"/>
            </p:cNvSpPr>
            <p:nvPr/>
          </p:nvSpPr>
          <p:spPr bwMode="auto">
            <a:xfrm>
              <a:off x="4474" y="2838"/>
              <a:ext cx="113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a:t>Allowed</a:t>
              </a:r>
            </a:p>
          </p:txBody>
        </p:sp>
        <p:sp>
          <p:nvSpPr>
            <p:cNvPr id="18449" name="Line 35"/>
            <p:cNvSpPr>
              <a:spLocks noChangeShapeType="1"/>
            </p:cNvSpPr>
            <p:nvPr/>
          </p:nvSpPr>
          <p:spPr bwMode="auto">
            <a:xfrm flipV="1">
              <a:off x="4142" y="2923"/>
              <a:ext cx="284" cy="1"/>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pic>
        <p:nvPicPr>
          <p:cNvPr id="18441"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1820864"/>
            <a:ext cx="5619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8442"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188" y="4068763"/>
            <a:ext cx="5619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8443"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8188" y="4344988"/>
            <a:ext cx="56197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8444" name="Text Box 39"/>
          <p:cNvSpPr txBox="1">
            <a:spLocks noChangeArrowheads="1"/>
          </p:cNvSpPr>
          <p:nvPr/>
        </p:nvSpPr>
        <p:spPr bwMode="auto">
          <a:xfrm>
            <a:off x="2085976" y="2976564"/>
            <a:ext cx="366713"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3733662"/>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6"/>
          <p:cNvSpPr>
            <a:spLocks noGrp="1" noChangeArrowheads="1"/>
          </p:cNvSpPr>
          <p:nvPr>
            <p:ph type="title"/>
          </p:nvPr>
        </p:nvSpPr>
        <p:spPr>
          <a:xfrm>
            <a:off x="2136775" y="228600"/>
            <a:ext cx="8153400" cy="990600"/>
          </a:xfrm>
        </p:spPr>
        <p:txBody>
          <a:bodyPr/>
          <a:lstStyle/>
          <a:p>
            <a:r>
              <a:rPr lang="en-US" smtClean="0"/>
              <a:t>The </a:t>
            </a:r>
            <a:r>
              <a:rPr lang="en-US" smtClean="0">
                <a:latin typeface="Courier New" panose="02070309020205020404" pitchFamily="49" charset="0"/>
              </a:rPr>
              <a:t>UNIQUE</a:t>
            </a:r>
            <a:r>
              <a:rPr lang="en-US" smtClean="0"/>
              <a:t> Constraint</a:t>
            </a:r>
          </a:p>
        </p:txBody>
      </p:sp>
      <p:sp>
        <p:nvSpPr>
          <p:cNvPr id="23570" name="Rectangle 18"/>
          <p:cNvSpPr>
            <a:spLocks noGrp="1" noChangeArrowheads="1"/>
          </p:cNvSpPr>
          <p:nvPr>
            <p:ph idx="1"/>
          </p:nvPr>
        </p:nvSpPr>
        <p:spPr>
          <a:xfrm>
            <a:off x="2384425" y="1219201"/>
            <a:ext cx="8007350" cy="409575"/>
          </a:xfrm>
        </p:spPr>
        <p:txBody>
          <a:bodyPr>
            <a:normAutofit fontScale="92500" lnSpcReduction="10000"/>
          </a:bodyPr>
          <a:lstStyle/>
          <a:p>
            <a:pPr>
              <a:buFont typeface="Arial" charset="0"/>
              <a:buNone/>
              <a:defRPr/>
            </a:pPr>
            <a:r>
              <a:rPr lang="en-US" dirty="0"/>
              <a:t>Defined at either the table level or the column level: </a:t>
            </a:r>
          </a:p>
        </p:txBody>
      </p:sp>
      <p:sp>
        <p:nvSpPr>
          <p:cNvPr id="23569" name="Rectangle 17"/>
          <p:cNvSpPr>
            <a:spLocks noChangeArrowheads="1"/>
          </p:cNvSpPr>
          <p:nvPr/>
        </p:nvSpPr>
        <p:spPr bwMode="blackWhite">
          <a:xfrm>
            <a:off x="2736850" y="1676401"/>
            <a:ext cx="6794500" cy="25511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19461" name="Rectangle 19"/>
          <p:cNvSpPr>
            <a:spLocks noChangeArrowheads="1"/>
          </p:cNvSpPr>
          <p:nvPr/>
        </p:nvSpPr>
        <p:spPr bwMode="ltGray">
          <a:xfrm>
            <a:off x="3286126" y="3771900"/>
            <a:ext cx="5229225" cy="2857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9462" name="Rectangle 20"/>
          <p:cNvSpPr>
            <a:spLocks noChangeArrowheads="1"/>
          </p:cNvSpPr>
          <p:nvPr/>
        </p:nvSpPr>
        <p:spPr bwMode="blackWhite">
          <a:xfrm>
            <a:off x="2820988" y="1752600"/>
            <a:ext cx="647541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CREATE TABLE employees(</a:t>
            </a:r>
          </a:p>
          <a:p>
            <a:pPr eaLnBrk="1" hangingPunct="1"/>
            <a:r>
              <a:rPr lang="en-US" b="1">
                <a:solidFill>
                  <a:srgbClr val="000000"/>
                </a:solidFill>
                <a:latin typeface="Courier New" panose="02070309020205020404" pitchFamily="49" charset="0"/>
              </a:rPr>
              <a:t>    employee_id      NUMBER(6),</a:t>
            </a:r>
          </a:p>
          <a:p>
            <a:pPr eaLnBrk="1" hangingPunct="1"/>
            <a:r>
              <a:rPr lang="en-US" b="1">
                <a:solidFill>
                  <a:srgbClr val="000000"/>
                </a:solidFill>
                <a:latin typeface="Courier New" panose="02070309020205020404" pitchFamily="49" charset="0"/>
              </a:rPr>
              <a:t>    last_name        VARCHAR2(25) NOT NULL,</a:t>
            </a:r>
          </a:p>
          <a:p>
            <a:pPr eaLnBrk="1" hangingPunct="1"/>
            <a:r>
              <a:rPr lang="en-US" b="1">
                <a:solidFill>
                  <a:srgbClr val="000000"/>
                </a:solidFill>
                <a:latin typeface="Courier New" panose="02070309020205020404" pitchFamily="49" charset="0"/>
              </a:rPr>
              <a:t>    email            VARCHAR2(25),</a:t>
            </a:r>
          </a:p>
          <a:p>
            <a:pPr eaLnBrk="1" hangingPunct="1"/>
            <a:r>
              <a:rPr lang="en-US" b="1">
                <a:solidFill>
                  <a:srgbClr val="000000"/>
                </a:solidFill>
                <a:latin typeface="Courier New" panose="02070309020205020404" pitchFamily="49" charset="0"/>
              </a:rPr>
              <a:t>    salary           NUMBER(8,2),</a:t>
            </a:r>
          </a:p>
          <a:p>
            <a:pPr eaLnBrk="1" hangingPunct="1"/>
            <a:r>
              <a:rPr lang="en-US" b="1">
                <a:solidFill>
                  <a:srgbClr val="000000"/>
                </a:solidFill>
                <a:latin typeface="Courier New" panose="02070309020205020404" pitchFamily="49" charset="0"/>
              </a:rPr>
              <a:t>    commission_pct   NUMBER(2,2),</a:t>
            </a:r>
          </a:p>
          <a:p>
            <a:pPr eaLnBrk="1" hangingPunct="1"/>
            <a:r>
              <a:rPr lang="en-US" b="1">
                <a:solidFill>
                  <a:srgbClr val="000000"/>
                </a:solidFill>
                <a:latin typeface="Courier New" panose="02070309020205020404" pitchFamily="49" charset="0"/>
              </a:rPr>
              <a:t>    hire_date        DATE NOT NULL,</a:t>
            </a:r>
          </a:p>
          <a:p>
            <a:pPr eaLnBrk="1" hangingPunct="1"/>
            <a:r>
              <a:rPr lang="en-US" b="1">
                <a:solidFill>
                  <a:srgbClr val="000000"/>
                </a:solidFill>
                <a:latin typeface="Courier New" panose="02070309020205020404" pitchFamily="49" charset="0"/>
              </a:rPr>
              <a:t>...  </a:t>
            </a:r>
          </a:p>
          <a:p>
            <a:pPr eaLnBrk="1" hangingPunct="1"/>
            <a:r>
              <a:rPr lang="en-US" b="1">
                <a:solidFill>
                  <a:srgbClr val="000000"/>
                </a:solidFill>
                <a:latin typeface="Courier New" panose="02070309020205020404" pitchFamily="49" charset="0"/>
              </a:rPr>
              <a:t>    CONSTRAINT emp_email_uk UNIQUE(email));</a:t>
            </a:r>
          </a:p>
        </p:txBody>
      </p:sp>
      <p:sp>
        <p:nvSpPr>
          <p:cNvPr id="8" name="Rectangle 17"/>
          <p:cNvSpPr>
            <a:spLocks noChangeArrowheads="1"/>
          </p:cNvSpPr>
          <p:nvPr/>
        </p:nvSpPr>
        <p:spPr bwMode="blackWhite">
          <a:xfrm>
            <a:off x="2730500" y="4419600"/>
            <a:ext cx="6794500" cy="1828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19465" name="Rectangle 20"/>
          <p:cNvSpPr>
            <a:spLocks noChangeArrowheads="1"/>
          </p:cNvSpPr>
          <p:nvPr/>
        </p:nvSpPr>
        <p:spPr bwMode="blackWhite">
          <a:xfrm>
            <a:off x="2819401" y="4495800"/>
            <a:ext cx="647541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r>
              <a:rPr lang="en-US" b="1" dirty="0">
                <a:solidFill>
                  <a:srgbClr val="000000"/>
                </a:solidFill>
                <a:latin typeface="Courier New" panose="02070309020205020404" pitchFamily="49" charset="0"/>
              </a:rPr>
              <a:t>CREATE TABLE employees(</a:t>
            </a:r>
          </a:p>
          <a:p>
            <a:pPr eaLnBrk="1" hangingPunct="1"/>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employee_id</a:t>
            </a:r>
            <a:r>
              <a:rPr lang="en-US" b="1" dirty="0">
                <a:solidFill>
                  <a:srgbClr val="000000"/>
                </a:solidFill>
                <a:latin typeface="Courier New" panose="02070309020205020404" pitchFamily="49" charset="0"/>
              </a:rPr>
              <a:t>      NUMBER(6),</a:t>
            </a:r>
          </a:p>
          <a:p>
            <a:pPr eaLnBrk="1" hangingPunct="1"/>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VARCHAR2(25) NOT NULL,</a:t>
            </a:r>
          </a:p>
          <a:p>
            <a:pPr eaLnBrk="1" hangingPunct="1"/>
            <a:r>
              <a:rPr lang="en-US" b="1" dirty="0">
                <a:solidFill>
                  <a:srgbClr val="000000"/>
                </a:solidFill>
                <a:latin typeface="Courier New" panose="02070309020205020404" pitchFamily="49" charset="0"/>
              </a:rPr>
              <a:t>    email            VARCHAR2(25) UNIQUE,</a:t>
            </a:r>
          </a:p>
          <a:p>
            <a:pPr eaLnBrk="1" hangingPunct="1"/>
            <a:r>
              <a:rPr lang="en-US" b="1" dirty="0">
                <a:solidFill>
                  <a:srgbClr val="000000"/>
                </a:solidFill>
                <a:latin typeface="Courier New" panose="02070309020205020404" pitchFamily="49" charset="0"/>
              </a:rPr>
              <a:t>...  </a:t>
            </a:r>
          </a:p>
          <a:p>
            <a:pPr eaLnBrk="1" hangingPunct="1"/>
            <a:r>
              <a:rPr lang="en-US" b="1" dirty="0">
                <a:solidFill>
                  <a:srgbClr val="000000"/>
                </a:solidFill>
                <a:latin typeface="Courier New" panose="02070309020205020404" pitchFamily="49" charset="0"/>
              </a:rPr>
              <a:t>);</a:t>
            </a:r>
          </a:p>
        </p:txBody>
      </p:sp>
      <p:sp>
        <p:nvSpPr>
          <p:cNvPr id="19466" name="Rectangle 19"/>
          <p:cNvSpPr>
            <a:spLocks noChangeArrowheads="1"/>
          </p:cNvSpPr>
          <p:nvPr/>
        </p:nvSpPr>
        <p:spPr bwMode="ltGray">
          <a:xfrm>
            <a:off x="7000025" y="5330178"/>
            <a:ext cx="973253" cy="2743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a:xfrm>
            <a:off x="3202676" y="6356350"/>
            <a:ext cx="5295331" cy="365760"/>
          </a:xfrm>
        </p:spPr>
        <p:txBody>
          <a:bodyPr/>
          <a:lstStyle/>
          <a:p>
            <a:endParaRPr kumimoji="0" lang="en-US" dirty="0"/>
          </a:p>
        </p:txBody>
      </p:sp>
    </p:spTree>
    <p:extLst>
      <p:ext uri="{BB962C8B-B14F-4D97-AF65-F5344CB8AC3E}">
        <p14:creationId xmlns:p14="http://schemas.microsoft.com/office/powerpoint/2010/main" val="1941674557"/>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6"/>
          <p:cNvSpPr>
            <a:spLocks noGrp="1" noChangeArrowheads="1"/>
          </p:cNvSpPr>
          <p:nvPr>
            <p:ph type="title"/>
          </p:nvPr>
        </p:nvSpPr>
        <p:spPr>
          <a:xfrm>
            <a:off x="2136775" y="228600"/>
            <a:ext cx="8153400" cy="990600"/>
          </a:xfrm>
        </p:spPr>
        <p:txBody>
          <a:bodyPr/>
          <a:lstStyle/>
          <a:p>
            <a:r>
              <a:rPr lang="en-US" smtClean="0"/>
              <a:t>The </a:t>
            </a:r>
            <a:r>
              <a:rPr lang="en-US" smtClean="0">
                <a:latin typeface="Courier New" panose="02070309020205020404" pitchFamily="49" charset="0"/>
              </a:rPr>
              <a:t>CHECK</a:t>
            </a:r>
            <a:r>
              <a:rPr lang="en-US" smtClean="0"/>
              <a:t> Constraint</a:t>
            </a:r>
          </a:p>
        </p:txBody>
      </p:sp>
      <p:sp>
        <p:nvSpPr>
          <p:cNvPr id="35857" name="Rectangle 17"/>
          <p:cNvSpPr>
            <a:spLocks noGrp="1" noChangeArrowheads="1"/>
          </p:cNvSpPr>
          <p:nvPr>
            <p:ph idx="1"/>
          </p:nvPr>
        </p:nvSpPr>
        <p:spPr>
          <a:xfrm>
            <a:off x="2022476" y="1314450"/>
            <a:ext cx="8169275" cy="2319338"/>
          </a:xfrm>
        </p:spPr>
        <p:txBody>
          <a:bodyPr>
            <a:normAutofit fontScale="92500" lnSpcReduction="10000"/>
          </a:bodyPr>
          <a:lstStyle/>
          <a:p>
            <a:pPr>
              <a:defRPr/>
            </a:pPr>
            <a:r>
              <a:rPr lang="en-US"/>
              <a:t>Defines a condition that each row must satisfy</a:t>
            </a:r>
          </a:p>
          <a:p>
            <a:pPr>
              <a:defRPr/>
            </a:pPr>
            <a:r>
              <a:rPr lang="en-US"/>
              <a:t>The following expressions are not allowed:</a:t>
            </a:r>
          </a:p>
          <a:p>
            <a:pPr lvl="1">
              <a:defRPr/>
            </a:pPr>
            <a:r>
              <a:rPr lang="en-US"/>
              <a:t>References to </a:t>
            </a:r>
            <a:r>
              <a:rPr lang="en-US">
                <a:latin typeface="Courier New" pitchFamily="49" charset="0"/>
              </a:rPr>
              <a:t>CURRVAL</a:t>
            </a:r>
            <a:r>
              <a:rPr lang="en-US"/>
              <a:t>, </a:t>
            </a:r>
            <a:r>
              <a:rPr lang="en-US">
                <a:latin typeface="Courier New" pitchFamily="49" charset="0"/>
              </a:rPr>
              <a:t>NEXTVAL</a:t>
            </a:r>
            <a:r>
              <a:rPr lang="en-US"/>
              <a:t>, </a:t>
            </a:r>
            <a:r>
              <a:rPr lang="en-US">
                <a:latin typeface="Courier New" pitchFamily="49" charset="0"/>
              </a:rPr>
              <a:t>LEVEL</a:t>
            </a:r>
            <a:r>
              <a:rPr lang="en-US"/>
              <a:t>, and </a:t>
            </a:r>
            <a:r>
              <a:rPr lang="en-US">
                <a:latin typeface="Courier New" pitchFamily="49" charset="0"/>
              </a:rPr>
              <a:t>ROWNUM</a:t>
            </a:r>
            <a:r>
              <a:rPr lang="en-US"/>
              <a:t> pseudocolumns </a:t>
            </a:r>
          </a:p>
          <a:p>
            <a:pPr lvl="1">
              <a:defRPr/>
            </a:pPr>
            <a:r>
              <a:rPr lang="en-US"/>
              <a:t>Calls to </a:t>
            </a:r>
            <a:r>
              <a:rPr lang="en-US">
                <a:latin typeface="Courier New" pitchFamily="49" charset="0"/>
              </a:rPr>
              <a:t>SYSDATE</a:t>
            </a:r>
            <a:r>
              <a:rPr lang="en-US"/>
              <a:t>, </a:t>
            </a:r>
            <a:r>
              <a:rPr lang="en-US">
                <a:latin typeface="Courier New" pitchFamily="49" charset="0"/>
              </a:rPr>
              <a:t>UID</a:t>
            </a:r>
            <a:r>
              <a:rPr lang="en-US"/>
              <a:t>, </a:t>
            </a:r>
            <a:r>
              <a:rPr lang="en-US">
                <a:latin typeface="Courier New" pitchFamily="49" charset="0"/>
              </a:rPr>
              <a:t>USER</a:t>
            </a:r>
            <a:r>
              <a:rPr lang="en-US"/>
              <a:t>, and </a:t>
            </a:r>
            <a:r>
              <a:rPr lang="en-US">
                <a:latin typeface="Courier New" pitchFamily="49" charset="0"/>
              </a:rPr>
              <a:t>USERENV</a:t>
            </a:r>
            <a:r>
              <a:rPr lang="en-US"/>
              <a:t> functions</a:t>
            </a:r>
          </a:p>
          <a:p>
            <a:pPr lvl="1">
              <a:defRPr/>
            </a:pPr>
            <a:r>
              <a:rPr lang="en-US"/>
              <a:t>Queries that refer to other values in other rows</a:t>
            </a:r>
          </a:p>
        </p:txBody>
      </p:sp>
      <p:sp>
        <p:nvSpPr>
          <p:cNvPr id="35858" name="Rectangle 18"/>
          <p:cNvSpPr>
            <a:spLocks noChangeArrowheads="1"/>
          </p:cNvSpPr>
          <p:nvPr/>
        </p:nvSpPr>
        <p:spPr bwMode="blackWhite">
          <a:xfrm>
            <a:off x="2408238" y="3767138"/>
            <a:ext cx="7473950" cy="15859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charset="0"/>
            </a:endParaRPr>
          </a:p>
        </p:txBody>
      </p:sp>
      <p:sp>
        <p:nvSpPr>
          <p:cNvPr id="20486" name="Rectangle 20"/>
          <p:cNvSpPr>
            <a:spLocks noChangeArrowheads="1"/>
          </p:cNvSpPr>
          <p:nvPr/>
        </p:nvSpPr>
        <p:spPr bwMode="blackWhite">
          <a:xfrm>
            <a:off x="2376488" y="3773488"/>
            <a:ext cx="7505700"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lnSpc>
                <a:spcPct val="150000"/>
              </a:lnSpc>
            </a:pPr>
            <a:r>
              <a:rPr lang="en-US" b="1" dirty="0">
                <a:solidFill>
                  <a:srgbClr val="000000"/>
                </a:solidFill>
                <a:latin typeface="Courier New" panose="02070309020205020404" pitchFamily="49" charset="0"/>
              </a:rPr>
              <a:t>..., salary	NUMBER(2)</a:t>
            </a:r>
          </a:p>
          <a:p>
            <a:pPr eaLnBrk="1" hangingPunct="1">
              <a:lnSpc>
                <a:spcPct val="150000"/>
              </a:lnSpc>
            </a:pPr>
            <a:r>
              <a:rPr lang="en-US" b="1" dirty="0">
                <a:solidFill>
                  <a:srgbClr val="000000"/>
                </a:solidFill>
                <a:latin typeface="Courier New" panose="02070309020205020404" pitchFamily="49" charset="0"/>
              </a:rPr>
              <a:t>     CONSTRAINT </a:t>
            </a:r>
            <a:r>
              <a:rPr lang="en-US" b="1" dirty="0" err="1">
                <a:solidFill>
                  <a:srgbClr val="000000"/>
                </a:solidFill>
                <a:latin typeface="Courier New" panose="02070309020205020404" pitchFamily="49" charset="0"/>
              </a:rPr>
              <a:t>emp_salary_min</a:t>
            </a:r>
            <a:r>
              <a:rPr lang="en-US" b="1" dirty="0">
                <a:solidFill>
                  <a:srgbClr val="000000"/>
                </a:solidFill>
                <a:latin typeface="Courier New" panose="02070309020205020404" pitchFamily="49" charset="0"/>
              </a:rPr>
              <a:t>  </a:t>
            </a:r>
          </a:p>
          <a:p>
            <a:pPr eaLnBrk="1" hangingPunct="1">
              <a:lnSpc>
                <a:spcPct val="150000"/>
              </a:lnSpc>
            </a:pPr>
            <a:r>
              <a:rPr lang="en-US" b="1" dirty="0">
                <a:solidFill>
                  <a:srgbClr val="000000"/>
                </a:solidFill>
                <a:latin typeface="Courier New" panose="02070309020205020404" pitchFamily="49" charset="0"/>
              </a:rPr>
              <a:t>            CHECK (salary &gt; 0),...</a:t>
            </a:r>
          </a:p>
        </p:txBody>
      </p:sp>
      <p:sp>
        <p:nvSpPr>
          <p:cNvPr id="20485" name="Rectangle 19"/>
          <p:cNvSpPr>
            <a:spLocks noChangeArrowheads="1"/>
          </p:cNvSpPr>
          <p:nvPr/>
        </p:nvSpPr>
        <p:spPr bwMode="ltGray">
          <a:xfrm>
            <a:off x="3775613" y="4815149"/>
            <a:ext cx="3015177" cy="31380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68338826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9"/>
          <p:cNvSpPr>
            <a:spLocks noGrp="1" noChangeArrowheads="1"/>
          </p:cNvSpPr>
          <p:nvPr>
            <p:ph type="title"/>
          </p:nvPr>
        </p:nvSpPr>
        <p:spPr/>
        <p:txBody>
          <a:bodyPr/>
          <a:lstStyle/>
          <a:p>
            <a:r>
              <a:rPr lang="en-US" smtClean="0"/>
              <a:t>The </a:t>
            </a:r>
            <a:r>
              <a:rPr lang="en-US" smtClean="0">
                <a:latin typeface="Courier New" panose="02070309020205020404" pitchFamily="49" charset="0"/>
              </a:rPr>
              <a:t>PRIMARY</a:t>
            </a:r>
            <a:r>
              <a:rPr lang="en-US" smtClean="0"/>
              <a:t> </a:t>
            </a:r>
            <a:r>
              <a:rPr lang="en-US" smtClean="0">
                <a:latin typeface="Courier New" panose="02070309020205020404" pitchFamily="49" charset="0"/>
              </a:rPr>
              <a:t>KEY</a:t>
            </a:r>
            <a:r>
              <a:rPr lang="en-US" smtClean="0"/>
              <a:t> Constraint</a:t>
            </a:r>
          </a:p>
        </p:txBody>
      </p:sp>
      <p:sp>
        <p:nvSpPr>
          <p:cNvPr id="21507" name="Rectangle 30"/>
          <p:cNvSpPr>
            <a:spLocks noChangeArrowheads="1"/>
          </p:cNvSpPr>
          <p:nvPr/>
        </p:nvSpPr>
        <p:spPr bwMode="auto">
          <a:xfrm>
            <a:off x="2308225" y="1281113"/>
            <a:ext cx="194925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Courier New" panose="02070309020205020404" pitchFamily="49" charset="0"/>
              </a:rPr>
              <a:t>DEPARTMENTS</a:t>
            </a:r>
            <a:r>
              <a:rPr lang="en-US" sz="2000" b="1"/>
              <a:t> </a:t>
            </a:r>
          </a:p>
        </p:txBody>
      </p:sp>
      <p:sp>
        <p:nvSpPr>
          <p:cNvPr id="21508" name="Rectangle 31"/>
          <p:cNvSpPr>
            <a:spLocks noChangeArrowheads="1"/>
          </p:cNvSpPr>
          <p:nvPr/>
        </p:nvSpPr>
        <p:spPr bwMode="auto">
          <a:xfrm>
            <a:off x="4376738" y="1579563"/>
            <a:ext cx="293846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a:latin typeface="Courier New" panose="02070309020205020404" pitchFamily="49" charset="0"/>
              </a:rPr>
              <a:t>PRIMARY KEY</a:t>
            </a:r>
          </a:p>
        </p:txBody>
      </p:sp>
      <p:sp>
        <p:nvSpPr>
          <p:cNvPr id="21509" name="Freeform 32"/>
          <p:cNvSpPr>
            <a:spLocks/>
          </p:cNvSpPr>
          <p:nvPr/>
        </p:nvSpPr>
        <p:spPr bwMode="auto">
          <a:xfrm>
            <a:off x="4038600" y="1733550"/>
            <a:ext cx="325438" cy="376238"/>
          </a:xfrm>
          <a:custGeom>
            <a:avLst/>
            <a:gdLst>
              <a:gd name="T0" fmla="*/ 2147483647 w 205"/>
              <a:gd name="T1" fmla="*/ 0 h 237"/>
              <a:gd name="T2" fmla="*/ 0 w 205"/>
              <a:gd name="T3" fmla="*/ 0 h 237"/>
              <a:gd name="T4" fmla="*/ 0 w 205"/>
              <a:gd name="T5" fmla="*/ 2147483647 h 237"/>
              <a:gd name="T6" fmla="*/ 0 60000 65536"/>
              <a:gd name="T7" fmla="*/ 0 60000 65536"/>
              <a:gd name="T8" fmla="*/ 0 60000 65536"/>
              <a:gd name="T9" fmla="*/ 0 w 205"/>
              <a:gd name="T10" fmla="*/ 0 h 237"/>
              <a:gd name="T11" fmla="*/ 205 w 205"/>
              <a:gd name="T12" fmla="*/ 237 h 237"/>
            </a:gdLst>
            <a:ahLst/>
            <a:cxnLst>
              <a:cxn ang="T6">
                <a:pos x="T0" y="T1"/>
              </a:cxn>
              <a:cxn ang="T7">
                <a:pos x="T2" y="T3"/>
              </a:cxn>
              <a:cxn ang="T8">
                <a:pos x="T4" y="T5"/>
              </a:cxn>
            </a:cxnLst>
            <a:rect l="T9" t="T10" r="T11" b="T12"/>
            <a:pathLst>
              <a:path w="205" h="237">
                <a:moveTo>
                  <a:pt x="204" y="0"/>
                </a:moveTo>
                <a:lnTo>
                  <a:pt x="0" y="0"/>
                </a:lnTo>
                <a:lnTo>
                  <a:pt x="0" y="236"/>
                </a:lnTo>
              </a:path>
            </a:pathLst>
          </a:custGeom>
          <a:noFill/>
          <a:ln w="50800" cap="rnd">
            <a:solidFill>
              <a:srgbClr val="0070C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nvGrpSpPr>
          <p:cNvPr id="21510" name="Group 33"/>
          <p:cNvGrpSpPr>
            <a:grpSpLocks/>
          </p:cNvGrpSpPr>
          <p:nvPr/>
        </p:nvGrpSpPr>
        <p:grpSpPr bwMode="auto">
          <a:xfrm>
            <a:off x="4781550" y="3741741"/>
            <a:ext cx="3924300" cy="712788"/>
            <a:chOff x="2184" y="2796"/>
            <a:chExt cx="2039" cy="449"/>
          </a:xfrm>
        </p:grpSpPr>
        <p:sp>
          <p:nvSpPr>
            <p:cNvPr id="21524" name="Rectangle 34"/>
            <p:cNvSpPr>
              <a:spLocks noChangeArrowheads="1"/>
            </p:cNvSpPr>
            <p:nvPr/>
          </p:nvSpPr>
          <p:spPr bwMode="auto">
            <a:xfrm>
              <a:off x="2589" y="2872"/>
              <a:ext cx="163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dirty="0">
                  <a:latin typeface="Courier New" panose="02070309020205020404" pitchFamily="49" charset="0"/>
                </a:rPr>
                <a:t>INSERT </a:t>
              </a:r>
              <a:r>
                <a:rPr lang="en-US" b="1" dirty="0">
                  <a:latin typeface="Courier New" panose="02070309020205020404" pitchFamily="49" charset="0"/>
                </a:rPr>
                <a:t>INTO DEPARTMENTS</a:t>
              </a:r>
              <a:endParaRPr lang="en-US" b="1" dirty="0">
                <a:latin typeface="Courier New" panose="02070309020205020404" pitchFamily="49" charset="0"/>
              </a:endParaRPr>
            </a:p>
          </p:txBody>
        </p:sp>
        <p:sp>
          <p:nvSpPr>
            <p:cNvPr id="25635" name="AutoShape 35"/>
            <p:cNvSpPr>
              <a:spLocks noChangeArrowheads="1"/>
            </p:cNvSpPr>
            <p:nvPr/>
          </p:nvSpPr>
          <p:spPr bwMode="auto">
            <a:xfrm>
              <a:off x="2184" y="2796"/>
              <a:ext cx="319" cy="414"/>
            </a:xfrm>
            <a:prstGeom prst="upArrow">
              <a:avLst>
                <a:gd name="adj1" fmla="val 50000"/>
                <a:gd name="adj2" fmla="val 49931"/>
              </a:avLst>
            </a:prstGeom>
            <a:solidFill>
              <a:srgbClr val="FFCC99"/>
            </a:solidFill>
            <a:ln w="9525">
              <a:noFill/>
              <a:miter lim="800000"/>
              <a:headEnd/>
              <a:tailEnd/>
            </a:ln>
            <a:effectLst>
              <a:outerShdw dist="53882" dir="2700000" algn="ctr" rotWithShape="0">
                <a:srgbClr val="000000"/>
              </a:outerShdw>
            </a:effectLst>
          </p:spPr>
          <p:txBody>
            <a:bodyPr wrap="none" anchor="ctr"/>
            <a:lstStyle/>
            <a:p>
              <a:pPr>
                <a:defRPr/>
              </a:pPr>
              <a:endParaRPr lang="en-US">
                <a:latin typeface="Arial" charset="0"/>
              </a:endParaRPr>
            </a:p>
          </p:txBody>
        </p:sp>
      </p:grpSp>
      <p:grpSp>
        <p:nvGrpSpPr>
          <p:cNvPr id="3" name="Group 36"/>
          <p:cNvGrpSpPr>
            <a:grpSpLocks/>
          </p:cNvGrpSpPr>
          <p:nvPr/>
        </p:nvGrpSpPr>
        <p:grpSpPr bwMode="auto">
          <a:xfrm>
            <a:off x="2195513" y="3990975"/>
            <a:ext cx="2119312" cy="719138"/>
            <a:chOff x="423" y="2682"/>
            <a:chExt cx="1335" cy="453"/>
          </a:xfrm>
        </p:grpSpPr>
        <p:grpSp>
          <p:nvGrpSpPr>
            <p:cNvPr id="21520" name="Group 37"/>
            <p:cNvGrpSpPr>
              <a:grpSpLocks/>
            </p:cNvGrpSpPr>
            <p:nvPr/>
          </p:nvGrpSpPr>
          <p:grpSpPr bwMode="auto">
            <a:xfrm>
              <a:off x="423" y="2682"/>
              <a:ext cx="1335" cy="453"/>
              <a:chOff x="423" y="2682"/>
              <a:chExt cx="1335" cy="453"/>
            </a:xfrm>
          </p:grpSpPr>
          <p:sp>
            <p:nvSpPr>
              <p:cNvPr id="21522" name="Rectangle 38"/>
              <p:cNvSpPr>
                <a:spLocks noChangeArrowheads="1"/>
              </p:cNvSpPr>
              <p:nvPr/>
            </p:nvSpPr>
            <p:spPr bwMode="auto">
              <a:xfrm>
                <a:off x="423" y="2682"/>
                <a:ext cx="133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a:t>Not allowed</a:t>
                </a:r>
              </a:p>
              <a:p>
                <a:pPr eaLnBrk="1" hangingPunct="1">
                  <a:lnSpc>
                    <a:spcPct val="90000"/>
                  </a:lnSpc>
                </a:pPr>
                <a:r>
                  <a:rPr lang="en-US" b="1"/>
                  <a:t>(Null value)</a:t>
                </a:r>
              </a:p>
            </p:txBody>
          </p:sp>
          <p:sp>
            <p:nvSpPr>
              <p:cNvPr id="21523" name="Line 39"/>
              <p:cNvSpPr>
                <a:spLocks noChangeShapeType="1"/>
              </p:cNvSpPr>
              <p:nvPr/>
            </p:nvSpPr>
            <p:spPr bwMode="auto">
              <a:xfrm flipH="1" flipV="1">
                <a:off x="1578" y="2815"/>
                <a:ext cx="1" cy="320"/>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1521" name="Line 40"/>
            <p:cNvSpPr>
              <a:spLocks noChangeShapeType="1"/>
            </p:cNvSpPr>
            <p:nvPr/>
          </p:nvSpPr>
          <p:spPr bwMode="auto">
            <a:xfrm flipH="1">
              <a:off x="1404" y="2812"/>
              <a:ext cx="186" cy="2"/>
            </a:xfrm>
            <a:prstGeom prst="line">
              <a:avLst/>
            </a:prstGeom>
            <a:noFill/>
            <a:ln w="50800">
              <a:solidFill>
                <a:srgbClr val="0070C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5" name="Group 41"/>
          <p:cNvGrpSpPr>
            <a:grpSpLocks/>
          </p:cNvGrpSpPr>
          <p:nvPr/>
        </p:nvGrpSpPr>
        <p:grpSpPr bwMode="auto">
          <a:xfrm>
            <a:off x="4378734" y="5227639"/>
            <a:ext cx="5361672" cy="553309"/>
            <a:chOff x="924" y="3456"/>
            <a:chExt cx="1681" cy="367"/>
          </a:xfrm>
        </p:grpSpPr>
        <p:sp>
          <p:nvSpPr>
            <p:cNvPr id="21518" name="Rectangle 42"/>
            <p:cNvSpPr>
              <a:spLocks noChangeArrowheads="1"/>
            </p:cNvSpPr>
            <p:nvPr/>
          </p:nvSpPr>
          <p:spPr bwMode="auto">
            <a:xfrm>
              <a:off x="971" y="3596"/>
              <a:ext cx="163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dirty="0"/>
                <a:t>Not allowed </a:t>
              </a:r>
              <a:r>
                <a:rPr lang="en-US" b="1" dirty="0"/>
                <a:t>(</a:t>
              </a:r>
              <a:r>
                <a:rPr lang="en-US" b="1" dirty="0"/>
                <a:t>50 already exists)</a:t>
              </a:r>
            </a:p>
          </p:txBody>
        </p:sp>
        <p:sp>
          <p:nvSpPr>
            <p:cNvPr id="21519" name="Line 43"/>
            <p:cNvSpPr>
              <a:spLocks noChangeShapeType="1"/>
            </p:cNvSpPr>
            <p:nvPr/>
          </p:nvSpPr>
          <p:spPr bwMode="auto">
            <a:xfrm>
              <a:off x="924" y="3456"/>
              <a:ext cx="1" cy="320"/>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pic>
        <p:nvPicPr>
          <p:cNvPr id="21513"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863" y="2136775"/>
            <a:ext cx="6686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1514"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863" y="4713288"/>
            <a:ext cx="66865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1515"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6863" y="4970464"/>
            <a:ext cx="66865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1516" name="Text Box 47"/>
          <p:cNvSpPr txBox="1">
            <a:spLocks noChangeArrowheads="1"/>
          </p:cNvSpPr>
          <p:nvPr/>
        </p:nvSpPr>
        <p:spPr bwMode="auto">
          <a:xfrm>
            <a:off x="2822576" y="3281364"/>
            <a:ext cx="366713"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1375103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SQL? </a:t>
            </a:r>
          </a:p>
        </p:txBody>
      </p:sp>
      <p:sp>
        <p:nvSpPr>
          <p:cNvPr id="3" name="Content Placeholder 2"/>
          <p:cNvSpPr>
            <a:spLocks noGrp="1"/>
          </p:cNvSpPr>
          <p:nvPr>
            <p:ph idx="1"/>
          </p:nvPr>
        </p:nvSpPr>
        <p:spPr/>
        <p:txBody>
          <a:bodyPr>
            <a:noAutofit/>
          </a:bodyPr>
          <a:lstStyle/>
          <a:p>
            <a:pPr>
              <a:lnSpc>
                <a:spcPct val="120000"/>
              </a:lnSpc>
            </a:pPr>
            <a:r>
              <a:rPr lang="en-US" sz="2300" dirty="0"/>
              <a:t>Allow users to access data in relational database management systems. </a:t>
            </a:r>
          </a:p>
          <a:p>
            <a:pPr>
              <a:lnSpc>
                <a:spcPct val="120000"/>
              </a:lnSpc>
            </a:pPr>
            <a:r>
              <a:rPr lang="en-US" sz="2300" dirty="0"/>
              <a:t>Allow users to describe the data. </a:t>
            </a:r>
          </a:p>
          <a:p>
            <a:pPr>
              <a:lnSpc>
                <a:spcPct val="120000"/>
              </a:lnSpc>
            </a:pPr>
            <a:r>
              <a:rPr lang="en-US" sz="2300" dirty="0"/>
              <a:t>Allow users to define the data in database and manipulate that data. </a:t>
            </a:r>
          </a:p>
          <a:p>
            <a:pPr>
              <a:lnSpc>
                <a:spcPct val="120000"/>
              </a:lnSpc>
            </a:pPr>
            <a:r>
              <a:rPr lang="en-US" sz="2300" dirty="0"/>
              <a:t>Allow users to create and drop databases and tables. </a:t>
            </a:r>
          </a:p>
          <a:p>
            <a:pPr>
              <a:lnSpc>
                <a:spcPct val="120000"/>
              </a:lnSpc>
            </a:pPr>
            <a:r>
              <a:rPr lang="en-US" sz="2300" dirty="0"/>
              <a:t>Allow users to create view, stored procedure, functions in a database. </a:t>
            </a:r>
          </a:p>
          <a:p>
            <a:pPr>
              <a:lnSpc>
                <a:spcPct val="120000"/>
              </a:lnSpc>
            </a:pPr>
            <a:r>
              <a:rPr lang="en-US" sz="2300" dirty="0"/>
              <a:t>Allow users to set permissions on tables, procedures, and views </a:t>
            </a:r>
          </a:p>
          <a:p>
            <a:endParaRPr lang="en-US" sz="2300" dirty="0"/>
          </a:p>
        </p:txBody>
      </p:sp>
      <p:sp>
        <p:nvSpPr>
          <p:cNvPr id="4" name="Footer Placeholder 3"/>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165023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4" name="Rectangle 16"/>
          <p:cNvSpPr>
            <a:spLocks noChangeArrowheads="1"/>
          </p:cNvSpPr>
          <p:nvPr/>
        </p:nvSpPr>
        <p:spPr bwMode="blackWhite">
          <a:xfrm>
            <a:off x="2203451" y="1638301"/>
            <a:ext cx="7826375" cy="202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22531" name="Rectangle 17"/>
          <p:cNvSpPr>
            <a:spLocks noChangeArrowheads="1"/>
          </p:cNvSpPr>
          <p:nvPr/>
        </p:nvSpPr>
        <p:spPr bwMode="blackWhite">
          <a:xfrm>
            <a:off x="2228851" y="1790700"/>
            <a:ext cx="74961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CREATE TABLE   departments(</a:t>
            </a:r>
          </a:p>
          <a:p>
            <a:pPr eaLnBrk="1" hangingPunct="1"/>
            <a:r>
              <a:rPr lang="en-US" b="1">
                <a:solidFill>
                  <a:srgbClr val="000000"/>
                </a:solidFill>
                <a:latin typeface="Courier New" panose="02070309020205020404" pitchFamily="49" charset="0"/>
              </a:rPr>
              <a:t>    department_id        NUMBER(4),</a:t>
            </a:r>
          </a:p>
          <a:p>
            <a:pPr eaLnBrk="1" hangingPunct="1"/>
            <a:r>
              <a:rPr lang="en-US" b="1">
                <a:solidFill>
                  <a:srgbClr val="000000"/>
                </a:solidFill>
                <a:latin typeface="Courier New" panose="02070309020205020404" pitchFamily="49" charset="0"/>
              </a:rPr>
              <a:t>    department_name      VARCHAR2(30) </a:t>
            </a:r>
          </a:p>
          <a:p>
            <a:pPr eaLnBrk="1" hangingPunct="1"/>
            <a:r>
              <a:rPr lang="en-US" b="1">
                <a:solidFill>
                  <a:srgbClr val="000000"/>
                </a:solidFill>
                <a:latin typeface="Courier New" panose="02070309020205020404" pitchFamily="49" charset="0"/>
              </a:rPr>
              <a:t>      CONSTRAINT dept_name_nn NOT NULL,</a:t>
            </a:r>
          </a:p>
          <a:p>
            <a:pPr eaLnBrk="1" hangingPunct="1"/>
            <a:r>
              <a:rPr lang="en-US" b="1">
                <a:solidFill>
                  <a:srgbClr val="000000"/>
                </a:solidFill>
                <a:latin typeface="Courier New" panose="02070309020205020404" pitchFamily="49" charset="0"/>
              </a:rPr>
              <a:t>    manager_id           NUMBER(6),</a:t>
            </a:r>
          </a:p>
          <a:p>
            <a:pPr eaLnBrk="1" hangingPunct="1"/>
            <a:r>
              <a:rPr lang="en-US" b="1">
                <a:solidFill>
                  <a:srgbClr val="000000"/>
                </a:solidFill>
                <a:latin typeface="Courier New" panose="02070309020205020404" pitchFamily="49" charset="0"/>
              </a:rPr>
              <a:t>    location_id          NUMBER(4),</a:t>
            </a:r>
          </a:p>
          <a:p>
            <a:pPr eaLnBrk="1" hangingPunct="1"/>
            <a:r>
              <a:rPr lang="en-US" b="1">
                <a:solidFill>
                  <a:srgbClr val="000000"/>
                </a:solidFill>
                <a:latin typeface="Courier New" panose="02070309020205020404" pitchFamily="49" charset="0"/>
              </a:rPr>
              <a:t>    CONSTRAINT dept_id_pk PRIMARY KEY(department_id));</a:t>
            </a:r>
          </a:p>
        </p:txBody>
      </p:sp>
      <p:sp>
        <p:nvSpPr>
          <p:cNvPr id="22532" name="Rectangle 18"/>
          <p:cNvSpPr>
            <a:spLocks noGrp="1" noChangeArrowheads="1"/>
          </p:cNvSpPr>
          <p:nvPr>
            <p:ph type="title"/>
          </p:nvPr>
        </p:nvSpPr>
        <p:spPr>
          <a:xfrm>
            <a:off x="2136775" y="228600"/>
            <a:ext cx="8153400" cy="990600"/>
          </a:xfrm>
        </p:spPr>
        <p:txBody>
          <a:bodyPr/>
          <a:lstStyle/>
          <a:p>
            <a:r>
              <a:rPr lang="en-US" smtClean="0"/>
              <a:t>The </a:t>
            </a:r>
            <a:r>
              <a:rPr lang="en-US" smtClean="0">
                <a:latin typeface="Courier New" panose="02070309020205020404" pitchFamily="49" charset="0"/>
              </a:rPr>
              <a:t>PRIMARY</a:t>
            </a:r>
            <a:r>
              <a:rPr lang="en-US" smtClean="0"/>
              <a:t> </a:t>
            </a:r>
            <a:r>
              <a:rPr lang="en-US" smtClean="0">
                <a:latin typeface="Courier New" panose="02070309020205020404" pitchFamily="49" charset="0"/>
              </a:rPr>
              <a:t>KEY</a:t>
            </a:r>
            <a:r>
              <a:rPr lang="en-US" smtClean="0"/>
              <a:t> Constraint</a:t>
            </a:r>
          </a:p>
        </p:txBody>
      </p:sp>
      <p:sp>
        <p:nvSpPr>
          <p:cNvPr id="27667" name="Rectangle 19"/>
          <p:cNvSpPr>
            <a:spLocks noGrp="1" noChangeArrowheads="1"/>
          </p:cNvSpPr>
          <p:nvPr>
            <p:ph idx="1"/>
          </p:nvPr>
        </p:nvSpPr>
        <p:spPr>
          <a:xfrm>
            <a:off x="2251075" y="1228726"/>
            <a:ext cx="7926388" cy="409575"/>
          </a:xfrm>
        </p:spPr>
        <p:txBody>
          <a:bodyPr>
            <a:normAutofit fontScale="92500" lnSpcReduction="10000"/>
          </a:bodyPr>
          <a:lstStyle/>
          <a:p>
            <a:pPr>
              <a:buFont typeface="Arial" charset="0"/>
              <a:buNone/>
              <a:defRPr/>
            </a:pPr>
            <a:r>
              <a:rPr lang="en-US" dirty="0" smtClean="0"/>
              <a:t>Defined at </a:t>
            </a:r>
            <a:r>
              <a:rPr lang="en-US" dirty="0"/>
              <a:t>table level </a:t>
            </a:r>
          </a:p>
        </p:txBody>
      </p:sp>
      <p:sp>
        <p:nvSpPr>
          <p:cNvPr id="22534" name="Rectangle 20"/>
          <p:cNvSpPr>
            <a:spLocks noChangeArrowheads="1"/>
          </p:cNvSpPr>
          <p:nvPr/>
        </p:nvSpPr>
        <p:spPr bwMode="ltGray">
          <a:xfrm>
            <a:off x="2514600" y="3200401"/>
            <a:ext cx="6934200" cy="271463"/>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 name="Rectangle 16"/>
          <p:cNvSpPr>
            <a:spLocks noChangeArrowheads="1"/>
          </p:cNvSpPr>
          <p:nvPr/>
        </p:nvSpPr>
        <p:spPr bwMode="blackWhite">
          <a:xfrm>
            <a:off x="2228851" y="4229100"/>
            <a:ext cx="7826375" cy="1981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22537" name="Rectangle 17"/>
          <p:cNvSpPr>
            <a:spLocks noChangeArrowheads="1"/>
          </p:cNvSpPr>
          <p:nvPr/>
        </p:nvSpPr>
        <p:spPr bwMode="blackWhite">
          <a:xfrm>
            <a:off x="2228851" y="4381500"/>
            <a:ext cx="74961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CREATE TABLE   departments(</a:t>
            </a:r>
          </a:p>
          <a:p>
            <a:pPr eaLnBrk="1" hangingPunct="1"/>
            <a:r>
              <a:rPr lang="en-US" b="1">
                <a:solidFill>
                  <a:srgbClr val="000000"/>
                </a:solidFill>
                <a:latin typeface="Courier New" panose="02070309020205020404" pitchFamily="49" charset="0"/>
              </a:rPr>
              <a:t>    department_id        NUMBER(4) PRIMARY KEY,</a:t>
            </a:r>
          </a:p>
          <a:p>
            <a:pPr eaLnBrk="1" hangingPunct="1"/>
            <a:r>
              <a:rPr lang="en-US" b="1">
                <a:solidFill>
                  <a:srgbClr val="000000"/>
                </a:solidFill>
                <a:latin typeface="Courier New" panose="02070309020205020404" pitchFamily="49" charset="0"/>
              </a:rPr>
              <a:t>    department_name      VARCHAR2(30) </a:t>
            </a:r>
          </a:p>
          <a:p>
            <a:pPr eaLnBrk="1" hangingPunct="1"/>
            <a:r>
              <a:rPr lang="en-US" b="1">
                <a:solidFill>
                  <a:srgbClr val="000000"/>
                </a:solidFill>
                <a:latin typeface="Courier New" panose="02070309020205020404" pitchFamily="49" charset="0"/>
              </a:rPr>
              <a:t>      CONSTRAINT dept_name_nn NOT NULL,</a:t>
            </a:r>
          </a:p>
          <a:p>
            <a:pPr eaLnBrk="1" hangingPunct="1"/>
            <a:r>
              <a:rPr lang="en-US" b="1">
                <a:solidFill>
                  <a:srgbClr val="000000"/>
                </a:solidFill>
                <a:latin typeface="Courier New" panose="02070309020205020404" pitchFamily="49" charset="0"/>
              </a:rPr>
              <a:t>    manager_id           NUMBER(6),</a:t>
            </a:r>
          </a:p>
          <a:p>
            <a:pPr eaLnBrk="1" hangingPunct="1"/>
            <a:r>
              <a:rPr lang="en-US" b="1">
                <a:solidFill>
                  <a:srgbClr val="000000"/>
                </a:solidFill>
                <a:latin typeface="Courier New" panose="02070309020205020404" pitchFamily="49" charset="0"/>
              </a:rPr>
              <a:t>    location_id          NUMBER(4)</a:t>
            </a:r>
          </a:p>
          <a:p>
            <a:pPr eaLnBrk="1" hangingPunct="1"/>
            <a:r>
              <a:rPr lang="en-US" b="1">
                <a:solidFill>
                  <a:srgbClr val="000000"/>
                </a:solidFill>
                <a:latin typeface="Courier New" panose="02070309020205020404" pitchFamily="49" charset="0"/>
              </a:rPr>
              <a:t>);</a:t>
            </a:r>
          </a:p>
        </p:txBody>
      </p:sp>
      <p:sp>
        <p:nvSpPr>
          <p:cNvPr id="22538" name="Rectangle 20"/>
          <p:cNvSpPr>
            <a:spLocks noChangeArrowheads="1"/>
          </p:cNvSpPr>
          <p:nvPr/>
        </p:nvSpPr>
        <p:spPr bwMode="ltGray">
          <a:xfrm>
            <a:off x="6515100" y="4591050"/>
            <a:ext cx="1828800" cy="22860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1" name="Rectangle 19"/>
          <p:cNvSpPr txBox="1">
            <a:spLocks noChangeArrowheads="1"/>
          </p:cNvSpPr>
          <p:nvPr/>
        </p:nvSpPr>
        <p:spPr bwMode="auto">
          <a:xfrm>
            <a:off x="2228850" y="3819526"/>
            <a:ext cx="7926388" cy="409575"/>
          </a:xfrm>
          <a:prstGeom prst="rect">
            <a:avLst/>
          </a:prstGeom>
          <a:noFill/>
          <a:ln w="9525">
            <a:noFill/>
            <a:miter lim="800000"/>
            <a:headEnd/>
            <a:tailEnd/>
          </a:ln>
        </p:spPr>
        <p:txBody>
          <a:bodyPr>
            <a:normAutofit fontScale="85000" lnSpcReduction="20000"/>
          </a:bodyPr>
          <a:lstStyle/>
          <a:p>
            <a:pPr marL="319088" indent="-319088" eaLnBrk="0" hangingPunct="0">
              <a:spcBef>
                <a:spcPts val="700"/>
              </a:spcBef>
              <a:buClr>
                <a:schemeClr val="accent2"/>
              </a:buClr>
              <a:buSzPct val="60000"/>
              <a:defRPr/>
            </a:pPr>
            <a:r>
              <a:rPr lang="en-US" sz="2900" dirty="0"/>
              <a:t>Defined at Column level </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52983284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4" name="Rectangle 16"/>
          <p:cNvSpPr>
            <a:spLocks noChangeArrowheads="1"/>
          </p:cNvSpPr>
          <p:nvPr/>
        </p:nvSpPr>
        <p:spPr bwMode="blackWhite">
          <a:xfrm>
            <a:off x="2203451" y="1638301"/>
            <a:ext cx="7826375" cy="202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22531" name="Rectangle 17"/>
          <p:cNvSpPr>
            <a:spLocks noChangeArrowheads="1"/>
          </p:cNvSpPr>
          <p:nvPr/>
        </p:nvSpPr>
        <p:spPr bwMode="blackWhite">
          <a:xfrm>
            <a:off x="2228851" y="1647825"/>
            <a:ext cx="74961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r>
              <a:rPr lang="en-US" b="1" dirty="0">
                <a:solidFill>
                  <a:srgbClr val="000000"/>
                </a:solidFill>
                <a:latin typeface="Courier New" panose="02070309020205020404" pitchFamily="49" charset="0"/>
              </a:rPr>
              <a:t>CREATE TABLE   </a:t>
            </a:r>
            <a:r>
              <a:rPr lang="en-US" b="1" dirty="0" err="1">
                <a:solidFill>
                  <a:srgbClr val="000000"/>
                </a:solidFill>
                <a:latin typeface="Courier New" panose="02070309020205020404" pitchFamily="49" charset="0"/>
              </a:rPr>
              <a:t>CourseRegistration</a:t>
            </a:r>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a:p>
            <a:pPr eaLnBrk="1" hangingPunct="1"/>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Reg_No</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NUMBER(4),</a:t>
            </a:r>
          </a:p>
          <a:p>
            <a:pPr eaLnBrk="1" hangingPunct="1"/>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Course_Code</a:t>
            </a:r>
            <a:r>
              <a:rPr lang="en-US" b="1" dirty="0">
                <a:solidFill>
                  <a:srgbClr val="000000"/>
                </a:solidFill>
                <a:latin typeface="Courier New" panose="02070309020205020404" pitchFamily="49" charset="0"/>
              </a:rPr>
              <a:t>   VARCHAR2(6), </a:t>
            </a:r>
            <a:endParaRPr lang="en-US" b="1" dirty="0">
              <a:solidFill>
                <a:srgbClr val="000000"/>
              </a:solidFill>
              <a:latin typeface="Courier New" panose="02070309020205020404" pitchFamily="49" charset="0"/>
            </a:endParaRPr>
          </a:p>
          <a:p>
            <a:pPr eaLnBrk="1" hangingPunct="1"/>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Semester      Number(1),</a:t>
            </a:r>
            <a:endParaRPr lang="en-US" b="1" dirty="0">
              <a:solidFill>
                <a:srgbClr val="000000"/>
              </a:solidFill>
              <a:latin typeface="Courier New" panose="02070309020205020404" pitchFamily="49" charset="0"/>
            </a:endParaRPr>
          </a:p>
          <a:p>
            <a:pPr eaLnBrk="1" hangingPunct="1"/>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   PRIMARY KEY(</a:t>
            </a:r>
            <a:r>
              <a:rPr lang="en-US" b="1" dirty="0" err="1">
                <a:solidFill>
                  <a:srgbClr val="000000"/>
                </a:solidFill>
                <a:latin typeface="Courier New" panose="02070309020205020404" pitchFamily="49" charset="0"/>
              </a:rPr>
              <a:t>Reg_No</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Course_Code</a:t>
            </a:r>
            <a:r>
              <a:rPr lang="en-US" b="1" dirty="0">
                <a:solidFill>
                  <a:srgbClr val="000000"/>
                </a:solidFill>
                <a:latin typeface="Courier New" panose="02070309020205020404" pitchFamily="49" charset="0"/>
              </a:rPr>
              <a:t>)</a:t>
            </a:r>
          </a:p>
          <a:p>
            <a:pPr eaLnBrk="1" hangingPunct="1"/>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p:txBody>
      </p:sp>
      <p:sp>
        <p:nvSpPr>
          <p:cNvPr id="22532" name="Rectangle 18"/>
          <p:cNvSpPr>
            <a:spLocks noGrp="1" noChangeArrowheads="1"/>
          </p:cNvSpPr>
          <p:nvPr>
            <p:ph type="title"/>
          </p:nvPr>
        </p:nvSpPr>
        <p:spPr>
          <a:xfrm>
            <a:off x="2136775" y="228600"/>
            <a:ext cx="8153400" cy="990600"/>
          </a:xfrm>
        </p:spPr>
        <p:txBody>
          <a:bodyPr>
            <a:normAutofit fontScale="90000"/>
          </a:bodyPr>
          <a:lstStyle/>
          <a:p>
            <a:r>
              <a:rPr lang="en-US" dirty="0" smtClean="0"/>
              <a:t>The </a:t>
            </a:r>
            <a:r>
              <a:rPr lang="en-US" dirty="0" smtClean="0">
                <a:latin typeface="Courier New" panose="02070309020205020404" pitchFamily="49" charset="0"/>
              </a:rPr>
              <a:t>Composite</a:t>
            </a:r>
            <a:r>
              <a:rPr lang="en-US" dirty="0" smtClean="0"/>
              <a:t>  </a:t>
            </a:r>
            <a:r>
              <a:rPr lang="en-US" dirty="0" smtClean="0">
                <a:latin typeface="Courier New" panose="02070309020205020404" pitchFamily="49" charset="0"/>
              </a:rPr>
              <a:t>PRIMARY</a:t>
            </a:r>
            <a:r>
              <a:rPr lang="en-US" dirty="0" smtClean="0"/>
              <a:t> </a:t>
            </a:r>
            <a:r>
              <a:rPr lang="en-US" dirty="0" smtClean="0">
                <a:latin typeface="Courier New" panose="02070309020205020404" pitchFamily="49" charset="0"/>
              </a:rPr>
              <a:t>KEY</a:t>
            </a:r>
            <a:r>
              <a:rPr lang="en-US" dirty="0" smtClean="0"/>
              <a:t> Constraint</a:t>
            </a:r>
          </a:p>
        </p:txBody>
      </p:sp>
      <p:sp>
        <p:nvSpPr>
          <p:cNvPr id="27667" name="Rectangle 19"/>
          <p:cNvSpPr>
            <a:spLocks noGrp="1" noChangeArrowheads="1"/>
          </p:cNvSpPr>
          <p:nvPr>
            <p:ph idx="1"/>
          </p:nvPr>
        </p:nvSpPr>
        <p:spPr>
          <a:xfrm>
            <a:off x="2251075" y="1228726"/>
            <a:ext cx="7926388" cy="409575"/>
          </a:xfrm>
        </p:spPr>
        <p:txBody>
          <a:bodyPr>
            <a:normAutofit fontScale="92500" lnSpcReduction="10000"/>
          </a:bodyPr>
          <a:lstStyle/>
          <a:p>
            <a:pPr>
              <a:buFont typeface="Arial" charset="0"/>
              <a:buNone/>
              <a:defRPr/>
            </a:pPr>
            <a:r>
              <a:rPr lang="en-US" dirty="0" smtClean="0"/>
              <a:t>Defined at table level </a:t>
            </a:r>
            <a:endParaRPr lang="en-US" dirty="0"/>
          </a:p>
        </p:txBody>
      </p:sp>
      <p:sp>
        <p:nvSpPr>
          <p:cNvPr id="22534" name="Rectangle 20"/>
          <p:cNvSpPr>
            <a:spLocks noChangeArrowheads="1"/>
          </p:cNvSpPr>
          <p:nvPr/>
        </p:nvSpPr>
        <p:spPr bwMode="ltGray">
          <a:xfrm>
            <a:off x="2645569" y="2891120"/>
            <a:ext cx="4305593" cy="271463"/>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9" name="Rectangle 16"/>
          <p:cNvSpPr>
            <a:spLocks noChangeArrowheads="1"/>
          </p:cNvSpPr>
          <p:nvPr/>
        </p:nvSpPr>
        <p:spPr bwMode="blackWhite">
          <a:xfrm>
            <a:off x="2228851" y="4229100"/>
            <a:ext cx="7826375" cy="1981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22537" name="Rectangle 17"/>
          <p:cNvSpPr>
            <a:spLocks noChangeArrowheads="1"/>
          </p:cNvSpPr>
          <p:nvPr/>
        </p:nvSpPr>
        <p:spPr bwMode="blackWhite">
          <a:xfrm>
            <a:off x="2228851" y="4229100"/>
            <a:ext cx="74961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lnSpc>
                <a:spcPct val="150000"/>
              </a:lnSpc>
            </a:pPr>
            <a:r>
              <a:rPr lang="en-US" b="1" dirty="0">
                <a:solidFill>
                  <a:srgbClr val="000000"/>
                </a:solidFill>
                <a:latin typeface="Courier New" panose="02070309020205020404" pitchFamily="49" charset="0"/>
              </a:rPr>
              <a:t>CREATE TABLE   </a:t>
            </a:r>
            <a:r>
              <a:rPr lang="en-US" b="1" dirty="0" err="1">
                <a:solidFill>
                  <a:srgbClr val="000000"/>
                </a:solidFill>
                <a:latin typeface="Courier New" panose="02070309020205020404" pitchFamily="49" charset="0"/>
              </a:rPr>
              <a:t>CourseRegistration</a:t>
            </a:r>
            <a:r>
              <a:rPr lang="en-US" b="1" dirty="0">
                <a:solidFill>
                  <a:srgbClr val="000000"/>
                </a:solidFill>
                <a:latin typeface="Courier New" panose="02070309020205020404" pitchFamily="49" charset="0"/>
              </a:rPr>
              <a:t>(</a:t>
            </a: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Reg_No</a:t>
            </a:r>
            <a:r>
              <a:rPr lang="en-US" b="1" dirty="0">
                <a:solidFill>
                  <a:srgbClr val="000000"/>
                </a:solidFill>
                <a:latin typeface="Courier New" panose="02070309020205020404" pitchFamily="49" charset="0"/>
              </a:rPr>
              <a:t>        NUMBER(4</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PRIMARY KEY</a:t>
            </a:r>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Course_Code</a:t>
            </a:r>
            <a:r>
              <a:rPr lang="en-US" b="1" dirty="0">
                <a:solidFill>
                  <a:srgbClr val="000000"/>
                </a:solidFill>
                <a:latin typeface="Courier New" panose="02070309020205020404" pitchFamily="49" charset="0"/>
              </a:rPr>
              <a:t>   VARCHAR2(6</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PRIMARY </a:t>
            </a:r>
            <a:r>
              <a:rPr lang="en-US" b="1" dirty="0">
                <a:solidFill>
                  <a:srgbClr val="000000"/>
                </a:solidFill>
                <a:latin typeface="Courier New" panose="02070309020205020404" pitchFamily="49" charset="0"/>
              </a:rPr>
              <a:t>KEY, </a:t>
            </a:r>
            <a:endParaRPr lang="en-US" b="1" dirty="0">
              <a:solidFill>
                <a:srgbClr val="000000"/>
              </a:solidFill>
              <a:latin typeface="Courier New" panose="02070309020205020404" pitchFamily="49" charset="0"/>
            </a:endParaRPr>
          </a:p>
          <a:p>
            <a:pPr eaLnBrk="1" hangingPunct="1">
              <a:lnSpc>
                <a:spcPct val="150000"/>
              </a:lnSpc>
            </a:pPr>
            <a:r>
              <a:rPr lang="en-US" b="1" dirty="0">
                <a:solidFill>
                  <a:srgbClr val="000000"/>
                </a:solidFill>
                <a:latin typeface="Courier New" panose="02070309020205020404" pitchFamily="49" charset="0"/>
              </a:rPr>
              <a:t>    Semester      Number(1</a:t>
            </a:r>
            <a:r>
              <a:rPr lang="en-US" b="1" dirty="0">
                <a:solidFill>
                  <a:srgbClr val="000000"/>
                </a:solidFill>
                <a:latin typeface="Courier New" panose="02070309020205020404" pitchFamily="49" charset="0"/>
              </a:rPr>
              <a:t>) </a:t>
            </a:r>
          </a:p>
          <a:p>
            <a:pPr eaLnBrk="1" hangingPunct="1">
              <a:lnSpc>
                <a:spcPct val="150000"/>
              </a:lnSpc>
            </a:pPr>
            <a:r>
              <a:rPr lang="en-US" b="1" dirty="0">
                <a:solidFill>
                  <a:srgbClr val="000000"/>
                </a:solidFill>
                <a:latin typeface="Courier New" panose="02070309020205020404" pitchFamily="49" charset="0"/>
              </a:rPr>
              <a:t>);</a:t>
            </a:r>
            <a:endParaRPr lang="en-US" b="1" dirty="0">
              <a:solidFill>
                <a:srgbClr val="000000"/>
              </a:solidFill>
              <a:latin typeface="Courier New" panose="02070309020205020404" pitchFamily="49" charset="0"/>
            </a:endParaRPr>
          </a:p>
        </p:txBody>
      </p:sp>
      <p:sp>
        <p:nvSpPr>
          <p:cNvPr id="11" name="Rectangle 19"/>
          <p:cNvSpPr txBox="1">
            <a:spLocks noChangeArrowheads="1"/>
          </p:cNvSpPr>
          <p:nvPr/>
        </p:nvSpPr>
        <p:spPr bwMode="auto">
          <a:xfrm>
            <a:off x="2228850" y="3819526"/>
            <a:ext cx="7926388" cy="409575"/>
          </a:xfrm>
          <a:prstGeom prst="rect">
            <a:avLst/>
          </a:prstGeom>
          <a:noFill/>
          <a:ln w="9525">
            <a:noFill/>
            <a:miter lim="800000"/>
            <a:headEnd/>
            <a:tailEnd/>
          </a:ln>
        </p:spPr>
        <p:txBody>
          <a:bodyPr>
            <a:normAutofit fontScale="85000" lnSpcReduction="20000"/>
          </a:bodyPr>
          <a:lstStyle/>
          <a:p>
            <a:pPr marL="319088" indent="-319088" eaLnBrk="0" hangingPunct="0">
              <a:spcBef>
                <a:spcPts val="700"/>
              </a:spcBef>
              <a:buClr>
                <a:schemeClr val="accent2"/>
              </a:buClr>
              <a:buSzPct val="60000"/>
              <a:defRPr/>
            </a:pPr>
            <a:r>
              <a:rPr lang="en-US" sz="2900" dirty="0"/>
              <a:t>Defined at Column level </a:t>
            </a:r>
          </a:p>
        </p:txBody>
      </p:sp>
      <p:sp>
        <p:nvSpPr>
          <p:cNvPr id="2" name="Footer Placeholder 1"/>
          <p:cNvSpPr>
            <a:spLocks noGrp="1"/>
          </p:cNvSpPr>
          <p:nvPr>
            <p:ph type="ftr" sz="quarter" idx="11"/>
          </p:nvPr>
        </p:nvSpPr>
        <p:spPr/>
        <p:txBody>
          <a:bodyPr/>
          <a:lstStyle/>
          <a:p>
            <a:endParaRPr kumimoji="0" lang="en-US"/>
          </a:p>
        </p:txBody>
      </p:sp>
      <p:grpSp>
        <p:nvGrpSpPr>
          <p:cNvPr id="13" name="Group 38"/>
          <p:cNvGrpSpPr>
            <a:grpSpLocks/>
          </p:cNvGrpSpPr>
          <p:nvPr/>
        </p:nvGrpSpPr>
        <p:grpSpPr bwMode="auto">
          <a:xfrm>
            <a:off x="7126981" y="2817347"/>
            <a:ext cx="2102727" cy="841375"/>
            <a:chOff x="4502" y="2209"/>
            <a:chExt cx="858" cy="530"/>
          </a:xfrm>
        </p:grpSpPr>
        <p:sp>
          <p:nvSpPr>
            <p:cNvPr id="14" name="Rectangle 40"/>
            <p:cNvSpPr>
              <a:spLocks noChangeArrowheads="1"/>
            </p:cNvSpPr>
            <p:nvPr/>
          </p:nvSpPr>
          <p:spPr bwMode="auto">
            <a:xfrm>
              <a:off x="4716" y="2209"/>
              <a:ext cx="644"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dirty="0">
                  <a:latin typeface="Courier New" panose="02070309020205020404" pitchFamily="49" charset="0"/>
                </a:rPr>
                <a:t>Composite</a:t>
              </a:r>
              <a:r>
                <a:rPr lang="en-US" b="1" dirty="0">
                  <a:latin typeface="Courier New" panose="02070309020205020404" pitchFamily="49" charset="0"/>
                </a:rPr>
                <a:t/>
              </a:r>
              <a:br>
                <a:rPr lang="en-US" b="1" dirty="0">
                  <a:latin typeface="Courier New" panose="02070309020205020404" pitchFamily="49" charset="0"/>
                </a:rPr>
              </a:br>
              <a:r>
                <a:rPr lang="en-US" b="1" dirty="0">
                  <a:latin typeface="Courier New" panose="02070309020205020404" pitchFamily="49" charset="0"/>
                </a:rPr>
                <a:t>PRIMARY KEY</a:t>
              </a:r>
              <a:endParaRPr lang="en-US" b="1" dirty="0">
                <a:latin typeface="Courier New" panose="02070309020205020404" pitchFamily="49" charset="0"/>
              </a:endParaRPr>
            </a:p>
          </p:txBody>
        </p:sp>
        <p:sp>
          <p:nvSpPr>
            <p:cNvPr id="15" name="Line 39"/>
            <p:cNvSpPr>
              <a:spLocks noChangeShapeType="1"/>
            </p:cNvSpPr>
            <p:nvPr/>
          </p:nvSpPr>
          <p:spPr bwMode="auto">
            <a:xfrm flipH="1">
              <a:off x="4502" y="2333"/>
              <a:ext cx="175" cy="0"/>
            </a:xfrm>
            <a:prstGeom prst="line">
              <a:avLst/>
            </a:prstGeom>
            <a:noFill/>
            <a:ln w="50800">
              <a:solidFill>
                <a:srgbClr val="0070C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grpSp>
        <p:nvGrpSpPr>
          <p:cNvPr id="16" name="Group 38"/>
          <p:cNvGrpSpPr>
            <a:grpSpLocks/>
          </p:cNvGrpSpPr>
          <p:nvPr/>
        </p:nvGrpSpPr>
        <p:grpSpPr bwMode="auto">
          <a:xfrm>
            <a:off x="7198675" y="4702920"/>
            <a:ext cx="1955679" cy="592138"/>
            <a:chOff x="4502" y="2225"/>
            <a:chExt cx="798" cy="373"/>
          </a:xfrm>
        </p:grpSpPr>
        <p:sp>
          <p:nvSpPr>
            <p:cNvPr id="17" name="Rectangle 40"/>
            <p:cNvSpPr>
              <a:spLocks noChangeArrowheads="1"/>
            </p:cNvSpPr>
            <p:nvPr/>
          </p:nvSpPr>
          <p:spPr bwMode="auto">
            <a:xfrm>
              <a:off x="4656" y="2225"/>
              <a:ext cx="64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dirty="0">
                  <a:latin typeface="Courier New" panose="02070309020205020404" pitchFamily="49" charset="0"/>
                </a:rPr>
                <a:t>PRIMARY KEY</a:t>
              </a:r>
              <a:endParaRPr lang="en-US" b="1" dirty="0">
                <a:latin typeface="Courier New" panose="02070309020205020404" pitchFamily="49" charset="0"/>
              </a:endParaRPr>
            </a:p>
          </p:txBody>
        </p:sp>
        <p:sp>
          <p:nvSpPr>
            <p:cNvPr id="18" name="Line 39"/>
            <p:cNvSpPr>
              <a:spLocks noChangeShapeType="1"/>
            </p:cNvSpPr>
            <p:nvPr/>
          </p:nvSpPr>
          <p:spPr bwMode="auto">
            <a:xfrm flipH="1">
              <a:off x="4502" y="2333"/>
              <a:ext cx="175" cy="0"/>
            </a:xfrm>
            <a:prstGeom prst="line">
              <a:avLst/>
            </a:prstGeom>
            <a:noFill/>
            <a:ln w="50800">
              <a:solidFill>
                <a:srgbClr val="0070C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grpSp>
        <p:nvGrpSpPr>
          <p:cNvPr id="19" name="Group 38"/>
          <p:cNvGrpSpPr>
            <a:grpSpLocks/>
          </p:cNvGrpSpPr>
          <p:nvPr/>
        </p:nvGrpSpPr>
        <p:grpSpPr bwMode="auto">
          <a:xfrm>
            <a:off x="7458651" y="5110813"/>
            <a:ext cx="1955679" cy="592138"/>
            <a:chOff x="4502" y="2225"/>
            <a:chExt cx="798" cy="373"/>
          </a:xfrm>
        </p:grpSpPr>
        <p:sp>
          <p:nvSpPr>
            <p:cNvPr id="20" name="Rectangle 40"/>
            <p:cNvSpPr>
              <a:spLocks noChangeArrowheads="1"/>
            </p:cNvSpPr>
            <p:nvPr/>
          </p:nvSpPr>
          <p:spPr bwMode="auto">
            <a:xfrm>
              <a:off x="4656" y="2225"/>
              <a:ext cx="64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dirty="0">
                  <a:latin typeface="Courier New" panose="02070309020205020404" pitchFamily="49" charset="0"/>
                </a:rPr>
                <a:t>PRIMARY KEY</a:t>
              </a:r>
              <a:endParaRPr lang="en-US" b="1" dirty="0">
                <a:latin typeface="Courier New" panose="02070309020205020404" pitchFamily="49" charset="0"/>
              </a:endParaRPr>
            </a:p>
          </p:txBody>
        </p:sp>
        <p:sp>
          <p:nvSpPr>
            <p:cNvPr id="21" name="Line 39"/>
            <p:cNvSpPr>
              <a:spLocks noChangeShapeType="1"/>
            </p:cNvSpPr>
            <p:nvPr/>
          </p:nvSpPr>
          <p:spPr bwMode="auto">
            <a:xfrm flipH="1">
              <a:off x="4502" y="2333"/>
              <a:ext cx="175" cy="0"/>
            </a:xfrm>
            <a:prstGeom prst="line">
              <a:avLst/>
            </a:prstGeom>
            <a:noFill/>
            <a:ln w="50800">
              <a:solidFill>
                <a:srgbClr val="0070C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23" name="Rectangle 40"/>
          <p:cNvSpPr>
            <a:spLocks noChangeArrowheads="1"/>
          </p:cNvSpPr>
          <p:nvPr/>
        </p:nvSpPr>
        <p:spPr bwMode="auto">
          <a:xfrm>
            <a:off x="6781800" y="5433538"/>
            <a:ext cx="2743202" cy="84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b="1" dirty="0">
                <a:solidFill>
                  <a:srgbClr val="FF0000"/>
                </a:solidFill>
                <a:latin typeface="Courier New" panose="02070309020205020404" pitchFamily="49" charset="0"/>
              </a:rPr>
              <a:t>This table has two simple primary keys</a:t>
            </a:r>
            <a:endParaRPr lang="en-US" b="1"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1231175846"/>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5"/>
          <p:cNvSpPr>
            <a:spLocks noGrp="1" noChangeArrowheads="1"/>
          </p:cNvSpPr>
          <p:nvPr>
            <p:ph type="title"/>
          </p:nvPr>
        </p:nvSpPr>
        <p:spPr/>
        <p:txBody>
          <a:bodyPr/>
          <a:lstStyle/>
          <a:p>
            <a:r>
              <a:rPr lang="en-US" smtClean="0"/>
              <a:t>The </a:t>
            </a:r>
            <a:r>
              <a:rPr lang="en-US" smtClean="0">
                <a:latin typeface="Courier New" panose="02070309020205020404" pitchFamily="49" charset="0"/>
              </a:rPr>
              <a:t>FOREIGN</a:t>
            </a:r>
            <a:r>
              <a:rPr lang="en-US" smtClean="0"/>
              <a:t> </a:t>
            </a:r>
            <a:r>
              <a:rPr lang="en-US" smtClean="0">
                <a:latin typeface="Courier New" panose="02070309020205020404" pitchFamily="49" charset="0"/>
              </a:rPr>
              <a:t>KEY</a:t>
            </a:r>
            <a:r>
              <a:rPr lang="en-US" smtClean="0"/>
              <a:t> Constraint</a:t>
            </a:r>
          </a:p>
        </p:txBody>
      </p:sp>
      <p:sp>
        <p:nvSpPr>
          <p:cNvPr id="23555" name="Rectangle 36"/>
          <p:cNvSpPr>
            <a:spLocks noChangeArrowheads="1"/>
          </p:cNvSpPr>
          <p:nvPr/>
        </p:nvSpPr>
        <p:spPr bwMode="auto">
          <a:xfrm>
            <a:off x="3471863" y="1119188"/>
            <a:ext cx="1949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Courier New" panose="02070309020205020404" pitchFamily="49" charset="0"/>
              </a:rPr>
              <a:t>DEPARTMENTS</a:t>
            </a:r>
            <a:r>
              <a:rPr lang="en-US" sz="2000" b="1"/>
              <a:t> </a:t>
            </a:r>
          </a:p>
        </p:txBody>
      </p:sp>
      <p:sp>
        <p:nvSpPr>
          <p:cNvPr id="23556" name="Rectangle 37"/>
          <p:cNvSpPr>
            <a:spLocks noChangeArrowheads="1"/>
          </p:cNvSpPr>
          <p:nvPr/>
        </p:nvSpPr>
        <p:spPr bwMode="auto">
          <a:xfrm>
            <a:off x="1962151" y="3252788"/>
            <a:ext cx="1571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Courier New" panose="02070309020205020404" pitchFamily="49" charset="0"/>
              </a:rPr>
              <a:t>EMPLOYEES</a:t>
            </a:r>
          </a:p>
        </p:txBody>
      </p:sp>
      <p:pic>
        <p:nvPicPr>
          <p:cNvPr id="23565"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3" y="3657601"/>
            <a:ext cx="66865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grpSp>
        <p:nvGrpSpPr>
          <p:cNvPr id="23557" name="Group 38"/>
          <p:cNvGrpSpPr>
            <a:grpSpLocks/>
          </p:cNvGrpSpPr>
          <p:nvPr/>
        </p:nvGrpSpPr>
        <p:grpSpPr bwMode="auto">
          <a:xfrm>
            <a:off x="8448676" y="3597275"/>
            <a:ext cx="1808163" cy="598488"/>
            <a:chOff x="4542" y="2209"/>
            <a:chExt cx="1139" cy="377"/>
          </a:xfrm>
        </p:grpSpPr>
        <p:sp>
          <p:nvSpPr>
            <p:cNvPr id="23578" name="Rectangle 40"/>
            <p:cNvSpPr>
              <a:spLocks noChangeArrowheads="1"/>
            </p:cNvSpPr>
            <p:nvPr/>
          </p:nvSpPr>
          <p:spPr bwMode="auto">
            <a:xfrm>
              <a:off x="4841" y="2209"/>
              <a:ext cx="84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dirty="0">
                  <a:latin typeface="Courier New" panose="02070309020205020404" pitchFamily="49" charset="0"/>
                </a:rPr>
                <a:t>FOREIGN</a:t>
              </a:r>
              <a:br>
                <a:rPr lang="en-US" b="1" dirty="0">
                  <a:latin typeface="Courier New" panose="02070309020205020404" pitchFamily="49" charset="0"/>
                </a:rPr>
              </a:br>
              <a:r>
                <a:rPr lang="en-US" b="1" dirty="0">
                  <a:latin typeface="Courier New" panose="02070309020205020404" pitchFamily="49" charset="0"/>
                </a:rPr>
                <a:t>KEY</a:t>
              </a:r>
            </a:p>
          </p:txBody>
        </p:sp>
        <p:sp>
          <p:nvSpPr>
            <p:cNvPr id="23577" name="Line 39"/>
            <p:cNvSpPr>
              <a:spLocks noChangeShapeType="1"/>
            </p:cNvSpPr>
            <p:nvPr/>
          </p:nvSpPr>
          <p:spPr bwMode="auto">
            <a:xfrm flipH="1">
              <a:off x="4542" y="2333"/>
              <a:ext cx="287" cy="0"/>
            </a:xfrm>
            <a:prstGeom prst="line">
              <a:avLst/>
            </a:prstGeom>
            <a:noFill/>
            <a:ln w="50800">
              <a:solidFill>
                <a:srgbClr val="0070C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23558" name="Freeform 41"/>
          <p:cNvSpPr>
            <a:spLocks/>
          </p:cNvSpPr>
          <p:nvPr/>
        </p:nvSpPr>
        <p:spPr bwMode="auto">
          <a:xfrm>
            <a:off x="4681539" y="2770188"/>
            <a:ext cx="3614737" cy="646112"/>
          </a:xfrm>
          <a:custGeom>
            <a:avLst/>
            <a:gdLst>
              <a:gd name="T0" fmla="*/ 0 w 2741"/>
              <a:gd name="T1" fmla="*/ 0 h 309"/>
              <a:gd name="T2" fmla="*/ 0 w 2741"/>
              <a:gd name="T3" fmla="*/ 2147483647 h 309"/>
              <a:gd name="T4" fmla="*/ 2147483647 w 2741"/>
              <a:gd name="T5" fmla="*/ 2147483647 h 309"/>
              <a:gd name="T6" fmla="*/ 2147483647 w 2741"/>
              <a:gd name="T7" fmla="*/ 2147483647 h 309"/>
              <a:gd name="T8" fmla="*/ 0 60000 65536"/>
              <a:gd name="T9" fmla="*/ 0 60000 65536"/>
              <a:gd name="T10" fmla="*/ 0 60000 65536"/>
              <a:gd name="T11" fmla="*/ 0 60000 65536"/>
              <a:gd name="T12" fmla="*/ 0 w 2741"/>
              <a:gd name="T13" fmla="*/ 0 h 309"/>
              <a:gd name="T14" fmla="*/ 2741 w 2741"/>
              <a:gd name="T15" fmla="*/ 309 h 309"/>
            </a:gdLst>
            <a:ahLst/>
            <a:cxnLst>
              <a:cxn ang="T8">
                <a:pos x="T0" y="T1"/>
              </a:cxn>
              <a:cxn ang="T9">
                <a:pos x="T2" y="T3"/>
              </a:cxn>
              <a:cxn ang="T10">
                <a:pos x="T4" y="T5"/>
              </a:cxn>
              <a:cxn ang="T11">
                <a:pos x="T6" y="T7"/>
              </a:cxn>
            </a:cxnLst>
            <a:rect l="T12" t="T13" r="T14" b="T15"/>
            <a:pathLst>
              <a:path w="2741" h="309">
                <a:moveTo>
                  <a:pt x="0" y="0"/>
                </a:moveTo>
                <a:lnTo>
                  <a:pt x="0" y="153"/>
                </a:lnTo>
                <a:lnTo>
                  <a:pt x="2740" y="153"/>
                </a:lnTo>
                <a:lnTo>
                  <a:pt x="2740" y="308"/>
                </a:lnTo>
              </a:path>
            </a:pathLst>
          </a:custGeom>
          <a:noFill/>
          <a:ln w="50800" cap="rnd">
            <a:solidFill>
              <a:srgbClr val="0070C0"/>
            </a:solidFill>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nvGrpSpPr>
          <p:cNvPr id="23559" name="Group 42"/>
          <p:cNvGrpSpPr>
            <a:grpSpLocks/>
          </p:cNvGrpSpPr>
          <p:nvPr/>
        </p:nvGrpSpPr>
        <p:grpSpPr bwMode="auto">
          <a:xfrm>
            <a:off x="4838701" y="5316539"/>
            <a:ext cx="3286125" cy="350837"/>
            <a:chOff x="2148" y="3075"/>
            <a:chExt cx="2070" cy="221"/>
          </a:xfrm>
        </p:grpSpPr>
        <p:sp>
          <p:nvSpPr>
            <p:cNvPr id="29739" name="AutoShape 43"/>
            <p:cNvSpPr>
              <a:spLocks noChangeArrowheads="1"/>
            </p:cNvSpPr>
            <p:nvPr/>
          </p:nvSpPr>
          <p:spPr bwMode="auto">
            <a:xfrm>
              <a:off x="2148" y="3075"/>
              <a:ext cx="384" cy="216"/>
            </a:xfrm>
            <a:prstGeom prst="upArrow">
              <a:avLst>
                <a:gd name="adj1" fmla="val 50000"/>
                <a:gd name="adj2" fmla="val 49931"/>
              </a:avLst>
            </a:prstGeom>
            <a:solidFill>
              <a:srgbClr val="FFCC99"/>
            </a:solidFill>
            <a:ln w="9525">
              <a:noFill/>
              <a:miter lim="800000"/>
              <a:headEnd/>
              <a:tailEnd/>
            </a:ln>
            <a:effectLst>
              <a:outerShdw dist="53882" dir="2700000" algn="ctr" rotWithShape="0">
                <a:srgbClr val="000000"/>
              </a:outerShdw>
            </a:effectLst>
          </p:spPr>
          <p:txBody>
            <a:bodyPr wrap="none" anchor="ctr"/>
            <a:lstStyle/>
            <a:p>
              <a:pPr>
                <a:defRPr/>
              </a:pPr>
              <a:endParaRPr lang="en-US">
                <a:latin typeface="Arial" charset="0"/>
              </a:endParaRPr>
            </a:p>
          </p:txBody>
        </p:sp>
        <p:sp>
          <p:nvSpPr>
            <p:cNvPr id="23576" name="Rectangle 44"/>
            <p:cNvSpPr>
              <a:spLocks noChangeArrowheads="1"/>
            </p:cNvSpPr>
            <p:nvPr/>
          </p:nvSpPr>
          <p:spPr bwMode="auto">
            <a:xfrm>
              <a:off x="2584" y="3076"/>
              <a:ext cx="163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b="1">
                  <a:latin typeface="Courier New" panose="02070309020205020404" pitchFamily="49" charset="0"/>
                </a:rPr>
                <a:t>INSERT INTO</a:t>
              </a:r>
            </a:p>
          </p:txBody>
        </p:sp>
      </p:grpSp>
      <p:grpSp>
        <p:nvGrpSpPr>
          <p:cNvPr id="4" name="Group 45"/>
          <p:cNvGrpSpPr>
            <a:grpSpLocks/>
          </p:cNvGrpSpPr>
          <p:nvPr/>
        </p:nvGrpSpPr>
        <p:grpSpPr bwMode="auto">
          <a:xfrm>
            <a:off x="8486778" y="5216525"/>
            <a:ext cx="1682750" cy="679450"/>
            <a:chOff x="4446" y="3012"/>
            <a:chExt cx="1060" cy="428"/>
          </a:xfrm>
        </p:grpSpPr>
        <p:sp>
          <p:nvSpPr>
            <p:cNvPr id="23573" name="Rectangle 46"/>
            <p:cNvSpPr>
              <a:spLocks noChangeArrowheads="1"/>
            </p:cNvSpPr>
            <p:nvPr/>
          </p:nvSpPr>
          <p:spPr bwMode="auto">
            <a:xfrm>
              <a:off x="4446" y="3012"/>
              <a:ext cx="106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70000"/>
                </a:lnSpc>
              </a:pPr>
              <a:r>
                <a:rPr lang="en-US" b="1" dirty="0"/>
                <a:t>Not allowed</a:t>
              </a:r>
              <a:br>
                <a:rPr lang="en-US" b="1" dirty="0"/>
              </a:br>
              <a:r>
                <a:rPr lang="en-US" b="1" dirty="0"/>
                <a:t>(9 does not exist)</a:t>
              </a:r>
            </a:p>
          </p:txBody>
        </p:sp>
        <p:sp>
          <p:nvSpPr>
            <p:cNvPr id="23574" name="Line 47"/>
            <p:cNvSpPr>
              <a:spLocks noChangeShapeType="1"/>
            </p:cNvSpPr>
            <p:nvPr/>
          </p:nvSpPr>
          <p:spPr bwMode="auto">
            <a:xfrm flipV="1">
              <a:off x="4529" y="3345"/>
              <a:ext cx="260" cy="1"/>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5" name="Group 48"/>
          <p:cNvGrpSpPr>
            <a:grpSpLocks/>
          </p:cNvGrpSpPr>
          <p:nvPr/>
        </p:nvGrpSpPr>
        <p:grpSpPr bwMode="auto">
          <a:xfrm>
            <a:off x="8640763" y="5889626"/>
            <a:ext cx="1498600" cy="339725"/>
            <a:chOff x="4543" y="3436"/>
            <a:chExt cx="944" cy="214"/>
          </a:xfrm>
        </p:grpSpPr>
        <p:sp>
          <p:nvSpPr>
            <p:cNvPr id="29745" name="Rectangle 49"/>
            <p:cNvSpPr>
              <a:spLocks noChangeArrowheads="1"/>
            </p:cNvSpPr>
            <p:nvPr/>
          </p:nvSpPr>
          <p:spPr bwMode="auto">
            <a:xfrm>
              <a:off x="4807" y="3436"/>
              <a:ext cx="680"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en-US" b="1" dirty="0">
                  <a:effectLst>
                    <a:outerShdw blurRad="38100" dist="38100" dir="2700000" algn="tl">
                      <a:srgbClr val="FFFFFF"/>
                    </a:outerShdw>
                  </a:effectLst>
                  <a:latin typeface="Arial" charset="0"/>
                </a:rPr>
                <a:t>Allowed</a:t>
              </a:r>
            </a:p>
          </p:txBody>
        </p:sp>
        <p:sp>
          <p:nvSpPr>
            <p:cNvPr id="23572" name="Line 50"/>
            <p:cNvSpPr>
              <a:spLocks noChangeShapeType="1"/>
            </p:cNvSpPr>
            <p:nvPr/>
          </p:nvSpPr>
          <p:spPr bwMode="auto">
            <a:xfrm flipV="1">
              <a:off x="4543" y="3545"/>
              <a:ext cx="260" cy="1"/>
            </a:xfrm>
            <a:prstGeom prst="line">
              <a:avLst/>
            </a:prstGeom>
            <a:noFill/>
            <a:ln w="50800">
              <a:solidFill>
                <a:srgbClr val="0070C0"/>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3562" name="Group 51"/>
          <p:cNvGrpSpPr>
            <a:grpSpLocks/>
          </p:cNvGrpSpPr>
          <p:nvPr/>
        </p:nvGrpSpPr>
        <p:grpSpPr bwMode="auto">
          <a:xfrm>
            <a:off x="1704976" y="2189164"/>
            <a:ext cx="1706563" cy="598487"/>
            <a:chOff x="174" y="1322"/>
            <a:chExt cx="1075" cy="377"/>
          </a:xfrm>
        </p:grpSpPr>
        <p:sp>
          <p:nvSpPr>
            <p:cNvPr id="23569" name="Rectangle 52"/>
            <p:cNvSpPr>
              <a:spLocks noChangeArrowheads="1"/>
            </p:cNvSpPr>
            <p:nvPr/>
          </p:nvSpPr>
          <p:spPr bwMode="auto">
            <a:xfrm>
              <a:off x="174" y="1322"/>
              <a:ext cx="84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b="1" dirty="0">
                  <a:latin typeface="Courier New" panose="02070309020205020404" pitchFamily="49" charset="0"/>
                </a:rPr>
                <a:t>PRIMARY</a:t>
              </a:r>
              <a:br>
                <a:rPr lang="en-US" b="1" dirty="0">
                  <a:latin typeface="Courier New" panose="02070309020205020404" pitchFamily="49" charset="0"/>
                </a:rPr>
              </a:br>
              <a:r>
                <a:rPr lang="en-US" b="1" dirty="0">
                  <a:latin typeface="Courier New" panose="02070309020205020404" pitchFamily="49" charset="0"/>
                </a:rPr>
                <a:t>KEY</a:t>
              </a:r>
            </a:p>
          </p:txBody>
        </p:sp>
        <p:sp>
          <p:nvSpPr>
            <p:cNvPr id="23570" name="Line 53"/>
            <p:cNvSpPr>
              <a:spLocks noChangeShapeType="1"/>
            </p:cNvSpPr>
            <p:nvPr/>
          </p:nvSpPr>
          <p:spPr bwMode="auto">
            <a:xfrm>
              <a:off x="858" y="1518"/>
              <a:ext cx="391" cy="3"/>
            </a:xfrm>
            <a:prstGeom prst="line">
              <a:avLst/>
            </a:prstGeom>
            <a:noFill/>
            <a:ln w="50800">
              <a:solidFill>
                <a:srgbClr val="0070C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pic>
        <p:nvPicPr>
          <p:cNvPr id="23563"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0" y="1449388"/>
            <a:ext cx="6686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3564" name="Text Box 55"/>
          <p:cNvSpPr txBox="1">
            <a:spLocks noChangeArrowheads="1"/>
          </p:cNvSpPr>
          <p:nvPr/>
        </p:nvSpPr>
        <p:spPr bwMode="auto">
          <a:xfrm>
            <a:off x="3440113" y="2593976"/>
            <a:ext cx="36671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sp>
        <p:nvSpPr>
          <p:cNvPr id="23566" name="Text Box 57"/>
          <p:cNvSpPr txBox="1">
            <a:spLocks noChangeArrowheads="1"/>
          </p:cNvSpPr>
          <p:nvPr/>
        </p:nvSpPr>
        <p:spPr bwMode="auto">
          <a:xfrm>
            <a:off x="1909763" y="5013326"/>
            <a:ext cx="36671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pic>
        <p:nvPicPr>
          <p:cNvPr id="23567"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763" y="5680075"/>
            <a:ext cx="66865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9141153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6"/>
          <p:cNvSpPr>
            <a:spLocks noGrp="1" noChangeArrowheads="1"/>
          </p:cNvSpPr>
          <p:nvPr>
            <p:ph type="title"/>
          </p:nvPr>
        </p:nvSpPr>
        <p:spPr>
          <a:xfrm>
            <a:off x="2136775" y="228600"/>
            <a:ext cx="8153400" cy="990600"/>
          </a:xfrm>
        </p:spPr>
        <p:txBody>
          <a:bodyPr/>
          <a:lstStyle/>
          <a:p>
            <a:r>
              <a:rPr lang="en-US" smtClean="0"/>
              <a:t>The </a:t>
            </a:r>
            <a:r>
              <a:rPr lang="en-US" smtClean="0">
                <a:latin typeface="Courier New" panose="02070309020205020404" pitchFamily="49" charset="0"/>
              </a:rPr>
              <a:t>FOREIGN</a:t>
            </a:r>
            <a:r>
              <a:rPr lang="en-US" smtClean="0"/>
              <a:t> </a:t>
            </a:r>
            <a:r>
              <a:rPr lang="en-US" smtClean="0">
                <a:latin typeface="Courier New" panose="02070309020205020404" pitchFamily="49" charset="0"/>
              </a:rPr>
              <a:t>KEY</a:t>
            </a:r>
            <a:r>
              <a:rPr lang="en-US" smtClean="0"/>
              <a:t> Constraint</a:t>
            </a:r>
          </a:p>
        </p:txBody>
      </p:sp>
      <p:sp>
        <p:nvSpPr>
          <p:cNvPr id="31761" name="Rectangle 17"/>
          <p:cNvSpPr>
            <a:spLocks noGrp="1" noChangeArrowheads="1"/>
          </p:cNvSpPr>
          <p:nvPr>
            <p:ph idx="1"/>
          </p:nvPr>
        </p:nvSpPr>
        <p:spPr>
          <a:xfrm>
            <a:off x="1984375" y="1200151"/>
            <a:ext cx="7385050" cy="409575"/>
          </a:xfrm>
        </p:spPr>
        <p:txBody>
          <a:bodyPr>
            <a:normAutofit fontScale="92500" lnSpcReduction="10000"/>
          </a:bodyPr>
          <a:lstStyle/>
          <a:p>
            <a:pPr>
              <a:buFont typeface="Arial" charset="0"/>
              <a:buNone/>
              <a:defRPr/>
            </a:pPr>
            <a:r>
              <a:rPr lang="en-US" dirty="0"/>
              <a:t>Defined </a:t>
            </a:r>
            <a:r>
              <a:rPr lang="en-US" dirty="0" smtClean="0"/>
              <a:t>at </a:t>
            </a:r>
            <a:r>
              <a:rPr lang="en-US" dirty="0"/>
              <a:t>column level:</a:t>
            </a:r>
          </a:p>
        </p:txBody>
      </p:sp>
      <p:sp>
        <p:nvSpPr>
          <p:cNvPr id="31762" name="Rectangle 18"/>
          <p:cNvSpPr>
            <a:spLocks noChangeArrowheads="1"/>
          </p:cNvSpPr>
          <p:nvPr/>
        </p:nvSpPr>
        <p:spPr bwMode="blackWhite">
          <a:xfrm>
            <a:off x="1982788" y="1581150"/>
            <a:ext cx="7791450" cy="1905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24581" name="Rectangle 19"/>
          <p:cNvSpPr>
            <a:spLocks noChangeArrowheads="1"/>
          </p:cNvSpPr>
          <p:nvPr/>
        </p:nvSpPr>
        <p:spPr bwMode="ltGray">
          <a:xfrm>
            <a:off x="2587626" y="2952750"/>
            <a:ext cx="3870325" cy="38100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82" name="Rectangle 20"/>
          <p:cNvSpPr>
            <a:spLocks noChangeArrowheads="1"/>
          </p:cNvSpPr>
          <p:nvPr/>
        </p:nvSpPr>
        <p:spPr bwMode="blackWhite">
          <a:xfrm>
            <a:off x="2014539" y="1581150"/>
            <a:ext cx="76596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r>
              <a:rPr lang="en-US" sz="2000" b="1">
                <a:solidFill>
                  <a:srgbClr val="000000"/>
                </a:solidFill>
                <a:latin typeface="Courier New" panose="02070309020205020404" pitchFamily="49" charset="0"/>
              </a:rPr>
              <a:t>CREATE TABLE employees(</a:t>
            </a:r>
          </a:p>
          <a:p>
            <a:pPr eaLnBrk="1" hangingPunct="1"/>
            <a:r>
              <a:rPr lang="en-US" sz="2000" b="1">
                <a:solidFill>
                  <a:srgbClr val="000000"/>
                </a:solidFill>
                <a:latin typeface="Courier New" panose="02070309020205020404" pitchFamily="49" charset="0"/>
              </a:rPr>
              <a:t>    employee_id      NUMBER(6),</a:t>
            </a:r>
          </a:p>
          <a:p>
            <a:pPr eaLnBrk="1" hangingPunct="1"/>
            <a:r>
              <a:rPr lang="en-US" sz="2000" b="1">
                <a:solidFill>
                  <a:srgbClr val="000000"/>
                </a:solidFill>
                <a:latin typeface="Courier New" panose="02070309020205020404" pitchFamily="49" charset="0"/>
              </a:rPr>
              <a:t>    last_name        VARCHAR2(25) NOT NULL,</a:t>
            </a:r>
          </a:p>
          <a:p>
            <a:pPr eaLnBrk="1" hangingPunct="1"/>
            <a:r>
              <a:rPr lang="en-US" sz="2000" b="1">
                <a:solidFill>
                  <a:srgbClr val="000000"/>
                </a:solidFill>
                <a:latin typeface="Courier New" panose="02070309020205020404" pitchFamily="49" charset="0"/>
              </a:rPr>
              <a:t>    department_id    NUMBER(4)</a:t>
            </a:r>
          </a:p>
          <a:p>
            <a:pPr eaLnBrk="1" hangingPunct="1"/>
            <a:r>
              <a:rPr lang="en-US" sz="2000" b="1">
                <a:solidFill>
                  <a:srgbClr val="000000"/>
                </a:solidFill>
                <a:latin typeface="Courier New" panose="02070309020205020404" pitchFamily="49" charset="0"/>
              </a:rPr>
              <a:t>    REFERENCES departments);</a:t>
            </a:r>
          </a:p>
        </p:txBody>
      </p:sp>
      <p:sp>
        <p:nvSpPr>
          <p:cNvPr id="8" name="Rectangle 18"/>
          <p:cNvSpPr>
            <a:spLocks noChangeArrowheads="1"/>
          </p:cNvSpPr>
          <p:nvPr/>
        </p:nvSpPr>
        <p:spPr bwMode="blackWhite">
          <a:xfrm>
            <a:off x="1962150" y="4248150"/>
            <a:ext cx="7791450" cy="1905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a:p>
            <a:pPr>
              <a:tabLst>
                <a:tab pos="1200150" algn="l"/>
                <a:tab pos="2457450" algn="l"/>
              </a:tabLst>
              <a:defRPr/>
            </a:pPr>
            <a:endParaRPr lang="en-US" b="1">
              <a:solidFill>
                <a:srgbClr val="000000"/>
              </a:solidFill>
              <a:latin typeface="Courier New" pitchFamily="49" charset="0"/>
            </a:endParaRPr>
          </a:p>
        </p:txBody>
      </p:sp>
      <p:sp>
        <p:nvSpPr>
          <p:cNvPr id="24585" name="Rectangle 20"/>
          <p:cNvSpPr>
            <a:spLocks noChangeArrowheads="1"/>
          </p:cNvSpPr>
          <p:nvPr/>
        </p:nvSpPr>
        <p:spPr bwMode="blackWhite">
          <a:xfrm>
            <a:off x="2038350" y="4248150"/>
            <a:ext cx="76596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7450" algn="l"/>
              </a:tabLst>
              <a:defRPr>
                <a:solidFill>
                  <a:schemeClr val="tx1"/>
                </a:solidFill>
                <a:latin typeface="Arial" panose="020B0604020202020204" pitchFamily="34" charset="0"/>
              </a:defRPr>
            </a:lvl1pPr>
            <a:lvl2pPr marL="742950" indent="-285750" eaLnBrk="0" hangingPunct="0">
              <a:tabLst>
                <a:tab pos="1200150" algn="l"/>
                <a:tab pos="2457450" algn="l"/>
              </a:tabLst>
              <a:defRPr>
                <a:solidFill>
                  <a:schemeClr val="tx1"/>
                </a:solidFill>
                <a:latin typeface="Arial" panose="020B0604020202020204" pitchFamily="34" charset="0"/>
              </a:defRPr>
            </a:lvl2pPr>
            <a:lvl3pPr marL="1143000" indent="-228600" eaLnBrk="0" hangingPunct="0">
              <a:tabLst>
                <a:tab pos="1200150" algn="l"/>
                <a:tab pos="2457450" algn="l"/>
              </a:tabLst>
              <a:defRPr>
                <a:solidFill>
                  <a:schemeClr val="tx1"/>
                </a:solidFill>
                <a:latin typeface="Arial" panose="020B0604020202020204" pitchFamily="34" charset="0"/>
              </a:defRPr>
            </a:lvl3pPr>
            <a:lvl4pPr marL="1600200" indent="-228600" eaLnBrk="0" hangingPunct="0">
              <a:tabLst>
                <a:tab pos="1200150" algn="l"/>
                <a:tab pos="2457450" algn="l"/>
              </a:tabLst>
              <a:defRPr>
                <a:solidFill>
                  <a:schemeClr val="tx1"/>
                </a:solidFill>
                <a:latin typeface="Arial" panose="020B0604020202020204" pitchFamily="34" charset="0"/>
              </a:defRPr>
            </a:lvl4pPr>
            <a:lvl5pPr marL="2057400" indent="-228600" eaLnBrk="0" hangingPunct="0">
              <a:tabLst>
                <a:tab pos="1200150" algn="l"/>
                <a:tab pos="24574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7450" algn="l"/>
              </a:tabLst>
              <a:defRPr>
                <a:solidFill>
                  <a:schemeClr val="tx1"/>
                </a:solidFill>
                <a:latin typeface="Arial" panose="020B0604020202020204" pitchFamily="34" charset="0"/>
              </a:defRPr>
            </a:lvl9pPr>
          </a:lstStyle>
          <a:p>
            <a:pPr eaLnBrk="1" hangingPunct="1"/>
            <a:r>
              <a:rPr lang="en-US" b="1" dirty="0">
                <a:solidFill>
                  <a:srgbClr val="000000"/>
                </a:solidFill>
                <a:latin typeface="Courier New" panose="02070309020205020404" pitchFamily="49" charset="0"/>
              </a:rPr>
              <a:t>CREATE TABLE employees(</a:t>
            </a:r>
          </a:p>
          <a:p>
            <a:pPr eaLnBrk="1" hangingPunct="1"/>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employee_id</a:t>
            </a:r>
            <a:r>
              <a:rPr lang="en-US" b="1" dirty="0">
                <a:solidFill>
                  <a:srgbClr val="000000"/>
                </a:solidFill>
                <a:latin typeface="Courier New" panose="02070309020205020404" pitchFamily="49" charset="0"/>
              </a:rPr>
              <a:t>      NUMBER(6),</a:t>
            </a:r>
          </a:p>
          <a:p>
            <a:pPr eaLnBrk="1" hangingPunct="1"/>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VARCHAR2(25) NOT NULL,</a:t>
            </a:r>
          </a:p>
          <a:p>
            <a:pPr eaLnBrk="1" hangingPunct="1"/>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department_id</a:t>
            </a:r>
            <a:r>
              <a:rPr lang="en-US" b="1" dirty="0">
                <a:solidFill>
                  <a:srgbClr val="000000"/>
                </a:solidFill>
                <a:latin typeface="Courier New" panose="02070309020205020404" pitchFamily="49" charset="0"/>
              </a:rPr>
              <a:t>    NUMBER(4),</a:t>
            </a:r>
          </a:p>
          <a:p>
            <a:pPr eaLnBrk="1" hangingPunct="1"/>
            <a:r>
              <a:rPr lang="en-US" b="1" dirty="0">
                <a:solidFill>
                  <a:srgbClr val="000000"/>
                </a:solidFill>
                <a:latin typeface="Courier New" panose="02070309020205020404" pitchFamily="49" charset="0"/>
              </a:rPr>
              <a:t>    </a:t>
            </a:r>
            <a:r>
              <a:rPr lang="en-US" b="1" dirty="0">
                <a:solidFill>
                  <a:srgbClr val="7030A0"/>
                </a:solidFill>
                <a:latin typeface="Courier New" panose="02070309020205020404" pitchFamily="49" charset="0"/>
              </a:rPr>
              <a:t>CONSTRAINT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emp_dept_fk</a:t>
            </a:r>
            <a:r>
              <a:rPr lang="en-US" b="1" dirty="0">
                <a:solidFill>
                  <a:srgbClr val="000000"/>
                </a:solidFill>
                <a:latin typeface="Courier New" panose="02070309020205020404" pitchFamily="49" charset="0"/>
              </a:rPr>
              <a:t> </a:t>
            </a:r>
            <a:r>
              <a:rPr lang="en-US" b="1" dirty="0">
                <a:solidFill>
                  <a:srgbClr val="7030A0"/>
                </a:solidFill>
                <a:latin typeface="Courier New" panose="02070309020205020404" pitchFamily="49" charset="0"/>
              </a:rPr>
              <a:t>FOREIGN</a:t>
            </a:r>
            <a:r>
              <a:rPr lang="en-US" b="1" dirty="0">
                <a:solidFill>
                  <a:srgbClr val="000000"/>
                </a:solidFill>
                <a:latin typeface="Courier New" panose="02070309020205020404" pitchFamily="49" charset="0"/>
              </a:rPr>
              <a:t> </a:t>
            </a:r>
            <a:r>
              <a:rPr lang="en-US" b="1" dirty="0">
                <a:solidFill>
                  <a:srgbClr val="7030A0"/>
                </a:solidFill>
                <a:latin typeface="Courier New" panose="02070309020205020404" pitchFamily="49" charset="0"/>
              </a:rPr>
              <a:t>KEY</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department_id</a:t>
            </a:r>
            <a:r>
              <a:rPr lang="en-US" b="1" dirty="0">
                <a:solidFill>
                  <a:srgbClr val="000000"/>
                </a:solidFill>
                <a:latin typeface="Courier New" panose="02070309020205020404" pitchFamily="49" charset="0"/>
              </a:rPr>
              <a:t>)</a:t>
            </a:r>
          </a:p>
          <a:p>
            <a:pPr eaLnBrk="1" hangingPunct="1"/>
            <a:r>
              <a:rPr lang="en-US" b="1" dirty="0">
                <a:solidFill>
                  <a:srgbClr val="000000"/>
                </a:solidFill>
                <a:latin typeface="Courier New" panose="02070309020205020404" pitchFamily="49" charset="0"/>
              </a:rPr>
              <a:t>      </a:t>
            </a:r>
            <a:r>
              <a:rPr lang="en-US" b="1" dirty="0">
                <a:solidFill>
                  <a:srgbClr val="7030A0"/>
                </a:solidFill>
                <a:latin typeface="Courier New" panose="02070309020205020404" pitchFamily="49" charset="0"/>
              </a:rPr>
              <a:t>REFERENCES</a:t>
            </a:r>
            <a:r>
              <a:rPr lang="en-US" b="1" dirty="0">
                <a:solidFill>
                  <a:srgbClr val="000000"/>
                </a:solidFill>
                <a:latin typeface="Courier New" panose="02070309020205020404" pitchFamily="49" charset="0"/>
              </a:rPr>
              <a:t> departments(</a:t>
            </a:r>
            <a:r>
              <a:rPr lang="en-US" b="1" dirty="0" err="1">
                <a:solidFill>
                  <a:srgbClr val="000000"/>
                </a:solidFill>
                <a:latin typeface="Courier New" panose="02070309020205020404" pitchFamily="49" charset="0"/>
              </a:rPr>
              <a:t>department_id</a:t>
            </a:r>
            <a:r>
              <a:rPr lang="en-US" b="1" dirty="0">
                <a:solidFill>
                  <a:srgbClr val="000000"/>
                </a:solidFill>
                <a:latin typeface="Courier New" panose="02070309020205020404" pitchFamily="49" charset="0"/>
              </a:rPr>
              <a:t>));</a:t>
            </a:r>
          </a:p>
        </p:txBody>
      </p:sp>
      <p:sp>
        <p:nvSpPr>
          <p:cNvPr id="24586" name="Rectangle 19"/>
          <p:cNvSpPr>
            <a:spLocks noChangeArrowheads="1"/>
          </p:cNvSpPr>
          <p:nvPr/>
        </p:nvSpPr>
        <p:spPr bwMode="ltGray">
          <a:xfrm>
            <a:off x="2508684" y="5367849"/>
            <a:ext cx="6358659" cy="50380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1" name="Rectangle 17"/>
          <p:cNvSpPr txBox="1">
            <a:spLocks noChangeArrowheads="1"/>
          </p:cNvSpPr>
          <p:nvPr/>
        </p:nvSpPr>
        <p:spPr bwMode="auto">
          <a:xfrm>
            <a:off x="1962150" y="3714751"/>
            <a:ext cx="7385050" cy="409575"/>
          </a:xfrm>
          <a:prstGeom prst="rect">
            <a:avLst/>
          </a:prstGeom>
          <a:noFill/>
          <a:ln w="9525">
            <a:noFill/>
            <a:miter lim="800000"/>
            <a:headEnd/>
            <a:tailEnd/>
          </a:ln>
        </p:spPr>
        <p:txBody>
          <a:bodyPr>
            <a:normAutofit fontScale="85000" lnSpcReduction="20000"/>
          </a:bodyPr>
          <a:lstStyle/>
          <a:p>
            <a:pPr marL="319088" indent="-319088" eaLnBrk="0" hangingPunct="0">
              <a:spcBef>
                <a:spcPts val="700"/>
              </a:spcBef>
              <a:buClr>
                <a:schemeClr val="accent2"/>
              </a:buClr>
              <a:buSzPct val="60000"/>
              <a:defRPr/>
            </a:pPr>
            <a:r>
              <a:rPr lang="en-US" sz="2900" dirty="0"/>
              <a:t>Defined at table level:</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97277103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136775" y="228600"/>
            <a:ext cx="8153400" cy="990600"/>
          </a:xfrm>
        </p:spPr>
        <p:txBody>
          <a:bodyPr>
            <a:normAutofit fontScale="90000"/>
          </a:bodyPr>
          <a:lstStyle/>
          <a:p>
            <a:pPr>
              <a:defRPr/>
            </a:pPr>
            <a:r>
              <a:rPr lang="en-US" dirty="0">
                <a:latin typeface="Courier New" pitchFamily="49" charset="0"/>
              </a:rPr>
              <a:t>FOREIGN</a:t>
            </a:r>
            <a:r>
              <a:rPr lang="en-US" dirty="0"/>
              <a:t> </a:t>
            </a:r>
            <a:r>
              <a:rPr lang="en-US" dirty="0">
                <a:latin typeface="Courier New" pitchFamily="49" charset="0"/>
              </a:rPr>
              <a:t>KEY</a:t>
            </a:r>
            <a:r>
              <a:rPr lang="en-US" dirty="0"/>
              <a:t> Constraint </a:t>
            </a:r>
            <a:r>
              <a:rPr lang="en-US" dirty="0" smtClean="0"/>
              <a:t>Keywords</a:t>
            </a:r>
            <a:endParaRPr lang="en-US" dirty="0"/>
          </a:p>
        </p:txBody>
      </p:sp>
      <p:sp>
        <p:nvSpPr>
          <p:cNvPr id="25603" name="Rectangle 3"/>
          <p:cNvSpPr>
            <a:spLocks noGrp="1" noChangeArrowheads="1"/>
          </p:cNvSpPr>
          <p:nvPr>
            <p:ph idx="1"/>
          </p:nvPr>
        </p:nvSpPr>
        <p:spPr>
          <a:xfrm>
            <a:off x="1981200" y="1371600"/>
            <a:ext cx="8308975" cy="4800600"/>
          </a:xfrm>
        </p:spPr>
        <p:txBody>
          <a:bodyPr/>
          <a:lstStyle/>
          <a:p>
            <a:pPr marL="341313" lvl="1" indent="-227013"/>
            <a:r>
              <a:rPr lang="en-US" sz="2200" dirty="0">
                <a:latin typeface="Courier New" panose="02070309020205020404" pitchFamily="49" charset="0"/>
              </a:rPr>
              <a:t>FOREIGN KEY</a:t>
            </a:r>
            <a:r>
              <a:rPr lang="en-US" sz="2200" dirty="0"/>
              <a:t>: Defines the column in the child table at the table constraint level</a:t>
            </a:r>
          </a:p>
          <a:p>
            <a:pPr marL="341313" lvl="1" indent="-227013"/>
            <a:r>
              <a:rPr lang="en-US" sz="2200" dirty="0">
                <a:latin typeface="Courier New" panose="02070309020205020404" pitchFamily="49" charset="0"/>
              </a:rPr>
              <a:t>REFERENCES</a:t>
            </a:r>
            <a:r>
              <a:rPr lang="en-US" sz="2200" dirty="0"/>
              <a:t>: Identifies the table and column in the parent table</a:t>
            </a:r>
          </a:p>
          <a:p>
            <a:pPr marL="341313" lvl="1" indent="-227013"/>
            <a:r>
              <a:rPr lang="en-US" sz="2200" dirty="0">
                <a:latin typeface="Courier New" panose="02070309020205020404" pitchFamily="49" charset="0"/>
              </a:rPr>
              <a:t>ON DELETE CASCADE</a:t>
            </a:r>
            <a:r>
              <a:rPr lang="en-US" sz="2200" dirty="0"/>
              <a:t>: Deletes the dependent rows in the child table when a row in the parent table is deleted.</a:t>
            </a:r>
          </a:p>
          <a:p>
            <a:pPr marL="341313" lvl="1" indent="-227013"/>
            <a:r>
              <a:rPr lang="en-US" sz="2200" dirty="0">
                <a:latin typeface="Courier New" panose="02070309020205020404" pitchFamily="49" charset="0"/>
              </a:rPr>
              <a:t>ON DELETE SET NULL</a:t>
            </a:r>
            <a:r>
              <a:rPr lang="en-US" sz="2200" dirty="0"/>
              <a:t>: Converts dependent foreign key values to null</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56204115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6775" y="228600"/>
            <a:ext cx="8153400" cy="990600"/>
          </a:xfrm>
        </p:spPr>
        <p:txBody>
          <a:bodyPr/>
          <a:lstStyle/>
          <a:p>
            <a:r>
              <a:rPr lang="en-US" smtClean="0"/>
              <a:t>The </a:t>
            </a:r>
            <a:r>
              <a:rPr lang="en-US" smtClean="0">
                <a:latin typeface="Courier New" panose="02070309020205020404" pitchFamily="49" charset="0"/>
              </a:rPr>
              <a:t>ALTER</a:t>
            </a:r>
            <a:r>
              <a:rPr lang="en-US" smtClean="0"/>
              <a:t> </a:t>
            </a:r>
            <a:r>
              <a:rPr lang="en-US" smtClean="0">
                <a:latin typeface="Courier New" panose="02070309020205020404" pitchFamily="49" charset="0"/>
              </a:rPr>
              <a:t>TABLE</a:t>
            </a:r>
            <a:r>
              <a:rPr lang="en-US" smtClean="0"/>
              <a:t> Statement</a:t>
            </a:r>
          </a:p>
        </p:txBody>
      </p:sp>
      <p:sp>
        <p:nvSpPr>
          <p:cNvPr id="46083" name="Rectangle 3"/>
          <p:cNvSpPr>
            <a:spLocks noGrp="1" noChangeArrowheads="1"/>
          </p:cNvSpPr>
          <p:nvPr>
            <p:ph idx="1"/>
          </p:nvPr>
        </p:nvSpPr>
        <p:spPr>
          <a:xfrm>
            <a:off x="1940859" y="1299884"/>
            <a:ext cx="8349316" cy="660400"/>
          </a:xfrm>
        </p:spPr>
        <p:txBody>
          <a:bodyPr>
            <a:normAutofit fontScale="92500" lnSpcReduction="20000"/>
          </a:bodyPr>
          <a:lstStyle/>
          <a:p>
            <a:pPr>
              <a:lnSpc>
                <a:spcPct val="85000"/>
              </a:lnSpc>
              <a:spcBef>
                <a:spcPct val="0"/>
              </a:spcBef>
              <a:buFont typeface="Arial" charset="0"/>
              <a:buNone/>
              <a:defRPr/>
            </a:pPr>
            <a:r>
              <a:rPr lang="en-US" dirty="0"/>
              <a:t>Use the </a:t>
            </a:r>
            <a:r>
              <a:rPr lang="en-US" dirty="0">
                <a:latin typeface="Courier New" pitchFamily="49" charset="0"/>
              </a:rPr>
              <a:t>ALTER TABLE</a:t>
            </a:r>
            <a:r>
              <a:rPr lang="en-US" dirty="0"/>
              <a:t> statement to add, modify, or</a:t>
            </a:r>
          </a:p>
          <a:p>
            <a:pPr>
              <a:lnSpc>
                <a:spcPct val="85000"/>
              </a:lnSpc>
              <a:spcBef>
                <a:spcPct val="0"/>
              </a:spcBef>
              <a:buFont typeface="Arial" charset="0"/>
              <a:buNone/>
              <a:defRPr/>
            </a:pPr>
            <a:r>
              <a:rPr lang="en-US" dirty="0"/>
              <a:t>drop columns.</a:t>
            </a:r>
          </a:p>
        </p:txBody>
      </p:sp>
      <p:sp>
        <p:nvSpPr>
          <p:cNvPr id="46084" name="Rectangle 4"/>
          <p:cNvSpPr>
            <a:spLocks noChangeArrowheads="1"/>
          </p:cNvSpPr>
          <p:nvPr/>
        </p:nvSpPr>
        <p:spPr bwMode="blackWhite">
          <a:xfrm>
            <a:off x="2243606" y="2075613"/>
            <a:ext cx="75279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p:txBody>
      </p:sp>
      <p:sp>
        <p:nvSpPr>
          <p:cNvPr id="46085" name="Rectangle 5"/>
          <p:cNvSpPr>
            <a:spLocks noChangeArrowheads="1"/>
          </p:cNvSpPr>
          <p:nvPr/>
        </p:nvSpPr>
        <p:spPr bwMode="blackWhite">
          <a:xfrm>
            <a:off x="2243605" y="3296399"/>
            <a:ext cx="75199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p:txBody>
      </p:sp>
      <p:sp>
        <p:nvSpPr>
          <p:cNvPr id="16390" name="Rectangle 6"/>
          <p:cNvSpPr>
            <a:spLocks noChangeArrowheads="1"/>
          </p:cNvSpPr>
          <p:nvPr/>
        </p:nvSpPr>
        <p:spPr bwMode="blackWhite">
          <a:xfrm>
            <a:off x="2230906" y="2075613"/>
            <a:ext cx="73009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ALTER TABLE </a:t>
            </a:r>
            <a:r>
              <a:rPr lang="en-US" b="1" i="1">
                <a:solidFill>
                  <a:srgbClr val="000000"/>
                </a:solidFill>
                <a:latin typeface="Courier New" panose="02070309020205020404" pitchFamily="49" charset="0"/>
              </a:rPr>
              <a:t>table</a:t>
            </a:r>
            <a:endParaRPr lang="en-US" b="1">
              <a:solidFill>
                <a:srgbClr val="000000"/>
              </a:solidFill>
              <a:latin typeface="Courier New" panose="02070309020205020404" pitchFamily="49" charset="0"/>
            </a:endParaRPr>
          </a:p>
          <a:p>
            <a:pPr eaLnBrk="1" hangingPunct="1"/>
            <a:r>
              <a:rPr lang="en-US" b="1">
                <a:solidFill>
                  <a:srgbClr val="000000"/>
                </a:solidFill>
                <a:latin typeface="Courier New" panose="02070309020205020404" pitchFamily="49" charset="0"/>
              </a:rPr>
              <a:t>ADD		   (</a:t>
            </a:r>
            <a:r>
              <a:rPr lang="en-US" b="1" i="1">
                <a:solidFill>
                  <a:srgbClr val="000000"/>
                </a:solidFill>
                <a:latin typeface="Courier New" panose="02070309020205020404" pitchFamily="49" charset="0"/>
              </a:rPr>
              <a:t>column datatype </a:t>
            </a:r>
            <a:r>
              <a:rPr lang="en-US" b="1">
                <a:solidFill>
                  <a:srgbClr val="000000"/>
                </a:solidFill>
                <a:latin typeface="Courier New" panose="02070309020205020404" pitchFamily="49" charset="0"/>
              </a:rPr>
              <a:t>[DEFAULT </a:t>
            </a:r>
            <a:r>
              <a:rPr lang="en-US" b="1" i="1">
                <a:solidFill>
                  <a:srgbClr val="000000"/>
                </a:solidFill>
                <a:latin typeface="Courier New" panose="02070309020205020404" pitchFamily="49" charset="0"/>
              </a:rPr>
              <a:t>expr</a:t>
            </a:r>
            <a:r>
              <a:rPr lang="en-US" b="1">
                <a:solidFill>
                  <a:srgbClr val="000000"/>
                </a:solidFill>
                <a:latin typeface="Courier New" panose="02070309020205020404" pitchFamily="49" charset="0"/>
              </a:rPr>
              <a:t>]</a:t>
            </a:r>
          </a:p>
          <a:p>
            <a:pPr eaLnBrk="1" hangingPunct="1"/>
            <a:r>
              <a:rPr lang="en-US" b="1">
                <a:solidFill>
                  <a:srgbClr val="000000"/>
                </a:solidFill>
                <a:latin typeface="Courier New" panose="02070309020205020404" pitchFamily="49" charset="0"/>
              </a:rPr>
              <a:t>		   [, </a:t>
            </a:r>
            <a:r>
              <a:rPr lang="en-US" b="1" i="1">
                <a:solidFill>
                  <a:srgbClr val="000000"/>
                </a:solidFill>
                <a:latin typeface="Courier New" panose="02070309020205020404" pitchFamily="49" charset="0"/>
              </a:rPr>
              <a:t>column datatype</a:t>
            </a:r>
            <a:r>
              <a:rPr lang="en-US" b="1">
                <a:solidFill>
                  <a:srgbClr val="000000"/>
                </a:solidFill>
                <a:latin typeface="Courier New" panose="02070309020205020404" pitchFamily="49" charset="0"/>
              </a:rPr>
              <a:t>]...);</a:t>
            </a:r>
          </a:p>
        </p:txBody>
      </p:sp>
      <p:sp>
        <p:nvSpPr>
          <p:cNvPr id="16391" name="Rectangle 7"/>
          <p:cNvSpPr>
            <a:spLocks noChangeArrowheads="1"/>
          </p:cNvSpPr>
          <p:nvPr/>
        </p:nvSpPr>
        <p:spPr bwMode="blackWhite">
          <a:xfrm>
            <a:off x="2230906" y="3293224"/>
            <a:ext cx="730091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ALTER TABLE </a:t>
            </a:r>
            <a:r>
              <a:rPr lang="en-US" b="1" i="1">
                <a:solidFill>
                  <a:srgbClr val="000000"/>
                </a:solidFill>
                <a:latin typeface="Courier New" panose="02070309020205020404" pitchFamily="49" charset="0"/>
              </a:rPr>
              <a:t>table</a:t>
            </a:r>
            <a:endParaRPr lang="en-US" b="1">
              <a:solidFill>
                <a:srgbClr val="000000"/>
              </a:solidFill>
              <a:latin typeface="Courier New" panose="02070309020205020404" pitchFamily="49" charset="0"/>
            </a:endParaRPr>
          </a:p>
          <a:p>
            <a:pPr eaLnBrk="1" hangingPunct="1"/>
            <a:r>
              <a:rPr lang="en-US" b="1">
                <a:solidFill>
                  <a:srgbClr val="000000"/>
                </a:solidFill>
                <a:latin typeface="Courier New" panose="02070309020205020404" pitchFamily="49" charset="0"/>
              </a:rPr>
              <a:t>MODIFY	   (</a:t>
            </a:r>
            <a:r>
              <a:rPr lang="en-US" b="1" i="1">
                <a:solidFill>
                  <a:srgbClr val="000000"/>
                </a:solidFill>
                <a:latin typeface="Courier New" panose="02070309020205020404" pitchFamily="49" charset="0"/>
              </a:rPr>
              <a:t>column datatype </a:t>
            </a:r>
            <a:r>
              <a:rPr lang="en-US" b="1">
                <a:solidFill>
                  <a:srgbClr val="000000"/>
                </a:solidFill>
                <a:latin typeface="Courier New" panose="02070309020205020404" pitchFamily="49" charset="0"/>
              </a:rPr>
              <a:t>[DEFAULT </a:t>
            </a:r>
            <a:r>
              <a:rPr lang="en-US" b="1" i="1">
                <a:solidFill>
                  <a:srgbClr val="000000"/>
                </a:solidFill>
                <a:latin typeface="Courier New" panose="02070309020205020404" pitchFamily="49" charset="0"/>
              </a:rPr>
              <a:t>expr</a:t>
            </a:r>
            <a:r>
              <a:rPr lang="en-US" b="1">
                <a:solidFill>
                  <a:srgbClr val="000000"/>
                </a:solidFill>
                <a:latin typeface="Courier New" panose="02070309020205020404" pitchFamily="49" charset="0"/>
              </a:rPr>
              <a:t>]</a:t>
            </a:r>
          </a:p>
          <a:p>
            <a:pPr eaLnBrk="1" hangingPunct="1"/>
            <a:r>
              <a:rPr lang="en-US" b="1">
                <a:solidFill>
                  <a:srgbClr val="000000"/>
                </a:solidFill>
                <a:latin typeface="Courier New" panose="02070309020205020404" pitchFamily="49" charset="0"/>
              </a:rPr>
              <a:t>		   [, </a:t>
            </a:r>
            <a:r>
              <a:rPr lang="en-US" b="1" i="1">
                <a:solidFill>
                  <a:srgbClr val="000000"/>
                </a:solidFill>
                <a:latin typeface="Courier New" panose="02070309020205020404" pitchFamily="49" charset="0"/>
              </a:rPr>
              <a:t>column datatype</a:t>
            </a:r>
            <a:r>
              <a:rPr lang="en-US" b="1">
                <a:solidFill>
                  <a:srgbClr val="000000"/>
                </a:solidFill>
                <a:latin typeface="Courier New" panose="02070309020205020404" pitchFamily="49" charset="0"/>
              </a:rPr>
              <a:t>]...);</a:t>
            </a:r>
          </a:p>
        </p:txBody>
      </p:sp>
      <p:sp>
        <p:nvSpPr>
          <p:cNvPr id="46088" name="Rectangle 8"/>
          <p:cNvSpPr>
            <a:spLocks noChangeArrowheads="1"/>
          </p:cNvSpPr>
          <p:nvPr/>
        </p:nvSpPr>
        <p:spPr bwMode="blackWhite">
          <a:xfrm>
            <a:off x="2243605" y="4472738"/>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p:txBody>
      </p:sp>
      <p:sp>
        <p:nvSpPr>
          <p:cNvPr id="16393" name="Rectangle 9"/>
          <p:cNvSpPr>
            <a:spLocks noChangeArrowheads="1"/>
          </p:cNvSpPr>
          <p:nvPr/>
        </p:nvSpPr>
        <p:spPr bwMode="blackWhite">
          <a:xfrm>
            <a:off x="2230906" y="4469563"/>
            <a:ext cx="73009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692150" algn="l"/>
                <a:tab pos="1200150" algn="l"/>
              </a:tabLst>
              <a:defRPr>
                <a:solidFill>
                  <a:schemeClr val="tx1"/>
                </a:solidFill>
                <a:latin typeface="Arial" panose="020B0604020202020204" pitchFamily="34" charset="0"/>
              </a:defRPr>
            </a:lvl1pPr>
            <a:lvl2pPr marL="742950" indent="-285750" eaLnBrk="0" hangingPunct="0">
              <a:tabLst>
                <a:tab pos="692150" algn="l"/>
                <a:tab pos="1200150" algn="l"/>
              </a:tabLst>
              <a:defRPr>
                <a:solidFill>
                  <a:schemeClr val="tx1"/>
                </a:solidFill>
                <a:latin typeface="Arial" panose="020B0604020202020204" pitchFamily="34" charset="0"/>
              </a:defRPr>
            </a:lvl2pPr>
            <a:lvl3pPr marL="1143000" indent="-228600" eaLnBrk="0" hangingPunct="0">
              <a:tabLst>
                <a:tab pos="692150" algn="l"/>
                <a:tab pos="1200150" algn="l"/>
              </a:tabLst>
              <a:defRPr>
                <a:solidFill>
                  <a:schemeClr val="tx1"/>
                </a:solidFill>
                <a:latin typeface="Arial" panose="020B0604020202020204" pitchFamily="34" charset="0"/>
              </a:defRPr>
            </a:lvl3pPr>
            <a:lvl4pPr marL="1600200" indent="-228600" eaLnBrk="0" hangingPunct="0">
              <a:tabLst>
                <a:tab pos="692150" algn="l"/>
                <a:tab pos="1200150" algn="l"/>
              </a:tabLst>
              <a:defRPr>
                <a:solidFill>
                  <a:schemeClr val="tx1"/>
                </a:solidFill>
                <a:latin typeface="Arial" panose="020B0604020202020204" pitchFamily="34" charset="0"/>
              </a:defRPr>
            </a:lvl4pPr>
            <a:lvl5pPr marL="2057400" indent="-228600" eaLnBrk="0" hangingPunct="0">
              <a:tabLst>
                <a:tab pos="692150" algn="l"/>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ALTER TABLE </a:t>
            </a:r>
            <a:r>
              <a:rPr lang="en-US" b="1" i="1">
                <a:solidFill>
                  <a:srgbClr val="000000"/>
                </a:solidFill>
                <a:latin typeface="Courier New" panose="02070309020205020404" pitchFamily="49" charset="0"/>
              </a:rPr>
              <a:t>table</a:t>
            </a:r>
            <a:endParaRPr lang="en-US" b="1">
              <a:solidFill>
                <a:srgbClr val="000000"/>
              </a:solidFill>
              <a:latin typeface="Courier New" panose="02070309020205020404" pitchFamily="49" charset="0"/>
            </a:endParaRPr>
          </a:p>
          <a:p>
            <a:pPr eaLnBrk="1" hangingPunct="1"/>
            <a:r>
              <a:rPr lang="en-US" b="1">
                <a:solidFill>
                  <a:srgbClr val="000000"/>
                </a:solidFill>
                <a:latin typeface="Courier New" panose="02070309020205020404" pitchFamily="49" charset="0"/>
              </a:rPr>
              <a:t>DROP	      (</a:t>
            </a:r>
            <a:r>
              <a:rPr lang="en-US" b="1" i="1">
                <a:solidFill>
                  <a:srgbClr val="000000"/>
                </a:solidFill>
                <a:latin typeface="Courier New" panose="02070309020205020404" pitchFamily="49" charset="0"/>
              </a:rPr>
              <a:t>column</a:t>
            </a:r>
            <a:r>
              <a:rPr lang="en-US" b="1">
                <a:solidFill>
                  <a:srgbClr val="000000"/>
                </a:solidFill>
                <a:latin typeface="Courier New" panose="02070309020205020404" pitchFamily="49" charset="0"/>
              </a:rPr>
              <a:t>);</a:t>
            </a:r>
          </a:p>
        </p:txBody>
      </p:sp>
      <p:sp>
        <p:nvSpPr>
          <p:cNvPr id="12"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885779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Adding a Column</a:t>
            </a:r>
          </a:p>
        </p:txBody>
      </p:sp>
      <p:sp>
        <p:nvSpPr>
          <p:cNvPr id="17411" name="Rectangle 3"/>
          <p:cNvSpPr>
            <a:spLocks noChangeArrowheads="1"/>
          </p:cNvSpPr>
          <p:nvPr/>
        </p:nvSpPr>
        <p:spPr bwMode="auto">
          <a:xfrm>
            <a:off x="2149476" y="1340692"/>
            <a:ext cx="80150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ourier New" panose="02070309020205020404" pitchFamily="49" charset="0"/>
              </a:rPr>
              <a:t>DEPT</a:t>
            </a:r>
            <a:endParaRPr lang="en-US" sz="2000" b="1" dirty="0">
              <a:latin typeface="Courier New" panose="02070309020205020404" pitchFamily="49" charset="0"/>
            </a:endParaRPr>
          </a:p>
        </p:txBody>
      </p:sp>
      <p:sp>
        <p:nvSpPr>
          <p:cNvPr id="17412" name="Rectangle 4"/>
          <p:cNvSpPr>
            <a:spLocks noChangeArrowheads="1"/>
          </p:cNvSpPr>
          <p:nvPr/>
        </p:nvSpPr>
        <p:spPr bwMode="auto">
          <a:xfrm>
            <a:off x="8248650" y="2639547"/>
            <a:ext cx="2136962" cy="51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346075" eaLnBrk="0" hangingPunct="0">
              <a:tabLst>
                <a:tab pos="576263" algn="l"/>
              </a:tabLst>
              <a:defRPr>
                <a:solidFill>
                  <a:schemeClr val="tx1"/>
                </a:solidFill>
                <a:latin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9pPr>
          </a:lstStyle>
          <a:p>
            <a:pPr eaLnBrk="1" hangingPunct="1">
              <a:lnSpc>
                <a:spcPct val="85000"/>
              </a:lnSpc>
              <a:spcBef>
                <a:spcPct val="35000"/>
              </a:spcBef>
            </a:pPr>
            <a:r>
              <a:rPr lang="en-US" sz="1600" b="1" dirty="0">
                <a:solidFill>
                  <a:srgbClr val="0070C0"/>
                </a:solidFill>
              </a:rPr>
              <a:t>“Add a new column </a:t>
            </a:r>
            <a:r>
              <a:rPr lang="en-US" sz="1600" b="1" dirty="0">
                <a:solidFill>
                  <a:srgbClr val="0070C0"/>
                </a:solidFill>
              </a:rPr>
              <a:t>to </a:t>
            </a:r>
            <a:r>
              <a:rPr lang="en-US" sz="1600" b="1" dirty="0">
                <a:solidFill>
                  <a:srgbClr val="0070C0"/>
                </a:solidFill>
                <a:latin typeface="Courier New" panose="02070309020205020404" pitchFamily="49" charset="0"/>
              </a:rPr>
              <a:t>DEPT</a:t>
            </a:r>
            <a:r>
              <a:rPr lang="en-US" sz="1600" b="1" dirty="0">
                <a:solidFill>
                  <a:srgbClr val="0070C0"/>
                </a:solidFill>
              </a:rPr>
              <a:t> </a:t>
            </a:r>
            <a:r>
              <a:rPr lang="en-US" sz="1600" b="1" dirty="0">
                <a:solidFill>
                  <a:srgbClr val="0070C0"/>
                </a:solidFill>
              </a:rPr>
              <a:t>table.”</a:t>
            </a:r>
          </a:p>
        </p:txBody>
      </p:sp>
      <p:sp>
        <p:nvSpPr>
          <p:cNvPr id="17413" name="Rectangle 5"/>
          <p:cNvSpPr>
            <a:spLocks noChangeArrowheads="1"/>
          </p:cNvSpPr>
          <p:nvPr/>
        </p:nvSpPr>
        <p:spPr bwMode="auto">
          <a:xfrm>
            <a:off x="2120901" y="3429375"/>
            <a:ext cx="80150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dirty="0">
                <a:latin typeface="Courier New" panose="02070309020205020404" pitchFamily="49" charset="0"/>
              </a:rPr>
              <a:t>DEPT</a:t>
            </a:r>
            <a:endParaRPr lang="en-US" sz="2000" b="1" dirty="0">
              <a:latin typeface="Courier New" panose="02070309020205020404" pitchFamily="49" charset="0"/>
            </a:endParaRPr>
          </a:p>
        </p:txBody>
      </p:sp>
      <p:sp>
        <p:nvSpPr>
          <p:cNvPr id="17414" name="Rectangle 6"/>
          <p:cNvSpPr>
            <a:spLocks noChangeArrowheads="1"/>
          </p:cNvSpPr>
          <p:nvPr/>
        </p:nvSpPr>
        <p:spPr bwMode="auto">
          <a:xfrm>
            <a:off x="8226426" y="1342279"/>
            <a:ext cx="169597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t>New column</a:t>
            </a:r>
          </a:p>
        </p:txBody>
      </p:sp>
      <p:pic>
        <p:nvPicPr>
          <p:cNvPr id="17415"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739155"/>
            <a:ext cx="59531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084" y="3783109"/>
            <a:ext cx="59531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451" y="1720104"/>
            <a:ext cx="9048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8"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734" y="3791046"/>
            <a:ext cx="904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3"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419931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36775" y="228600"/>
            <a:ext cx="8153400" cy="990600"/>
          </a:xfrm>
        </p:spPr>
        <p:txBody>
          <a:bodyPr/>
          <a:lstStyle/>
          <a:p>
            <a:r>
              <a:rPr lang="en-US" smtClean="0"/>
              <a:t>Adding a Column</a:t>
            </a:r>
          </a:p>
        </p:txBody>
      </p:sp>
      <p:sp>
        <p:nvSpPr>
          <p:cNvPr id="50179" name="Rectangle 3"/>
          <p:cNvSpPr>
            <a:spLocks noGrp="1" noChangeArrowheads="1"/>
          </p:cNvSpPr>
          <p:nvPr>
            <p:ph idx="1"/>
          </p:nvPr>
        </p:nvSpPr>
        <p:spPr>
          <a:xfrm>
            <a:off x="1998478" y="1331262"/>
            <a:ext cx="7732712" cy="2232025"/>
          </a:xfrm>
        </p:spPr>
        <p:txBody>
          <a:bodyPr>
            <a:normAutofit fontScale="92500" lnSpcReduction="10000"/>
          </a:bodyPr>
          <a:lstStyle/>
          <a:p>
            <a:pPr>
              <a:defRPr/>
            </a:pPr>
            <a:r>
              <a:rPr lang="en-US" dirty="0"/>
              <a:t>You use the </a:t>
            </a:r>
            <a:r>
              <a:rPr lang="en-US" dirty="0">
                <a:latin typeface="Courier New" pitchFamily="49" charset="0"/>
              </a:rPr>
              <a:t>ADD</a:t>
            </a:r>
            <a:r>
              <a:rPr lang="en-US" dirty="0"/>
              <a:t> clause to add columns.</a:t>
            </a:r>
          </a:p>
          <a:p>
            <a:pPr>
              <a:buFont typeface="Arial" charset="0"/>
              <a:buNone/>
              <a:defRPr/>
            </a:pPr>
            <a:endParaRPr lang="en-US" dirty="0"/>
          </a:p>
          <a:p>
            <a:pPr>
              <a:buFont typeface="Arial" charset="0"/>
              <a:buNone/>
              <a:defRPr/>
            </a:pPr>
            <a:endParaRPr lang="en-US" dirty="0"/>
          </a:p>
          <a:p>
            <a:pPr>
              <a:buFont typeface="Arial" charset="0"/>
              <a:buNone/>
              <a:defRPr/>
            </a:pPr>
            <a:endParaRPr lang="en-US" dirty="0"/>
          </a:p>
          <a:p>
            <a:pPr>
              <a:defRPr/>
            </a:pPr>
            <a:r>
              <a:rPr lang="en-US" dirty="0"/>
              <a:t>The new column becomes the last column.</a:t>
            </a:r>
          </a:p>
        </p:txBody>
      </p:sp>
      <p:sp>
        <p:nvSpPr>
          <p:cNvPr id="50180" name="Rectangle 4"/>
          <p:cNvSpPr>
            <a:spLocks noChangeArrowheads="1"/>
          </p:cNvSpPr>
          <p:nvPr/>
        </p:nvSpPr>
        <p:spPr bwMode="blackWhite">
          <a:xfrm>
            <a:off x="2174691" y="1855136"/>
            <a:ext cx="72802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a:p>
            <a:pPr>
              <a:tabLst>
                <a:tab pos="692150" algn="l"/>
                <a:tab pos="1200150" algn="l"/>
              </a:tabLst>
              <a:defRPr/>
            </a:pPr>
            <a:endParaRPr lang="en-US" b="1">
              <a:solidFill>
                <a:srgbClr val="000000"/>
              </a:solidFill>
              <a:latin typeface="Courier New" pitchFamily="49" charset="0"/>
            </a:endParaRPr>
          </a:p>
        </p:txBody>
      </p:sp>
      <p:sp>
        <p:nvSpPr>
          <p:cNvPr id="50181" name="Rectangle 5"/>
          <p:cNvSpPr>
            <a:spLocks noChangeArrowheads="1"/>
          </p:cNvSpPr>
          <p:nvPr/>
        </p:nvSpPr>
        <p:spPr bwMode="blackWhite">
          <a:xfrm>
            <a:off x="2188978" y="1861486"/>
            <a:ext cx="7205662" cy="941388"/>
          </a:xfrm>
          <a:prstGeom prst="rect">
            <a:avLst/>
          </a:prstGeom>
          <a:noFill/>
          <a:ln w="9525">
            <a:noFill/>
            <a:miter lim="800000"/>
            <a:headEnd/>
            <a:tailEnd/>
          </a:ln>
          <a:effectLst/>
        </p:spPr>
        <p:txBody>
          <a:bodyPr wrap="none" lIns="92075" tIns="46038" rIns="92075" bIns="46038" anchor="ctr"/>
          <a:lstStyle/>
          <a:p>
            <a:pPr>
              <a:tabLst>
                <a:tab pos="692150" algn="l"/>
                <a:tab pos="1200150" algn="l"/>
              </a:tabLst>
              <a:defRPr/>
            </a:pPr>
            <a:r>
              <a:rPr lang="en-US" b="1" dirty="0">
                <a:solidFill>
                  <a:srgbClr val="000000"/>
                </a:solidFill>
                <a:latin typeface="Courier New" pitchFamily="49" charset="0"/>
              </a:rPr>
              <a:t>ALTER TABLE </a:t>
            </a:r>
            <a:r>
              <a:rPr lang="en-US" b="1" dirty="0" err="1">
                <a:solidFill>
                  <a:srgbClr val="000000"/>
                </a:solidFill>
                <a:latin typeface="Courier New" pitchFamily="49" charset="0"/>
              </a:rPr>
              <a:t>dept</a:t>
            </a:r>
            <a:endParaRPr lang="en-US" b="1" dirty="0">
              <a:solidFill>
                <a:srgbClr val="000000"/>
              </a:solidFill>
              <a:latin typeface="Courier New" pitchFamily="49" charset="0"/>
            </a:endParaRPr>
          </a:p>
          <a:p>
            <a:pPr>
              <a:tabLst>
                <a:tab pos="692150" algn="l"/>
                <a:tab pos="1200150" algn="l"/>
              </a:tabLst>
              <a:defRPr/>
            </a:pPr>
            <a:r>
              <a:rPr lang="en-US" b="1" dirty="0">
                <a:solidFill>
                  <a:srgbClr val="000000"/>
                </a:solidFill>
                <a:latin typeface="Courier New" pitchFamily="49" charset="0"/>
              </a:rPr>
              <a:t>ADD		   (</a:t>
            </a:r>
            <a:r>
              <a:rPr lang="en-US" b="1" dirty="0" err="1">
                <a:solidFill>
                  <a:srgbClr val="000000"/>
                </a:solidFill>
                <a:latin typeface="Courier New" pitchFamily="49" charset="0"/>
              </a:rPr>
              <a:t>job_id</a:t>
            </a:r>
            <a:r>
              <a:rPr lang="en-US" b="1" dirty="0">
                <a:solidFill>
                  <a:srgbClr val="000000"/>
                </a:solidFill>
                <a:latin typeface="Courier New" pitchFamily="49" charset="0"/>
              </a:rPr>
              <a:t> VARCHAR2(9));</a:t>
            </a:r>
          </a:p>
          <a:p>
            <a:pPr>
              <a:tabLst>
                <a:tab pos="692150" algn="l"/>
                <a:tab pos="1200150" algn="l"/>
              </a:tabLst>
              <a:defRPr/>
            </a:pPr>
            <a:r>
              <a:rPr lang="en-US" b="1" dirty="0">
                <a:solidFill>
                  <a:srgbClr val="FF3300"/>
                </a:solidFill>
                <a:effectLst>
                  <a:outerShdw blurRad="38100" dist="38100" dir="2700000" algn="tl">
                    <a:srgbClr val="FFFFFF"/>
                  </a:outerShdw>
                </a:effectLst>
                <a:latin typeface="Courier New" pitchFamily="49" charset="0"/>
              </a:rPr>
              <a:t>Table altered.</a:t>
            </a:r>
          </a:p>
        </p:txBody>
      </p:sp>
      <p:pic>
        <p:nvPicPr>
          <p:cNvPr id="1843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690" y="3563287"/>
            <a:ext cx="7296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211792140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6775" y="228600"/>
            <a:ext cx="8153400" cy="990600"/>
          </a:xfrm>
        </p:spPr>
        <p:txBody>
          <a:bodyPr/>
          <a:lstStyle/>
          <a:p>
            <a:r>
              <a:rPr lang="en-US" smtClean="0"/>
              <a:t>Modifying a Column</a:t>
            </a:r>
          </a:p>
        </p:txBody>
      </p:sp>
      <p:sp>
        <p:nvSpPr>
          <p:cNvPr id="52227" name="Rectangle 3"/>
          <p:cNvSpPr>
            <a:spLocks noGrp="1" noChangeArrowheads="1"/>
          </p:cNvSpPr>
          <p:nvPr>
            <p:ph idx="1"/>
          </p:nvPr>
        </p:nvSpPr>
        <p:spPr>
          <a:xfrm>
            <a:off x="1994647" y="1219201"/>
            <a:ext cx="8295528" cy="3621741"/>
          </a:xfrm>
        </p:spPr>
        <p:txBody>
          <a:bodyPr>
            <a:normAutofit/>
          </a:bodyPr>
          <a:lstStyle/>
          <a:p>
            <a:pPr>
              <a:defRPr/>
            </a:pPr>
            <a:r>
              <a:rPr lang="en-US" dirty="0"/>
              <a:t>You can change a column’s data type, size, and default value.</a:t>
            </a:r>
          </a:p>
          <a:p>
            <a:pPr>
              <a:buFont typeface="Arial" charset="0"/>
              <a:buNone/>
              <a:defRPr/>
            </a:pPr>
            <a:endParaRPr lang="en-US" dirty="0"/>
          </a:p>
          <a:p>
            <a:pPr>
              <a:buFont typeface="Arial" charset="0"/>
              <a:buNone/>
              <a:defRPr/>
            </a:pPr>
            <a:endParaRPr lang="en-US" dirty="0"/>
          </a:p>
          <a:p>
            <a:pPr>
              <a:buFont typeface="Arial" charset="0"/>
              <a:buNone/>
              <a:defRPr/>
            </a:pPr>
            <a:endParaRPr lang="en-US" dirty="0"/>
          </a:p>
          <a:p>
            <a:pPr>
              <a:defRPr/>
            </a:pPr>
            <a:r>
              <a:rPr lang="en-US" dirty="0"/>
              <a:t>A change to the default value affects only subsequent insertions to the table.</a:t>
            </a:r>
          </a:p>
        </p:txBody>
      </p:sp>
      <p:grpSp>
        <p:nvGrpSpPr>
          <p:cNvPr id="19460" name="Group 6"/>
          <p:cNvGrpSpPr>
            <a:grpSpLocks/>
          </p:cNvGrpSpPr>
          <p:nvPr/>
        </p:nvGrpSpPr>
        <p:grpSpPr bwMode="auto">
          <a:xfrm>
            <a:off x="2236696" y="2281519"/>
            <a:ext cx="7510463" cy="946150"/>
            <a:chOff x="576" y="1632"/>
            <a:chExt cx="4731" cy="596"/>
          </a:xfrm>
        </p:grpSpPr>
        <p:sp>
          <p:nvSpPr>
            <p:cNvPr id="52228" name="Rectangle 4"/>
            <p:cNvSpPr>
              <a:spLocks noChangeArrowheads="1"/>
            </p:cNvSpPr>
            <p:nvPr/>
          </p:nvSpPr>
          <p:spPr bwMode="blackWhite">
            <a:xfrm>
              <a:off x="576" y="1632"/>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defRPr/>
              </a:pPr>
              <a:endParaRPr lang="en-US" b="1">
                <a:solidFill>
                  <a:srgbClr val="000000"/>
                </a:solidFill>
                <a:latin typeface="Courier New" pitchFamily="49" charset="0"/>
              </a:endParaRPr>
            </a:p>
            <a:p>
              <a:pPr>
                <a:lnSpc>
                  <a:spcPct val="95000"/>
                </a:lnSpc>
                <a:tabLst>
                  <a:tab pos="1200150" algn="l"/>
                </a:tabLst>
                <a:defRPr/>
              </a:pPr>
              <a:endParaRPr lang="en-US" b="1">
                <a:solidFill>
                  <a:srgbClr val="000000"/>
                </a:solidFill>
                <a:latin typeface="Courier New" pitchFamily="49" charset="0"/>
              </a:endParaRPr>
            </a:p>
            <a:p>
              <a:pPr>
                <a:lnSpc>
                  <a:spcPct val="95000"/>
                </a:lnSpc>
                <a:tabLst>
                  <a:tab pos="1200150" algn="l"/>
                </a:tabLst>
                <a:defRPr/>
              </a:pPr>
              <a:endParaRPr lang="en-US" b="1">
                <a:solidFill>
                  <a:srgbClr val="000000"/>
                </a:solidFill>
                <a:latin typeface="Courier New" pitchFamily="49" charset="0"/>
              </a:endParaRPr>
            </a:p>
            <a:p>
              <a:pPr>
                <a:lnSpc>
                  <a:spcPct val="95000"/>
                </a:lnSpc>
                <a:tabLst>
                  <a:tab pos="1200150" algn="l"/>
                </a:tabLst>
                <a:defRPr/>
              </a:pPr>
              <a:endParaRPr lang="en-US" b="1">
                <a:solidFill>
                  <a:srgbClr val="000000"/>
                </a:solidFill>
                <a:latin typeface="Courier New" pitchFamily="49" charset="0"/>
              </a:endParaRPr>
            </a:p>
          </p:txBody>
        </p:sp>
        <p:sp>
          <p:nvSpPr>
            <p:cNvPr id="52229" name="Rectangle 5"/>
            <p:cNvSpPr>
              <a:spLocks noChangeArrowheads="1"/>
            </p:cNvSpPr>
            <p:nvPr/>
          </p:nvSpPr>
          <p:spPr bwMode="blackWhite">
            <a:xfrm>
              <a:off x="627" y="1665"/>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ALTER TABLE	</a:t>
              </a:r>
              <a:r>
                <a:rPr lang="en-US" b="1" dirty="0" err="1">
                  <a:solidFill>
                    <a:srgbClr val="000000"/>
                  </a:solidFill>
                  <a:latin typeface="Courier New" pitchFamily="49" charset="0"/>
                </a:rPr>
                <a:t>dept</a:t>
              </a:r>
              <a:endParaRPr lang="en-US" b="1" dirty="0">
                <a:solidFill>
                  <a:srgbClr val="000000"/>
                </a:solidFill>
                <a:latin typeface="Courier New" pitchFamily="49" charset="0"/>
              </a:endParaRPr>
            </a:p>
            <a:p>
              <a:pPr>
                <a:tabLst>
                  <a:tab pos="1200150" algn="l"/>
                </a:tabLst>
                <a:defRPr/>
              </a:pPr>
              <a:r>
                <a:rPr lang="en-US" b="1" dirty="0">
                  <a:solidFill>
                    <a:srgbClr val="000000"/>
                  </a:solidFill>
                  <a:latin typeface="Courier New" pitchFamily="49" charset="0"/>
                </a:rPr>
                <a:t>MODIFY		(</a:t>
              </a:r>
              <a:r>
                <a:rPr lang="en-US" b="1" dirty="0" err="1">
                  <a:solidFill>
                    <a:srgbClr val="000000"/>
                  </a:solidFill>
                  <a:latin typeface="Courier New" pitchFamily="49" charset="0"/>
                </a:rPr>
                <a:t>last_name</a:t>
              </a:r>
              <a:r>
                <a:rPr lang="en-US" b="1" dirty="0">
                  <a:solidFill>
                    <a:srgbClr val="000000"/>
                  </a:solidFill>
                  <a:latin typeface="Courier New" pitchFamily="49" charset="0"/>
                </a:rPr>
                <a:t> VARCHAR2(30));</a:t>
              </a: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Table altered.</a:t>
              </a:r>
            </a:p>
          </p:txBody>
        </p:sp>
      </p:grpSp>
      <p:sp>
        <p:nvSpPr>
          <p:cNvPr id="9"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342667891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36775" y="228600"/>
            <a:ext cx="8153400" cy="990600"/>
          </a:xfrm>
        </p:spPr>
        <p:txBody>
          <a:bodyPr/>
          <a:lstStyle/>
          <a:p>
            <a:r>
              <a:rPr lang="en-US" smtClean="0"/>
              <a:t>Dropping a Column</a:t>
            </a:r>
          </a:p>
        </p:txBody>
      </p:sp>
      <p:sp>
        <p:nvSpPr>
          <p:cNvPr id="54275" name="Rectangle 3"/>
          <p:cNvSpPr>
            <a:spLocks noGrp="1" noChangeArrowheads="1"/>
          </p:cNvSpPr>
          <p:nvPr>
            <p:ph idx="1"/>
          </p:nvPr>
        </p:nvSpPr>
        <p:spPr>
          <a:xfrm>
            <a:off x="1967753" y="1271589"/>
            <a:ext cx="8322422" cy="826153"/>
          </a:xfrm>
        </p:spPr>
        <p:txBody>
          <a:bodyPr>
            <a:normAutofit/>
          </a:bodyPr>
          <a:lstStyle/>
          <a:p>
            <a:pPr>
              <a:lnSpc>
                <a:spcPct val="65000"/>
              </a:lnSpc>
              <a:buFont typeface="Arial" charset="0"/>
              <a:buNone/>
              <a:defRPr/>
            </a:pPr>
            <a:r>
              <a:rPr lang="en-US" dirty="0"/>
              <a:t>Use the </a:t>
            </a:r>
            <a:r>
              <a:rPr lang="en-US" dirty="0">
                <a:latin typeface="Courier New" pitchFamily="49" charset="0"/>
              </a:rPr>
              <a:t>DROP COLUMN</a:t>
            </a:r>
            <a:r>
              <a:rPr lang="en-US" dirty="0"/>
              <a:t> clause to drop columns you no </a:t>
            </a:r>
          </a:p>
          <a:p>
            <a:pPr>
              <a:lnSpc>
                <a:spcPct val="65000"/>
              </a:lnSpc>
              <a:buFont typeface="Arial" charset="0"/>
              <a:buNone/>
              <a:defRPr/>
            </a:pPr>
            <a:r>
              <a:rPr lang="en-US" dirty="0"/>
              <a:t>longer need from the table.</a:t>
            </a:r>
          </a:p>
        </p:txBody>
      </p:sp>
      <p:grpSp>
        <p:nvGrpSpPr>
          <p:cNvPr id="20484" name="Group 6"/>
          <p:cNvGrpSpPr>
            <a:grpSpLocks/>
          </p:cNvGrpSpPr>
          <p:nvPr/>
        </p:nvGrpSpPr>
        <p:grpSpPr bwMode="auto">
          <a:xfrm>
            <a:off x="2144901" y="2239592"/>
            <a:ext cx="7510462" cy="946150"/>
            <a:chOff x="569" y="1775"/>
            <a:chExt cx="4731" cy="596"/>
          </a:xfrm>
        </p:grpSpPr>
        <p:sp>
          <p:nvSpPr>
            <p:cNvPr id="54276" name="Rectangle 4"/>
            <p:cNvSpPr>
              <a:spLocks noChangeArrowheads="1"/>
            </p:cNvSpPr>
            <p:nvPr/>
          </p:nvSpPr>
          <p:spPr bwMode="blackWhite">
            <a:xfrm>
              <a:off x="569" y="1775"/>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defRPr/>
              </a:pPr>
              <a:endParaRPr lang="en-US" b="1">
                <a:solidFill>
                  <a:srgbClr val="000000"/>
                </a:solidFill>
                <a:latin typeface="Courier New" pitchFamily="49" charset="0"/>
              </a:endParaRPr>
            </a:p>
            <a:p>
              <a:pPr>
                <a:lnSpc>
                  <a:spcPct val="95000"/>
                </a:lnSpc>
                <a:tabLst>
                  <a:tab pos="1200150" algn="l"/>
                </a:tabLst>
                <a:defRPr/>
              </a:pPr>
              <a:endParaRPr lang="en-US" b="1">
                <a:solidFill>
                  <a:srgbClr val="000000"/>
                </a:solidFill>
                <a:latin typeface="Courier New" pitchFamily="49" charset="0"/>
              </a:endParaRPr>
            </a:p>
            <a:p>
              <a:pPr>
                <a:lnSpc>
                  <a:spcPct val="95000"/>
                </a:lnSpc>
                <a:tabLst>
                  <a:tab pos="1200150" algn="l"/>
                </a:tabLst>
                <a:defRPr/>
              </a:pPr>
              <a:endParaRPr lang="en-US" b="1">
                <a:solidFill>
                  <a:srgbClr val="000000"/>
                </a:solidFill>
                <a:latin typeface="Courier New" pitchFamily="49" charset="0"/>
              </a:endParaRPr>
            </a:p>
            <a:p>
              <a:pPr>
                <a:lnSpc>
                  <a:spcPct val="95000"/>
                </a:lnSpc>
                <a:tabLst>
                  <a:tab pos="1200150" algn="l"/>
                </a:tabLst>
                <a:defRPr/>
              </a:pPr>
              <a:endParaRPr lang="en-US" b="1">
                <a:solidFill>
                  <a:srgbClr val="000000"/>
                </a:solidFill>
                <a:latin typeface="Courier New" pitchFamily="49" charset="0"/>
              </a:endParaRPr>
            </a:p>
          </p:txBody>
        </p:sp>
        <p:sp>
          <p:nvSpPr>
            <p:cNvPr id="54277" name="Rectangle 5"/>
            <p:cNvSpPr>
              <a:spLocks noChangeArrowheads="1"/>
            </p:cNvSpPr>
            <p:nvPr/>
          </p:nvSpPr>
          <p:spPr bwMode="blackWhite">
            <a:xfrm>
              <a:off x="620" y="1808"/>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ALTER TABLE  </a:t>
              </a:r>
              <a:r>
                <a:rPr lang="en-US" b="1" dirty="0" err="1">
                  <a:solidFill>
                    <a:srgbClr val="000000"/>
                  </a:solidFill>
                  <a:latin typeface="Courier New" pitchFamily="49" charset="0"/>
                </a:rPr>
                <a:t>dept</a:t>
              </a:r>
              <a:endParaRPr lang="en-US" b="1" dirty="0">
                <a:solidFill>
                  <a:srgbClr val="000000"/>
                </a:solidFill>
                <a:latin typeface="Courier New" pitchFamily="49" charset="0"/>
              </a:endParaRPr>
            </a:p>
            <a:p>
              <a:pPr>
                <a:tabLst>
                  <a:tab pos="1200150" algn="l"/>
                </a:tabLst>
                <a:defRPr/>
              </a:pPr>
              <a:r>
                <a:rPr lang="en-US" b="1" dirty="0">
                  <a:solidFill>
                    <a:srgbClr val="000000"/>
                  </a:solidFill>
                  <a:latin typeface="Courier New" pitchFamily="49" charset="0"/>
                </a:rPr>
                <a:t>DROP COLUMN  </a:t>
              </a:r>
              <a:r>
                <a:rPr lang="en-US" b="1" dirty="0" err="1">
                  <a:solidFill>
                    <a:srgbClr val="000000"/>
                  </a:solidFill>
                  <a:latin typeface="Courier New" pitchFamily="49" charset="0"/>
                </a:rPr>
                <a:t>job_id</a:t>
              </a:r>
              <a:r>
                <a:rPr lang="en-US" b="1" dirty="0">
                  <a:solidFill>
                    <a:srgbClr val="000000"/>
                  </a:solidFill>
                  <a:latin typeface="Courier New" pitchFamily="49" charset="0"/>
                </a:rPr>
                <a:t>; </a:t>
              </a: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Table altered.</a:t>
              </a:r>
            </a:p>
          </p:txBody>
        </p:sp>
      </p:grpSp>
      <p:sp>
        <p:nvSpPr>
          <p:cNvPr id="9"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134780240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9800" y="228600"/>
            <a:ext cx="7772400" cy="914400"/>
          </a:xfrm>
          <a:solidFill>
            <a:schemeClr val="bg1">
              <a:alpha val="90979"/>
            </a:schemeClr>
          </a:solidFill>
        </p:spPr>
        <p:txBody>
          <a:bodyPr vert="horz" lIns="90840" tIns="44623" rIns="90840" bIns="44623" rtlCol="0" anchor="b">
            <a:normAutofit/>
          </a:bodyPr>
          <a:lstStyle/>
          <a:p>
            <a:r>
              <a:rPr lang="en-GB">
                <a:solidFill>
                  <a:schemeClr val="tx1"/>
                </a:solidFill>
              </a:rPr>
              <a:t>Communicating with the RDBMS</a:t>
            </a:r>
          </a:p>
        </p:txBody>
      </p:sp>
      <p:grpSp>
        <p:nvGrpSpPr>
          <p:cNvPr id="24579" name="Group 4"/>
          <p:cNvGrpSpPr>
            <a:grpSpLocks/>
          </p:cNvGrpSpPr>
          <p:nvPr/>
        </p:nvGrpSpPr>
        <p:grpSpPr bwMode="auto">
          <a:xfrm>
            <a:off x="2590801" y="1782764"/>
            <a:ext cx="7593013" cy="4167187"/>
            <a:chOff x="1066800" y="1782763"/>
            <a:chExt cx="7593013" cy="4167187"/>
          </a:xfrm>
        </p:grpSpPr>
        <p:grpSp>
          <p:nvGrpSpPr>
            <p:cNvPr id="24580" name="Group 3"/>
            <p:cNvGrpSpPr>
              <a:grpSpLocks/>
            </p:cNvGrpSpPr>
            <p:nvPr/>
          </p:nvGrpSpPr>
          <p:grpSpPr bwMode="auto">
            <a:xfrm>
              <a:off x="1066801" y="1782764"/>
              <a:ext cx="2530476" cy="1201738"/>
              <a:chOff x="793" y="1123"/>
              <a:chExt cx="1594" cy="757"/>
            </a:xfrm>
          </p:grpSpPr>
          <p:sp>
            <p:nvSpPr>
              <p:cNvPr id="23566" name="Rectangle 4"/>
              <p:cNvSpPr>
                <a:spLocks noChangeArrowheads="1"/>
              </p:cNvSpPr>
              <p:nvPr/>
            </p:nvSpPr>
            <p:spPr bwMode="blackWhite">
              <a:xfrm>
                <a:off x="860" y="1528"/>
                <a:ext cx="1381" cy="352"/>
              </a:xfrm>
              <a:prstGeom prst="rect">
                <a:avLst/>
              </a:prstGeom>
              <a:solidFill>
                <a:srgbClr val="FFFFCC"/>
              </a:solidFill>
              <a:ln w="12700">
                <a:solidFill>
                  <a:schemeClr val="bg2"/>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sz="1200" b="1">
                    <a:solidFill>
                      <a:srgbClr val="000000"/>
                    </a:solidFill>
                    <a:latin typeface="Courier New" pitchFamily="49" charset="0"/>
                  </a:rPr>
                  <a:t>SELECT department_name </a:t>
                </a:r>
              </a:p>
              <a:p>
                <a:pPr eaLnBrk="0" hangingPunct="0">
                  <a:tabLst>
                    <a:tab pos="1200150" algn="l"/>
                  </a:tabLst>
                  <a:defRPr/>
                </a:pPr>
                <a:r>
                  <a:rPr lang="en-US" sz="1200" b="1">
                    <a:solidFill>
                      <a:srgbClr val="000000"/>
                    </a:solidFill>
                    <a:latin typeface="Courier New" pitchFamily="49" charset="0"/>
                  </a:rPr>
                  <a:t>FROM   departments;</a:t>
                </a:r>
              </a:p>
            </p:txBody>
          </p:sp>
          <p:sp>
            <p:nvSpPr>
              <p:cNvPr id="24591" name="Rectangle 5"/>
              <p:cNvSpPr>
                <a:spLocks noChangeArrowheads="1"/>
              </p:cNvSpPr>
              <p:nvPr/>
            </p:nvSpPr>
            <p:spPr bwMode="auto">
              <a:xfrm>
                <a:off x="793" y="1123"/>
                <a:ext cx="15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t>SQL statement</a:t>
                </a:r>
                <a:br>
                  <a:rPr lang="en-US" b="1"/>
                </a:br>
                <a:r>
                  <a:rPr lang="en-US" b="1"/>
                  <a:t>is entered.</a:t>
                </a:r>
              </a:p>
            </p:txBody>
          </p:sp>
        </p:grpSp>
        <p:sp>
          <p:nvSpPr>
            <p:cNvPr id="24581" name="Arc 6"/>
            <p:cNvSpPr>
              <a:spLocks/>
            </p:cNvSpPr>
            <p:nvPr/>
          </p:nvSpPr>
          <p:spPr bwMode="auto">
            <a:xfrm>
              <a:off x="3532188" y="2674938"/>
              <a:ext cx="3182937" cy="914400"/>
            </a:xfrm>
            <a:custGeom>
              <a:avLst/>
              <a:gdLst>
                <a:gd name="T0" fmla="*/ 2147483647 w 19771"/>
                <a:gd name="T1" fmla="*/ 0 h 21597"/>
                <a:gd name="T2" fmla="*/ 2147483647 w 19771"/>
                <a:gd name="T3" fmla="*/ 2147483647 h 21597"/>
                <a:gd name="T4" fmla="*/ 0 w 19771"/>
                <a:gd name="T5" fmla="*/ 2147483647 h 21597"/>
                <a:gd name="T6" fmla="*/ 0 60000 65536"/>
                <a:gd name="T7" fmla="*/ 0 60000 65536"/>
                <a:gd name="T8" fmla="*/ 0 60000 65536"/>
                <a:gd name="T9" fmla="*/ 0 w 19771"/>
                <a:gd name="T10" fmla="*/ 0 h 21597"/>
                <a:gd name="T11" fmla="*/ 19771 w 19771"/>
                <a:gd name="T12" fmla="*/ 21597 h 21597"/>
              </a:gdLst>
              <a:ahLst/>
              <a:cxnLst>
                <a:cxn ang="T6">
                  <a:pos x="T0" y="T1"/>
                </a:cxn>
                <a:cxn ang="T7">
                  <a:pos x="T2" y="T3"/>
                </a:cxn>
                <a:cxn ang="T8">
                  <a:pos x="T4" y="T5"/>
                </a:cxn>
              </a:cxnLst>
              <a:rect l="T9" t="T10" r="T11" b="T12"/>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lnTo>
                    <a:pt x="374"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nvGrpSpPr>
            <p:cNvPr id="24582" name="Group 7"/>
            <p:cNvGrpSpPr>
              <a:grpSpLocks/>
            </p:cNvGrpSpPr>
            <p:nvPr/>
          </p:nvGrpSpPr>
          <p:grpSpPr bwMode="auto">
            <a:xfrm>
              <a:off x="6594475" y="3094038"/>
              <a:ext cx="1319213" cy="1363662"/>
              <a:chOff x="4154" y="1949"/>
              <a:chExt cx="831" cy="859"/>
            </a:xfrm>
          </p:grpSpPr>
          <p:sp>
            <p:nvSpPr>
              <p:cNvPr id="24587" name="Rectangle 8"/>
              <p:cNvSpPr>
                <a:spLocks noChangeArrowheads="1"/>
              </p:cNvSpPr>
              <p:nvPr/>
            </p:nvSpPr>
            <p:spPr bwMode="ltGray">
              <a:xfrm>
                <a:off x="4154" y="2123"/>
                <a:ext cx="831" cy="515"/>
              </a:xfrm>
              <a:prstGeom prst="rect">
                <a:avLst/>
              </a:prstGeom>
              <a:gradFill rotWithShape="0">
                <a:gsLst>
                  <a:gs pos="0">
                    <a:srgbClr val="8E8E8E"/>
                  </a:gs>
                  <a:gs pos="50000">
                    <a:srgbClr val="B2B2B2"/>
                  </a:gs>
                  <a:gs pos="100000">
                    <a:srgbClr val="8E8E8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4588" name="Oval 9"/>
              <p:cNvSpPr>
                <a:spLocks noChangeArrowheads="1"/>
              </p:cNvSpPr>
              <p:nvPr/>
            </p:nvSpPr>
            <p:spPr bwMode="ltGray">
              <a:xfrm>
                <a:off x="4154" y="1949"/>
                <a:ext cx="831" cy="330"/>
              </a:xfrm>
              <a:prstGeom prst="ellipse">
                <a:avLst/>
              </a:prstGeom>
              <a:gradFill rotWithShape="0">
                <a:gsLst>
                  <a:gs pos="0">
                    <a:srgbClr val="A0A0A0"/>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4589" name="Oval 10"/>
              <p:cNvSpPr>
                <a:spLocks noChangeArrowheads="1"/>
              </p:cNvSpPr>
              <p:nvPr/>
            </p:nvSpPr>
            <p:spPr bwMode="ltGray">
              <a:xfrm>
                <a:off x="4154" y="2478"/>
                <a:ext cx="831" cy="330"/>
              </a:xfrm>
              <a:prstGeom prst="ellipse">
                <a:avLst/>
              </a:prstGeom>
              <a:gradFill rotWithShape="0">
                <a:gsLst>
                  <a:gs pos="0">
                    <a:srgbClr val="8E8E8E"/>
                  </a:gs>
                  <a:gs pos="50000">
                    <a:srgbClr val="B2B2B2"/>
                  </a:gs>
                  <a:gs pos="100000">
                    <a:srgbClr val="8E8E8E"/>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
          <p:nvSpPr>
            <p:cNvPr id="24583" name="Rectangle 11"/>
            <p:cNvSpPr>
              <a:spLocks noChangeArrowheads="1"/>
            </p:cNvSpPr>
            <p:nvPr/>
          </p:nvSpPr>
          <p:spPr bwMode="auto">
            <a:xfrm>
              <a:off x="6800850" y="3625850"/>
              <a:ext cx="895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a:solidFill>
                    <a:srgbClr val="FF0000"/>
                  </a:solidFill>
                </a:rPr>
                <a:t>Oracle</a:t>
              </a:r>
            </a:p>
            <a:p>
              <a:r>
                <a:rPr lang="en-US" b="1">
                  <a:solidFill>
                    <a:srgbClr val="FF0000"/>
                  </a:solidFill>
                </a:rPr>
                <a:t>server</a:t>
              </a:r>
            </a:p>
          </p:txBody>
        </p:sp>
        <p:sp>
          <p:nvSpPr>
            <p:cNvPr id="24584" name="Rectangle 12"/>
            <p:cNvSpPr>
              <a:spLocks noChangeArrowheads="1"/>
            </p:cNvSpPr>
            <p:nvPr/>
          </p:nvSpPr>
          <p:spPr bwMode="auto">
            <a:xfrm>
              <a:off x="6167438" y="2149475"/>
              <a:ext cx="2492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b="1"/>
                <a:t>Statement is sent to Oracle Server.</a:t>
              </a:r>
            </a:p>
          </p:txBody>
        </p:sp>
        <p:sp>
          <p:nvSpPr>
            <p:cNvPr id="24585" name="Arc 13"/>
            <p:cNvSpPr>
              <a:spLocks/>
            </p:cNvSpPr>
            <p:nvPr/>
          </p:nvSpPr>
          <p:spPr bwMode="auto">
            <a:xfrm rot="10800000">
              <a:off x="4267200" y="4572000"/>
              <a:ext cx="3001963" cy="914400"/>
            </a:xfrm>
            <a:custGeom>
              <a:avLst/>
              <a:gdLst>
                <a:gd name="T0" fmla="*/ 0 w 21558"/>
                <a:gd name="T1" fmla="*/ 2147483647 h 21594"/>
                <a:gd name="T2" fmla="*/ 2147483647 w 21558"/>
                <a:gd name="T3" fmla="*/ 0 h 21594"/>
                <a:gd name="T4" fmla="*/ 2147483647 w 21558"/>
                <a:gd name="T5" fmla="*/ 2147483647 h 21594"/>
                <a:gd name="T6" fmla="*/ 0 60000 65536"/>
                <a:gd name="T7" fmla="*/ 0 60000 65536"/>
                <a:gd name="T8" fmla="*/ 0 60000 65536"/>
                <a:gd name="T9" fmla="*/ 0 w 21558"/>
                <a:gd name="T10" fmla="*/ 0 h 21594"/>
                <a:gd name="T11" fmla="*/ 21558 w 21558"/>
                <a:gd name="T12" fmla="*/ 21594 h 21594"/>
              </a:gdLst>
              <a:ahLst/>
              <a:cxnLst>
                <a:cxn ang="T6">
                  <a:pos x="T0" y="T1"/>
                </a:cxn>
                <a:cxn ang="T7">
                  <a:pos x="T2" y="T3"/>
                </a:cxn>
                <a:cxn ang="T8">
                  <a:pos x="T4" y="T5"/>
                </a:cxn>
              </a:cxnLst>
              <a:rect l="T9" t="T10" r="T11" b="T12"/>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lnTo>
                    <a:pt x="0" y="20244"/>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458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49700"/>
              <a:ext cx="32004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gr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46860526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36775" y="228600"/>
            <a:ext cx="8153400" cy="990600"/>
          </a:xfrm>
        </p:spPr>
        <p:txBody>
          <a:bodyPr/>
          <a:lstStyle/>
          <a:p>
            <a:r>
              <a:rPr lang="en-US" smtClean="0"/>
              <a:t>Changing the Name of an Object</a:t>
            </a:r>
          </a:p>
        </p:txBody>
      </p:sp>
      <p:sp>
        <p:nvSpPr>
          <p:cNvPr id="21507" name="Rectangle 3"/>
          <p:cNvSpPr>
            <a:spLocks noGrp="1" noChangeArrowheads="1"/>
          </p:cNvSpPr>
          <p:nvPr>
            <p:ph idx="1"/>
          </p:nvPr>
        </p:nvSpPr>
        <p:spPr>
          <a:xfrm>
            <a:off x="1967753" y="1344708"/>
            <a:ext cx="8322422" cy="4343400"/>
          </a:xfrm>
        </p:spPr>
        <p:txBody>
          <a:bodyPr/>
          <a:lstStyle/>
          <a:p>
            <a:r>
              <a:rPr lang="en-US" dirty="0" smtClean="0"/>
              <a:t>To change the name of a table, view, sequence, or synonym, you execute the </a:t>
            </a:r>
            <a:r>
              <a:rPr lang="en-US" dirty="0" smtClean="0">
                <a:latin typeface="Courier New" panose="02070309020205020404" pitchFamily="49" charset="0"/>
              </a:rPr>
              <a:t>RENAME</a:t>
            </a:r>
            <a:r>
              <a:rPr lang="en-US" dirty="0" smtClean="0"/>
              <a:t> statement.</a:t>
            </a:r>
          </a:p>
          <a:p>
            <a:pPr>
              <a:buFont typeface="Arial" panose="020B0604020202020204" pitchFamily="34" charset="0"/>
              <a:buNone/>
            </a:pPr>
            <a:endParaRPr lang="en-US" dirty="0" smtClean="0"/>
          </a:p>
          <a:p>
            <a:pPr>
              <a:buFont typeface="Arial" panose="020B0604020202020204" pitchFamily="34" charset="0"/>
              <a:buNone/>
            </a:pPr>
            <a:endParaRPr lang="en-US" dirty="0" smtClean="0"/>
          </a:p>
          <a:p>
            <a:r>
              <a:rPr lang="en-US" dirty="0" smtClean="0"/>
              <a:t>You must be the owner of the object.</a:t>
            </a:r>
          </a:p>
        </p:txBody>
      </p:sp>
      <p:sp>
        <p:nvSpPr>
          <p:cNvPr id="60420" name="Rectangle 4"/>
          <p:cNvSpPr>
            <a:spLocks noChangeArrowheads="1"/>
          </p:cNvSpPr>
          <p:nvPr/>
        </p:nvSpPr>
        <p:spPr bwMode="blackWhite">
          <a:xfrm>
            <a:off x="2253504" y="2320743"/>
            <a:ext cx="7258050" cy="704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RENAME dept TO </a:t>
            </a:r>
            <a:r>
              <a:rPr lang="en-US" b="1" dirty="0">
                <a:solidFill>
                  <a:srgbClr val="000000"/>
                </a:solidFill>
                <a:latin typeface="Courier New" pitchFamily="49" charset="0"/>
              </a:rPr>
              <a:t>department;</a:t>
            </a:r>
            <a:endParaRPr lang="en-US" b="1" dirty="0">
              <a:solidFill>
                <a:srgbClr val="000000"/>
              </a:solidFill>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Table renamed.</a:t>
            </a:r>
          </a:p>
        </p:txBody>
      </p:sp>
      <p:sp>
        <p:nvSpPr>
          <p:cNvPr id="8"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1180476732"/>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136775" y="228600"/>
            <a:ext cx="8153400" cy="990600"/>
          </a:xfrm>
        </p:spPr>
        <p:txBody>
          <a:bodyPr/>
          <a:lstStyle/>
          <a:p>
            <a:r>
              <a:rPr lang="en-US" smtClean="0"/>
              <a:t>Truncating a Table</a:t>
            </a:r>
          </a:p>
        </p:txBody>
      </p:sp>
      <p:sp>
        <p:nvSpPr>
          <p:cNvPr id="22531" name="Rectangle 3"/>
          <p:cNvSpPr>
            <a:spLocks noGrp="1" noChangeArrowheads="1"/>
          </p:cNvSpPr>
          <p:nvPr>
            <p:ph idx="1"/>
          </p:nvPr>
        </p:nvSpPr>
        <p:spPr>
          <a:xfrm>
            <a:off x="1967753" y="1219201"/>
            <a:ext cx="8322422" cy="4979894"/>
          </a:xfrm>
        </p:spPr>
        <p:txBody>
          <a:bodyPr/>
          <a:lstStyle/>
          <a:p>
            <a:r>
              <a:rPr lang="en-US" dirty="0" smtClean="0"/>
              <a:t>The </a:t>
            </a:r>
            <a:r>
              <a:rPr lang="en-US" dirty="0" smtClean="0">
                <a:latin typeface="Courier New" panose="02070309020205020404" pitchFamily="49" charset="0"/>
              </a:rPr>
              <a:t>TRUNCATE TABLE</a:t>
            </a:r>
            <a:r>
              <a:rPr lang="en-US" dirty="0" smtClean="0"/>
              <a:t> statement:</a:t>
            </a:r>
          </a:p>
          <a:p>
            <a:pPr lvl="1"/>
            <a:r>
              <a:rPr lang="en-US" dirty="0" smtClean="0"/>
              <a:t>Removes all rows from a table</a:t>
            </a:r>
          </a:p>
          <a:p>
            <a:pPr lvl="1"/>
            <a:r>
              <a:rPr lang="en-US" dirty="0" smtClean="0"/>
              <a:t>Releases the storage space used by that table</a:t>
            </a:r>
          </a:p>
          <a:p>
            <a:pPr lvl="1">
              <a:buFontTx/>
              <a:buNone/>
            </a:pPr>
            <a:endParaRPr lang="en-US" dirty="0" smtClean="0"/>
          </a:p>
          <a:p>
            <a:pPr lvl="1">
              <a:buFontTx/>
              <a:buNone/>
            </a:pPr>
            <a:endParaRPr lang="en-US" dirty="0" smtClean="0"/>
          </a:p>
          <a:p>
            <a:endParaRPr lang="en-US" dirty="0" smtClean="0"/>
          </a:p>
          <a:p>
            <a:r>
              <a:rPr lang="en-US" dirty="0" smtClean="0"/>
              <a:t>You cannot roll back row removal when using </a:t>
            </a:r>
            <a:r>
              <a:rPr lang="en-US" dirty="0" smtClean="0">
                <a:latin typeface="Courier New" panose="02070309020205020404" pitchFamily="49" charset="0"/>
              </a:rPr>
              <a:t>TRUNCATE</a:t>
            </a:r>
            <a:r>
              <a:rPr lang="en-US" dirty="0" smtClean="0"/>
              <a:t>.</a:t>
            </a:r>
          </a:p>
          <a:p>
            <a:r>
              <a:rPr lang="en-US" dirty="0" smtClean="0"/>
              <a:t>Alternatively, you can remove rows by using the </a:t>
            </a:r>
            <a:r>
              <a:rPr lang="en-US" dirty="0" smtClean="0">
                <a:latin typeface="Courier New" panose="02070309020205020404" pitchFamily="49" charset="0"/>
              </a:rPr>
              <a:t>DELETE</a:t>
            </a:r>
            <a:r>
              <a:rPr lang="en-US" dirty="0" smtClean="0"/>
              <a:t> statement.</a:t>
            </a:r>
          </a:p>
          <a:p>
            <a:pPr lvl="1" algn="ctr">
              <a:buFont typeface="Wingdings 2" panose="05020102010507070707" pitchFamily="18" charset="2"/>
              <a:buNone/>
            </a:pPr>
            <a:r>
              <a:rPr lang="en-US" sz="2900" dirty="0">
                <a:solidFill>
                  <a:srgbClr val="0070C0"/>
                </a:solidFill>
                <a:latin typeface="Courier New" panose="02070309020205020404" pitchFamily="49" charset="0"/>
              </a:rPr>
              <a:t>DELETE</a:t>
            </a:r>
            <a:r>
              <a:rPr lang="en-US" dirty="0" smtClean="0">
                <a:solidFill>
                  <a:srgbClr val="0070C0"/>
                </a:solidFill>
              </a:rPr>
              <a:t> </a:t>
            </a:r>
            <a:r>
              <a:rPr lang="en-US" sz="2900" dirty="0">
                <a:solidFill>
                  <a:srgbClr val="0070C0"/>
                </a:solidFill>
                <a:latin typeface="Courier New" panose="02070309020205020404" pitchFamily="49" charset="0"/>
              </a:rPr>
              <a:t>FROM</a:t>
            </a:r>
            <a:r>
              <a:rPr lang="en-US" dirty="0" smtClean="0">
                <a:solidFill>
                  <a:srgbClr val="0070C0"/>
                </a:solidFill>
              </a:rPr>
              <a:t> table-name;</a:t>
            </a:r>
          </a:p>
        </p:txBody>
      </p:sp>
      <p:sp>
        <p:nvSpPr>
          <p:cNvPr id="62468" name="Rectangle 4"/>
          <p:cNvSpPr>
            <a:spLocks noChangeArrowheads="1"/>
          </p:cNvSpPr>
          <p:nvPr/>
        </p:nvSpPr>
        <p:spPr bwMode="blackWhite">
          <a:xfrm>
            <a:off x="2438401" y="2545980"/>
            <a:ext cx="7510463" cy="7667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defRPr/>
            </a:pPr>
            <a:endParaRPr lang="en-US" b="1">
              <a:solidFill>
                <a:srgbClr val="000000"/>
              </a:solidFill>
              <a:latin typeface="Courier New" pitchFamily="49" charset="0"/>
            </a:endParaRPr>
          </a:p>
          <a:p>
            <a:pPr>
              <a:lnSpc>
                <a:spcPct val="150000"/>
              </a:lnSpc>
              <a:tabLst>
                <a:tab pos="1200150" algn="l"/>
              </a:tabLst>
              <a:defRPr/>
            </a:pPr>
            <a:endParaRPr lang="en-US" b="1">
              <a:solidFill>
                <a:srgbClr val="000000"/>
              </a:solidFill>
              <a:latin typeface="Courier New" pitchFamily="49" charset="0"/>
            </a:endParaRPr>
          </a:p>
          <a:p>
            <a:pPr>
              <a:lnSpc>
                <a:spcPct val="150000"/>
              </a:lnSpc>
              <a:tabLst>
                <a:tab pos="1200150" algn="l"/>
              </a:tabLst>
              <a:defRPr/>
            </a:pPr>
            <a:endParaRPr lang="en-US" b="1">
              <a:solidFill>
                <a:srgbClr val="000000"/>
              </a:solidFill>
              <a:latin typeface="Courier New" pitchFamily="49" charset="0"/>
            </a:endParaRPr>
          </a:p>
        </p:txBody>
      </p:sp>
      <p:sp>
        <p:nvSpPr>
          <p:cNvPr id="62469" name="Rectangle 5"/>
          <p:cNvSpPr>
            <a:spLocks noChangeArrowheads="1"/>
          </p:cNvSpPr>
          <p:nvPr/>
        </p:nvSpPr>
        <p:spPr bwMode="blackWhite">
          <a:xfrm>
            <a:off x="2563814" y="2566711"/>
            <a:ext cx="5957887" cy="7143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TRUNCATE TABLE </a:t>
            </a:r>
            <a:r>
              <a:rPr lang="en-US" b="1" dirty="0">
                <a:solidFill>
                  <a:srgbClr val="000000"/>
                </a:solidFill>
                <a:latin typeface="Courier New" pitchFamily="49" charset="0"/>
              </a:rPr>
              <a:t>department;</a:t>
            </a:r>
            <a:endParaRPr lang="en-US" b="1" dirty="0">
              <a:solidFill>
                <a:srgbClr val="000000"/>
              </a:solidFill>
              <a:effectLst>
                <a:outerShdw blurRad="38100" dist="38100" dir="2700000" algn="tl">
                  <a:srgbClr val="FFFFFF"/>
                </a:outerShdw>
              </a:effectLst>
              <a:latin typeface="Courier New" pitchFamily="49" charset="0"/>
            </a:endParaRPr>
          </a:p>
          <a:p>
            <a:pPr>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Table truncated.</a:t>
            </a:r>
          </a:p>
        </p:txBody>
      </p:sp>
      <p:sp>
        <p:nvSpPr>
          <p:cNvPr id="8"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1757455827"/>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136775" y="228600"/>
            <a:ext cx="8153400" cy="990600"/>
          </a:xfrm>
        </p:spPr>
        <p:txBody>
          <a:bodyPr/>
          <a:lstStyle/>
          <a:p>
            <a:r>
              <a:rPr lang="en-US" smtClean="0"/>
              <a:t>Adding a Constraint Syntax</a:t>
            </a:r>
          </a:p>
        </p:txBody>
      </p:sp>
      <p:sp>
        <p:nvSpPr>
          <p:cNvPr id="37891" name="Rectangle 3"/>
          <p:cNvSpPr>
            <a:spLocks noGrp="1" noChangeArrowheads="1"/>
          </p:cNvSpPr>
          <p:nvPr>
            <p:ph idx="1"/>
          </p:nvPr>
        </p:nvSpPr>
        <p:spPr>
          <a:xfrm>
            <a:off x="1962151" y="1219200"/>
            <a:ext cx="8328025" cy="2133600"/>
          </a:xfrm>
        </p:spPr>
        <p:txBody>
          <a:bodyPr>
            <a:normAutofit fontScale="92500"/>
          </a:bodyPr>
          <a:lstStyle/>
          <a:p>
            <a:pPr>
              <a:buFont typeface="Arial" charset="0"/>
              <a:buNone/>
              <a:defRPr/>
            </a:pPr>
            <a:r>
              <a:rPr lang="en-US" dirty="0"/>
              <a:t>Use the ALTER TABLE statement to:</a:t>
            </a:r>
          </a:p>
          <a:p>
            <a:pPr>
              <a:defRPr/>
            </a:pPr>
            <a:r>
              <a:rPr lang="en-US" dirty="0"/>
              <a:t>Add or drop a constraint, but not modify its structure</a:t>
            </a:r>
          </a:p>
          <a:p>
            <a:pPr>
              <a:defRPr/>
            </a:pPr>
            <a:r>
              <a:rPr lang="en-US" dirty="0"/>
              <a:t>Enable or disable constraints</a:t>
            </a:r>
          </a:p>
          <a:p>
            <a:pPr>
              <a:defRPr/>
            </a:pPr>
            <a:r>
              <a:rPr lang="en-US" dirty="0"/>
              <a:t>Add a NOT NULL constraint by using the MODIFY clause</a:t>
            </a:r>
          </a:p>
        </p:txBody>
      </p:sp>
      <p:sp>
        <p:nvSpPr>
          <p:cNvPr id="37892" name="Rectangle 4"/>
          <p:cNvSpPr>
            <a:spLocks noChangeArrowheads="1"/>
          </p:cNvSpPr>
          <p:nvPr/>
        </p:nvSpPr>
        <p:spPr bwMode="blackWhite">
          <a:xfrm>
            <a:off x="2136775" y="3352800"/>
            <a:ext cx="7888288" cy="14160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defRPr/>
            </a:pPr>
            <a:r>
              <a:rPr lang="en-US" b="1" dirty="0">
                <a:solidFill>
                  <a:srgbClr val="000000"/>
                </a:solidFill>
                <a:latin typeface="Courier New" pitchFamily="49" charset="0"/>
              </a:rPr>
              <a:t>  ALTER TABLE	 </a:t>
            </a:r>
            <a:r>
              <a:rPr lang="en-US" b="1" i="1" dirty="0">
                <a:solidFill>
                  <a:srgbClr val="000000"/>
                </a:solidFill>
                <a:latin typeface="Courier New" pitchFamily="49" charset="0"/>
              </a:rPr>
              <a:t>table</a:t>
            </a:r>
            <a:endParaRPr lang="en-US" b="1" dirty="0">
              <a:solidFill>
                <a:srgbClr val="000000"/>
              </a:solidFill>
              <a:latin typeface="Courier New" pitchFamily="49" charset="0"/>
            </a:endParaRPr>
          </a:p>
          <a:p>
            <a:pPr>
              <a:lnSpc>
                <a:spcPct val="150000"/>
              </a:lnSpc>
              <a:tabLst>
                <a:tab pos="1200150" algn="l"/>
              </a:tabLst>
              <a:defRPr/>
            </a:pPr>
            <a:r>
              <a:rPr lang="en-US" b="1" dirty="0">
                <a:solidFill>
                  <a:srgbClr val="000000"/>
                </a:solidFill>
                <a:latin typeface="Courier New" pitchFamily="49" charset="0"/>
              </a:rPr>
              <a:t>  ADD [CONSTRAINT </a:t>
            </a:r>
            <a:r>
              <a:rPr lang="en-US" b="1" i="1" dirty="0" err="1">
                <a:solidFill>
                  <a:srgbClr val="000000"/>
                </a:solidFill>
                <a:latin typeface="Courier New" pitchFamily="49" charset="0"/>
              </a:rPr>
              <a:t>constraintName</a:t>
            </a:r>
            <a:r>
              <a:rPr lang="en-US" b="1" dirty="0">
                <a:solidFill>
                  <a:srgbClr val="000000"/>
                </a:solidFill>
                <a:latin typeface="Courier New" pitchFamily="49" charset="0"/>
              </a:rPr>
              <a:t>] </a:t>
            </a:r>
            <a:r>
              <a:rPr lang="en-US" b="1" i="1" dirty="0">
                <a:solidFill>
                  <a:srgbClr val="000000"/>
                </a:solidFill>
                <a:latin typeface="Courier New" pitchFamily="49" charset="0"/>
              </a:rPr>
              <a:t>type </a:t>
            </a:r>
            <a:r>
              <a:rPr lang="en-US" b="1" dirty="0">
                <a:solidFill>
                  <a:srgbClr val="000000"/>
                </a:solidFill>
                <a:latin typeface="Courier New" pitchFamily="49" charset="0"/>
              </a:rPr>
              <a:t>(</a:t>
            </a:r>
            <a:r>
              <a:rPr lang="en-US" b="1" i="1" dirty="0">
                <a:solidFill>
                  <a:srgbClr val="000000"/>
                </a:solidFill>
                <a:latin typeface="Courier New" pitchFamily="49" charset="0"/>
              </a:rPr>
              <a:t>column</a:t>
            </a:r>
            <a:r>
              <a:rPr lang="en-US" b="1" dirty="0">
                <a:solidFill>
                  <a:srgbClr val="000000"/>
                </a:solidFill>
                <a:latin typeface="Courier New" pitchFamily="49" charset="0"/>
              </a:rPr>
              <a:t>);</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690120772"/>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136775" y="228600"/>
            <a:ext cx="8153400" cy="990600"/>
          </a:xfrm>
        </p:spPr>
        <p:txBody>
          <a:bodyPr/>
          <a:lstStyle/>
          <a:p>
            <a:r>
              <a:rPr lang="en-US" smtClean="0"/>
              <a:t>Adding a Constraint</a:t>
            </a:r>
          </a:p>
        </p:txBody>
      </p:sp>
      <p:sp>
        <p:nvSpPr>
          <p:cNvPr id="39939" name="Rectangle 3"/>
          <p:cNvSpPr>
            <a:spLocks noGrp="1" noChangeArrowheads="1"/>
          </p:cNvSpPr>
          <p:nvPr>
            <p:ph idx="1"/>
          </p:nvPr>
        </p:nvSpPr>
        <p:spPr>
          <a:xfrm>
            <a:off x="1905001" y="1282702"/>
            <a:ext cx="8385175" cy="1327149"/>
          </a:xfrm>
        </p:spPr>
        <p:txBody>
          <a:bodyPr>
            <a:normAutofit/>
          </a:bodyPr>
          <a:lstStyle/>
          <a:p>
            <a:pPr>
              <a:lnSpc>
                <a:spcPct val="65000"/>
              </a:lnSpc>
              <a:buFont typeface="Arial" charset="0"/>
              <a:buNone/>
              <a:defRPr/>
            </a:pPr>
            <a:r>
              <a:rPr lang="en-US" dirty="0"/>
              <a:t>Add a </a:t>
            </a:r>
            <a:r>
              <a:rPr lang="en-US" dirty="0">
                <a:latin typeface="Courier New" pitchFamily="49" charset="0"/>
              </a:rPr>
              <a:t>FOREIGN KEY</a:t>
            </a:r>
            <a:r>
              <a:rPr lang="en-US" dirty="0"/>
              <a:t> constraint to the </a:t>
            </a:r>
            <a:r>
              <a:rPr lang="en-US" dirty="0">
                <a:latin typeface="Courier New" pitchFamily="49" charset="0"/>
              </a:rPr>
              <a:t>EMPLOYEES</a:t>
            </a:r>
            <a:r>
              <a:rPr lang="en-US" dirty="0"/>
              <a:t> </a:t>
            </a:r>
          </a:p>
          <a:p>
            <a:pPr marL="0" indent="0">
              <a:lnSpc>
                <a:spcPct val="65000"/>
              </a:lnSpc>
              <a:buNone/>
              <a:defRPr/>
            </a:pPr>
            <a:r>
              <a:rPr lang="en-US" dirty="0"/>
              <a:t>table indicating that a manager must already </a:t>
            </a:r>
            <a:r>
              <a:rPr lang="en-US" dirty="0" smtClean="0"/>
              <a:t>exist as a valid </a:t>
            </a:r>
            <a:r>
              <a:rPr lang="en-US" dirty="0"/>
              <a:t>employee in the </a:t>
            </a:r>
            <a:r>
              <a:rPr lang="en-US" dirty="0">
                <a:latin typeface="Courier New" pitchFamily="49" charset="0"/>
              </a:rPr>
              <a:t>EMPLOYEES</a:t>
            </a:r>
            <a:r>
              <a:rPr lang="en-US" dirty="0"/>
              <a:t> table.</a:t>
            </a:r>
          </a:p>
        </p:txBody>
      </p:sp>
      <p:sp>
        <p:nvSpPr>
          <p:cNvPr id="39940" name="Rectangle 4"/>
          <p:cNvSpPr>
            <a:spLocks noChangeArrowheads="1"/>
          </p:cNvSpPr>
          <p:nvPr/>
        </p:nvSpPr>
        <p:spPr bwMode="blackWhite">
          <a:xfrm>
            <a:off x="2136648" y="2609851"/>
            <a:ext cx="7872540" cy="2355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charset="0"/>
            </a:endParaRPr>
          </a:p>
        </p:txBody>
      </p:sp>
      <p:sp>
        <p:nvSpPr>
          <p:cNvPr id="39941" name="Rectangle 5"/>
          <p:cNvSpPr>
            <a:spLocks noChangeArrowheads="1"/>
          </p:cNvSpPr>
          <p:nvPr/>
        </p:nvSpPr>
        <p:spPr bwMode="blackWhite">
          <a:xfrm>
            <a:off x="2343150" y="2609852"/>
            <a:ext cx="7715250" cy="2419349"/>
          </a:xfrm>
          <a:prstGeom prst="rect">
            <a:avLst/>
          </a:prstGeom>
          <a:noFill/>
          <a:ln w="9525">
            <a:noFill/>
            <a:miter lim="800000"/>
            <a:headEnd/>
            <a:tailEnd/>
          </a:ln>
          <a:effectLst/>
        </p:spPr>
        <p:txBody>
          <a:bodyPr wrap="none" lIns="92075" tIns="46038" rIns="92075" bIns="46038" anchor="ctr"/>
          <a:lstStyle/>
          <a:p>
            <a:pPr>
              <a:lnSpc>
                <a:spcPct val="200000"/>
              </a:lnSpc>
              <a:tabLst>
                <a:tab pos="1200150" algn="l"/>
              </a:tabLst>
              <a:defRPr/>
            </a:pPr>
            <a:r>
              <a:rPr lang="en-US" b="1" dirty="0">
                <a:solidFill>
                  <a:srgbClr val="000000"/>
                </a:solidFill>
                <a:latin typeface="Courier New" pitchFamily="49" charset="0"/>
              </a:rPr>
              <a:t>ALTER TABLE     employees</a:t>
            </a:r>
          </a:p>
          <a:p>
            <a:pPr>
              <a:lnSpc>
                <a:spcPct val="200000"/>
              </a:lnSpc>
              <a:tabLst>
                <a:tab pos="1200150" algn="l"/>
              </a:tabLst>
              <a:defRPr/>
            </a:pPr>
            <a:r>
              <a:rPr lang="en-US" b="1" dirty="0">
                <a:solidFill>
                  <a:srgbClr val="000000"/>
                </a:solidFill>
                <a:latin typeface="Courier New" pitchFamily="49" charset="0"/>
              </a:rPr>
              <a:t>ADD CONSTRAINT  </a:t>
            </a:r>
            <a:r>
              <a:rPr lang="en-US" b="1" dirty="0" err="1">
                <a:solidFill>
                  <a:srgbClr val="000000"/>
                </a:solidFill>
                <a:latin typeface="Courier New" pitchFamily="49" charset="0"/>
              </a:rPr>
              <a:t>emp_manager_fk</a:t>
            </a:r>
            <a:r>
              <a:rPr lang="en-US" b="1" dirty="0">
                <a:solidFill>
                  <a:srgbClr val="000000"/>
                </a:solidFill>
                <a:latin typeface="Courier New" pitchFamily="49" charset="0"/>
              </a:rPr>
              <a:t> </a:t>
            </a:r>
          </a:p>
          <a:p>
            <a:pPr>
              <a:lnSpc>
                <a:spcPct val="200000"/>
              </a:lnSpc>
              <a:tabLst>
                <a:tab pos="1200150" algn="l"/>
              </a:tabLst>
              <a:defRPr/>
            </a:pPr>
            <a:r>
              <a:rPr lang="en-US" b="1" dirty="0">
                <a:solidFill>
                  <a:srgbClr val="000000"/>
                </a:solidFill>
                <a:latin typeface="Courier New" pitchFamily="49" charset="0"/>
              </a:rPr>
              <a:t>  FOREIGN KEY(</a:t>
            </a:r>
            <a:r>
              <a:rPr lang="en-US" b="1" dirty="0" err="1">
                <a:solidFill>
                  <a:srgbClr val="000000"/>
                </a:solidFill>
                <a:latin typeface="Courier New" pitchFamily="49" charset="0"/>
              </a:rPr>
              <a:t>manager_id</a:t>
            </a:r>
            <a:r>
              <a:rPr lang="en-US" b="1" dirty="0">
                <a:solidFill>
                  <a:srgbClr val="000000"/>
                </a:solidFill>
                <a:latin typeface="Courier New" pitchFamily="49" charset="0"/>
              </a:rPr>
              <a:t>) </a:t>
            </a:r>
          </a:p>
          <a:p>
            <a:pPr>
              <a:lnSpc>
                <a:spcPct val="200000"/>
              </a:lnSpc>
              <a:tabLst>
                <a:tab pos="1200150" algn="l"/>
              </a:tabLst>
              <a:defRPr/>
            </a:pPr>
            <a:r>
              <a:rPr lang="en-US" b="1" dirty="0">
                <a:solidFill>
                  <a:srgbClr val="000000"/>
                </a:solidFill>
                <a:latin typeface="Courier New" pitchFamily="49" charset="0"/>
              </a:rPr>
              <a:t>  REFERENCES employees(</a:t>
            </a:r>
            <a:r>
              <a:rPr lang="en-US" b="1" dirty="0" err="1">
                <a:solidFill>
                  <a:srgbClr val="000000"/>
                </a:solidFill>
                <a:latin typeface="Courier New" pitchFamily="49" charset="0"/>
              </a:rPr>
              <a:t>employee_id</a:t>
            </a:r>
            <a:r>
              <a:rPr lang="en-US" b="1" dirty="0">
                <a:solidFill>
                  <a:srgbClr val="000000"/>
                </a:solidFill>
                <a:latin typeface="Courier New" pitchFamily="49" charset="0"/>
              </a:rPr>
              <a:t>);</a:t>
            </a:r>
          </a:p>
          <a:p>
            <a:pPr>
              <a:lnSpc>
                <a:spcPct val="200000"/>
              </a:lnSpc>
              <a:tabLst>
                <a:tab pos="1200150" algn="l"/>
              </a:tabLst>
              <a:defRPr/>
            </a:pPr>
            <a:r>
              <a:rPr lang="en-US" b="1" dirty="0">
                <a:solidFill>
                  <a:srgbClr val="FF3300"/>
                </a:solidFill>
                <a:effectLst>
                  <a:outerShdw blurRad="38100" dist="38100" dir="2700000" algn="tl">
                    <a:srgbClr val="FFFFFF"/>
                  </a:outerShdw>
                </a:effectLst>
                <a:latin typeface="Courier New" pitchFamily="49" charset="0"/>
              </a:rPr>
              <a:t>Table altered.</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044118962"/>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36775" y="228600"/>
            <a:ext cx="8153400" cy="990600"/>
          </a:xfrm>
        </p:spPr>
        <p:txBody>
          <a:bodyPr/>
          <a:lstStyle/>
          <a:p>
            <a:r>
              <a:rPr lang="en-US" smtClean="0"/>
              <a:t>Dropping a Constraint</a:t>
            </a:r>
          </a:p>
        </p:txBody>
      </p:sp>
      <p:sp>
        <p:nvSpPr>
          <p:cNvPr id="41987" name="Rectangle 3"/>
          <p:cNvSpPr>
            <a:spLocks noGrp="1" noChangeArrowheads="1"/>
          </p:cNvSpPr>
          <p:nvPr>
            <p:ph idx="1"/>
          </p:nvPr>
        </p:nvSpPr>
        <p:spPr>
          <a:xfrm>
            <a:off x="1943101" y="1295401"/>
            <a:ext cx="8191499" cy="3419475"/>
          </a:xfrm>
        </p:spPr>
        <p:txBody>
          <a:bodyPr>
            <a:normAutofit fontScale="92500" lnSpcReduction="20000"/>
          </a:bodyPr>
          <a:lstStyle/>
          <a:p>
            <a:pPr>
              <a:defRPr/>
            </a:pPr>
            <a:r>
              <a:rPr lang="en-US" dirty="0"/>
              <a:t>Remove the manager constraint from the </a:t>
            </a:r>
            <a:r>
              <a:rPr lang="en-US" dirty="0">
                <a:latin typeface="Courier New" pitchFamily="49" charset="0"/>
              </a:rPr>
              <a:t>EMPLOYEES</a:t>
            </a:r>
            <a:r>
              <a:rPr lang="en-US" dirty="0"/>
              <a:t> table.</a:t>
            </a:r>
          </a:p>
          <a:p>
            <a:pPr>
              <a:buFont typeface="Arial" charset="0"/>
              <a:buNone/>
              <a:defRPr/>
            </a:pPr>
            <a:endParaRPr lang="en-US" dirty="0"/>
          </a:p>
          <a:p>
            <a:pPr>
              <a:buFont typeface="Arial" charset="0"/>
              <a:buNone/>
              <a:defRPr/>
            </a:pPr>
            <a:endParaRPr lang="en-US" dirty="0"/>
          </a:p>
          <a:p>
            <a:pPr>
              <a:buFont typeface="Arial" charset="0"/>
              <a:buNone/>
              <a:defRPr/>
            </a:pPr>
            <a:endParaRPr lang="en-US" dirty="0"/>
          </a:p>
          <a:p>
            <a:pPr>
              <a:defRPr/>
            </a:pPr>
            <a:r>
              <a:rPr lang="en-US" dirty="0"/>
              <a:t>Remove the </a:t>
            </a:r>
            <a:r>
              <a:rPr lang="en-US" dirty="0">
                <a:latin typeface="Courier New" pitchFamily="49" charset="0"/>
              </a:rPr>
              <a:t>PRIMARY KEY</a:t>
            </a:r>
            <a:r>
              <a:rPr lang="en-US" dirty="0"/>
              <a:t> constraint on the </a:t>
            </a:r>
            <a:r>
              <a:rPr lang="en-US" dirty="0">
                <a:latin typeface="Courier New" pitchFamily="49" charset="0"/>
              </a:rPr>
              <a:t>DEPARTMENTS</a:t>
            </a:r>
            <a:r>
              <a:rPr lang="en-US" dirty="0"/>
              <a:t> table and drop the associated </a:t>
            </a:r>
            <a:r>
              <a:rPr lang="en-US" dirty="0">
                <a:latin typeface="Courier New" pitchFamily="49" charset="0"/>
              </a:rPr>
              <a:t>FOREIGN KEY</a:t>
            </a:r>
            <a:r>
              <a:rPr lang="en-US" dirty="0"/>
              <a:t> constraint on the </a:t>
            </a:r>
            <a:r>
              <a:rPr lang="en-US" dirty="0">
                <a:latin typeface="Courier New" pitchFamily="49" charset="0"/>
              </a:rPr>
              <a:t>EMPLOYEES.DEPARTMENT_ID</a:t>
            </a:r>
            <a:r>
              <a:rPr lang="en-US" dirty="0"/>
              <a:t> column.</a:t>
            </a:r>
          </a:p>
        </p:txBody>
      </p:sp>
      <p:sp>
        <p:nvSpPr>
          <p:cNvPr id="28676" name="Arc 4"/>
          <p:cNvSpPr>
            <a:spLocks/>
          </p:cNvSpPr>
          <p:nvPr/>
        </p:nvSpPr>
        <p:spPr bwMode="ltGray">
          <a:xfrm>
            <a:off x="6988175" y="2660651"/>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1989" name="Rectangle 5"/>
          <p:cNvSpPr>
            <a:spLocks noChangeArrowheads="1"/>
          </p:cNvSpPr>
          <p:nvPr/>
        </p:nvSpPr>
        <p:spPr bwMode="blackWhite">
          <a:xfrm>
            <a:off x="2425701" y="1771651"/>
            <a:ext cx="7496175" cy="1187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defRPr/>
            </a:pPr>
            <a:r>
              <a:rPr lang="en-US" b="1" dirty="0">
                <a:solidFill>
                  <a:srgbClr val="000000"/>
                </a:solidFill>
                <a:latin typeface="Courier New" pitchFamily="49" charset="0"/>
              </a:rPr>
              <a:t>ALTER TABLE      employees</a:t>
            </a:r>
          </a:p>
          <a:p>
            <a:pPr>
              <a:lnSpc>
                <a:spcPct val="150000"/>
              </a:lnSpc>
              <a:tabLst>
                <a:tab pos="1200150" algn="l"/>
              </a:tabLst>
              <a:defRPr/>
            </a:pPr>
            <a:r>
              <a:rPr lang="en-US" b="1" dirty="0">
                <a:solidFill>
                  <a:srgbClr val="000000"/>
                </a:solidFill>
                <a:latin typeface="Courier New" pitchFamily="49" charset="0"/>
              </a:rPr>
              <a:t>DROP CONSTRAINT  </a:t>
            </a:r>
            <a:r>
              <a:rPr lang="en-US" b="1" dirty="0" err="1">
                <a:solidFill>
                  <a:srgbClr val="000000"/>
                </a:solidFill>
                <a:latin typeface="Courier New" pitchFamily="49" charset="0"/>
              </a:rPr>
              <a:t>emp_manager_fk</a:t>
            </a:r>
            <a:r>
              <a:rPr lang="en-US" b="1" dirty="0">
                <a:solidFill>
                  <a:srgbClr val="000000"/>
                </a:solidFill>
                <a:latin typeface="Courier New" pitchFamily="49" charset="0"/>
              </a:rPr>
              <a:t>;</a:t>
            </a:r>
          </a:p>
          <a:p>
            <a:pPr>
              <a:lnSpc>
                <a:spcPct val="150000"/>
              </a:lnSpc>
              <a:tabLst>
                <a:tab pos="1200150" algn="l"/>
              </a:tabLst>
              <a:defRPr/>
            </a:pPr>
            <a:r>
              <a:rPr lang="en-US" b="1" dirty="0">
                <a:solidFill>
                  <a:srgbClr val="FF3300"/>
                </a:solidFill>
                <a:effectLst>
                  <a:outerShdw blurRad="38100" dist="38100" dir="2700000" algn="tl">
                    <a:srgbClr val="000000"/>
                  </a:outerShdw>
                </a:effectLst>
                <a:latin typeface="Courier New" pitchFamily="49" charset="0"/>
              </a:rPr>
              <a:t>Table altered.</a:t>
            </a:r>
          </a:p>
        </p:txBody>
      </p:sp>
      <p:sp>
        <p:nvSpPr>
          <p:cNvPr id="41990" name="Rectangle 6"/>
          <p:cNvSpPr>
            <a:spLocks noChangeArrowheads="1"/>
          </p:cNvSpPr>
          <p:nvPr/>
        </p:nvSpPr>
        <p:spPr bwMode="blackWhite">
          <a:xfrm>
            <a:off x="2425701" y="4600577"/>
            <a:ext cx="7496175" cy="1304924"/>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defRPr/>
            </a:pPr>
            <a:r>
              <a:rPr lang="en-US" b="1" dirty="0">
                <a:solidFill>
                  <a:srgbClr val="000000"/>
                </a:solidFill>
                <a:latin typeface="Courier New" pitchFamily="49" charset="0"/>
              </a:rPr>
              <a:t>ALTER TABLE	departments</a:t>
            </a:r>
          </a:p>
          <a:p>
            <a:pPr>
              <a:lnSpc>
                <a:spcPct val="150000"/>
              </a:lnSpc>
              <a:tabLst>
                <a:tab pos="1200150" algn="l"/>
              </a:tabLst>
              <a:defRPr/>
            </a:pPr>
            <a:r>
              <a:rPr lang="en-US" b="1" dirty="0">
                <a:solidFill>
                  <a:srgbClr val="000000"/>
                </a:solidFill>
                <a:latin typeface="Courier New" pitchFamily="49" charset="0"/>
              </a:rPr>
              <a:t>DROP PRIMARY KEY CASCADE;</a:t>
            </a:r>
          </a:p>
          <a:p>
            <a:pPr>
              <a:lnSpc>
                <a:spcPct val="150000"/>
              </a:lnSpc>
              <a:tabLst>
                <a:tab pos="1200150" algn="l"/>
              </a:tabLst>
              <a:defRPr/>
            </a:pPr>
            <a:r>
              <a:rPr lang="en-US" b="1" dirty="0">
                <a:solidFill>
                  <a:srgbClr val="FF3300"/>
                </a:solidFill>
                <a:effectLst>
                  <a:outerShdw blurRad="38100" dist="38100" dir="2700000" algn="tl">
                    <a:srgbClr val="000000"/>
                  </a:outerShdw>
                </a:effectLst>
                <a:latin typeface="Courier New" pitchFamily="49" charset="0"/>
              </a:rPr>
              <a:t>Table altered.</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180680870"/>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36775" y="228600"/>
            <a:ext cx="8153400" cy="990600"/>
          </a:xfrm>
        </p:spPr>
        <p:txBody>
          <a:bodyPr/>
          <a:lstStyle/>
          <a:p>
            <a:r>
              <a:rPr lang="en-US" smtClean="0"/>
              <a:t>Disabling Constraints</a:t>
            </a:r>
          </a:p>
        </p:txBody>
      </p:sp>
      <p:sp>
        <p:nvSpPr>
          <p:cNvPr id="44035" name="Rectangle 3"/>
          <p:cNvSpPr>
            <a:spLocks noGrp="1" noChangeArrowheads="1"/>
          </p:cNvSpPr>
          <p:nvPr>
            <p:ph idx="1"/>
          </p:nvPr>
        </p:nvSpPr>
        <p:spPr>
          <a:xfrm>
            <a:off x="2000251" y="1219200"/>
            <a:ext cx="8289925" cy="1809750"/>
          </a:xfrm>
        </p:spPr>
        <p:txBody>
          <a:bodyPr>
            <a:normAutofit/>
          </a:bodyPr>
          <a:lstStyle/>
          <a:p>
            <a:pPr>
              <a:defRPr/>
            </a:pPr>
            <a:r>
              <a:rPr lang="en-US" dirty="0"/>
              <a:t>Execute the </a:t>
            </a:r>
            <a:r>
              <a:rPr lang="en-US" dirty="0">
                <a:latin typeface="Courier New" pitchFamily="49" charset="0"/>
              </a:rPr>
              <a:t>DISABLE</a:t>
            </a:r>
            <a:r>
              <a:rPr lang="en-US" dirty="0"/>
              <a:t> clause of the </a:t>
            </a:r>
            <a:r>
              <a:rPr lang="en-US" dirty="0">
                <a:latin typeface="Courier New" pitchFamily="49" charset="0"/>
              </a:rPr>
              <a:t>ALTER</a:t>
            </a:r>
            <a:r>
              <a:rPr lang="en-US" dirty="0"/>
              <a:t> </a:t>
            </a:r>
            <a:r>
              <a:rPr lang="en-US" dirty="0">
                <a:latin typeface="Courier New" pitchFamily="49" charset="0"/>
              </a:rPr>
              <a:t>TABLE</a:t>
            </a:r>
            <a:r>
              <a:rPr lang="en-US" dirty="0"/>
              <a:t> statement to deactivate an integrity constraint.</a:t>
            </a:r>
          </a:p>
          <a:p>
            <a:pPr>
              <a:defRPr/>
            </a:pPr>
            <a:r>
              <a:rPr lang="en-US" dirty="0"/>
              <a:t>Apply the </a:t>
            </a:r>
            <a:r>
              <a:rPr lang="en-US" dirty="0">
                <a:latin typeface="Courier New" pitchFamily="49" charset="0"/>
              </a:rPr>
              <a:t>CASCADE</a:t>
            </a:r>
            <a:r>
              <a:rPr lang="en-US" dirty="0"/>
              <a:t> option to disable dependent integrity constraints.</a:t>
            </a:r>
          </a:p>
        </p:txBody>
      </p:sp>
      <p:sp>
        <p:nvSpPr>
          <p:cNvPr id="44036" name="Rectangle 4"/>
          <p:cNvSpPr>
            <a:spLocks noChangeArrowheads="1"/>
          </p:cNvSpPr>
          <p:nvPr/>
        </p:nvSpPr>
        <p:spPr bwMode="blackWhite">
          <a:xfrm>
            <a:off x="2136775" y="3028951"/>
            <a:ext cx="7812088" cy="1816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defRPr/>
            </a:pPr>
            <a:r>
              <a:rPr lang="en-US" b="1">
                <a:solidFill>
                  <a:srgbClr val="000000"/>
                </a:solidFill>
                <a:latin typeface="Courier New" pitchFamily="49" charset="0"/>
              </a:rPr>
              <a:t>ALTER TABLE		employees</a:t>
            </a:r>
          </a:p>
          <a:p>
            <a:pPr>
              <a:lnSpc>
                <a:spcPct val="150000"/>
              </a:lnSpc>
              <a:tabLst>
                <a:tab pos="1200150" algn="l"/>
              </a:tabLst>
              <a:defRPr/>
            </a:pPr>
            <a:r>
              <a:rPr lang="en-US" b="1">
                <a:solidFill>
                  <a:srgbClr val="000000"/>
                </a:solidFill>
                <a:latin typeface="Courier New" pitchFamily="49" charset="0"/>
              </a:rPr>
              <a:t>DISABLE CONSTRAINT	emp_emp_id_pk CASCADE;</a:t>
            </a:r>
          </a:p>
          <a:p>
            <a:pPr>
              <a:lnSpc>
                <a:spcPct val="150000"/>
              </a:lnSpc>
              <a:tabLst>
                <a:tab pos="1200150" algn="l"/>
              </a:tabLst>
              <a:defRPr/>
            </a:pPr>
            <a:r>
              <a:rPr lang="en-US" b="1">
                <a:solidFill>
                  <a:srgbClr val="FF3300"/>
                </a:solidFill>
                <a:effectLst>
                  <a:outerShdw blurRad="38100" dist="38100" dir="2700000" algn="tl">
                    <a:srgbClr val="000000"/>
                  </a:outerShdw>
                </a:effectLst>
                <a:latin typeface="Courier New" pitchFamily="49" charset="0"/>
              </a:rPr>
              <a:t>Table altered.</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407677702"/>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136775" y="228600"/>
            <a:ext cx="8153400" cy="990600"/>
          </a:xfrm>
        </p:spPr>
        <p:txBody>
          <a:bodyPr/>
          <a:lstStyle/>
          <a:p>
            <a:r>
              <a:rPr lang="en-US" smtClean="0"/>
              <a:t>Enabling Constraints</a:t>
            </a:r>
          </a:p>
        </p:txBody>
      </p:sp>
      <p:sp>
        <p:nvSpPr>
          <p:cNvPr id="46083" name="Rectangle 3"/>
          <p:cNvSpPr>
            <a:spLocks noGrp="1" noChangeArrowheads="1"/>
          </p:cNvSpPr>
          <p:nvPr>
            <p:ph idx="1"/>
          </p:nvPr>
        </p:nvSpPr>
        <p:spPr>
          <a:xfrm>
            <a:off x="1962150" y="1219200"/>
            <a:ext cx="8191500" cy="4184650"/>
          </a:xfrm>
        </p:spPr>
        <p:txBody>
          <a:bodyPr>
            <a:normAutofit/>
          </a:bodyPr>
          <a:lstStyle/>
          <a:p>
            <a:pPr>
              <a:defRPr/>
            </a:pPr>
            <a:r>
              <a:rPr lang="en-US" dirty="0"/>
              <a:t>Activate an integrity constraint currently disabled in the table definition by using the </a:t>
            </a:r>
            <a:r>
              <a:rPr lang="en-US" dirty="0">
                <a:latin typeface="Courier New" pitchFamily="49" charset="0"/>
              </a:rPr>
              <a:t>ENABLE</a:t>
            </a:r>
            <a:r>
              <a:rPr lang="en-US" dirty="0"/>
              <a:t> clause. </a:t>
            </a:r>
            <a:br>
              <a:rPr lang="en-US" dirty="0"/>
            </a:br>
            <a:r>
              <a:rPr lang="en-US" dirty="0"/>
              <a:t/>
            </a:r>
            <a:br>
              <a:rPr lang="en-US" dirty="0"/>
            </a:br>
            <a:r>
              <a:rPr lang="en-US" dirty="0"/>
              <a:t/>
            </a:r>
            <a:br>
              <a:rPr lang="en-US" dirty="0"/>
            </a:br>
            <a:endParaRPr lang="en-US" dirty="0"/>
          </a:p>
          <a:p>
            <a:pPr>
              <a:defRPr/>
            </a:pPr>
            <a:endParaRPr lang="en-US" dirty="0" smtClean="0"/>
          </a:p>
          <a:p>
            <a:pPr>
              <a:defRPr/>
            </a:pPr>
            <a:r>
              <a:rPr lang="en-US" dirty="0" smtClean="0"/>
              <a:t>A </a:t>
            </a:r>
            <a:r>
              <a:rPr lang="en-US" dirty="0">
                <a:latin typeface="Courier New" pitchFamily="49" charset="0"/>
              </a:rPr>
              <a:t>UNIQUE</a:t>
            </a:r>
            <a:r>
              <a:rPr lang="en-US" dirty="0"/>
              <a:t> or </a:t>
            </a:r>
            <a:r>
              <a:rPr lang="en-US" dirty="0">
                <a:latin typeface="Courier New" pitchFamily="49" charset="0"/>
              </a:rPr>
              <a:t>PRIMARY KEY</a:t>
            </a:r>
            <a:r>
              <a:rPr lang="en-US" dirty="0"/>
              <a:t> index is automatically created if you enable a </a:t>
            </a:r>
            <a:r>
              <a:rPr lang="en-US" dirty="0">
                <a:latin typeface="Courier New" pitchFamily="49" charset="0"/>
              </a:rPr>
              <a:t>UNIQUE</a:t>
            </a:r>
            <a:r>
              <a:rPr lang="en-US" dirty="0"/>
              <a:t> key or </a:t>
            </a:r>
            <a:r>
              <a:rPr lang="en-US" dirty="0">
                <a:latin typeface="Courier New" pitchFamily="49" charset="0"/>
              </a:rPr>
              <a:t>PRIMARY KEY</a:t>
            </a:r>
            <a:r>
              <a:rPr lang="en-US" dirty="0"/>
              <a:t> constraint.</a:t>
            </a:r>
          </a:p>
        </p:txBody>
      </p:sp>
      <p:sp>
        <p:nvSpPr>
          <p:cNvPr id="46084" name="Rectangle 4"/>
          <p:cNvSpPr>
            <a:spLocks noChangeArrowheads="1"/>
          </p:cNvSpPr>
          <p:nvPr/>
        </p:nvSpPr>
        <p:spPr bwMode="blackWhite">
          <a:xfrm>
            <a:off x="2316163" y="2171700"/>
            <a:ext cx="7483475" cy="14097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defRPr/>
            </a:pPr>
            <a:r>
              <a:rPr lang="en-US" b="1" dirty="0">
                <a:solidFill>
                  <a:srgbClr val="000000"/>
                </a:solidFill>
                <a:latin typeface="Courier New" pitchFamily="49" charset="0"/>
              </a:rPr>
              <a:t>ALTER TABLE		employees</a:t>
            </a:r>
          </a:p>
          <a:p>
            <a:pPr>
              <a:lnSpc>
                <a:spcPct val="150000"/>
              </a:lnSpc>
              <a:tabLst>
                <a:tab pos="1200150" algn="l"/>
              </a:tabLst>
              <a:defRPr/>
            </a:pPr>
            <a:r>
              <a:rPr lang="en-US" b="1" dirty="0">
                <a:solidFill>
                  <a:srgbClr val="000000"/>
                </a:solidFill>
                <a:latin typeface="Courier New" pitchFamily="49" charset="0"/>
              </a:rPr>
              <a:t>ENABLE CONSTRAINT	</a:t>
            </a:r>
            <a:r>
              <a:rPr lang="en-US" b="1" dirty="0" err="1">
                <a:solidFill>
                  <a:srgbClr val="000000"/>
                </a:solidFill>
                <a:latin typeface="Courier New" pitchFamily="49" charset="0"/>
              </a:rPr>
              <a:t>emp_emp_id_pk</a:t>
            </a:r>
            <a:r>
              <a:rPr lang="en-US" b="1" dirty="0">
                <a:solidFill>
                  <a:srgbClr val="000000"/>
                </a:solidFill>
                <a:latin typeface="Courier New" pitchFamily="49" charset="0"/>
              </a:rPr>
              <a:t>;</a:t>
            </a:r>
          </a:p>
          <a:p>
            <a:pPr>
              <a:lnSpc>
                <a:spcPct val="150000"/>
              </a:lnSpc>
              <a:tabLst>
                <a:tab pos="1200150" algn="l"/>
              </a:tabLst>
              <a:defRPr/>
            </a:pPr>
            <a:r>
              <a:rPr lang="en-US" b="1" dirty="0">
                <a:solidFill>
                  <a:srgbClr val="FF3300"/>
                </a:solidFill>
                <a:effectLst>
                  <a:outerShdw blurRad="38100" dist="38100" dir="2700000" algn="tl">
                    <a:srgbClr val="000000"/>
                  </a:outerShdw>
                </a:effectLst>
                <a:latin typeface="Courier New" pitchFamily="49" charset="0"/>
              </a:rPr>
              <a:t>Table altered.</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837078806"/>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136775" y="228600"/>
            <a:ext cx="8153400" cy="990600"/>
          </a:xfrm>
        </p:spPr>
        <p:txBody>
          <a:bodyPr/>
          <a:lstStyle/>
          <a:p>
            <a:r>
              <a:rPr lang="en-US" smtClean="0"/>
              <a:t>Cascading Constraints</a:t>
            </a:r>
          </a:p>
        </p:txBody>
      </p:sp>
      <p:sp>
        <p:nvSpPr>
          <p:cNvPr id="48131" name="Rectangle 3"/>
          <p:cNvSpPr>
            <a:spLocks noGrp="1" noChangeArrowheads="1"/>
          </p:cNvSpPr>
          <p:nvPr>
            <p:ph idx="1"/>
          </p:nvPr>
        </p:nvSpPr>
        <p:spPr>
          <a:xfrm>
            <a:off x="1943101" y="1219201"/>
            <a:ext cx="8347075" cy="4791075"/>
          </a:xfrm>
        </p:spPr>
        <p:txBody>
          <a:bodyPr>
            <a:normAutofit lnSpcReduction="10000"/>
          </a:bodyPr>
          <a:lstStyle/>
          <a:p>
            <a:pPr>
              <a:defRPr/>
            </a:pPr>
            <a:r>
              <a:rPr lang="en-US" dirty="0"/>
              <a:t>The </a:t>
            </a:r>
            <a:r>
              <a:rPr lang="en-US" dirty="0">
                <a:latin typeface="Courier New" pitchFamily="49" charset="0"/>
              </a:rPr>
              <a:t>CASCADE CONSTRAINTS</a:t>
            </a:r>
            <a:r>
              <a:rPr lang="en-US" dirty="0"/>
              <a:t> clause is used along with the </a:t>
            </a:r>
            <a:r>
              <a:rPr lang="en-US" dirty="0">
                <a:latin typeface="Courier New" pitchFamily="49" charset="0"/>
              </a:rPr>
              <a:t>DROP COLUMN</a:t>
            </a:r>
            <a:r>
              <a:rPr lang="en-US" dirty="0"/>
              <a:t> clause</a:t>
            </a:r>
            <a:r>
              <a:rPr lang="en-US" dirty="0" smtClean="0"/>
              <a:t>.</a:t>
            </a:r>
          </a:p>
          <a:p>
            <a:pPr>
              <a:defRPr/>
            </a:pPr>
            <a:endParaRPr lang="en-US" dirty="0">
              <a:effectLst>
                <a:outerShdw blurRad="38100" dist="38100" dir="2700000" algn="tl">
                  <a:srgbClr val="000000"/>
                </a:outerShdw>
              </a:effectLst>
            </a:endParaRPr>
          </a:p>
          <a:p>
            <a:pPr>
              <a:defRPr/>
            </a:pPr>
            <a:r>
              <a:rPr lang="en-US" dirty="0"/>
              <a:t>The </a:t>
            </a:r>
            <a:r>
              <a:rPr lang="en-US" dirty="0">
                <a:latin typeface="Courier New" pitchFamily="49" charset="0"/>
              </a:rPr>
              <a:t>CASCADE CONSTRAINTS</a:t>
            </a:r>
            <a:r>
              <a:rPr lang="en-US" dirty="0"/>
              <a:t> clause drops all referential integrity constraints that refer to the primary and unique keys defined on the dropped columns</a:t>
            </a:r>
            <a:r>
              <a:rPr lang="en-US" dirty="0" smtClean="0"/>
              <a:t>.</a:t>
            </a:r>
          </a:p>
          <a:p>
            <a:pPr>
              <a:defRPr/>
            </a:pPr>
            <a:endParaRPr lang="en-US" dirty="0"/>
          </a:p>
          <a:p>
            <a:pPr>
              <a:defRPr/>
            </a:pPr>
            <a:r>
              <a:rPr lang="en-US" dirty="0"/>
              <a:t>The </a:t>
            </a:r>
            <a:r>
              <a:rPr lang="en-US" dirty="0">
                <a:latin typeface="Courier New" pitchFamily="49" charset="0"/>
              </a:rPr>
              <a:t>CASCADE CONSTRAINTS</a:t>
            </a:r>
            <a:r>
              <a:rPr lang="en-US" dirty="0"/>
              <a:t> clause also drops all multicolumn constraints defined on the dropped columns.</a:t>
            </a:r>
          </a:p>
        </p:txBody>
      </p:sp>
      <p:sp>
        <p:nvSpPr>
          <p:cNvPr id="31748" name="Rectangle 4"/>
          <p:cNvSpPr>
            <a:spLocks noChangeArrowheads="1"/>
          </p:cNvSpPr>
          <p:nvPr/>
        </p:nvSpPr>
        <p:spPr bwMode="blackWhite">
          <a:xfrm>
            <a:off x="2649538" y="4557713"/>
            <a:ext cx="6578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135679584"/>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136775" y="228600"/>
            <a:ext cx="8153400" cy="990600"/>
          </a:xfrm>
        </p:spPr>
        <p:txBody>
          <a:bodyPr/>
          <a:lstStyle/>
          <a:p>
            <a:r>
              <a:rPr lang="en-US" smtClean="0"/>
              <a:t>Cascading Constraints</a:t>
            </a:r>
          </a:p>
        </p:txBody>
      </p:sp>
      <p:sp>
        <p:nvSpPr>
          <p:cNvPr id="50179" name="Rectangle 3"/>
          <p:cNvSpPr>
            <a:spLocks noGrp="1" noChangeArrowheads="1"/>
          </p:cNvSpPr>
          <p:nvPr>
            <p:ph idx="1"/>
          </p:nvPr>
        </p:nvSpPr>
        <p:spPr>
          <a:xfrm>
            <a:off x="1979613" y="1325563"/>
            <a:ext cx="7385050" cy="309562"/>
          </a:xfrm>
        </p:spPr>
        <p:txBody>
          <a:bodyPr>
            <a:normAutofit fontScale="92500" lnSpcReduction="10000"/>
          </a:bodyPr>
          <a:lstStyle/>
          <a:p>
            <a:pPr>
              <a:lnSpc>
                <a:spcPct val="65000"/>
              </a:lnSpc>
              <a:buFont typeface="Arial" charset="0"/>
              <a:buNone/>
              <a:defRPr/>
            </a:pPr>
            <a:r>
              <a:rPr lang="en-US"/>
              <a:t>Example:</a:t>
            </a:r>
          </a:p>
        </p:txBody>
      </p:sp>
      <p:sp>
        <p:nvSpPr>
          <p:cNvPr id="32772" name="Rectangle 4"/>
          <p:cNvSpPr>
            <a:spLocks noChangeArrowheads="1"/>
          </p:cNvSpPr>
          <p:nvPr/>
        </p:nvSpPr>
        <p:spPr bwMode="blackWhite">
          <a:xfrm>
            <a:off x="2649538" y="4557713"/>
            <a:ext cx="65786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50188" name="Rectangle 12"/>
          <p:cNvSpPr>
            <a:spLocks noChangeArrowheads="1"/>
          </p:cNvSpPr>
          <p:nvPr/>
        </p:nvSpPr>
        <p:spPr bwMode="blackWhite">
          <a:xfrm>
            <a:off x="2036764" y="1738313"/>
            <a:ext cx="7483475" cy="1504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defRPr/>
            </a:pPr>
            <a:r>
              <a:rPr lang="en-US" b="1" dirty="0">
                <a:latin typeface="Courier New" pitchFamily="49" charset="0"/>
              </a:rPr>
              <a:t>ALTER TABLE test1 </a:t>
            </a:r>
          </a:p>
          <a:p>
            <a:pPr>
              <a:lnSpc>
                <a:spcPct val="150000"/>
              </a:lnSpc>
              <a:tabLst>
                <a:tab pos="1200150" algn="l"/>
              </a:tabLst>
              <a:defRPr/>
            </a:pPr>
            <a:r>
              <a:rPr lang="en-US" b="1" dirty="0">
                <a:latin typeface="Courier New" pitchFamily="49" charset="0"/>
              </a:rPr>
              <a:t>DROP (</a:t>
            </a:r>
            <a:r>
              <a:rPr lang="en-US" b="1" dirty="0" err="1">
                <a:latin typeface="Courier New" pitchFamily="49" charset="0"/>
              </a:rPr>
              <a:t>pk</a:t>
            </a:r>
            <a:r>
              <a:rPr lang="en-US" b="1" dirty="0">
                <a:latin typeface="Courier New" pitchFamily="49" charset="0"/>
              </a:rPr>
              <a:t>) CASCADE CONSTRAINTS;</a:t>
            </a:r>
          </a:p>
          <a:p>
            <a:pPr>
              <a:lnSpc>
                <a:spcPct val="150000"/>
              </a:lnSpc>
              <a:tabLst>
                <a:tab pos="1200150" algn="l"/>
              </a:tabLst>
              <a:defRPr/>
            </a:pPr>
            <a:r>
              <a:rPr lang="en-US" sz="2000" b="1" dirty="0">
                <a:effectLst>
                  <a:outerShdw blurRad="38100" dist="38100" dir="2700000" sx="1000" sy="1000" algn="tl">
                    <a:srgbClr val="000000"/>
                  </a:outerShdw>
                </a:effectLst>
                <a:cs typeface="Arial" pitchFamily="34" charset="0"/>
              </a:rPr>
              <a:t>Table altered.</a:t>
            </a:r>
          </a:p>
        </p:txBody>
      </p:sp>
      <p:sp>
        <p:nvSpPr>
          <p:cNvPr id="50189" name="Rectangle 13"/>
          <p:cNvSpPr>
            <a:spLocks noChangeArrowheads="1"/>
          </p:cNvSpPr>
          <p:nvPr/>
        </p:nvSpPr>
        <p:spPr bwMode="blackWhite">
          <a:xfrm>
            <a:off x="2057401" y="3589338"/>
            <a:ext cx="7483475" cy="14017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defRPr/>
            </a:pPr>
            <a:r>
              <a:rPr lang="en-US" b="1" dirty="0">
                <a:latin typeface="Courier New" pitchFamily="49" charset="0"/>
              </a:rPr>
              <a:t>ALTER TABLE test1 </a:t>
            </a:r>
          </a:p>
          <a:p>
            <a:pPr>
              <a:lnSpc>
                <a:spcPct val="150000"/>
              </a:lnSpc>
              <a:tabLst>
                <a:tab pos="1200150" algn="l"/>
              </a:tabLst>
              <a:defRPr/>
            </a:pPr>
            <a:r>
              <a:rPr lang="en-US" b="1" dirty="0">
                <a:latin typeface="Courier New" pitchFamily="49" charset="0"/>
              </a:rPr>
              <a:t>DROP (</a:t>
            </a:r>
            <a:r>
              <a:rPr lang="en-US" b="1" dirty="0" err="1">
                <a:latin typeface="Courier New" pitchFamily="49" charset="0"/>
              </a:rPr>
              <a:t>pk</a:t>
            </a:r>
            <a:r>
              <a:rPr lang="en-US" b="1" dirty="0">
                <a:latin typeface="Courier New" pitchFamily="49" charset="0"/>
              </a:rPr>
              <a:t>, </a:t>
            </a:r>
            <a:r>
              <a:rPr lang="en-US" b="1" dirty="0" err="1">
                <a:latin typeface="Courier New" pitchFamily="49" charset="0"/>
              </a:rPr>
              <a:t>fk</a:t>
            </a:r>
            <a:r>
              <a:rPr lang="en-US" b="1" dirty="0">
                <a:latin typeface="Courier New" pitchFamily="49" charset="0"/>
              </a:rPr>
              <a:t>, col1) CASCADE CONSTRAINTS;</a:t>
            </a:r>
          </a:p>
          <a:p>
            <a:pPr>
              <a:lnSpc>
                <a:spcPct val="150000"/>
              </a:lnSpc>
              <a:tabLst>
                <a:tab pos="1200150" algn="l"/>
              </a:tabLst>
              <a:defRPr/>
            </a:pPr>
            <a:r>
              <a:rPr lang="en-US" sz="2000" b="1" dirty="0">
                <a:effectLst>
                  <a:outerShdw blurRad="38100" dist="38100" dir="2700000" sx="1000" sy="1000" algn="tl">
                    <a:srgbClr val="000000"/>
                  </a:outerShdw>
                </a:effectLst>
                <a:latin typeface="Arial" charset="0"/>
              </a:rPr>
              <a:t>Table altered.</a:t>
            </a:r>
          </a:p>
        </p:txBody>
      </p:sp>
      <p:sp>
        <p:nvSpPr>
          <p:cNvPr id="2" name="Footer Placeholder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479695942"/>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a:xfrm>
            <a:off x="2136775" y="228600"/>
            <a:ext cx="8153400" cy="990600"/>
          </a:xfrm>
        </p:spPr>
        <p:txBody>
          <a:bodyPr>
            <a:normAutofit fontScale="90000"/>
          </a:bodyPr>
          <a:lstStyle/>
          <a:p>
            <a:r>
              <a:rPr lang="en-US"/>
              <a:t>Capabilities of SQL SELECT statement</a:t>
            </a:r>
          </a:p>
        </p:txBody>
      </p:sp>
      <p:grpSp>
        <p:nvGrpSpPr>
          <p:cNvPr id="28675" name="Group 5"/>
          <p:cNvGrpSpPr>
            <a:grpSpLocks/>
          </p:cNvGrpSpPr>
          <p:nvPr/>
        </p:nvGrpSpPr>
        <p:grpSpPr bwMode="auto">
          <a:xfrm>
            <a:off x="3065464" y="1371601"/>
            <a:ext cx="6402387" cy="4835443"/>
            <a:chOff x="1541463" y="1822450"/>
            <a:chExt cx="5964237" cy="4387980"/>
          </a:xfrm>
        </p:grpSpPr>
        <p:sp>
          <p:nvSpPr>
            <p:cNvPr id="27652" name="Rectangle 2"/>
            <p:cNvSpPr>
              <a:spLocks noChangeArrowheads="1"/>
            </p:cNvSpPr>
            <p:nvPr/>
          </p:nvSpPr>
          <p:spPr bwMode="blackWhite">
            <a:xfrm>
              <a:off x="1692275" y="2306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eaLnBrk="0" hangingPunct="0">
                <a:defRPr/>
              </a:pPr>
              <a:endParaRPr lang="en-US"/>
            </a:p>
          </p:txBody>
        </p:sp>
        <p:sp>
          <p:nvSpPr>
            <p:cNvPr id="27653" name="Rectangle 3"/>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eaLnBrk="0" hangingPunct="0">
                <a:defRPr/>
              </a:pPr>
              <a:endParaRPr lang="en-US"/>
            </a:p>
          </p:txBody>
        </p:sp>
        <p:sp>
          <p:nvSpPr>
            <p:cNvPr id="27654" name="Rectangle 4"/>
            <p:cNvSpPr>
              <a:spLocks noChangeArrowheads="1"/>
            </p:cNvSpPr>
            <p:nvPr/>
          </p:nvSpPr>
          <p:spPr bwMode="blackWhite">
            <a:xfrm>
              <a:off x="5613400" y="22955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eaLnBrk="0" hangingPunct="0">
                <a:defRPr/>
              </a:pPr>
              <a:endParaRPr lang="en-US"/>
            </a:p>
          </p:txBody>
        </p:sp>
        <p:grpSp>
          <p:nvGrpSpPr>
            <p:cNvPr id="28679" name="Group 7"/>
            <p:cNvGrpSpPr>
              <a:grpSpLocks/>
            </p:cNvGrpSpPr>
            <p:nvPr/>
          </p:nvGrpSpPr>
          <p:grpSpPr bwMode="auto">
            <a:xfrm>
              <a:off x="1974850" y="2317750"/>
              <a:ext cx="1274763" cy="1327150"/>
              <a:chOff x="1244" y="1460"/>
              <a:chExt cx="803" cy="836"/>
            </a:xfrm>
          </p:grpSpPr>
          <p:sp>
            <p:nvSpPr>
              <p:cNvPr id="28745" name="Rectangle 5"/>
              <p:cNvSpPr>
                <a:spLocks noChangeArrowheads="1"/>
              </p:cNvSpPr>
              <p:nvPr/>
            </p:nvSpPr>
            <p:spPr bwMode="ltGray">
              <a:xfrm>
                <a:off x="1244" y="1460"/>
                <a:ext cx="42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8746" name="Rectangle 6"/>
              <p:cNvSpPr>
                <a:spLocks noChangeArrowheads="1"/>
              </p:cNvSpPr>
              <p:nvPr/>
            </p:nvSpPr>
            <p:spPr bwMode="ltGray">
              <a:xfrm>
                <a:off x="1852" y="1460"/>
                <a:ext cx="195" cy="836"/>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grpSp>
          <p:nvGrpSpPr>
            <p:cNvPr id="28680" name="Group 11"/>
            <p:cNvGrpSpPr>
              <a:grpSpLocks/>
            </p:cNvGrpSpPr>
            <p:nvPr/>
          </p:nvGrpSpPr>
          <p:grpSpPr bwMode="auto">
            <a:xfrm>
              <a:off x="5622925" y="2459046"/>
              <a:ext cx="1825625" cy="1066804"/>
              <a:chOff x="3422" y="1549"/>
              <a:chExt cx="1150" cy="672"/>
            </a:xfrm>
          </p:grpSpPr>
          <p:sp>
            <p:nvSpPr>
              <p:cNvPr id="28742" name="Rectangle 8"/>
              <p:cNvSpPr>
                <a:spLocks noChangeArrowheads="1"/>
              </p:cNvSpPr>
              <p:nvPr/>
            </p:nvSpPr>
            <p:spPr bwMode="ltGray">
              <a:xfrm>
                <a:off x="3422" y="1741"/>
                <a:ext cx="1150" cy="91"/>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8743" name="Rectangle 9"/>
              <p:cNvSpPr>
                <a:spLocks noChangeArrowheads="1"/>
              </p:cNvSpPr>
              <p:nvPr/>
            </p:nvSpPr>
            <p:spPr bwMode="ltGray">
              <a:xfrm>
                <a:off x="3422" y="2026"/>
                <a:ext cx="1150" cy="19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8744" name="Rectangle 10"/>
              <p:cNvSpPr>
                <a:spLocks noChangeArrowheads="1"/>
              </p:cNvSpPr>
              <p:nvPr/>
            </p:nvSpPr>
            <p:spPr bwMode="ltGray">
              <a:xfrm>
                <a:off x="3422" y="1549"/>
                <a:ext cx="1150" cy="8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
          <p:nvSpPr>
            <p:cNvPr id="28681" name="Line 12"/>
            <p:cNvSpPr>
              <a:spLocks noChangeShapeType="1"/>
            </p:cNvSpPr>
            <p:nvPr/>
          </p:nvSpPr>
          <p:spPr bwMode="auto">
            <a:xfrm>
              <a:off x="6581775" y="22828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2" name="Line 13"/>
            <p:cNvSpPr>
              <a:spLocks noChangeShapeType="1"/>
            </p:cNvSpPr>
            <p:nvPr/>
          </p:nvSpPr>
          <p:spPr bwMode="auto">
            <a:xfrm>
              <a:off x="5886450" y="22828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3" name="Line 14"/>
            <p:cNvSpPr>
              <a:spLocks noChangeShapeType="1"/>
            </p:cNvSpPr>
            <p:nvPr/>
          </p:nvSpPr>
          <p:spPr bwMode="auto">
            <a:xfrm>
              <a:off x="5600700" y="24542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4" name="Line 15"/>
            <p:cNvSpPr>
              <a:spLocks noChangeShapeType="1"/>
            </p:cNvSpPr>
            <p:nvPr/>
          </p:nvSpPr>
          <p:spPr bwMode="auto">
            <a:xfrm>
              <a:off x="5600700" y="26066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5" name="Line 16"/>
            <p:cNvSpPr>
              <a:spLocks noChangeShapeType="1"/>
            </p:cNvSpPr>
            <p:nvPr/>
          </p:nvSpPr>
          <p:spPr bwMode="auto">
            <a:xfrm>
              <a:off x="5600700" y="27590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6" name="Line 17"/>
            <p:cNvSpPr>
              <a:spLocks noChangeShapeType="1"/>
            </p:cNvSpPr>
            <p:nvPr/>
          </p:nvSpPr>
          <p:spPr bwMode="auto">
            <a:xfrm>
              <a:off x="5600700" y="29114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7" name="Line 18"/>
            <p:cNvSpPr>
              <a:spLocks noChangeShapeType="1"/>
            </p:cNvSpPr>
            <p:nvPr/>
          </p:nvSpPr>
          <p:spPr bwMode="auto">
            <a:xfrm>
              <a:off x="5600700" y="30638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8" name="Line 19"/>
            <p:cNvSpPr>
              <a:spLocks noChangeShapeType="1"/>
            </p:cNvSpPr>
            <p:nvPr/>
          </p:nvSpPr>
          <p:spPr bwMode="auto">
            <a:xfrm>
              <a:off x="5600700" y="32162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9" name="Line 20"/>
            <p:cNvSpPr>
              <a:spLocks noChangeShapeType="1"/>
            </p:cNvSpPr>
            <p:nvPr/>
          </p:nvSpPr>
          <p:spPr bwMode="auto">
            <a:xfrm>
              <a:off x="5600700" y="33686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90" name="Line 21"/>
            <p:cNvSpPr>
              <a:spLocks noChangeShapeType="1"/>
            </p:cNvSpPr>
            <p:nvPr/>
          </p:nvSpPr>
          <p:spPr bwMode="auto">
            <a:xfrm>
              <a:off x="5600700" y="35210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91" name="Line 22"/>
            <p:cNvSpPr>
              <a:spLocks noChangeShapeType="1"/>
            </p:cNvSpPr>
            <p:nvPr/>
          </p:nvSpPr>
          <p:spPr bwMode="auto">
            <a:xfrm>
              <a:off x="6853238" y="22828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92" name="Line 23"/>
            <p:cNvSpPr>
              <a:spLocks noChangeShapeType="1"/>
            </p:cNvSpPr>
            <p:nvPr/>
          </p:nvSpPr>
          <p:spPr bwMode="auto">
            <a:xfrm>
              <a:off x="7178675" y="22812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69" name="Rectangle 25"/>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eaLnBrk="0" hangingPunct="0">
                <a:defRPr/>
              </a:pPr>
              <a:endParaRPr lang="en-US"/>
            </a:p>
          </p:txBody>
        </p:sp>
        <p:grpSp>
          <p:nvGrpSpPr>
            <p:cNvPr id="28694" name="Group 28"/>
            <p:cNvGrpSpPr>
              <a:grpSpLocks/>
            </p:cNvGrpSpPr>
            <p:nvPr/>
          </p:nvGrpSpPr>
          <p:grpSpPr bwMode="auto">
            <a:xfrm>
              <a:off x="3216281" y="4398967"/>
              <a:ext cx="2708280" cy="1330326"/>
              <a:chOff x="2026" y="2771"/>
              <a:chExt cx="1706" cy="838"/>
            </a:xfrm>
          </p:grpSpPr>
          <p:sp>
            <p:nvSpPr>
              <p:cNvPr id="28740" name="Rectangle 26"/>
              <p:cNvSpPr>
                <a:spLocks noChangeArrowheads="1"/>
              </p:cNvSpPr>
              <p:nvPr/>
            </p:nvSpPr>
            <p:spPr bwMode="ltGray">
              <a:xfrm>
                <a:off x="2026" y="2771"/>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8741" name="Rectangle 27"/>
              <p:cNvSpPr>
                <a:spLocks noChangeArrowheads="1"/>
              </p:cNvSpPr>
              <p:nvPr/>
            </p:nvSpPr>
            <p:spPr bwMode="ltGray">
              <a:xfrm>
                <a:off x="3567" y="2774"/>
                <a:ext cx="165" cy="835"/>
              </a:xfrm>
              <a:prstGeom prst="rect">
                <a:avLst/>
              </a:prstGeom>
              <a:solidFill>
                <a:srgbClr val="CC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
          <p:nvSpPr>
            <p:cNvPr id="28695" name="Rectangle 29"/>
            <p:cNvSpPr>
              <a:spLocks noChangeArrowheads="1"/>
            </p:cNvSpPr>
            <p:nvPr/>
          </p:nvSpPr>
          <p:spPr bwMode="auto">
            <a:xfrm>
              <a:off x="5505450" y="1828800"/>
              <a:ext cx="1343971" cy="39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200" b="1" dirty="0">
                  <a:solidFill>
                    <a:srgbClr val="0070C0"/>
                  </a:solidFill>
                </a:rPr>
                <a:t>Selection</a:t>
              </a:r>
            </a:p>
          </p:txBody>
        </p:sp>
        <p:sp>
          <p:nvSpPr>
            <p:cNvPr id="28696" name="Rectangle 30"/>
            <p:cNvSpPr>
              <a:spLocks noChangeArrowheads="1"/>
            </p:cNvSpPr>
            <p:nvPr/>
          </p:nvSpPr>
          <p:spPr bwMode="auto">
            <a:xfrm>
              <a:off x="1577975" y="1822450"/>
              <a:ext cx="1460448" cy="39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200" b="1" dirty="0">
                  <a:solidFill>
                    <a:srgbClr val="FF0000"/>
                  </a:solidFill>
                </a:rPr>
                <a:t>Projection</a:t>
              </a:r>
            </a:p>
          </p:txBody>
        </p:sp>
        <p:sp>
          <p:nvSpPr>
            <p:cNvPr id="28697"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98"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699"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0"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1"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2"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3"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4"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5"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6"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7"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8"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9"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0"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1"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2"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3"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4"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5"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6"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7"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8"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19"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20"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21"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22" name="Rectangle 56"/>
            <p:cNvSpPr>
              <a:spLocks noChangeArrowheads="1"/>
            </p:cNvSpPr>
            <p:nvPr/>
          </p:nvSpPr>
          <p:spPr bwMode="auto">
            <a:xfrm>
              <a:off x="1541463" y="5846763"/>
              <a:ext cx="978291"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t>Table 1</a:t>
              </a:r>
            </a:p>
          </p:txBody>
        </p:sp>
        <p:sp>
          <p:nvSpPr>
            <p:cNvPr id="28723" name="Rectangle 57"/>
            <p:cNvSpPr>
              <a:spLocks noChangeArrowheads="1"/>
            </p:cNvSpPr>
            <p:nvPr/>
          </p:nvSpPr>
          <p:spPr bwMode="auto">
            <a:xfrm>
              <a:off x="5561013" y="5842000"/>
              <a:ext cx="978291"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t>Table 2</a:t>
              </a:r>
            </a:p>
          </p:txBody>
        </p:sp>
        <p:sp>
          <p:nvSpPr>
            <p:cNvPr id="28724" name="Rectangle 58"/>
            <p:cNvSpPr>
              <a:spLocks noChangeArrowheads="1"/>
            </p:cNvSpPr>
            <p:nvPr/>
          </p:nvSpPr>
          <p:spPr bwMode="auto">
            <a:xfrm>
              <a:off x="5570538" y="3743325"/>
              <a:ext cx="978291"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t>Table 1</a:t>
              </a:r>
            </a:p>
          </p:txBody>
        </p:sp>
        <p:sp>
          <p:nvSpPr>
            <p:cNvPr id="28725" name="Rectangle 59"/>
            <p:cNvSpPr>
              <a:spLocks noChangeArrowheads="1"/>
            </p:cNvSpPr>
            <p:nvPr/>
          </p:nvSpPr>
          <p:spPr bwMode="auto">
            <a:xfrm>
              <a:off x="1584325" y="3746500"/>
              <a:ext cx="978291"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t>Table 1</a:t>
              </a:r>
            </a:p>
          </p:txBody>
        </p:sp>
        <p:sp>
          <p:nvSpPr>
            <p:cNvPr id="28726" name="Line 60"/>
            <p:cNvSpPr>
              <a:spLocks noChangeShapeType="1"/>
            </p:cNvSpPr>
            <p:nvPr/>
          </p:nvSpPr>
          <p:spPr bwMode="auto">
            <a:xfrm>
              <a:off x="2660650" y="22939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27" name="Line 61"/>
            <p:cNvSpPr>
              <a:spLocks noChangeShapeType="1"/>
            </p:cNvSpPr>
            <p:nvPr/>
          </p:nvSpPr>
          <p:spPr bwMode="auto">
            <a:xfrm>
              <a:off x="1965325" y="22939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28" name="Line 62"/>
            <p:cNvSpPr>
              <a:spLocks noChangeShapeType="1"/>
            </p:cNvSpPr>
            <p:nvPr/>
          </p:nvSpPr>
          <p:spPr bwMode="auto">
            <a:xfrm>
              <a:off x="1679575" y="2465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29" name="Line 63"/>
            <p:cNvSpPr>
              <a:spLocks noChangeShapeType="1"/>
            </p:cNvSpPr>
            <p:nvPr/>
          </p:nvSpPr>
          <p:spPr bwMode="auto">
            <a:xfrm>
              <a:off x="1679575" y="2617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30" name="Line 64"/>
            <p:cNvSpPr>
              <a:spLocks noChangeShapeType="1"/>
            </p:cNvSpPr>
            <p:nvPr/>
          </p:nvSpPr>
          <p:spPr bwMode="auto">
            <a:xfrm>
              <a:off x="1679575" y="2770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31" name="Line 65"/>
            <p:cNvSpPr>
              <a:spLocks noChangeShapeType="1"/>
            </p:cNvSpPr>
            <p:nvPr/>
          </p:nvSpPr>
          <p:spPr bwMode="auto">
            <a:xfrm>
              <a:off x="1679575" y="2922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32" name="Line 66"/>
            <p:cNvSpPr>
              <a:spLocks noChangeShapeType="1"/>
            </p:cNvSpPr>
            <p:nvPr/>
          </p:nvSpPr>
          <p:spPr bwMode="auto">
            <a:xfrm>
              <a:off x="1679575" y="3074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33" name="Line 67"/>
            <p:cNvSpPr>
              <a:spLocks noChangeShapeType="1"/>
            </p:cNvSpPr>
            <p:nvPr/>
          </p:nvSpPr>
          <p:spPr bwMode="auto">
            <a:xfrm>
              <a:off x="1679575" y="3227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34" name="Line 68"/>
            <p:cNvSpPr>
              <a:spLocks noChangeShapeType="1"/>
            </p:cNvSpPr>
            <p:nvPr/>
          </p:nvSpPr>
          <p:spPr bwMode="auto">
            <a:xfrm>
              <a:off x="1679575" y="3379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35" name="Line 69"/>
            <p:cNvSpPr>
              <a:spLocks noChangeShapeType="1"/>
            </p:cNvSpPr>
            <p:nvPr/>
          </p:nvSpPr>
          <p:spPr bwMode="auto">
            <a:xfrm>
              <a:off x="1679575" y="3532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36" name="Line 70"/>
            <p:cNvSpPr>
              <a:spLocks noChangeShapeType="1"/>
            </p:cNvSpPr>
            <p:nvPr/>
          </p:nvSpPr>
          <p:spPr bwMode="auto">
            <a:xfrm>
              <a:off x="2932113" y="22939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37" name="Line 71"/>
            <p:cNvSpPr>
              <a:spLocks noChangeShapeType="1"/>
            </p:cNvSpPr>
            <p:nvPr/>
          </p:nvSpPr>
          <p:spPr bwMode="auto">
            <a:xfrm>
              <a:off x="3257550" y="22923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8738" name="Rectangle 72"/>
            <p:cNvSpPr>
              <a:spLocks noChangeArrowheads="1"/>
            </p:cNvSpPr>
            <p:nvPr/>
          </p:nvSpPr>
          <p:spPr bwMode="auto">
            <a:xfrm>
              <a:off x="4217988" y="4589463"/>
              <a:ext cx="664519"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dirty="0">
                  <a:solidFill>
                    <a:srgbClr val="7030A0"/>
                  </a:solidFill>
                </a:rPr>
                <a:t>Join</a:t>
              </a:r>
            </a:p>
          </p:txBody>
        </p:sp>
        <p:sp>
          <p:nvSpPr>
            <p:cNvPr id="28739"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en-US"/>
            </a:p>
          </p:txBody>
        </p:sp>
      </p:gr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785047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Processing Steps </a:t>
            </a:r>
          </a:p>
        </p:txBody>
      </p:sp>
      <p:sp>
        <p:nvSpPr>
          <p:cNvPr id="4" name="Rectangle 3"/>
          <p:cNvSpPr/>
          <p:nvPr/>
        </p:nvSpPr>
        <p:spPr>
          <a:xfrm>
            <a:off x="3267631" y="1246096"/>
            <a:ext cx="2209800" cy="609600"/>
          </a:xfrm>
          <a:prstGeom prst="rect">
            <a:avLst/>
          </a:prstGeom>
          <a:effectLst>
            <a:innerShdw blurRad="63500" dist="50800" dir="135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solidFill>
              </a:rPr>
              <a:t>SQL Query</a:t>
            </a:r>
          </a:p>
        </p:txBody>
      </p:sp>
      <p:sp>
        <p:nvSpPr>
          <p:cNvPr id="5" name="Rectangle 4"/>
          <p:cNvSpPr/>
          <p:nvPr/>
        </p:nvSpPr>
        <p:spPr>
          <a:xfrm>
            <a:off x="3267631" y="2250144"/>
            <a:ext cx="2209800" cy="685800"/>
          </a:xfrm>
          <a:prstGeom prst="rect">
            <a:avLst/>
          </a:prstGeom>
          <a:effectLst>
            <a:innerShdw blurRad="63500" dist="50800" dir="135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solidFill>
              </a:rPr>
              <a:t>Query Language Processor</a:t>
            </a:r>
          </a:p>
        </p:txBody>
      </p:sp>
      <p:sp>
        <p:nvSpPr>
          <p:cNvPr id="6" name="Rectangle 5"/>
          <p:cNvSpPr/>
          <p:nvPr/>
        </p:nvSpPr>
        <p:spPr>
          <a:xfrm>
            <a:off x="3267631" y="3469344"/>
            <a:ext cx="2209800" cy="685800"/>
          </a:xfrm>
          <a:prstGeom prst="rect">
            <a:avLst/>
          </a:prstGeom>
          <a:effectLst>
            <a:innerShdw blurRad="63500" dist="50800" dir="135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solidFill>
              </a:rPr>
              <a:t>DBMS Engine</a:t>
            </a:r>
          </a:p>
        </p:txBody>
      </p:sp>
      <p:sp>
        <p:nvSpPr>
          <p:cNvPr id="7" name="Flowchart: Magnetic Disk 6"/>
          <p:cNvSpPr/>
          <p:nvPr/>
        </p:nvSpPr>
        <p:spPr>
          <a:xfrm>
            <a:off x="3164537" y="4554075"/>
            <a:ext cx="2438400" cy="1066800"/>
          </a:xfrm>
          <a:prstGeom prst="flowChartMagneticDisk">
            <a:avLst/>
          </a:prstGeom>
          <a:effectLst>
            <a:innerShdw blurRad="63500" dist="50800" dir="135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solidFill>
              </a:rPr>
              <a:t>Physical Database</a:t>
            </a:r>
          </a:p>
        </p:txBody>
      </p:sp>
      <p:sp>
        <p:nvSpPr>
          <p:cNvPr id="8" name="Rectangle 7"/>
          <p:cNvSpPr/>
          <p:nvPr/>
        </p:nvSpPr>
        <p:spPr>
          <a:xfrm>
            <a:off x="7230031" y="2286003"/>
            <a:ext cx="2209800" cy="609600"/>
          </a:xfrm>
          <a:prstGeom prst="rect">
            <a:avLst/>
          </a:prstGeom>
          <a:effectLst>
            <a:innerShdw blurRad="63500" dist="50800" dir="135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solidFill>
              </a:rPr>
              <a:t>Parser + Optimization</a:t>
            </a:r>
          </a:p>
        </p:txBody>
      </p:sp>
      <p:sp>
        <p:nvSpPr>
          <p:cNvPr id="9" name="Rectangle 8"/>
          <p:cNvSpPr/>
          <p:nvPr/>
        </p:nvSpPr>
        <p:spPr>
          <a:xfrm>
            <a:off x="7257740" y="3505203"/>
            <a:ext cx="2209800" cy="609600"/>
          </a:xfrm>
          <a:prstGeom prst="rect">
            <a:avLst/>
          </a:prstGeom>
          <a:effectLst>
            <a:innerShdw blurRad="63500" dist="50800" dir="135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tx1"/>
                </a:solidFill>
              </a:rPr>
              <a:t>File Manager + Transaction Manger</a:t>
            </a:r>
          </a:p>
        </p:txBody>
      </p:sp>
      <p:cxnSp>
        <p:nvCxnSpPr>
          <p:cNvPr id="11" name="Straight Arrow Connector 10"/>
          <p:cNvCxnSpPr>
            <a:stCxn id="4" idx="2"/>
            <a:endCxn id="5" idx="0"/>
          </p:cNvCxnSpPr>
          <p:nvPr/>
        </p:nvCxnSpPr>
        <p:spPr>
          <a:xfrm>
            <a:off x="4372531" y="1855696"/>
            <a:ext cx="0" cy="3944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2"/>
            <a:endCxn id="6" idx="0"/>
          </p:cNvCxnSpPr>
          <p:nvPr/>
        </p:nvCxnSpPr>
        <p:spPr>
          <a:xfrm>
            <a:off x="4372531" y="2935944"/>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2"/>
            <a:endCxn id="7" idx="1"/>
          </p:cNvCxnSpPr>
          <p:nvPr/>
        </p:nvCxnSpPr>
        <p:spPr>
          <a:xfrm>
            <a:off x="4372531" y="4155145"/>
            <a:ext cx="11206" cy="3989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1"/>
            <a:endCxn id="5" idx="3"/>
          </p:cNvCxnSpPr>
          <p:nvPr/>
        </p:nvCxnSpPr>
        <p:spPr>
          <a:xfrm flipH="1">
            <a:off x="5477431" y="2590804"/>
            <a:ext cx="1752600" cy="2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1"/>
            <a:endCxn id="6" idx="3"/>
          </p:cNvCxnSpPr>
          <p:nvPr/>
        </p:nvCxnSpPr>
        <p:spPr>
          <a:xfrm flipH="1">
            <a:off x="5477432" y="3810004"/>
            <a:ext cx="1780309" cy="2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Footer Placeholder 1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01911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136775" y="228600"/>
            <a:ext cx="8153400" cy="990600"/>
          </a:xfrm>
        </p:spPr>
        <p:txBody>
          <a:bodyPr/>
          <a:lstStyle/>
          <a:p>
            <a:r>
              <a:rPr lang="en-US"/>
              <a:t>Guidelines for writing SQL</a:t>
            </a:r>
          </a:p>
        </p:txBody>
      </p:sp>
      <p:sp>
        <p:nvSpPr>
          <p:cNvPr id="32771" name="Content Placeholder 2"/>
          <p:cNvSpPr>
            <a:spLocks noGrp="1"/>
          </p:cNvSpPr>
          <p:nvPr>
            <p:ph sz="quarter" idx="1"/>
          </p:nvPr>
        </p:nvSpPr>
        <p:spPr>
          <a:xfrm>
            <a:off x="2117725" y="1352550"/>
            <a:ext cx="8153400" cy="4495800"/>
          </a:xfrm>
        </p:spPr>
        <p:txBody>
          <a:bodyPr/>
          <a:lstStyle/>
          <a:p>
            <a:r>
              <a:rPr lang="en-US" dirty="0"/>
              <a:t>SQL statements are not case sensitive. </a:t>
            </a:r>
          </a:p>
          <a:p>
            <a:r>
              <a:rPr lang="en-US" dirty="0"/>
              <a:t>SQL statements can be on one or more lines.</a:t>
            </a:r>
          </a:p>
          <a:p>
            <a:r>
              <a:rPr lang="en-US" dirty="0"/>
              <a:t>Keywords cannot be abbreviated or split</a:t>
            </a:r>
            <a:br>
              <a:rPr lang="en-US" dirty="0"/>
            </a:br>
            <a:r>
              <a:rPr lang="en-US" dirty="0"/>
              <a:t>across lines.</a:t>
            </a:r>
          </a:p>
          <a:p>
            <a:r>
              <a:rPr lang="en-US" dirty="0"/>
              <a:t>Clauses are usually placed on separate lines.</a:t>
            </a:r>
          </a:p>
          <a:p>
            <a:r>
              <a:rPr lang="en-US" dirty="0"/>
              <a:t>Indents are used to enhance readability.</a:t>
            </a:r>
          </a:p>
          <a:p>
            <a:endParaRPr lang="en-US" dirty="0"/>
          </a:p>
        </p:txBody>
      </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273412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133600" y="457200"/>
            <a:ext cx="7772400" cy="609600"/>
          </a:xfrm>
        </p:spPr>
        <p:txBody>
          <a:bodyPr>
            <a:normAutofit fontScale="90000"/>
          </a:bodyPr>
          <a:lstStyle/>
          <a:p>
            <a:r>
              <a:rPr lang="en-US"/>
              <a:t>Basic SELECT statement</a:t>
            </a:r>
          </a:p>
        </p:txBody>
      </p:sp>
      <p:sp>
        <p:nvSpPr>
          <p:cNvPr id="11267" name="Content Placeholder 5"/>
          <p:cNvSpPr>
            <a:spLocks noGrp="1"/>
          </p:cNvSpPr>
          <p:nvPr>
            <p:ph sz="quarter" idx="1"/>
          </p:nvPr>
        </p:nvSpPr>
        <p:spPr>
          <a:xfrm>
            <a:off x="2136775" y="1333500"/>
            <a:ext cx="8153400" cy="4495800"/>
          </a:xfrm>
        </p:spPr>
        <p:txBody>
          <a:bodyPr/>
          <a:lstStyle/>
          <a:p>
            <a:r>
              <a:rPr lang="en-US" dirty="0"/>
              <a:t>Syntax</a:t>
            </a:r>
          </a:p>
          <a:p>
            <a:endParaRPr lang="en-US" dirty="0"/>
          </a:p>
          <a:p>
            <a:endParaRPr lang="en-US" dirty="0"/>
          </a:p>
          <a:p>
            <a:endParaRPr lang="en-US" dirty="0"/>
          </a:p>
          <a:p>
            <a:endParaRPr lang="en-US" dirty="0"/>
          </a:p>
          <a:p>
            <a:r>
              <a:rPr lang="en-US" dirty="0"/>
              <a:t>SELECT identifies which columns</a:t>
            </a:r>
          </a:p>
          <a:p>
            <a:r>
              <a:rPr lang="en-US" dirty="0"/>
              <a:t>FROM identifies which table</a:t>
            </a:r>
          </a:p>
          <a:p>
            <a:endParaRPr lang="en-US" dirty="0"/>
          </a:p>
        </p:txBody>
      </p:sp>
      <p:sp>
        <p:nvSpPr>
          <p:cNvPr id="7" name="Rectangle 3"/>
          <p:cNvSpPr>
            <a:spLocks noChangeArrowheads="1"/>
          </p:cNvSpPr>
          <p:nvPr/>
        </p:nvSpPr>
        <p:spPr bwMode="blackWhite">
          <a:xfrm>
            <a:off x="2413000" y="2085976"/>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b="1" dirty="0">
                <a:solidFill>
                  <a:srgbClr val="000000"/>
                </a:solidFill>
                <a:latin typeface="Courier New" pitchFamily="49" charset="0"/>
              </a:rPr>
              <a:t>SELECT	*|{[DISTINCT] </a:t>
            </a:r>
            <a:r>
              <a:rPr lang="en-US" b="1" i="1" dirty="0" err="1">
                <a:solidFill>
                  <a:srgbClr val="000000"/>
                </a:solidFill>
                <a:latin typeface="Courier New" pitchFamily="49" charset="0"/>
              </a:rPr>
              <a:t>column</a:t>
            </a:r>
            <a:r>
              <a:rPr lang="en-US" b="1" dirty="0" err="1">
                <a:solidFill>
                  <a:srgbClr val="000000"/>
                </a:solidFill>
                <a:latin typeface="Courier New" pitchFamily="49" charset="0"/>
              </a:rPr>
              <a:t>|</a:t>
            </a:r>
            <a:r>
              <a:rPr lang="en-US" b="1" i="1" dirty="0" err="1">
                <a:solidFill>
                  <a:srgbClr val="000000"/>
                </a:solidFill>
                <a:latin typeface="Courier New" pitchFamily="49" charset="0"/>
              </a:rPr>
              <a:t>expression</a:t>
            </a:r>
            <a:r>
              <a:rPr lang="en-US" b="1" dirty="0">
                <a:solidFill>
                  <a:srgbClr val="000000"/>
                </a:solidFill>
                <a:latin typeface="Courier New" pitchFamily="49" charset="0"/>
              </a:rPr>
              <a:t> [</a:t>
            </a:r>
            <a:r>
              <a:rPr lang="en-US" b="1" i="1" dirty="0">
                <a:solidFill>
                  <a:srgbClr val="000000"/>
                </a:solidFill>
                <a:latin typeface="Courier New" pitchFamily="49" charset="0"/>
              </a:rPr>
              <a:t>alias</a:t>
            </a:r>
            <a:r>
              <a:rPr lang="en-US" b="1" dirty="0">
                <a:solidFill>
                  <a:srgbClr val="000000"/>
                </a:solidFill>
                <a:latin typeface="Courier New" pitchFamily="49" charset="0"/>
              </a:rPr>
              <a:t>],...}</a:t>
            </a:r>
          </a:p>
          <a:p>
            <a:pPr eaLnBrk="0" hangingPunct="0">
              <a:tabLst>
                <a:tab pos="1200150" algn="l"/>
              </a:tabLst>
              <a:defRPr/>
            </a:pPr>
            <a:r>
              <a:rPr lang="en-US" b="1" dirty="0">
                <a:solidFill>
                  <a:srgbClr val="000000"/>
                </a:solidFill>
                <a:latin typeface="Courier New" pitchFamily="49" charset="0"/>
              </a:rPr>
              <a:t>FROM	</a:t>
            </a:r>
            <a:r>
              <a:rPr lang="en-US" b="1" i="1" dirty="0">
                <a:solidFill>
                  <a:srgbClr val="000000"/>
                </a:solidFill>
                <a:latin typeface="Courier New" pitchFamily="49" charset="0"/>
              </a:rPr>
              <a:t>table;</a:t>
            </a:r>
          </a:p>
        </p:txBody>
      </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185066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33600" y="457200"/>
            <a:ext cx="7772400" cy="609600"/>
          </a:xfrm>
        </p:spPr>
        <p:txBody>
          <a:bodyPr>
            <a:normAutofit fontScale="90000"/>
          </a:bodyPr>
          <a:lstStyle/>
          <a:p>
            <a:r>
              <a:rPr lang="en-US"/>
              <a:t>Selecting all columns</a:t>
            </a:r>
          </a:p>
        </p:txBody>
      </p:sp>
      <p:sp>
        <p:nvSpPr>
          <p:cNvPr id="7" name="Rectangle 2"/>
          <p:cNvSpPr>
            <a:spLocks noChangeArrowheads="1"/>
          </p:cNvSpPr>
          <p:nvPr/>
        </p:nvSpPr>
        <p:spPr bwMode="blackWhite">
          <a:xfrm>
            <a:off x="2424113" y="1831976"/>
            <a:ext cx="69262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1658938" algn="l"/>
              </a:tabLst>
              <a:defRPr/>
            </a:pPr>
            <a:r>
              <a:rPr lang="en-US" b="1">
                <a:solidFill>
                  <a:srgbClr val="000000"/>
                </a:solidFill>
                <a:latin typeface="Courier New" pitchFamily="49" charset="0"/>
              </a:rPr>
              <a:t> </a:t>
            </a:r>
          </a:p>
        </p:txBody>
      </p:sp>
      <p:sp>
        <p:nvSpPr>
          <p:cNvPr id="12292" name="Rectangle 12"/>
          <p:cNvSpPr>
            <a:spLocks noChangeArrowheads="1"/>
          </p:cNvSpPr>
          <p:nvPr/>
        </p:nvSpPr>
        <p:spPr bwMode="blackWhite">
          <a:xfrm>
            <a:off x="2449514" y="1916114"/>
            <a:ext cx="3324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1658938" algn="l"/>
              </a:tabLst>
              <a:defRPr>
                <a:solidFill>
                  <a:schemeClr val="tx1"/>
                </a:solidFill>
                <a:latin typeface="Arial" panose="020B0604020202020204" pitchFamily="34" charset="0"/>
              </a:defRPr>
            </a:lvl1pPr>
            <a:lvl2pPr marL="742950" indent="-285750" eaLnBrk="0" hangingPunct="0">
              <a:tabLst>
                <a:tab pos="1200150" algn="l"/>
                <a:tab pos="1658938" algn="l"/>
              </a:tabLst>
              <a:defRPr>
                <a:solidFill>
                  <a:schemeClr val="tx1"/>
                </a:solidFill>
                <a:latin typeface="Arial" panose="020B0604020202020204" pitchFamily="34" charset="0"/>
              </a:defRPr>
            </a:lvl2pPr>
            <a:lvl3pPr marL="1143000" indent="-228600" eaLnBrk="0" hangingPunct="0">
              <a:tabLst>
                <a:tab pos="1200150" algn="l"/>
                <a:tab pos="1658938" algn="l"/>
              </a:tabLst>
              <a:defRPr>
                <a:solidFill>
                  <a:schemeClr val="tx1"/>
                </a:solidFill>
                <a:latin typeface="Arial" panose="020B0604020202020204" pitchFamily="34" charset="0"/>
              </a:defRPr>
            </a:lvl3pPr>
            <a:lvl4pPr marL="1600200" indent="-228600" eaLnBrk="0" hangingPunct="0">
              <a:tabLst>
                <a:tab pos="1200150" algn="l"/>
                <a:tab pos="1658938" algn="l"/>
              </a:tabLst>
              <a:defRPr>
                <a:solidFill>
                  <a:schemeClr val="tx1"/>
                </a:solidFill>
                <a:latin typeface="Arial" panose="020B0604020202020204" pitchFamily="34" charset="0"/>
              </a:defRPr>
            </a:lvl4pPr>
            <a:lvl5pPr marL="2057400" indent="-228600" eaLnBrk="0" hangingPunct="0">
              <a:tabLst>
                <a:tab pos="1200150" algn="l"/>
                <a:tab pos="16589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a:t>
            </a:r>
          </a:p>
          <a:p>
            <a:r>
              <a:rPr lang="en-US" b="1">
                <a:solidFill>
                  <a:srgbClr val="000000"/>
                </a:solidFill>
                <a:latin typeface="Courier New" panose="02070309020205020404" pitchFamily="49" charset="0"/>
              </a:rPr>
              <a:t>FROM   departments;</a:t>
            </a:r>
          </a:p>
        </p:txBody>
      </p:sp>
      <p:sp>
        <p:nvSpPr>
          <p:cNvPr id="12293" name="Rectangle 14"/>
          <p:cNvSpPr>
            <a:spLocks noChangeArrowheads="1"/>
          </p:cNvSpPr>
          <p:nvPr/>
        </p:nvSpPr>
        <p:spPr bwMode="ltGray">
          <a:xfrm>
            <a:off x="3429001" y="1930401"/>
            <a:ext cx="339725" cy="3079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pic>
        <p:nvPicPr>
          <p:cNvPr id="1229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4" y="2827339"/>
            <a:ext cx="69627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229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4808539"/>
            <a:ext cx="69723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434918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136775" y="228600"/>
            <a:ext cx="8153400" cy="990600"/>
          </a:xfrm>
        </p:spPr>
        <p:txBody>
          <a:bodyPr/>
          <a:lstStyle/>
          <a:p>
            <a:r>
              <a:rPr lang="en-US"/>
              <a:t>Selecting specific columns</a:t>
            </a:r>
          </a:p>
        </p:txBody>
      </p:sp>
      <p:sp>
        <p:nvSpPr>
          <p:cNvPr id="6" name="Rectangle 2"/>
          <p:cNvSpPr>
            <a:spLocks noChangeArrowheads="1"/>
          </p:cNvSpPr>
          <p:nvPr/>
        </p:nvSpPr>
        <p:spPr bwMode="blackWhite">
          <a:xfrm>
            <a:off x="2451100" y="1831976"/>
            <a:ext cx="69215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1658938" algn="l"/>
              </a:tabLst>
              <a:defRPr/>
            </a:pPr>
            <a:r>
              <a:rPr lang="en-US" b="1">
                <a:solidFill>
                  <a:srgbClr val="000000"/>
                </a:solidFill>
                <a:latin typeface="Courier New" pitchFamily="49" charset="0"/>
              </a:rPr>
              <a:t> </a:t>
            </a:r>
          </a:p>
        </p:txBody>
      </p:sp>
      <p:sp>
        <p:nvSpPr>
          <p:cNvPr id="13316" name="Rectangle 5"/>
          <p:cNvSpPr>
            <a:spLocks noChangeArrowheads="1"/>
          </p:cNvSpPr>
          <p:nvPr/>
        </p:nvSpPr>
        <p:spPr bwMode="blackWhite">
          <a:xfrm>
            <a:off x="2438400" y="1792289"/>
            <a:ext cx="7315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1658938" algn="l"/>
              </a:tabLst>
              <a:defRPr>
                <a:solidFill>
                  <a:schemeClr val="tx1"/>
                </a:solidFill>
                <a:latin typeface="Arial" panose="020B0604020202020204" pitchFamily="34" charset="0"/>
              </a:defRPr>
            </a:lvl1pPr>
            <a:lvl2pPr marL="742950" indent="-285750" eaLnBrk="0" hangingPunct="0">
              <a:tabLst>
                <a:tab pos="1200150" algn="l"/>
                <a:tab pos="1658938" algn="l"/>
              </a:tabLst>
              <a:defRPr>
                <a:solidFill>
                  <a:schemeClr val="tx1"/>
                </a:solidFill>
                <a:latin typeface="Arial" panose="020B0604020202020204" pitchFamily="34" charset="0"/>
              </a:defRPr>
            </a:lvl2pPr>
            <a:lvl3pPr marL="1143000" indent="-228600" eaLnBrk="0" hangingPunct="0">
              <a:tabLst>
                <a:tab pos="1200150" algn="l"/>
                <a:tab pos="1658938" algn="l"/>
              </a:tabLst>
              <a:defRPr>
                <a:solidFill>
                  <a:schemeClr val="tx1"/>
                </a:solidFill>
                <a:latin typeface="Arial" panose="020B0604020202020204" pitchFamily="34" charset="0"/>
              </a:defRPr>
            </a:lvl3pPr>
            <a:lvl4pPr marL="1600200" indent="-228600" eaLnBrk="0" hangingPunct="0">
              <a:tabLst>
                <a:tab pos="1200150" algn="l"/>
                <a:tab pos="1658938" algn="l"/>
              </a:tabLst>
              <a:defRPr>
                <a:solidFill>
                  <a:schemeClr val="tx1"/>
                </a:solidFill>
                <a:latin typeface="Arial" panose="020B0604020202020204" pitchFamily="34" charset="0"/>
              </a:defRPr>
            </a:lvl4pPr>
            <a:lvl5pPr marL="2057400" indent="-228600" eaLnBrk="0" hangingPunct="0">
              <a:tabLst>
                <a:tab pos="1200150" algn="l"/>
                <a:tab pos="16589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department_id, location_id</a:t>
            </a:r>
          </a:p>
          <a:p>
            <a:r>
              <a:rPr lang="en-US" b="1">
                <a:solidFill>
                  <a:srgbClr val="000000"/>
                </a:solidFill>
                <a:latin typeface="Courier New" panose="02070309020205020404" pitchFamily="49" charset="0"/>
              </a:rPr>
              <a:t>FROM   departments;</a:t>
            </a:r>
          </a:p>
        </p:txBody>
      </p:sp>
      <p:sp>
        <p:nvSpPr>
          <p:cNvPr id="13317" name="Rectangle 14"/>
          <p:cNvSpPr>
            <a:spLocks noChangeArrowheads="1"/>
          </p:cNvSpPr>
          <p:nvPr/>
        </p:nvSpPr>
        <p:spPr bwMode="ltGray">
          <a:xfrm>
            <a:off x="3433764" y="1936751"/>
            <a:ext cx="3667125" cy="320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pic>
        <p:nvPicPr>
          <p:cNvPr id="1331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100" y="2835275"/>
            <a:ext cx="6953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1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0" y="4821239"/>
            <a:ext cx="69723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4238327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136775" y="228600"/>
            <a:ext cx="8153400" cy="990600"/>
          </a:xfrm>
        </p:spPr>
        <p:txBody>
          <a:bodyPr/>
          <a:lstStyle/>
          <a:p>
            <a:r>
              <a:rPr lang="en-US"/>
              <a:t>Defining a column alias</a:t>
            </a:r>
          </a:p>
        </p:txBody>
      </p:sp>
      <p:sp>
        <p:nvSpPr>
          <p:cNvPr id="21507" name="Content Placeholder 2"/>
          <p:cNvSpPr>
            <a:spLocks noGrp="1"/>
          </p:cNvSpPr>
          <p:nvPr>
            <p:ph sz="quarter" idx="1"/>
          </p:nvPr>
        </p:nvSpPr>
        <p:spPr>
          <a:xfrm>
            <a:off x="2136775" y="1600200"/>
            <a:ext cx="8153400" cy="4495800"/>
          </a:xfrm>
        </p:spPr>
        <p:txBody>
          <a:bodyPr/>
          <a:lstStyle/>
          <a:p>
            <a:r>
              <a:rPr lang="en-US"/>
              <a:t>A column alias:</a:t>
            </a:r>
          </a:p>
          <a:p>
            <a:pPr lvl="1"/>
            <a:r>
              <a:rPr lang="en-US"/>
              <a:t>Renames a column heading</a:t>
            </a:r>
          </a:p>
          <a:p>
            <a:pPr lvl="1"/>
            <a:r>
              <a:rPr lang="en-US"/>
              <a:t>Is useful with calculations</a:t>
            </a:r>
          </a:p>
          <a:p>
            <a:pPr lvl="1"/>
            <a:r>
              <a:rPr lang="en-US"/>
              <a:t>Immediately follows the column name - there can also be the optional AS keyword between the column name and alias</a:t>
            </a:r>
          </a:p>
          <a:p>
            <a:pPr lvl="1"/>
            <a:r>
              <a:rPr lang="en-US"/>
              <a:t>Requires double quotation marks if it contains spaces or special characters or is case sensitive</a:t>
            </a:r>
          </a:p>
          <a:p>
            <a:endParaRPr lang="en-US"/>
          </a:p>
        </p:txBody>
      </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489554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136775" y="228600"/>
            <a:ext cx="8153400" cy="990600"/>
          </a:xfrm>
        </p:spPr>
        <p:txBody>
          <a:bodyPr/>
          <a:lstStyle/>
          <a:p>
            <a:r>
              <a:rPr lang="en-US"/>
              <a:t>Using column aliases</a:t>
            </a:r>
          </a:p>
        </p:txBody>
      </p:sp>
      <p:grpSp>
        <p:nvGrpSpPr>
          <p:cNvPr id="22531" name="Content Placeholder 5"/>
          <p:cNvGrpSpPr>
            <a:grpSpLocks noGrp="1"/>
          </p:cNvGrpSpPr>
          <p:nvPr/>
        </p:nvGrpSpPr>
        <p:grpSpPr bwMode="auto">
          <a:xfrm>
            <a:off x="2136775" y="1600200"/>
            <a:ext cx="8153400" cy="4495800"/>
            <a:chOff x="936625" y="1384300"/>
            <a:chExt cx="7016750" cy="4471988"/>
          </a:xfrm>
        </p:grpSpPr>
        <p:pic>
          <p:nvPicPr>
            <p:cNvPr id="22532"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621213"/>
              <a:ext cx="69532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2533"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24088"/>
              <a:ext cx="6972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9" name="Rectangle 2"/>
            <p:cNvSpPr>
              <a:spLocks noChangeArrowheads="1"/>
            </p:cNvSpPr>
            <p:nvPr/>
          </p:nvSpPr>
          <p:spPr bwMode="blackWhite">
            <a:xfrm>
              <a:off x="972146" y="1396933"/>
              <a:ext cx="6926581" cy="70111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b="1">
                  <a:solidFill>
                    <a:srgbClr val="000000"/>
                  </a:solidFill>
                  <a:latin typeface="Courier New" pitchFamily="49" charset="0"/>
                </a:rPr>
                <a:t> </a:t>
              </a:r>
            </a:p>
          </p:txBody>
        </p:sp>
        <p:sp>
          <p:nvSpPr>
            <p:cNvPr id="10" name="Rectangle 3"/>
            <p:cNvSpPr>
              <a:spLocks noChangeArrowheads="1"/>
            </p:cNvSpPr>
            <p:nvPr/>
          </p:nvSpPr>
          <p:spPr bwMode="blackWhite">
            <a:xfrm>
              <a:off x="972146" y="3861896"/>
              <a:ext cx="6971666" cy="6900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b="1">
                  <a:solidFill>
                    <a:srgbClr val="000000"/>
                  </a:solidFill>
                  <a:latin typeface="Courier New" pitchFamily="49" charset="0"/>
                </a:rPr>
                <a:t> </a:t>
              </a:r>
            </a:p>
          </p:txBody>
        </p:sp>
        <p:sp>
          <p:nvSpPr>
            <p:cNvPr id="22536" name="Rectangle 12"/>
            <p:cNvSpPr>
              <a:spLocks noChangeArrowheads="1"/>
            </p:cNvSpPr>
            <p:nvPr/>
          </p:nvSpPr>
          <p:spPr bwMode="ltGray">
            <a:xfrm>
              <a:off x="1150938" y="2271713"/>
              <a:ext cx="3552825" cy="201612"/>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2537" name="Rectangle 18"/>
            <p:cNvSpPr>
              <a:spLocks noChangeArrowheads="1"/>
            </p:cNvSpPr>
            <p:nvPr/>
          </p:nvSpPr>
          <p:spPr bwMode="ltGray">
            <a:xfrm>
              <a:off x="1127125" y="4646613"/>
              <a:ext cx="2479675" cy="1984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2538" name="Rectangle 30"/>
            <p:cNvSpPr>
              <a:spLocks noChangeArrowheads="1"/>
            </p:cNvSpPr>
            <p:nvPr/>
          </p:nvSpPr>
          <p:spPr bwMode="blackWhite">
            <a:xfrm>
              <a:off x="936625" y="3941763"/>
              <a:ext cx="6438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r>
                <a:rPr lang="en-US" b="1">
                  <a:latin typeface="Courier New" panose="02070309020205020404" pitchFamily="49" charset="0"/>
                </a:rPr>
                <a:t>SELECT last_name "Name", salary*12 "Annual Salary"</a:t>
              </a:r>
            </a:p>
            <a:p>
              <a:r>
                <a:rPr lang="en-US" b="1">
                  <a:latin typeface="Courier New" panose="02070309020205020404" pitchFamily="49" charset="0"/>
                </a:rPr>
                <a:t>FROM   employees;</a:t>
              </a:r>
            </a:p>
          </p:txBody>
        </p:sp>
        <p:sp>
          <p:nvSpPr>
            <p:cNvPr id="22539" name="Rectangle 31"/>
            <p:cNvSpPr>
              <a:spLocks noChangeArrowheads="1"/>
            </p:cNvSpPr>
            <p:nvPr/>
          </p:nvSpPr>
          <p:spPr bwMode="blackWhite">
            <a:xfrm>
              <a:off x="949325" y="1384300"/>
              <a:ext cx="51085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last_name AS name, commission_pct comm</a:t>
              </a:r>
            </a:p>
            <a:p>
              <a:r>
                <a:rPr lang="en-US" b="1">
                  <a:solidFill>
                    <a:srgbClr val="000000"/>
                  </a:solidFill>
                  <a:latin typeface="Courier New" panose="02070309020205020404" pitchFamily="49" charset="0"/>
                </a:rPr>
                <a:t>FROM   employees;</a:t>
              </a:r>
            </a:p>
          </p:txBody>
        </p:sp>
        <p:sp>
          <p:nvSpPr>
            <p:cNvPr id="22540" name="Rectangle 32"/>
            <p:cNvSpPr>
              <a:spLocks noChangeArrowheads="1"/>
            </p:cNvSpPr>
            <p:nvPr/>
          </p:nvSpPr>
          <p:spPr bwMode="ltGray">
            <a:xfrm>
              <a:off x="3294668" y="1544207"/>
              <a:ext cx="619125" cy="219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2541" name="Rectangle 36"/>
            <p:cNvSpPr>
              <a:spLocks noChangeArrowheads="1"/>
            </p:cNvSpPr>
            <p:nvPr/>
          </p:nvSpPr>
          <p:spPr bwMode="ltGray">
            <a:xfrm>
              <a:off x="3032360" y="3956050"/>
              <a:ext cx="754671" cy="23271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2542" name="Text Box 39"/>
            <p:cNvSpPr txBox="1">
              <a:spLocks noChangeArrowheads="1"/>
            </p:cNvSpPr>
            <p:nvPr/>
          </p:nvSpPr>
          <p:spPr bwMode="auto">
            <a:xfrm>
              <a:off x="949325" y="294481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sp>
          <p:nvSpPr>
            <p:cNvPr id="22543" name="Text Box 42"/>
            <p:cNvSpPr txBox="1">
              <a:spLocks noChangeArrowheads="1"/>
            </p:cNvSpPr>
            <p:nvPr/>
          </p:nvSpPr>
          <p:spPr bwMode="auto">
            <a:xfrm>
              <a:off x="949325" y="5294313"/>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pic>
          <p:nvPicPr>
            <p:cNvPr id="22544"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325813"/>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2545" name="Rectangle 52"/>
            <p:cNvSpPr>
              <a:spLocks noChangeArrowheads="1"/>
            </p:cNvSpPr>
            <p:nvPr/>
          </p:nvSpPr>
          <p:spPr bwMode="ltGray">
            <a:xfrm>
              <a:off x="5852175" y="1535893"/>
              <a:ext cx="619125" cy="219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2546" name="Rectangle 53"/>
            <p:cNvSpPr>
              <a:spLocks noChangeArrowheads="1"/>
            </p:cNvSpPr>
            <p:nvPr/>
          </p:nvSpPr>
          <p:spPr bwMode="ltGray">
            <a:xfrm>
              <a:off x="4995863" y="2266950"/>
              <a:ext cx="2638425" cy="193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pic>
          <p:nvPicPr>
            <p:cNvPr id="22547"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675313"/>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2548" name="Rectangle 56"/>
            <p:cNvSpPr>
              <a:spLocks noChangeArrowheads="1"/>
            </p:cNvSpPr>
            <p:nvPr/>
          </p:nvSpPr>
          <p:spPr bwMode="ltGray">
            <a:xfrm>
              <a:off x="4479925" y="4646613"/>
              <a:ext cx="2479675" cy="198437"/>
            </a:xfrm>
            <a:prstGeom prst="rect">
              <a:avLst/>
            </a:prstGeom>
            <a:noFill/>
            <a:ln w="254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2549" name="Rectangle 57"/>
            <p:cNvSpPr>
              <a:spLocks noChangeArrowheads="1"/>
            </p:cNvSpPr>
            <p:nvPr/>
          </p:nvSpPr>
          <p:spPr bwMode="ltGray">
            <a:xfrm>
              <a:off x="5130827" y="3943350"/>
              <a:ext cx="2079625" cy="2317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gr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526495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36775" y="228600"/>
            <a:ext cx="8153400" cy="990600"/>
          </a:xfrm>
        </p:spPr>
        <p:txBody>
          <a:bodyPr/>
          <a:lstStyle/>
          <a:p>
            <a:r>
              <a:rPr lang="en-US"/>
              <a:t>Concatenation operator</a:t>
            </a:r>
          </a:p>
        </p:txBody>
      </p:sp>
      <p:sp>
        <p:nvSpPr>
          <p:cNvPr id="23555" name="Content Placeholder 2"/>
          <p:cNvSpPr>
            <a:spLocks noGrp="1"/>
          </p:cNvSpPr>
          <p:nvPr>
            <p:ph sz="quarter" idx="1"/>
          </p:nvPr>
        </p:nvSpPr>
        <p:spPr>
          <a:xfrm>
            <a:off x="2136775" y="1600200"/>
            <a:ext cx="8153400" cy="4495800"/>
          </a:xfrm>
        </p:spPr>
        <p:txBody>
          <a:bodyPr/>
          <a:lstStyle/>
          <a:p>
            <a:r>
              <a:rPr lang="en-US"/>
              <a:t>A concatenation operator:</a:t>
            </a:r>
          </a:p>
          <a:p>
            <a:pPr lvl="1"/>
            <a:r>
              <a:rPr lang="en-US"/>
              <a:t>Concatenates columns or character strings to other columns </a:t>
            </a:r>
          </a:p>
          <a:p>
            <a:pPr lvl="1"/>
            <a:r>
              <a:rPr lang="en-US"/>
              <a:t>Is represented by two vertical bars (||)</a:t>
            </a:r>
          </a:p>
          <a:p>
            <a:pPr lvl="1"/>
            <a:r>
              <a:rPr lang="en-US"/>
              <a:t>Creates a resultant column that is a character expression</a:t>
            </a:r>
          </a:p>
          <a:p>
            <a:endParaRPr lang="en-US"/>
          </a:p>
        </p:txBody>
      </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61687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36775" y="228600"/>
            <a:ext cx="8153400" cy="990600"/>
          </a:xfrm>
        </p:spPr>
        <p:txBody>
          <a:bodyPr/>
          <a:lstStyle/>
          <a:p>
            <a:r>
              <a:rPr lang="en-US"/>
              <a:t>Using concatenation operator</a:t>
            </a:r>
          </a:p>
        </p:txBody>
      </p:sp>
      <p:pic>
        <p:nvPicPr>
          <p:cNvPr id="24579"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775" y="2849564"/>
            <a:ext cx="69532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7" name="Rectangle 2"/>
          <p:cNvSpPr>
            <a:spLocks noChangeArrowheads="1"/>
          </p:cNvSpPr>
          <p:nvPr/>
        </p:nvSpPr>
        <p:spPr bwMode="blackWhite">
          <a:xfrm>
            <a:off x="2517776" y="1949451"/>
            <a:ext cx="69119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endParaRPr lang="en-US" b="1">
              <a:solidFill>
                <a:srgbClr val="000000"/>
              </a:solidFill>
              <a:latin typeface="Courier New" pitchFamily="49" charset="0"/>
            </a:endParaRPr>
          </a:p>
          <a:p>
            <a:pPr eaLnBrk="0" hangingPunct="0">
              <a:tabLst>
                <a:tab pos="1200150" algn="l"/>
              </a:tabLst>
              <a:defRPr/>
            </a:pPr>
            <a:endParaRPr lang="en-US" b="1">
              <a:solidFill>
                <a:srgbClr val="000000"/>
              </a:solidFill>
              <a:latin typeface="Courier New" pitchFamily="49" charset="0"/>
            </a:endParaRPr>
          </a:p>
        </p:txBody>
      </p:sp>
      <p:sp>
        <p:nvSpPr>
          <p:cNvPr id="24581" name="Rectangle 12"/>
          <p:cNvSpPr>
            <a:spLocks noChangeArrowheads="1"/>
          </p:cNvSpPr>
          <p:nvPr/>
        </p:nvSpPr>
        <p:spPr bwMode="blackWhite">
          <a:xfrm>
            <a:off x="2505076" y="1936751"/>
            <a:ext cx="71532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r>
              <a:rPr lang="en-US" b="1">
                <a:latin typeface="Courier New" panose="02070309020205020404" pitchFamily="49" charset="0"/>
              </a:rPr>
              <a:t>SELECT	last_name||job_id AS "Employees"</a:t>
            </a:r>
          </a:p>
          <a:p>
            <a:r>
              <a:rPr lang="en-US" b="1">
                <a:latin typeface="Courier New" panose="02070309020205020404" pitchFamily="49" charset="0"/>
              </a:rPr>
              <a:t>FROM 	employees;</a:t>
            </a:r>
          </a:p>
        </p:txBody>
      </p:sp>
      <p:sp>
        <p:nvSpPr>
          <p:cNvPr id="24582" name="Rectangle 16"/>
          <p:cNvSpPr>
            <a:spLocks noChangeArrowheads="1"/>
          </p:cNvSpPr>
          <p:nvPr/>
        </p:nvSpPr>
        <p:spPr bwMode="ltGray">
          <a:xfrm>
            <a:off x="5033964" y="2025651"/>
            <a:ext cx="288925" cy="2698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4583" name="Text Box 19"/>
          <p:cNvSpPr txBox="1">
            <a:spLocks noChangeArrowheads="1"/>
          </p:cNvSpPr>
          <p:nvPr/>
        </p:nvSpPr>
        <p:spPr bwMode="auto">
          <a:xfrm>
            <a:off x="2486026" y="46720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pic>
        <p:nvPicPr>
          <p:cNvPr id="24584"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776" y="5078414"/>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9199011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136775" y="228600"/>
            <a:ext cx="8153400" cy="990600"/>
          </a:xfrm>
        </p:spPr>
        <p:txBody>
          <a:bodyPr/>
          <a:lstStyle/>
          <a:p>
            <a:r>
              <a:rPr lang="en-US"/>
              <a:t>Literal character strings</a:t>
            </a:r>
          </a:p>
        </p:txBody>
      </p:sp>
      <p:sp>
        <p:nvSpPr>
          <p:cNvPr id="25603" name="Content Placeholder 2"/>
          <p:cNvSpPr>
            <a:spLocks noGrp="1"/>
          </p:cNvSpPr>
          <p:nvPr>
            <p:ph sz="quarter" idx="1"/>
          </p:nvPr>
        </p:nvSpPr>
        <p:spPr>
          <a:xfrm>
            <a:off x="2136775" y="1676400"/>
            <a:ext cx="8153400" cy="4495800"/>
          </a:xfrm>
        </p:spPr>
        <p:txBody>
          <a:bodyPr/>
          <a:lstStyle/>
          <a:p>
            <a:r>
              <a:rPr lang="en-US"/>
              <a:t>A literal is a character, a number, or a date included in the SELECT list.</a:t>
            </a:r>
          </a:p>
          <a:p>
            <a:endParaRPr lang="en-US"/>
          </a:p>
          <a:p>
            <a:r>
              <a:rPr lang="en-US"/>
              <a:t>Date and character literal values must be enclosed within single quotation marks.</a:t>
            </a:r>
          </a:p>
          <a:p>
            <a:endParaRPr lang="en-US"/>
          </a:p>
          <a:p>
            <a:r>
              <a:rPr lang="en-US"/>
              <a:t>Each character string is output once for each</a:t>
            </a:r>
            <a:br>
              <a:rPr lang="en-US"/>
            </a:br>
            <a:r>
              <a:rPr lang="en-US"/>
              <a:t>row returned.</a:t>
            </a:r>
          </a:p>
        </p:txBody>
      </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751230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136775" y="228600"/>
            <a:ext cx="8153400" cy="990600"/>
          </a:xfrm>
        </p:spPr>
        <p:txBody>
          <a:bodyPr/>
          <a:lstStyle/>
          <a:p>
            <a:r>
              <a:rPr lang="en-US"/>
              <a:t>Using literal character strings</a:t>
            </a:r>
          </a:p>
        </p:txBody>
      </p:sp>
      <p:sp>
        <p:nvSpPr>
          <p:cNvPr id="6" name="Rectangle 2"/>
          <p:cNvSpPr>
            <a:spLocks noChangeArrowheads="1"/>
          </p:cNvSpPr>
          <p:nvPr/>
        </p:nvSpPr>
        <p:spPr bwMode="blackWhite">
          <a:xfrm>
            <a:off x="2465388" y="2119313"/>
            <a:ext cx="6934200" cy="9191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452688" algn="l"/>
              </a:tabLst>
              <a:defRPr/>
            </a:pPr>
            <a:endParaRPr lang="en-US" b="1">
              <a:solidFill>
                <a:srgbClr val="000000"/>
              </a:solidFill>
              <a:latin typeface="Courier New" pitchFamily="49" charset="0"/>
            </a:endParaRPr>
          </a:p>
          <a:p>
            <a:pPr eaLnBrk="0" hangingPunct="0">
              <a:tabLst>
                <a:tab pos="1200150" algn="l"/>
                <a:tab pos="2452688" algn="l"/>
              </a:tabLst>
              <a:defRPr/>
            </a:pPr>
            <a:endParaRPr lang="en-US" b="1">
              <a:solidFill>
                <a:srgbClr val="000000"/>
              </a:solidFill>
              <a:latin typeface="Courier New" pitchFamily="49" charset="0"/>
            </a:endParaRPr>
          </a:p>
        </p:txBody>
      </p:sp>
      <p:sp>
        <p:nvSpPr>
          <p:cNvPr id="26628" name="Rectangle 16"/>
          <p:cNvSpPr>
            <a:spLocks noChangeArrowheads="1"/>
          </p:cNvSpPr>
          <p:nvPr/>
        </p:nvSpPr>
        <p:spPr bwMode="ltGray">
          <a:xfrm>
            <a:off x="5313364" y="2165351"/>
            <a:ext cx="1063625" cy="3079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6629" name="Text Box 19"/>
          <p:cNvSpPr txBox="1">
            <a:spLocks noChangeArrowheads="1"/>
          </p:cNvSpPr>
          <p:nvPr/>
        </p:nvSpPr>
        <p:spPr bwMode="auto">
          <a:xfrm>
            <a:off x="2460626" y="50657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pic>
        <p:nvPicPr>
          <p:cNvPr id="2663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388" y="3255964"/>
            <a:ext cx="6934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6631"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389" y="5446714"/>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6632" name="Rectangle 5"/>
          <p:cNvSpPr>
            <a:spLocks noChangeArrowheads="1"/>
          </p:cNvSpPr>
          <p:nvPr/>
        </p:nvSpPr>
        <p:spPr bwMode="blackWhite">
          <a:xfrm>
            <a:off x="2466975" y="2097089"/>
            <a:ext cx="7315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2452688" algn="l"/>
              </a:tabLst>
              <a:defRPr>
                <a:solidFill>
                  <a:schemeClr val="tx1"/>
                </a:solidFill>
                <a:latin typeface="Arial" panose="020B0604020202020204" pitchFamily="34" charset="0"/>
              </a:defRPr>
            </a:lvl1pPr>
            <a:lvl2pPr marL="742950" indent="-285750" eaLnBrk="0" hangingPunct="0">
              <a:tabLst>
                <a:tab pos="1200150" algn="l"/>
                <a:tab pos="2452688" algn="l"/>
              </a:tabLst>
              <a:defRPr>
                <a:solidFill>
                  <a:schemeClr val="tx1"/>
                </a:solidFill>
                <a:latin typeface="Arial" panose="020B0604020202020204" pitchFamily="34" charset="0"/>
              </a:defRPr>
            </a:lvl2pPr>
            <a:lvl3pPr marL="1143000" indent="-228600" eaLnBrk="0" hangingPunct="0">
              <a:tabLst>
                <a:tab pos="1200150" algn="l"/>
                <a:tab pos="2452688" algn="l"/>
              </a:tabLst>
              <a:defRPr>
                <a:solidFill>
                  <a:schemeClr val="tx1"/>
                </a:solidFill>
                <a:latin typeface="Arial" panose="020B0604020202020204" pitchFamily="34" charset="0"/>
              </a:defRPr>
            </a:lvl3pPr>
            <a:lvl4pPr marL="1600200" indent="-228600" eaLnBrk="0" hangingPunct="0">
              <a:tabLst>
                <a:tab pos="1200150" algn="l"/>
                <a:tab pos="2452688" algn="l"/>
              </a:tabLst>
              <a:defRPr>
                <a:solidFill>
                  <a:schemeClr val="tx1"/>
                </a:solidFill>
                <a:latin typeface="Arial" panose="020B0604020202020204" pitchFamily="34" charset="0"/>
              </a:defRPr>
            </a:lvl4pPr>
            <a:lvl5pPr marL="2057400" indent="-228600" eaLnBrk="0" hangingPunct="0">
              <a:tabLst>
                <a:tab pos="1200150" algn="l"/>
                <a:tab pos="245268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5268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5268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5268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52688"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last_name	||' is a '||job_id </a:t>
            </a:r>
          </a:p>
          <a:p>
            <a:r>
              <a:rPr lang="en-US" b="1">
                <a:solidFill>
                  <a:srgbClr val="000000"/>
                </a:solidFill>
                <a:latin typeface="Courier New" panose="02070309020205020404" pitchFamily="49" charset="0"/>
              </a:rPr>
              <a:t>       AS "Employee Details"</a:t>
            </a:r>
          </a:p>
          <a:p>
            <a:r>
              <a:rPr lang="en-US" b="1">
                <a:solidFill>
                  <a:srgbClr val="000000"/>
                </a:solidFill>
                <a:latin typeface="Courier New" panose="02070309020205020404" pitchFamily="49" charset="0"/>
              </a:rPr>
              <a:t>FROM   employees;</a:t>
            </a:r>
          </a:p>
        </p:txBody>
      </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27230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09800" y="685800"/>
            <a:ext cx="7772400" cy="457200"/>
          </a:xfrm>
          <a:solidFill>
            <a:schemeClr val="bg1">
              <a:alpha val="90979"/>
            </a:schemeClr>
          </a:solidFill>
        </p:spPr>
        <p:txBody>
          <a:bodyPr vert="horz" lIns="90840" tIns="44623" rIns="90840" bIns="44623" rtlCol="0" anchor="b">
            <a:normAutofit fontScale="90000"/>
          </a:bodyPr>
          <a:lstStyle/>
          <a:p>
            <a:r>
              <a:rPr lang="en-GB">
                <a:solidFill>
                  <a:schemeClr val="tx1"/>
                </a:solidFill>
              </a:rPr>
              <a:t>Tables used in this course</a:t>
            </a:r>
          </a:p>
        </p:txBody>
      </p:sp>
      <p:grpSp>
        <p:nvGrpSpPr>
          <p:cNvPr id="25603" name="Group 4"/>
          <p:cNvGrpSpPr>
            <a:grpSpLocks/>
          </p:cNvGrpSpPr>
          <p:nvPr/>
        </p:nvGrpSpPr>
        <p:grpSpPr bwMode="auto">
          <a:xfrm>
            <a:off x="2032001" y="1524000"/>
            <a:ext cx="7986713" cy="5105400"/>
            <a:chOff x="508000" y="1187450"/>
            <a:chExt cx="7986713" cy="5105400"/>
          </a:xfrm>
        </p:grpSpPr>
        <p:sp>
          <p:nvSpPr>
            <p:cNvPr id="25604" name="Rectangle 3"/>
            <p:cNvSpPr>
              <a:spLocks noChangeArrowheads="1"/>
            </p:cNvSpPr>
            <p:nvPr/>
          </p:nvSpPr>
          <p:spPr bwMode="auto">
            <a:xfrm>
              <a:off x="762000" y="1187450"/>
              <a:ext cx="16891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latin typeface="Courier New" panose="02070309020205020404" pitchFamily="49" charset="0"/>
                </a:rPr>
                <a:t>EMPLOYEES</a:t>
              </a:r>
            </a:p>
          </p:txBody>
        </p:sp>
        <p:sp>
          <p:nvSpPr>
            <p:cNvPr id="25605" name="Rectangle 4"/>
            <p:cNvSpPr>
              <a:spLocks noChangeArrowheads="1"/>
            </p:cNvSpPr>
            <p:nvPr/>
          </p:nvSpPr>
          <p:spPr bwMode="auto">
            <a:xfrm>
              <a:off x="2028825" y="5918200"/>
              <a:ext cx="24844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latin typeface="Courier New" panose="02070309020205020404" pitchFamily="49" charset="0"/>
                </a:rPr>
                <a:t>DEPARTMENTS</a:t>
              </a:r>
            </a:p>
          </p:txBody>
        </p:sp>
        <p:sp>
          <p:nvSpPr>
            <p:cNvPr id="25606" name="Rectangle 5"/>
            <p:cNvSpPr>
              <a:spLocks noChangeArrowheads="1"/>
            </p:cNvSpPr>
            <p:nvPr/>
          </p:nvSpPr>
          <p:spPr bwMode="auto">
            <a:xfrm>
              <a:off x="6200775" y="5935663"/>
              <a:ext cx="18700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b="1">
                  <a:latin typeface="Courier New" panose="02070309020205020404" pitchFamily="49" charset="0"/>
                </a:rPr>
                <a:t>JOB_GRADES</a:t>
              </a:r>
            </a:p>
          </p:txBody>
        </p:sp>
        <p:pic>
          <p:nvPicPr>
            <p:cNvPr id="256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138" y="1474788"/>
              <a:ext cx="65246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560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3879850"/>
              <a:ext cx="42672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560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63" y="4365625"/>
              <a:ext cx="33337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gr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9406706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36775" y="228600"/>
            <a:ext cx="8153400" cy="990600"/>
          </a:xfrm>
        </p:spPr>
        <p:txBody>
          <a:bodyPr/>
          <a:lstStyle/>
          <a:p>
            <a:r>
              <a:rPr lang="en-US"/>
              <a:t>Duplicate rows</a:t>
            </a:r>
          </a:p>
        </p:txBody>
      </p:sp>
      <p:sp>
        <p:nvSpPr>
          <p:cNvPr id="27651" name="Content Placeholder 2"/>
          <p:cNvSpPr>
            <a:spLocks noGrp="1"/>
          </p:cNvSpPr>
          <p:nvPr>
            <p:ph sz="quarter" idx="1"/>
          </p:nvPr>
        </p:nvSpPr>
        <p:spPr>
          <a:xfrm>
            <a:off x="2136775" y="1600200"/>
            <a:ext cx="8153400" cy="4495800"/>
          </a:xfrm>
        </p:spPr>
        <p:txBody>
          <a:bodyPr/>
          <a:lstStyle/>
          <a:p>
            <a:pPr>
              <a:lnSpc>
                <a:spcPct val="65000"/>
              </a:lnSpc>
            </a:pPr>
            <a:r>
              <a:rPr lang="en-US"/>
              <a:t>The default display of queries is all rows, including duplicate rows.</a:t>
            </a:r>
          </a:p>
          <a:p>
            <a:endParaRPr lang="en-US"/>
          </a:p>
        </p:txBody>
      </p:sp>
      <p:sp>
        <p:nvSpPr>
          <p:cNvPr id="6" name="Rectangle 5"/>
          <p:cNvSpPr>
            <a:spLocks noChangeArrowheads="1"/>
          </p:cNvSpPr>
          <p:nvPr/>
        </p:nvSpPr>
        <p:spPr bwMode="blackWhite">
          <a:xfrm>
            <a:off x="2554288" y="2438401"/>
            <a:ext cx="6908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b="1">
                <a:solidFill>
                  <a:srgbClr val="000000"/>
                </a:solidFill>
                <a:latin typeface="Courier New" pitchFamily="49" charset="0"/>
              </a:rPr>
              <a:t>SELECT department_id</a:t>
            </a:r>
          </a:p>
          <a:p>
            <a:pPr eaLnBrk="0" hangingPunct="0">
              <a:tabLst>
                <a:tab pos="1200150" algn="l"/>
              </a:tabLst>
              <a:defRPr/>
            </a:pPr>
            <a:r>
              <a:rPr lang="en-US" b="1">
                <a:solidFill>
                  <a:srgbClr val="000000"/>
                </a:solidFill>
                <a:latin typeface="Courier New" pitchFamily="49" charset="0"/>
              </a:rPr>
              <a:t>FROM   employees;</a:t>
            </a:r>
          </a:p>
        </p:txBody>
      </p:sp>
      <p:sp>
        <p:nvSpPr>
          <p:cNvPr id="27653" name="Text Box 18"/>
          <p:cNvSpPr txBox="1">
            <a:spLocks noChangeArrowheads="1"/>
          </p:cNvSpPr>
          <p:nvPr/>
        </p:nvSpPr>
        <p:spPr bwMode="auto">
          <a:xfrm>
            <a:off x="2536826" y="53705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pic>
        <p:nvPicPr>
          <p:cNvPr id="2765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289" y="3362325"/>
            <a:ext cx="69437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7655"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89" y="5751514"/>
            <a:ext cx="69818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139987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136775" y="228600"/>
            <a:ext cx="8153400" cy="990600"/>
          </a:xfrm>
        </p:spPr>
        <p:txBody>
          <a:bodyPr/>
          <a:lstStyle/>
          <a:p>
            <a:r>
              <a:rPr lang="en-US"/>
              <a:t>Eliminating duplicate rows</a:t>
            </a:r>
          </a:p>
        </p:txBody>
      </p:sp>
      <p:sp>
        <p:nvSpPr>
          <p:cNvPr id="28675" name="Content Placeholder 2"/>
          <p:cNvSpPr>
            <a:spLocks noGrp="1"/>
          </p:cNvSpPr>
          <p:nvPr>
            <p:ph sz="quarter" idx="1"/>
          </p:nvPr>
        </p:nvSpPr>
        <p:spPr>
          <a:xfrm>
            <a:off x="2136775" y="1600200"/>
            <a:ext cx="8153400" cy="4495800"/>
          </a:xfrm>
        </p:spPr>
        <p:txBody>
          <a:bodyPr/>
          <a:lstStyle/>
          <a:p>
            <a:r>
              <a:rPr lang="en-US"/>
              <a:t>Eliminate duplicate rows by using the DISTINCT keyword in the SELECT clause.</a:t>
            </a:r>
          </a:p>
          <a:p>
            <a:endParaRPr lang="en-US"/>
          </a:p>
        </p:txBody>
      </p:sp>
      <p:sp>
        <p:nvSpPr>
          <p:cNvPr id="6" name="Rectangle 2"/>
          <p:cNvSpPr>
            <a:spLocks noChangeArrowheads="1"/>
          </p:cNvSpPr>
          <p:nvPr/>
        </p:nvSpPr>
        <p:spPr bwMode="blackWhite">
          <a:xfrm>
            <a:off x="2459039" y="2908301"/>
            <a:ext cx="69373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b="1">
                <a:solidFill>
                  <a:srgbClr val="000000"/>
                </a:solidFill>
                <a:latin typeface="Courier New" pitchFamily="49" charset="0"/>
              </a:rPr>
              <a:t> </a:t>
            </a:r>
          </a:p>
        </p:txBody>
      </p:sp>
      <p:sp>
        <p:nvSpPr>
          <p:cNvPr id="28677" name="Rectangle 13"/>
          <p:cNvSpPr>
            <a:spLocks noChangeArrowheads="1"/>
          </p:cNvSpPr>
          <p:nvPr/>
        </p:nvSpPr>
        <p:spPr bwMode="blackWhite">
          <a:xfrm>
            <a:off x="2465388" y="2895601"/>
            <a:ext cx="45720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DISTINCT department_id</a:t>
            </a:r>
          </a:p>
          <a:p>
            <a:r>
              <a:rPr lang="en-US" b="1">
                <a:solidFill>
                  <a:srgbClr val="000000"/>
                </a:solidFill>
                <a:latin typeface="Courier New" panose="02070309020205020404" pitchFamily="49" charset="0"/>
              </a:rPr>
              <a:t>FROM   employees;</a:t>
            </a:r>
          </a:p>
        </p:txBody>
      </p:sp>
      <p:sp>
        <p:nvSpPr>
          <p:cNvPr id="28678" name="Rectangle 15"/>
          <p:cNvSpPr>
            <a:spLocks noChangeArrowheads="1"/>
          </p:cNvSpPr>
          <p:nvPr/>
        </p:nvSpPr>
        <p:spPr bwMode="ltGray">
          <a:xfrm>
            <a:off x="3459164" y="2965451"/>
            <a:ext cx="1228725" cy="2825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pic>
        <p:nvPicPr>
          <p:cNvPr id="2867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039" y="3759200"/>
            <a:ext cx="69627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868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039" y="5734050"/>
            <a:ext cx="69564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9526846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136775" y="228600"/>
            <a:ext cx="8153400" cy="990600"/>
          </a:xfrm>
        </p:spPr>
        <p:txBody>
          <a:bodyPr/>
          <a:lstStyle/>
          <a:p>
            <a:r>
              <a:rPr lang="en-US"/>
              <a:t>Arithmetic Expressions</a:t>
            </a:r>
          </a:p>
        </p:txBody>
      </p:sp>
      <p:sp>
        <p:nvSpPr>
          <p:cNvPr id="14339" name="Content Placeholder 2"/>
          <p:cNvSpPr>
            <a:spLocks noGrp="1"/>
          </p:cNvSpPr>
          <p:nvPr>
            <p:ph sz="quarter" idx="1"/>
          </p:nvPr>
        </p:nvSpPr>
        <p:spPr>
          <a:xfrm>
            <a:off x="2136775" y="1600200"/>
            <a:ext cx="8153400" cy="4495800"/>
          </a:xfrm>
        </p:spPr>
        <p:txBody>
          <a:bodyPr/>
          <a:lstStyle/>
          <a:p>
            <a:r>
              <a:rPr lang="en-US" sz="2600"/>
              <a:t>Create expressions with number and date data by using arithmetic operators.</a:t>
            </a:r>
          </a:p>
          <a:p>
            <a:endParaRPr lang="en-US"/>
          </a:p>
          <a:p>
            <a:endParaRPr lang="en-US"/>
          </a:p>
        </p:txBody>
      </p:sp>
      <p:sp>
        <p:nvSpPr>
          <p:cNvPr id="14340" name="Rectangle 4"/>
          <p:cNvSpPr>
            <a:spLocks noChangeArrowheads="1"/>
          </p:cNvSpPr>
          <p:nvPr/>
        </p:nvSpPr>
        <p:spPr bwMode="blackWhite">
          <a:xfrm>
            <a:off x="3543301" y="2906714"/>
            <a:ext cx="1293813" cy="2428875"/>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60000"/>
              </a:spcBef>
            </a:pPr>
            <a:r>
              <a:rPr lang="en-US" b="1">
                <a:solidFill>
                  <a:srgbClr val="000000"/>
                </a:solidFill>
              </a:rPr>
              <a:t>Operator</a:t>
            </a:r>
          </a:p>
          <a:p>
            <a:pPr algn="ctr">
              <a:lnSpc>
                <a:spcPct val="120000"/>
              </a:lnSpc>
              <a:spcBef>
                <a:spcPct val="60000"/>
              </a:spcBef>
            </a:pPr>
            <a:r>
              <a:rPr lang="en-US" b="1">
                <a:solidFill>
                  <a:srgbClr val="000000"/>
                </a:solidFill>
              </a:rPr>
              <a:t>+</a:t>
            </a:r>
          </a:p>
          <a:p>
            <a:pPr algn="ctr">
              <a:lnSpc>
                <a:spcPct val="120000"/>
              </a:lnSpc>
              <a:spcBef>
                <a:spcPct val="60000"/>
              </a:spcBef>
            </a:pPr>
            <a:r>
              <a:rPr lang="en-US" b="1">
                <a:solidFill>
                  <a:srgbClr val="000000"/>
                </a:solidFill>
              </a:rPr>
              <a:t>-</a:t>
            </a:r>
          </a:p>
          <a:p>
            <a:pPr algn="ctr">
              <a:lnSpc>
                <a:spcPct val="120000"/>
              </a:lnSpc>
              <a:spcBef>
                <a:spcPct val="60000"/>
              </a:spcBef>
            </a:pPr>
            <a:r>
              <a:rPr lang="en-US" b="1">
                <a:solidFill>
                  <a:srgbClr val="000000"/>
                </a:solidFill>
              </a:rPr>
              <a:t>*</a:t>
            </a:r>
          </a:p>
          <a:p>
            <a:pPr algn="ctr">
              <a:lnSpc>
                <a:spcPct val="120000"/>
              </a:lnSpc>
              <a:spcBef>
                <a:spcPct val="60000"/>
              </a:spcBef>
            </a:pPr>
            <a:r>
              <a:rPr lang="en-US" b="1">
                <a:solidFill>
                  <a:srgbClr val="000000"/>
                </a:solidFill>
              </a:rPr>
              <a:t>      /       	</a:t>
            </a:r>
          </a:p>
        </p:txBody>
      </p:sp>
      <p:sp>
        <p:nvSpPr>
          <p:cNvPr id="14341" name="Rectangle 5"/>
          <p:cNvSpPr>
            <a:spLocks noChangeArrowheads="1"/>
          </p:cNvSpPr>
          <p:nvPr/>
        </p:nvSpPr>
        <p:spPr bwMode="blackWhite">
          <a:xfrm>
            <a:off x="4841876" y="2906714"/>
            <a:ext cx="3883025" cy="2428875"/>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60000"/>
              </a:spcBef>
            </a:pPr>
            <a:r>
              <a:rPr lang="en-US" b="1">
                <a:solidFill>
                  <a:srgbClr val="000000"/>
                </a:solidFill>
              </a:rPr>
              <a:t>Description</a:t>
            </a:r>
          </a:p>
          <a:p>
            <a:pPr>
              <a:lnSpc>
                <a:spcPct val="120000"/>
              </a:lnSpc>
              <a:spcBef>
                <a:spcPct val="60000"/>
              </a:spcBef>
            </a:pPr>
            <a:r>
              <a:rPr lang="en-US" b="1">
                <a:solidFill>
                  <a:srgbClr val="000000"/>
                </a:solidFill>
              </a:rPr>
              <a:t>Add</a:t>
            </a:r>
          </a:p>
          <a:p>
            <a:pPr>
              <a:lnSpc>
                <a:spcPct val="120000"/>
              </a:lnSpc>
              <a:spcBef>
                <a:spcPct val="60000"/>
              </a:spcBef>
            </a:pPr>
            <a:r>
              <a:rPr lang="en-US" b="1">
                <a:solidFill>
                  <a:srgbClr val="000000"/>
                </a:solidFill>
              </a:rPr>
              <a:t>Subtract </a:t>
            </a:r>
          </a:p>
          <a:p>
            <a:pPr>
              <a:lnSpc>
                <a:spcPct val="120000"/>
              </a:lnSpc>
              <a:spcBef>
                <a:spcPct val="60000"/>
              </a:spcBef>
            </a:pPr>
            <a:r>
              <a:rPr lang="en-US" b="1">
                <a:solidFill>
                  <a:srgbClr val="000000"/>
                </a:solidFill>
              </a:rPr>
              <a:t>Multiply </a:t>
            </a:r>
          </a:p>
          <a:p>
            <a:pPr>
              <a:lnSpc>
                <a:spcPct val="120000"/>
              </a:lnSpc>
              <a:spcBef>
                <a:spcPct val="60000"/>
              </a:spcBef>
            </a:pPr>
            <a:r>
              <a:rPr lang="en-US" b="1">
                <a:solidFill>
                  <a:srgbClr val="000000"/>
                </a:solidFill>
              </a:rPr>
              <a:t>Divide</a:t>
            </a:r>
          </a:p>
        </p:txBody>
      </p:sp>
      <p:sp>
        <p:nvSpPr>
          <p:cNvPr id="14342" name="Line 6"/>
          <p:cNvSpPr>
            <a:spLocks noChangeShapeType="1"/>
          </p:cNvSpPr>
          <p:nvPr/>
        </p:nvSpPr>
        <p:spPr bwMode="auto">
          <a:xfrm flipV="1">
            <a:off x="3533775" y="3333750"/>
            <a:ext cx="5176838" cy="6350"/>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3" name="Line 7"/>
          <p:cNvSpPr>
            <a:spLocks noChangeShapeType="1"/>
          </p:cNvSpPr>
          <p:nvPr/>
        </p:nvSpPr>
        <p:spPr bwMode="auto">
          <a:xfrm>
            <a:off x="3536950" y="4333875"/>
            <a:ext cx="518318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4" name="Line 8"/>
          <p:cNvSpPr>
            <a:spLocks noChangeShapeType="1"/>
          </p:cNvSpPr>
          <p:nvPr/>
        </p:nvSpPr>
        <p:spPr bwMode="auto">
          <a:xfrm>
            <a:off x="3543301" y="3829050"/>
            <a:ext cx="51911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5" name="Line 9"/>
          <p:cNvSpPr>
            <a:spLocks noChangeShapeType="1"/>
          </p:cNvSpPr>
          <p:nvPr/>
        </p:nvSpPr>
        <p:spPr bwMode="auto">
          <a:xfrm>
            <a:off x="3543300" y="4827588"/>
            <a:ext cx="517683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799816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136775" y="228600"/>
            <a:ext cx="8153400" cy="990600"/>
          </a:xfrm>
        </p:spPr>
        <p:txBody>
          <a:bodyPr/>
          <a:lstStyle/>
          <a:p>
            <a:r>
              <a:rPr lang="en-US"/>
              <a:t>Using arithmetic operators</a:t>
            </a:r>
          </a:p>
        </p:txBody>
      </p:sp>
      <p:pic>
        <p:nvPicPr>
          <p:cNvPr id="15363"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363" y="4573589"/>
            <a:ext cx="6934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 name="Rectangle 2"/>
          <p:cNvSpPr>
            <a:spLocks noChangeArrowheads="1"/>
          </p:cNvSpPr>
          <p:nvPr/>
        </p:nvSpPr>
        <p:spPr bwMode="blackWhite">
          <a:xfrm>
            <a:off x="2392364" y="1857376"/>
            <a:ext cx="69484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1658938" algn="l"/>
              </a:tabLst>
              <a:defRPr/>
            </a:pPr>
            <a:r>
              <a:rPr lang="en-US" b="1">
                <a:solidFill>
                  <a:srgbClr val="000000"/>
                </a:solidFill>
                <a:latin typeface="Courier New" pitchFamily="49" charset="0"/>
              </a:rPr>
              <a:t> </a:t>
            </a:r>
          </a:p>
        </p:txBody>
      </p:sp>
      <p:sp>
        <p:nvSpPr>
          <p:cNvPr id="15365" name="Rectangle 5"/>
          <p:cNvSpPr>
            <a:spLocks noChangeArrowheads="1"/>
          </p:cNvSpPr>
          <p:nvPr/>
        </p:nvSpPr>
        <p:spPr bwMode="blackWhite">
          <a:xfrm>
            <a:off x="2449514" y="1844676"/>
            <a:ext cx="729138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 pos="1658938" algn="l"/>
              </a:tabLst>
              <a:defRPr>
                <a:solidFill>
                  <a:schemeClr val="tx1"/>
                </a:solidFill>
                <a:latin typeface="Arial" panose="020B0604020202020204" pitchFamily="34" charset="0"/>
              </a:defRPr>
            </a:lvl1pPr>
            <a:lvl2pPr marL="742950" indent="-285750" eaLnBrk="0" hangingPunct="0">
              <a:tabLst>
                <a:tab pos="1200150" algn="l"/>
                <a:tab pos="1658938" algn="l"/>
              </a:tabLst>
              <a:defRPr>
                <a:solidFill>
                  <a:schemeClr val="tx1"/>
                </a:solidFill>
                <a:latin typeface="Arial" panose="020B0604020202020204" pitchFamily="34" charset="0"/>
              </a:defRPr>
            </a:lvl2pPr>
            <a:lvl3pPr marL="1143000" indent="-228600" eaLnBrk="0" hangingPunct="0">
              <a:tabLst>
                <a:tab pos="1200150" algn="l"/>
                <a:tab pos="1658938" algn="l"/>
              </a:tabLst>
              <a:defRPr>
                <a:solidFill>
                  <a:schemeClr val="tx1"/>
                </a:solidFill>
                <a:latin typeface="Arial" panose="020B0604020202020204" pitchFamily="34" charset="0"/>
              </a:defRPr>
            </a:lvl3pPr>
            <a:lvl4pPr marL="1600200" indent="-228600" eaLnBrk="0" hangingPunct="0">
              <a:tabLst>
                <a:tab pos="1200150" algn="l"/>
                <a:tab pos="1658938" algn="l"/>
              </a:tabLst>
              <a:defRPr>
                <a:solidFill>
                  <a:schemeClr val="tx1"/>
                </a:solidFill>
                <a:latin typeface="Arial" panose="020B0604020202020204" pitchFamily="34" charset="0"/>
              </a:defRPr>
            </a:lvl4pPr>
            <a:lvl5pPr marL="2057400" indent="-228600" eaLnBrk="0" hangingPunct="0">
              <a:tabLst>
                <a:tab pos="1200150" algn="l"/>
                <a:tab pos="165893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1658938"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last_name, salary, salary + 300</a:t>
            </a:r>
          </a:p>
          <a:p>
            <a:r>
              <a:rPr lang="en-US" b="1">
                <a:solidFill>
                  <a:srgbClr val="000000"/>
                </a:solidFill>
                <a:latin typeface="Courier New" panose="02070309020205020404" pitchFamily="49" charset="0"/>
              </a:rPr>
              <a:t>FROM   employees;</a:t>
            </a:r>
          </a:p>
        </p:txBody>
      </p:sp>
      <p:sp>
        <p:nvSpPr>
          <p:cNvPr id="15366" name="Rectangle 16"/>
          <p:cNvSpPr>
            <a:spLocks noChangeArrowheads="1"/>
          </p:cNvSpPr>
          <p:nvPr/>
        </p:nvSpPr>
        <p:spPr bwMode="ltGray">
          <a:xfrm>
            <a:off x="6037264" y="1974851"/>
            <a:ext cx="1762125" cy="320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5367" name="Text Box 19"/>
          <p:cNvSpPr txBox="1">
            <a:spLocks noChangeArrowheads="1"/>
          </p:cNvSpPr>
          <p:nvPr/>
        </p:nvSpPr>
        <p:spPr bwMode="auto">
          <a:xfrm>
            <a:off x="2384426" y="42021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pic>
        <p:nvPicPr>
          <p:cNvPr id="15368"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3" y="2995614"/>
            <a:ext cx="69532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536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2364" y="5459414"/>
            <a:ext cx="694372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135859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136775" y="228600"/>
            <a:ext cx="8153400" cy="990600"/>
          </a:xfrm>
        </p:spPr>
        <p:txBody>
          <a:bodyPr/>
          <a:lstStyle/>
          <a:p>
            <a:r>
              <a:rPr lang="en-US"/>
              <a:t>Operators precedence</a:t>
            </a:r>
          </a:p>
        </p:txBody>
      </p:sp>
      <p:sp>
        <p:nvSpPr>
          <p:cNvPr id="16387" name="Content Placeholder 2"/>
          <p:cNvSpPr>
            <a:spLocks noGrp="1"/>
          </p:cNvSpPr>
          <p:nvPr>
            <p:ph sz="quarter" idx="1"/>
          </p:nvPr>
        </p:nvSpPr>
        <p:spPr>
          <a:xfrm>
            <a:off x="2133600" y="2057400"/>
            <a:ext cx="8153400" cy="4038600"/>
          </a:xfrm>
        </p:spPr>
        <p:txBody>
          <a:bodyPr/>
          <a:lstStyle/>
          <a:p>
            <a:endParaRPr lang="en-US" dirty="0"/>
          </a:p>
          <a:p>
            <a:r>
              <a:rPr lang="en-US" dirty="0"/>
              <a:t>Multiplication and division take priority over addition and subtraction.</a:t>
            </a:r>
          </a:p>
          <a:p>
            <a:r>
              <a:rPr lang="en-US" dirty="0"/>
              <a:t>Operators of the same priority are evaluated from left to right.</a:t>
            </a:r>
          </a:p>
          <a:p>
            <a:r>
              <a:rPr lang="en-US" dirty="0"/>
              <a:t>Parentheses are used to force prioritized evaluation and to clarify statements.</a:t>
            </a:r>
          </a:p>
        </p:txBody>
      </p:sp>
      <p:sp>
        <p:nvSpPr>
          <p:cNvPr id="7" name="Rectangle 4"/>
          <p:cNvSpPr>
            <a:spLocks noChangeArrowheads="1"/>
          </p:cNvSpPr>
          <p:nvPr/>
        </p:nvSpPr>
        <p:spPr bwMode="blackWhite">
          <a:xfrm>
            <a:off x="4619625" y="1532966"/>
            <a:ext cx="2952750" cy="89908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92075" tIns="46038" rIns="92075" bIns="46038" anchor="ctr" anchorCtr="1"/>
          <a:lstStyle/>
          <a:p>
            <a:pPr algn="ctr" eaLnBrk="0" hangingPunct="0">
              <a:defRPr/>
            </a:pPr>
            <a:r>
              <a:rPr lang="en-US" sz="3600" b="1" dirty="0">
                <a:solidFill>
                  <a:schemeClr val="tx1"/>
                </a:solidFill>
                <a:latin typeface="Arial" charset="0"/>
              </a:rPr>
              <a:t>*    /    +    -</a:t>
            </a:r>
          </a:p>
          <a:p>
            <a:pPr algn="ctr" eaLnBrk="0" hangingPunct="0">
              <a:defRPr/>
            </a:pPr>
            <a:endParaRPr lang="en-US" sz="2000" b="1" dirty="0">
              <a:solidFill>
                <a:srgbClr val="FFFFCC"/>
              </a:solidFill>
              <a:latin typeface="Arial" charset="0"/>
            </a:endParaRPr>
          </a:p>
        </p:txBody>
      </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463445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136775" y="228600"/>
            <a:ext cx="8153400" cy="990600"/>
          </a:xfrm>
        </p:spPr>
        <p:txBody>
          <a:bodyPr/>
          <a:lstStyle/>
          <a:p>
            <a:r>
              <a:rPr lang="en-US"/>
              <a:t>Operator precedence</a:t>
            </a:r>
          </a:p>
        </p:txBody>
      </p:sp>
      <p:sp>
        <p:nvSpPr>
          <p:cNvPr id="6" name="Rectangle 2"/>
          <p:cNvSpPr>
            <a:spLocks noChangeArrowheads="1"/>
          </p:cNvSpPr>
          <p:nvPr/>
        </p:nvSpPr>
        <p:spPr bwMode="blackWhite">
          <a:xfrm>
            <a:off x="2293938" y="1917701"/>
            <a:ext cx="69977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b="1">
                <a:solidFill>
                  <a:srgbClr val="000000"/>
                </a:solidFill>
                <a:latin typeface="Courier New" pitchFamily="49" charset="0"/>
              </a:rPr>
              <a:t> </a:t>
            </a:r>
          </a:p>
        </p:txBody>
      </p:sp>
      <p:sp>
        <p:nvSpPr>
          <p:cNvPr id="17412" name="Rectangle 13"/>
          <p:cNvSpPr>
            <a:spLocks noChangeArrowheads="1"/>
          </p:cNvSpPr>
          <p:nvPr/>
        </p:nvSpPr>
        <p:spPr bwMode="blackWhite">
          <a:xfrm>
            <a:off x="2449514" y="1905001"/>
            <a:ext cx="6657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last_name, salary, 12*salary+100</a:t>
            </a:r>
          </a:p>
          <a:p>
            <a:r>
              <a:rPr lang="en-US" b="1">
                <a:solidFill>
                  <a:srgbClr val="000000"/>
                </a:solidFill>
                <a:latin typeface="Courier New" panose="02070309020205020404" pitchFamily="49" charset="0"/>
              </a:rPr>
              <a:t>FROM   employees;</a:t>
            </a:r>
          </a:p>
        </p:txBody>
      </p:sp>
      <p:sp>
        <p:nvSpPr>
          <p:cNvPr id="17413" name="Rectangle 17"/>
          <p:cNvSpPr>
            <a:spLocks noChangeArrowheads="1"/>
          </p:cNvSpPr>
          <p:nvPr/>
        </p:nvSpPr>
        <p:spPr bwMode="ltGray">
          <a:xfrm>
            <a:off x="6024564" y="2022476"/>
            <a:ext cx="1914525" cy="346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7414" name="Text Box 20"/>
          <p:cNvSpPr txBox="1">
            <a:spLocks noChangeArrowheads="1"/>
          </p:cNvSpPr>
          <p:nvPr/>
        </p:nvSpPr>
        <p:spPr bwMode="auto">
          <a:xfrm>
            <a:off x="2279651" y="4235450"/>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pic>
        <p:nvPicPr>
          <p:cNvPr id="17415"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939" y="3076576"/>
            <a:ext cx="69437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6"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938" y="4699001"/>
            <a:ext cx="6934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7417"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9" y="5607050"/>
            <a:ext cx="69373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5251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136775" y="228600"/>
            <a:ext cx="8153400" cy="990600"/>
          </a:xfrm>
        </p:spPr>
        <p:txBody>
          <a:bodyPr/>
          <a:lstStyle/>
          <a:p>
            <a:r>
              <a:rPr lang="en-US"/>
              <a:t>Using parenthesis</a:t>
            </a:r>
          </a:p>
        </p:txBody>
      </p:sp>
      <p:sp>
        <p:nvSpPr>
          <p:cNvPr id="6" name="Rectangle 2"/>
          <p:cNvSpPr>
            <a:spLocks noChangeArrowheads="1"/>
          </p:cNvSpPr>
          <p:nvPr/>
        </p:nvSpPr>
        <p:spPr bwMode="blackWhite">
          <a:xfrm>
            <a:off x="2397125" y="1606550"/>
            <a:ext cx="6864350" cy="85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b="1">
                <a:solidFill>
                  <a:srgbClr val="000000"/>
                </a:solidFill>
                <a:latin typeface="Courier New" pitchFamily="49" charset="0"/>
              </a:rPr>
              <a:t> </a:t>
            </a:r>
          </a:p>
        </p:txBody>
      </p:sp>
      <p:sp>
        <p:nvSpPr>
          <p:cNvPr id="18436" name="Rectangle 16"/>
          <p:cNvSpPr>
            <a:spLocks noChangeArrowheads="1"/>
          </p:cNvSpPr>
          <p:nvPr/>
        </p:nvSpPr>
        <p:spPr bwMode="ltGray">
          <a:xfrm>
            <a:off x="6024564" y="1720851"/>
            <a:ext cx="2092325" cy="346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8437" name="Text Box 19"/>
          <p:cNvSpPr txBox="1">
            <a:spLocks noChangeArrowheads="1"/>
          </p:cNvSpPr>
          <p:nvPr/>
        </p:nvSpPr>
        <p:spPr bwMode="auto">
          <a:xfrm>
            <a:off x="2422526" y="3795713"/>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pic>
        <p:nvPicPr>
          <p:cNvPr id="18438"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1" y="2644775"/>
            <a:ext cx="69437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8439"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4205289"/>
            <a:ext cx="69532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844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701" y="5091113"/>
            <a:ext cx="69373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8441" name="Rectangle 5"/>
          <p:cNvSpPr>
            <a:spLocks noChangeArrowheads="1"/>
          </p:cNvSpPr>
          <p:nvPr/>
        </p:nvSpPr>
        <p:spPr bwMode="blackWhite">
          <a:xfrm>
            <a:off x="2425700" y="1593850"/>
            <a:ext cx="74612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last_name, salary, 12*(salary+100)</a:t>
            </a:r>
          </a:p>
          <a:p>
            <a:r>
              <a:rPr lang="en-US" b="1">
                <a:solidFill>
                  <a:srgbClr val="000000"/>
                </a:solidFill>
                <a:latin typeface="Courier New" panose="02070309020205020404" pitchFamily="49" charset="0"/>
              </a:rPr>
              <a:t>FROM   employees;</a:t>
            </a:r>
          </a:p>
        </p:txBody>
      </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022584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136775" y="228600"/>
            <a:ext cx="8153400" cy="990600"/>
          </a:xfrm>
        </p:spPr>
        <p:txBody>
          <a:bodyPr/>
          <a:lstStyle/>
          <a:p>
            <a:r>
              <a:rPr lang="en-US"/>
              <a:t>Defining a NULL value</a:t>
            </a:r>
          </a:p>
        </p:txBody>
      </p:sp>
      <p:sp>
        <p:nvSpPr>
          <p:cNvPr id="19459" name="Content Placeholder 2"/>
          <p:cNvSpPr>
            <a:spLocks noGrp="1"/>
          </p:cNvSpPr>
          <p:nvPr>
            <p:ph sz="quarter" idx="1"/>
          </p:nvPr>
        </p:nvSpPr>
        <p:spPr>
          <a:xfrm>
            <a:off x="2136775" y="1600200"/>
            <a:ext cx="8153400" cy="4495800"/>
          </a:xfrm>
        </p:spPr>
        <p:txBody>
          <a:bodyPr/>
          <a:lstStyle/>
          <a:p>
            <a:r>
              <a:rPr lang="en-US"/>
              <a:t>A null is a value that is unavailable, unassigned, unknown, or inapplicable.</a:t>
            </a:r>
          </a:p>
          <a:p>
            <a:r>
              <a:rPr lang="en-US"/>
              <a:t>A null is not the same as zero or a blank space.</a:t>
            </a:r>
          </a:p>
        </p:txBody>
      </p:sp>
      <p:sp>
        <p:nvSpPr>
          <p:cNvPr id="6" name="Rectangle 3"/>
          <p:cNvSpPr>
            <a:spLocks noChangeArrowheads="1"/>
          </p:cNvSpPr>
          <p:nvPr/>
        </p:nvSpPr>
        <p:spPr bwMode="blackWhite">
          <a:xfrm>
            <a:off x="2443164" y="3278188"/>
            <a:ext cx="69484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601788" algn="l"/>
              </a:tabLst>
              <a:defRPr/>
            </a:pPr>
            <a:r>
              <a:rPr lang="en-US" b="1">
                <a:solidFill>
                  <a:srgbClr val="000000"/>
                </a:solidFill>
                <a:latin typeface="Courier New" pitchFamily="49" charset="0"/>
              </a:rPr>
              <a:t> </a:t>
            </a:r>
          </a:p>
        </p:txBody>
      </p:sp>
      <p:sp>
        <p:nvSpPr>
          <p:cNvPr id="19461" name="Rectangle 7"/>
          <p:cNvSpPr>
            <a:spLocks noChangeArrowheads="1"/>
          </p:cNvSpPr>
          <p:nvPr/>
        </p:nvSpPr>
        <p:spPr bwMode="blackWhite">
          <a:xfrm>
            <a:off x="2468564" y="3265488"/>
            <a:ext cx="400843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601788" algn="l"/>
              </a:tabLst>
              <a:defRPr>
                <a:solidFill>
                  <a:schemeClr val="tx1"/>
                </a:solidFill>
                <a:latin typeface="Arial" panose="020B0604020202020204" pitchFamily="34" charset="0"/>
              </a:defRPr>
            </a:lvl1pPr>
            <a:lvl2pPr marL="742950" indent="-285750" eaLnBrk="0" hangingPunct="0">
              <a:tabLst>
                <a:tab pos="1601788" algn="l"/>
              </a:tabLst>
              <a:defRPr>
                <a:solidFill>
                  <a:schemeClr val="tx1"/>
                </a:solidFill>
                <a:latin typeface="Arial" panose="020B0604020202020204" pitchFamily="34" charset="0"/>
              </a:defRPr>
            </a:lvl2pPr>
            <a:lvl3pPr marL="1143000" indent="-228600" eaLnBrk="0" hangingPunct="0">
              <a:tabLst>
                <a:tab pos="1601788" algn="l"/>
              </a:tabLst>
              <a:defRPr>
                <a:solidFill>
                  <a:schemeClr val="tx1"/>
                </a:solidFill>
                <a:latin typeface="Arial" panose="020B0604020202020204" pitchFamily="34" charset="0"/>
              </a:defRPr>
            </a:lvl3pPr>
            <a:lvl4pPr marL="1600200" indent="-228600" eaLnBrk="0" hangingPunct="0">
              <a:tabLst>
                <a:tab pos="1601788" algn="l"/>
              </a:tabLst>
              <a:defRPr>
                <a:solidFill>
                  <a:schemeClr val="tx1"/>
                </a:solidFill>
                <a:latin typeface="Arial" panose="020B0604020202020204" pitchFamily="34" charset="0"/>
              </a:defRPr>
            </a:lvl4pPr>
            <a:lvl5pPr marL="2057400" indent="-228600" eaLnBrk="0" hangingPunct="0">
              <a:tabLst>
                <a:tab pos="1601788"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601788"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601788"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601788"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601788"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last_name, job_id, salary, commission_pct</a:t>
            </a:r>
          </a:p>
          <a:p>
            <a:r>
              <a:rPr lang="en-US" b="1">
                <a:solidFill>
                  <a:srgbClr val="000000"/>
                </a:solidFill>
                <a:latin typeface="Courier New" panose="02070309020205020404" pitchFamily="49" charset="0"/>
              </a:rPr>
              <a:t>FROM   employees;</a:t>
            </a:r>
          </a:p>
        </p:txBody>
      </p:sp>
      <p:sp>
        <p:nvSpPr>
          <p:cNvPr id="19462" name="Rectangle 20"/>
          <p:cNvSpPr>
            <a:spLocks noChangeArrowheads="1"/>
          </p:cNvSpPr>
          <p:nvPr/>
        </p:nvSpPr>
        <p:spPr bwMode="ltGray">
          <a:xfrm>
            <a:off x="7205664" y="3340101"/>
            <a:ext cx="1952625" cy="3460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9463" name="Text Box 26"/>
          <p:cNvSpPr txBox="1">
            <a:spLocks noChangeArrowheads="1"/>
          </p:cNvSpPr>
          <p:nvPr/>
        </p:nvSpPr>
        <p:spPr bwMode="auto">
          <a:xfrm>
            <a:off x="2422526" y="4705350"/>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sp>
        <p:nvSpPr>
          <p:cNvPr id="19464" name="Text Box 27"/>
          <p:cNvSpPr txBox="1">
            <a:spLocks noChangeArrowheads="1"/>
          </p:cNvSpPr>
          <p:nvPr/>
        </p:nvSpPr>
        <p:spPr bwMode="auto">
          <a:xfrm>
            <a:off x="2435226" y="5607050"/>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pic>
        <p:nvPicPr>
          <p:cNvPr id="19465"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4" y="4191001"/>
            <a:ext cx="6962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9466"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5068888"/>
            <a:ext cx="6972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9467"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4" y="6000751"/>
            <a:ext cx="69627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9468"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4" y="6248400"/>
            <a:ext cx="696277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267234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136775" y="228600"/>
            <a:ext cx="8153400" cy="990600"/>
          </a:xfrm>
        </p:spPr>
        <p:txBody>
          <a:bodyPr>
            <a:normAutofit fontScale="90000"/>
          </a:bodyPr>
          <a:lstStyle/>
          <a:p>
            <a:r>
              <a:rPr lang="en-US"/>
              <a:t>NULL values in Arithmetic Expressions</a:t>
            </a:r>
          </a:p>
        </p:txBody>
      </p:sp>
      <p:sp>
        <p:nvSpPr>
          <p:cNvPr id="20483" name="Content Placeholder 2"/>
          <p:cNvSpPr>
            <a:spLocks noGrp="1"/>
          </p:cNvSpPr>
          <p:nvPr>
            <p:ph sz="quarter" idx="1"/>
          </p:nvPr>
        </p:nvSpPr>
        <p:spPr>
          <a:xfrm>
            <a:off x="2136775" y="1600200"/>
            <a:ext cx="8153400" cy="4495800"/>
          </a:xfrm>
        </p:spPr>
        <p:txBody>
          <a:bodyPr/>
          <a:lstStyle/>
          <a:p>
            <a:r>
              <a:rPr lang="en-US" dirty="0"/>
              <a:t>Arithmetic expressions containing a null value evaluate to null.</a:t>
            </a:r>
          </a:p>
        </p:txBody>
      </p:sp>
      <p:sp>
        <p:nvSpPr>
          <p:cNvPr id="6" name="Rectangle 2"/>
          <p:cNvSpPr>
            <a:spLocks noChangeArrowheads="1"/>
          </p:cNvSpPr>
          <p:nvPr/>
        </p:nvSpPr>
        <p:spPr bwMode="blackWhite">
          <a:xfrm>
            <a:off x="2420938" y="2943225"/>
            <a:ext cx="6921500" cy="6365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b="1">
                <a:solidFill>
                  <a:srgbClr val="000000"/>
                </a:solidFill>
                <a:latin typeface="Courier New" pitchFamily="49" charset="0"/>
              </a:rPr>
              <a:t> </a:t>
            </a:r>
          </a:p>
        </p:txBody>
      </p:sp>
      <p:sp>
        <p:nvSpPr>
          <p:cNvPr id="20485" name="Rectangle 6"/>
          <p:cNvSpPr>
            <a:spLocks noChangeArrowheads="1"/>
          </p:cNvSpPr>
          <p:nvPr/>
        </p:nvSpPr>
        <p:spPr bwMode="blackWhite">
          <a:xfrm>
            <a:off x="2435225" y="2990850"/>
            <a:ext cx="66294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r>
              <a:rPr lang="en-US" b="1">
                <a:solidFill>
                  <a:srgbClr val="000000"/>
                </a:solidFill>
                <a:latin typeface="Courier New" panose="02070309020205020404" pitchFamily="49" charset="0"/>
              </a:rPr>
              <a:t>SELECT last_name, 12*salary*commission_pct</a:t>
            </a:r>
          </a:p>
          <a:p>
            <a:r>
              <a:rPr lang="en-US" b="1">
                <a:solidFill>
                  <a:srgbClr val="000000"/>
                </a:solidFill>
                <a:latin typeface="Courier New" panose="02070309020205020404" pitchFamily="49" charset="0"/>
              </a:rPr>
              <a:t>FROM   employees;</a:t>
            </a:r>
          </a:p>
        </p:txBody>
      </p:sp>
      <p:sp>
        <p:nvSpPr>
          <p:cNvPr id="20486" name="Rectangle 19"/>
          <p:cNvSpPr>
            <a:spLocks noChangeArrowheads="1"/>
          </p:cNvSpPr>
          <p:nvPr/>
        </p:nvSpPr>
        <p:spPr bwMode="ltGray">
          <a:xfrm>
            <a:off x="4970464" y="2997201"/>
            <a:ext cx="3375025" cy="2825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0487" name="Text Box 23"/>
          <p:cNvSpPr txBox="1">
            <a:spLocks noChangeArrowheads="1"/>
          </p:cNvSpPr>
          <p:nvPr/>
        </p:nvSpPr>
        <p:spPr bwMode="auto">
          <a:xfrm>
            <a:off x="2422526" y="4287976"/>
            <a:ext cx="366713"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sz="2400" b="1"/>
              <a:t>…</a:t>
            </a:r>
          </a:p>
        </p:txBody>
      </p:sp>
      <p:pic>
        <p:nvPicPr>
          <p:cNvPr id="2049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938" y="3830777"/>
            <a:ext cx="69532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0491"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9" y="4673738"/>
            <a:ext cx="6943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0492"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9" y="4922977"/>
            <a:ext cx="69373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1401055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36775" y="228600"/>
            <a:ext cx="8153400" cy="990600"/>
          </a:xfrm>
        </p:spPr>
        <p:txBody>
          <a:bodyPr/>
          <a:lstStyle/>
          <a:p>
            <a:r>
              <a:rPr lang="en-US" b="1">
                <a:latin typeface="Courier New" panose="02070309020205020404" pitchFamily="49" charset="0"/>
              </a:rPr>
              <a:t>Sorting Rows</a:t>
            </a:r>
            <a:endParaRPr lang="en-US" b="1"/>
          </a:p>
        </p:txBody>
      </p:sp>
      <p:sp>
        <p:nvSpPr>
          <p:cNvPr id="31747" name="Content Placeholder 2"/>
          <p:cNvSpPr>
            <a:spLocks noGrp="1"/>
          </p:cNvSpPr>
          <p:nvPr>
            <p:ph sz="quarter" idx="1"/>
          </p:nvPr>
        </p:nvSpPr>
        <p:spPr>
          <a:xfrm>
            <a:off x="2136775" y="1600200"/>
            <a:ext cx="8153400" cy="4495800"/>
          </a:xfrm>
        </p:spPr>
        <p:txBody>
          <a:bodyPr/>
          <a:lstStyle/>
          <a:p>
            <a:pPr marL="548640" indent="-411480">
              <a:buClr>
                <a:schemeClr val="tx1">
                  <a:shade val="95000"/>
                </a:schemeClr>
              </a:buClr>
              <a:buFont typeface="Wingdings 2"/>
              <a:buChar char=""/>
              <a:defRPr/>
            </a:pPr>
            <a:r>
              <a:rPr lang="en-US" dirty="0"/>
              <a:t>Sort rows with the </a:t>
            </a:r>
            <a:r>
              <a:rPr lang="en-US" dirty="0">
                <a:latin typeface="Courier New" pitchFamily="49" charset="0"/>
              </a:rPr>
              <a:t>ORDER BY</a:t>
            </a:r>
            <a:r>
              <a:rPr lang="en-US" dirty="0"/>
              <a:t> clause</a:t>
            </a:r>
          </a:p>
          <a:p>
            <a:pPr marL="868680" lvl="1" indent="-283464">
              <a:buFont typeface="Wingdings 2"/>
              <a:buChar char=""/>
              <a:defRPr/>
            </a:pPr>
            <a:r>
              <a:rPr lang="en-US" dirty="0"/>
              <a:t>ASC: ascending order, default</a:t>
            </a:r>
          </a:p>
          <a:p>
            <a:pPr marL="868680" lvl="1" indent="-283464">
              <a:buFont typeface="Wingdings 2"/>
              <a:buChar char=""/>
              <a:defRPr/>
            </a:pPr>
            <a:r>
              <a:rPr lang="en-US" dirty="0"/>
              <a:t>DESC: descending order</a:t>
            </a:r>
          </a:p>
          <a:p>
            <a:pPr marL="548640" indent="-411480">
              <a:buClr>
                <a:schemeClr val="tx1">
                  <a:shade val="95000"/>
                </a:schemeClr>
              </a:buClr>
              <a:buFont typeface="Wingdings 2"/>
              <a:buChar char=""/>
              <a:defRPr/>
            </a:pPr>
            <a:r>
              <a:rPr lang="en-US" dirty="0"/>
              <a:t>The </a:t>
            </a:r>
            <a:r>
              <a:rPr lang="en-US" dirty="0">
                <a:latin typeface="Courier New" pitchFamily="49" charset="0"/>
              </a:rPr>
              <a:t>ORDER BY</a:t>
            </a:r>
            <a:r>
              <a:rPr lang="en-US" dirty="0"/>
              <a:t> clause comes last in the </a:t>
            </a:r>
            <a:r>
              <a:rPr lang="en-US" dirty="0">
                <a:latin typeface="Courier New" pitchFamily="49" charset="0"/>
              </a:rPr>
              <a:t>SELECT</a:t>
            </a:r>
            <a:r>
              <a:rPr lang="en-US" dirty="0"/>
              <a:t> statement.</a:t>
            </a:r>
          </a:p>
          <a:p>
            <a:pPr>
              <a:defRPr/>
            </a:pPr>
            <a:endParaRPr lang="en-US" dirty="0"/>
          </a:p>
        </p:txBody>
      </p:sp>
      <p:sp>
        <p:nvSpPr>
          <p:cNvPr id="6" name="Rectangle 19"/>
          <p:cNvSpPr>
            <a:spLocks noChangeArrowheads="1"/>
          </p:cNvSpPr>
          <p:nvPr/>
        </p:nvSpPr>
        <p:spPr bwMode="blackWhite">
          <a:xfrm>
            <a:off x="2355850" y="3975101"/>
            <a:ext cx="6953250" cy="8366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9701" name="Rectangle 20"/>
          <p:cNvSpPr>
            <a:spLocks noChangeArrowheads="1"/>
          </p:cNvSpPr>
          <p:nvPr/>
        </p:nvSpPr>
        <p:spPr bwMode="blackWhite">
          <a:xfrm>
            <a:off x="2354264" y="3962401"/>
            <a:ext cx="73167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sz="1600" b="1">
                <a:solidFill>
                  <a:srgbClr val="000000"/>
                </a:solidFill>
                <a:latin typeface="Courier New" panose="02070309020205020404" pitchFamily="49" charset="0"/>
              </a:rPr>
              <a:t>SELECT   last_name, job_id, department_id, hire_date</a:t>
            </a:r>
          </a:p>
          <a:p>
            <a:pPr eaLnBrk="1" hangingPunct="1"/>
            <a:r>
              <a:rPr lang="en-US" sz="1600" b="1">
                <a:solidFill>
                  <a:srgbClr val="000000"/>
                </a:solidFill>
                <a:latin typeface="Courier New" panose="02070309020205020404" pitchFamily="49" charset="0"/>
              </a:rPr>
              <a:t>FROM     employees</a:t>
            </a:r>
          </a:p>
          <a:p>
            <a:pPr eaLnBrk="1" hangingPunct="1"/>
            <a:r>
              <a:rPr lang="en-US" sz="1600" b="1">
                <a:solidFill>
                  <a:srgbClr val="000000"/>
                </a:solidFill>
                <a:latin typeface="Courier New" panose="02070309020205020404" pitchFamily="49" charset="0"/>
              </a:rPr>
              <a:t>ORDER BY hire_date ;</a:t>
            </a:r>
          </a:p>
        </p:txBody>
      </p:sp>
      <p:sp>
        <p:nvSpPr>
          <p:cNvPr id="29702" name="Rectangle 24"/>
          <p:cNvSpPr>
            <a:spLocks noChangeArrowheads="1"/>
          </p:cNvSpPr>
          <p:nvPr/>
        </p:nvSpPr>
        <p:spPr bwMode="auto">
          <a:xfrm>
            <a:off x="2432050" y="4449764"/>
            <a:ext cx="2281238" cy="261937"/>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9703" name="Text Box 25"/>
          <p:cNvSpPr txBox="1">
            <a:spLocks noChangeArrowheads="1"/>
          </p:cNvSpPr>
          <p:nvPr/>
        </p:nvSpPr>
        <p:spPr bwMode="auto">
          <a:xfrm>
            <a:off x="2328863" y="6065839"/>
            <a:ext cx="366712"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pic>
        <p:nvPicPr>
          <p:cNvPr id="29704"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850" y="4879976"/>
            <a:ext cx="70104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970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850" y="6467475"/>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43526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106706" y="537883"/>
            <a:ext cx="7772400" cy="609600"/>
          </a:xfrm>
        </p:spPr>
        <p:txBody>
          <a:bodyPr>
            <a:normAutofit fontScale="90000"/>
          </a:bodyPr>
          <a:lstStyle/>
          <a:p>
            <a:r>
              <a:rPr lang="en-US" dirty="0"/>
              <a:t>SQL Statements</a:t>
            </a:r>
          </a:p>
        </p:txBody>
      </p:sp>
      <p:grpSp>
        <p:nvGrpSpPr>
          <p:cNvPr id="27651" name="Group 16"/>
          <p:cNvGrpSpPr>
            <a:grpSpLocks/>
          </p:cNvGrpSpPr>
          <p:nvPr/>
        </p:nvGrpSpPr>
        <p:grpSpPr bwMode="auto">
          <a:xfrm>
            <a:off x="2590801" y="1390651"/>
            <a:ext cx="6496050" cy="3924300"/>
            <a:chOff x="2214562" y="2184370"/>
            <a:chExt cx="4719638" cy="2935337"/>
          </a:xfrm>
        </p:grpSpPr>
        <p:sp>
          <p:nvSpPr>
            <p:cNvPr id="27652" name="Rectangle 2"/>
            <p:cNvSpPr>
              <a:spLocks noChangeArrowheads="1"/>
            </p:cNvSpPr>
            <p:nvPr/>
          </p:nvSpPr>
          <p:spPr bwMode="auto">
            <a:xfrm>
              <a:off x="2214562" y="2184370"/>
              <a:ext cx="4719638" cy="293533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7653" name="Rectangle 3"/>
            <p:cNvSpPr>
              <a:spLocks noChangeArrowheads="1"/>
            </p:cNvSpPr>
            <p:nvPr/>
          </p:nvSpPr>
          <p:spPr bwMode="blackWhite">
            <a:xfrm>
              <a:off x="2443162" y="4416834"/>
              <a:ext cx="4300538" cy="557212"/>
            </a:xfrm>
            <a:prstGeom prst="rect">
              <a:avLst/>
            </a:prstGeom>
            <a:gradFill rotWithShape="0">
              <a:gsLst>
                <a:gs pos="0">
                  <a:srgbClr val="0066CC"/>
                </a:gs>
                <a:gs pos="100000">
                  <a:srgbClr val="005CB7"/>
                </a:gs>
              </a:gsLst>
              <a:lin ang="2700000" scaled="1"/>
            </a:gra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7654" name="Rectangle 4"/>
            <p:cNvSpPr>
              <a:spLocks noChangeArrowheads="1"/>
            </p:cNvSpPr>
            <p:nvPr/>
          </p:nvSpPr>
          <p:spPr bwMode="blackWhite">
            <a:xfrm>
              <a:off x="2443162" y="3721472"/>
              <a:ext cx="4300538" cy="565787"/>
            </a:xfrm>
            <a:prstGeom prst="rect">
              <a:avLst/>
            </a:prstGeom>
            <a:gradFill rotWithShape="0">
              <a:gsLst>
                <a:gs pos="0">
                  <a:srgbClr val="0066CC"/>
                </a:gs>
                <a:gs pos="100000">
                  <a:srgbClr val="005CB7"/>
                </a:gs>
              </a:gsLst>
              <a:lin ang="2700000" scaled="1"/>
            </a:gra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7655" name="Rectangle 5"/>
            <p:cNvSpPr>
              <a:spLocks noChangeArrowheads="1"/>
            </p:cNvSpPr>
            <p:nvPr/>
          </p:nvSpPr>
          <p:spPr bwMode="blackWhite">
            <a:xfrm>
              <a:off x="2443162" y="3046255"/>
              <a:ext cx="4300538" cy="543269"/>
            </a:xfrm>
            <a:prstGeom prst="rect">
              <a:avLst/>
            </a:prstGeom>
            <a:gradFill rotWithShape="0">
              <a:gsLst>
                <a:gs pos="0">
                  <a:srgbClr val="0066CC"/>
                </a:gs>
                <a:gs pos="100000">
                  <a:srgbClr val="005CB7"/>
                </a:gs>
              </a:gsLst>
              <a:lin ang="2700000" scaled="1"/>
            </a:gra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7656" name="Rectangle 6"/>
            <p:cNvSpPr>
              <a:spLocks noChangeArrowheads="1"/>
            </p:cNvSpPr>
            <p:nvPr/>
          </p:nvSpPr>
          <p:spPr bwMode="blackWhite">
            <a:xfrm>
              <a:off x="2443162" y="2362199"/>
              <a:ext cx="4300538" cy="575562"/>
            </a:xfrm>
            <a:prstGeom prst="rect">
              <a:avLst/>
            </a:prstGeom>
            <a:gradFill rotWithShape="0">
              <a:gsLst>
                <a:gs pos="0">
                  <a:srgbClr val="0066CC"/>
                </a:gs>
                <a:gs pos="100000">
                  <a:srgbClr val="005CB7"/>
                </a:gs>
              </a:gsLst>
              <a:lin ang="2700000" scaled="1"/>
            </a:gra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27659" name="Rectangle 11"/>
            <p:cNvSpPr>
              <a:spLocks noChangeArrowheads="1"/>
            </p:cNvSpPr>
            <p:nvPr/>
          </p:nvSpPr>
          <p:spPr bwMode="auto">
            <a:xfrm>
              <a:off x="2667000" y="2446768"/>
              <a:ext cx="2892979" cy="2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dirty="0">
                  <a:solidFill>
                    <a:srgbClr val="FFFFCC"/>
                  </a:solidFill>
                </a:rPr>
                <a:t>Data manipulation language (DML)</a:t>
              </a:r>
            </a:p>
          </p:txBody>
        </p:sp>
        <p:sp>
          <p:nvSpPr>
            <p:cNvPr id="27660" name="Rectangle 12"/>
            <p:cNvSpPr>
              <a:spLocks noChangeArrowheads="1"/>
            </p:cNvSpPr>
            <p:nvPr/>
          </p:nvSpPr>
          <p:spPr bwMode="auto">
            <a:xfrm>
              <a:off x="2680447" y="3117163"/>
              <a:ext cx="2585513" cy="2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dirty="0">
                  <a:solidFill>
                    <a:srgbClr val="FFFFCC"/>
                  </a:solidFill>
                </a:rPr>
                <a:t>Data definition language (DDL)</a:t>
              </a:r>
            </a:p>
          </p:txBody>
        </p:sp>
        <p:sp>
          <p:nvSpPr>
            <p:cNvPr id="27661" name="Rectangle 13"/>
            <p:cNvSpPr>
              <a:spLocks noChangeArrowheads="1"/>
            </p:cNvSpPr>
            <p:nvPr/>
          </p:nvSpPr>
          <p:spPr bwMode="auto">
            <a:xfrm>
              <a:off x="2667000" y="3797906"/>
              <a:ext cx="2958246" cy="2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dirty="0">
                  <a:solidFill>
                    <a:srgbClr val="FFFFCC"/>
                  </a:solidFill>
                </a:rPr>
                <a:t>Transaction control </a:t>
              </a:r>
              <a:r>
                <a:rPr lang="en-US" b="1" dirty="0">
                  <a:solidFill>
                    <a:srgbClr val="FFFFCC"/>
                  </a:solidFill>
                </a:rPr>
                <a:t>language (TCL)</a:t>
              </a:r>
              <a:endParaRPr lang="en-US" b="1" dirty="0">
                <a:solidFill>
                  <a:srgbClr val="FFFFCC"/>
                </a:solidFill>
              </a:endParaRPr>
            </a:p>
          </p:txBody>
        </p:sp>
        <p:sp>
          <p:nvSpPr>
            <p:cNvPr id="27662" name="Rectangle 14"/>
            <p:cNvSpPr>
              <a:spLocks noChangeArrowheads="1"/>
            </p:cNvSpPr>
            <p:nvPr/>
          </p:nvSpPr>
          <p:spPr bwMode="auto">
            <a:xfrm>
              <a:off x="2667000" y="4534917"/>
              <a:ext cx="2399169" cy="2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b="1" dirty="0">
                  <a:solidFill>
                    <a:srgbClr val="FFFFCC"/>
                  </a:solidFill>
                </a:rPr>
                <a:t>Data control language (DCL)</a:t>
              </a:r>
            </a:p>
          </p:txBody>
        </p:sp>
      </p:grpSp>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24030802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36775" y="228600"/>
            <a:ext cx="8153400" cy="990600"/>
          </a:xfrm>
        </p:spPr>
        <p:txBody>
          <a:bodyPr/>
          <a:lstStyle/>
          <a:p>
            <a:r>
              <a:rPr lang="en-US"/>
              <a:t>Sorting in Descending Order</a:t>
            </a:r>
          </a:p>
        </p:txBody>
      </p:sp>
      <p:sp>
        <p:nvSpPr>
          <p:cNvPr id="11" name="Rectangle 17"/>
          <p:cNvSpPr>
            <a:spLocks noChangeArrowheads="1"/>
          </p:cNvSpPr>
          <p:nvPr/>
        </p:nvSpPr>
        <p:spPr bwMode="blackWhite">
          <a:xfrm>
            <a:off x="2425700" y="1889125"/>
            <a:ext cx="7054850" cy="808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30724" name="Rectangle 19"/>
          <p:cNvSpPr>
            <a:spLocks noChangeArrowheads="1"/>
          </p:cNvSpPr>
          <p:nvPr/>
        </p:nvSpPr>
        <p:spPr bwMode="blackWhite">
          <a:xfrm>
            <a:off x="2413000" y="1827214"/>
            <a:ext cx="7316788"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sz="1600" b="1">
                <a:solidFill>
                  <a:srgbClr val="000000"/>
                </a:solidFill>
                <a:latin typeface="Courier New" panose="02070309020205020404" pitchFamily="49" charset="0"/>
              </a:rPr>
              <a:t>SELECT   last_name, job_id, department_id, hire_date</a:t>
            </a:r>
          </a:p>
          <a:p>
            <a:pPr eaLnBrk="1" hangingPunct="1"/>
            <a:r>
              <a:rPr lang="en-US" sz="1600" b="1">
                <a:solidFill>
                  <a:srgbClr val="000000"/>
                </a:solidFill>
                <a:latin typeface="Courier New" panose="02070309020205020404" pitchFamily="49" charset="0"/>
              </a:rPr>
              <a:t>FROM     employees</a:t>
            </a:r>
          </a:p>
          <a:p>
            <a:pPr eaLnBrk="1" hangingPunct="1"/>
            <a:r>
              <a:rPr lang="en-US" sz="1600" b="1">
                <a:solidFill>
                  <a:srgbClr val="000000"/>
                </a:solidFill>
                <a:latin typeface="Courier New" panose="02070309020205020404" pitchFamily="49" charset="0"/>
              </a:rPr>
              <a:t>ORDER BY hire_date DESC ;</a:t>
            </a:r>
          </a:p>
        </p:txBody>
      </p:sp>
      <p:sp>
        <p:nvSpPr>
          <p:cNvPr id="30725" name="Rectangle 20"/>
          <p:cNvSpPr>
            <a:spLocks noChangeArrowheads="1"/>
          </p:cNvSpPr>
          <p:nvPr/>
        </p:nvSpPr>
        <p:spPr bwMode="auto">
          <a:xfrm>
            <a:off x="4783139" y="2362200"/>
            <a:ext cx="604837"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26" name="Text Box 21"/>
          <p:cNvSpPr txBox="1">
            <a:spLocks noChangeArrowheads="1"/>
          </p:cNvSpPr>
          <p:nvPr/>
        </p:nvSpPr>
        <p:spPr bwMode="auto">
          <a:xfrm>
            <a:off x="2422526" y="4919664"/>
            <a:ext cx="366713"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pic>
        <p:nvPicPr>
          <p:cNvPr id="30727"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1" y="2895601"/>
            <a:ext cx="70199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0728"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5334000"/>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 name="Footer Placeholder 2"/>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33319688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136775" y="228600"/>
            <a:ext cx="8153400" cy="990600"/>
          </a:xfrm>
        </p:spPr>
        <p:txBody>
          <a:bodyPr/>
          <a:lstStyle/>
          <a:p>
            <a:r>
              <a:rPr lang="en-US"/>
              <a:t>Sorting by Column Alias</a:t>
            </a:r>
          </a:p>
        </p:txBody>
      </p:sp>
      <p:sp>
        <p:nvSpPr>
          <p:cNvPr id="7" name="Rectangle 18"/>
          <p:cNvSpPr>
            <a:spLocks noChangeArrowheads="1"/>
          </p:cNvSpPr>
          <p:nvPr/>
        </p:nvSpPr>
        <p:spPr bwMode="blackWhite">
          <a:xfrm>
            <a:off x="2433638" y="1784350"/>
            <a:ext cx="6970712"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31748" name="Rectangle 20"/>
          <p:cNvSpPr>
            <a:spLocks noChangeArrowheads="1"/>
          </p:cNvSpPr>
          <p:nvPr/>
        </p:nvSpPr>
        <p:spPr bwMode="blackWhite">
          <a:xfrm>
            <a:off x="2425700" y="1771650"/>
            <a:ext cx="7316788"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employee_id, last_name, salary*12 annsal</a:t>
            </a:r>
          </a:p>
          <a:p>
            <a:pPr eaLnBrk="1" hangingPunct="1"/>
            <a:r>
              <a:rPr lang="en-US" b="1">
                <a:solidFill>
                  <a:srgbClr val="000000"/>
                </a:solidFill>
                <a:latin typeface="Courier New" panose="02070309020205020404" pitchFamily="49" charset="0"/>
              </a:rPr>
              <a:t>FROM   employees</a:t>
            </a:r>
          </a:p>
          <a:p>
            <a:pPr eaLnBrk="1" hangingPunct="1"/>
            <a:r>
              <a:rPr lang="en-US" b="1">
                <a:solidFill>
                  <a:srgbClr val="000000"/>
                </a:solidFill>
                <a:latin typeface="Courier New" panose="02070309020205020404" pitchFamily="49" charset="0"/>
              </a:rPr>
              <a:t>ORDER BY annsal;</a:t>
            </a:r>
          </a:p>
        </p:txBody>
      </p:sp>
      <p:sp>
        <p:nvSpPr>
          <p:cNvPr id="31749" name="Rectangle 21"/>
          <p:cNvSpPr>
            <a:spLocks noChangeArrowheads="1"/>
          </p:cNvSpPr>
          <p:nvPr/>
        </p:nvSpPr>
        <p:spPr bwMode="auto">
          <a:xfrm>
            <a:off x="8047038" y="1841500"/>
            <a:ext cx="893762"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1750" name="Rectangle 22"/>
          <p:cNvSpPr>
            <a:spLocks noChangeArrowheads="1"/>
          </p:cNvSpPr>
          <p:nvPr/>
        </p:nvSpPr>
        <p:spPr bwMode="auto">
          <a:xfrm>
            <a:off x="3698876" y="2339975"/>
            <a:ext cx="893763"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1751" name="Text Box 23"/>
          <p:cNvSpPr txBox="1">
            <a:spLocks noChangeArrowheads="1"/>
          </p:cNvSpPr>
          <p:nvPr/>
        </p:nvSpPr>
        <p:spPr bwMode="auto">
          <a:xfrm>
            <a:off x="2398713" y="5264151"/>
            <a:ext cx="366712"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pic>
        <p:nvPicPr>
          <p:cNvPr id="3175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38" y="3055938"/>
            <a:ext cx="6991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175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638" y="5638800"/>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76942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136775" y="228600"/>
            <a:ext cx="8153400" cy="990600"/>
          </a:xfrm>
        </p:spPr>
        <p:txBody>
          <a:bodyPr/>
          <a:lstStyle/>
          <a:p>
            <a:r>
              <a:rPr lang="en-US"/>
              <a:t>Sorting by Multiple Columns</a:t>
            </a:r>
          </a:p>
        </p:txBody>
      </p:sp>
      <p:sp>
        <p:nvSpPr>
          <p:cNvPr id="11" name="Rectangle 19"/>
          <p:cNvSpPr>
            <a:spLocks noGrp="1" noChangeArrowheads="1"/>
          </p:cNvSpPr>
          <p:nvPr>
            <p:ph idx="1"/>
          </p:nvPr>
        </p:nvSpPr>
        <p:spPr>
          <a:xfrm>
            <a:off x="2378076" y="1611314"/>
            <a:ext cx="7832725" cy="4992687"/>
          </a:xfrm>
        </p:spPr>
        <p:txBody>
          <a:bodyPr>
            <a:normAutofit fontScale="77500" lnSpcReduction="20000"/>
          </a:bodyPr>
          <a:lstStyle/>
          <a:p>
            <a:pPr marL="548640" indent="-411480">
              <a:buClr>
                <a:schemeClr val="tx1">
                  <a:shade val="95000"/>
                </a:schemeClr>
              </a:buClr>
              <a:buFont typeface="Wingdings 2"/>
              <a:buChar char=""/>
              <a:defRPr/>
            </a:pPr>
            <a:r>
              <a:rPr lang="en-US" dirty="0"/>
              <a:t>The order of </a:t>
            </a:r>
            <a:r>
              <a:rPr lang="en-US" dirty="0">
                <a:latin typeface="Courier New" pitchFamily="49" charset="0"/>
              </a:rPr>
              <a:t>ORDER BY</a:t>
            </a:r>
            <a:r>
              <a:rPr lang="en-US" dirty="0"/>
              <a:t> list is the order of sort.</a:t>
            </a:r>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Font typeface="Wingdings 2"/>
              <a:buChar char=""/>
              <a:defRPr/>
            </a:pPr>
            <a:r>
              <a:rPr lang="en-US" dirty="0"/>
              <a:t>You can sort by a column that is not in the </a:t>
            </a:r>
            <a:br>
              <a:rPr lang="en-US" dirty="0"/>
            </a:br>
            <a:r>
              <a:rPr lang="en-US" dirty="0">
                <a:latin typeface="Courier New" pitchFamily="49" charset="0"/>
              </a:rPr>
              <a:t>SELECT</a:t>
            </a:r>
            <a:r>
              <a:rPr lang="en-US" dirty="0"/>
              <a:t> list.</a:t>
            </a:r>
          </a:p>
        </p:txBody>
      </p:sp>
      <p:sp>
        <p:nvSpPr>
          <p:cNvPr id="12" name="Rectangle 20"/>
          <p:cNvSpPr>
            <a:spLocks noChangeArrowheads="1"/>
          </p:cNvSpPr>
          <p:nvPr/>
        </p:nvSpPr>
        <p:spPr bwMode="blackWhite">
          <a:xfrm>
            <a:off x="2790826" y="2141539"/>
            <a:ext cx="711517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32773" name="Rectangle 21"/>
          <p:cNvSpPr>
            <a:spLocks noChangeArrowheads="1"/>
          </p:cNvSpPr>
          <p:nvPr/>
        </p:nvSpPr>
        <p:spPr bwMode="blackWhite">
          <a:xfrm>
            <a:off x="2814638" y="2128839"/>
            <a:ext cx="690245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last_name, department_id, salary</a:t>
            </a:r>
          </a:p>
          <a:p>
            <a:pPr eaLnBrk="1" hangingPunct="1"/>
            <a:r>
              <a:rPr lang="en-US" b="1">
                <a:solidFill>
                  <a:srgbClr val="000000"/>
                </a:solidFill>
                <a:latin typeface="Courier New" panose="02070309020205020404" pitchFamily="49" charset="0"/>
              </a:rPr>
              <a:t>FROM   employees</a:t>
            </a:r>
          </a:p>
          <a:p>
            <a:pPr eaLnBrk="1" hangingPunct="1"/>
            <a:r>
              <a:rPr lang="en-US" b="1">
                <a:solidFill>
                  <a:srgbClr val="000000"/>
                </a:solidFill>
                <a:latin typeface="Courier New" panose="02070309020205020404" pitchFamily="49" charset="0"/>
              </a:rPr>
              <a:t>ORDER BY department_id, salary DESC;</a:t>
            </a:r>
          </a:p>
        </p:txBody>
      </p:sp>
      <p:sp>
        <p:nvSpPr>
          <p:cNvPr id="32774" name="Rectangle 23"/>
          <p:cNvSpPr>
            <a:spLocks noChangeArrowheads="1"/>
          </p:cNvSpPr>
          <p:nvPr/>
        </p:nvSpPr>
        <p:spPr bwMode="auto">
          <a:xfrm>
            <a:off x="2892425" y="2716213"/>
            <a:ext cx="4800600"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2775" name="Text Box 24"/>
          <p:cNvSpPr txBox="1">
            <a:spLocks noChangeArrowheads="1"/>
          </p:cNvSpPr>
          <p:nvPr/>
        </p:nvSpPr>
        <p:spPr bwMode="auto">
          <a:xfrm>
            <a:off x="2776538" y="5062539"/>
            <a:ext cx="366712"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pic>
        <p:nvPicPr>
          <p:cNvPr id="32776"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6" y="3216275"/>
            <a:ext cx="70008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2777"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5334000"/>
            <a:ext cx="7029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759641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Outline</a:t>
            </a:r>
          </a:p>
        </p:txBody>
      </p:sp>
      <p:sp>
        <p:nvSpPr>
          <p:cNvPr id="5123" name="Rectangle 3"/>
          <p:cNvSpPr>
            <a:spLocks noGrp="1" noChangeArrowheads="1"/>
          </p:cNvSpPr>
          <p:nvPr>
            <p:ph type="body" idx="1"/>
          </p:nvPr>
        </p:nvSpPr>
        <p:spPr/>
        <p:txBody>
          <a:bodyPr/>
          <a:lstStyle/>
          <a:p>
            <a:pPr>
              <a:buFontTx/>
              <a:buNone/>
            </a:pPr>
            <a:r>
              <a:rPr lang="en-US" dirty="0" smtClean="0"/>
              <a:t>In this lecture, you will learn:</a:t>
            </a:r>
          </a:p>
          <a:p>
            <a:r>
              <a:rPr lang="en-US" dirty="0" smtClean="0"/>
              <a:t>SQL SELECT</a:t>
            </a:r>
          </a:p>
          <a:p>
            <a:pPr lvl="1"/>
            <a:r>
              <a:rPr lang="en-US" dirty="0" smtClean="0"/>
              <a:t>Row Filtering</a:t>
            </a:r>
          </a:p>
          <a:p>
            <a:r>
              <a:rPr lang="en-US" dirty="0" smtClean="0"/>
              <a:t>Operators</a:t>
            </a:r>
          </a:p>
          <a:p>
            <a:pPr lvl="1"/>
            <a:r>
              <a:rPr lang="en-US" dirty="0" smtClean="0"/>
              <a:t>Comparison operators</a:t>
            </a:r>
          </a:p>
          <a:p>
            <a:pPr lvl="1"/>
            <a:r>
              <a:rPr lang="en-US" dirty="0" smtClean="0"/>
              <a:t>String &amp; Set operators</a:t>
            </a:r>
          </a:p>
          <a:p>
            <a:pPr lvl="1"/>
            <a:r>
              <a:rPr lang="en-US" dirty="0" smtClean="0"/>
              <a:t>Logical operators</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447278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136775" y="228600"/>
            <a:ext cx="8153400" cy="809626"/>
          </a:xfrm>
        </p:spPr>
        <p:txBody>
          <a:bodyPr/>
          <a:lstStyle/>
          <a:p>
            <a:r>
              <a:rPr lang="en-US" smtClean="0"/>
              <a:t>Limiting Rows Using a Selection</a:t>
            </a:r>
          </a:p>
        </p:txBody>
      </p:sp>
      <p:sp>
        <p:nvSpPr>
          <p:cNvPr id="11267" name="Rectangle 20"/>
          <p:cNvSpPr>
            <a:spLocks noChangeArrowheads="1"/>
          </p:cNvSpPr>
          <p:nvPr/>
        </p:nvSpPr>
        <p:spPr bwMode="auto">
          <a:xfrm>
            <a:off x="3287713" y="3782642"/>
            <a:ext cx="2589212"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tabLst>
                <a:tab pos="576263" algn="l"/>
              </a:tabLst>
              <a:defRPr>
                <a:solidFill>
                  <a:schemeClr val="tx1"/>
                </a:solidFill>
                <a:latin typeface="Arial" panose="020B0604020202020204" pitchFamily="34" charset="0"/>
              </a:defRPr>
            </a:lvl1pPr>
            <a:lvl2pPr marL="742950" indent="-285750" defTabSz="346075" eaLnBrk="0" hangingPunct="0">
              <a:tabLst>
                <a:tab pos="576263" algn="l"/>
              </a:tabLst>
              <a:defRPr>
                <a:solidFill>
                  <a:schemeClr val="tx1"/>
                </a:solidFill>
                <a:latin typeface="Arial" panose="020B0604020202020204" pitchFamily="34" charset="0"/>
              </a:defRPr>
            </a:lvl2pPr>
            <a:lvl3pPr marL="1143000" indent="-228600" defTabSz="346075" eaLnBrk="0" hangingPunct="0">
              <a:tabLst>
                <a:tab pos="576263" algn="l"/>
              </a:tabLst>
              <a:defRPr>
                <a:solidFill>
                  <a:schemeClr val="tx1"/>
                </a:solidFill>
                <a:latin typeface="Arial" panose="020B0604020202020204" pitchFamily="34" charset="0"/>
              </a:defRPr>
            </a:lvl3pPr>
            <a:lvl4pPr marL="1600200" indent="-228600" defTabSz="346075" eaLnBrk="0" hangingPunct="0">
              <a:tabLst>
                <a:tab pos="576263" algn="l"/>
              </a:tabLst>
              <a:defRPr>
                <a:solidFill>
                  <a:schemeClr val="tx1"/>
                </a:solidFill>
                <a:latin typeface="Arial" panose="020B0604020202020204" pitchFamily="34" charset="0"/>
              </a:defRPr>
            </a:lvl4pPr>
            <a:lvl5pPr marL="2057400" indent="-228600" defTabSz="346075" eaLnBrk="0" hangingPunct="0">
              <a:tabLst>
                <a:tab pos="576263"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6263" algn="l"/>
              </a:tabLst>
              <a:defRPr>
                <a:solidFill>
                  <a:schemeClr val="tx1"/>
                </a:solidFill>
                <a:latin typeface="Arial" panose="020B0604020202020204" pitchFamily="34" charset="0"/>
              </a:defRPr>
            </a:lvl9pPr>
          </a:lstStyle>
          <a:p>
            <a:pPr eaLnBrk="1" hangingPunct="1">
              <a:lnSpc>
                <a:spcPct val="95000"/>
              </a:lnSpc>
              <a:spcBef>
                <a:spcPct val="35000"/>
              </a:spcBef>
            </a:pPr>
            <a:r>
              <a:rPr lang="en-US" sz="2200" b="1" dirty="0"/>
              <a:t>“retrieve all</a:t>
            </a:r>
            <a:br>
              <a:rPr lang="en-US" sz="2200" b="1" dirty="0"/>
            </a:br>
            <a:r>
              <a:rPr lang="en-US" sz="2200" b="1" dirty="0"/>
              <a:t>employees</a:t>
            </a:r>
            <a:br>
              <a:rPr lang="en-US" sz="2200" b="1" dirty="0"/>
            </a:br>
            <a:r>
              <a:rPr lang="en-US" sz="2200" b="1" dirty="0"/>
              <a:t>in department 90”</a:t>
            </a:r>
          </a:p>
        </p:txBody>
      </p:sp>
      <p:sp>
        <p:nvSpPr>
          <p:cNvPr id="11268" name="Arc 21"/>
          <p:cNvSpPr>
            <a:spLocks/>
          </p:cNvSpPr>
          <p:nvPr/>
        </p:nvSpPr>
        <p:spPr bwMode="auto">
          <a:xfrm>
            <a:off x="6000750" y="3884241"/>
            <a:ext cx="1582738" cy="1028700"/>
          </a:xfrm>
          <a:custGeom>
            <a:avLst/>
            <a:gdLst>
              <a:gd name="T0" fmla="*/ 0 w 21608"/>
              <a:gd name="T1" fmla="*/ 0 h 21600"/>
              <a:gd name="T2" fmla="*/ 2147483647 w 21608"/>
              <a:gd name="T3" fmla="*/ 2147483647 h 21600"/>
              <a:gd name="T4" fmla="*/ 2147483647 w 21608"/>
              <a:gd name="T5" fmla="*/ 2147483647 h 21600"/>
              <a:gd name="T6" fmla="*/ 0 60000 65536"/>
              <a:gd name="T7" fmla="*/ 0 60000 65536"/>
              <a:gd name="T8" fmla="*/ 0 60000 65536"/>
              <a:gd name="T9" fmla="*/ 0 w 21608"/>
              <a:gd name="T10" fmla="*/ 0 h 21600"/>
              <a:gd name="T11" fmla="*/ 21608 w 21608"/>
              <a:gd name="T12" fmla="*/ 21600 h 21600"/>
            </a:gdLst>
            <a:ahLst/>
            <a:cxnLst>
              <a:cxn ang="T6">
                <a:pos x="T0" y="T1"/>
              </a:cxn>
              <a:cxn ang="T7">
                <a:pos x="T2" y="T3"/>
              </a:cxn>
              <a:cxn ang="T8">
                <a:pos x="T4" y="T5"/>
              </a:cxn>
            </a:cxnLst>
            <a:rect l="T9" t="T10" r="T11" b="T12"/>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1269" name="Rectangle 22"/>
          <p:cNvSpPr>
            <a:spLocks noChangeArrowheads="1"/>
          </p:cNvSpPr>
          <p:nvPr/>
        </p:nvSpPr>
        <p:spPr bwMode="auto">
          <a:xfrm>
            <a:off x="2387601" y="1204541"/>
            <a:ext cx="1570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latin typeface="Courier New" panose="02070309020205020404" pitchFamily="49" charset="0"/>
              </a:rPr>
              <a:t>EMPLOYEES</a:t>
            </a:r>
          </a:p>
        </p:txBody>
      </p:sp>
      <p:sp>
        <p:nvSpPr>
          <p:cNvPr id="11270" name="Text Box 23"/>
          <p:cNvSpPr txBox="1">
            <a:spLocks noChangeArrowheads="1"/>
          </p:cNvSpPr>
          <p:nvPr/>
        </p:nvSpPr>
        <p:spPr bwMode="auto">
          <a:xfrm>
            <a:off x="2519363" y="3142879"/>
            <a:ext cx="366712" cy="30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Clr>
                <a:srgbClr val="000000"/>
              </a:buClr>
              <a:buFont typeface="Arial" panose="020B0604020202020204" pitchFamily="34" charset="0"/>
              <a:buNone/>
            </a:pPr>
            <a:r>
              <a:rPr lang="en-US" b="1"/>
              <a:t>…</a:t>
            </a:r>
          </a:p>
        </p:txBody>
      </p:sp>
      <p:pic>
        <p:nvPicPr>
          <p:cNvPr id="11271"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063" y="1598241"/>
            <a:ext cx="67437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127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063" y="3512766"/>
            <a:ext cx="67246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1273"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2063" y="4898654"/>
            <a:ext cx="6724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64029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228600"/>
            <a:ext cx="7772400" cy="914400"/>
          </a:xfrm>
          <a:solidFill>
            <a:schemeClr val="bg1">
              <a:alpha val="90979"/>
            </a:schemeClr>
          </a:solidFill>
        </p:spPr>
        <p:txBody>
          <a:bodyPr vert="horz" lIns="90840" tIns="44623" rIns="90840" bIns="44623" rtlCol="0" anchor="b">
            <a:normAutofit/>
          </a:bodyPr>
          <a:lstStyle/>
          <a:p>
            <a:r>
              <a:rPr lang="en-US" smtClean="0"/>
              <a:t>Limiting the Rows Selected</a:t>
            </a:r>
            <a:endParaRPr lang="en-GB" smtClean="0">
              <a:solidFill>
                <a:schemeClr val="tx1"/>
              </a:solidFill>
            </a:endParaRPr>
          </a:p>
        </p:txBody>
      </p:sp>
      <p:sp>
        <p:nvSpPr>
          <p:cNvPr id="20" name="Rectangle 17"/>
          <p:cNvSpPr>
            <a:spLocks noGrp="1" noChangeArrowheads="1"/>
          </p:cNvSpPr>
          <p:nvPr>
            <p:ph idx="1"/>
          </p:nvPr>
        </p:nvSpPr>
        <p:spPr>
          <a:xfrm>
            <a:off x="2398713" y="1814514"/>
            <a:ext cx="7385050" cy="2466975"/>
          </a:xfrm>
        </p:spPr>
        <p:txBody>
          <a:bodyPr>
            <a:normAutofit fontScale="92500" lnSpcReduction="20000"/>
          </a:bodyPr>
          <a:lstStyle/>
          <a:p>
            <a:pPr marL="548640" indent="-411480">
              <a:buClr>
                <a:schemeClr val="tx1">
                  <a:shade val="95000"/>
                </a:schemeClr>
              </a:buClr>
              <a:buFont typeface="Wingdings 2"/>
              <a:buChar char=""/>
              <a:defRPr/>
            </a:pPr>
            <a:r>
              <a:rPr lang="en-US" dirty="0"/>
              <a:t>Restrict the rows returned by using the </a:t>
            </a:r>
            <a:r>
              <a:rPr lang="en-US" dirty="0">
                <a:latin typeface="Courier New" pitchFamily="49" charset="0"/>
              </a:rPr>
              <a:t>WHERE</a:t>
            </a:r>
            <a:r>
              <a:rPr lang="en-US" dirty="0"/>
              <a:t> clause.</a:t>
            </a:r>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Font typeface="Wingdings 2"/>
              <a:buChar char=""/>
              <a:defRPr/>
            </a:pPr>
            <a:r>
              <a:rPr lang="en-US" dirty="0"/>
              <a:t>The </a:t>
            </a:r>
            <a:r>
              <a:rPr lang="en-US" dirty="0">
                <a:latin typeface="Courier New" pitchFamily="49" charset="0"/>
              </a:rPr>
              <a:t>WHERE</a:t>
            </a:r>
            <a:r>
              <a:rPr lang="en-US" dirty="0"/>
              <a:t> clause follows the </a:t>
            </a:r>
            <a:r>
              <a:rPr lang="en-US" dirty="0">
                <a:latin typeface="Courier New" pitchFamily="49" charset="0"/>
              </a:rPr>
              <a:t>FROM</a:t>
            </a:r>
            <a:r>
              <a:rPr lang="en-US" dirty="0"/>
              <a:t> clause.</a:t>
            </a:r>
          </a:p>
        </p:txBody>
      </p:sp>
      <p:sp>
        <p:nvSpPr>
          <p:cNvPr id="21" name="Rectangle 18"/>
          <p:cNvSpPr>
            <a:spLocks noChangeArrowheads="1"/>
          </p:cNvSpPr>
          <p:nvPr/>
        </p:nvSpPr>
        <p:spPr bwMode="blackWhite">
          <a:xfrm>
            <a:off x="2471739" y="2622550"/>
            <a:ext cx="75406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12293" name="Rectangle 19"/>
          <p:cNvSpPr>
            <a:spLocks noChangeArrowheads="1"/>
          </p:cNvSpPr>
          <p:nvPr/>
        </p:nvSpPr>
        <p:spPr bwMode="blackWhite">
          <a:xfrm>
            <a:off x="2446339" y="2609850"/>
            <a:ext cx="72231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*|{[DISTINCT] </a:t>
            </a:r>
            <a:r>
              <a:rPr lang="en-US" b="1" i="1">
                <a:solidFill>
                  <a:srgbClr val="000000"/>
                </a:solidFill>
                <a:latin typeface="Courier New" panose="02070309020205020404" pitchFamily="49" charset="0"/>
              </a:rPr>
              <a:t>column|expression</a:t>
            </a:r>
            <a:r>
              <a:rPr lang="en-US" b="1">
                <a:solidFill>
                  <a:srgbClr val="000000"/>
                </a:solidFill>
                <a:latin typeface="Courier New" panose="02070309020205020404" pitchFamily="49" charset="0"/>
              </a:rPr>
              <a:t> [</a:t>
            </a:r>
            <a:r>
              <a:rPr lang="en-US" b="1" i="1">
                <a:solidFill>
                  <a:srgbClr val="000000"/>
                </a:solidFill>
                <a:latin typeface="Courier New" panose="02070309020205020404" pitchFamily="49" charset="0"/>
              </a:rPr>
              <a:t>alias</a:t>
            </a:r>
            <a:r>
              <a:rPr lang="en-US" b="1">
                <a:solidFill>
                  <a:srgbClr val="000000"/>
                </a:solidFill>
                <a:latin typeface="Courier New" panose="02070309020205020404" pitchFamily="49" charset="0"/>
              </a:rPr>
              <a:t>],...}</a:t>
            </a:r>
          </a:p>
          <a:p>
            <a:pPr eaLnBrk="1" hangingPunct="1"/>
            <a:r>
              <a:rPr lang="en-US" b="1">
                <a:solidFill>
                  <a:srgbClr val="000000"/>
                </a:solidFill>
                <a:latin typeface="Courier New" panose="02070309020205020404" pitchFamily="49" charset="0"/>
              </a:rPr>
              <a:t>FROM	</a:t>
            </a:r>
            <a:r>
              <a:rPr lang="en-US" b="1" i="1">
                <a:solidFill>
                  <a:srgbClr val="000000"/>
                </a:solidFill>
                <a:latin typeface="Courier New" panose="02070309020205020404" pitchFamily="49" charset="0"/>
              </a:rPr>
              <a:t>table</a:t>
            </a:r>
            <a:endParaRPr lang="en-US" b="1">
              <a:solidFill>
                <a:srgbClr val="000000"/>
              </a:solidFill>
              <a:latin typeface="Courier New" panose="02070309020205020404" pitchFamily="49" charset="0"/>
            </a:endParaRPr>
          </a:p>
          <a:p>
            <a:pPr eaLnBrk="1" hangingPunct="1"/>
            <a:r>
              <a:rPr lang="en-US" b="1">
                <a:solidFill>
                  <a:srgbClr val="000000"/>
                </a:solidFill>
                <a:latin typeface="Courier New" panose="02070309020205020404" pitchFamily="49" charset="0"/>
              </a:rPr>
              <a:t>[WHERE	</a:t>
            </a:r>
            <a:r>
              <a:rPr lang="en-US" b="1" i="1">
                <a:solidFill>
                  <a:srgbClr val="000000"/>
                </a:solidFill>
                <a:latin typeface="Courier New" panose="02070309020205020404" pitchFamily="49" charset="0"/>
              </a:rPr>
              <a:t>condition(s)</a:t>
            </a:r>
            <a:r>
              <a:rPr lang="en-US" b="1">
                <a:solidFill>
                  <a:srgbClr val="000000"/>
                </a:solidFill>
                <a:latin typeface="Courier New" panose="02070309020205020404" pitchFamily="49" charset="0"/>
              </a:rPr>
              <a:t>];</a:t>
            </a:r>
          </a:p>
        </p:txBody>
      </p:sp>
      <p:sp>
        <p:nvSpPr>
          <p:cNvPr id="12294" name="Rectangle 20"/>
          <p:cNvSpPr>
            <a:spLocks noChangeArrowheads="1"/>
          </p:cNvSpPr>
          <p:nvPr/>
        </p:nvSpPr>
        <p:spPr bwMode="auto">
          <a:xfrm>
            <a:off x="2552700" y="3241675"/>
            <a:ext cx="2971800"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3862889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685800"/>
            <a:ext cx="7772400" cy="457200"/>
          </a:xfrm>
          <a:solidFill>
            <a:schemeClr val="bg1">
              <a:alpha val="90979"/>
            </a:schemeClr>
          </a:solidFill>
        </p:spPr>
        <p:txBody>
          <a:bodyPr vert="horz" lIns="90840" tIns="44623" rIns="90840" bIns="44623" rtlCol="0" anchor="b">
            <a:normAutofit fontScale="90000"/>
          </a:bodyPr>
          <a:lstStyle/>
          <a:p>
            <a:r>
              <a:rPr lang="en-US" smtClean="0"/>
              <a:t>Using the </a:t>
            </a:r>
            <a:r>
              <a:rPr lang="en-US" smtClean="0">
                <a:latin typeface="Courier New" panose="02070309020205020404" pitchFamily="49" charset="0"/>
              </a:rPr>
              <a:t>WHERE</a:t>
            </a:r>
            <a:r>
              <a:rPr lang="en-US" smtClean="0"/>
              <a:t> Clause</a:t>
            </a:r>
            <a:endParaRPr lang="en-GB" smtClean="0">
              <a:solidFill>
                <a:schemeClr val="tx1"/>
              </a:solidFill>
            </a:endParaRPr>
          </a:p>
        </p:txBody>
      </p:sp>
      <p:sp>
        <p:nvSpPr>
          <p:cNvPr id="12" name="Rectangle 15"/>
          <p:cNvSpPr>
            <a:spLocks noChangeArrowheads="1"/>
          </p:cNvSpPr>
          <p:nvPr/>
        </p:nvSpPr>
        <p:spPr bwMode="blackWhite">
          <a:xfrm>
            <a:off x="2381250" y="2058989"/>
            <a:ext cx="694213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13316" name="Rectangle 17"/>
          <p:cNvSpPr>
            <a:spLocks noChangeArrowheads="1"/>
          </p:cNvSpPr>
          <p:nvPr/>
        </p:nvSpPr>
        <p:spPr bwMode="blackWhite">
          <a:xfrm>
            <a:off x="2352676" y="2046289"/>
            <a:ext cx="68992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sz="1600" b="1">
                <a:solidFill>
                  <a:srgbClr val="000000"/>
                </a:solidFill>
                <a:latin typeface="Courier New" panose="02070309020205020404" pitchFamily="49" charset="0"/>
              </a:rPr>
              <a:t>SELECT employee_id, last_name, job_id, department_id</a:t>
            </a:r>
          </a:p>
          <a:p>
            <a:pPr eaLnBrk="1" hangingPunct="1"/>
            <a:r>
              <a:rPr lang="en-US" sz="1600" b="1">
                <a:solidFill>
                  <a:srgbClr val="000000"/>
                </a:solidFill>
                <a:latin typeface="Courier New" panose="02070309020205020404" pitchFamily="49" charset="0"/>
              </a:rPr>
              <a:t>FROM   employees</a:t>
            </a:r>
          </a:p>
          <a:p>
            <a:pPr eaLnBrk="1" hangingPunct="1"/>
            <a:r>
              <a:rPr lang="en-US" sz="1600" b="1">
                <a:solidFill>
                  <a:srgbClr val="000000"/>
                </a:solidFill>
                <a:latin typeface="Courier New" panose="02070309020205020404" pitchFamily="49" charset="0"/>
              </a:rPr>
              <a:t>WHERE  department_id = 90 ;</a:t>
            </a:r>
          </a:p>
        </p:txBody>
      </p:sp>
      <p:sp>
        <p:nvSpPr>
          <p:cNvPr id="13317" name="Rectangle 18"/>
          <p:cNvSpPr>
            <a:spLocks noChangeArrowheads="1"/>
          </p:cNvSpPr>
          <p:nvPr/>
        </p:nvSpPr>
        <p:spPr bwMode="auto">
          <a:xfrm>
            <a:off x="2419351" y="2624138"/>
            <a:ext cx="3167063"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1331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1" y="3325814"/>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1034031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228600"/>
            <a:ext cx="8001000" cy="914400"/>
          </a:xfrm>
          <a:solidFill>
            <a:schemeClr val="bg1">
              <a:alpha val="90979"/>
            </a:schemeClr>
          </a:solidFill>
        </p:spPr>
        <p:txBody>
          <a:bodyPr vert="horz" lIns="90840" tIns="44623" rIns="90840" bIns="44623" rtlCol="0" anchor="b">
            <a:normAutofit/>
          </a:bodyPr>
          <a:lstStyle/>
          <a:p>
            <a:r>
              <a:rPr lang="en-US" smtClean="0"/>
              <a:t>Character Strings and Dates</a:t>
            </a:r>
            <a:endParaRPr lang="en-GB" smtClean="0">
              <a:solidFill>
                <a:schemeClr val="tx1"/>
              </a:solidFill>
            </a:endParaRPr>
          </a:p>
        </p:txBody>
      </p:sp>
      <p:sp>
        <p:nvSpPr>
          <p:cNvPr id="19" name="Rectangle 18"/>
          <p:cNvSpPr>
            <a:spLocks noGrp="1" noChangeArrowheads="1"/>
          </p:cNvSpPr>
          <p:nvPr>
            <p:ph idx="1"/>
          </p:nvPr>
        </p:nvSpPr>
        <p:spPr>
          <a:xfrm>
            <a:off x="2398713" y="1290081"/>
            <a:ext cx="7385050" cy="1914525"/>
          </a:xfrm>
        </p:spPr>
        <p:txBody>
          <a:bodyPr>
            <a:normAutofit fontScale="92500" lnSpcReduction="20000"/>
          </a:bodyPr>
          <a:lstStyle/>
          <a:p>
            <a:pPr marL="548640" indent="-411480">
              <a:buClr>
                <a:schemeClr val="tx1">
                  <a:shade val="95000"/>
                </a:schemeClr>
              </a:buClr>
              <a:buFont typeface="Wingdings 2"/>
              <a:buChar char=""/>
              <a:defRPr/>
            </a:pPr>
            <a:r>
              <a:rPr lang="en-US" dirty="0"/>
              <a:t>Character strings and date values are enclosed in single quotation marks.</a:t>
            </a:r>
          </a:p>
          <a:p>
            <a:pPr marL="548640" indent="-411480">
              <a:buClr>
                <a:schemeClr val="tx1">
                  <a:shade val="95000"/>
                </a:schemeClr>
              </a:buClr>
              <a:buFont typeface="Wingdings 2"/>
              <a:buChar char=""/>
              <a:defRPr/>
            </a:pPr>
            <a:r>
              <a:rPr lang="en-US" dirty="0"/>
              <a:t>Character values are case sensitive, and date values are format sensitive.</a:t>
            </a:r>
          </a:p>
          <a:p>
            <a:pPr marL="548640" indent="-411480">
              <a:buClr>
                <a:schemeClr val="tx1">
                  <a:shade val="95000"/>
                </a:schemeClr>
              </a:buClr>
              <a:buFont typeface="Wingdings 2"/>
              <a:buChar char=""/>
              <a:defRPr/>
            </a:pPr>
            <a:r>
              <a:rPr lang="en-US" dirty="0"/>
              <a:t>The default date format is DD-MON-RR.</a:t>
            </a:r>
          </a:p>
        </p:txBody>
      </p:sp>
      <p:sp>
        <p:nvSpPr>
          <p:cNvPr id="20" name="Rectangle 16"/>
          <p:cNvSpPr>
            <a:spLocks noChangeArrowheads="1"/>
          </p:cNvSpPr>
          <p:nvPr/>
        </p:nvSpPr>
        <p:spPr bwMode="blackWhite">
          <a:xfrm>
            <a:off x="2619375" y="3317317"/>
            <a:ext cx="72390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charset="0"/>
            </a:endParaRPr>
          </a:p>
        </p:txBody>
      </p:sp>
      <p:sp>
        <p:nvSpPr>
          <p:cNvPr id="14341" name="Rectangle 19"/>
          <p:cNvSpPr>
            <a:spLocks noChangeArrowheads="1"/>
          </p:cNvSpPr>
          <p:nvPr/>
        </p:nvSpPr>
        <p:spPr bwMode="blackWhite">
          <a:xfrm>
            <a:off x="2644775" y="3314142"/>
            <a:ext cx="7340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solidFill>
                  <a:srgbClr val="000000"/>
                </a:solidFill>
                <a:latin typeface="Courier New" panose="02070309020205020404" pitchFamily="49" charset="0"/>
              </a:rPr>
              <a:t>SELECT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department_id</a:t>
            </a:r>
            <a:endParaRPr lang="en-US" b="1" dirty="0">
              <a:solidFill>
                <a:srgbClr val="000000"/>
              </a:solidFill>
              <a:latin typeface="Courier New" panose="02070309020205020404" pitchFamily="49" charset="0"/>
            </a:endParaRPr>
          </a:p>
          <a:p>
            <a:pPr eaLnBrk="1" hangingPunct="1"/>
            <a:r>
              <a:rPr lang="en-US" b="1" dirty="0">
                <a:solidFill>
                  <a:srgbClr val="000000"/>
                </a:solidFill>
                <a:latin typeface="Courier New" panose="02070309020205020404" pitchFamily="49" charset="0"/>
              </a:rPr>
              <a:t>FROM   employees</a:t>
            </a:r>
          </a:p>
          <a:p>
            <a:pPr eaLnBrk="1" hangingPunct="1"/>
            <a:r>
              <a:rPr lang="en-US" b="1" dirty="0">
                <a:solidFill>
                  <a:srgbClr val="000000"/>
                </a:solidFill>
                <a:latin typeface="Courier New" panose="02070309020205020404" pitchFamily="49" charset="0"/>
              </a:rPr>
              <a:t>WHERE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 'Whalen';</a:t>
            </a:r>
          </a:p>
        </p:txBody>
      </p:sp>
      <p:sp>
        <p:nvSpPr>
          <p:cNvPr id="14342" name="Rectangle 20"/>
          <p:cNvSpPr>
            <a:spLocks noChangeArrowheads="1"/>
          </p:cNvSpPr>
          <p:nvPr/>
        </p:nvSpPr>
        <p:spPr bwMode="auto">
          <a:xfrm>
            <a:off x="5062727" y="3851651"/>
            <a:ext cx="1101725"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0853672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33600" y="524436"/>
            <a:ext cx="7772400" cy="609600"/>
          </a:xfrm>
        </p:spPr>
        <p:txBody>
          <a:bodyPr>
            <a:normAutofit fontScale="90000"/>
          </a:bodyPr>
          <a:lstStyle/>
          <a:p>
            <a:r>
              <a:rPr lang="en-US" dirty="0" smtClean="0"/>
              <a:t>Comparison Conditions</a:t>
            </a:r>
          </a:p>
        </p:txBody>
      </p:sp>
      <p:sp>
        <p:nvSpPr>
          <p:cNvPr id="15363" name="Rectangle 3"/>
          <p:cNvSpPr>
            <a:spLocks noChangeArrowheads="1"/>
          </p:cNvSpPr>
          <p:nvPr/>
        </p:nvSpPr>
        <p:spPr bwMode="blackWhite">
          <a:xfrm>
            <a:off x="3822701" y="1694704"/>
            <a:ext cx="1293813" cy="3419475"/>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b="1" dirty="0">
                <a:solidFill>
                  <a:srgbClr val="000000"/>
                </a:solidFill>
              </a:rPr>
              <a:t>Operator</a:t>
            </a:r>
          </a:p>
          <a:p>
            <a:pPr algn="ctr" eaLnBrk="1" hangingPunct="1">
              <a:lnSpc>
                <a:spcPct val="120000"/>
              </a:lnSpc>
              <a:spcBef>
                <a:spcPct val="60000"/>
              </a:spcBef>
            </a:pPr>
            <a:r>
              <a:rPr lang="en-US" b="1" dirty="0">
                <a:solidFill>
                  <a:srgbClr val="000000"/>
                </a:solidFill>
              </a:rPr>
              <a:t>=</a:t>
            </a:r>
          </a:p>
          <a:p>
            <a:pPr algn="ctr" eaLnBrk="1" hangingPunct="1">
              <a:lnSpc>
                <a:spcPct val="120000"/>
              </a:lnSpc>
              <a:spcBef>
                <a:spcPct val="60000"/>
              </a:spcBef>
            </a:pPr>
            <a:r>
              <a:rPr lang="en-US" b="1" dirty="0">
                <a:solidFill>
                  <a:srgbClr val="000000"/>
                </a:solidFill>
              </a:rPr>
              <a:t>&gt;</a:t>
            </a:r>
          </a:p>
          <a:p>
            <a:pPr algn="ctr" eaLnBrk="1" hangingPunct="1">
              <a:lnSpc>
                <a:spcPct val="120000"/>
              </a:lnSpc>
              <a:spcBef>
                <a:spcPct val="60000"/>
              </a:spcBef>
            </a:pPr>
            <a:r>
              <a:rPr lang="en-US" b="1" dirty="0">
                <a:solidFill>
                  <a:srgbClr val="000000"/>
                </a:solidFill>
              </a:rPr>
              <a:t>      &gt;=	</a:t>
            </a:r>
          </a:p>
          <a:p>
            <a:pPr algn="ctr" eaLnBrk="1" hangingPunct="1">
              <a:lnSpc>
                <a:spcPct val="120000"/>
              </a:lnSpc>
              <a:spcBef>
                <a:spcPct val="60000"/>
              </a:spcBef>
            </a:pPr>
            <a:r>
              <a:rPr lang="en-US" b="1" dirty="0">
                <a:solidFill>
                  <a:srgbClr val="000000"/>
                </a:solidFill>
              </a:rPr>
              <a:t>&lt;</a:t>
            </a:r>
          </a:p>
          <a:p>
            <a:pPr algn="ctr" eaLnBrk="1" hangingPunct="1">
              <a:lnSpc>
                <a:spcPct val="120000"/>
              </a:lnSpc>
              <a:spcBef>
                <a:spcPct val="60000"/>
              </a:spcBef>
            </a:pPr>
            <a:r>
              <a:rPr lang="en-US" b="1" dirty="0">
                <a:solidFill>
                  <a:srgbClr val="000000"/>
                </a:solidFill>
              </a:rPr>
              <a:t>      &lt;=	</a:t>
            </a:r>
          </a:p>
          <a:p>
            <a:pPr algn="ctr" eaLnBrk="1" hangingPunct="1">
              <a:lnSpc>
                <a:spcPct val="120000"/>
              </a:lnSpc>
              <a:spcBef>
                <a:spcPct val="60000"/>
              </a:spcBef>
            </a:pPr>
            <a:r>
              <a:rPr lang="en-US" b="1" dirty="0">
                <a:solidFill>
                  <a:srgbClr val="000000"/>
                </a:solidFill>
              </a:rPr>
              <a:t>&lt;&gt;</a:t>
            </a:r>
          </a:p>
        </p:txBody>
      </p:sp>
      <p:sp>
        <p:nvSpPr>
          <p:cNvPr id="15364" name="Rectangle 4"/>
          <p:cNvSpPr>
            <a:spLocks noChangeArrowheads="1"/>
          </p:cNvSpPr>
          <p:nvPr/>
        </p:nvSpPr>
        <p:spPr bwMode="blackWhite">
          <a:xfrm>
            <a:off x="5108576" y="1708151"/>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b="1" dirty="0">
                <a:solidFill>
                  <a:srgbClr val="000000"/>
                </a:solidFill>
              </a:rPr>
              <a:t>Meaning</a:t>
            </a:r>
          </a:p>
          <a:p>
            <a:pPr eaLnBrk="1" hangingPunct="1">
              <a:lnSpc>
                <a:spcPct val="120000"/>
              </a:lnSpc>
              <a:spcBef>
                <a:spcPct val="60000"/>
              </a:spcBef>
            </a:pPr>
            <a:r>
              <a:rPr lang="en-US" b="1" dirty="0">
                <a:solidFill>
                  <a:srgbClr val="000000"/>
                </a:solidFill>
              </a:rPr>
              <a:t>Equal to</a:t>
            </a:r>
          </a:p>
          <a:p>
            <a:pPr eaLnBrk="1" hangingPunct="1">
              <a:lnSpc>
                <a:spcPct val="120000"/>
              </a:lnSpc>
              <a:spcBef>
                <a:spcPct val="60000"/>
              </a:spcBef>
            </a:pPr>
            <a:r>
              <a:rPr lang="en-US" b="1" dirty="0">
                <a:solidFill>
                  <a:srgbClr val="000000"/>
                </a:solidFill>
              </a:rPr>
              <a:t>Greater than </a:t>
            </a:r>
          </a:p>
          <a:p>
            <a:pPr eaLnBrk="1" hangingPunct="1">
              <a:lnSpc>
                <a:spcPct val="120000"/>
              </a:lnSpc>
              <a:spcBef>
                <a:spcPct val="60000"/>
              </a:spcBef>
            </a:pPr>
            <a:r>
              <a:rPr lang="en-US" b="1" dirty="0">
                <a:solidFill>
                  <a:srgbClr val="000000"/>
                </a:solidFill>
              </a:rPr>
              <a:t>Greater than or equal to </a:t>
            </a:r>
          </a:p>
          <a:p>
            <a:pPr eaLnBrk="1" hangingPunct="1">
              <a:lnSpc>
                <a:spcPct val="120000"/>
              </a:lnSpc>
              <a:spcBef>
                <a:spcPct val="60000"/>
              </a:spcBef>
            </a:pPr>
            <a:r>
              <a:rPr lang="en-US" b="1" dirty="0">
                <a:solidFill>
                  <a:srgbClr val="000000"/>
                </a:solidFill>
              </a:rPr>
              <a:t>Less </a:t>
            </a:r>
            <a:r>
              <a:rPr lang="en-US" b="1" dirty="0">
                <a:solidFill>
                  <a:srgbClr val="000000"/>
                </a:solidFill>
              </a:rPr>
              <a:t>than </a:t>
            </a:r>
          </a:p>
          <a:p>
            <a:pPr eaLnBrk="1" hangingPunct="1">
              <a:lnSpc>
                <a:spcPct val="120000"/>
              </a:lnSpc>
              <a:spcBef>
                <a:spcPct val="60000"/>
              </a:spcBef>
            </a:pPr>
            <a:r>
              <a:rPr lang="en-US" b="1" dirty="0">
                <a:solidFill>
                  <a:srgbClr val="000000"/>
                </a:solidFill>
              </a:rPr>
              <a:t>Less than or equal to</a:t>
            </a:r>
          </a:p>
          <a:p>
            <a:pPr eaLnBrk="1" hangingPunct="1">
              <a:lnSpc>
                <a:spcPct val="120000"/>
              </a:lnSpc>
              <a:spcBef>
                <a:spcPct val="60000"/>
              </a:spcBef>
            </a:pPr>
            <a:r>
              <a:rPr lang="en-US" b="1" dirty="0">
                <a:solidFill>
                  <a:srgbClr val="000000"/>
                </a:solidFill>
              </a:rPr>
              <a:t>Not equal to</a:t>
            </a:r>
          </a:p>
        </p:txBody>
      </p:sp>
      <p:sp>
        <p:nvSpPr>
          <p:cNvPr id="15365" name="Line 5"/>
          <p:cNvSpPr>
            <a:spLocks noChangeShapeType="1"/>
          </p:cNvSpPr>
          <p:nvPr/>
        </p:nvSpPr>
        <p:spPr bwMode="auto">
          <a:xfrm flipV="1">
            <a:off x="3803650" y="2105026"/>
            <a:ext cx="4459288" cy="4763"/>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6" name="Line 6"/>
          <p:cNvSpPr>
            <a:spLocks noChangeShapeType="1"/>
          </p:cNvSpPr>
          <p:nvPr/>
        </p:nvSpPr>
        <p:spPr bwMode="auto">
          <a:xfrm>
            <a:off x="3835400" y="3055378"/>
            <a:ext cx="44450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7" name="Line 7"/>
          <p:cNvSpPr>
            <a:spLocks noChangeShapeType="1"/>
          </p:cNvSpPr>
          <p:nvPr/>
        </p:nvSpPr>
        <p:spPr bwMode="auto">
          <a:xfrm>
            <a:off x="3821113" y="2617788"/>
            <a:ext cx="446246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8" name="Line 8"/>
          <p:cNvSpPr>
            <a:spLocks noChangeShapeType="1"/>
          </p:cNvSpPr>
          <p:nvPr/>
        </p:nvSpPr>
        <p:spPr bwMode="auto">
          <a:xfrm>
            <a:off x="3835401" y="3499411"/>
            <a:ext cx="44481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9" name="Line 9"/>
          <p:cNvSpPr>
            <a:spLocks noChangeShapeType="1"/>
          </p:cNvSpPr>
          <p:nvPr/>
        </p:nvSpPr>
        <p:spPr bwMode="auto">
          <a:xfrm>
            <a:off x="3806826" y="3931492"/>
            <a:ext cx="44862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0" name="Line 10"/>
          <p:cNvSpPr>
            <a:spLocks noChangeShapeType="1"/>
          </p:cNvSpPr>
          <p:nvPr/>
        </p:nvSpPr>
        <p:spPr bwMode="auto">
          <a:xfrm>
            <a:off x="3825876" y="4351713"/>
            <a:ext cx="44545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707926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136775" y="228600"/>
            <a:ext cx="8153400" cy="990600"/>
          </a:xfrm>
        </p:spPr>
        <p:txBody>
          <a:bodyPr/>
          <a:lstStyle/>
          <a:p>
            <a:r>
              <a:rPr lang="en-US" smtClean="0"/>
              <a:t>Using Comparison Conditions</a:t>
            </a:r>
          </a:p>
        </p:txBody>
      </p:sp>
      <p:sp>
        <p:nvSpPr>
          <p:cNvPr id="77" name="Rectangle 15"/>
          <p:cNvSpPr>
            <a:spLocks noChangeArrowheads="1"/>
          </p:cNvSpPr>
          <p:nvPr/>
        </p:nvSpPr>
        <p:spPr bwMode="blackWhite">
          <a:xfrm>
            <a:off x="2439988" y="1588624"/>
            <a:ext cx="6945312"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16388" name="Rectangle 16"/>
          <p:cNvSpPr>
            <a:spLocks noChangeArrowheads="1"/>
          </p:cNvSpPr>
          <p:nvPr/>
        </p:nvSpPr>
        <p:spPr bwMode="blackWhite">
          <a:xfrm>
            <a:off x="2427288" y="1575924"/>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last_name, salary</a:t>
            </a:r>
          </a:p>
          <a:p>
            <a:pPr eaLnBrk="1" hangingPunct="1"/>
            <a:r>
              <a:rPr lang="en-US" b="1">
                <a:solidFill>
                  <a:srgbClr val="000000"/>
                </a:solidFill>
                <a:latin typeface="Courier New" panose="02070309020205020404" pitchFamily="49" charset="0"/>
              </a:rPr>
              <a:t>FROM   employees</a:t>
            </a:r>
          </a:p>
          <a:p>
            <a:pPr eaLnBrk="1" hangingPunct="1"/>
            <a:r>
              <a:rPr lang="en-US" b="1">
                <a:solidFill>
                  <a:srgbClr val="000000"/>
                </a:solidFill>
                <a:latin typeface="Courier New" panose="02070309020205020404" pitchFamily="49" charset="0"/>
              </a:rPr>
              <a:t>WHERE  salary &lt;= 3000;</a:t>
            </a:r>
          </a:p>
        </p:txBody>
      </p:sp>
      <p:sp>
        <p:nvSpPr>
          <p:cNvPr id="16389" name="Rectangle 18"/>
          <p:cNvSpPr>
            <a:spLocks noChangeArrowheads="1"/>
          </p:cNvSpPr>
          <p:nvPr/>
        </p:nvSpPr>
        <p:spPr bwMode="auto">
          <a:xfrm>
            <a:off x="4202768" y="2162552"/>
            <a:ext cx="1001713"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1639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9" y="2704637"/>
            <a:ext cx="7000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16583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136775" y="228600"/>
            <a:ext cx="8153400" cy="990600"/>
          </a:xfrm>
        </p:spPr>
        <p:txBody>
          <a:bodyPr/>
          <a:lstStyle/>
          <a:p>
            <a:r>
              <a:rPr lang="en-US" smtClean="0"/>
              <a:t>The </a:t>
            </a:r>
            <a:r>
              <a:rPr lang="en-US" smtClean="0">
                <a:latin typeface="Courier New" panose="02070309020205020404" pitchFamily="49" charset="0"/>
              </a:rPr>
              <a:t>CREATE TABLE</a:t>
            </a:r>
            <a:r>
              <a:rPr lang="en-US" smtClean="0"/>
              <a:t> Statement</a:t>
            </a:r>
          </a:p>
        </p:txBody>
      </p:sp>
      <p:sp>
        <p:nvSpPr>
          <p:cNvPr id="11267" name="Rectangle 3"/>
          <p:cNvSpPr>
            <a:spLocks noGrp="1" noChangeArrowheads="1"/>
          </p:cNvSpPr>
          <p:nvPr>
            <p:ph idx="1"/>
          </p:nvPr>
        </p:nvSpPr>
        <p:spPr>
          <a:xfrm>
            <a:off x="1981200" y="1219200"/>
            <a:ext cx="8308975" cy="4953000"/>
          </a:xfrm>
        </p:spPr>
        <p:txBody>
          <a:bodyPr/>
          <a:lstStyle/>
          <a:p>
            <a:r>
              <a:rPr lang="en-US" dirty="0" smtClean="0"/>
              <a:t>You must have:</a:t>
            </a:r>
          </a:p>
          <a:p>
            <a:pPr lvl="1"/>
            <a:r>
              <a:rPr lang="en-US" dirty="0" smtClean="0">
                <a:latin typeface="Courier New" panose="02070309020205020404" pitchFamily="49" charset="0"/>
              </a:rPr>
              <a:t>CREATE TABLE</a:t>
            </a:r>
            <a:r>
              <a:rPr lang="en-US" dirty="0" smtClean="0"/>
              <a:t> privilege</a:t>
            </a:r>
          </a:p>
          <a:p>
            <a:pPr marL="274320" lvl="1" indent="0">
              <a:buNone/>
            </a:pPr>
            <a:endParaRPr lang="en-US" dirty="0" smtClean="0"/>
          </a:p>
          <a:p>
            <a:pPr lvl="1">
              <a:buFontTx/>
              <a:buNone/>
            </a:pPr>
            <a:endParaRPr lang="en-US" dirty="0" smtClean="0"/>
          </a:p>
          <a:p>
            <a:pPr>
              <a:buFont typeface="Arial" panose="020B0604020202020204" pitchFamily="34" charset="0"/>
              <a:buNone/>
            </a:pPr>
            <a:endParaRPr lang="en-US" dirty="0" smtClean="0"/>
          </a:p>
          <a:p>
            <a:r>
              <a:rPr lang="en-US" dirty="0" smtClean="0"/>
              <a:t>You specify:</a:t>
            </a:r>
          </a:p>
          <a:p>
            <a:pPr lvl="1"/>
            <a:r>
              <a:rPr lang="en-US" dirty="0" smtClean="0"/>
              <a:t>Table name</a:t>
            </a:r>
          </a:p>
          <a:p>
            <a:pPr lvl="1"/>
            <a:r>
              <a:rPr lang="en-US" dirty="0" smtClean="0"/>
              <a:t>Column name, data type, size and constraint if any</a:t>
            </a:r>
          </a:p>
        </p:txBody>
      </p:sp>
      <p:sp>
        <p:nvSpPr>
          <p:cNvPr id="13316" name="Rectangle 4"/>
          <p:cNvSpPr>
            <a:spLocks noChangeArrowheads="1"/>
          </p:cNvSpPr>
          <p:nvPr/>
        </p:nvSpPr>
        <p:spPr bwMode="blackWhite">
          <a:xfrm>
            <a:off x="2309534" y="2406655"/>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CREATE TABLE [</a:t>
            </a:r>
            <a:r>
              <a:rPr lang="en-US" b="1" i="1" dirty="0">
                <a:solidFill>
                  <a:srgbClr val="000000"/>
                </a:solidFill>
                <a:latin typeface="Courier New" pitchFamily="49" charset="0"/>
              </a:rPr>
              <a:t>schema</a:t>
            </a:r>
            <a:r>
              <a:rPr lang="en-US" b="1" dirty="0">
                <a:solidFill>
                  <a:srgbClr val="000000"/>
                </a:solidFill>
                <a:latin typeface="Courier New" pitchFamily="49" charset="0"/>
              </a:rPr>
              <a:t>.]</a:t>
            </a:r>
            <a:r>
              <a:rPr lang="en-US" b="1" i="1" dirty="0">
                <a:solidFill>
                  <a:srgbClr val="000000"/>
                </a:solidFill>
                <a:latin typeface="Courier New" pitchFamily="49" charset="0"/>
              </a:rPr>
              <a:t>table</a:t>
            </a:r>
          </a:p>
          <a:p>
            <a:pPr>
              <a:tabLst>
                <a:tab pos="1200150" algn="l"/>
              </a:tabLst>
              <a:defRPr/>
            </a:pPr>
            <a:r>
              <a:rPr lang="en-US" b="1" dirty="0">
                <a:solidFill>
                  <a:srgbClr val="000000"/>
                </a:solidFill>
                <a:latin typeface="Courier New" pitchFamily="49" charset="0"/>
              </a:rPr>
              <a:t>	    (</a:t>
            </a:r>
            <a:r>
              <a:rPr lang="en-US" b="1" i="1" dirty="0">
                <a:solidFill>
                  <a:srgbClr val="000000"/>
                </a:solidFill>
                <a:latin typeface="Courier New" pitchFamily="49" charset="0"/>
              </a:rPr>
              <a:t>column</a:t>
            </a:r>
            <a:r>
              <a:rPr lang="en-US" b="1" dirty="0">
                <a:solidFill>
                  <a:srgbClr val="000000"/>
                </a:solidFill>
                <a:latin typeface="Courier New" pitchFamily="49" charset="0"/>
              </a:rPr>
              <a:t> </a:t>
            </a:r>
            <a:r>
              <a:rPr lang="en-US" b="1" i="1" dirty="0" err="1">
                <a:solidFill>
                  <a:srgbClr val="000000"/>
                </a:solidFill>
                <a:latin typeface="Courier New" pitchFamily="49" charset="0"/>
              </a:rPr>
              <a:t>datatype</a:t>
            </a:r>
            <a:r>
              <a:rPr lang="en-US" b="1" dirty="0">
                <a:solidFill>
                  <a:srgbClr val="000000"/>
                </a:solidFill>
                <a:latin typeface="Courier New" pitchFamily="49" charset="0"/>
              </a:rPr>
              <a:t> [DEFAULT </a:t>
            </a:r>
            <a:r>
              <a:rPr lang="en-US" b="1" i="1" dirty="0" err="1">
                <a:solidFill>
                  <a:srgbClr val="000000"/>
                </a:solidFill>
                <a:latin typeface="Courier New" pitchFamily="49" charset="0"/>
              </a:rPr>
              <a:t>expr</a:t>
            </a:r>
            <a:r>
              <a:rPr lang="en-US" b="1" dirty="0">
                <a:solidFill>
                  <a:srgbClr val="000000"/>
                </a:solidFill>
                <a:latin typeface="Courier New" pitchFamily="49" charset="0"/>
              </a:rPr>
              <a:t>][, ...])</a:t>
            </a:r>
          </a:p>
        </p:txBody>
      </p:sp>
      <p:sp>
        <p:nvSpPr>
          <p:cNvPr id="8"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457118371"/>
      </p:ext>
    </p:extLst>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0" y="551330"/>
            <a:ext cx="7772400" cy="609600"/>
          </a:xfrm>
        </p:spPr>
        <p:txBody>
          <a:bodyPr>
            <a:normAutofit fontScale="90000"/>
          </a:bodyPr>
          <a:lstStyle/>
          <a:p>
            <a:r>
              <a:rPr lang="en-US" dirty="0" smtClean="0"/>
              <a:t>Other Comparison Conditions</a:t>
            </a:r>
          </a:p>
        </p:txBody>
      </p:sp>
      <p:sp>
        <p:nvSpPr>
          <p:cNvPr id="17411" name="Rectangle 3"/>
          <p:cNvSpPr>
            <a:spLocks noChangeArrowheads="1"/>
          </p:cNvSpPr>
          <p:nvPr/>
        </p:nvSpPr>
        <p:spPr bwMode="blackWhite">
          <a:xfrm>
            <a:off x="3206751" y="1333318"/>
            <a:ext cx="1673225" cy="3084563"/>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b="1" dirty="0">
                <a:solidFill>
                  <a:srgbClr val="000000"/>
                </a:solidFill>
              </a:rPr>
              <a:t>Operator</a:t>
            </a:r>
          </a:p>
          <a:p>
            <a:pPr eaLnBrk="1" hangingPunct="1">
              <a:lnSpc>
                <a:spcPct val="120000"/>
              </a:lnSpc>
              <a:spcBef>
                <a:spcPct val="60000"/>
              </a:spcBef>
            </a:pPr>
            <a:r>
              <a:rPr lang="en-US" b="1" dirty="0">
                <a:solidFill>
                  <a:srgbClr val="000000"/>
                </a:solidFill>
                <a:latin typeface="Courier New" panose="02070309020205020404" pitchFamily="49" charset="0"/>
              </a:rPr>
              <a:t>BETWEEN</a:t>
            </a:r>
            <a:br>
              <a:rPr lang="en-US" b="1" dirty="0">
                <a:solidFill>
                  <a:srgbClr val="000000"/>
                </a:solidFill>
                <a:latin typeface="Courier New" panose="02070309020205020404" pitchFamily="49" charset="0"/>
              </a:rPr>
            </a:br>
            <a:r>
              <a:rPr lang="en-US" b="1" dirty="0">
                <a:solidFill>
                  <a:srgbClr val="000000"/>
                </a:solidFill>
                <a:latin typeface="Courier New" panose="02070309020205020404" pitchFamily="49" charset="0"/>
              </a:rPr>
              <a:t>...AND...</a:t>
            </a:r>
          </a:p>
          <a:p>
            <a:pPr eaLnBrk="1" hangingPunct="1">
              <a:lnSpc>
                <a:spcPct val="120000"/>
              </a:lnSpc>
              <a:spcBef>
                <a:spcPct val="60000"/>
              </a:spcBef>
            </a:pPr>
            <a:r>
              <a:rPr lang="en-US" b="1" dirty="0">
                <a:solidFill>
                  <a:srgbClr val="000000"/>
                </a:solidFill>
                <a:latin typeface="Courier New" panose="02070309020205020404" pitchFamily="49" charset="0"/>
              </a:rPr>
              <a:t>IN(set)</a:t>
            </a:r>
          </a:p>
          <a:p>
            <a:pPr eaLnBrk="1" hangingPunct="1">
              <a:lnSpc>
                <a:spcPct val="120000"/>
              </a:lnSpc>
              <a:spcBef>
                <a:spcPct val="60000"/>
              </a:spcBef>
            </a:pPr>
            <a:r>
              <a:rPr lang="en-US" b="1" dirty="0">
                <a:solidFill>
                  <a:srgbClr val="000000"/>
                </a:solidFill>
                <a:latin typeface="Courier New" panose="02070309020205020404" pitchFamily="49" charset="0"/>
              </a:rPr>
              <a:t/>
            </a:r>
            <a:br>
              <a:rPr lang="en-US" b="1" dirty="0">
                <a:solidFill>
                  <a:srgbClr val="000000"/>
                </a:solidFill>
                <a:latin typeface="Courier New" panose="02070309020205020404" pitchFamily="49" charset="0"/>
              </a:rPr>
            </a:br>
            <a:r>
              <a:rPr lang="en-US" b="1" dirty="0">
                <a:solidFill>
                  <a:srgbClr val="000000"/>
                </a:solidFill>
                <a:latin typeface="Courier New" panose="02070309020205020404" pitchFamily="49" charset="0"/>
              </a:rPr>
              <a:t>LIKE</a:t>
            </a:r>
            <a:endParaRPr lang="en-US" b="1" dirty="0">
              <a:solidFill>
                <a:srgbClr val="000000"/>
              </a:solidFill>
              <a:latin typeface="Courier New" panose="02070309020205020404" pitchFamily="49" charset="0"/>
            </a:endParaRPr>
          </a:p>
          <a:p>
            <a:pPr eaLnBrk="1" hangingPunct="1">
              <a:lnSpc>
                <a:spcPct val="120000"/>
              </a:lnSpc>
              <a:spcBef>
                <a:spcPct val="60000"/>
              </a:spcBef>
            </a:pPr>
            <a:r>
              <a:rPr lang="en-US" b="1" dirty="0">
                <a:solidFill>
                  <a:srgbClr val="000000"/>
                </a:solidFill>
                <a:latin typeface="Courier New" panose="02070309020205020404" pitchFamily="49" charset="0"/>
              </a:rPr>
              <a:t>IS NULL</a:t>
            </a:r>
          </a:p>
        </p:txBody>
      </p:sp>
      <p:sp>
        <p:nvSpPr>
          <p:cNvPr id="17412" name="Rectangle 4"/>
          <p:cNvSpPr>
            <a:spLocks noChangeArrowheads="1"/>
          </p:cNvSpPr>
          <p:nvPr/>
        </p:nvSpPr>
        <p:spPr bwMode="blackWhite">
          <a:xfrm>
            <a:off x="4862514" y="1333318"/>
            <a:ext cx="4090987" cy="3084563"/>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b="1" dirty="0">
                <a:solidFill>
                  <a:srgbClr val="000000"/>
                </a:solidFill>
              </a:rPr>
              <a:t>Meaning</a:t>
            </a:r>
          </a:p>
          <a:p>
            <a:pPr eaLnBrk="1" hangingPunct="1">
              <a:lnSpc>
                <a:spcPct val="120000"/>
              </a:lnSpc>
              <a:spcBef>
                <a:spcPct val="60000"/>
              </a:spcBef>
            </a:pPr>
            <a:r>
              <a:rPr lang="en-US" b="1" dirty="0">
                <a:solidFill>
                  <a:srgbClr val="000000"/>
                </a:solidFill>
              </a:rPr>
              <a:t>Between two values (inclusive),	</a:t>
            </a:r>
            <a:br>
              <a:rPr lang="en-US" b="1" dirty="0">
                <a:solidFill>
                  <a:srgbClr val="000000"/>
                </a:solidFill>
              </a:rPr>
            </a:br>
            <a:endParaRPr lang="en-US" b="1" dirty="0">
              <a:solidFill>
                <a:srgbClr val="000000"/>
              </a:solidFill>
            </a:endParaRPr>
          </a:p>
          <a:p>
            <a:pPr eaLnBrk="1" hangingPunct="1">
              <a:lnSpc>
                <a:spcPct val="120000"/>
              </a:lnSpc>
              <a:spcBef>
                <a:spcPct val="60000"/>
              </a:spcBef>
            </a:pPr>
            <a:r>
              <a:rPr lang="en-US" b="1" dirty="0">
                <a:solidFill>
                  <a:srgbClr val="000000"/>
                </a:solidFill>
              </a:rPr>
              <a:t>Match any of a list of values </a:t>
            </a:r>
          </a:p>
          <a:p>
            <a:pPr eaLnBrk="1" hangingPunct="1">
              <a:lnSpc>
                <a:spcPct val="120000"/>
              </a:lnSpc>
              <a:spcBef>
                <a:spcPct val="60000"/>
              </a:spcBef>
            </a:pPr>
            <a:r>
              <a:rPr lang="en-US" b="1" dirty="0">
                <a:solidFill>
                  <a:srgbClr val="000000"/>
                </a:solidFill>
              </a:rPr>
              <a:t/>
            </a:r>
            <a:br>
              <a:rPr lang="en-US" b="1" dirty="0">
                <a:solidFill>
                  <a:srgbClr val="000000"/>
                </a:solidFill>
              </a:rPr>
            </a:br>
            <a:r>
              <a:rPr lang="en-US" b="1" dirty="0">
                <a:solidFill>
                  <a:srgbClr val="000000"/>
                </a:solidFill>
              </a:rPr>
              <a:t>Match </a:t>
            </a:r>
            <a:r>
              <a:rPr lang="en-US" b="1" dirty="0">
                <a:solidFill>
                  <a:srgbClr val="000000"/>
                </a:solidFill>
              </a:rPr>
              <a:t>a character pattern </a:t>
            </a:r>
          </a:p>
          <a:p>
            <a:pPr eaLnBrk="1" hangingPunct="1">
              <a:lnSpc>
                <a:spcPct val="120000"/>
              </a:lnSpc>
              <a:spcBef>
                <a:spcPct val="60000"/>
              </a:spcBef>
            </a:pPr>
            <a:r>
              <a:rPr lang="en-US" b="1" dirty="0">
                <a:solidFill>
                  <a:srgbClr val="000000"/>
                </a:solidFill>
              </a:rPr>
              <a:t>Is </a:t>
            </a:r>
            <a:r>
              <a:rPr lang="en-US" b="1" dirty="0">
                <a:solidFill>
                  <a:srgbClr val="000000"/>
                </a:solidFill>
              </a:rPr>
              <a:t>a null value </a:t>
            </a:r>
          </a:p>
        </p:txBody>
      </p:sp>
      <p:sp>
        <p:nvSpPr>
          <p:cNvPr id="17413" name="Line 5"/>
          <p:cNvSpPr>
            <a:spLocks noChangeShapeType="1"/>
          </p:cNvSpPr>
          <p:nvPr/>
        </p:nvSpPr>
        <p:spPr bwMode="auto">
          <a:xfrm>
            <a:off x="3209925" y="1752417"/>
            <a:ext cx="5735638" cy="7938"/>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14" name="Line 6"/>
          <p:cNvSpPr>
            <a:spLocks noChangeShapeType="1"/>
          </p:cNvSpPr>
          <p:nvPr/>
        </p:nvSpPr>
        <p:spPr bwMode="auto">
          <a:xfrm>
            <a:off x="3209926" y="2533748"/>
            <a:ext cx="57435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15" name="Line 7"/>
          <p:cNvSpPr>
            <a:spLocks noChangeShapeType="1"/>
          </p:cNvSpPr>
          <p:nvPr/>
        </p:nvSpPr>
        <p:spPr bwMode="auto">
          <a:xfrm>
            <a:off x="3206750" y="3074151"/>
            <a:ext cx="57467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16" name="Line 8"/>
          <p:cNvSpPr>
            <a:spLocks noChangeShapeType="1"/>
          </p:cNvSpPr>
          <p:nvPr/>
        </p:nvSpPr>
        <p:spPr bwMode="auto">
          <a:xfrm>
            <a:off x="3206750" y="3608205"/>
            <a:ext cx="574675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568841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33600" y="457200"/>
            <a:ext cx="7772400" cy="609600"/>
          </a:xfrm>
        </p:spPr>
        <p:txBody>
          <a:bodyPr>
            <a:normAutofit fontScale="90000"/>
          </a:bodyPr>
          <a:lstStyle/>
          <a:p>
            <a:r>
              <a:rPr lang="en-US" smtClean="0"/>
              <a:t>Using the </a:t>
            </a:r>
            <a:r>
              <a:rPr lang="en-US" smtClean="0">
                <a:latin typeface="Courier New" panose="02070309020205020404" pitchFamily="49" charset="0"/>
              </a:rPr>
              <a:t>BETWEEN</a:t>
            </a:r>
            <a:r>
              <a:rPr lang="en-US" smtClean="0"/>
              <a:t> Condition</a:t>
            </a:r>
          </a:p>
        </p:txBody>
      </p:sp>
      <p:sp>
        <p:nvSpPr>
          <p:cNvPr id="10" name="Rectangle 27"/>
          <p:cNvSpPr>
            <a:spLocks noGrp="1" noChangeArrowheads="1"/>
          </p:cNvSpPr>
          <p:nvPr>
            <p:ph idx="1"/>
          </p:nvPr>
        </p:nvSpPr>
        <p:spPr>
          <a:xfrm>
            <a:off x="2403475" y="1286812"/>
            <a:ext cx="7385050" cy="727075"/>
          </a:xfrm>
        </p:spPr>
        <p:txBody>
          <a:bodyPr>
            <a:normAutofit fontScale="92500" lnSpcReduction="10000"/>
          </a:bodyPr>
          <a:lstStyle/>
          <a:p>
            <a:pPr marL="0" indent="0">
              <a:buClr>
                <a:schemeClr val="tx1">
                  <a:shade val="95000"/>
                </a:schemeClr>
              </a:buClr>
              <a:buNone/>
              <a:defRPr/>
            </a:pPr>
            <a:r>
              <a:rPr lang="en-US" dirty="0"/>
              <a:t>Use the </a:t>
            </a:r>
            <a:r>
              <a:rPr lang="en-US" dirty="0">
                <a:latin typeface="Courier New" pitchFamily="49" charset="0"/>
              </a:rPr>
              <a:t>BETWEEN</a:t>
            </a:r>
            <a:r>
              <a:rPr lang="en-US" dirty="0"/>
              <a:t> condition to display rows based on a range of values.</a:t>
            </a:r>
          </a:p>
        </p:txBody>
      </p:sp>
      <p:sp>
        <p:nvSpPr>
          <p:cNvPr id="11" name="Rectangle 25"/>
          <p:cNvSpPr>
            <a:spLocks noChangeArrowheads="1"/>
          </p:cNvSpPr>
          <p:nvPr/>
        </p:nvSpPr>
        <p:spPr bwMode="blackWhite">
          <a:xfrm>
            <a:off x="2435225" y="2061511"/>
            <a:ext cx="699293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18437" name="Rectangle 28"/>
          <p:cNvSpPr>
            <a:spLocks noChangeArrowheads="1"/>
          </p:cNvSpPr>
          <p:nvPr/>
        </p:nvSpPr>
        <p:spPr bwMode="blackWhite">
          <a:xfrm>
            <a:off x="2428875" y="2048811"/>
            <a:ext cx="7291388"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latin typeface="Courier New" panose="02070309020205020404" pitchFamily="49" charset="0"/>
              </a:rPr>
              <a:t>SELECT last_name, salary</a:t>
            </a:r>
          </a:p>
          <a:p>
            <a:pPr eaLnBrk="1" hangingPunct="1"/>
            <a:r>
              <a:rPr lang="en-US" b="1">
                <a:latin typeface="Courier New" panose="02070309020205020404" pitchFamily="49" charset="0"/>
              </a:rPr>
              <a:t>FROM   employees</a:t>
            </a:r>
          </a:p>
          <a:p>
            <a:pPr eaLnBrk="1" hangingPunct="1"/>
            <a:r>
              <a:rPr lang="en-US" b="1">
                <a:latin typeface="Courier New" panose="02070309020205020404" pitchFamily="49" charset="0"/>
              </a:rPr>
              <a:t>WHERE  salary BETWEEN 2500 AND 3500;</a:t>
            </a:r>
          </a:p>
        </p:txBody>
      </p:sp>
      <p:sp>
        <p:nvSpPr>
          <p:cNvPr id="18438" name="Rectangle 29"/>
          <p:cNvSpPr>
            <a:spLocks noChangeArrowheads="1"/>
          </p:cNvSpPr>
          <p:nvPr/>
        </p:nvSpPr>
        <p:spPr bwMode="auto">
          <a:xfrm>
            <a:off x="4681913" y="332068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60000"/>
              </a:spcBef>
            </a:pPr>
            <a:r>
              <a:rPr lang="en-US" b="1" dirty="0"/>
              <a:t>Lower limit</a:t>
            </a:r>
          </a:p>
        </p:txBody>
      </p:sp>
      <p:sp>
        <p:nvSpPr>
          <p:cNvPr id="18439" name="Line 30"/>
          <p:cNvSpPr>
            <a:spLocks noChangeShapeType="1"/>
          </p:cNvSpPr>
          <p:nvPr/>
        </p:nvSpPr>
        <p:spPr bwMode="auto">
          <a:xfrm flipH="1">
            <a:off x="5401891" y="2982262"/>
            <a:ext cx="4762" cy="341313"/>
          </a:xfrm>
          <a:prstGeom prst="line">
            <a:avLst/>
          </a:prstGeom>
          <a:noFill/>
          <a:ln w="25400">
            <a:solidFill>
              <a:srgbClr val="FF00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18440" name="Rectangle 31"/>
          <p:cNvSpPr>
            <a:spLocks noChangeArrowheads="1"/>
          </p:cNvSpPr>
          <p:nvPr/>
        </p:nvSpPr>
        <p:spPr bwMode="auto">
          <a:xfrm>
            <a:off x="6064346" y="3266892"/>
            <a:ext cx="137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60000"/>
              </a:spcBef>
            </a:pPr>
            <a:r>
              <a:rPr lang="en-US" b="1" dirty="0"/>
              <a:t>Upper limit</a:t>
            </a:r>
          </a:p>
        </p:txBody>
      </p:sp>
      <p:sp>
        <p:nvSpPr>
          <p:cNvPr id="18441" name="Line 32"/>
          <p:cNvSpPr>
            <a:spLocks noChangeShapeType="1"/>
          </p:cNvSpPr>
          <p:nvPr/>
        </p:nvSpPr>
        <p:spPr bwMode="auto">
          <a:xfrm flipH="1">
            <a:off x="6733430" y="2982262"/>
            <a:ext cx="4763" cy="341313"/>
          </a:xfrm>
          <a:prstGeom prst="line">
            <a:avLst/>
          </a:prstGeom>
          <a:noFill/>
          <a:ln w="25400">
            <a:solidFill>
              <a:srgbClr val="FF00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18442" name="Rectangle 33"/>
          <p:cNvSpPr>
            <a:spLocks noChangeArrowheads="1"/>
          </p:cNvSpPr>
          <p:nvPr/>
        </p:nvSpPr>
        <p:spPr bwMode="auto">
          <a:xfrm>
            <a:off x="4147392" y="2637774"/>
            <a:ext cx="2913062"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18443"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225" y="3783949"/>
            <a:ext cx="6991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07749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136775" y="228600"/>
            <a:ext cx="8153400" cy="990600"/>
          </a:xfrm>
        </p:spPr>
        <p:txBody>
          <a:bodyPr/>
          <a:lstStyle/>
          <a:p>
            <a:r>
              <a:rPr lang="en-US" smtClean="0"/>
              <a:t>Using the </a:t>
            </a:r>
            <a:r>
              <a:rPr lang="en-US" smtClean="0">
                <a:latin typeface="Courier New" panose="02070309020205020404" pitchFamily="49" charset="0"/>
              </a:rPr>
              <a:t>IN</a:t>
            </a:r>
            <a:r>
              <a:rPr lang="en-US" smtClean="0"/>
              <a:t> Condition</a:t>
            </a:r>
          </a:p>
        </p:txBody>
      </p:sp>
      <p:sp>
        <p:nvSpPr>
          <p:cNvPr id="10" name="Rectangle 9"/>
          <p:cNvSpPr/>
          <p:nvPr/>
        </p:nvSpPr>
        <p:spPr>
          <a:xfrm>
            <a:off x="2209800" y="1232651"/>
            <a:ext cx="8001000" cy="796925"/>
          </a:xfrm>
          <a:prstGeom prst="rect">
            <a:avLst/>
          </a:prstGeom>
        </p:spPr>
        <p:txBody>
          <a:bodyPr>
            <a:spAutoFit/>
          </a:bodyPr>
          <a:lstStyle/>
          <a:p>
            <a:pPr>
              <a:lnSpc>
                <a:spcPct val="80000"/>
              </a:lnSpc>
              <a:spcBef>
                <a:spcPts val="700"/>
              </a:spcBef>
              <a:buClr>
                <a:schemeClr val="tx1">
                  <a:shade val="95000"/>
                </a:schemeClr>
              </a:buClr>
              <a:buSzPct val="60000"/>
              <a:defRPr/>
            </a:pPr>
            <a:r>
              <a:rPr lang="en-US" sz="2500" dirty="0"/>
              <a:t>Use the IN membership condition to test for values in </a:t>
            </a:r>
          </a:p>
          <a:p>
            <a:pPr>
              <a:lnSpc>
                <a:spcPct val="80000"/>
              </a:lnSpc>
              <a:spcBef>
                <a:spcPts val="700"/>
              </a:spcBef>
              <a:buClr>
                <a:schemeClr val="tx1">
                  <a:shade val="95000"/>
                </a:schemeClr>
              </a:buClr>
              <a:buSzPct val="60000"/>
              <a:defRPr/>
            </a:pPr>
            <a:r>
              <a:rPr lang="en-US" sz="2500" dirty="0"/>
              <a:t>a list.</a:t>
            </a:r>
          </a:p>
        </p:txBody>
      </p:sp>
      <p:sp>
        <p:nvSpPr>
          <p:cNvPr id="11" name="Rectangle 17"/>
          <p:cNvSpPr>
            <a:spLocks noChangeArrowheads="1"/>
          </p:cNvSpPr>
          <p:nvPr/>
        </p:nvSpPr>
        <p:spPr bwMode="blackWhite">
          <a:xfrm>
            <a:off x="2501901" y="2081218"/>
            <a:ext cx="694531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19461" name="Rectangle 18"/>
          <p:cNvSpPr>
            <a:spLocks noChangeArrowheads="1"/>
          </p:cNvSpPr>
          <p:nvPr/>
        </p:nvSpPr>
        <p:spPr bwMode="blackWhite">
          <a:xfrm>
            <a:off x="2474913" y="2068518"/>
            <a:ext cx="73152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employee_id, last_name, salary, manager_id</a:t>
            </a:r>
          </a:p>
          <a:p>
            <a:pPr eaLnBrk="1" hangingPunct="1"/>
            <a:r>
              <a:rPr lang="en-US" b="1">
                <a:solidFill>
                  <a:srgbClr val="000000"/>
                </a:solidFill>
                <a:latin typeface="Courier New" panose="02070309020205020404" pitchFamily="49" charset="0"/>
              </a:rPr>
              <a:t>FROM   employees</a:t>
            </a:r>
          </a:p>
          <a:p>
            <a:pPr eaLnBrk="1" hangingPunct="1"/>
            <a:r>
              <a:rPr lang="en-US" b="1">
                <a:solidFill>
                  <a:srgbClr val="000000"/>
                </a:solidFill>
                <a:latin typeface="Courier New" panose="02070309020205020404" pitchFamily="49" charset="0"/>
              </a:rPr>
              <a:t>WHERE  manager_id IN (100, 101, 201);</a:t>
            </a:r>
          </a:p>
        </p:txBody>
      </p:sp>
      <p:sp>
        <p:nvSpPr>
          <p:cNvPr id="19462" name="Rectangle 21"/>
          <p:cNvSpPr>
            <a:spLocks noChangeArrowheads="1"/>
          </p:cNvSpPr>
          <p:nvPr/>
        </p:nvSpPr>
        <p:spPr bwMode="auto">
          <a:xfrm>
            <a:off x="4707779" y="2654304"/>
            <a:ext cx="2497138"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1946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1" y="3182942"/>
            <a:ext cx="70008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9464"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1" y="5168904"/>
            <a:ext cx="69945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439918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136775" y="228600"/>
            <a:ext cx="8153400" cy="990600"/>
          </a:xfrm>
        </p:spPr>
        <p:txBody>
          <a:bodyPr/>
          <a:lstStyle/>
          <a:p>
            <a:r>
              <a:rPr lang="en-US" smtClean="0"/>
              <a:t>Using the </a:t>
            </a:r>
            <a:r>
              <a:rPr lang="en-US" smtClean="0">
                <a:latin typeface="Courier New" panose="02070309020205020404" pitchFamily="49" charset="0"/>
              </a:rPr>
              <a:t>LIKE</a:t>
            </a:r>
            <a:r>
              <a:rPr lang="en-US" smtClean="0"/>
              <a:t> Condition</a:t>
            </a:r>
          </a:p>
        </p:txBody>
      </p:sp>
      <p:sp>
        <p:nvSpPr>
          <p:cNvPr id="21507" name="Content Placeholder 2"/>
          <p:cNvSpPr>
            <a:spLocks noGrp="1"/>
          </p:cNvSpPr>
          <p:nvPr>
            <p:ph sz="quarter" idx="1"/>
          </p:nvPr>
        </p:nvSpPr>
        <p:spPr>
          <a:xfrm>
            <a:off x="2136775" y="1223684"/>
            <a:ext cx="8153400" cy="4495800"/>
          </a:xfrm>
        </p:spPr>
        <p:txBody>
          <a:bodyPr/>
          <a:lstStyle/>
          <a:p>
            <a:pPr marL="548640" indent="-411480">
              <a:buClr>
                <a:schemeClr val="tx1">
                  <a:shade val="95000"/>
                </a:schemeClr>
              </a:buClr>
              <a:buFont typeface="Wingdings 2"/>
              <a:buChar char=""/>
              <a:defRPr/>
            </a:pPr>
            <a:r>
              <a:rPr lang="en-US" dirty="0" smtClean="0"/>
              <a:t>Use the </a:t>
            </a:r>
            <a:r>
              <a:rPr lang="en-US" dirty="0" smtClean="0">
                <a:latin typeface="Courier New" pitchFamily="49" charset="0"/>
              </a:rPr>
              <a:t>LIKE</a:t>
            </a:r>
            <a:r>
              <a:rPr lang="en-US" dirty="0" smtClean="0"/>
              <a:t> condition to perform wildcard searches of valid search string values.</a:t>
            </a:r>
          </a:p>
          <a:p>
            <a:pPr marL="548640" indent="-411480">
              <a:buClr>
                <a:schemeClr val="tx1">
                  <a:shade val="95000"/>
                </a:schemeClr>
              </a:buClr>
              <a:buFont typeface="Wingdings 2"/>
              <a:buChar char=""/>
              <a:defRPr/>
            </a:pPr>
            <a:r>
              <a:rPr lang="en-US" dirty="0" smtClean="0"/>
              <a:t>Search conditions can contain either literal characters or numbers:</a:t>
            </a:r>
          </a:p>
          <a:p>
            <a:pPr marL="868680" lvl="1" indent="-283464">
              <a:buFont typeface="Wingdings 2"/>
              <a:buChar char=""/>
              <a:defRPr/>
            </a:pPr>
            <a:r>
              <a:rPr lang="en-US" dirty="0" smtClean="0">
                <a:latin typeface="Courier New" pitchFamily="49" charset="0"/>
              </a:rPr>
              <a:t>%</a:t>
            </a:r>
            <a:r>
              <a:rPr lang="en-US" dirty="0" smtClean="0"/>
              <a:t> denotes zero or many characters.</a:t>
            </a:r>
          </a:p>
          <a:p>
            <a:pPr marL="868680" lvl="1" indent="-283464">
              <a:buFont typeface="Wingdings 2"/>
              <a:buChar char=""/>
              <a:defRPr/>
            </a:pPr>
            <a:r>
              <a:rPr lang="en-US" dirty="0" smtClean="0">
                <a:latin typeface="Courier New" pitchFamily="49" charset="0"/>
              </a:rPr>
              <a:t>_</a:t>
            </a:r>
            <a:r>
              <a:rPr lang="en-US" dirty="0" smtClean="0"/>
              <a:t> denotes one character.</a:t>
            </a:r>
          </a:p>
          <a:p>
            <a:pPr>
              <a:defRPr/>
            </a:pPr>
            <a:endParaRPr lang="en-US" dirty="0"/>
          </a:p>
        </p:txBody>
      </p:sp>
      <p:sp>
        <p:nvSpPr>
          <p:cNvPr id="6" name="Rectangle 17"/>
          <p:cNvSpPr>
            <a:spLocks noChangeArrowheads="1"/>
          </p:cNvSpPr>
          <p:nvPr/>
        </p:nvSpPr>
        <p:spPr bwMode="blackWhite">
          <a:xfrm>
            <a:off x="2449514" y="3917582"/>
            <a:ext cx="7278687"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0485" name="Rectangle 20"/>
          <p:cNvSpPr>
            <a:spLocks noChangeArrowheads="1"/>
          </p:cNvSpPr>
          <p:nvPr/>
        </p:nvSpPr>
        <p:spPr bwMode="blackWhite">
          <a:xfrm>
            <a:off x="2525714" y="3955683"/>
            <a:ext cx="713898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dirty="0">
                <a:solidFill>
                  <a:srgbClr val="000000"/>
                </a:solidFill>
                <a:latin typeface="Courier New" panose="02070309020205020404" pitchFamily="49" charset="0"/>
              </a:rPr>
              <a:t>SELECT	</a:t>
            </a:r>
            <a:r>
              <a:rPr lang="en-US" b="1" dirty="0" err="1">
                <a:solidFill>
                  <a:srgbClr val="000000"/>
                </a:solidFill>
                <a:latin typeface="Courier New" panose="02070309020205020404" pitchFamily="49" charset="0"/>
              </a:rPr>
              <a:t>first_name</a:t>
            </a:r>
            <a:endParaRPr lang="en-US" b="1" dirty="0">
              <a:solidFill>
                <a:srgbClr val="000000"/>
              </a:solidFill>
              <a:latin typeface="Courier New" panose="02070309020205020404" pitchFamily="49" charset="0"/>
            </a:endParaRPr>
          </a:p>
          <a:p>
            <a:pPr eaLnBrk="1" hangingPunct="1"/>
            <a:r>
              <a:rPr lang="en-US" b="1" dirty="0">
                <a:solidFill>
                  <a:srgbClr val="000000"/>
                </a:solidFill>
                <a:latin typeface="Courier New" panose="02070309020205020404" pitchFamily="49" charset="0"/>
              </a:rPr>
              <a:t>FROM 	employees</a:t>
            </a:r>
          </a:p>
          <a:p>
            <a:pPr eaLnBrk="1" hangingPunct="1"/>
            <a:r>
              <a:rPr lang="en-US" b="1" dirty="0">
                <a:solidFill>
                  <a:srgbClr val="000000"/>
                </a:solidFill>
                <a:latin typeface="Courier New" panose="02070309020205020404" pitchFamily="49" charset="0"/>
              </a:rPr>
              <a:t>WHERE	</a:t>
            </a:r>
            <a:r>
              <a:rPr lang="en-US" b="1" dirty="0" err="1">
                <a:solidFill>
                  <a:srgbClr val="000000"/>
                </a:solidFill>
                <a:latin typeface="Courier New" panose="02070309020205020404" pitchFamily="49" charset="0"/>
              </a:rPr>
              <a:t>first_name</a:t>
            </a:r>
            <a:r>
              <a:rPr lang="en-US" b="1" dirty="0">
                <a:solidFill>
                  <a:srgbClr val="000000"/>
                </a:solidFill>
                <a:latin typeface="Courier New" panose="02070309020205020404" pitchFamily="49" charset="0"/>
              </a:rPr>
              <a:t> LIKE 'S%';</a:t>
            </a:r>
          </a:p>
        </p:txBody>
      </p:sp>
      <p:sp>
        <p:nvSpPr>
          <p:cNvPr id="20486" name="Rectangle 21"/>
          <p:cNvSpPr>
            <a:spLocks noChangeArrowheads="1"/>
          </p:cNvSpPr>
          <p:nvPr/>
        </p:nvSpPr>
        <p:spPr bwMode="auto">
          <a:xfrm>
            <a:off x="5109137" y="4479557"/>
            <a:ext cx="1285875"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048951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136775" y="228600"/>
            <a:ext cx="8153400" cy="990600"/>
          </a:xfrm>
        </p:spPr>
        <p:txBody>
          <a:bodyPr/>
          <a:lstStyle/>
          <a:p>
            <a:r>
              <a:rPr lang="en-US" smtClean="0"/>
              <a:t>Using the </a:t>
            </a:r>
            <a:r>
              <a:rPr lang="en-US" smtClean="0">
                <a:latin typeface="Courier New" panose="02070309020205020404" pitchFamily="49" charset="0"/>
              </a:rPr>
              <a:t>LIKE</a:t>
            </a:r>
            <a:r>
              <a:rPr lang="en-US" smtClean="0"/>
              <a:t> Condition</a:t>
            </a:r>
          </a:p>
        </p:txBody>
      </p:sp>
      <p:sp>
        <p:nvSpPr>
          <p:cNvPr id="13" name="Rectangle 17"/>
          <p:cNvSpPr>
            <a:spLocks noGrp="1" noChangeArrowheads="1"/>
          </p:cNvSpPr>
          <p:nvPr>
            <p:ph idx="1"/>
          </p:nvPr>
        </p:nvSpPr>
        <p:spPr>
          <a:xfrm>
            <a:off x="2339976" y="1290828"/>
            <a:ext cx="7648575" cy="3336925"/>
          </a:xfrm>
        </p:spPr>
        <p:txBody>
          <a:bodyPr>
            <a:normAutofit fontScale="92500" lnSpcReduction="20000"/>
          </a:bodyPr>
          <a:lstStyle/>
          <a:p>
            <a:pPr marL="548640" indent="-411480">
              <a:buClr>
                <a:schemeClr val="tx1">
                  <a:shade val="95000"/>
                </a:schemeClr>
              </a:buClr>
              <a:buFont typeface="Wingdings 2"/>
              <a:buChar char=""/>
              <a:defRPr/>
            </a:pPr>
            <a:r>
              <a:rPr lang="en-US" dirty="0"/>
              <a:t>You can combine pattern-matching characters.</a:t>
            </a:r>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None/>
              <a:defRPr/>
            </a:pPr>
            <a:endParaRPr lang="en-US" dirty="0"/>
          </a:p>
          <a:p>
            <a:pPr marL="548640" indent="-411480">
              <a:buClr>
                <a:schemeClr val="tx1">
                  <a:shade val="95000"/>
                </a:schemeClr>
              </a:buClr>
              <a:buFont typeface="Wingdings 2"/>
              <a:buChar char=""/>
              <a:defRPr/>
            </a:pPr>
            <a:r>
              <a:rPr lang="en-US" dirty="0"/>
              <a:t>You can use the </a:t>
            </a:r>
            <a:r>
              <a:rPr lang="en-US" dirty="0">
                <a:latin typeface="Courier New" pitchFamily="49" charset="0"/>
              </a:rPr>
              <a:t>ESCAPE</a:t>
            </a:r>
            <a:r>
              <a:rPr lang="en-US" dirty="0"/>
              <a:t> identifier to search for the actual </a:t>
            </a:r>
            <a:r>
              <a:rPr lang="en-US" i="1" dirty="0"/>
              <a:t>%</a:t>
            </a:r>
            <a:r>
              <a:rPr lang="en-US" dirty="0"/>
              <a:t> and </a:t>
            </a:r>
            <a:r>
              <a:rPr lang="en-US" i="1" dirty="0"/>
              <a:t>_ </a:t>
            </a:r>
            <a:r>
              <a:rPr lang="en-US" dirty="0"/>
              <a:t>symbols.</a:t>
            </a:r>
          </a:p>
        </p:txBody>
      </p:sp>
      <p:sp>
        <p:nvSpPr>
          <p:cNvPr id="14" name="Rectangle 18"/>
          <p:cNvSpPr>
            <a:spLocks noChangeArrowheads="1"/>
          </p:cNvSpPr>
          <p:nvPr/>
        </p:nvSpPr>
        <p:spPr bwMode="blackWhite">
          <a:xfrm>
            <a:off x="2511426" y="1694053"/>
            <a:ext cx="6945313" cy="8778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1509" name="Rectangle 20"/>
          <p:cNvSpPr>
            <a:spLocks noChangeArrowheads="1"/>
          </p:cNvSpPr>
          <p:nvPr/>
        </p:nvSpPr>
        <p:spPr bwMode="auto">
          <a:xfrm>
            <a:off x="2547938" y="1655953"/>
            <a:ext cx="40259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last_name</a:t>
            </a:r>
          </a:p>
          <a:p>
            <a:pPr eaLnBrk="1" hangingPunct="1"/>
            <a:r>
              <a:rPr lang="en-US" b="1">
                <a:solidFill>
                  <a:srgbClr val="000000"/>
                </a:solidFill>
                <a:latin typeface="Courier New" panose="02070309020205020404" pitchFamily="49" charset="0"/>
              </a:rPr>
              <a:t>FROM   employees</a:t>
            </a:r>
          </a:p>
          <a:p>
            <a:pPr eaLnBrk="1" hangingPunct="1"/>
            <a:r>
              <a:rPr lang="en-US" b="1">
                <a:solidFill>
                  <a:srgbClr val="000000"/>
                </a:solidFill>
                <a:latin typeface="Courier New" panose="02070309020205020404" pitchFamily="49" charset="0"/>
              </a:rPr>
              <a:t>WHERE  last_name LIKE '_o%';</a:t>
            </a:r>
          </a:p>
        </p:txBody>
      </p:sp>
      <p:sp>
        <p:nvSpPr>
          <p:cNvPr id="21510" name="Rectangle 21"/>
          <p:cNvSpPr>
            <a:spLocks noChangeArrowheads="1"/>
          </p:cNvSpPr>
          <p:nvPr/>
        </p:nvSpPr>
        <p:spPr bwMode="auto">
          <a:xfrm>
            <a:off x="4677431" y="2189539"/>
            <a:ext cx="1463675"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1511"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6" y="2691003"/>
            <a:ext cx="69818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937163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136775" y="228600"/>
            <a:ext cx="8153400" cy="990600"/>
          </a:xfrm>
        </p:spPr>
        <p:txBody>
          <a:bodyPr/>
          <a:lstStyle/>
          <a:p>
            <a:r>
              <a:rPr lang="en-US" smtClean="0"/>
              <a:t>Using the </a:t>
            </a:r>
            <a:r>
              <a:rPr lang="en-US" smtClean="0">
                <a:latin typeface="Courier New" panose="02070309020205020404" pitchFamily="49" charset="0"/>
              </a:rPr>
              <a:t>NULL</a:t>
            </a:r>
            <a:r>
              <a:rPr lang="en-US" smtClean="0"/>
              <a:t> Conditions</a:t>
            </a:r>
          </a:p>
        </p:txBody>
      </p:sp>
      <p:sp>
        <p:nvSpPr>
          <p:cNvPr id="12" name="Rectangle 19"/>
          <p:cNvSpPr>
            <a:spLocks noGrp="1" noChangeArrowheads="1"/>
          </p:cNvSpPr>
          <p:nvPr>
            <p:ph idx="1"/>
          </p:nvPr>
        </p:nvSpPr>
        <p:spPr>
          <a:xfrm>
            <a:off x="2409825" y="1432395"/>
            <a:ext cx="7385050" cy="409575"/>
          </a:xfrm>
        </p:spPr>
        <p:txBody>
          <a:bodyPr>
            <a:normAutofit fontScale="92500" lnSpcReduction="10000"/>
          </a:bodyPr>
          <a:lstStyle/>
          <a:p>
            <a:pPr marL="548640" indent="-411480">
              <a:buClr>
                <a:schemeClr val="tx1">
                  <a:shade val="95000"/>
                </a:schemeClr>
              </a:buClr>
              <a:buNone/>
              <a:defRPr/>
            </a:pPr>
            <a:r>
              <a:rPr lang="en-US" dirty="0"/>
              <a:t>Test for nulls with the </a:t>
            </a:r>
            <a:r>
              <a:rPr lang="en-US" dirty="0">
                <a:latin typeface="Courier New" pitchFamily="49" charset="0"/>
              </a:rPr>
              <a:t>IS NULL</a:t>
            </a:r>
            <a:r>
              <a:rPr lang="en-US" dirty="0"/>
              <a:t> operator.</a:t>
            </a:r>
          </a:p>
        </p:txBody>
      </p:sp>
      <p:sp>
        <p:nvSpPr>
          <p:cNvPr id="13" name="Rectangle 17"/>
          <p:cNvSpPr>
            <a:spLocks noChangeArrowheads="1"/>
          </p:cNvSpPr>
          <p:nvPr/>
        </p:nvSpPr>
        <p:spPr bwMode="blackWhite">
          <a:xfrm>
            <a:off x="2489201" y="2276944"/>
            <a:ext cx="6956425" cy="93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2533" name="Rectangle 20"/>
          <p:cNvSpPr>
            <a:spLocks noChangeArrowheads="1"/>
          </p:cNvSpPr>
          <p:nvPr/>
        </p:nvSpPr>
        <p:spPr bwMode="blackWhite">
          <a:xfrm>
            <a:off x="2474913" y="2272181"/>
            <a:ext cx="7315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last_name, manager_id</a:t>
            </a:r>
          </a:p>
          <a:p>
            <a:pPr eaLnBrk="1" hangingPunct="1"/>
            <a:r>
              <a:rPr lang="en-US" b="1">
                <a:solidFill>
                  <a:srgbClr val="000000"/>
                </a:solidFill>
                <a:latin typeface="Courier New" panose="02070309020205020404" pitchFamily="49" charset="0"/>
              </a:rPr>
              <a:t>FROM   employees</a:t>
            </a:r>
          </a:p>
          <a:p>
            <a:pPr eaLnBrk="1" hangingPunct="1"/>
            <a:r>
              <a:rPr lang="en-US" b="1">
                <a:solidFill>
                  <a:srgbClr val="000000"/>
                </a:solidFill>
                <a:latin typeface="Courier New" panose="02070309020205020404" pitchFamily="49" charset="0"/>
              </a:rPr>
              <a:t>WHERE  manager_id IS NULL;</a:t>
            </a:r>
          </a:p>
        </p:txBody>
      </p:sp>
      <p:sp>
        <p:nvSpPr>
          <p:cNvPr id="22534" name="Rectangle 21"/>
          <p:cNvSpPr>
            <a:spLocks noChangeArrowheads="1"/>
          </p:cNvSpPr>
          <p:nvPr/>
        </p:nvSpPr>
        <p:spPr bwMode="auto">
          <a:xfrm>
            <a:off x="3330297" y="2869081"/>
            <a:ext cx="2524125" cy="29845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2535"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1" y="3321519"/>
            <a:ext cx="7000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919981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36775" y="228600"/>
            <a:ext cx="8153400" cy="990600"/>
          </a:xfrm>
        </p:spPr>
        <p:txBody>
          <a:bodyPr/>
          <a:lstStyle/>
          <a:p>
            <a:r>
              <a:rPr lang="en-US" smtClean="0"/>
              <a:t>Logical Conditions</a:t>
            </a:r>
          </a:p>
        </p:txBody>
      </p:sp>
      <p:sp>
        <p:nvSpPr>
          <p:cNvPr id="23555" name="Rectangle 3"/>
          <p:cNvSpPr>
            <a:spLocks noChangeArrowheads="1"/>
          </p:cNvSpPr>
          <p:nvPr/>
        </p:nvSpPr>
        <p:spPr bwMode="blackWhite">
          <a:xfrm>
            <a:off x="2997200" y="1444724"/>
            <a:ext cx="1758950" cy="2871787"/>
          </a:xfrm>
          <a:prstGeom prst="rect">
            <a:avLst/>
          </a:prstGeom>
          <a:solidFill>
            <a:srgbClr val="FFCC99"/>
          </a:solidFill>
          <a:ln w="25400">
            <a:solidFill>
              <a:srgbClr val="000000"/>
            </a:solidFill>
            <a:miter lim="800000"/>
            <a:headEnd/>
            <a:tailEnd/>
          </a:ln>
        </p:spPr>
        <p:txBody>
          <a:bodyPr lIns="92075" tIns="46038" rIns="92075" bIns="46038"/>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0000"/>
              </a:lnSpc>
              <a:spcBef>
                <a:spcPct val="60000"/>
              </a:spcBef>
            </a:pPr>
            <a:r>
              <a:rPr lang="en-US" b="1" dirty="0">
                <a:solidFill>
                  <a:srgbClr val="000000"/>
                </a:solidFill>
              </a:rPr>
              <a:t>Operator</a:t>
            </a:r>
          </a:p>
          <a:p>
            <a:pPr eaLnBrk="1" hangingPunct="1">
              <a:lnSpc>
                <a:spcPct val="130000"/>
              </a:lnSpc>
              <a:spcBef>
                <a:spcPct val="60000"/>
              </a:spcBef>
            </a:pPr>
            <a:r>
              <a:rPr lang="en-US" b="1" dirty="0">
                <a:solidFill>
                  <a:srgbClr val="000000"/>
                </a:solidFill>
                <a:latin typeface="Courier New" panose="02070309020205020404" pitchFamily="49" charset="0"/>
              </a:rPr>
              <a:t>AND</a:t>
            </a:r>
            <a:br>
              <a:rPr lang="en-US" b="1" dirty="0">
                <a:solidFill>
                  <a:srgbClr val="000000"/>
                </a:solidFill>
                <a:latin typeface="Courier New" panose="02070309020205020404" pitchFamily="49" charset="0"/>
              </a:rPr>
            </a:br>
            <a:r>
              <a:rPr lang="en-US" b="1" dirty="0">
                <a:solidFill>
                  <a:srgbClr val="000000"/>
                </a:solidFill>
              </a:rPr>
              <a:t/>
            </a:r>
            <a:br>
              <a:rPr lang="en-US" b="1" dirty="0">
                <a:solidFill>
                  <a:srgbClr val="000000"/>
                </a:solidFill>
              </a:rPr>
            </a:br>
            <a:r>
              <a:rPr lang="en-US" b="1" dirty="0">
                <a:solidFill>
                  <a:srgbClr val="000000"/>
                </a:solidFill>
              </a:rPr>
              <a:t/>
            </a:r>
            <a:br>
              <a:rPr lang="en-US" b="1" dirty="0">
                <a:solidFill>
                  <a:srgbClr val="000000"/>
                </a:solidFill>
              </a:rPr>
            </a:br>
            <a:r>
              <a:rPr lang="en-US" b="1" dirty="0">
                <a:solidFill>
                  <a:srgbClr val="000000"/>
                </a:solidFill>
                <a:latin typeface="Courier New" panose="02070309020205020404" pitchFamily="49" charset="0"/>
              </a:rPr>
              <a:t>OR</a:t>
            </a:r>
            <a:endParaRPr lang="en-US" b="1" dirty="0">
              <a:solidFill>
                <a:srgbClr val="000000"/>
              </a:solidFill>
              <a:latin typeface="Courier New" panose="02070309020205020404" pitchFamily="49" charset="0"/>
            </a:endParaRPr>
          </a:p>
          <a:p>
            <a:pPr eaLnBrk="1" hangingPunct="1">
              <a:lnSpc>
                <a:spcPct val="130000"/>
              </a:lnSpc>
              <a:spcBef>
                <a:spcPct val="60000"/>
              </a:spcBef>
            </a:pPr>
            <a:r>
              <a:rPr lang="en-US" b="1" dirty="0">
                <a:solidFill>
                  <a:srgbClr val="000000"/>
                </a:solidFill>
              </a:rPr>
              <a:t/>
            </a:r>
            <a:br>
              <a:rPr lang="en-US" b="1" dirty="0">
                <a:solidFill>
                  <a:srgbClr val="000000"/>
                </a:solidFill>
              </a:rPr>
            </a:br>
            <a:r>
              <a:rPr lang="en-US" b="1" dirty="0">
                <a:solidFill>
                  <a:srgbClr val="000000"/>
                </a:solidFill>
                <a:latin typeface="Courier New" panose="02070309020205020404" pitchFamily="49" charset="0"/>
              </a:rPr>
              <a:t>NOT</a:t>
            </a:r>
          </a:p>
        </p:txBody>
      </p:sp>
      <p:sp>
        <p:nvSpPr>
          <p:cNvPr id="23556" name="Rectangle 4"/>
          <p:cNvSpPr>
            <a:spLocks noChangeArrowheads="1"/>
          </p:cNvSpPr>
          <p:nvPr/>
        </p:nvSpPr>
        <p:spPr bwMode="blackWhite">
          <a:xfrm>
            <a:off x="4737100" y="1444724"/>
            <a:ext cx="4298950" cy="3195363"/>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60000"/>
              </a:spcBef>
            </a:pPr>
            <a:r>
              <a:rPr lang="en-US" b="1" dirty="0">
                <a:solidFill>
                  <a:srgbClr val="000000"/>
                </a:solidFill>
              </a:rPr>
              <a:t>Meaning</a:t>
            </a:r>
          </a:p>
          <a:p>
            <a:pPr eaLnBrk="1" hangingPunct="1">
              <a:lnSpc>
                <a:spcPct val="120000"/>
              </a:lnSpc>
              <a:spcBef>
                <a:spcPct val="60000"/>
              </a:spcBef>
            </a:pPr>
            <a:r>
              <a:rPr lang="en-US" b="1" dirty="0">
                <a:solidFill>
                  <a:srgbClr val="000000"/>
                </a:solidFill>
              </a:rPr>
              <a:t>Returns </a:t>
            </a:r>
            <a:r>
              <a:rPr lang="en-US" b="1" dirty="0">
                <a:solidFill>
                  <a:srgbClr val="000000"/>
                </a:solidFill>
                <a:latin typeface="Courier New" panose="02070309020205020404" pitchFamily="49" charset="0"/>
              </a:rPr>
              <a:t>TRUE</a:t>
            </a:r>
            <a:r>
              <a:rPr lang="en-US" b="1" dirty="0">
                <a:solidFill>
                  <a:srgbClr val="000000"/>
                </a:solidFill>
              </a:rPr>
              <a:t> if </a:t>
            </a:r>
            <a:r>
              <a:rPr lang="en-US" b="1" i="1" dirty="0">
                <a:solidFill>
                  <a:srgbClr val="000000"/>
                </a:solidFill>
              </a:rPr>
              <a:t>both </a:t>
            </a:r>
            <a:r>
              <a:rPr lang="en-US" b="1" dirty="0">
                <a:solidFill>
                  <a:srgbClr val="000000"/>
                </a:solidFill>
              </a:rPr>
              <a:t>component conditions are true	</a:t>
            </a:r>
          </a:p>
          <a:p>
            <a:pPr eaLnBrk="1" hangingPunct="1">
              <a:lnSpc>
                <a:spcPct val="120000"/>
              </a:lnSpc>
              <a:spcBef>
                <a:spcPct val="60000"/>
              </a:spcBef>
            </a:pPr>
            <a:r>
              <a:rPr lang="en-US" b="1" dirty="0">
                <a:solidFill>
                  <a:srgbClr val="000000"/>
                </a:solidFill>
              </a:rPr>
              <a:t/>
            </a:r>
            <a:br>
              <a:rPr lang="en-US" b="1" dirty="0">
                <a:solidFill>
                  <a:srgbClr val="000000"/>
                </a:solidFill>
              </a:rPr>
            </a:br>
            <a:r>
              <a:rPr lang="en-US" b="1" dirty="0">
                <a:solidFill>
                  <a:srgbClr val="000000"/>
                </a:solidFill>
              </a:rPr>
              <a:t>Returns </a:t>
            </a:r>
            <a:r>
              <a:rPr lang="en-US" b="1" dirty="0">
                <a:solidFill>
                  <a:srgbClr val="000000"/>
                </a:solidFill>
                <a:latin typeface="Courier New" panose="02070309020205020404" pitchFamily="49" charset="0"/>
              </a:rPr>
              <a:t>TRUE</a:t>
            </a:r>
            <a:r>
              <a:rPr lang="en-US" b="1" dirty="0">
                <a:solidFill>
                  <a:srgbClr val="000000"/>
                </a:solidFill>
              </a:rPr>
              <a:t> if </a:t>
            </a:r>
            <a:r>
              <a:rPr lang="en-US" b="1" i="1" dirty="0">
                <a:solidFill>
                  <a:srgbClr val="000000"/>
                </a:solidFill>
              </a:rPr>
              <a:t>either </a:t>
            </a:r>
            <a:r>
              <a:rPr lang="en-US" b="1" dirty="0">
                <a:solidFill>
                  <a:srgbClr val="000000"/>
                </a:solidFill>
              </a:rPr>
              <a:t>component condition is true</a:t>
            </a:r>
          </a:p>
          <a:p>
            <a:pPr eaLnBrk="1" hangingPunct="1">
              <a:lnSpc>
                <a:spcPct val="110000"/>
              </a:lnSpc>
              <a:spcBef>
                <a:spcPct val="60000"/>
              </a:spcBef>
            </a:pPr>
            <a:r>
              <a:rPr lang="en-US" b="1" dirty="0">
                <a:solidFill>
                  <a:srgbClr val="000000"/>
                </a:solidFill>
              </a:rPr>
              <a:t>Returns </a:t>
            </a:r>
            <a:r>
              <a:rPr lang="en-US" b="1" dirty="0">
                <a:solidFill>
                  <a:srgbClr val="000000"/>
                </a:solidFill>
                <a:latin typeface="Courier New" panose="02070309020205020404" pitchFamily="49" charset="0"/>
              </a:rPr>
              <a:t>TRUE</a:t>
            </a:r>
            <a:r>
              <a:rPr lang="en-US" b="1" dirty="0">
                <a:solidFill>
                  <a:srgbClr val="000000"/>
                </a:solidFill>
              </a:rPr>
              <a:t> if the following  condition is false</a:t>
            </a:r>
          </a:p>
        </p:txBody>
      </p:sp>
      <p:sp>
        <p:nvSpPr>
          <p:cNvPr id="23557" name="Line 5"/>
          <p:cNvSpPr>
            <a:spLocks noChangeShapeType="1"/>
          </p:cNvSpPr>
          <p:nvPr/>
        </p:nvSpPr>
        <p:spPr bwMode="auto">
          <a:xfrm>
            <a:off x="2995613" y="1863824"/>
            <a:ext cx="6032500" cy="7937"/>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58" name="Line 6"/>
          <p:cNvSpPr>
            <a:spLocks noChangeShapeType="1"/>
          </p:cNvSpPr>
          <p:nvPr/>
        </p:nvSpPr>
        <p:spPr bwMode="auto">
          <a:xfrm>
            <a:off x="2994026" y="2732185"/>
            <a:ext cx="60356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559" name="Line 7"/>
          <p:cNvSpPr>
            <a:spLocks noChangeShapeType="1"/>
          </p:cNvSpPr>
          <p:nvPr/>
        </p:nvSpPr>
        <p:spPr bwMode="auto">
          <a:xfrm>
            <a:off x="2994026" y="3562448"/>
            <a:ext cx="60483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008992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36775" y="228600"/>
            <a:ext cx="8153400" cy="990600"/>
          </a:xfrm>
        </p:spPr>
        <p:txBody>
          <a:bodyPr/>
          <a:lstStyle/>
          <a:p>
            <a:r>
              <a:rPr lang="en-US" smtClean="0"/>
              <a:t>Using the </a:t>
            </a:r>
            <a:r>
              <a:rPr lang="en-US" smtClean="0">
                <a:latin typeface="Courier New" panose="02070309020205020404" pitchFamily="49" charset="0"/>
              </a:rPr>
              <a:t>AND</a:t>
            </a:r>
            <a:r>
              <a:rPr lang="en-US" smtClean="0"/>
              <a:t> Operator</a:t>
            </a:r>
          </a:p>
        </p:txBody>
      </p:sp>
      <p:sp>
        <p:nvSpPr>
          <p:cNvPr id="24579" name="Rectangle 18"/>
          <p:cNvSpPr>
            <a:spLocks noChangeArrowheads="1"/>
          </p:cNvSpPr>
          <p:nvPr/>
        </p:nvSpPr>
        <p:spPr bwMode="auto">
          <a:xfrm>
            <a:off x="2386106" y="1255995"/>
            <a:ext cx="553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eaLnBrk="0" hangingPunct="0">
              <a:tabLst>
                <a:tab pos="571500" algn="l"/>
              </a:tabLst>
              <a:defRPr>
                <a:solidFill>
                  <a:schemeClr val="tx1"/>
                </a:solidFill>
                <a:latin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eaLnBrk="1" hangingPunct="1">
              <a:lnSpc>
                <a:spcPct val="95000"/>
              </a:lnSpc>
              <a:spcBef>
                <a:spcPct val="35000"/>
              </a:spcBef>
            </a:pPr>
            <a:r>
              <a:rPr lang="en-US" sz="2200" b="1">
                <a:latin typeface="Courier New" panose="02070309020205020404" pitchFamily="49" charset="0"/>
              </a:rPr>
              <a:t>AND</a:t>
            </a:r>
            <a:r>
              <a:rPr lang="en-US" sz="2200" b="1"/>
              <a:t> requires both conditions to be true.</a:t>
            </a:r>
          </a:p>
        </p:txBody>
      </p:sp>
      <p:sp>
        <p:nvSpPr>
          <p:cNvPr id="13" name="Rectangle 16"/>
          <p:cNvSpPr>
            <a:spLocks noChangeArrowheads="1"/>
          </p:cNvSpPr>
          <p:nvPr/>
        </p:nvSpPr>
        <p:spPr bwMode="blackWhite">
          <a:xfrm>
            <a:off x="2481356" y="1808446"/>
            <a:ext cx="698023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4581" name="Rectangle 19"/>
          <p:cNvSpPr>
            <a:spLocks noChangeArrowheads="1"/>
          </p:cNvSpPr>
          <p:nvPr/>
        </p:nvSpPr>
        <p:spPr bwMode="blackWhite">
          <a:xfrm>
            <a:off x="2462306" y="1795746"/>
            <a:ext cx="73152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employee_id, last_name, job_id, salary</a:t>
            </a:r>
          </a:p>
          <a:p>
            <a:pPr eaLnBrk="1" hangingPunct="1"/>
            <a:r>
              <a:rPr lang="en-US" b="1">
                <a:solidFill>
                  <a:srgbClr val="000000"/>
                </a:solidFill>
                <a:latin typeface="Courier New" panose="02070309020205020404" pitchFamily="49" charset="0"/>
              </a:rPr>
              <a:t>FROM   employees</a:t>
            </a:r>
          </a:p>
          <a:p>
            <a:pPr eaLnBrk="1" hangingPunct="1"/>
            <a:r>
              <a:rPr lang="en-US" b="1">
                <a:solidFill>
                  <a:srgbClr val="000000"/>
                </a:solidFill>
                <a:latin typeface="Courier New" panose="02070309020205020404" pitchFamily="49" charset="0"/>
              </a:rPr>
              <a:t>WHERE  salary &gt;=10000</a:t>
            </a:r>
          </a:p>
          <a:p>
            <a:pPr eaLnBrk="1" hangingPunct="1"/>
            <a:r>
              <a:rPr lang="en-US" b="1">
                <a:solidFill>
                  <a:srgbClr val="000000"/>
                </a:solidFill>
                <a:latin typeface="Courier New" panose="02070309020205020404" pitchFamily="49" charset="0"/>
              </a:rPr>
              <a:t>AND    job_id LIKE '%MAN%';</a:t>
            </a:r>
          </a:p>
        </p:txBody>
      </p:sp>
      <p:sp>
        <p:nvSpPr>
          <p:cNvPr id="24582" name="Rectangle 20"/>
          <p:cNvSpPr>
            <a:spLocks noChangeArrowheads="1"/>
          </p:cNvSpPr>
          <p:nvPr/>
        </p:nvSpPr>
        <p:spPr bwMode="auto">
          <a:xfrm>
            <a:off x="3261473" y="2380039"/>
            <a:ext cx="2662238" cy="55880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4583"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356" y="3118134"/>
            <a:ext cx="7010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249479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136775" y="228600"/>
            <a:ext cx="8153400" cy="990600"/>
          </a:xfrm>
        </p:spPr>
        <p:txBody>
          <a:bodyPr/>
          <a:lstStyle/>
          <a:p>
            <a:r>
              <a:rPr lang="en-US" smtClean="0"/>
              <a:t>Using the </a:t>
            </a:r>
            <a:r>
              <a:rPr lang="en-US" smtClean="0">
                <a:latin typeface="Courier New" panose="02070309020205020404" pitchFamily="49" charset="0"/>
              </a:rPr>
              <a:t>OR</a:t>
            </a:r>
            <a:r>
              <a:rPr lang="en-US" smtClean="0"/>
              <a:t> Operator</a:t>
            </a:r>
          </a:p>
        </p:txBody>
      </p:sp>
      <p:sp>
        <p:nvSpPr>
          <p:cNvPr id="13" name="Rectangle 16"/>
          <p:cNvSpPr>
            <a:spLocks noChangeArrowheads="1"/>
          </p:cNvSpPr>
          <p:nvPr/>
        </p:nvSpPr>
        <p:spPr bwMode="blackWhite">
          <a:xfrm>
            <a:off x="2339977" y="1730565"/>
            <a:ext cx="69691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5604" name="Rectangle 19"/>
          <p:cNvSpPr>
            <a:spLocks noChangeArrowheads="1"/>
          </p:cNvSpPr>
          <p:nvPr/>
        </p:nvSpPr>
        <p:spPr bwMode="blackWhite">
          <a:xfrm>
            <a:off x="2338390" y="1713103"/>
            <a:ext cx="647382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employee_id, last_name, job_id, salary</a:t>
            </a:r>
          </a:p>
          <a:p>
            <a:pPr eaLnBrk="1" hangingPunct="1"/>
            <a:r>
              <a:rPr lang="en-US" b="1">
                <a:solidFill>
                  <a:srgbClr val="000000"/>
                </a:solidFill>
                <a:latin typeface="Courier New" panose="02070309020205020404" pitchFamily="49" charset="0"/>
              </a:rPr>
              <a:t>FROM   employees</a:t>
            </a:r>
          </a:p>
          <a:p>
            <a:pPr eaLnBrk="1" hangingPunct="1"/>
            <a:r>
              <a:rPr lang="en-US" b="1">
                <a:solidFill>
                  <a:srgbClr val="000000"/>
                </a:solidFill>
                <a:latin typeface="Courier New" panose="02070309020205020404" pitchFamily="49" charset="0"/>
              </a:rPr>
              <a:t>WHERE  salary &gt;= 10000</a:t>
            </a:r>
          </a:p>
          <a:p>
            <a:pPr eaLnBrk="1" hangingPunct="1"/>
            <a:r>
              <a:rPr lang="en-US" b="1">
                <a:solidFill>
                  <a:srgbClr val="000000"/>
                </a:solidFill>
                <a:latin typeface="Courier New" panose="02070309020205020404" pitchFamily="49" charset="0"/>
              </a:rPr>
              <a:t>OR     job_id LIKE '%MAN%';</a:t>
            </a:r>
          </a:p>
        </p:txBody>
      </p:sp>
      <p:sp>
        <p:nvSpPr>
          <p:cNvPr id="25605" name="Rectangle 20"/>
          <p:cNvSpPr>
            <a:spLocks noChangeArrowheads="1"/>
          </p:cNvSpPr>
          <p:nvPr/>
        </p:nvSpPr>
        <p:spPr bwMode="auto">
          <a:xfrm>
            <a:off x="3147734" y="2327296"/>
            <a:ext cx="2674938" cy="519545"/>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5606"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6" y="3048190"/>
            <a:ext cx="69913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5607"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6" y="5013514"/>
            <a:ext cx="69850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5608" name="Rectangle 18"/>
          <p:cNvSpPr>
            <a:spLocks noChangeArrowheads="1"/>
          </p:cNvSpPr>
          <p:nvPr/>
        </p:nvSpPr>
        <p:spPr bwMode="auto">
          <a:xfrm>
            <a:off x="2232027" y="1208278"/>
            <a:ext cx="552291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eaLnBrk="0" hangingPunct="0">
              <a:tabLst>
                <a:tab pos="571500" algn="l"/>
              </a:tabLst>
              <a:defRPr>
                <a:solidFill>
                  <a:schemeClr val="tx1"/>
                </a:solidFill>
                <a:latin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eaLnBrk="1" hangingPunct="1">
              <a:lnSpc>
                <a:spcPct val="95000"/>
              </a:lnSpc>
              <a:spcBef>
                <a:spcPct val="35000"/>
              </a:spcBef>
            </a:pPr>
            <a:r>
              <a:rPr lang="en-US" sz="2200" b="1">
                <a:latin typeface="Courier New" panose="02070309020205020404" pitchFamily="49" charset="0"/>
              </a:rPr>
              <a:t>OR</a:t>
            </a:r>
            <a:r>
              <a:rPr lang="en-US" sz="2200" b="1"/>
              <a:t> requires either conditions to be true.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869337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136775" y="228600"/>
            <a:ext cx="8153400" cy="990600"/>
          </a:xfrm>
        </p:spPr>
        <p:txBody>
          <a:bodyPr/>
          <a:lstStyle/>
          <a:p>
            <a:r>
              <a:rPr lang="en-US" smtClean="0"/>
              <a:t>Using the </a:t>
            </a:r>
            <a:r>
              <a:rPr lang="en-US" smtClean="0">
                <a:latin typeface="Courier New" panose="02070309020205020404" pitchFamily="49" charset="0"/>
              </a:rPr>
              <a:t>NOT</a:t>
            </a:r>
            <a:r>
              <a:rPr lang="en-US" smtClean="0"/>
              <a:t> Operator</a:t>
            </a:r>
          </a:p>
        </p:txBody>
      </p:sp>
      <p:sp>
        <p:nvSpPr>
          <p:cNvPr id="16" name="Rectangle 15"/>
          <p:cNvSpPr>
            <a:spLocks noChangeArrowheads="1"/>
          </p:cNvSpPr>
          <p:nvPr/>
        </p:nvSpPr>
        <p:spPr bwMode="blackWhite">
          <a:xfrm>
            <a:off x="2314575" y="1292414"/>
            <a:ext cx="7024688" cy="1236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6628" name="Rectangle 16"/>
          <p:cNvSpPr>
            <a:spLocks noChangeArrowheads="1"/>
          </p:cNvSpPr>
          <p:nvPr/>
        </p:nvSpPr>
        <p:spPr bwMode="blackWhite">
          <a:xfrm>
            <a:off x="2338389" y="1409888"/>
            <a:ext cx="6891337"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a:solidFill>
                  <a:srgbClr val="000000"/>
                </a:solidFill>
                <a:latin typeface="Courier New" panose="02070309020205020404" pitchFamily="49" charset="0"/>
              </a:rPr>
              <a:t>SELECT last_name, job_id</a:t>
            </a:r>
          </a:p>
          <a:p>
            <a:pPr eaLnBrk="1" hangingPunct="1"/>
            <a:r>
              <a:rPr lang="en-US" b="1">
                <a:solidFill>
                  <a:srgbClr val="000000"/>
                </a:solidFill>
                <a:latin typeface="Courier New" panose="02070309020205020404" pitchFamily="49" charset="0"/>
              </a:rPr>
              <a:t>FROM   employees</a:t>
            </a:r>
          </a:p>
          <a:p>
            <a:pPr eaLnBrk="1" hangingPunct="1"/>
            <a:r>
              <a:rPr lang="en-US" b="1">
                <a:solidFill>
                  <a:srgbClr val="000000"/>
                </a:solidFill>
                <a:latin typeface="Courier New" panose="02070309020205020404" pitchFamily="49" charset="0"/>
              </a:rPr>
              <a:t>WHERE  job_id </a:t>
            </a:r>
          </a:p>
          <a:p>
            <a:pPr eaLnBrk="1" hangingPunct="1"/>
            <a:r>
              <a:rPr lang="en-US" b="1">
                <a:solidFill>
                  <a:srgbClr val="000000"/>
                </a:solidFill>
                <a:latin typeface="Courier New" panose="02070309020205020404" pitchFamily="49" charset="0"/>
              </a:rPr>
              <a:t>       NOT IN ('IT_PROG', 'ST_CLERK', 'SA_REP');</a:t>
            </a:r>
          </a:p>
        </p:txBody>
      </p:sp>
      <p:sp>
        <p:nvSpPr>
          <p:cNvPr id="26629" name="Rectangle 18"/>
          <p:cNvSpPr>
            <a:spLocks noChangeArrowheads="1"/>
          </p:cNvSpPr>
          <p:nvPr/>
        </p:nvSpPr>
        <p:spPr bwMode="auto">
          <a:xfrm>
            <a:off x="3202675" y="1878201"/>
            <a:ext cx="5165878" cy="584200"/>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663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2891027"/>
            <a:ext cx="69913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6631"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6" y="5286563"/>
            <a:ext cx="69818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8200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2136775" y="228600"/>
            <a:ext cx="8153400" cy="990600"/>
          </a:xfrm>
        </p:spPr>
        <p:txBody>
          <a:bodyPr/>
          <a:lstStyle/>
          <a:p>
            <a:r>
              <a:rPr lang="en-US" smtClean="0"/>
              <a:t>Creating Tables</a:t>
            </a:r>
          </a:p>
        </p:txBody>
      </p:sp>
      <p:sp>
        <p:nvSpPr>
          <p:cNvPr id="19458" name="Rectangle 2"/>
          <p:cNvSpPr>
            <a:spLocks noGrp="1" noChangeArrowheads="1"/>
          </p:cNvSpPr>
          <p:nvPr>
            <p:ph idx="1"/>
          </p:nvPr>
        </p:nvSpPr>
        <p:spPr>
          <a:xfrm>
            <a:off x="1952721" y="1255061"/>
            <a:ext cx="8337454" cy="2738716"/>
          </a:xfrm>
        </p:spPr>
        <p:txBody>
          <a:bodyPr>
            <a:normAutofit fontScale="92500" lnSpcReduction="10000"/>
          </a:bodyPr>
          <a:lstStyle/>
          <a:p>
            <a:pPr marL="0" indent="0" algn="ctr">
              <a:buNone/>
              <a:defRPr/>
            </a:pPr>
            <a:r>
              <a:rPr lang="en-US" dirty="0" err="1" smtClean="0"/>
              <a:t>Dept</a:t>
            </a:r>
            <a:r>
              <a:rPr lang="en-US" dirty="0" smtClean="0"/>
              <a:t>(</a:t>
            </a:r>
            <a:r>
              <a:rPr lang="en-US" dirty="0" err="1" smtClean="0">
                <a:solidFill>
                  <a:srgbClr val="C00000"/>
                </a:solidFill>
              </a:rPr>
              <a:t>deptno</a:t>
            </a:r>
            <a:r>
              <a:rPr lang="en-US" dirty="0" err="1" smtClean="0"/>
              <a:t>:</a:t>
            </a:r>
            <a:r>
              <a:rPr lang="en-US" dirty="0" err="1" smtClean="0">
                <a:solidFill>
                  <a:srgbClr val="0070C0"/>
                </a:solidFill>
              </a:rPr>
              <a:t>number</a:t>
            </a:r>
            <a:r>
              <a:rPr lang="en-US" dirty="0" smtClean="0"/>
              <a:t>, </a:t>
            </a:r>
            <a:r>
              <a:rPr lang="en-US" dirty="0" err="1" smtClean="0">
                <a:solidFill>
                  <a:srgbClr val="C00000"/>
                </a:solidFill>
              </a:rPr>
              <a:t>dname</a:t>
            </a:r>
            <a:r>
              <a:rPr lang="en-US" dirty="0" err="1" smtClean="0"/>
              <a:t>:</a:t>
            </a:r>
            <a:r>
              <a:rPr lang="en-US" dirty="0" err="1" smtClean="0">
                <a:solidFill>
                  <a:srgbClr val="0070C0"/>
                </a:solidFill>
              </a:rPr>
              <a:t>text</a:t>
            </a:r>
            <a:r>
              <a:rPr lang="en-US" dirty="0" smtClean="0">
                <a:solidFill>
                  <a:srgbClr val="0070C0"/>
                </a:solidFill>
              </a:rPr>
              <a:t>(14)</a:t>
            </a:r>
            <a:r>
              <a:rPr lang="en-US" dirty="0" smtClean="0"/>
              <a:t>, </a:t>
            </a:r>
            <a:r>
              <a:rPr lang="en-US" dirty="0" err="1" smtClean="0">
                <a:solidFill>
                  <a:srgbClr val="C00000"/>
                </a:solidFill>
              </a:rPr>
              <a:t>loc</a:t>
            </a:r>
            <a:r>
              <a:rPr lang="en-US" dirty="0" err="1" smtClean="0"/>
              <a:t>:</a:t>
            </a:r>
            <a:r>
              <a:rPr lang="en-US" dirty="0" err="1" smtClean="0">
                <a:solidFill>
                  <a:srgbClr val="0070C0"/>
                </a:solidFill>
              </a:rPr>
              <a:t>text</a:t>
            </a:r>
            <a:r>
              <a:rPr lang="en-US" dirty="0" smtClean="0">
                <a:solidFill>
                  <a:srgbClr val="0070C0"/>
                </a:solidFill>
              </a:rPr>
              <a:t>(13)</a:t>
            </a:r>
            <a:r>
              <a:rPr lang="en-US" dirty="0" smtClean="0"/>
              <a:t>)</a:t>
            </a:r>
            <a:endParaRPr lang="en-US" dirty="0"/>
          </a:p>
          <a:p>
            <a:pPr>
              <a:buFont typeface="Arial" charset="0"/>
              <a:buNone/>
              <a:defRPr/>
            </a:pPr>
            <a:endParaRPr lang="en-US" dirty="0"/>
          </a:p>
          <a:p>
            <a:pPr>
              <a:buFont typeface="Arial" charset="0"/>
              <a:buNone/>
              <a:defRPr/>
            </a:pPr>
            <a:endParaRPr lang="en-US" dirty="0"/>
          </a:p>
          <a:p>
            <a:pPr>
              <a:buFont typeface="Arial" charset="0"/>
              <a:buNone/>
              <a:defRPr/>
            </a:pPr>
            <a:endParaRPr lang="en-US" dirty="0"/>
          </a:p>
          <a:p>
            <a:pPr>
              <a:defRPr/>
            </a:pPr>
            <a:endParaRPr lang="en-US" dirty="0" smtClean="0"/>
          </a:p>
          <a:p>
            <a:pPr>
              <a:defRPr/>
            </a:pPr>
            <a:r>
              <a:rPr lang="en-US" dirty="0" smtClean="0"/>
              <a:t>Confirm </a:t>
            </a:r>
            <a:r>
              <a:rPr lang="en-US" dirty="0"/>
              <a:t>table creation.</a:t>
            </a:r>
          </a:p>
        </p:txBody>
      </p:sp>
      <p:sp>
        <p:nvSpPr>
          <p:cNvPr id="19460" name="Rectangle 4"/>
          <p:cNvSpPr>
            <a:spLocks noChangeArrowheads="1"/>
          </p:cNvSpPr>
          <p:nvPr/>
        </p:nvSpPr>
        <p:spPr bwMode="auto">
          <a:xfrm>
            <a:off x="2490788" y="121920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a:defRPr/>
            </a:pPr>
            <a:endParaRPr lang="en-US">
              <a:latin typeface="Arial" charset="0"/>
            </a:endParaRPr>
          </a:p>
        </p:txBody>
      </p:sp>
      <p:sp>
        <p:nvSpPr>
          <p:cNvPr id="19461" name="Rectangle 5"/>
          <p:cNvSpPr>
            <a:spLocks noChangeArrowheads="1"/>
          </p:cNvSpPr>
          <p:nvPr/>
        </p:nvSpPr>
        <p:spPr bwMode="auto">
          <a:xfrm>
            <a:off x="2525713" y="351155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pPr>
              <a:defRPr/>
            </a:pPr>
            <a:endParaRPr lang="en-US">
              <a:latin typeface="Arial" charset="0"/>
            </a:endParaRPr>
          </a:p>
        </p:txBody>
      </p:sp>
      <p:grpSp>
        <p:nvGrpSpPr>
          <p:cNvPr id="12294" name="Group 8"/>
          <p:cNvGrpSpPr>
            <a:grpSpLocks/>
          </p:cNvGrpSpPr>
          <p:nvPr/>
        </p:nvGrpSpPr>
        <p:grpSpPr bwMode="auto">
          <a:xfrm>
            <a:off x="2209801" y="1743638"/>
            <a:ext cx="7162800" cy="1343025"/>
            <a:chOff x="604" y="1344"/>
            <a:chExt cx="4735" cy="846"/>
          </a:xfrm>
        </p:grpSpPr>
        <p:sp>
          <p:nvSpPr>
            <p:cNvPr id="19462" name="Rectangle 6"/>
            <p:cNvSpPr>
              <a:spLocks noChangeArrowheads="1"/>
            </p:cNvSpPr>
            <p:nvPr/>
          </p:nvSpPr>
          <p:spPr bwMode="blackWhite">
            <a:xfrm>
              <a:off x="604" y="1344"/>
              <a:ext cx="4735" cy="84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a:solidFill>
                    <a:srgbClr val="000000"/>
                  </a:solidFill>
                  <a:latin typeface="Courier New" pitchFamily="49" charset="0"/>
                </a:rPr>
                <a:t> </a:t>
              </a:r>
            </a:p>
          </p:txBody>
        </p:sp>
        <p:sp>
          <p:nvSpPr>
            <p:cNvPr id="19463" name="Rectangle 7"/>
            <p:cNvSpPr>
              <a:spLocks noChangeArrowheads="1"/>
            </p:cNvSpPr>
            <p:nvPr/>
          </p:nvSpPr>
          <p:spPr bwMode="blackWhite">
            <a:xfrm>
              <a:off x="659" y="1353"/>
              <a:ext cx="4608" cy="837"/>
            </a:xfrm>
            <a:prstGeom prst="rect">
              <a:avLst/>
            </a:prstGeom>
            <a:noFill/>
            <a:ln w="9525">
              <a:noFill/>
              <a:miter lim="800000"/>
              <a:headEnd/>
              <a:tailEnd/>
            </a:ln>
            <a:effectLst/>
          </p:spPr>
          <p:txBody>
            <a:bodyPr wrap="none" lIns="92075" tIns="46038" rIns="92075" bIns="46038" anchor="ctr"/>
            <a:lstStyle/>
            <a:p>
              <a:pPr>
                <a:tabLst>
                  <a:tab pos="1601788" algn="l"/>
                  <a:tab pos="1717675" algn="l"/>
                </a:tabLst>
                <a:defRPr/>
              </a:pPr>
              <a:r>
                <a:rPr lang="en-US" b="1" dirty="0">
                  <a:solidFill>
                    <a:srgbClr val="000000"/>
                  </a:solidFill>
                  <a:latin typeface="Courier New" pitchFamily="49" charset="0"/>
                </a:rPr>
                <a:t>CREATE TABLE dept</a:t>
              </a:r>
              <a:br>
                <a:rPr lang="en-US" b="1" dirty="0">
                  <a:solidFill>
                    <a:srgbClr val="000000"/>
                  </a:solidFill>
                  <a:latin typeface="Courier New" pitchFamily="49" charset="0"/>
                </a:rPr>
              </a:br>
              <a:r>
                <a:rPr lang="en-US" b="1" dirty="0">
                  <a:solidFill>
                    <a:srgbClr val="000000"/>
                  </a:solidFill>
                  <a:latin typeface="Courier New" pitchFamily="49" charset="0"/>
                </a:rPr>
                <a:t>	(</a:t>
              </a:r>
              <a:r>
                <a:rPr lang="en-US" b="1" dirty="0" err="1">
                  <a:solidFill>
                    <a:srgbClr val="000000"/>
                  </a:solidFill>
                  <a:latin typeface="Courier New" pitchFamily="49" charset="0"/>
                </a:rPr>
                <a:t>deptno</a:t>
              </a:r>
              <a:r>
                <a:rPr lang="en-US" b="1" dirty="0">
                  <a:solidFill>
                    <a:srgbClr val="000000"/>
                  </a:solidFill>
                  <a:latin typeface="Courier New" pitchFamily="49" charset="0"/>
                </a:rPr>
                <a:t> 	NUMBER(2),</a:t>
              </a:r>
            </a:p>
            <a:p>
              <a:pPr>
                <a:tabLst>
                  <a:tab pos="1601788" algn="l"/>
                  <a:tab pos="1717675" algn="l"/>
                </a:tabLst>
                <a:defRPr/>
              </a:pPr>
              <a:r>
                <a:rPr lang="en-US" b="1" dirty="0">
                  <a:solidFill>
                    <a:srgbClr val="000000"/>
                  </a:solidFill>
                  <a:latin typeface="Courier New" pitchFamily="49" charset="0"/>
                </a:rPr>
                <a:t>		</a:t>
              </a:r>
              <a:r>
                <a:rPr lang="en-US" b="1" dirty="0" err="1">
                  <a:solidFill>
                    <a:srgbClr val="000000"/>
                  </a:solidFill>
                  <a:latin typeface="Courier New" pitchFamily="49" charset="0"/>
                </a:rPr>
                <a:t>dname</a:t>
              </a:r>
              <a:r>
                <a:rPr lang="en-US" b="1" dirty="0">
                  <a:solidFill>
                    <a:srgbClr val="000000"/>
                  </a:solidFill>
                  <a:latin typeface="Courier New" pitchFamily="49" charset="0"/>
                </a:rPr>
                <a:t> 	VARCHAR2(14),</a:t>
              </a:r>
            </a:p>
            <a:p>
              <a:pPr>
                <a:tabLst>
                  <a:tab pos="1601788" algn="l"/>
                  <a:tab pos="1717675" algn="l"/>
                </a:tabLst>
                <a:defRPr/>
              </a:pPr>
              <a:r>
                <a:rPr lang="en-US" b="1" dirty="0">
                  <a:solidFill>
                    <a:srgbClr val="000000"/>
                  </a:solidFill>
                  <a:latin typeface="Courier New" pitchFamily="49" charset="0"/>
                </a:rPr>
                <a:t>		loc 	VARCHAR2(13));</a:t>
              </a:r>
            </a:p>
            <a:p>
              <a:pPr>
                <a:tabLst>
                  <a:tab pos="1601788" algn="l"/>
                  <a:tab pos="1717675" algn="l"/>
                </a:tabLst>
                <a:defRPr/>
              </a:pPr>
              <a:r>
                <a:rPr lang="en-US" b="1" dirty="0">
                  <a:solidFill>
                    <a:srgbClr val="FF3300"/>
                  </a:solidFill>
                  <a:effectLst>
                    <a:outerShdw blurRad="38100" dist="38100" dir="2700000" algn="tl">
                      <a:srgbClr val="FFFFFF"/>
                    </a:outerShdw>
                  </a:effectLst>
                  <a:latin typeface="Courier New" pitchFamily="49" charset="0"/>
                </a:rPr>
                <a:t>Table created.</a:t>
              </a:r>
            </a:p>
          </p:txBody>
        </p:sp>
      </p:grpSp>
      <p:sp>
        <p:nvSpPr>
          <p:cNvPr id="19465" name="Rectangle 9"/>
          <p:cNvSpPr>
            <a:spLocks noChangeArrowheads="1"/>
          </p:cNvSpPr>
          <p:nvPr/>
        </p:nvSpPr>
        <p:spPr bwMode="blackWhite">
          <a:xfrm>
            <a:off x="2344271" y="3859308"/>
            <a:ext cx="7162800" cy="42545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b="1" dirty="0">
                <a:solidFill>
                  <a:srgbClr val="000000"/>
                </a:solidFill>
                <a:latin typeface="Courier New" pitchFamily="49" charset="0"/>
              </a:rPr>
              <a:t>DESCRIBE dept</a:t>
            </a:r>
          </a:p>
        </p:txBody>
      </p:sp>
      <p:pic>
        <p:nvPicPr>
          <p:cNvPr id="1229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612" y="4563037"/>
            <a:ext cx="71437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4" name="Footer Placeholder 10"/>
          <p:cNvSpPr>
            <a:spLocks noGrp="1"/>
          </p:cNvSpPr>
          <p:nvPr>
            <p:ph type="ftr" sz="quarter" idx="11"/>
          </p:nvPr>
        </p:nvSpPr>
        <p:spPr>
          <a:xfrm>
            <a:off x="3202676" y="6356350"/>
            <a:ext cx="5295331" cy="365760"/>
          </a:xfrm>
        </p:spPr>
        <p:txBody>
          <a:bodyPr/>
          <a:lstStyle/>
          <a:p>
            <a:endParaRPr lang="en-US" dirty="0"/>
          </a:p>
        </p:txBody>
      </p:sp>
    </p:spTree>
    <p:extLst>
      <p:ext uri="{BB962C8B-B14F-4D97-AF65-F5344CB8AC3E}">
        <p14:creationId xmlns:p14="http://schemas.microsoft.com/office/powerpoint/2010/main" val="1239068469"/>
      </p:ext>
    </p:extLst>
  </p:cSld>
  <p:clrMapOvr>
    <a:masterClrMapping/>
  </p:clrMapOvr>
  <p:transition spd="slow">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36775" y="228600"/>
            <a:ext cx="8153400" cy="990600"/>
          </a:xfrm>
        </p:spPr>
        <p:txBody>
          <a:bodyPr/>
          <a:lstStyle/>
          <a:p>
            <a:r>
              <a:rPr lang="en-US" smtClean="0"/>
              <a:t>Rules of Precedence</a:t>
            </a:r>
          </a:p>
        </p:txBody>
      </p:sp>
      <p:sp>
        <p:nvSpPr>
          <p:cNvPr id="27651" name="Rectangle 4"/>
          <p:cNvSpPr>
            <a:spLocks noChangeArrowheads="1"/>
          </p:cNvSpPr>
          <p:nvPr/>
        </p:nvSpPr>
        <p:spPr bwMode="blackWhite">
          <a:xfrm>
            <a:off x="2298700" y="1349004"/>
            <a:ext cx="7664450" cy="3254375"/>
          </a:xfrm>
          <a:prstGeom prst="rect">
            <a:avLst/>
          </a:prstGeom>
          <a:solidFill>
            <a:srgbClr val="FFCC99"/>
          </a:solidFill>
          <a:ln w="254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000"/>
          </a:p>
        </p:txBody>
      </p:sp>
      <p:sp>
        <p:nvSpPr>
          <p:cNvPr id="27652" name="Line 5"/>
          <p:cNvSpPr>
            <a:spLocks noChangeShapeType="1"/>
          </p:cNvSpPr>
          <p:nvPr/>
        </p:nvSpPr>
        <p:spPr bwMode="auto">
          <a:xfrm>
            <a:off x="2298700" y="1903042"/>
            <a:ext cx="7620000" cy="1587"/>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3" name="Line 6"/>
          <p:cNvSpPr>
            <a:spLocks noChangeShapeType="1"/>
          </p:cNvSpPr>
          <p:nvPr/>
        </p:nvSpPr>
        <p:spPr bwMode="auto">
          <a:xfrm>
            <a:off x="2286000" y="2926978"/>
            <a:ext cx="7626350" cy="158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4" name="Line 7"/>
          <p:cNvSpPr>
            <a:spLocks noChangeShapeType="1"/>
          </p:cNvSpPr>
          <p:nvPr/>
        </p:nvSpPr>
        <p:spPr bwMode="auto">
          <a:xfrm>
            <a:off x="5537200" y="1356942"/>
            <a:ext cx="46038" cy="324643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5" name="Rectangle 8"/>
          <p:cNvSpPr>
            <a:spLocks noChangeArrowheads="1"/>
          </p:cNvSpPr>
          <p:nvPr/>
        </p:nvSpPr>
        <p:spPr bwMode="auto">
          <a:xfrm>
            <a:off x="2393951" y="1534742"/>
            <a:ext cx="7654925"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1371600" algn="r"/>
                <a:tab pos="3270250" algn="l"/>
              </a:tabLst>
              <a:defRPr>
                <a:solidFill>
                  <a:schemeClr val="tx1"/>
                </a:solidFill>
                <a:latin typeface="Arial" panose="020B0604020202020204" pitchFamily="34" charset="0"/>
              </a:defRPr>
            </a:lvl1pPr>
            <a:lvl2pPr marL="742950" indent="-285750" eaLnBrk="0" hangingPunct="0">
              <a:tabLst>
                <a:tab pos="1371600" algn="r"/>
                <a:tab pos="3270250" algn="l"/>
              </a:tabLst>
              <a:defRPr>
                <a:solidFill>
                  <a:schemeClr val="tx1"/>
                </a:solidFill>
                <a:latin typeface="Arial" panose="020B0604020202020204" pitchFamily="34" charset="0"/>
              </a:defRPr>
            </a:lvl2pPr>
            <a:lvl3pPr marL="1143000" indent="-228600" eaLnBrk="0" hangingPunct="0">
              <a:tabLst>
                <a:tab pos="1371600" algn="r"/>
                <a:tab pos="3270250" algn="l"/>
              </a:tabLst>
              <a:defRPr>
                <a:solidFill>
                  <a:schemeClr val="tx1"/>
                </a:solidFill>
                <a:latin typeface="Arial" panose="020B0604020202020204" pitchFamily="34" charset="0"/>
              </a:defRPr>
            </a:lvl3pPr>
            <a:lvl4pPr marL="1600200" indent="-228600" eaLnBrk="0" hangingPunct="0">
              <a:tabLst>
                <a:tab pos="1371600" algn="r"/>
                <a:tab pos="3270250" algn="l"/>
              </a:tabLst>
              <a:defRPr>
                <a:solidFill>
                  <a:schemeClr val="tx1"/>
                </a:solidFill>
                <a:latin typeface="Arial" panose="020B0604020202020204" pitchFamily="34" charset="0"/>
              </a:defRPr>
            </a:lvl4pPr>
            <a:lvl5pPr marL="2057400" indent="-228600" eaLnBrk="0" hangingPunct="0">
              <a:tabLst>
                <a:tab pos="1371600" algn="r"/>
                <a:tab pos="32702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371600" algn="r"/>
                <a:tab pos="32702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371600" algn="r"/>
                <a:tab pos="32702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371600" algn="r"/>
                <a:tab pos="32702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371600" algn="r"/>
                <a:tab pos="3270250" algn="l"/>
              </a:tabLst>
              <a:defRPr>
                <a:solidFill>
                  <a:schemeClr val="tx1"/>
                </a:solidFill>
                <a:latin typeface="Arial" panose="020B0604020202020204" pitchFamily="34" charset="0"/>
              </a:defRPr>
            </a:lvl9pPr>
          </a:lstStyle>
          <a:p>
            <a:pPr eaLnBrk="1" hangingPunct="1">
              <a:lnSpc>
                <a:spcPct val="80000"/>
              </a:lnSpc>
              <a:spcBef>
                <a:spcPct val="35000"/>
              </a:spcBef>
            </a:pPr>
            <a:r>
              <a:rPr lang="en-US" sz="2000" b="1"/>
              <a:t>Order Evaluated	Operator</a:t>
            </a:r>
          </a:p>
          <a:p>
            <a:pPr eaLnBrk="1" hangingPunct="1">
              <a:lnSpc>
                <a:spcPct val="80000"/>
              </a:lnSpc>
              <a:spcBef>
                <a:spcPct val="35000"/>
              </a:spcBef>
            </a:pPr>
            <a:r>
              <a:rPr lang="en-US" sz="2000" b="1"/>
              <a:t>    	1	Arithmetic operators </a:t>
            </a:r>
          </a:p>
          <a:p>
            <a:pPr eaLnBrk="1" hangingPunct="1">
              <a:lnSpc>
                <a:spcPct val="80000"/>
              </a:lnSpc>
              <a:spcBef>
                <a:spcPct val="35000"/>
              </a:spcBef>
            </a:pPr>
            <a:r>
              <a:rPr lang="en-US" sz="2000" b="1"/>
              <a:t>	2	Concatenation operator</a:t>
            </a:r>
          </a:p>
          <a:p>
            <a:pPr eaLnBrk="1" hangingPunct="1">
              <a:lnSpc>
                <a:spcPct val="80000"/>
              </a:lnSpc>
              <a:spcBef>
                <a:spcPct val="35000"/>
              </a:spcBef>
            </a:pPr>
            <a:r>
              <a:rPr lang="en-US" sz="2000" b="1"/>
              <a:t>	3	Comparison conditions</a:t>
            </a:r>
          </a:p>
          <a:p>
            <a:pPr eaLnBrk="1" hangingPunct="1">
              <a:lnSpc>
                <a:spcPct val="80000"/>
              </a:lnSpc>
              <a:spcBef>
                <a:spcPct val="35000"/>
              </a:spcBef>
            </a:pPr>
            <a:r>
              <a:rPr lang="en-US" sz="2000" b="1"/>
              <a:t>	4	</a:t>
            </a:r>
            <a:r>
              <a:rPr lang="en-US" sz="2000" b="1">
                <a:latin typeface="Courier New" panose="02070309020205020404" pitchFamily="49" charset="0"/>
              </a:rPr>
              <a:t>IS</a:t>
            </a:r>
            <a:r>
              <a:rPr lang="en-US" sz="2000" b="1"/>
              <a:t> </a:t>
            </a:r>
            <a:r>
              <a:rPr lang="en-US" sz="2000" b="1">
                <a:latin typeface="Courier New" panose="02070309020205020404" pitchFamily="49" charset="0"/>
              </a:rPr>
              <a:t>[NOT]</a:t>
            </a:r>
            <a:r>
              <a:rPr lang="en-US" sz="2000" b="1"/>
              <a:t> </a:t>
            </a:r>
            <a:r>
              <a:rPr lang="en-US" sz="2000" b="1">
                <a:latin typeface="Courier New" panose="02070309020205020404" pitchFamily="49" charset="0"/>
              </a:rPr>
              <a:t>NULL</a:t>
            </a:r>
            <a:r>
              <a:rPr lang="en-US" sz="2000" b="1"/>
              <a:t>, </a:t>
            </a:r>
            <a:r>
              <a:rPr lang="en-US" sz="2000" b="1">
                <a:latin typeface="Courier New" panose="02070309020205020404" pitchFamily="49" charset="0"/>
              </a:rPr>
              <a:t>LIKE</a:t>
            </a:r>
            <a:r>
              <a:rPr lang="en-US" sz="2000" b="1"/>
              <a:t>, </a:t>
            </a:r>
            <a:r>
              <a:rPr lang="en-US" sz="2000" b="1">
                <a:latin typeface="Courier New" panose="02070309020205020404" pitchFamily="49" charset="0"/>
              </a:rPr>
              <a:t>[NOT]</a:t>
            </a:r>
            <a:r>
              <a:rPr lang="en-US" sz="2000" b="1"/>
              <a:t> </a:t>
            </a:r>
            <a:r>
              <a:rPr lang="en-US" sz="2000" b="1">
                <a:latin typeface="Courier New" panose="02070309020205020404" pitchFamily="49" charset="0"/>
              </a:rPr>
              <a:t>IN</a:t>
            </a:r>
            <a:endParaRPr lang="en-US" sz="2000" b="1"/>
          </a:p>
          <a:p>
            <a:pPr eaLnBrk="1" hangingPunct="1">
              <a:lnSpc>
                <a:spcPct val="80000"/>
              </a:lnSpc>
              <a:spcBef>
                <a:spcPct val="35000"/>
              </a:spcBef>
            </a:pPr>
            <a:r>
              <a:rPr lang="en-US" sz="2000" b="1"/>
              <a:t>	5	</a:t>
            </a:r>
            <a:r>
              <a:rPr lang="en-US" sz="2000" b="1">
                <a:latin typeface="Courier New" panose="02070309020205020404" pitchFamily="49" charset="0"/>
              </a:rPr>
              <a:t>[NOT] BETWEEN</a:t>
            </a:r>
          </a:p>
          <a:p>
            <a:pPr eaLnBrk="1" hangingPunct="1">
              <a:lnSpc>
                <a:spcPct val="80000"/>
              </a:lnSpc>
              <a:spcBef>
                <a:spcPct val="35000"/>
              </a:spcBef>
            </a:pPr>
            <a:r>
              <a:rPr lang="en-US" sz="2000" b="1"/>
              <a:t>	6	</a:t>
            </a:r>
            <a:r>
              <a:rPr lang="en-US" sz="2000" b="1">
                <a:latin typeface="Courier New" panose="02070309020205020404" pitchFamily="49" charset="0"/>
              </a:rPr>
              <a:t>NOT</a:t>
            </a:r>
            <a:r>
              <a:rPr lang="en-US" sz="2000" b="1"/>
              <a:t> logical condition</a:t>
            </a:r>
          </a:p>
          <a:p>
            <a:pPr eaLnBrk="1" hangingPunct="1">
              <a:lnSpc>
                <a:spcPct val="80000"/>
              </a:lnSpc>
              <a:spcBef>
                <a:spcPct val="35000"/>
              </a:spcBef>
            </a:pPr>
            <a:r>
              <a:rPr lang="en-US" sz="2000" b="1"/>
              <a:t>	7	</a:t>
            </a:r>
            <a:r>
              <a:rPr lang="en-US" sz="2000" b="1">
                <a:latin typeface="Courier New" panose="02070309020205020404" pitchFamily="49" charset="0"/>
              </a:rPr>
              <a:t>AND</a:t>
            </a:r>
            <a:r>
              <a:rPr lang="en-US" sz="2000" b="1"/>
              <a:t> logical condition</a:t>
            </a:r>
          </a:p>
          <a:p>
            <a:pPr eaLnBrk="1" hangingPunct="1">
              <a:lnSpc>
                <a:spcPct val="80000"/>
              </a:lnSpc>
              <a:spcBef>
                <a:spcPct val="35000"/>
              </a:spcBef>
            </a:pPr>
            <a:r>
              <a:rPr lang="en-US" sz="2000" b="1"/>
              <a:t>	8	</a:t>
            </a:r>
            <a:r>
              <a:rPr lang="en-US" sz="2000" b="1">
                <a:latin typeface="Courier New" panose="02070309020205020404" pitchFamily="49" charset="0"/>
              </a:rPr>
              <a:t>OR</a:t>
            </a:r>
            <a:r>
              <a:rPr lang="en-US" sz="2000" b="1"/>
              <a:t> logical condition</a:t>
            </a:r>
          </a:p>
        </p:txBody>
      </p:sp>
      <p:sp>
        <p:nvSpPr>
          <p:cNvPr id="27656" name="Line 9"/>
          <p:cNvSpPr>
            <a:spLocks noChangeShapeType="1"/>
          </p:cNvSpPr>
          <p:nvPr/>
        </p:nvSpPr>
        <p:spPr bwMode="auto">
          <a:xfrm>
            <a:off x="2286001" y="2241178"/>
            <a:ext cx="7623175" cy="158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7" name="Line 10"/>
          <p:cNvSpPr>
            <a:spLocks noChangeShapeType="1"/>
          </p:cNvSpPr>
          <p:nvPr/>
        </p:nvSpPr>
        <p:spPr bwMode="auto">
          <a:xfrm>
            <a:off x="2286000" y="3231778"/>
            <a:ext cx="7621588" cy="158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8" name="Line 18"/>
          <p:cNvSpPr>
            <a:spLocks noChangeShapeType="1"/>
          </p:cNvSpPr>
          <p:nvPr/>
        </p:nvSpPr>
        <p:spPr bwMode="auto">
          <a:xfrm>
            <a:off x="2286001" y="3917578"/>
            <a:ext cx="7623175" cy="158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9" name="Line 19"/>
          <p:cNvSpPr>
            <a:spLocks noChangeShapeType="1"/>
          </p:cNvSpPr>
          <p:nvPr/>
        </p:nvSpPr>
        <p:spPr bwMode="auto">
          <a:xfrm>
            <a:off x="2362201" y="3612778"/>
            <a:ext cx="7623175" cy="158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60" name="Line 20"/>
          <p:cNvSpPr>
            <a:spLocks noChangeShapeType="1"/>
          </p:cNvSpPr>
          <p:nvPr/>
        </p:nvSpPr>
        <p:spPr bwMode="auto">
          <a:xfrm>
            <a:off x="2284414" y="4598617"/>
            <a:ext cx="7623175" cy="158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61" name="Line 21"/>
          <p:cNvSpPr>
            <a:spLocks noChangeShapeType="1"/>
          </p:cNvSpPr>
          <p:nvPr/>
        </p:nvSpPr>
        <p:spPr bwMode="auto">
          <a:xfrm>
            <a:off x="2362200" y="2545978"/>
            <a:ext cx="7626350" cy="158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62" name="Rectangle 3"/>
          <p:cNvSpPr>
            <a:spLocks noChangeArrowheads="1"/>
          </p:cNvSpPr>
          <p:nvPr/>
        </p:nvSpPr>
        <p:spPr bwMode="auto">
          <a:xfrm>
            <a:off x="2362200" y="4840943"/>
            <a:ext cx="7385050" cy="41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eaLnBrk="0" hangingPunct="0">
              <a:tabLst>
                <a:tab pos="571500" algn="l"/>
              </a:tabLst>
              <a:defRPr>
                <a:solidFill>
                  <a:schemeClr val="tx1"/>
                </a:solidFill>
                <a:latin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eaLnBrk="1" hangingPunct="1">
              <a:lnSpc>
                <a:spcPct val="95000"/>
              </a:lnSpc>
              <a:spcBef>
                <a:spcPct val="35000"/>
              </a:spcBef>
            </a:pPr>
            <a:r>
              <a:rPr lang="en-US" sz="2200" b="1" dirty="0"/>
              <a:t>Override rules of precedence by using parentheses.</a:t>
            </a:r>
          </a:p>
        </p:txBody>
      </p:sp>
      <p:sp>
        <p:nvSpPr>
          <p:cNvPr id="27663" name="Line 18"/>
          <p:cNvSpPr>
            <a:spLocks noChangeShapeType="1"/>
          </p:cNvSpPr>
          <p:nvPr/>
        </p:nvSpPr>
        <p:spPr bwMode="auto">
          <a:xfrm>
            <a:off x="2286001" y="4298578"/>
            <a:ext cx="7623175" cy="1588"/>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393229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136775" y="228600"/>
            <a:ext cx="8153400" cy="990600"/>
          </a:xfrm>
        </p:spPr>
        <p:txBody>
          <a:bodyPr/>
          <a:lstStyle/>
          <a:p>
            <a:r>
              <a:rPr lang="en-US" smtClean="0"/>
              <a:t>Rules of Precedence</a:t>
            </a:r>
          </a:p>
        </p:txBody>
      </p:sp>
      <p:sp>
        <p:nvSpPr>
          <p:cNvPr id="7" name="Rectangle 19"/>
          <p:cNvSpPr>
            <a:spLocks noChangeArrowheads="1"/>
          </p:cNvSpPr>
          <p:nvPr/>
        </p:nvSpPr>
        <p:spPr bwMode="blackWhite">
          <a:xfrm>
            <a:off x="2449514" y="1461063"/>
            <a:ext cx="698182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8676" name="Rectangle 23"/>
          <p:cNvSpPr>
            <a:spLocks noChangeArrowheads="1"/>
          </p:cNvSpPr>
          <p:nvPr/>
        </p:nvSpPr>
        <p:spPr bwMode="blackWhite">
          <a:xfrm>
            <a:off x="2489201" y="1465825"/>
            <a:ext cx="5878513"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dirty="0">
                <a:solidFill>
                  <a:srgbClr val="000000"/>
                </a:solidFill>
                <a:latin typeface="Courier New" panose="02070309020205020404" pitchFamily="49" charset="0"/>
              </a:rPr>
              <a:t>SELECT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job_id</a:t>
            </a:r>
            <a:r>
              <a:rPr lang="en-US" b="1" dirty="0">
                <a:solidFill>
                  <a:srgbClr val="000000"/>
                </a:solidFill>
                <a:latin typeface="Courier New" panose="02070309020205020404" pitchFamily="49" charset="0"/>
              </a:rPr>
              <a:t>, salary</a:t>
            </a:r>
          </a:p>
          <a:p>
            <a:pPr eaLnBrk="1" hangingPunct="1"/>
            <a:r>
              <a:rPr lang="en-US" b="1" dirty="0">
                <a:solidFill>
                  <a:srgbClr val="000000"/>
                </a:solidFill>
                <a:latin typeface="Courier New" panose="02070309020205020404" pitchFamily="49" charset="0"/>
              </a:rPr>
              <a:t>FROM   employees</a:t>
            </a:r>
          </a:p>
          <a:p>
            <a:pPr eaLnBrk="1" hangingPunct="1"/>
            <a:r>
              <a:rPr lang="en-US" b="1" dirty="0">
                <a:solidFill>
                  <a:srgbClr val="000000"/>
                </a:solidFill>
                <a:latin typeface="Courier New" panose="02070309020205020404" pitchFamily="49" charset="0"/>
              </a:rPr>
              <a:t>WHERE  </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job_id</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 'SA_REP'</a:t>
            </a:r>
          </a:p>
          <a:p>
            <a:pPr eaLnBrk="1" hangingPunct="1"/>
            <a:r>
              <a:rPr lang="en-US" b="1" dirty="0">
                <a:solidFill>
                  <a:srgbClr val="000000"/>
                </a:solidFill>
                <a:latin typeface="Courier New" panose="02070309020205020404" pitchFamily="49" charset="0"/>
              </a:rPr>
              <a:t>OR     </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job_id</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 'AD_PRES'</a:t>
            </a:r>
          </a:p>
          <a:p>
            <a:pPr eaLnBrk="1" hangingPunct="1"/>
            <a:r>
              <a:rPr lang="en-US" b="1" dirty="0">
                <a:solidFill>
                  <a:srgbClr val="000000"/>
                </a:solidFill>
                <a:latin typeface="Courier New" panose="02070309020205020404" pitchFamily="49" charset="0"/>
              </a:rPr>
              <a:t>AND    </a:t>
            </a:r>
            <a:r>
              <a:rPr lang="en-US" b="1" dirty="0">
                <a:solidFill>
                  <a:srgbClr val="000000"/>
                </a:solidFill>
                <a:latin typeface="Courier New" panose="02070309020205020404" pitchFamily="49" charset="0"/>
              </a:rPr>
              <a:t> salary </a:t>
            </a:r>
            <a:r>
              <a:rPr lang="en-US" b="1" dirty="0">
                <a:solidFill>
                  <a:srgbClr val="000000"/>
                </a:solidFill>
                <a:latin typeface="Courier New" panose="02070309020205020404" pitchFamily="49" charset="0"/>
              </a:rPr>
              <a:t>&gt; 15000;</a:t>
            </a:r>
          </a:p>
        </p:txBody>
      </p:sp>
      <p:sp>
        <p:nvSpPr>
          <p:cNvPr id="9" name="Freeform 21"/>
          <p:cNvSpPr>
            <a:spLocks/>
          </p:cNvSpPr>
          <p:nvPr/>
        </p:nvSpPr>
        <p:spPr bwMode="auto">
          <a:xfrm>
            <a:off x="3061821" y="2455865"/>
            <a:ext cx="361950" cy="233362"/>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outerShdw>
          </a:effectLst>
        </p:spPr>
        <p:txBody>
          <a:bodyPr/>
          <a:lstStyle/>
          <a:p>
            <a:pPr>
              <a:defRPr/>
            </a:pPr>
            <a:endParaRPr lang="en-US">
              <a:latin typeface="Arial" charset="0"/>
            </a:endParaRPr>
          </a:p>
        </p:txBody>
      </p:sp>
      <p:sp>
        <p:nvSpPr>
          <p:cNvPr id="10" name="Line 22"/>
          <p:cNvSpPr>
            <a:spLocks noChangeShapeType="1"/>
          </p:cNvSpPr>
          <p:nvPr/>
        </p:nvSpPr>
        <p:spPr bwMode="auto">
          <a:xfrm>
            <a:off x="2987957" y="2718549"/>
            <a:ext cx="447675" cy="0"/>
          </a:xfrm>
          <a:prstGeom prst="line">
            <a:avLst/>
          </a:prstGeom>
          <a:noFill/>
          <a:ln w="25400">
            <a:solidFill>
              <a:srgbClr val="FF0033"/>
            </a:solidFill>
            <a:round/>
            <a:headEnd type="none" w="sm" len="sm"/>
            <a:tailEnd type="stealth" w="med" len="lg"/>
          </a:ln>
          <a:effectLst>
            <a:outerShdw dist="17961" dir="2700000" algn="ctr" rotWithShape="0">
              <a:srgbClr val="000000"/>
            </a:outerShdw>
          </a:effectLst>
        </p:spPr>
        <p:txBody>
          <a:bodyPr/>
          <a:lstStyle/>
          <a:p>
            <a:pPr>
              <a:defRPr/>
            </a:pPr>
            <a:endParaRPr lang="en-US">
              <a:latin typeface="Arial" charset="0"/>
            </a:endParaRPr>
          </a:p>
        </p:txBody>
      </p:sp>
      <p:sp>
        <p:nvSpPr>
          <p:cNvPr id="28679" name="Rectangle 24"/>
          <p:cNvSpPr>
            <a:spLocks noChangeArrowheads="1"/>
          </p:cNvSpPr>
          <p:nvPr/>
        </p:nvSpPr>
        <p:spPr bwMode="auto">
          <a:xfrm>
            <a:off x="2534734" y="2340538"/>
            <a:ext cx="471003" cy="523875"/>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8680"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513" y="3234301"/>
            <a:ext cx="69913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599042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36775" y="228600"/>
            <a:ext cx="8153400" cy="990600"/>
          </a:xfrm>
        </p:spPr>
        <p:txBody>
          <a:bodyPr/>
          <a:lstStyle/>
          <a:p>
            <a:r>
              <a:rPr lang="en-US" smtClean="0"/>
              <a:t>Using parenthesis</a:t>
            </a:r>
          </a:p>
        </p:txBody>
      </p:sp>
      <p:sp>
        <p:nvSpPr>
          <p:cNvPr id="29699" name="TextBox 23"/>
          <p:cNvSpPr txBox="1">
            <a:spLocks noChangeArrowheads="1"/>
          </p:cNvSpPr>
          <p:nvPr/>
        </p:nvSpPr>
        <p:spPr bwMode="auto">
          <a:xfrm>
            <a:off x="2362200" y="1272990"/>
            <a:ext cx="800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Use parenthesis to force priority</a:t>
            </a:r>
          </a:p>
        </p:txBody>
      </p:sp>
      <p:sp>
        <p:nvSpPr>
          <p:cNvPr id="25" name="Rectangle 20"/>
          <p:cNvSpPr>
            <a:spLocks noChangeArrowheads="1"/>
          </p:cNvSpPr>
          <p:nvPr/>
        </p:nvSpPr>
        <p:spPr bwMode="blackWhite">
          <a:xfrm>
            <a:off x="2463801" y="1749896"/>
            <a:ext cx="6969125"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b="1">
              <a:solidFill>
                <a:srgbClr val="000000"/>
              </a:solidFill>
              <a:latin typeface="Courier New" pitchFamily="49" charset="0"/>
            </a:endParaRPr>
          </a:p>
          <a:p>
            <a:pPr>
              <a:tabLst>
                <a:tab pos="1200150" algn="l"/>
              </a:tabLst>
              <a:defRPr/>
            </a:pPr>
            <a:endParaRPr lang="en-US" b="1">
              <a:solidFill>
                <a:srgbClr val="000000"/>
              </a:solidFill>
              <a:latin typeface="Courier New" pitchFamily="49" charset="0"/>
            </a:endParaRPr>
          </a:p>
        </p:txBody>
      </p:sp>
      <p:sp>
        <p:nvSpPr>
          <p:cNvPr id="29701" name="Rectangle 25"/>
          <p:cNvSpPr>
            <a:spLocks noChangeArrowheads="1"/>
          </p:cNvSpPr>
          <p:nvPr/>
        </p:nvSpPr>
        <p:spPr bwMode="blackWhite">
          <a:xfrm>
            <a:off x="2530476" y="1740371"/>
            <a:ext cx="6613525"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b="1" dirty="0">
                <a:solidFill>
                  <a:srgbClr val="000000"/>
                </a:solidFill>
                <a:latin typeface="Courier New" panose="02070309020205020404" pitchFamily="49" charset="0"/>
              </a:rPr>
              <a:t>SELECT </a:t>
            </a:r>
            <a:r>
              <a:rPr lang="en-US" b="1" dirty="0" err="1">
                <a:solidFill>
                  <a:srgbClr val="000000"/>
                </a:solidFill>
                <a:latin typeface="Courier New" panose="02070309020205020404" pitchFamily="49" charset="0"/>
              </a:rPr>
              <a:t>last_name</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job_id</a:t>
            </a:r>
            <a:r>
              <a:rPr lang="en-US" b="1" dirty="0">
                <a:solidFill>
                  <a:srgbClr val="000000"/>
                </a:solidFill>
                <a:latin typeface="Courier New" panose="02070309020205020404" pitchFamily="49" charset="0"/>
              </a:rPr>
              <a:t>, salary</a:t>
            </a:r>
          </a:p>
          <a:p>
            <a:pPr eaLnBrk="1" hangingPunct="1"/>
            <a:r>
              <a:rPr lang="en-US" b="1" dirty="0">
                <a:solidFill>
                  <a:srgbClr val="000000"/>
                </a:solidFill>
                <a:latin typeface="Courier New" panose="02070309020205020404" pitchFamily="49" charset="0"/>
              </a:rPr>
              <a:t>FROM   employees</a:t>
            </a:r>
          </a:p>
          <a:p>
            <a:pPr eaLnBrk="1" hangingPunct="1"/>
            <a:r>
              <a:rPr lang="en-US" b="1" dirty="0">
                <a:solidFill>
                  <a:srgbClr val="000000"/>
                </a:solidFill>
                <a:latin typeface="Courier New" panose="02070309020205020404" pitchFamily="49" charset="0"/>
              </a:rPr>
              <a:t>WHERE  </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job_id</a:t>
            </a:r>
            <a:r>
              <a:rPr lang="en-US" b="1" dirty="0">
                <a:solidFill>
                  <a:srgbClr val="000000"/>
                </a:solidFill>
                <a:latin typeface="Courier New" panose="02070309020205020404" pitchFamily="49" charset="0"/>
              </a:rPr>
              <a:t> = 'SA_REP'</a:t>
            </a:r>
          </a:p>
          <a:p>
            <a:pPr eaLnBrk="1" hangingPunct="1"/>
            <a:r>
              <a:rPr lang="en-US" b="1" dirty="0">
                <a:solidFill>
                  <a:srgbClr val="000000"/>
                </a:solidFill>
                <a:latin typeface="Courier New" panose="02070309020205020404" pitchFamily="49" charset="0"/>
              </a:rPr>
              <a:t>OR     </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job_id</a:t>
            </a:r>
            <a:r>
              <a:rPr lang="en-US"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 'AD_PRES')</a:t>
            </a:r>
          </a:p>
          <a:p>
            <a:pPr eaLnBrk="1" hangingPunct="1"/>
            <a:r>
              <a:rPr lang="en-US" b="1" dirty="0">
                <a:solidFill>
                  <a:srgbClr val="000000"/>
                </a:solidFill>
                <a:latin typeface="Courier New" panose="02070309020205020404" pitchFamily="49" charset="0"/>
              </a:rPr>
              <a:t>AND    </a:t>
            </a:r>
            <a:r>
              <a:rPr lang="en-US" b="1" dirty="0">
                <a:solidFill>
                  <a:srgbClr val="000000"/>
                </a:solidFill>
                <a:latin typeface="Courier New" panose="02070309020205020404" pitchFamily="49" charset="0"/>
              </a:rPr>
              <a:t>  salary </a:t>
            </a:r>
            <a:r>
              <a:rPr lang="en-US" b="1" dirty="0">
                <a:solidFill>
                  <a:srgbClr val="000000"/>
                </a:solidFill>
                <a:latin typeface="Courier New" panose="02070309020205020404" pitchFamily="49" charset="0"/>
              </a:rPr>
              <a:t>&gt; 15000;</a:t>
            </a:r>
          </a:p>
        </p:txBody>
      </p:sp>
      <p:sp>
        <p:nvSpPr>
          <p:cNvPr id="27" name="Freeform 23"/>
          <p:cNvSpPr>
            <a:spLocks/>
          </p:cNvSpPr>
          <p:nvPr/>
        </p:nvSpPr>
        <p:spPr bwMode="auto">
          <a:xfrm>
            <a:off x="3352800" y="2491259"/>
            <a:ext cx="304800" cy="233363"/>
          </a:xfrm>
          <a:custGeom>
            <a:avLst/>
            <a:gdLst/>
            <a:ahLst/>
            <a:cxnLst>
              <a:cxn ang="0">
                <a:pos x="0" y="146"/>
              </a:cxn>
              <a:cxn ang="0">
                <a:pos x="0" y="0"/>
              </a:cxn>
              <a:cxn ang="0">
                <a:pos x="191" y="0"/>
              </a:cxn>
            </a:cxnLst>
            <a:rect l="0" t="0" r="r" b="b"/>
            <a:pathLst>
              <a:path w="192" h="147">
                <a:moveTo>
                  <a:pt x="0" y="146"/>
                </a:moveTo>
                <a:lnTo>
                  <a:pt x="0" y="0"/>
                </a:lnTo>
                <a:lnTo>
                  <a:pt x="191"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outerShdw>
          </a:effectLst>
        </p:spPr>
        <p:txBody>
          <a:bodyPr/>
          <a:lstStyle/>
          <a:p>
            <a:pPr>
              <a:defRPr/>
            </a:pPr>
            <a:endParaRPr lang="en-US">
              <a:latin typeface="Arial" charset="0"/>
            </a:endParaRPr>
          </a:p>
        </p:txBody>
      </p:sp>
      <p:sp>
        <p:nvSpPr>
          <p:cNvPr id="28" name="Line 24"/>
          <p:cNvSpPr>
            <a:spLocks noChangeShapeType="1"/>
          </p:cNvSpPr>
          <p:nvPr/>
        </p:nvSpPr>
        <p:spPr bwMode="auto">
          <a:xfrm>
            <a:off x="3124201" y="2740496"/>
            <a:ext cx="493713" cy="0"/>
          </a:xfrm>
          <a:prstGeom prst="line">
            <a:avLst/>
          </a:prstGeom>
          <a:noFill/>
          <a:ln w="25400">
            <a:solidFill>
              <a:srgbClr val="FF0033"/>
            </a:solidFill>
            <a:round/>
            <a:headEnd type="none" w="sm" len="sm"/>
            <a:tailEnd type="stealth" w="med" len="lg"/>
          </a:ln>
          <a:effectLst>
            <a:outerShdw dist="17961" dir="2700000" algn="ctr" rotWithShape="0">
              <a:srgbClr val="000000"/>
            </a:outerShdw>
          </a:effectLst>
        </p:spPr>
        <p:txBody>
          <a:bodyPr/>
          <a:lstStyle/>
          <a:p>
            <a:pPr>
              <a:defRPr/>
            </a:pPr>
            <a:endParaRPr lang="en-US">
              <a:latin typeface="Arial" charset="0"/>
            </a:endParaRPr>
          </a:p>
        </p:txBody>
      </p:sp>
      <p:sp>
        <p:nvSpPr>
          <p:cNvPr id="29704" name="Rectangle 26"/>
          <p:cNvSpPr>
            <a:spLocks noChangeArrowheads="1"/>
          </p:cNvSpPr>
          <p:nvPr/>
        </p:nvSpPr>
        <p:spPr bwMode="auto">
          <a:xfrm>
            <a:off x="2552701" y="2646834"/>
            <a:ext cx="574675" cy="50006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9705"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1" y="3415184"/>
            <a:ext cx="701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335065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36775" y="228600"/>
            <a:ext cx="8153400" cy="990600"/>
          </a:xfrm>
        </p:spPr>
        <p:txBody>
          <a:bodyPr/>
          <a:lstStyle/>
          <a:p>
            <a:r>
              <a:rPr lang="en-US"/>
              <a:t>Data Manipulation Language</a:t>
            </a:r>
          </a:p>
        </p:txBody>
      </p:sp>
      <p:sp>
        <p:nvSpPr>
          <p:cNvPr id="12291" name="Rectangle 4"/>
          <p:cNvSpPr>
            <a:spLocks noGrp="1" noChangeArrowheads="1"/>
          </p:cNvSpPr>
          <p:nvPr>
            <p:ph idx="1"/>
          </p:nvPr>
        </p:nvSpPr>
        <p:spPr>
          <a:xfrm>
            <a:off x="2021541" y="1219200"/>
            <a:ext cx="8135471" cy="4979894"/>
          </a:xfrm>
        </p:spPr>
        <p:txBody>
          <a:bodyPr/>
          <a:lstStyle/>
          <a:p>
            <a:r>
              <a:rPr lang="en-US" dirty="0"/>
              <a:t>A DML statement is executed when you:</a:t>
            </a:r>
          </a:p>
          <a:p>
            <a:pPr lvl="1"/>
            <a:r>
              <a:rPr lang="en-US" dirty="0"/>
              <a:t>Add new row(s) to a table</a:t>
            </a:r>
          </a:p>
          <a:p>
            <a:pPr lvl="2"/>
            <a:r>
              <a:rPr lang="en-US" dirty="0"/>
              <a:t>INSERT</a:t>
            </a:r>
          </a:p>
          <a:p>
            <a:pPr lvl="1"/>
            <a:r>
              <a:rPr lang="en-US" dirty="0"/>
              <a:t>Get row(s) from table</a:t>
            </a:r>
          </a:p>
          <a:p>
            <a:pPr lvl="2"/>
            <a:r>
              <a:rPr lang="en-US" dirty="0"/>
              <a:t>SELECT</a:t>
            </a:r>
          </a:p>
          <a:p>
            <a:pPr lvl="1"/>
            <a:r>
              <a:rPr lang="en-US" dirty="0"/>
              <a:t>Modify existing rows in a table</a:t>
            </a:r>
          </a:p>
          <a:p>
            <a:pPr lvl="2"/>
            <a:r>
              <a:rPr lang="en-US" dirty="0"/>
              <a:t>UPDATE</a:t>
            </a:r>
          </a:p>
          <a:p>
            <a:pPr lvl="1"/>
            <a:r>
              <a:rPr lang="en-US" dirty="0"/>
              <a:t>Remove existing rows from a table</a:t>
            </a:r>
          </a:p>
          <a:p>
            <a:pPr lvl="2"/>
            <a:r>
              <a:rPr lang="en-US" dirty="0"/>
              <a:t>DELETE</a:t>
            </a:r>
          </a:p>
        </p:txBody>
      </p:sp>
      <p:sp>
        <p:nvSpPr>
          <p:cNvPr id="12292" name="Arc 3"/>
          <p:cNvSpPr>
            <a:spLocks/>
          </p:cNvSpPr>
          <p:nvPr/>
        </p:nvSpPr>
        <p:spPr bwMode="ltGray">
          <a:xfrm>
            <a:off x="6908800" y="1"/>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92466100"/>
      </p:ext>
    </p:extLst>
  </p:cSld>
  <p:clrMapOvr>
    <a:masterClrMapping/>
  </p:clrMapOvr>
  <p:transition spd="slow">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136775" y="228600"/>
            <a:ext cx="8153400" cy="990600"/>
          </a:xfrm>
        </p:spPr>
        <p:txBody>
          <a:bodyPr/>
          <a:lstStyle/>
          <a:p>
            <a:r>
              <a:rPr lang="en-US"/>
              <a:t>Adding a New Row to a Table</a:t>
            </a:r>
          </a:p>
        </p:txBody>
      </p:sp>
      <p:sp>
        <p:nvSpPr>
          <p:cNvPr id="13315" name="Rectangle 3"/>
          <p:cNvSpPr>
            <a:spLocks noChangeArrowheads="1"/>
          </p:cNvSpPr>
          <p:nvPr/>
        </p:nvSpPr>
        <p:spPr bwMode="auto">
          <a:xfrm>
            <a:off x="2044700" y="1348724"/>
            <a:ext cx="203260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a:latin typeface="Courier New" panose="02070309020205020404" pitchFamily="49" charset="0"/>
              </a:rPr>
              <a:t>DEPARTMENTS </a:t>
            </a:r>
          </a:p>
        </p:txBody>
      </p:sp>
      <p:sp>
        <p:nvSpPr>
          <p:cNvPr id="13316" name="Rectangle 4"/>
          <p:cNvSpPr>
            <a:spLocks noChangeArrowheads="1"/>
          </p:cNvSpPr>
          <p:nvPr/>
        </p:nvSpPr>
        <p:spPr bwMode="auto">
          <a:xfrm>
            <a:off x="9383714" y="1102662"/>
            <a:ext cx="7762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r>
              <a:rPr lang="en-US" sz="2000"/>
              <a:t>New </a:t>
            </a:r>
          </a:p>
          <a:p>
            <a:pPr eaLnBrk="1" hangingPunct="1">
              <a:lnSpc>
                <a:spcPct val="80000"/>
              </a:lnSpc>
            </a:pPr>
            <a:r>
              <a:rPr lang="en-US" sz="2000"/>
              <a:t>row</a:t>
            </a:r>
          </a:p>
        </p:txBody>
      </p:sp>
      <p:grpSp>
        <p:nvGrpSpPr>
          <p:cNvPr id="13317" name="Group 7"/>
          <p:cNvGrpSpPr>
            <a:grpSpLocks/>
          </p:cNvGrpSpPr>
          <p:nvPr/>
        </p:nvGrpSpPr>
        <p:grpSpPr bwMode="auto">
          <a:xfrm>
            <a:off x="7256464" y="1874187"/>
            <a:ext cx="2536825" cy="1825625"/>
            <a:chOff x="3611" y="1278"/>
            <a:chExt cx="1598" cy="1150"/>
          </a:xfrm>
        </p:grpSpPr>
        <p:sp>
          <p:nvSpPr>
            <p:cNvPr id="11269" name="Rectangle 5"/>
            <p:cNvSpPr>
              <a:spLocks noChangeArrowheads="1"/>
            </p:cNvSpPr>
            <p:nvPr/>
          </p:nvSpPr>
          <p:spPr bwMode="auto">
            <a:xfrm>
              <a:off x="3611" y="1278"/>
              <a:ext cx="1598" cy="524"/>
            </a:xfrm>
            <a:prstGeom prst="rect">
              <a:avLst/>
            </a:prstGeom>
            <a:noFill/>
            <a:ln w="9525">
              <a:noFill/>
              <a:miter lim="800000"/>
              <a:headEnd/>
              <a:tailEnd/>
            </a:ln>
            <a:effectLst/>
          </p:spPr>
          <p:txBody>
            <a:bodyPr lIns="92075" tIns="46038" rIns="92075" bIns="46038">
              <a:spAutoFit/>
            </a:bodyPr>
            <a:lstStyle/>
            <a:p>
              <a:pPr algn="ctr" defTabSz="346075">
                <a:lnSpc>
                  <a:spcPct val="80000"/>
                </a:lnSpc>
                <a:tabLst>
                  <a:tab pos="576263" algn="l"/>
                </a:tabLst>
                <a:defRPr/>
              </a:pPr>
              <a:r>
                <a:rPr lang="en-US" sz="2000">
                  <a:effectLst>
                    <a:outerShdw blurRad="38100" dist="38100" dir="2700000" algn="tl">
                      <a:srgbClr val="000000"/>
                    </a:outerShdw>
                  </a:effectLst>
                </a:rPr>
                <a:t>…</a:t>
              </a:r>
              <a:r>
                <a:rPr lang="en-US" sz="2000"/>
                <a:t>insert a new row into the </a:t>
              </a:r>
              <a:r>
                <a:rPr lang="en-US" sz="2000">
                  <a:latin typeface="Courier New" pitchFamily="49" charset="0"/>
                </a:rPr>
                <a:t>DEPARMENTS</a:t>
              </a:r>
              <a:r>
                <a:rPr lang="en-US" sz="2000"/>
                <a:t> table…</a:t>
              </a:r>
            </a:p>
          </p:txBody>
        </p:sp>
        <p:sp>
          <p:nvSpPr>
            <p:cNvPr id="13324" name="Arc 6"/>
            <p:cNvSpPr>
              <a:spLocks/>
            </p:cNvSpPr>
            <p:nvPr/>
          </p:nvSpPr>
          <p:spPr bwMode="auto">
            <a:xfrm>
              <a:off x="3951" y="2037"/>
              <a:ext cx="902" cy="391"/>
            </a:xfrm>
            <a:custGeom>
              <a:avLst/>
              <a:gdLst>
                <a:gd name="T0" fmla="*/ 0 w 21610"/>
                <a:gd name="T1" fmla="*/ 0 h 21600"/>
                <a:gd name="T2" fmla="*/ 0 w 21610"/>
                <a:gd name="T3" fmla="*/ 0 h 21600"/>
                <a:gd name="T4" fmla="*/ 0 w 21610"/>
                <a:gd name="T5" fmla="*/ 0 h 21600"/>
                <a:gd name="T6" fmla="*/ 0 60000 65536"/>
                <a:gd name="T7" fmla="*/ 0 60000 65536"/>
                <a:gd name="T8" fmla="*/ 0 60000 65536"/>
                <a:gd name="T9" fmla="*/ 0 w 21610"/>
                <a:gd name="T10" fmla="*/ 0 h 21600"/>
                <a:gd name="T11" fmla="*/ 21610 w 21610"/>
                <a:gd name="T12" fmla="*/ 21600 h 21600"/>
              </a:gdLst>
              <a:ahLst/>
              <a:cxnLst>
                <a:cxn ang="T6">
                  <a:pos x="T0" y="T1"/>
                </a:cxn>
                <a:cxn ang="T7">
                  <a:pos x="T2" y="T3"/>
                </a:cxn>
                <a:cxn ang="T8">
                  <a:pos x="T4" y="T5"/>
                </a:cxn>
              </a:cxnLst>
              <a:rect l="T9" t="T10" r="T11" b="T12"/>
              <a:pathLst>
                <a:path w="21610" h="21600" fill="none" extrusionOk="0">
                  <a:moveTo>
                    <a:pt x="0" y="0"/>
                  </a:moveTo>
                  <a:cubicBezTo>
                    <a:pt x="8" y="0"/>
                    <a:pt x="16" y="-1"/>
                    <a:pt x="24" y="0"/>
                  </a:cubicBezTo>
                  <a:cubicBezTo>
                    <a:pt x="11652" y="0"/>
                    <a:pt x="21193" y="9205"/>
                    <a:pt x="21610" y="20825"/>
                  </a:cubicBezTo>
                </a:path>
                <a:path w="21610" h="21600" stroke="0" extrusionOk="0">
                  <a:moveTo>
                    <a:pt x="0" y="0"/>
                  </a:moveTo>
                  <a:cubicBezTo>
                    <a:pt x="8" y="0"/>
                    <a:pt x="16" y="-1"/>
                    <a:pt x="24" y="0"/>
                  </a:cubicBezTo>
                  <a:cubicBezTo>
                    <a:pt x="11652" y="0"/>
                    <a:pt x="21193" y="9205"/>
                    <a:pt x="21610" y="20825"/>
                  </a:cubicBezTo>
                  <a:lnTo>
                    <a:pt x="24"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pic>
        <p:nvPicPr>
          <p:cNvPr id="13318"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83686"/>
            <a:ext cx="47625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19"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85536"/>
            <a:ext cx="47625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16961"/>
            <a:ext cx="4724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3321"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6" y="5827061"/>
            <a:ext cx="47593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94893789"/>
      </p:ext>
    </p:extLst>
  </p:cSld>
  <p:clrMapOvr>
    <a:masterClrMapping/>
  </p:clrMapOvr>
  <p:transition spd="slow">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6775" y="228600"/>
            <a:ext cx="8153400" cy="990600"/>
          </a:xfrm>
        </p:spPr>
        <p:txBody>
          <a:bodyPr/>
          <a:lstStyle/>
          <a:p>
            <a:r>
              <a:rPr lang="en-US"/>
              <a:t>The </a:t>
            </a:r>
            <a:r>
              <a:rPr lang="en-US">
                <a:latin typeface="Courier New" panose="02070309020205020404" pitchFamily="49" charset="0"/>
              </a:rPr>
              <a:t>INSERT</a:t>
            </a:r>
            <a:r>
              <a:rPr lang="en-US"/>
              <a:t> Statement Syntax</a:t>
            </a:r>
          </a:p>
        </p:txBody>
      </p:sp>
      <p:sp>
        <p:nvSpPr>
          <p:cNvPr id="13315" name="Rectangle 3"/>
          <p:cNvSpPr>
            <a:spLocks noGrp="1" noChangeArrowheads="1"/>
          </p:cNvSpPr>
          <p:nvPr>
            <p:ph idx="1"/>
          </p:nvPr>
        </p:nvSpPr>
        <p:spPr>
          <a:xfrm>
            <a:off x="1954307" y="1411942"/>
            <a:ext cx="8335869" cy="2961620"/>
          </a:xfrm>
        </p:spPr>
        <p:txBody>
          <a:bodyPr>
            <a:normAutofit lnSpcReduction="10000"/>
          </a:bodyPr>
          <a:lstStyle/>
          <a:p>
            <a:pPr>
              <a:defRPr/>
            </a:pPr>
            <a:r>
              <a:rPr lang="en-US" dirty="0"/>
              <a:t>Add new rows to a table by using the </a:t>
            </a:r>
            <a:r>
              <a:rPr lang="en-US" dirty="0">
                <a:latin typeface="Courier New" pitchFamily="49" charset="0"/>
              </a:rPr>
              <a:t>INSERT</a:t>
            </a:r>
            <a:r>
              <a:rPr lang="en-US" dirty="0"/>
              <a:t> statement.</a:t>
            </a:r>
            <a:br>
              <a:rPr lang="en-US" dirty="0"/>
            </a:br>
            <a:r>
              <a:rPr lang="en-US" dirty="0"/>
              <a:t/>
            </a:r>
            <a:br>
              <a:rPr lang="en-US" dirty="0"/>
            </a:br>
            <a:endParaRPr lang="en-US" dirty="0"/>
          </a:p>
          <a:p>
            <a:pPr>
              <a:buFont typeface="Arial" pitchFamily="34" charset="0"/>
              <a:buNone/>
              <a:defRPr/>
            </a:pPr>
            <a:endParaRPr lang="en-US" dirty="0"/>
          </a:p>
          <a:p>
            <a:pPr>
              <a:defRPr/>
            </a:pPr>
            <a:endParaRPr lang="en-US" dirty="0"/>
          </a:p>
          <a:p>
            <a:pPr>
              <a:defRPr/>
            </a:pPr>
            <a:r>
              <a:rPr lang="en-US" dirty="0"/>
              <a:t>Only one row is inserted at a time with this syntax.</a:t>
            </a:r>
          </a:p>
        </p:txBody>
      </p:sp>
      <p:sp>
        <p:nvSpPr>
          <p:cNvPr id="14340" name="Rectangle 4"/>
          <p:cNvSpPr>
            <a:spLocks noChangeArrowheads="1"/>
          </p:cNvSpPr>
          <p:nvPr/>
        </p:nvSpPr>
        <p:spPr bwMode="blackWhite">
          <a:xfrm>
            <a:off x="2481264" y="2560638"/>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a:solidFill>
                  <a:srgbClr val="000000"/>
                </a:solidFill>
                <a:latin typeface="Courier New" pitchFamily="49" charset="0"/>
              </a:rPr>
              <a:t>INSERT INTO	</a:t>
            </a:r>
            <a:r>
              <a:rPr lang="en-US" i="1">
                <a:solidFill>
                  <a:srgbClr val="000000"/>
                </a:solidFill>
                <a:latin typeface="Courier New" pitchFamily="49" charset="0"/>
              </a:rPr>
              <a:t>table </a:t>
            </a:r>
            <a:r>
              <a:rPr lang="en-US">
                <a:solidFill>
                  <a:srgbClr val="000000"/>
                </a:solidFill>
                <a:latin typeface="Courier New" pitchFamily="49" charset="0"/>
              </a:rPr>
              <a:t>[(</a:t>
            </a:r>
            <a:r>
              <a:rPr lang="en-US" i="1">
                <a:solidFill>
                  <a:srgbClr val="000000"/>
                </a:solidFill>
                <a:latin typeface="Courier New" pitchFamily="49" charset="0"/>
              </a:rPr>
              <a:t>column </a:t>
            </a:r>
            <a:r>
              <a:rPr lang="en-US">
                <a:solidFill>
                  <a:srgbClr val="000000"/>
                </a:solidFill>
                <a:latin typeface="Courier New" pitchFamily="49" charset="0"/>
              </a:rPr>
              <a:t>[</a:t>
            </a:r>
            <a:r>
              <a:rPr lang="en-US" i="1">
                <a:solidFill>
                  <a:srgbClr val="000000"/>
                </a:solidFill>
                <a:latin typeface="Courier New" pitchFamily="49" charset="0"/>
              </a:rPr>
              <a:t>, column...</a:t>
            </a:r>
            <a:r>
              <a:rPr lang="en-US">
                <a:solidFill>
                  <a:srgbClr val="000000"/>
                </a:solidFill>
                <a:latin typeface="Courier New" pitchFamily="49" charset="0"/>
              </a:rPr>
              <a:t>])]</a:t>
            </a:r>
            <a:endParaRPr lang="en-US" i="1">
              <a:solidFill>
                <a:srgbClr val="000000"/>
              </a:solidFill>
              <a:latin typeface="Courier New" pitchFamily="49" charset="0"/>
            </a:endParaRPr>
          </a:p>
          <a:p>
            <a:pPr>
              <a:tabLst>
                <a:tab pos="1200150" algn="l"/>
              </a:tabLst>
              <a:defRPr/>
            </a:pPr>
            <a:r>
              <a:rPr lang="en-US">
                <a:solidFill>
                  <a:srgbClr val="000000"/>
                </a:solidFill>
                <a:latin typeface="Courier New" pitchFamily="49" charset="0"/>
              </a:rPr>
              <a:t>VALUES		</a:t>
            </a:r>
            <a:r>
              <a:rPr lang="en-US" i="1">
                <a:solidFill>
                  <a:srgbClr val="000000"/>
                </a:solidFill>
                <a:latin typeface="Courier New" pitchFamily="49" charset="0"/>
              </a:rPr>
              <a:t>(value </a:t>
            </a:r>
            <a:r>
              <a:rPr lang="en-US">
                <a:solidFill>
                  <a:srgbClr val="000000"/>
                </a:solidFill>
                <a:latin typeface="Courier New" pitchFamily="49" charset="0"/>
              </a:rPr>
              <a:t>[</a:t>
            </a:r>
            <a:r>
              <a:rPr lang="en-US" i="1">
                <a:solidFill>
                  <a:srgbClr val="000000"/>
                </a:solidFill>
                <a:latin typeface="Courier New" pitchFamily="49" charset="0"/>
              </a:rPr>
              <a:t>, value...</a:t>
            </a:r>
            <a:r>
              <a:rPr lang="en-US">
                <a:solidFill>
                  <a:srgbClr val="000000"/>
                </a:solidFill>
                <a:latin typeface="Courier New" pitchFamily="49" charset="0"/>
              </a:rPr>
              <a:t>]);</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12840551"/>
      </p:ext>
    </p:extLst>
  </p:cSld>
  <p:clrMapOvr>
    <a:masterClrMapping/>
  </p:clrMapOvr>
  <p:transition spd="slow">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2354077" y="3554507"/>
            <a:ext cx="7681912" cy="1139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pPr>
              <a:defRPr/>
            </a:pPr>
            <a:endParaRPr lang="en-US">
              <a:latin typeface="Arial" charset="0"/>
            </a:endParaRPr>
          </a:p>
        </p:txBody>
      </p:sp>
      <p:sp>
        <p:nvSpPr>
          <p:cNvPr id="15363" name="Rectangle 3"/>
          <p:cNvSpPr>
            <a:spLocks noGrp="1" noChangeArrowheads="1"/>
          </p:cNvSpPr>
          <p:nvPr>
            <p:ph type="title"/>
          </p:nvPr>
        </p:nvSpPr>
        <p:spPr>
          <a:xfrm>
            <a:off x="2136775" y="228600"/>
            <a:ext cx="8153400" cy="990600"/>
          </a:xfrm>
        </p:spPr>
        <p:txBody>
          <a:bodyPr/>
          <a:lstStyle/>
          <a:p>
            <a:r>
              <a:rPr lang="en-US"/>
              <a:t>Inserting New Rows</a:t>
            </a:r>
          </a:p>
        </p:txBody>
      </p:sp>
      <p:sp>
        <p:nvSpPr>
          <p:cNvPr id="15364" name="Rectangle 4"/>
          <p:cNvSpPr>
            <a:spLocks noGrp="1" noChangeArrowheads="1"/>
          </p:cNvSpPr>
          <p:nvPr>
            <p:ph idx="1"/>
          </p:nvPr>
        </p:nvSpPr>
        <p:spPr>
          <a:xfrm>
            <a:off x="1994648" y="1219200"/>
            <a:ext cx="8216153" cy="4876800"/>
          </a:xfrm>
        </p:spPr>
        <p:txBody>
          <a:bodyPr>
            <a:normAutofit lnSpcReduction="10000"/>
          </a:bodyPr>
          <a:lstStyle/>
          <a:p>
            <a:pPr>
              <a:defRPr/>
            </a:pPr>
            <a:r>
              <a:rPr lang="en-US" dirty="0"/>
              <a:t>Insert a new row containing values for each column.</a:t>
            </a:r>
          </a:p>
          <a:p>
            <a:pPr>
              <a:defRPr/>
            </a:pPr>
            <a:r>
              <a:rPr lang="en-US" dirty="0"/>
              <a:t>List values in the default order of the columns in the table. </a:t>
            </a:r>
          </a:p>
          <a:p>
            <a:pPr>
              <a:defRPr/>
            </a:pPr>
            <a:r>
              <a:rPr lang="en-US" dirty="0"/>
              <a:t>Optionally, list the columns in the </a:t>
            </a:r>
            <a:r>
              <a:rPr lang="en-US" dirty="0">
                <a:latin typeface="Courier New" pitchFamily="49" charset="0"/>
              </a:rPr>
              <a:t>INSERT</a:t>
            </a:r>
            <a:r>
              <a:rPr lang="en-US" dirty="0"/>
              <a:t> clause.</a:t>
            </a:r>
            <a:br>
              <a:rPr lang="en-US" dirty="0"/>
            </a:br>
            <a:endParaRPr lang="en-US" dirty="0"/>
          </a:p>
          <a:p>
            <a:pPr>
              <a:buFont typeface="Wingdings" panose="05000000000000000000" pitchFamily="2" charset="2"/>
              <a:buNone/>
              <a:defRPr/>
            </a:pPr>
            <a:r>
              <a:rPr lang="en-US" dirty="0"/>
              <a:t/>
            </a:r>
            <a:br>
              <a:rPr lang="en-US" dirty="0"/>
            </a:br>
            <a:r>
              <a:rPr lang="en-US" dirty="0"/>
              <a:t/>
            </a:r>
            <a:br>
              <a:rPr lang="en-US" dirty="0"/>
            </a:br>
            <a:endParaRPr lang="en-US" dirty="0"/>
          </a:p>
          <a:p>
            <a:pPr>
              <a:buFont typeface="Arial" pitchFamily="34" charset="0"/>
              <a:buNone/>
              <a:defRPr/>
            </a:pPr>
            <a:endParaRPr lang="en-US" dirty="0"/>
          </a:p>
          <a:p>
            <a:pPr>
              <a:defRPr/>
            </a:pPr>
            <a:r>
              <a:rPr lang="en-US" dirty="0"/>
              <a:t>Enclose character and date values within single quotation marks.</a:t>
            </a:r>
          </a:p>
        </p:txBody>
      </p:sp>
      <p:sp>
        <p:nvSpPr>
          <p:cNvPr id="15365" name="Rectangle 5"/>
          <p:cNvSpPr>
            <a:spLocks noChangeArrowheads="1"/>
          </p:cNvSpPr>
          <p:nvPr/>
        </p:nvSpPr>
        <p:spPr bwMode="blackWhite">
          <a:xfrm>
            <a:off x="2506663" y="3689351"/>
            <a:ext cx="731361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tabLst>
                <a:tab pos="1200150" algn="l"/>
              </a:tabLst>
              <a:defRPr>
                <a:solidFill>
                  <a:schemeClr val="tx1"/>
                </a:solidFill>
                <a:latin typeface="Arial" panose="020B0604020202020204" pitchFamily="34" charset="0"/>
              </a:defRPr>
            </a:lvl1pPr>
            <a:lvl2pPr marL="742950" indent="-285750" eaLnBrk="0" hangingPunct="0">
              <a:tabLst>
                <a:tab pos="1200150" algn="l"/>
              </a:tabLst>
              <a:defRPr>
                <a:solidFill>
                  <a:schemeClr val="tx1"/>
                </a:solidFill>
                <a:latin typeface="Arial" panose="020B0604020202020204" pitchFamily="34" charset="0"/>
              </a:defRPr>
            </a:lvl2pPr>
            <a:lvl3pPr marL="1143000" indent="-228600" eaLnBrk="0" hangingPunct="0">
              <a:tabLst>
                <a:tab pos="1200150" algn="l"/>
              </a:tabLst>
              <a:defRPr>
                <a:solidFill>
                  <a:schemeClr val="tx1"/>
                </a:solidFill>
                <a:latin typeface="Arial" panose="020B0604020202020204" pitchFamily="34" charset="0"/>
              </a:defRPr>
            </a:lvl3pPr>
            <a:lvl4pPr marL="1600200" indent="-228600" eaLnBrk="0" hangingPunct="0">
              <a:tabLst>
                <a:tab pos="1200150" algn="l"/>
              </a:tabLst>
              <a:defRPr>
                <a:solidFill>
                  <a:schemeClr val="tx1"/>
                </a:solidFill>
                <a:latin typeface="Arial" panose="020B0604020202020204" pitchFamily="34" charset="0"/>
              </a:defRPr>
            </a:lvl4pPr>
            <a:lvl5pPr marL="2057400" indent="-228600" eaLnBrk="0" hangingPunct="0">
              <a:tabLst>
                <a:tab pos="12001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eaLnBrk="1" hangingPunct="1"/>
            <a:r>
              <a:rPr lang="en-US">
                <a:solidFill>
                  <a:srgbClr val="000000"/>
                </a:solidFill>
                <a:latin typeface="Courier New" panose="02070309020205020404" pitchFamily="49" charset="0"/>
              </a:rPr>
              <a:t>INSERT INTO departments(department_id, department_name, </a:t>
            </a:r>
          </a:p>
          <a:p>
            <a:pPr eaLnBrk="1" hangingPunct="1"/>
            <a:r>
              <a:rPr lang="en-US">
                <a:solidFill>
                  <a:srgbClr val="000000"/>
                </a:solidFill>
                <a:latin typeface="Courier New" panose="02070309020205020404" pitchFamily="49" charset="0"/>
              </a:rPr>
              <a:t>                        manager_id, location_id)</a:t>
            </a:r>
          </a:p>
          <a:p>
            <a:pPr eaLnBrk="1" hangingPunct="1"/>
            <a:r>
              <a:rPr lang="en-US">
                <a:solidFill>
                  <a:srgbClr val="000000"/>
                </a:solidFill>
                <a:latin typeface="Courier New" panose="02070309020205020404" pitchFamily="49" charset="0"/>
              </a:rPr>
              <a:t>VALUES      (70, 'Public Relations', 100, 1700);</a:t>
            </a:r>
          </a:p>
          <a:p>
            <a:pPr eaLnBrk="1" hangingPunct="1"/>
            <a:r>
              <a:rPr lang="en-US">
                <a:solidFill>
                  <a:srgbClr val="FC0128"/>
                </a:solidFill>
                <a:latin typeface="Courier New" panose="02070309020205020404" pitchFamily="49" charset="0"/>
              </a:rPr>
              <a:t>1 row created.</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33644017"/>
      </p:ext>
    </p:extLst>
  </p:cSld>
  <p:clrMapOvr>
    <a:masterClrMapping/>
  </p:clrMapOvr>
  <p:transition spd="slow">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blackWhite">
          <a:xfrm>
            <a:off x="2447926" y="4231904"/>
            <a:ext cx="750252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a:solidFill>
                <a:srgbClr val="000000"/>
              </a:solidFill>
              <a:latin typeface="Courier New" pitchFamily="49" charset="0"/>
            </a:endParaRPr>
          </a:p>
          <a:p>
            <a:pPr>
              <a:tabLst>
                <a:tab pos="1200150" algn="l"/>
              </a:tabLst>
              <a:defRPr/>
            </a:pPr>
            <a:endParaRPr lang="en-US">
              <a:solidFill>
                <a:srgbClr val="000000"/>
              </a:solidFill>
              <a:latin typeface="Courier New" pitchFamily="49" charset="0"/>
            </a:endParaRPr>
          </a:p>
        </p:txBody>
      </p:sp>
      <p:sp>
        <p:nvSpPr>
          <p:cNvPr id="16387" name="Rectangle 2"/>
          <p:cNvSpPr>
            <a:spLocks noChangeArrowheads="1"/>
          </p:cNvSpPr>
          <p:nvPr/>
        </p:nvSpPr>
        <p:spPr bwMode="blackWhite">
          <a:xfrm>
            <a:off x="2459038" y="2184029"/>
            <a:ext cx="7505700" cy="1201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sz="1600">
              <a:solidFill>
                <a:srgbClr val="000000"/>
              </a:solidFill>
              <a:latin typeface="Courier New" pitchFamily="49" charset="0"/>
            </a:endParaRPr>
          </a:p>
          <a:p>
            <a:pPr>
              <a:tabLst>
                <a:tab pos="1200150" algn="l"/>
              </a:tabLst>
              <a:defRPr/>
            </a:pPr>
            <a:endParaRPr lang="en-US" sz="1600">
              <a:solidFill>
                <a:srgbClr val="000000"/>
              </a:solidFill>
              <a:latin typeface="Courier New" pitchFamily="49" charset="0"/>
            </a:endParaRPr>
          </a:p>
        </p:txBody>
      </p:sp>
      <p:sp>
        <p:nvSpPr>
          <p:cNvPr id="17418" name="Rectangle 10"/>
          <p:cNvSpPr>
            <a:spLocks noChangeArrowheads="1"/>
          </p:cNvSpPr>
          <p:nvPr/>
        </p:nvSpPr>
        <p:spPr bwMode="blackWhite">
          <a:xfrm>
            <a:off x="2446339" y="4211268"/>
            <a:ext cx="6486525" cy="9413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dirty="0">
                <a:solidFill>
                  <a:srgbClr val="000000"/>
                </a:solidFill>
                <a:latin typeface="Courier New" pitchFamily="49" charset="0"/>
              </a:rPr>
              <a:t>INSERT INTO	departments</a:t>
            </a:r>
          </a:p>
          <a:p>
            <a:pPr>
              <a:tabLst>
                <a:tab pos="1200150" algn="l"/>
              </a:tabLst>
              <a:defRPr/>
            </a:pPr>
            <a:r>
              <a:rPr lang="en-US" dirty="0">
                <a:solidFill>
                  <a:srgbClr val="000000"/>
                </a:solidFill>
                <a:latin typeface="Courier New" pitchFamily="49" charset="0"/>
              </a:rPr>
              <a:t>VALUES		(100, 'Finance', NULL, NULL);</a:t>
            </a:r>
          </a:p>
          <a:p>
            <a:pPr>
              <a:tabLst>
                <a:tab pos="1200150" algn="l"/>
              </a:tabLst>
              <a:defRPr/>
            </a:pPr>
            <a:r>
              <a:rPr lang="en-US" dirty="0">
                <a:solidFill>
                  <a:srgbClr val="FF3300"/>
                </a:solidFill>
                <a:effectLst>
                  <a:outerShdw blurRad="38100" dist="38100" dir="2700000" algn="tl">
                    <a:srgbClr val="FFFFFF"/>
                  </a:outerShdw>
                </a:effectLst>
                <a:latin typeface="Courier New" pitchFamily="49" charset="0"/>
              </a:rPr>
              <a:t>1 row created.</a:t>
            </a:r>
          </a:p>
        </p:txBody>
      </p:sp>
      <p:sp>
        <p:nvSpPr>
          <p:cNvPr id="17419" name="Rectangle 11"/>
          <p:cNvSpPr>
            <a:spLocks noChangeArrowheads="1"/>
          </p:cNvSpPr>
          <p:nvPr/>
        </p:nvSpPr>
        <p:spPr bwMode="blackWhite">
          <a:xfrm>
            <a:off x="2438400" y="2306268"/>
            <a:ext cx="7302500" cy="9413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a:solidFill>
                  <a:srgbClr val="000000"/>
                </a:solidFill>
                <a:latin typeface="Courier New" pitchFamily="49" charset="0"/>
              </a:rPr>
              <a:t>INSERT INTO	departments (department_id, </a:t>
            </a:r>
          </a:p>
          <a:p>
            <a:pPr>
              <a:tabLst>
                <a:tab pos="1200150" algn="l"/>
              </a:tabLst>
              <a:defRPr/>
            </a:pPr>
            <a:r>
              <a:rPr lang="en-US">
                <a:solidFill>
                  <a:srgbClr val="000000"/>
                </a:solidFill>
                <a:latin typeface="Courier New" pitchFamily="49" charset="0"/>
              </a:rPr>
              <a:t>                          department_name    )</a:t>
            </a:r>
          </a:p>
          <a:p>
            <a:pPr>
              <a:tabLst>
                <a:tab pos="1200150" algn="l"/>
              </a:tabLst>
              <a:defRPr/>
            </a:pPr>
            <a:r>
              <a:rPr lang="en-US">
                <a:solidFill>
                  <a:srgbClr val="000000"/>
                </a:solidFill>
                <a:latin typeface="Courier New" pitchFamily="49" charset="0"/>
              </a:rPr>
              <a:t>VALUES		(30, 'Purchasing');</a:t>
            </a:r>
          </a:p>
          <a:p>
            <a:pPr>
              <a:tabLst>
                <a:tab pos="1200150" algn="l"/>
              </a:tabLst>
              <a:defRPr/>
            </a:pPr>
            <a:r>
              <a:rPr lang="en-US">
                <a:solidFill>
                  <a:srgbClr val="FF3300"/>
                </a:solidFill>
                <a:effectLst>
                  <a:outerShdw blurRad="38100" dist="38100" dir="2700000" algn="tl">
                    <a:srgbClr val="FFFFFF"/>
                  </a:outerShdw>
                </a:effectLst>
                <a:latin typeface="Courier New" pitchFamily="49" charset="0"/>
              </a:rPr>
              <a:t>1 row created.</a:t>
            </a:r>
          </a:p>
        </p:txBody>
      </p:sp>
      <p:sp>
        <p:nvSpPr>
          <p:cNvPr id="16390" name="Rectangle 4"/>
          <p:cNvSpPr>
            <a:spLocks noGrp="1" noChangeArrowheads="1"/>
          </p:cNvSpPr>
          <p:nvPr>
            <p:ph type="title"/>
          </p:nvPr>
        </p:nvSpPr>
        <p:spPr>
          <a:xfrm>
            <a:off x="2136775" y="228600"/>
            <a:ext cx="8153400" cy="990600"/>
          </a:xfrm>
        </p:spPr>
        <p:txBody>
          <a:bodyPr/>
          <a:lstStyle/>
          <a:p>
            <a:r>
              <a:rPr lang="en-US"/>
              <a:t>Inserting Rows with Null Values</a:t>
            </a:r>
          </a:p>
        </p:txBody>
      </p:sp>
      <p:sp>
        <p:nvSpPr>
          <p:cNvPr id="17413" name="Rectangle 5"/>
          <p:cNvSpPr>
            <a:spLocks noGrp="1" noChangeArrowheads="1"/>
          </p:cNvSpPr>
          <p:nvPr>
            <p:ph idx="1"/>
          </p:nvPr>
        </p:nvSpPr>
        <p:spPr>
          <a:xfrm>
            <a:off x="2384425" y="1250580"/>
            <a:ext cx="7385050" cy="727075"/>
          </a:xfrm>
        </p:spPr>
        <p:txBody>
          <a:bodyPr>
            <a:normAutofit fontScale="92500" lnSpcReduction="10000"/>
          </a:bodyPr>
          <a:lstStyle/>
          <a:p>
            <a:pPr>
              <a:defRPr/>
            </a:pPr>
            <a:r>
              <a:rPr lang="en-US" dirty="0"/>
              <a:t>Implicit method: Omit the column from the </a:t>
            </a:r>
            <a:br>
              <a:rPr lang="en-US" dirty="0"/>
            </a:br>
            <a:r>
              <a:rPr lang="en-US" dirty="0"/>
              <a:t>column list.</a:t>
            </a:r>
          </a:p>
        </p:txBody>
      </p:sp>
      <p:sp>
        <p:nvSpPr>
          <p:cNvPr id="16392" name="Rectangle 6"/>
          <p:cNvSpPr>
            <a:spLocks noChangeArrowheads="1"/>
          </p:cNvSpPr>
          <p:nvPr/>
        </p:nvSpPr>
        <p:spPr bwMode="ltGray">
          <a:xfrm>
            <a:off x="7579288" y="2525342"/>
            <a:ext cx="141288" cy="26511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93" name="Rectangle 7"/>
          <p:cNvSpPr>
            <a:spLocks noChangeArrowheads="1"/>
          </p:cNvSpPr>
          <p:nvPr/>
        </p:nvSpPr>
        <p:spPr bwMode="ltGray">
          <a:xfrm>
            <a:off x="6449081" y="4514574"/>
            <a:ext cx="600075" cy="34607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94" name="Rectangle 8"/>
          <p:cNvSpPr>
            <a:spLocks noChangeArrowheads="1"/>
          </p:cNvSpPr>
          <p:nvPr/>
        </p:nvSpPr>
        <p:spPr bwMode="ltGray">
          <a:xfrm>
            <a:off x="7831047" y="2525342"/>
            <a:ext cx="141288" cy="26511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95" name="Rectangle 9"/>
          <p:cNvSpPr>
            <a:spLocks noChangeArrowheads="1"/>
          </p:cNvSpPr>
          <p:nvPr/>
        </p:nvSpPr>
        <p:spPr bwMode="ltGray">
          <a:xfrm>
            <a:off x="7150383" y="4501127"/>
            <a:ext cx="600075" cy="34607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96" name="Rectangle 12"/>
          <p:cNvSpPr>
            <a:spLocks noChangeArrowheads="1"/>
          </p:cNvSpPr>
          <p:nvPr/>
        </p:nvSpPr>
        <p:spPr bwMode="auto">
          <a:xfrm>
            <a:off x="2384425" y="3460379"/>
            <a:ext cx="7385050" cy="736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04813" indent="-404813" defTabSz="346075" eaLnBrk="0" hangingPunct="0">
              <a:tabLst>
                <a:tab pos="571500" algn="l"/>
              </a:tabLst>
              <a:defRPr>
                <a:solidFill>
                  <a:schemeClr val="tx1"/>
                </a:solidFill>
                <a:latin typeface="Arial" panose="020B0604020202020204" pitchFamily="34" charset="0"/>
              </a:defRPr>
            </a:lvl1pPr>
            <a:lvl2pPr marL="742950" indent="-285750" defTabSz="346075" eaLnBrk="0" hangingPunct="0">
              <a:tabLst>
                <a:tab pos="571500" algn="l"/>
              </a:tabLst>
              <a:defRPr>
                <a:solidFill>
                  <a:schemeClr val="tx1"/>
                </a:solidFill>
                <a:latin typeface="Arial" panose="020B0604020202020204" pitchFamily="34" charset="0"/>
              </a:defRPr>
            </a:lvl2pPr>
            <a:lvl3pPr marL="1143000" indent="-228600" defTabSz="346075" eaLnBrk="0" hangingPunct="0">
              <a:tabLst>
                <a:tab pos="571500" algn="l"/>
              </a:tabLst>
              <a:defRPr>
                <a:solidFill>
                  <a:schemeClr val="tx1"/>
                </a:solidFill>
                <a:latin typeface="Arial" panose="020B0604020202020204" pitchFamily="34" charset="0"/>
              </a:defRPr>
            </a:lvl3pPr>
            <a:lvl4pPr marL="1600200" indent="-228600" defTabSz="346075" eaLnBrk="0" hangingPunct="0">
              <a:tabLst>
                <a:tab pos="571500" algn="l"/>
              </a:tabLst>
              <a:defRPr>
                <a:solidFill>
                  <a:schemeClr val="tx1"/>
                </a:solidFill>
                <a:latin typeface="Arial" panose="020B0604020202020204" pitchFamily="34" charset="0"/>
              </a:defRPr>
            </a:lvl4pPr>
            <a:lvl5pPr marL="2057400" indent="-228600" defTabSz="346075" eaLnBrk="0" hangingPunct="0">
              <a:tabLst>
                <a:tab pos="571500" algn="l"/>
              </a:tabLst>
              <a:defRPr>
                <a:solidFill>
                  <a:schemeClr val="tx1"/>
                </a:solidFill>
                <a:latin typeface="Arial" panose="020B0604020202020204" pitchFamily="34" charset="0"/>
              </a:defRPr>
            </a:lvl5pPr>
            <a:lvl6pPr marL="25146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eaLnBrk="1" hangingPunct="1">
              <a:lnSpc>
                <a:spcPct val="95000"/>
              </a:lnSpc>
              <a:spcBef>
                <a:spcPct val="35000"/>
              </a:spcBef>
              <a:buClr>
                <a:schemeClr val="hlink"/>
              </a:buClr>
              <a:buSzPct val="125000"/>
              <a:buFont typeface="Arial" panose="020B0604020202020204" pitchFamily="34" charset="0"/>
              <a:buChar char="•"/>
            </a:pPr>
            <a:r>
              <a:rPr lang="en-US" sz="2200"/>
              <a:t>Explicit method: Specify the </a:t>
            </a:r>
            <a:r>
              <a:rPr lang="en-US" sz="2200">
                <a:latin typeface="Courier New" panose="02070309020205020404" pitchFamily="49" charset="0"/>
              </a:rPr>
              <a:t>NULL</a:t>
            </a:r>
            <a:r>
              <a:rPr lang="en-US" sz="2200"/>
              <a:t> keyword in the </a:t>
            </a:r>
            <a:r>
              <a:rPr lang="en-US" sz="2200">
                <a:latin typeface="Courier New" panose="02070309020205020404" pitchFamily="49" charset="0"/>
              </a:rPr>
              <a:t>VALUES</a:t>
            </a:r>
            <a:r>
              <a:rPr lang="en-US" sz="2200"/>
              <a:t> clause.</a:t>
            </a:r>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4824989"/>
      </p:ext>
    </p:extLst>
  </p:cSld>
  <p:clrMapOvr>
    <a:masterClrMapping/>
  </p:clrMapOvr>
  <p:transition spd="slow">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2449514" y="1968317"/>
            <a:ext cx="7481887" cy="341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a:solidFill>
                <a:srgbClr val="000000"/>
              </a:solidFill>
              <a:latin typeface="Courier New" pitchFamily="49" charset="0"/>
            </a:endParaRPr>
          </a:p>
          <a:p>
            <a:pPr>
              <a:tabLst>
                <a:tab pos="1200150" algn="l"/>
              </a:tabLst>
              <a:defRPr/>
            </a:pPr>
            <a:endParaRPr lang="en-US">
              <a:solidFill>
                <a:srgbClr val="000000"/>
              </a:solidFill>
              <a:latin typeface="Courier New" pitchFamily="49" charset="0"/>
            </a:endParaRPr>
          </a:p>
        </p:txBody>
      </p:sp>
      <p:sp>
        <p:nvSpPr>
          <p:cNvPr id="19463" name="Rectangle 7"/>
          <p:cNvSpPr>
            <a:spLocks noChangeArrowheads="1"/>
          </p:cNvSpPr>
          <p:nvPr/>
        </p:nvSpPr>
        <p:spPr bwMode="blackWhite">
          <a:xfrm>
            <a:off x="2408239" y="2058805"/>
            <a:ext cx="6524625" cy="32162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dirty="0">
                <a:solidFill>
                  <a:srgbClr val="000000"/>
                </a:solidFill>
                <a:latin typeface="Courier New" pitchFamily="49" charset="0"/>
              </a:rPr>
              <a:t>INSERT INTO employees (</a:t>
            </a:r>
            <a:r>
              <a:rPr lang="en-US" dirty="0" err="1">
                <a:solidFill>
                  <a:srgbClr val="000000"/>
                </a:solidFill>
                <a:latin typeface="Courier New" pitchFamily="49" charset="0"/>
              </a:rPr>
              <a:t>employee_id</a:t>
            </a:r>
            <a:r>
              <a:rPr lang="en-US" dirty="0">
                <a:solidFill>
                  <a:srgbClr val="000000"/>
                </a:solidFill>
                <a:latin typeface="Courier New" pitchFamily="49" charset="0"/>
              </a:rPr>
              <a:t>, </a:t>
            </a:r>
          </a:p>
          <a:p>
            <a:pPr>
              <a:tabLst>
                <a:tab pos="1200150" algn="l"/>
              </a:tabLst>
              <a:defRPr/>
            </a:pPr>
            <a:r>
              <a:rPr lang="en-US" dirty="0">
                <a:solidFill>
                  <a:srgbClr val="000000"/>
                </a:solidFill>
                <a:latin typeface="Courier New" pitchFamily="49" charset="0"/>
              </a:rPr>
              <a:t>                 </a:t>
            </a:r>
            <a:r>
              <a:rPr lang="en-US" dirty="0" err="1">
                <a:solidFill>
                  <a:srgbClr val="000000"/>
                </a:solidFill>
                <a:latin typeface="Courier New" pitchFamily="49" charset="0"/>
              </a:rPr>
              <a:t>first_name</a:t>
            </a:r>
            <a:r>
              <a:rPr lang="en-US" dirty="0">
                <a:solidFill>
                  <a:srgbClr val="000000"/>
                </a:solidFill>
                <a:latin typeface="Courier New" pitchFamily="49" charset="0"/>
              </a:rPr>
              <a:t>, </a:t>
            </a:r>
            <a:r>
              <a:rPr lang="en-US" dirty="0" err="1">
                <a:solidFill>
                  <a:srgbClr val="000000"/>
                </a:solidFill>
                <a:latin typeface="Courier New" pitchFamily="49" charset="0"/>
              </a:rPr>
              <a:t>last_name</a:t>
            </a:r>
            <a:r>
              <a:rPr lang="en-US" dirty="0">
                <a:solidFill>
                  <a:srgbClr val="000000"/>
                </a:solidFill>
                <a:latin typeface="Courier New" pitchFamily="49" charset="0"/>
              </a:rPr>
              <a:t>, </a:t>
            </a:r>
          </a:p>
          <a:p>
            <a:pPr>
              <a:tabLst>
                <a:tab pos="1200150" algn="l"/>
              </a:tabLst>
              <a:defRPr/>
            </a:pPr>
            <a:r>
              <a:rPr lang="en-US" dirty="0">
                <a:solidFill>
                  <a:srgbClr val="000000"/>
                </a:solidFill>
                <a:latin typeface="Courier New" pitchFamily="49" charset="0"/>
              </a:rPr>
              <a:t>                 email, </a:t>
            </a:r>
            <a:r>
              <a:rPr lang="en-US" dirty="0" err="1">
                <a:solidFill>
                  <a:srgbClr val="000000"/>
                </a:solidFill>
                <a:latin typeface="Courier New" pitchFamily="49" charset="0"/>
              </a:rPr>
              <a:t>phone_number</a:t>
            </a:r>
            <a:r>
              <a:rPr lang="en-US" dirty="0">
                <a:solidFill>
                  <a:srgbClr val="000000"/>
                </a:solidFill>
                <a:latin typeface="Courier New" pitchFamily="49" charset="0"/>
              </a:rPr>
              <a:t>,</a:t>
            </a:r>
          </a:p>
          <a:p>
            <a:pPr>
              <a:tabLst>
                <a:tab pos="1200150" algn="l"/>
              </a:tabLst>
              <a:defRPr/>
            </a:pPr>
            <a:r>
              <a:rPr lang="en-US" dirty="0">
                <a:solidFill>
                  <a:srgbClr val="000000"/>
                </a:solidFill>
                <a:latin typeface="Courier New" pitchFamily="49" charset="0"/>
              </a:rPr>
              <a:t>                 </a:t>
            </a:r>
            <a:r>
              <a:rPr lang="en-US" dirty="0" err="1">
                <a:solidFill>
                  <a:srgbClr val="000000"/>
                </a:solidFill>
                <a:latin typeface="Courier New" pitchFamily="49" charset="0"/>
              </a:rPr>
              <a:t>hire_date</a:t>
            </a:r>
            <a:r>
              <a:rPr lang="en-US" dirty="0">
                <a:solidFill>
                  <a:srgbClr val="000000"/>
                </a:solidFill>
                <a:latin typeface="Courier New" pitchFamily="49" charset="0"/>
              </a:rPr>
              <a:t>, </a:t>
            </a:r>
            <a:r>
              <a:rPr lang="en-US" dirty="0" err="1">
                <a:solidFill>
                  <a:srgbClr val="000000"/>
                </a:solidFill>
                <a:latin typeface="Courier New" pitchFamily="49" charset="0"/>
              </a:rPr>
              <a:t>job_id</a:t>
            </a:r>
            <a:r>
              <a:rPr lang="en-US" dirty="0">
                <a:solidFill>
                  <a:srgbClr val="000000"/>
                </a:solidFill>
                <a:latin typeface="Courier New" pitchFamily="49" charset="0"/>
              </a:rPr>
              <a:t>, salary, </a:t>
            </a:r>
          </a:p>
          <a:p>
            <a:pPr>
              <a:tabLst>
                <a:tab pos="1200150" algn="l"/>
              </a:tabLst>
              <a:defRPr/>
            </a:pPr>
            <a:r>
              <a:rPr lang="en-US" dirty="0">
                <a:solidFill>
                  <a:srgbClr val="000000"/>
                </a:solidFill>
                <a:latin typeface="Courier New" pitchFamily="49" charset="0"/>
              </a:rPr>
              <a:t>                 </a:t>
            </a:r>
            <a:r>
              <a:rPr lang="en-US" dirty="0" err="1">
                <a:solidFill>
                  <a:srgbClr val="000000"/>
                </a:solidFill>
                <a:latin typeface="Courier New" pitchFamily="49" charset="0"/>
              </a:rPr>
              <a:t>commission_pct</a:t>
            </a:r>
            <a:r>
              <a:rPr lang="en-US" dirty="0">
                <a:solidFill>
                  <a:srgbClr val="000000"/>
                </a:solidFill>
                <a:latin typeface="Courier New" pitchFamily="49" charset="0"/>
              </a:rPr>
              <a:t>, </a:t>
            </a:r>
            <a:r>
              <a:rPr lang="en-US" dirty="0" err="1">
                <a:solidFill>
                  <a:srgbClr val="000000"/>
                </a:solidFill>
                <a:latin typeface="Courier New" pitchFamily="49" charset="0"/>
              </a:rPr>
              <a:t>manager_id</a:t>
            </a:r>
            <a:r>
              <a:rPr lang="en-US" dirty="0">
                <a:solidFill>
                  <a:srgbClr val="000000"/>
                </a:solidFill>
                <a:latin typeface="Courier New" pitchFamily="49" charset="0"/>
              </a:rPr>
              <a:t>,</a:t>
            </a:r>
          </a:p>
          <a:p>
            <a:pPr>
              <a:tabLst>
                <a:tab pos="1200150" algn="l"/>
              </a:tabLst>
              <a:defRPr/>
            </a:pPr>
            <a:r>
              <a:rPr lang="en-US" dirty="0">
                <a:solidFill>
                  <a:srgbClr val="000000"/>
                </a:solidFill>
                <a:latin typeface="Courier New" pitchFamily="49" charset="0"/>
              </a:rPr>
              <a:t>                 </a:t>
            </a:r>
            <a:r>
              <a:rPr lang="en-US" dirty="0" err="1">
                <a:solidFill>
                  <a:srgbClr val="000000"/>
                </a:solidFill>
                <a:latin typeface="Courier New" pitchFamily="49" charset="0"/>
              </a:rPr>
              <a:t>department_id</a:t>
            </a:r>
            <a:r>
              <a:rPr lang="en-US" dirty="0">
                <a:solidFill>
                  <a:srgbClr val="000000"/>
                </a:solidFill>
                <a:latin typeface="Courier New" pitchFamily="49" charset="0"/>
              </a:rPr>
              <a:t>)</a:t>
            </a:r>
          </a:p>
          <a:p>
            <a:pPr>
              <a:tabLst>
                <a:tab pos="1200150" algn="l"/>
              </a:tabLst>
              <a:defRPr/>
            </a:pPr>
            <a:r>
              <a:rPr lang="en-US" dirty="0">
                <a:solidFill>
                  <a:srgbClr val="000000"/>
                </a:solidFill>
                <a:latin typeface="Courier New" pitchFamily="49" charset="0"/>
              </a:rPr>
              <a:t>VALUES		   (113, </a:t>
            </a:r>
          </a:p>
          <a:p>
            <a:pPr>
              <a:tabLst>
                <a:tab pos="1200150" algn="l"/>
              </a:tabLst>
              <a:defRPr/>
            </a:pPr>
            <a:r>
              <a:rPr lang="en-US" dirty="0">
                <a:solidFill>
                  <a:srgbClr val="000000"/>
                </a:solidFill>
                <a:latin typeface="Courier New" pitchFamily="49" charset="0"/>
              </a:rPr>
              <a:t>                 'Louis', 'Popp', </a:t>
            </a:r>
          </a:p>
          <a:p>
            <a:pPr>
              <a:tabLst>
                <a:tab pos="1200150" algn="l"/>
              </a:tabLst>
              <a:defRPr/>
            </a:pPr>
            <a:r>
              <a:rPr lang="en-US" dirty="0">
                <a:solidFill>
                  <a:srgbClr val="000000"/>
                </a:solidFill>
                <a:latin typeface="Courier New" pitchFamily="49" charset="0"/>
              </a:rPr>
              <a:t>                 'LPOPP@gmail.com', '515.124.4567', </a:t>
            </a:r>
          </a:p>
          <a:p>
            <a:pPr>
              <a:tabLst>
                <a:tab pos="1200150" algn="l"/>
              </a:tabLst>
              <a:defRPr/>
            </a:pPr>
            <a:r>
              <a:rPr lang="en-US" dirty="0">
                <a:solidFill>
                  <a:srgbClr val="000000"/>
                </a:solidFill>
                <a:latin typeface="Courier New" pitchFamily="49" charset="0"/>
              </a:rPr>
              <a:t>                 SYSDATE, 'AC_ACCOUNT', 6900, </a:t>
            </a:r>
          </a:p>
          <a:p>
            <a:pPr>
              <a:tabLst>
                <a:tab pos="1200150" algn="l"/>
              </a:tabLst>
              <a:defRPr/>
            </a:pPr>
            <a:r>
              <a:rPr lang="en-US" dirty="0">
                <a:solidFill>
                  <a:srgbClr val="000000"/>
                </a:solidFill>
                <a:latin typeface="Courier New" pitchFamily="49" charset="0"/>
              </a:rPr>
              <a:t>                 NULL, 205, 100);</a:t>
            </a:r>
          </a:p>
          <a:p>
            <a:pPr>
              <a:tabLst>
                <a:tab pos="1200150" algn="l"/>
              </a:tabLst>
              <a:defRPr/>
            </a:pPr>
            <a:r>
              <a:rPr lang="en-US" dirty="0">
                <a:solidFill>
                  <a:srgbClr val="FF3300"/>
                </a:solidFill>
                <a:effectLst>
                  <a:outerShdw blurRad="38100" dist="38100" dir="2700000" algn="tl">
                    <a:srgbClr val="FFFFFF"/>
                  </a:outerShdw>
                </a:effectLst>
                <a:latin typeface="Courier New" pitchFamily="49" charset="0"/>
              </a:rPr>
              <a:t>1 row created.</a:t>
            </a:r>
          </a:p>
        </p:txBody>
      </p:sp>
      <p:sp>
        <p:nvSpPr>
          <p:cNvPr id="17412" name="Rectangle 3"/>
          <p:cNvSpPr>
            <a:spLocks noGrp="1" noChangeArrowheads="1"/>
          </p:cNvSpPr>
          <p:nvPr>
            <p:ph type="title"/>
          </p:nvPr>
        </p:nvSpPr>
        <p:spPr>
          <a:xfrm>
            <a:off x="2136775" y="228600"/>
            <a:ext cx="8153400" cy="990600"/>
          </a:xfrm>
        </p:spPr>
        <p:txBody>
          <a:bodyPr/>
          <a:lstStyle/>
          <a:p>
            <a:r>
              <a:rPr lang="en-US"/>
              <a:t>Inserting Special Values</a:t>
            </a:r>
          </a:p>
        </p:txBody>
      </p:sp>
      <p:sp>
        <p:nvSpPr>
          <p:cNvPr id="19460" name="Rectangle 4"/>
          <p:cNvSpPr>
            <a:spLocks noGrp="1" noChangeArrowheads="1"/>
          </p:cNvSpPr>
          <p:nvPr>
            <p:ph idx="1"/>
          </p:nvPr>
        </p:nvSpPr>
        <p:spPr>
          <a:xfrm>
            <a:off x="2021541" y="1250767"/>
            <a:ext cx="8162365" cy="644525"/>
          </a:xfrm>
        </p:spPr>
        <p:txBody>
          <a:bodyPr>
            <a:normAutofit lnSpcReduction="10000"/>
          </a:bodyPr>
          <a:lstStyle/>
          <a:p>
            <a:pPr>
              <a:lnSpc>
                <a:spcPct val="65000"/>
              </a:lnSpc>
              <a:buFont typeface="Arial" pitchFamily="34" charset="0"/>
              <a:buNone/>
              <a:defRPr/>
            </a:pPr>
            <a:r>
              <a:rPr lang="en-US" dirty="0"/>
              <a:t>The </a:t>
            </a:r>
            <a:r>
              <a:rPr lang="en-US" dirty="0">
                <a:latin typeface="Courier New" pitchFamily="49" charset="0"/>
              </a:rPr>
              <a:t>SYSDATE</a:t>
            </a:r>
            <a:r>
              <a:rPr lang="en-US" dirty="0"/>
              <a:t> function records the current date and time.</a:t>
            </a:r>
          </a:p>
        </p:txBody>
      </p:sp>
      <p:sp>
        <p:nvSpPr>
          <p:cNvPr id="17414" name="Rectangle 5"/>
          <p:cNvSpPr>
            <a:spLocks noChangeArrowheads="1"/>
          </p:cNvSpPr>
          <p:nvPr/>
        </p:nvSpPr>
        <p:spPr bwMode="ltGray">
          <a:xfrm>
            <a:off x="4526151" y="2901245"/>
            <a:ext cx="1236662" cy="295853"/>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15" name="Rectangle 6"/>
          <p:cNvSpPr>
            <a:spLocks noChangeArrowheads="1"/>
          </p:cNvSpPr>
          <p:nvPr/>
        </p:nvSpPr>
        <p:spPr bwMode="ltGray">
          <a:xfrm>
            <a:off x="4534649" y="4383689"/>
            <a:ext cx="1027113" cy="29585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33254622"/>
      </p:ext>
    </p:extLst>
  </p:cSld>
  <p:clrMapOvr>
    <a:masterClrMapping/>
  </p:clrMapOvr>
  <p:transition spd="slow">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blackWhite">
          <a:xfrm>
            <a:off x="2209801" y="1653992"/>
            <a:ext cx="7623175" cy="20304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endParaRPr lang="en-US">
              <a:solidFill>
                <a:srgbClr val="000000"/>
              </a:solidFill>
              <a:latin typeface="Courier New" pitchFamily="49" charset="0"/>
            </a:endParaRPr>
          </a:p>
          <a:p>
            <a:pPr>
              <a:tabLst>
                <a:tab pos="1200150" algn="l"/>
              </a:tabLst>
              <a:defRPr/>
            </a:pPr>
            <a:endParaRPr lang="en-US">
              <a:solidFill>
                <a:srgbClr val="000000"/>
              </a:solidFill>
              <a:latin typeface="Courier New" pitchFamily="49" charset="0"/>
            </a:endParaRPr>
          </a:p>
        </p:txBody>
      </p:sp>
      <p:sp>
        <p:nvSpPr>
          <p:cNvPr id="21511" name="Rectangle 7"/>
          <p:cNvSpPr>
            <a:spLocks noChangeArrowheads="1"/>
          </p:cNvSpPr>
          <p:nvPr/>
        </p:nvSpPr>
        <p:spPr bwMode="blackWhite">
          <a:xfrm>
            <a:off x="2408239" y="1835340"/>
            <a:ext cx="7134225" cy="19462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en-US" dirty="0">
                <a:solidFill>
                  <a:srgbClr val="000000"/>
                </a:solidFill>
                <a:latin typeface="Courier New" pitchFamily="49" charset="0"/>
              </a:rPr>
              <a:t>INSERT INTO employees</a:t>
            </a:r>
          </a:p>
          <a:p>
            <a:pPr>
              <a:tabLst>
                <a:tab pos="1200150" algn="l"/>
              </a:tabLst>
              <a:defRPr/>
            </a:pPr>
            <a:r>
              <a:rPr lang="en-US" dirty="0">
                <a:solidFill>
                  <a:srgbClr val="000000"/>
                </a:solidFill>
                <a:latin typeface="Courier New" pitchFamily="49" charset="0"/>
              </a:rPr>
              <a:t>VALUES      (114, </a:t>
            </a:r>
          </a:p>
          <a:p>
            <a:pPr>
              <a:tabLst>
                <a:tab pos="1200150" algn="l"/>
              </a:tabLst>
              <a:defRPr/>
            </a:pPr>
            <a:r>
              <a:rPr lang="en-US" dirty="0">
                <a:solidFill>
                  <a:srgbClr val="000000"/>
                </a:solidFill>
                <a:latin typeface="Courier New" pitchFamily="49" charset="0"/>
              </a:rPr>
              <a:t>             'Den', '</a:t>
            </a:r>
            <a:r>
              <a:rPr lang="en-US" dirty="0" err="1">
                <a:solidFill>
                  <a:srgbClr val="000000"/>
                </a:solidFill>
                <a:latin typeface="Courier New" pitchFamily="49" charset="0"/>
              </a:rPr>
              <a:t>Raphealy</a:t>
            </a:r>
            <a:r>
              <a:rPr lang="en-US" dirty="0">
                <a:solidFill>
                  <a:srgbClr val="000000"/>
                </a:solidFill>
                <a:latin typeface="Courier New" pitchFamily="49" charset="0"/>
              </a:rPr>
              <a:t>', </a:t>
            </a:r>
          </a:p>
          <a:p>
            <a:pPr>
              <a:tabLst>
                <a:tab pos="1200150" algn="l"/>
              </a:tabLst>
              <a:defRPr/>
            </a:pPr>
            <a:r>
              <a:rPr lang="en-US" dirty="0">
                <a:solidFill>
                  <a:srgbClr val="000000"/>
                </a:solidFill>
                <a:latin typeface="Courier New" pitchFamily="49" charset="0"/>
              </a:rPr>
              <a:t>             'DRAPHEAL', '515.127.4561',</a:t>
            </a:r>
          </a:p>
          <a:p>
            <a:pPr>
              <a:tabLst>
                <a:tab pos="1200150" algn="l"/>
              </a:tabLst>
              <a:defRPr/>
            </a:pPr>
            <a:r>
              <a:rPr lang="en-US" dirty="0">
                <a:solidFill>
                  <a:srgbClr val="000000"/>
                </a:solidFill>
                <a:latin typeface="Courier New" pitchFamily="49" charset="0"/>
              </a:rPr>
              <a:t>             TO_DATE('FEB 3, 1999', 'MON DD, YYYY'),</a:t>
            </a:r>
          </a:p>
          <a:p>
            <a:pPr>
              <a:tabLst>
                <a:tab pos="1200150" algn="l"/>
              </a:tabLst>
              <a:defRPr/>
            </a:pPr>
            <a:r>
              <a:rPr lang="en-US" dirty="0">
                <a:solidFill>
                  <a:srgbClr val="000000"/>
                </a:solidFill>
                <a:latin typeface="Courier New" pitchFamily="49" charset="0"/>
              </a:rPr>
              <a:t>             'AC_ACCOUNT', 11000, NULL, 100, 30);</a:t>
            </a:r>
          </a:p>
          <a:p>
            <a:pPr>
              <a:tabLst>
                <a:tab pos="1200150" algn="l"/>
              </a:tabLst>
              <a:defRPr/>
            </a:pPr>
            <a:r>
              <a:rPr lang="en-US" dirty="0">
                <a:solidFill>
                  <a:srgbClr val="FF3300"/>
                </a:solidFill>
                <a:effectLst>
                  <a:outerShdw blurRad="38100" dist="38100" dir="2700000" algn="tl">
                    <a:srgbClr val="FFFFFF"/>
                  </a:outerShdw>
                </a:effectLst>
                <a:latin typeface="Courier New" pitchFamily="49" charset="0"/>
              </a:rPr>
              <a:t>1 row created.</a:t>
            </a:r>
          </a:p>
        </p:txBody>
      </p:sp>
      <p:pic>
        <p:nvPicPr>
          <p:cNvPr id="1843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4480581"/>
            <a:ext cx="75628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8437" name="Rectangle 4"/>
          <p:cNvSpPr>
            <a:spLocks noGrp="1" noChangeArrowheads="1"/>
          </p:cNvSpPr>
          <p:nvPr>
            <p:ph type="title"/>
          </p:nvPr>
        </p:nvSpPr>
        <p:spPr>
          <a:xfrm>
            <a:off x="2136775" y="228600"/>
            <a:ext cx="8153400" cy="990600"/>
          </a:xfrm>
        </p:spPr>
        <p:txBody>
          <a:bodyPr/>
          <a:lstStyle/>
          <a:p>
            <a:r>
              <a:rPr lang="en-US"/>
              <a:t>Inserting Specific Date Values</a:t>
            </a:r>
          </a:p>
        </p:txBody>
      </p:sp>
      <p:sp>
        <p:nvSpPr>
          <p:cNvPr id="21509" name="Rectangle 5"/>
          <p:cNvSpPr>
            <a:spLocks noGrp="1" noChangeArrowheads="1"/>
          </p:cNvSpPr>
          <p:nvPr>
            <p:ph idx="1"/>
          </p:nvPr>
        </p:nvSpPr>
        <p:spPr>
          <a:xfrm>
            <a:off x="2008094" y="1219201"/>
            <a:ext cx="7662956" cy="3285565"/>
          </a:xfrm>
        </p:spPr>
        <p:txBody>
          <a:bodyPr>
            <a:normAutofit fontScale="92500" lnSpcReduction="20000"/>
          </a:bodyPr>
          <a:lstStyle/>
          <a:p>
            <a:pPr>
              <a:defRPr/>
            </a:pPr>
            <a:r>
              <a:rPr lang="en-US" dirty="0"/>
              <a:t>Add a new employee.</a:t>
            </a:r>
          </a:p>
          <a:p>
            <a:pPr>
              <a:buFont typeface="Arial" pitchFamily="34" charset="0"/>
              <a:buNone/>
              <a:defRPr/>
            </a:pPr>
            <a:endParaRPr lang="en-US" dirty="0"/>
          </a:p>
          <a:p>
            <a:pPr>
              <a:buFont typeface="Arial" pitchFamily="34" charset="0"/>
              <a:buNone/>
              <a:defRPr/>
            </a:pPr>
            <a:endParaRPr lang="en-US" dirty="0"/>
          </a:p>
          <a:p>
            <a:pPr>
              <a:buFont typeface="Arial" pitchFamily="34" charset="0"/>
              <a:buNone/>
              <a:defRPr/>
            </a:pPr>
            <a:endParaRPr lang="en-US" dirty="0"/>
          </a:p>
          <a:p>
            <a:pPr>
              <a:buFont typeface="Arial" pitchFamily="34" charset="0"/>
              <a:buNone/>
              <a:defRPr/>
            </a:pPr>
            <a:endParaRPr lang="en-US" dirty="0"/>
          </a:p>
          <a:p>
            <a:pPr>
              <a:buFont typeface="Arial" pitchFamily="34" charset="0"/>
              <a:buNone/>
              <a:defRPr/>
            </a:pPr>
            <a:endParaRPr lang="en-US" dirty="0"/>
          </a:p>
          <a:p>
            <a:pPr>
              <a:defRPr/>
            </a:pPr>
            <a:endParaRPr lang="en-US" dirty="0"/>
          </a:p>
          <a:p>
            <a:pPr>
              <a:defRPr/>
            </a:pPr>
            <a:r>
              <a:rPr lang="en-US" dirty="0"/>
              <a:t>Verify your addition.</a:t>
            </a:r>
          </a:p>
        </p:txBody>
      </p:sp>
      <p:sp>
        <p:nvSpPr>
          <p:cNvPr id="18439" name="Rectangle 8"/>
          <p:cNvSpPr>
            <a:spLocks noChangeArrowheads="1"/>
          </p:cNvSpPr>
          <p:nvPr/>
        </p:nvSpPr>
        <p:spPr bwMode="ltGray">
          <a:xfrm>
            <a:off x="6831014" y="4766332"/>
            <a:ext cx="738187" cy="19367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8440" name="Rectangle 18"/>
          <p:cNvSpPr>
            <a:spLocks noChangeArrowheads="1"/>
          </p:cNvSpPr>
          <p:nvPr/>
        </p:nvSpPr>
        <p:spPr bwMode="ltGray">
          <a:xfrm>
            <a:off x="3765553" y="2909110"/>
            <a:ext cx="5203825" cy="262659"/>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17811834"/>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8217</Words>
  <Application>Microsoft Office PowerPoint</Application>
  <PresentationFormat>Widescreen</PresentationFormat>
  <Paragraphs>1526</Paragraphs>
  <Slides>108</Slides>
  <Notes>56</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18" baseType="lpstr">
      <vt:lpstr>Arial</vt:lpstr>
      <vt:lpstr>Calibri</vt:lpstr>
      <vt:lpstr>Calibri Light</vt:lpstr>
      <vt:lpstr>Courier New</vt:lpstr>
      <vt:lpstr>Times</vt:lpstr>
      <vt:lpstr>Times New Roman</vt:lpstr>
      <vt:lpstr>Wingdings</vt:lpstr>
      <vt:lpstr>Wingdings 2</vt:lpstr>
      <vt:lpstr>Office Theme</vt:lpstr>
      <vt:lpstr>Document</vt:lpstr>
      <vt:lpstr>Basic SQL</vt:lpstr>
      <vt:lpstr>Structured Query Language (SQL)</vt:lpstr>
      <vt:lpstr>Why do we need SQL? </vt:lpstr>
      <vt:lpstr>Communicating with the RDBMS</vt:lpstr>
      <vt:lpstr>SQL Processing Steps </vt:lpstr>
      <vt:lpstr>Tables used in this course</vt:lpstr>
      <vt:lpstr>SQL Statements</vt:lpstr>
      <vt:lpstr>The CREATE TABLE Statement</vt:lpstr>
      <vt:lpstr>Creating Tables</vt:lpstr>
      <vt:lpstr>Dropping a Table</vt:lpstr>
      <vt:lpstr>The DEFAULT Option</vt:lpstr>
      <vt:lpstr>Setting DEFAULT Values</vt:lpstr>
      <vt:lpstr>What Are Constraints?</vt:lpstr>
      <vt:lpstr>Constraint Types</vt:lpstr>
      <vt:lpstr>When to create a constraint?</vt:lpstr>
      <vt:lpstr>CREATE TABLE command</vt:lpstr>
      <vt:lpstr>Where to define a Constraint?</vt:lpstr>
      <vt:lpstr>Constraints: Basic Syntax</vt:lpstr>
      <vt:lpstr>CREATE TABLE command</vt:lpstr>
      <vt:lpstr>Naming a Constraint</vt:lpstr>
      <vt:lpstr>Why a constraint name?</vt:lpstr>
      <vt:lpstr>The NOT NULL Constraint</vt:lpstr>
      <vt:lpstr>The NOT NULL Constraint</vt:lpstr>
      <vt:lpstr>Viewing Constraints</vt:lpstr>
      <vt:lpstr>Viewing the Columns Associated with Constraints</vt:lpstr>
      <vt:lpstr>The UNIQUE Constraint</vt:lpstr>
      <vt:lpstr>The UNIQUE Constraint</vt:lpstr>
      <vt:lpstr>The CHECK Constraint</vt:lpstr>
      <vt:lpstr>The PRIMARY KEY Constraint</vt:lpstr>
      <vt:lpstr>The PRIMARY KEY Constraint</vt:lpstr>
      <vt:lpstr>The Composite  PRIMARY KEY Constraint</vt:lpstr>
      <vt:lpstr>The FOREIGN KEY Constraint</vt:lpstr>
      <vt:lpstr>The FOREIGN KEY Constraint</vt:lpstr>
      <vt:lpstr>FOREIGN KEY Constraint Keywords</vt:lpstr>
      <vt:lpstr>The ALTER TABLE Statement</vt:lpstr>
      <vt:lpstr>Adding a Column</vt:lpstr>
      <vt:lpstr>Adding a Column</vt:lpstr>
      <vt:lpstr>Modifying a Column</vt:lpstr>
      <vt:lpstr>Dropping a Column</vt:lpstr>
      <vt:lpstr>Changing the Name of an Object</vt:lpstr>
      <vt:lpstr>Truncating a Table</vt:lpstr>
      <vt:lpstr>Adding a Constraint Syntax</vt:lpstr>
      <vt:lpstr>Adding a Constraint</vt:lpstr>
      <vt:lpstr>Dropping a Constraint</vt:lpstr>
      <vt:lpstr>Disabling Constraints</vt:lpstr>
      <vt:lpstr>Enabling Constraints</vt:lpstr>
      <vt:lpstr>Cascading Constraints</vt:lpstr>
      <vt:lpstr>Cascading Constraints</vt:lpstr>
      <vt:lpstr>Capabilities of SQL SELECT statement</vt:lpstr>
      <vt:lpstr>Guidelines for writing SQL</vt:lpstr>
      <vt:lpstr>Basic SELECT statement</vt:lpstr>
      <vt:lpstr>Selecting all columns</vt:lpstr>
      <vt:lpstr>Selecting specific columns</vt:lpstr>
      <vt:lpstr>Defining a column alias</vt:lpstr>
      <vt:lpstr>Using column aliases</vt:lpstr>
      <vt:lpstr>Concatenation operator</vt:lpstr>
      <vt:lpstr>Using concatenation operator</vt:lpstr>
      <vt:lpstr>Literal character strings</vt:lpstr>
      <vt:lpstr>Using literal character strings</vt:lpstr>
      <vt:lpstr>Duplicate rows</vt:lpstr>
      <vt:lpstr>Eliminating duplicate rows</vt:lpstr>
      <vt:lpstr>Arithmetic Expressions</vt:lpstr>
      <vt:lpstr>Using arithmetic operators</vt:lpstr>
      <vt:lpstr>Operators precedence</vt:lpstr>
      <vt:lpstr>Operator precedence</vt:lpstr>
      <vt:lpstr>Using parenthesis</vt:lpstr>
      <vt:lpstr>Defining a NULL value</vt:lpstr>
      <vt:lpstr>NULL values in Arithmetic Expressions</vt:lpstr>
      <vt:lpstr>Sorting Rows</vt:lpstr>
      <vt:lpstr>Sorting in Descending Order</vt:lpstr>
      <vt:lpstr>Sorting by Column Alias</vt:lpstr>
      <vt:lpstr>Sorting by Multiple Columns</vt:lpstr>
      <vt:lpstr>Outline</vt:lpstr>
      <vt:lpstr>Limiting Rows Using a Selection</vt:lpstr>
      <vt:lpstr>Limiting the Rows Selected</vt:lpstr>
      <vt:lpstr>Using the WHERE Clause</vt:lpstr>
      <vt:lpstr>Character Strings and Dates</vt:lpstr>
      <vt:lpstr>Comparison Conditions</vt:lpstr>
      <vt:lpstr>Using Comparison Conditions</vt:lpstr>
      <vt:lpstr>Other Comparison Conditions</vt:lpstr>
      <vt:lpstr>Using the BETWEEN Condition</vt:lpstr>
      <vt:lpstr>Using the IN Condition</vt:lpstr>
      <vt:lpstr>Using the LIKE Condition</vt:lpstr>
      <vt:lpstr>Using the LIKE Condition</vt:lpstr>
      <vt:lpstr>Using the NULL Conditions</vt:lpstr>
      <vt:lpstr>Logical Conditions</vt:lpstr>
      <vt:lpstr>Using the AND Operator</vt:lpstr>
      <vt:lpstr>Using the OR Operator</vt:lpstr>
      <vt:lpstr>Using the NOT Operator</vt:lpstr>
      <vt:lpstr>Rules of Precedence</vt:lpstr>
      <vt:lpstr>Rules of Precedence</vt:lpstr>
      <vt:lpstr>Using parenthesis</vt:lpstr>
      <vt:lpstr>Data Manipulation Language</vt:lpstr>
      <vt:lpstr>Adding a New Row to a Table</vt:lpstr>
      <vt:lpstr>The INSERT Statement Syntax</vt:lpstr>
      <vt:lpstr>Inserting New Rows</vt:lpstr>
      <vt:lpstr>Inserting Rows with Null Values</vt:lpstr>
      <vt:lpstr>Inserting Special Values</vt:lpstr>
      <vt:lpstr>Inserting Specific Date Values</vt:lpstr>
      <vt:lpstr>Copying Rows from Another Table</vt:lpstr>
      <vt:lpstr>Copying Specific Columns data from Another Table</vt:lpstr>
      <vt:lpstr>Copying Specific Rows from Another Table</vt:lpstr>
      <vt:lpstr>Changing Data in a Table</vt:lpstr>
      <vt:lpstr>The UPDATE Statement Syntax</vt:lpstr>
      <vt:lpstr>Updating Rows in a Table</vt:lpstr>
      <vt:lpstr>Removing a Row from a Table </vt:lpstr>
      <vt:lpstr>The DELETE Statement</vt:lpstr>
      <vt:lpstr>Deleting Rows from a Table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SQL</dc:title>
  <dc:creator>malik</dc:creator>
  <cp:lastModifiedBy>malik</cp:lastModifiedBy>
  <cp:revision>3</cp:revision>
  <dcterms:created xsi:type="dcterms:W3CDTF">2018-02-12T03:15:35Z</dcterms:created>
  <dcterms:modified xsi:type="dcterms:W3CDTF">2018-02-12T03:40:08Z</dcterms:modified>
</cp:coreProperties>
</file>