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8"/>
  </p:notesMasterIdLst>
  <p:handoutMasterIdLst>
    <p:handoutMasterId r:id="rId39"/>
  </p:handoutMasterIdLst>
  <p:sldIdLst>
    <p:sldId id="324" r:id="rId2"/>
    <p:sldId id="327" r:id="rId3"/>
    <p:sldId id="328" r:id="rId4"/>
    <p:sldId id="329" r:id="rId5"/>
    <p:sldId id="330" r:id="rId6"/>
    <p:sldId id="331" r:id="rId7"/>
    <p:sldId id="332" r:id="rId8"/>
    <p:sldId id="333" r:id="rId9"/>
    <p:sldId id="334" r:id="rId10"/>
    <p:sldId id="335" r:id="rId11"/>
    <p:sldId id="336" r:id="rId12"/>
    <p:sldId id="337" r:id="rId13"/>
    <p:sldId id="338" r:id="rId14"/>
    <p:sldId id="339" r:id="rId15"/>
    <p:sldId id="340" r:id="rId16"/>
    <p:sldId id="360" r:id="rId17"/>
    <p:sldId id="341" r:id="rId18"/>
    <p:sldId id="342" r:id="rId19"/>
    <p:sldId id="357" r:id="rId20"/>
    <p:sldId id="343" r:id="rId21"/>
    <p:sldId id="344" r:id="rId22"/>
    <p:sldId id="345" r:id="rId23"/>
    <p:sldId id="346" r:id="rId24"/>
    <p:sldId id="347" r:id="rId25"/>
    <p:sldId id="361" r:id="rId26"/>
    <p:sldId id="348" r:id="rId27"/>
    <p:sldId id="349" r:id="rId28"/>
    <p:sldId id="350" r:id="rId29"/>
    <p:sldId id="351" r:id="rId30"/>
    <p:sldId id="352" r:id="rId31"/>
    <p:sldId id="353" r:id="rId32"/>
    <p:sldId id="354" r:id="rId33"/>
    <p:sldId id="355" r:id="rId34"/>
    <p:sldId id="359" r:id="rId35"/>
    <p:sldId id="356" r:id="rId36"/>
    <p:sldId id="358" r:id="rId37"/>
  </p:sldIdLst>
  <p:sldSz cx="9144000" cy="6858000" type="letter"/>
  <p:notesSz cx="6858000" cy="9144000"/>
  <p:defaultTextStyle>
    <a:defPPr>
      <a:defRPr lang="en-CA"/>
    </a:defPPr>
    <a:lvl1pPr algn="l" rtl="0" fontAlgn="base">
      <a:spcBef>
        <a:spcPct val="0"/>
      </a:spcBef>
      <a:spcAft>
        <a:spcPct val="0"/>
      </a:spcAft>
      <a:defRPr sz="24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mn-ea"/>
        <a:cs typeface="+mn-cs"/>
      </a:defRPr>
    </a:lvl5pPr>
    <a:lvl6pPr marL="2286000" algn="l" defTabSz="914400" rtl="0" eaLnBrk="1" latinLnBrk="0" hangingPunct="1">
      <a:defRPr sz="2400" kern="1200">
        <a:solidFill>
          <a:schemeClr val="tx1"/>
        </a:solidFill>
        <a:latin typeface="Arial" panose="020B0604020202020204" pitchFamily="34" charset="0"/>
        <a:ea typeface="+mn-ea"/>
        <a:cs typeface="+mn-cs"/>
      </a:defRPr>
    </a:lvl6pPr>
    <a:lvl7pPr marL="2743200" algn="l" defTabSz="914400" rtl="0" eaLnBrk="1" latinLnBrk="0" hangingPunct="1">
      <a:defRPr sz="2400" kern="1200">
        <a:solidFill>
          <a:schemeClr val="tx1"/>
        </a:solidFill>
        <a:latin typeface="Arial" panose="020B0604020202020204" pitchFamily="34" charset="0"/>
        <a:ea typeface="+mn-ea"/>
        <a:cs typeface="+mn-cs"/>
      </a:defRPr>
    </a:lvl7pPr>
    <a:lvl8pPr marL="3200400" algn="l" defTabSz="914400" rtl="0" eaLnBrk="1" latinLnBrk="0" hangingPunct="1">
      <a:defRPr sz="2400" kern="1200">
        <a:solidFill>
          <a:schemeClr val="tx1"/>
        </a:solidFill>
        <a:latin typeface="Arial" panose="020B0604020202020204" pitchFamily="34" charset="0"/>
        <a:ea typeface="+mn-ea"/>
        <a:cs typeface="+mn-cs"/>
      </a:defRPr>
    </a:lvl8pPr>
    <a:lvl9pPr marL="3657600" algn="l" defTabSz="914400" rtl="0" eaLnBrk="1" latinLnBrk="0" hangingPunct="1">
      <a:defRPr sz="2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677228"/>
    <a:srgbClr val="6E792B"/>
    <a:srgbClr val="76822E"/>
    <a:srgbClr val="4F571F"/>
    <a:srgbClr val="6F6A07"/>
    <a:srgbClr val="827C08"/>
    <a:srgbClr val="A29B0A"/>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Objects="1">
      <p:cViewPr varScale="1">
        <p:scale>
          <a:sx n="70" d="100"/>
          <a:sy n="70" d="100"/>
        </p:scale>
        <p:origin x="600" y="48"/>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041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anose="020B0604030504040204" pitchFamily="34" charset="0"/>
              </a:defRPr>
            </a:lvl1pPr>
          </a:lstStyle>
          <a:p>
            <a:endParaRPr lang="en-CA" altLang="en-US"/>
          </a:p>
        </p:txBody>
      </p:sp>
      <p:sp>
        <p:nvSpPr>
          <p:cNvPr id="6042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1EB30C7F-0F62-4545-A7DF-A80B64AD46F9}" type="slidenum">
              <a:rPr lang="en-CA" altLang="en-US"/>
              <a:pPr/>
              <a:t>‹#›</a:t>
            </a:fld>
            <a:endParaRPr lang="en-CA"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144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ahoma" panose="020B0604030504040204" pitchFamily="34" charset="0"/>
              </a:defRPr>
            </a:lvl1pPr>
          </a:lstStyle>
          <a:p>
            <a:endParaRPr lang="en-CA" alt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ahoma" panose="020B0604030504040204" pitchFamily="34" charset="0"/>
              </a:defRPr>
            </a:lvl1pPr>
          </a:lstStyle>
          <a:p>
            <a:endParaRPr lang="en-CA" altLang="en-US"/>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38ECBEEF-39D8-4F0D-93F2-81E49B549D97}" type="slidenum">
              <a:rPr lang="en-CA" altLang="en-US"/>
              <a:pPr/>
              <a:t>‹#›</a:t>
            </a:fld>
            <a:endParaRPr lang="en-CA"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6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84A47C-B043-4E1F-A5C3-FBB73FD8A4DE}" type="slidenum">
              <a:rPr lang="en-CA" altLang="en-US"/>
              <a:pPr/>
              <a:t>1</a:t>
            </a:fld>
            <a:endParaRPr lang="en-CA" altLang="en-US" dirty="0"/>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6B478A-6DEE-4627-98E8-8E188CACD4D3}" type="slidenum">
              <a:rPr lang="en-CA" altLang="en-US"/>
              <a:pPr/>
              <a:t>10</a:t>
            </a:fld>
            <a:endParaRPr lang="en-CA" altLang="en-US"/>
          </a:p>
        </p:txBody>
      </p:sp>
      <p:sp>
        <p:nvSpPr>
          <p:cNvPr id="687106" name="Rectangle 2"/>
          <p:cNvSpPr>
            <a:spLocks noGrp="1" noRot="1" noChangeAspect="1" noChangeArrowheads="1" noTextEdit="1"/>
          </p:cNvSpPr>
          <p:nvPr>
            <p:ph type="sldImg"/>
          </p:nvPr>
        </p:nvSpPr>
        <p:spPr>
          <a:ln/>
        </p:spPr>
      </p:sp>
      <p:sp>
        <p:nvSpPr>
          <p:cNvPr id="6871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840D6E-E2B3-4BDC-8225-9669682E2268}" type="slidenum">
              <a:rPr lang="en-CA" altLang="en-US"/>
              <a:pPr/>
              <a:t>11</a:t>
            </a:fld>
            <a:endParaRPr lang="en-CA" altLang="en-US"/>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B1D44B-03C0-45A1-A59E-FA08430AA0A7}" type="slidenum">
              <a:rPr lang="en-CA" altLang="en-US"/>
              <a:pPr/>
              <a:t>12</a:t>
            </a:fld>
            <a:endParaRPr lang="en-CA" alt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5E3C80-6843-42E0-B38A-6FF317BB03F2}" type="slidenum">
              <a:rPr lang="en-CA" altLang="en-US"/>
              <a:pPr/>
              <a:t>13</a:t>
            </a:fld>
            <a:endParaRPr lang="en-CA" altLang="en-US"/>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0E3533-B2C9-41BE-A499-E738E539E8DC}" type="slidenum">
              <a:rPr lang="en-CA" altLang="en-US"/>
              <a:pPr/>
              <a:t>14</a:t>
            </a:fld>
            <a:endParaRPr lang="en-CA" altLang="en-US"/>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65E1DE-681E-42FA-B72F-7B7B5C6B6A76}" type="slidenum">
              <a:rPr lang="en-CA" altLang="en-US"/>
              <a:pPr/>
              <a:t>15</a:t>
            </a:fld>
            <a:endParaRPr lang="en-CA" alt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AA5921-6EC7-47FD-867E-554DFCC6DE97}" type="slidenum">
              <a:rPr lang="en-CA" altLang="en-US"/>
              <a:pPr/>
              <a:t>16</a:t>
            </a:fld>
            <a:endParaRPr lang="en-CA" altLang="en-US"/>
          </a:p>
        </p:txBody>
      </p:sp>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85141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17CF39-0FCC-4AEF-B4B9-D047BA75766E}" type="slidenum">
              <a:rPr lang="en-CA" altLang="en-US"/>
              <a:pPr/>
              <a:t>17</a:t>
            </a:fld>
            <a:endParaRPr lang="en-CA" alt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F4D760-D9C4-43B6-AE9C-6222C797BA6A}" type="slidenum">
              <a:rPr lang="en-CA" altLang="en-US"/>
              <a:pPr/>
              <a:t>18</a:t>
            </a:fld>
            <a:endParaRPr lang="en-CA" altLang="en-US"/>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AA5921-6EC7-47FD-867E-554DFCC6DE97}" type="slidenum">
              <a:rPr lang="en-CA" altLang="en-US"/>
              <a:pPr/>
              <a:t>19</a:t>
            </a:fld>
            <a:endParaRPr lang="en-CA" altLang="en-US"/>
          </a:p>
        </p:txBody>
      </p:sp>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D52704-6669-4ABE-AB92-DFE787BF0282}" type="slidenum">
              <a:rPr lang="en-CA" altLang="en-US"/>
              <a:pPr/>
              <a:t>2</a:t>
            </a:fld>
            <a:endParaRPr lang="en-CA" altLang="en-US"/>
          </a:p>
        </p:txBody>
      </p:sp>
      <p:sp>
        <p:nvSpPr>
          <p:cNvPr id="670722" name="Rectangle 2"/>
          <p:cNvSpPr>
            <a:spLocks noGrp="1" noRot="1" noChangeAspect="1" noChangeArrowheads="1" noTextEdit="1"/>
          </p:cNvSpPr>
          <p:nvPr>
            <p:ph type="sldImg"/>
          </p:nvPr>
        </p:nvSpPr>
        <p:spPr>
          <a:ln/>
        </p:spPr>
      </p:sp>
      <p:sp>
        <p:nvSpPr>
          <p:cNvPr id="6707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711087-3501-451E-90EE-154DB40B17E5}" type="slidenum">
              <a:rPr lang="en-CA" altLang="en-US"/>
              <a:pPr/>
              <a:t>20</a:t>
            </a:fld>
            <a:endParaRPr lang="en-CA" altLang="en-US"/>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697B0B-AB35-4D2B-AE2E-B79D7B9BB192}" type="slidenum">
              <a:rPr lang="en-CA" altLang="en-US"/>
              <a:pPr/>
              <a:t>21</a:t>
            </a:fld>
            <a:endParaRPr lang="en-CA" alt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A1A1A-AD58-4202-886C-63E0532779E8}" type="slidenum">
              <a:rPr lang="en-CA" altLang="en-US"/>
              <a:pPr/>
              <a:t>22</a:t>
            </a:fld>
            <a:endParaRPr lang="en-CA" alt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7ABDFA-9E01-4A67-824A-B19B07E50A99}" type="slidenum">
              <a:rPr lang="en-CA" altLang="en-US"/>
              <a:pPr/>
              <a:t>23</a:t>
            </a:fld>
            <a:endParaRPr lang="en-CA" alt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FC6946-A2ED-4A73-8025-D2A6DA367E67}" type="slidenum">
              <a:rPr lang="en-CA" altLang="en-US"/>
              <a:pPr/>
              <a:t>24</a:t>
            </a:fld>
            <a:endParaRPr lang="en-CA" alt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A1A1A-AD58-4202-886C-63E0532779E8}" type="slidenum">
              <a:rPr lang="en-CA" altLang="en-US"/>
              <a:pPr/>
              <a:t>25</a:t>
            </a:fld>
            <a:endParaRPr lang="en-CA" alt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7168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2125BA-74D8-4033-9C5B-11FD6EE41B90}" type="slidenum">
              <a:rPr lang="en-CA" altLang="en-US"/>
              <a:pPr/>
              <a:t>26</a:t>
            </a:fld>
            <a:endParaRPr lang="en-CA" alt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CDBD1D-B35C-44E0-9F8B-337FF2105A4C}" type="slidenum">
              <a:rPr lang="en-CA" altLang="en-US"/>
              <a:pPr/>
              <a:t>27</a:t>
            </a:fld>
            <a:endParaRPr lang="en-CA" alt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6DBDFE-F4BE-4F55-96BA-CA674D3B8D93}" type="slidenum">
              <a:rPr lang="en-CA" altLang="en-US"/>
              <a:pPr/>
              <a:t>28</a:t>
            </a:fld>
            <a:endParaRPr lang="en-CA" altLang="en-US"/>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FA4A0A-A6BA-4860-A613-723005A63033}" type="slidenum">
              <a:rPr lang="en-CA" altLang="en-US"/>
              <a:pPr/>
              <a:t>29</a:t>
            </a:fld>
            <a:endParaRPr lang="en-CA" altLang="en-US"/>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2FC6BB-4B3A-4D08-9C3E-22DC080497A4}" type="slidenum">
              <a:rPr lang="en-CA" altLang="en-US"/>
              <a:pPr/>
              <a:t>3</a:t>
            </a:fld>
            <a:endParaRPr lang="en-CA" altLang="en-US"/>
          </a:p>
        </p:txBody>
      </p:sp>
      <p:sp>
        <p:nvSpPr>
          <p:cNvPr id="672770" name="Rectangle 2"/>
          <p:cNvSpPr>
            <a:spLocks noGrp="1" noRot="1" noChangeAspect="1" noChangeArrowheads="1" noTextEdit="1"/>
          </p:cNvSpPr>
          <p:nvPr>
            <p:ph type="sldImg"/>
          </p:nvPr>
        </p:nvSpPr>
        <p:spPr>
          <a:ln/>
        </p:spPr>
      </p:sp>
      <p:sp>
        <p:nvSpPr>
          <p:cNvPr id="6727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BF4B95-7B4A-4062-97D8-BAD0233653E8}" type="slidenum">
              <a:rPr lang="en-CA" altLang="en-US"/>
              <a:pPr/>
              <a:t>30</a:t>
            </a:fld>
            <a:endParaRPr lang="en-CA" altLang="en-US"/>
          </a:p>
        </p:txBody>
      </p:sp>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DC1081-1FF5-4912-969D-3C7373314662}" type="slidenum">
              <a:rPr lang="en-CA" altLang="en-US"/>
              <a:pPr/>
              <a:t>31</a:t>
            </a:fld>
            <a:endParaRPr lang="en-CA" altLang="en-US"/>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7BDB3E-C1B7-41A1-960A-0C07CD32D450}" type="slidenum">
              <a:rPr lang="en-CA" altLang="en-US"/>
              <a:pPr/>
              <a:t>32</a:t>
            </a:fld>
            <a:endParaRPr lang="en-CA" altLang="en-US"/>
          </a:p>
        </p:txBody>
      </p:sp>
      <p:sp>
        <p:nvSpPr>
          <p:cNvPr id="726018" name="Rectangle 2"/>
          <p:cNvSpPr>
            <a:spLocks noGrp="1" noRot="1" noChangeAspect="1" noChangeArrowheads="1" noTextEdit="1"/>
          </p:cNvSpPr>
          <p:nvPr>
            <p:ph type="sldImg"/>
          </p:nvPr>
        </p:nvSpPr>
        <p:spPr>
          <a:ln/>
        </p:spPr>
      </p:sp>
      <p:sp>
        <p:nvSpPr>
          <p:cNvPr id="7260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CA4957-C763-4230-9CD0-2E332516FBA5}" type="slidenum">
              <a:rPr lang="en-CA" altLang="en-US"/>
              <a:pPr/>
              <a:t>33</a:t>
            </a:fld>
            <a:endParaRPr lang="en-CA" altLang="en-US"/>
          </a:p>
        </p:txBody>
      </p:sp>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37F0F9-9C2C-4708-96E3-48FB6A54863D}" type="slidenum">
              <a:rPr lang="en-CA" altLang="en-US"/>
              <a:pPr/>
              <a:t>35</a:t>
            </a:fld>
            <a:endParaRPr lang="en-CA" altLang="en-US"/>
          </a:p>
        </p:txBody>
      </p:sp>
      <p:sp>
        <p:nvSpPr>
          <p:cNvPr id="730114" name="Rectangle 2"/>
          <p:cNvSpPr>
            <a:spLocks noGrp="1" noRot="1" noChangeAspect="1" noChangeArrowheads="1" noTextEdit="1"/>
          </p:cNvSpPr>
          <p:nvPr>
            <p:ph type="sldImg"/>
          </p:nvPr>
        </p:nvSpPr>
        <p:spPr>
          <a:ln/>
        </p:spPr>
      </p:sp>
      <p:sp>
        <p:nvSpPr>
          <p:cNvPr id="7301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4D00FD-8A15-43CB-B374-481A1ED9337C}" type="slidenum">
              <a:rPr lang="en-CA" altLang="en-US"/>
              <a:pPr/>
              <a:t>36</a:t>
            </a:fld>
            <a:endParaRPr lang="en-CA" altLang="en-US"/>
          </a:p>
        </p:txBody>
      </p:sp>
      <p:sp>
        <p:nvSpPr>
          <p:cNvPr id="738306" name="Rectangle 2"/>
          <p:cNvSpPr>
            <a:spLocks noGrp="1" noRot="1" noChangeAspect="1" noChangeArrowheads="1" noTextEdit="1"/>
          </p:cNvSpPr>
          <p:nvPr>
            <p:ph type="sldImg"/>
          </p:nvPr>
        </p:nvSpPr>
        <p:spPr>
          <a:ln/>
        </p:spPr>
      </p:sp>
      <p:sp>
        <p:nvSpPr>
          <p:cNvPr id="7383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6B3144-67F6-4D7B-88F0-A9622EDCD6D3}" type="slidenum">
              <a:rPr lang="en-CA" altLang="en-US"/>
              <a:pPr/>
              <a:t>4</a:t>
            </a:fld>
            <a:endParaRPr lang="en-CA" altLang="en-US"/>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474E7B-B904-4D4E-8A55-D436170658B4}" type="slidenum">
              <a:rPr lang="en-CA" altLang="en-US"/>
              <a:pPr/>
              <a:t>5</a:t>
            </a:fld>
            <a:endParaRPr lang="en-CA" altLang="en-US"/>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57D8D3-6D65-42E1-BC3B-1C996CEB285C}" type="slidenum">
              <a:rPr lang="en-CA" altLang="en-US"/>
              <a:pPr/>
              <a:t>6</a:t>
            </a:fld>
            <a:endParaRPr lang="en-CA" altLang="en-US"/>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400011-D38C-464D-ADCB-49D75CF953C7}" type="slidenum">
              <a:rPr lang="en-CA" altLang="en-US"/>
              <a:pPr/>
              <a:t>7</a:t>
            </a:fld>
            <a:endParaRPr lang="en-CA" altLang="en-US"/>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3A7670-3CCB-4A41-A908-CD69F35F1DF6}" type="slidenum">
              <a:rPr lang="en-CA" altLang="en-US"/>
              <a:pPr/>
              <a:t>8</a:t>
            </a:fld>
            <a:endParaRPr lang="en-CA" altLang="en-US"/>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CA8D1D-71EA-4A32-9036-90ED5CD28D4D}" type="slidenum">
              <a:rPr lang="en-CA" altLang="en-US"/>
              <a:pPr/>
              <a:t>9</a:t>
            </a:fld>
            <a:endParaRPr lang="en-CA" altLang="en-US"/>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40" name="Rectangle 44"/>
          <p:cNvSpPr>
            <a:spLocks noChangeArrowheads="1"/>
          </p:cNvSpPr>
          <p:nvPr/>
        </p:nvSpPr>
        <p:spPr bwMode="auto">
          <a:xfrm>
            <a:off x="8305800" y="0"/>
            <a:ext cx="609600" cy="6858000"/>
          </a:xfrm>
          <a:prstGeom prst="rect">
            <a:avLst/>
          </a:prstGeom>
          <a:gradFill rotWithShape="1">
            <a:gsLst>
              <a:gs pos="0">
                <a:srgbClr val="677228">
                  <a:alpha val="44000"/>
                </a:srgbClr>
              </a:gs>
              <a:gs pos="100000">
                <a:srgbClr val="677228">
                  <a:gamma/>
                  <a:shade val="87843"/>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3" name="Rectangle 47"/>
          <p:cNvSpPr>
            <a:spLocks noChangeArrowheads="1"/>
          </p:cNvSpPr>
          <p:nvPr/>
        </p:nvSpPr>
        <p:spPr bwMode="auto">
          <a:xfrm rot="-5400000">
            <a:off x="3500437" y="-985837"/>
            <a:ext cx="2143125" cy="9144000"/>
          </a:xfrm>
          <a:prstGeom prst="rect">
            <a:avLst/>
          </a:prstGeom>
          <a:solidFill>
            <a:srgbClr val="677228">
              <a:alpha val="44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6" name="Rectangle 30" descr="Pink tissue paper"/>
          <p:cNvSpPr>
            <a:spLocks noGrp="1" noChangeArrowheads="1"/>
          </p:cNvSpPr>
          <p:nvPr>
            <p:ph type="ctrTitle" sz="quarter"/>
          </p:nvPr>
        </p:nvSpPr>
        <p:spPr>
          <a:xfrm>
            <a:off x="228600" y="152400"/>
            <a:ext cx="7086600" cy="2286000"/>
          </a:xfrm>
          <a:extLst>
            <a:ext uri="{909E8E84-426E-40DD-AFC4-6F175D3DCCD1}">
              <a14:hiddenFill xmlns:a14="http://schemas.microsoft.com/office/drawing/2010/main">
                <a:blipFill dpi="0" rotWithShape="0">
                  <a:blip r:embed="rId2"/>
                  <a:srcRect/>
                  <a:tile tx="0" ty="0" sx="100000" sy="100000" flip="none" algn="tl"/>
                </a:blipFill>
              </a14:hiddenFill>
            </a:ext>
          </a:extLst>
        </p:spPr>
        <p:txBody>
          <a:bodyPr wrap="none" anchor="ctr"/>
          <a:lstStyle>
            <a:lvl1pPr>
              <a:defRPr sz="6600">
                <a:solidFill>
                  <a:srgbClr val="990033"/>
                </a:solidFill>
              </a:defRPr>
            </a:lvl1pPr>
          </a:lstStyle>
          <a:p>
            <a:pPr lvl="0"/>
            <a:r>
              <a:rPr lang="en-US" altLang="en-US" noProof="0" smtClean="0"/>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a:extLst>
            <a:ext uri="{909E8E84-426E-40DD-AFC4-6F175D3DCCD1}">
              <a14:hiddenFill xmlns:a14="http://schemas.microsoft.com/office/drawing/2010/main">
                <a:blipFill dpi="0" rotWithShape="0">
                  <a:blip r:embed="rId2"/>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0" indent="0">
              <a:buFont typeface="Wingdings" panose="05000000000000000000" pitchFamily="2" charset="2"/>
              <a:buNone/>
              <a:defRPr sz="3200"/>
            </a:lvl1pPr>
          </a:lstStyle>
          <a:p>
            <a:pPr lvl="0"/>
            <a:r>
              <a:rPr lang="en-US" altLang="en-US" noProof="0" smtClean="0"/>
              <a:t>Click to edit Master subtitle style</a:t>
            </a: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94A6109-34B5-4990-976A-4888472FA1F6}" type="slidenum">
              <a:rPr lang="en-US" altLang="en-US"/>
              <a:pPr/>
              <a:t>‹#›</a:t>
            </a:fld>
            <a:endParaRPr lang="en-CA" altLang="en-US"/>
          </a:p>
        </p:txBody>
      </p:sp>
    </p:spTree>
    <p:extLst>
      <p:ext uri="{BB962C8B-B14F-4D97-AF65-F5344CB8AC3E}">
        <p14:creationId xmlns:p14="http://schemas.microsoft.com/office/powerpoint/2010/main" val="253874169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6B8D8103-D9F6-415D-9410-1389CEF9BFF0}" type="slidenum">
              <a:rPr lang="en-US" altLang="en-US"/>
              <a:pPr/>
              <a:t>‹#›</a:t>
            </a:fld>
            <a:endParaRPr lang="en-CA" altLang="en-US"/>
          </a:p>
        </p:txBody>
      </p:sp>
    </p:spTree>
    <p:extLst>
      <p:ext uri="{BB962C8B-B14F-4D97-AF65-F5344CB8AC3E}">
        <p14:creationId xmlns:p14="http://schemas.microsoft.com/office/powerpoint/2010/main" val="16681692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75778DE9-400D-45AD-88D2-730257ACD3D0}" type="slidenum">
              <a:rPr lang="en-US" altLang="en-US"/>
              <a:pPr/>
              <a:t>‹#›</a:t>
            </a:fld>
            <a:endParaRPr lang="en-CA" altLang="en-US"/>
          </a:p>
        </p:txBody>
      </p:sp>
    </p:spTree>
    <p:extLst>
      <p:ext uri="{BB962C8B-B14F-4D97-AF65-F5344CB8AC3E}">
        <p14:creationId xmlns:p14="http://schemas.microsoft.com/office/powerpoint/2010/main" val="289450722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Slide Number Placeholder 3"/>
          <p:cNvSpPr>
            <a:spLocks noGrp="1"/>
          </p:cNvSpPr>
          <p:nvPr>
            <p:ph type="sldNum" sz="quarter" idx="10"/>
          </p:nvPr>
        </p:nvSpPr>
        <p:spPr/>
        <p:txBody>
          <a:bodyPr/>
          <a:lstStyle>
            <a:lvl1pPr>
              <a:defRPr/>
            </a:lvl1pPr>
          </a:lstStyle>
          <a:p>
            <a:fld id="{89EA251F-C6DE-4B72-B793-E057DEE0B086}" type="slidenum">
              <a:rPr lang="en-US" altLang="en-US"/>
              <a:pPr/>
              <a:t>‹#›</a:t>
            </a:fld>
            <a:endParaRPr lang="en-CA" altLang="en-US"/>
          </a:p>
        </p:txBody>
      </p:sp>
    </p:spTree>
    <p:extLst>
      <p:ext uri="{BB962C8B-B14F-4D97-AF65-F5344CB8AC3E}">
        <p14:creationId xmlns:p14="http://schemas.microsoft.com/office/powerpoint/2010/main" val="134273207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9713" y="1600200"/>
            <a:ext cx="4070350" cy="457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2463" y="1600200"/>
            <a:ext cx="4071937" cy="45720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75B52AEB-3063-4E42-830D-565E268C0F9B}" type="slidenum">
              <a:rPr lang="en-US" altLang="en-US"/>
              <a:pPr/>
              <a:t>‹#›</a:t>
            </a:fld>
            <a:endParaRPr lang="en-CA" altLang="en-US"/>
          </a:p>
        </p:txBody>
      </p:sp>
    </p:spTree>
    <p:extLst>
      <p:ext uri="{BB962C8B-B14F-4D97-AF65-F5344CB8AC3E}">
        <p14:creationId xmlns:p14="http://schemas.microsoft.com/office/powerpoint/2010/main" val="58971384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2C7B1288-9FB1-4113-A085-C69DEAE681FE}" type="slidenum">
              <a:rPr lang="en-US" altLang="en-US"/>
              <a:pPr/>
              <a:t>‹#›</a:t>
            </a:fld>
            <a:endParaRPr lang="en-CA" altLang="en-US"/>
          </a:p>
        </p:txBody>
      </p:sp>
    </p:spTree>
    <p:extLst>
      <p:ext uri="{BB962C8B-B14F-4D97-AF65-F5344CB8AC3E}">
        <p14:creationId xmlns:p14="http://schemas.microsoft.com/office/powerpoint/2010/main" val="390616673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64D67A00-BFD3-402E-BA20-D95CCFEA72AC}" type="slidenum">
              <a:rPr lang="en-US" altLang="en-US"/>
              <a:pPr/>
              <a:t>‹#›</a:t>
            </a:fld>
            <a:endParaRPr lang="en-CA" altLang="en-US"/>
          </a:p>
        </p:txBody>
      </p:sp>
    </p:spTree>
    <p:extLst>
      <p:ext uri="{BB962C8B-B14F-4D97-AF65-F5344CB8AC3E}">
        <p14:creationId xmlns:p14="http://schemas.microsoft.com/office/powerpoint/2010/main" val="210555647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44AEB53C-CB14-4C83-B3AD-32BD6B42BC3B}" type="slidenum">
              <a:rPr lang="en-US" altLang="en-US"/>
              <a:pPr/>
              <a:t>‹#›</a:t>
            </a:fld>
            <a:endParaRPr lang="en-CA" altLang="en-US"/>
          </a:p>
        </p:txBody>
      </p:sp>
    </p:spTree>
    <p:extLst>
      <p:ext uri="{BB962C8B-B14F-4D97-AF65-F5344CB8AC3E}">
        <p14:creationId xmlns:p14="http://schemas.microsoft.com/office/powerpoint/2010/main" val="107512312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p:cNvSpPr>
            <a:spLocks noGrp="1"/>
          </p:cNvSpPr>
          <p:nvPr>
            <p:ph type="sldNum" sz="quarter" idx="10"/>
          </p:nvPr>
        </p:nvSpPr>
        <p:spPr/>
        <p:txBody>
          <a:bodyPr/>
          <a:lstStyle>
            <a:lvl1pPr>
              <a:defRPr/>
            </a:lvl1pPr>
          </a:lstStyle>
          <a:p>
            <a:fld id="{7FF31F26-B905-42D1-89A4-1AE4E712A590}" type="slidenum">
              <a:rPr lang="en-US" altLang="en-US"/>
              <a:pPr/>
              <a:t>‹#›</a:t>
            </a:fld>
            <a:endParaRPr lang="en-CA" altLang="en-US"/>
          </a:p>
        </p:txBody>
      </p:sp>
    </p:spTree>
    <p:extLst>
      <p:ext uri="{BB962C8B-B14F-4D97-AF65-F5344CB8AC3E}">
        <p14:creationId xmlns:p14="http://schemas.microsoft.com/office/powerpoint/2010/main" val="322599244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Slide Number Placeholder 4"/>
          <p:cNvSpPr>
            <a:spLocks noGrp="1"/>
          </p:cNvSpPr>
          <p:nvPr>
            <p:ph type="sldNum" sz="quarter" idx="10"/>
          </p:nvPr>
        </p:nvSpPr>
        <p:spPr/>
        <p:txBody>
          <a:bodyPr/>
          <a:lstStyle>
            <a:lvl1pPr>
              <a:defRPr/>
            </a:lvl1pPr>
          </a:lstStyle>
          <a:p>
            <a:fld id="{8E78A315-E6F5-4A7F-9250-0B8CDFA542DB}" type="slidenum">
              <a:rPr lang="en-US" altLang="en-US"/>
              <a:pPr/>
              <a:t>‹#›</a:t>
            </a:fld>
            <a:endParaRPr lang="en-CA" altLang="en-US"/>
          </a:p>
        </p:txBody>
      </p:sp>
    </p:spTree>
    <p:extLst>
      <p:ext uri="{BB962C8B-B14F-4D97-AF65-F5344CB8AC3E}">
        <p14:creationId xmlns:p14="http://schemas.microsoft.com/office/powerpoint/2010/main" val="232539751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17" name="Group 45"/>
          <p:cNvGrpSpPr>
            <a:grpSpLocks/>
          </p:cNvGrpSpPr>
          <p:nvPr/>
        </p:nvGrpSpPr>
        <p:grpSpPr bwMode="auto">
          <a:xfrm>
            <a:off x="8936038" y="1449388"/>
            <a:ext cx="207962" cy="5408612"/>
            <a:chOff x="5606" y="889"/>
            <a:chExt cx="154" cy="3431"/>
          </a:xfrm>
        </p:grpSpPr>
        <p:sp>
          <p:nvSpPr>
            <p:cNvPr id="3110" name="Rectangle 38"/>
            <p:cNvSpPr>
              <a:spLocks noChangeArrowheads="1"/>
            </p:cNvSpPr>
            <p:nvPr userDrawn="1"/>
          </p:nvSpPr>
          <p:spPr bwMode="gray">
            <a:xfrm flipH="1">
              <a:off x="5685" y="889"/>
              <a:ext cx="75" cy="3431"/>
            </a:xfrm>
            <a:prstGeom prst="rect">
              <a:avLst/>
            </a:prstGeom>
            <a:solidFill>
              <a:srgbClr val="677228"/>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3200">
                <a:latin typeface="Tahoma" panose="020B0604030504040204" pitchFamily="34" charset="0"/>
              </a:endParaRPr>
            </a:p>
          </p:txBody>
        </p:sp>
        <p:grpSp>
          <p:nvGrpSpPr>
            <p:cNvPr id="3116" name="Group 44"/>
            <p:cNvGrpSpPr>
              <a:grpSpLocks/>
            </p:cNvGrpSpPr>
            <p:nvPr userDrawn="1"/>
          </p:nvGrpSpPr>
          <p:grpSpPr bwMode="auto">
            <a:xfrm>
              <a:off x="5606" y="889"/>
              <a:ext cx="106" cy="3431"/>
              <a:chOff x="5606" y="889"/>
              <a:chExt cx="106" cy="3431"/>
            </a:xfrm>
          </p:grpSpPr>
          <p:sp>
            <p:nvSpPr>
              <p:cNvPr id="3115" name="Rectangle 43"/>
              <p:cNvSpPr>
                <a:spLocks noChangeArrowheads="1"/>
              </p:cNvSpPr>
              <p:nvPr userDrawn="1"/>
            </p:nvSpPr>
            <p:spPr bwMode="gray">
              <a:xfrm rot="10800000" flipH="1">
                <a:off x="5606" y="889"/>
                <a:ext cx="58" cy="3431"/>
              </a:xfrm>
              <a:prstGeom prst="rect">
                <a:avLst/>
              </a:prstGeom>
              <a:solidFill>
                <a:schemeClr val="tx2"/>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en-US" altLang="en-US" sz="3200">
                  <a:latin typeface="Tahoma" panose="020B0604030504040204" pitchFamily="34" charset="0"/>
                </a:endParaRPr>
              </a:p>
            </p:txBody>
          </p:sp>
          <p:sp>
            <p:nvSpPr>
              <p:cNvPr id="3104" name="Rectangle 32"/>
              <p:cNvSpPr>
                <a:spLocks noChangeArrowheads="1"/>
              </p:cNvSpPr>
              <p:nvPr userDrawn="1"/>
            </p:nvSpPr>
            <p:spPr bwMode="gray">
              <a:xfrm rot="10800000" flipH="1">
                <a:off x="5654" y="889"/>
                <a:ext cx="58" cy="3431"/>
              </a:xfrm>
              <a:prstGeom prst="rect">
                <a:avLst/>
              </a:prstGeom>
              <a:solidFill>
                <a:srgbClr val="990033"/>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kumimoji="1" lang="en-US" altLang="en-US" sz="3200">
                  <a:latin typeface="Tahoma" panose="020B0604030504040204" pitchFamily="34" charset="0"/>
                </a:endParaRPr>
              </a:p>
            </p:txBody>
          </p:sp>
        </p:grpSp>
      </p:grpSp>
      <p:sp>
        <p:nvSpPr>
          <p:cNvPr id="3109" name="Rectangle 37"/>
          <p:cNvSpPr>
            <a:spLocks noChangeArrowheads="1"/>
          </p:cNvSpPr>
          <p:nvPr/>
        </p:nvSpPr>
        <p:spPr bwMode="gray">
          <a:xfrm rot="16200000">
            <a:off x="3845719" y="-3845719"/>
            <a:ext cx="1449388" cy="9140825"/>
          </a:xfrm>
          <a:prstGeom prst="rect">
            <a:avLst/>
          </a:prstGeom>
          <a:solidFill>
            <a:srgbClr val="677228">
              <a:alpha val="36000"/>
            </a:srgbClr>
          </a:solidFill>
          <a:ln>
            <a:noFill/>
          </a:ln>
          <a:effectLst/>
          <a:extLst>
            <a:ext uri="{91240B29-F687-4F45-9708-019B960494DF}">
              <a14:hiddenLine xmlns:a14="http://schemas.microsoft.com/office/drawing/2010/main" w="9525">
                <a:solidFill>
                  <a:srgbClr val="FF99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kumimoji="1" lang="en-US" altLang="en-US" sz="3200">
              <a:latin typeface="Tahoma" panose="020B0604030504040204" pitchFamily="34" charset="0"/>
            </a:endParaRPr>
          </a:p>
        </p:txBody>
      </p:sp>
      <p:sp>
        <p:nvSpPr>
          <p:cNvPr id="3081" name="Rectangle 9"/>
          <p:cNvSpPr>
            <a:spLocks noGrp="1" noChangeArrowheads="1"/>
          </p:cNvSpPr>
          <p:nvPr>
            <p:ph type="title"/>
          </p:nvPr>
        </p:nvSpPr>
        <p:spPr bwMode="auto">
          <a:xfrm>
            <a:off x="228600" y="303213"/>
            <a:ext cx="7796213" cy="992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b="1">
                <a:solidFill>
                  <a:srgbClr val="990033"/>
                </a:solidFill>
              </a:defRPr>
            </a:lvl1pPr>
          </a:lstStyle>
          <a:p>
            <a:fld id="{E4FC2204-21CB-49AF-B4CA-9D095A5CF26A}" type="slidenum">
              <a:rPr lang="en-US" altLang="en-US"/>
              <a:pPr/>
              <a:t>‹#›</a:t>
            </a:fld>
            <a:endParaRPr lang="en-CA" altLang="en-US"/>
          </a:p>
        </p:txBody>
      </p:sp>
      <p:sp>
        <p:nvSpPr>
          <p:cNvPr id="3093" name="Rectangle 21"/>
          <p:cNvSpPr>
            <a:spLocks noGrp="1" noChangeArrowheads="1"/>
          </p:cNvSpPr>
          <p:nvPr>
            <p:ph type="body" idx="1"/>
          </p:nvPr>
        </p:nvSpPr>
        <p:spPr bwMode="auto">
          <a:xfrm>
            <a:off x="239713" y="1600200"/>
            <a:ext cx="8294687"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hf hdr="0" ftr="0" dt="0"/>
  <p:txStyles>
    <p:titleStyle>
      <a:lvl1pPr algn="l" rtl="0" fontAlgn="base">
        <a:spcBef>
          <a:spcPct val="0"/>
        </a:spcBef>
        <a:spcAft>
          <a:spcPct val="0"/>
        </a:spcAft>
        <a:defRPr sz="3600" kern="12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panose="020B0604020202020204" pitchFamily="34" charset="0"/>
        </a:defRPr>
      </a:lvl2pPr>
      <a:lvl3pPr algn="l" rtl="0" fontAlgn="base">
        <a:spcBef>
          <a:spcPct val="0"/>
        </a:spcBef>
        <a:spcAft>
          <a:spcPct val="0"/>
        </a:spcAft>
        <a:defRPr sz="3600">
          <a:solidFill>
            <a:srgbClr val="800000"/>
          </a:solidFill>
          <a:latin typeface="Arial" panose="020B0604020202020204" pitchFamily="34" charset="0"/>
        </a:defRPr>
      </a:lvl3pPr>
      <a:lvl4pPr algn="l" rtl="0" fontAlgn="base">
        <a:spcBef>
          <a:spcPct val="0"/>
        </a:spcBef>
        <a:spcAft>
          <a:spcPct val="0"/>
        </a:spcAft>
        <a:defRPr sz="3600">
          <a:solidFill>
            <a:srgbClr val="800000"/>
          </a:solidFill>
          <a:latin typeface="Arial" panose="020B0604020202020204" pitchFamily="34" charset="0"/>
        </a:defRPr>
      </a:lvl4pPr>
      <a:lvl5pPr algn="l" rtl="0" fontAlgn="base">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p:titleStyle>
    <p:bodyStyle>
      <a:lvl1pPr marL="342900" indent="-342900" algn="l" rtl="0" fontAlgn="base">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fontAlgn="base">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fontAlgn="base">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fontAlgn="base">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3" name="Rectangle 3" descr="Pink tissue paper"/>
          <p:cNvSpPr>
            <a:spLocks noGrp="1" noChangeArrowheads="1"/>
          </p:cNvSpPr>
          <p:nvPr>
            <p:ph type="subTitle" idx="1"/>
          </p:nvPr>
        </p:nvSpPr>
        <p:spPr/>
        <p:txBody>
          <a:bodyPr/>
          <a:lstStyle/>
          <a:p>
            <a:r>
              <a:rPr lang="en-US" altLang="en-US" dirty="0"/>
              <a:t>Relational Database Design by ER- and EER-to-Relational Mapping</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F25D47-1027-4D1D-8B6A-76E65EBCE128}" type="slidenum">
              <a:rPr lang="en-US" altLang="en-US"/>
              <a:pPr/>
              <a:t>10</a:t>
            </a:fld>
            <a:endParaRPr lang="en-CA" altLang="en-US"/>
          </a:p>
        </p:txBody>
      </p:sp>
      <p:sp>
        <p:nvSpPr>
          <p:cNvPr id="686082" name="Rectangle 2"/>
          <p:cNvSpPr>
            <a:spLocks noGrp="1" noChangeArrowheads="1"/>
          </p:cNvSpPr>
          <p:nvPr>
            <p:ph type="title"/>
          </p:nvPr>
        </p:nvSpPr>
        <p:spPr>
          <a:xfrm>
            <a:off x="685800" y="258763"/>
            <a:ext cx="7772400" cy="766762"/>
          </a:xfrm>
        </p:spPr>
        <p:txBody>
          <a:bodyPr/>
          <a:lstStyle/>
          <a:p>
            <a:r>
              <a:rPr lang="en-US" altLang="en-US" sz="2800" b="1"/>
              <a:t/>
            </a:r>
            <a:br>
              <a:rPr lang="en-US" altLang="en-US" sz="2800" b="1"/>
            </a:br>
            <a:r>
              <a:rPr lang="en-US" altLang="en-US" sz="2800" b="1"/>
              <a:t>ER-to-Relational Mapping Algorithm (contd.)</a:t>
            </a:r>
            <a:endParaRPr lang="en-US" altLang="en-US" sz="2800"/>
          </a:p>
        </p:txBody>
      </p:sp>
      <p:sp>
        <p:nvSpPr>
          <p:cNvPr id="686083" name="Rectangle 3"/>
          <p:cNvSpPr>
            <a:spLocks noGrp="1" noChangeArrowheads="1"/>
          </p:cNvSpPr>
          <p:nvPr>
            <p:ph type="body" idx="1"/>
          </p:nvPr>
        </p:nvSpPr>
        <p:spPr>
          <a:xfrm>
            <a:off x="323850" y="1533525"/>
            <a:ext cx="8562975" cy="4857750"/>
          </a:xfrm>
        </p:spPr>
        <p:txBody>
          <a:bodyPr/>
          <a:lstStyle/>
          <a:p>
            <a:pPr>
              <a:lnSpc>
                <a:spcPct val="90000"/>
              </a:lnSpc>
            </a:pPr>
            <a:r>
              <a:rPr lang="en-US" altLang="en-US" sz="2400" b="1"/>
              <a:t>Step 6: Mapping of Multivalued attributes.</a:t>
            </a:r>
          </a:p>
          <a:p>
            <a:pPr lvl="1">
              <a:lnSpc>
                <a:spcPct val="90000"/>
              </a:lnSpc>
            </a:pPr>
            <a:r>
              <a:rPr lang="en-US" altLang="en-US" sz="2000"/>
              <a:t>For each multivalued attribute A, create a new relation R. </a:t>
            </a:r>
          </a:p>
          <a:p>
            <a:pPr lvl="1">
              <a:lnSpc>
                <a:spcPct val="90000"/>
              </a:lnSpc>
            </a:pPr>
            <a:r>
              <a:rPr lang="en-US" altLang="en-US" sz="2000"/>
              <a:t>This relation R will include an attribute corresponding to A, plus the primary key attribute K-as a foreign key in R-of the relation that represents the entity type of relationship type that has A as an attribute. </a:t>
            </a:r>
          </a:p>
          <a:p>
            <a:pPr lvl="1">
              <a:lnSpc>
                <a:spcPct val="90000"/>
              </a:lnSpc>
            </a:pPr>
            <a:r>
              <a:rPr lang="en-US" altLang="en-US" sz="2000"/>
              <a:t>The primary key of R is the combination of A and K. If the multivalued attribute is composite, we include its simple components.</a:t>
            </a:r>
          </a:p>
          <a:p>
            <a:pPr>
              <a:lnSpc>
                <a:spcPct val="90000"/>
              </a:lnSpc>
            </a:pPr>
            <a:r>
              <a:rPr lang="en-US" altLang="en-US" sz="2400" b="1"/>
              <a:t>Example:</a:t>
            </a:r>
            <a:r>
              <a:rPr lang="en-US" altLang="en-US" sz="2400"/>
              <a:t> The relation DEPT_LOCATIONS is created. </a:t>
            </a:r>
          </a:p>
          <a:p>
            <a:pPr lvl="1">
              <a:lnSpc>
                <a:spcPct val="90000"/>
              </a:lnSpc>
            </a:pPr>
            <a:r>
              <a:rPr lang="en-US" altLang="en-US" sz="2000"/>
              <a:t>The attribute DLOCATION represents the multivalued attribute LOCATIONS of DEPARTMENT, while DNUMBER-as foreign key-represents the primary key of the DEPARTMENT relation.</a:t>
            </a:r>
          </a:p>
          <a:p>
            <a:pPr lvl="1">
              <a:lnSpc>
                <a:spcPct val="90000"/>
              </a:lnSpc>
            </a:pPr>
            <a:r>
              <a:rPr lang="en-US" altLang="en-US" sz="2000"/>
              <a:t>The primary key of R is the combination of {DNUMBER, DLOCATION}.</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E0ED194-827B-43AE-802A-504A90CD9966}" type="slidenum">
              <a:rPr lang="en-US" altLang="en-US"/>
              <a:pPr/>
              <a:t>11</a:t>
            </a:fld>
            <a:endParaRPr lang="en-CA" altLang="en-US"/>
          </a:p>
        </p:txBody>
      </p:sp>
      <p:sp>
        <p:nvSpPr>
          <p:cNvPr id="688130" name="Rectangle 2"/>
          <p:cNvSpPr>
            <a:spLocks noGrp="1" noChangeArrowheads="1"/>
          </p:cNvSpPr>
          <p:nvPr>
            <p:ph type="title"/>
          </p:nvPr>
        </p:nvSpPr>
        <p:spPr>
          <a:xfrm>
            <a:off x="685800" y="258763"/>
            <a:ext cx="7772400" cy="766762"/>
          </a:xfrm>
        </p:spPr>
        <p:txBody>
          <a:bodyPr/>
          <a:lstStyle/>
          <a:p>
            <a:r>
              <a:rPr lang="en-US" altLang="en-US" sz="2800" b="1"/>
              <a:t/>
            </a:r>
            <a:br>
              <a:rPr lang="en-US" altLang="en-US" sz="2800" b="1"/>
            </a:br>
            <a:r>
              <a:rPr lang="en-US" altLang="en-US" sz="2800" b="1"/>
              <a:t>ER-to-Relational Mapping Algorithm (contd.)</a:t>
            </a:r>
            <a:endParaRPr lang="en-US" altLang="en-US" sz="2800"/>
          </a:p>
        </p:txBody>
      </p:sp>
      <p:sp>
        <p:nvSpPr>
          <p:cNvPr id="688131" name="Rectangle 3"/>
          <p:cNvSpPr>
            <a:spLocks noGrp="1" noChangeArrowheads="1"/>
          </p:cNvSpPr>
          <p:nvPr>
            <p:ph type="body" idx="1"/>
          </p:nvPr>
        </p:nvSpPr>
        <p:spPr>
          <a:xfrm>
            <a:off x="323850" y="1533525"/>
            <a:ext cx="8343900" cy="4724400"/>
          </a:xfrm>
        </p:spPr>
        <p:txBody>
          <a:bodyPr/>
          <a:lstStyle/>
          <a:p>
            <a:pPr>
              <a:lnSpc>
                <a:spcPct val="90000"/>
              </a:lnSpc>
            </a:pPr>
            <a:r>
              <a:rPr lang="en-US" altLang="en-US" sz="2400" b="1"/>
              <a:t>Step 7: Mapping of N-ary Relationship Types.</a:t>
            </a:r>
            <a:endParaRPr lang="en-US" altLang="en-US" sz="2400"/>
          </a:p>
          <a:p>
            <a:pPr lvl="1">
              <a:lnSpc>
                <a:spcPct val="90000"/>
              </a:lnSpc>
            </a:pPr>
            <a:r>
              <a:rPr lang="en-US" altLang="en-US" sz="2200"/>
              <a:t>For each n-ary relationship type R, where n&gt;2, create a new relationship S to represent R.</a:t>
            </a:r>
          </a:p>
          <a:p>
            <a:pPr lvl="1">
              <a:lnSpc>
                <a:spcPct val="90000"/>
              </a:lnSpc>
            </a:pPr>
            <a:r>
              <a:rPr lang="en-US" altLang="en-US" sz="2200"/>
              <a:t>Include as foreign key attributes in S the primary keys of the relations that represent the participating entity types. </a:t>
            </a:r>
          </a:p>
          <a:p>
            <a:pPr lvl="1">
              <a:lnSpc>
                <a:spcPct val="90000"/>
              </a:lnSpc>
            </a:pPr>
            <a:r>
              <a:rPr lang="en-US" altLang="en-US" sz="2200"/>
              <a:t>Also include any simple attributes of the n-ary relationship type (or simple components of composite attributes) as attributes of S.</a:t>
            </a:r>
            <a:r>
              <a:rPr lang="en-US" altLang="en-US" sz="1700"/>
              <a:t> </a:t>
            </a:r>
          </a:p>
          <a:p>
            <a:pPr>
              <a:lnSpc>
                <a:spcPct val="90000"/>
              </a:lnSpc>
            </a:pPr>
            <a:r>
              <a:rPr lang="en-US" altLang="en-US" sz="2400" b="1"/>
              <a:t>Example: </a:t>
            </a:r>
            <a:r>
              <a:rPr lang="en-US" altLang="en-US" sz="2400"/>
              <a:t>The relationship type SUPPY in the ER on the next slide.</a:t>
            </a:r>
          </a:p>
          <a:p>
            <a:pPr lvl="1">
              <a:lnSpc>
                <a:spcPct val="90000"/>
              </a:lnSpc>
            </a:pPr>
            <a:r>
              <a:rPr lang="en-US" altLang="en-US" sz="2000"/>
              <a:t>This can be mapped to the relation SUPPLY shown in the relational schema, whose primary key is the combination of the three foreign keys {SNAME, PARTNO, PROJNAME}</a:t>
            </a:r>
            <a:endParaRPr lang="en-US" altLang="en-US" sz="2200" b="1">
              <a:solidFill>
                <a:srgbClr val="FF0066"/>
              </a:solidFill>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A24244BF-FC1E-4E80-B191-2A9EF11A984B}" type="slidenum">
              <a:rPr lang="en-US" altLang="en-US"/>
              <a:pPr/>
              <a:t>12</a:t>
            </a:fld>
            <a:endParaRPr lang="en-CA" altLang="en-US"/>
          </a:p>
        </p:txBody>
      </p:sp>
      <p:sp>
        <p:nvSpPr>
          <p:cNvPr id="690178" name="Rectangle 2"/>
          <p:cNvSpPr>
            <a:spLocks noGrp="1" noChangeArrowheads="1"/>
          </p:cNvSpPr>
          <p:nvPr>
            <p:ph type="title"/>
          </p:nvPr>
        </p:nvSpPr>
        <p:spPr>
          <a:xfrm>
            <a:off x="533400" y="304800"/>
            <a:ext cx="7924800" cy="1439863"/>
          </a:xfrm>
        </p:spPr>
        <p:txBody>
          <a:bodyPr anchor="t"/>
          <a:lstStyle/>
          <a:p>
            <a:r>
              <a:rPr lang="en-US" altLang="en-US" sz="1800" b="1"/>
              <a:t>FIGURE 4.11</a:t>
            </a:r>
            <a:r>
              <a:rPr lang="en-US" altLang="en-US" sz="1800"/>
              <a:t/>
            </a:r>
            <a:br>
              <a:rPr lang="en-US" altLang="en-US" sz="1800"/>
            </a:br>
            <a:r>
              <a:rPr lang="en-US" altLang="en-US" sz="1800"/>
              <a:t>Ternary relationship types. (a) The SUPPLY relationship. </a:t>
            </a:r>
            <a:endParaRPr lang="en-US" altLang="en-US"/>
          </a:p>
        </p:txBody>
      </p:sp>
      <p:pic>
        <p:nvPicPr>
          <p:cNvPr id="69017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5800" y="1911350"/>
            <a:ext cx="7772400" cy="2654300"/>
          </a:xfr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E9B21C7-19F3-43FF-A577-758C79D26E6C}" type="slidenum">
              <a:rPr lang="en-US" altLang="en-US"/>
              <a:pPr/>
              <a:t>13</a:t>
            </a:fld>
            <a:endParaRPr lang="en-CA" altLang="en-US"/>
          </a:p>
        </p:txBody>
      </p:sp>
      <p:sp>
        <p:nvSpPr>
          <p:cNvPr id="692226" name="Rectangle 2"/>
          <p:cNvSpPr>
            <a:spLocks noGrp="1" noChangeArrowheads="1"/>
          </p:cNvSpPr>
          <p:nvPr>
            <p:ph type="title"/>
          </p:nvPr>
        </p:nvSpPr>
        <p:spPr>
          <a:xfrm>
            <a:off x="492125" y="304800"/>
            <a:ext cx="7173913" cy="1143000"/>
          </a:xfrm>
        </p:spPr>
        <p:txBody>
          <a:bodyPr anchor="t"/>
          <a:lstStyle/>
          <a:p>
            <a:r>
              <a:rPr lang="en-US" altLang="en-US" sz="1800" b="1"/>
              <a:t>FIGURE 7.3</a:t>
            </a:r>
            <a:br>
              <a:rPr lang="en-US" altLang="en-US" sz="1800" b="1"/>
            </a:br>
            <a:r>
              <a:rPr lang="en-US" altLang="en-US" sz="1800"/>
              <a:t>Mapping the </a:t>
            </a:r>
            <a:r>
              <a:rPr lang="en-US" altLang="en-US" sz="1800" i="1"/>
              <a:t>n</a:t>
            </a:r>
            <a:r>
              <a:rPr lang="en-US" altLang="en-US" sz="1800"/>
              <a:t>-ary relationship type SUPPLY from Figure 4.11a.</a:t>
            </a:r>
            <a:endParaRPr lang="en-US" altLang="en-US" b="1"/>
          </a:p>
        </p:txBody>
      </p:sp>
      <p:pic>
        <p:nvPicPr>
          <p:cNvPr id="69222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476375" y="1752600"/>
            <a:ext cx="6189663" cy="4114800"/>
          </a:xfr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F1D557FA-230C-4666-9579-B4ED7A5F3737}" type="slidenum">
              <a:rPr lang="en-US" altLang="en-US"/>
              <a:pPr/>
              <a:t>14</a:t>
            </a:fld>
            <a:endParaRPr lang="en-CA" altLang="en-US"/>
          </a:p>
        </p:txBody>
      </p:sp>
      <p:sp>
        <p:nvSpPr>
          <p:cNvPr id="694274" name="Rectangle 2"/>
          <p:cNvSpPr>
            <a:spLocks noGrp="1" noChangeArrowheads="1"/>
          </p:cNvSpPr>
          <p:nvPr>
            <p:ph type="title"/>
          </p:nvPr>
        </p:nvSpPr>
        <p:spPr>
          <a:xfrm>
            <a:off x="685800" y="258763"/>
            <a:ext cx="7772400" cy="766762"/>
          </a:xfrm>
        </p:spPr>
        <p:txBody>
          <a:bodyPr/>
          <a:lstStyle/>
          <a:p>
            <a:r>
              <a:rPr lang="en-US" altLang="en-US" sz="2800" b="1"/>
              <a:t/>
            </a:r>
            <a:br>
              <a:rPr lang="en-US" altLang="en-US" sz="2800" b="1"/>
            </a:br>
            <a:r>
              <a:rPr lang="en-US" altLang="en-US" sz="2800" b="1"/>
              <a:t>Summary of Mapping constructs and constraints</a:t>
            </a:r>
            <a:endParaRPr lang="en-US" altLang="en-US" sz="2800"/>
          </a:p>
        </p:txBody>
      </p:sp>
      <p:sp>
        <p:nvSpPr>
          <p:cNvPr id="694275" name="Rectangle 3"/>
          <p:cNvSpPr>
            <a:spLocks noGrp="1" noChangeArrowheads="1"/>
          </p:cNvSpPr>
          <p:nvPr>
            <p:ph type="body" idx="1"/>
          </p:nvPr>
        </p:nvSpPr>
        <p:spPr>
          <a:xfrm>
            <a:off x="685800" y="1533525"/>
            <a:ext cx="7981950" cy="4724400"/>
          </a:xfrm>
        </p:spPr>
        <p:txBody>
          <a:bodyPr/>
          <a:lstStyle/>
          <a:p>
            <a:pPr>
              <a:buFont typeface="Wingdings" panose="05000000000000000000" pitchFamily="2" charset="2"/>
              <a:buNone/>
            </a:pPr>
            <a:endParaRPr lang="en-US" altLang="en-US" sz="2900"/>
          </a:p>
          <a:p>
            <a:pPr>
              <a:buFont typeface="Wingdings" panose="05000000000000000000" pitchFamily="2" charset="2"/>
              <a:buNone/>
            </a:pPr>
            <a:r>
              <a:rPr lang="en-US" altLang="en-US" sz="2000"/>
              <a:t>                               </a:t>
            </a:r>
            <a:endParaRPr lang="en-US" altLang="en-US" sz="2000" b="1">
              <a:solidFill>
                <a:srgbClr val="FF0066"/>
              </a:solidFill>
            </a:endParaRPr>
          </a:p>
        </p:txBody>
      </p:sp>
      <p:sp>
        <p:nvSpPr>
          <p:cNvPr id="694276" name="Text Box 4"/>
          <p:cNvSpPr txBox="1">
            <a:spLocks noChangeArrowheads="1"/>
          </p:cNvSpPr>
          <p:nvPr/>
        </p:nvSpPr>
        <p:spPr bwMode="auto">
          <a:xfrm>
            <a:off x="922338" y="2043113"/>
            <a:ext cx="7324725"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200" b="1" i="1">
                <a:solidFill>
                  <a:schemeClr val="tx2"/>
                </a:solidFill>
                <a:latin typeface="Times New Roman" panose="02020603050405020304" pitchFamily="18" charset="0"/>
              </a:rPr>
              <a:t>Table 7.1 Correspondence between ER and Relational Models</a:t>
            </a:r>
            <a:endParaRPr lang="en-US" altLang="en-US" sz="1800">
              <a:solidFill>
                <a:schemeClr val="tx2"/>
              </a:solidFill>
              <a:latin typeface="Times New Roman" panose="02020603050405020304" pitchFamily="18" charset="0"/>
            </a:endParaRPr>
          </a:p>
          <a:p>
            <a:endParaRPr lang="en-US" altLang="en-US" sz="1800">
              <a:solidFill>
                <a:schemeClr val="tx2"/>
              </a:solidFill>
              <a:latin typeface="Times New Roman" panose="02020603050405020304" pitchFamily="18" charset="0"/>
            </a:endParaRPr>
          </a:p>
          <a:p>
            <a:r>
              <a:rPr lang="en-US" altLang="en-US" sz="1800" b="1">
                <a:solidFill>
                  <a:schemeClr val="tx2"/>
                </a:solidFill>
              </a:rPr>
              <a:t>ER Model		Relational Model</a:t>
            </a:r>
            <a:endParaRPr lang="en-US" altLang="en-US" sz="1800">
              <a:solidFill>
                <a:schemeClr val="tx2"/>
              </a:solidFill>
              <a:latin typeface="Times New Roman" panose="02020603050405020304" pitchFamily="18" charset="0"/>
            </a:endParaRPr>
          </a:p>
          <a:p>
            <a:r>
              <a:rPr lang="en-US" altLang="en-US" sz="1800">
                <a:solidFill>
                  <a:schemeClr val="tx2"/>
                </a:solidFill>
                <a:latin typeface="Times New Roman" panose="02020603050405020304" pitchFamily="18" charset="0"/>
              </a:rPr>
              <a:t>Entity type		“Entity” relation</a:t>
            </a:r>
          </a:p>
          <a:p>
            <a:r>
              <a:rPr lang="en-US" altLang="en-US" sz="1800">
                <a:solidFill>
                  <a:schemeClr val="tx2"/>
                </a:solidFill>
                <a:latin typeface="Times New Roman" panose="02020603050405020304" pitchFamily="18" charset="0"/>
              </a:rPr>
              <a:t>1:1 or 1:N relationship type	Foreign key (or “relationship” relation)</a:t>
            </a:r>
          </a:p>
          <a:p>
            <a:r>
              <a:rPr lang="en-US" altLang="en-US" sz="1800">
                <a:solidFill>
                  <a:schemeClr val="tx2"/>
                </a:solidFill>
                <a:latin typeface="Times New Roman" panose="02020603050405020304" pitchFamily="18" charset="0"/>
              </a:rPr>
              <a:t>M:N relationship type	“Relationship” relation and two foreign keys</a:t>
            </a:r>
          </a:p>
          <a:p>
            <a:r>
              <a:rPr lang="en-US" altLang="en-US" sz="1800" i="1">
                <a:solidFill>
                  <a:schemeClr val="tx2"/>
                </a:solidFill>
                <a:latin typeface="Times New Roman" panose="02020603050405020304" pitchFamily="18" charset="0"/>
              </a:rPr>
              <a:t>n</a:t>
            </a:r>
            <a:r>
              <a:rPr lang="en-US" altLang="en-US" sz="1800">
                <a:solidFill>
                  <a:schemeClr val="tx2"/>
                </a:solidFill>
                <a:latin typeface="Times New Roman" panose="02020603050405020304" pitchFamily="18" charset="0"/>
              </a:rPr>
              <a:t>-ary relationship type	“Relationship” relation and n foreign keys</a:t>
            </a:r>
          </a:p>
          <a:p>
            <a:r>
              <a:rPr lang="en-US" altLang="en-US" sz="1800">
                <a:solidFill>
                  <a:schemeClr val="tx2"/>
                </a:solidFill>
                <a:latin typeface="Times New Roman" panose="02020603050405020304" pitchFamily="18" charset="0"/>
              </a:rPr>
              <a:t>Simple attribute		Attribute</a:t>
            </a:r>
          </a:p>
          <a:p>
            <a:r>
              <a:rPr lang="en-US" altLang="en-US" sz="1800">
                <a:solidFill>
                  <a:schemeClr val="tx2"/>
                </a:solidFill>
                <a:latin typeface="Times New Roman" panose="02020603050405020304" pitchFamily="18" charset="0"/>
              </a:rPr>
              <a:t>Composite attribute		Set of simple component attributes</a:t>
            </a:r>
          </a:p>
          <a:p>
            <a:r>
              <a:rPr lang="en-US" altLang="en-US" sz="1800">
                <a:solidFill>
                  <a:schemeClr val="tx2"/>
                </a:solidFill>
                <a:latin typeface="Times New Roman" panose="02020603050405020304" pitchFamily="18" charset="0"/>
              </a:rPr>
              <a:t>Multivalued attribute	Relation and foreign key</a:t>
            </a:r>
          </a:p>
          <a:p>
            <a:r>
              <a:rPr lang="en-US" altLang="en-US" sz="1800">
                <a:solidFill>
                  <a:schemeClr val="tx2"/>
                </a:solidFill>
                <a:latin typeface="Times New Roman" panose="02020603050405020304" pitchFamily="18" charset="0"/>
              </a:rPr>
              <a:t>Value set			Domain</a:t>
            </a:r>
          </a:p>
          <a:p>
            <a:r>
              <a:rPr lang="en-US" altLang="en-US" sz="1800">
                <a:solidFill>
                  <a:schemeClr val="tx2"/>
                </a:solidFill>
                <a:latin typeface="Times New Roman" panose="02020603050405020304" pitchFamily="18" charset="0"/>
              </a:rPr>
              <a:t>Key attribute		Primary (or secondary) key</a:t>
            </a:r>
            <a:endParaRPr lang="en-US" altLang="en-US">
              <a:solidFill>
                <a:schemeClr val="tx2"/>
              </a:solidFill>
              <a:latin typeface="Times New Roman" panose="02020603050405020304" pitchFamily="18" charset="0"/>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D293922-7B3B-4457-B98F-D38624176C18}" type="slidenum">
              <a:rPr lang="en-US" altLang="en-US"/>
              <a:pPr/>
              <a:t>15</a:t>
            </a:fld>
            <a:endParaRPr lang="en-CA" altLang="en-US"/>
          </a:p>
        </p:txBody>
      </p:sp>
      <p:sp>
        <p:nvSpPr>
          <p:cNvPr id="696324" name="Rectangle 4"/>
          <p:cNvSpPr>
            <a:spLocks noGrp="1" noChangeArrowheads="1"/>
          </p:cNvSpPr>
          <p:nvPr>
            <p:ph type="title"/>
          </p:nvPr>
        </p:nvSpPr>
        <p:spPr/>
        <p:txBody>
          <a:bodyPr/>
          <a:lstStyle/>
          <a:p>
            <a:r>
              <a:rPr lang="en-US" altLang="en-US" sz="3200"/>
              <a:t>Mapping EER Model Constructs to Relations </a:t>
            </a:r>
          </a:p>
        </p:txBody>
      </p:sp>
      <p:sp>
        <p:nvSpPr>
          <p:cNvPr id="696325" name="Rectangle 5"/>
          <p:cNvSpPr>
            <a:spLocks noGrp="1" noChangeArrowheads="1"/>
          </p:cNvSpPr>
          <p:nvPr>
            <p:ph type="body" idx="1"/>
          </p:nvPr>
        </p:nvSpPr>
        <p:spPr>
          <a:noFill/>
          <a:ln/>
          <a:extLst>
            <a:ext uri="{91240B29-F687-4F45-9708-019B960494DF}">
              <a14:hiddenLine xmlns:a14="http://schemas.microsoft.com/office/drawing/2010/main" w="9525" cap="flat" cmpd="sng" algn="ctr">
                <a:solidFill>
                  <a:srgbClr val="CC0000"/>
                </a:solidFill>
                <a:prstDash val="solid"/>
                <a:miter lim="800000"/>
                <a:headEnd/>
                <a:tailEnd/>
              </a14:hiddenLine>
            </a:ext>
          </a:extLst>
        </p:spPr>
        <p:txBody>
          <a:bodyPr/>
          <a:lstStyle/>
          <a:p>
            <a:pPr>
              <a:lnSpc>
                <a:spcPct val="90000"/>
              </a:lnSpc>
            </a:pPr>
            <a:r>
              <a:rPr lang="en-US" altLang="en-US" b="1"/>
              <a:t>Step8: Options for Mapping Specialization or Generalization.</a:t>
            </a:r>
          </a:p>
          <a:p>
            <a:pPr lvl="1">
              <a:lnSpc>
                <a:spcPct val="90000"/>
              </a:lnSpc>
            </a:pPr>
            <a:r>
              <a:rPr lang="en-US" altLang="en-US" sz="2500"/>
              <a:t>Convert each specialization with m subclasses {S1, S2,….,Sm} and generalized superclass C, where the attributes of C are {k,a1,…an} and k is the (primary) key, into relational schemas using one of the four following options:</a:t>
            </a:r>
          </a:p>
          <a:p>
            <a:pPr lvl="2">
              <a:lnSpc>
                <a:spcPct val="90000"/>
              </a:lnSpc>
            </a:pPr>
            <a:r>
              <a:rPr lang="en-US" altLang="en-US"/>
              <a:t>Option 8A: Multiple relations-Superclass and subclasses</a:t>
            </a:r>
          </a:p>
          <a:p>
            <a:pPr lvl="2">
              <a:lnSpc>
                <a:spcPct val="90000"/>
              </a:lnSpc>
            </a:pPr>
            <a:r>
              <a:rPr lang="en-US" altLang="en-US"/>
              <a:t>Option 8B: Multiple relations-Subclass relations only</a:t>
            </a:r>
          </a:p>
          <a:p>
            <a:pPr lvl="2">
              <a:lnSpc>
                <a:spcPct val="80000"/>
              </a:lnSpc>
            </a:pPr>
            <a:r>
              <a:rPr lang="en-US" altLang="en-US"/>
              <a:t>Option 8C: Single relation with one type attribute</a:t>
            </a:r>
          </a:p>
          <a:p>
            <a:pPr lvl="2">
              <a:lnSpc>
                <a:spcPct val="80000"/>
              </a:lnSpc>
            </a:pPr>
            <a:r>
              <a:rPr lang="en-US" altLang="en-US"/>
              <a:t>Option 8D: Single relation with multiple type attributes</a:t>
            </a:r>
          </a:p>
        </p:txBody>
      </p:sp>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DAA92D-A9D1-407D-8535-F40E3522F39B}" type="slidenum">
              <a:rPr lang="en-US" altLang="en-US"/>
              <a:pPr/>
              <a:t>16</a:t>
            </a:fld>
            <a:endParaRPr lang="en-CA" altLang="en-US"/>
          </a:p>
        </p:txBody>
      </p:sp>
      <p:sp>
        <p:nvSpPr>
          <p:cNvPr id="733186" name="Rectangle 2"/>
          <p:cNvSpPr>
            <a:spLocks noGrp="1" noChangeArrowheads="1"/>
          </p:cNvSpPr>
          <p:nvPr>
            <p:ph type="title"/>
          </p:nvPr>
        </p:nvSpPr>
        <p:spPr/>
        <p:txBody>
          <a:bodyPr/>
          <a:lstStyle/>
          <a:p>
            <a:r>
              <a:rPr lang="en-US" altLang="en-US" sz="3200"/>
              <a:t>Mapping EER Model Constructs to Relations </a:t>
            </a:r>
          </a:p>
        </p:txBody>
      </p:sp>
      <p:sp>
        <p:nvSpPr>
          <p:cNvPr id="733187" name="Rectangle 3"/>
          <p:cNvSpPr>
            <a:spLocks noGrp="1" noChangeArrowheads="1"/>
          </p:cNvSpPr>
          <p:nvPr>
            <p:ph type="body" idx="1"/>
          </p:nvPr>
        </p:nvSpPr>
        <p:spPr>
          <a:xfrm>
            <a:off x="239713" y="1600200"/>
            <a:ext cx="8599487" cy="4572000"/>
          </a:xfrm>
          <a:noFill/>
          <a:ln/>
          <a:extLst>
            <a:ext uri="{91240B29-F687-4F45-9708-019B960494DF}">
              <a14:hiddenLine xmlns:a14="http://schemas.microsoft.com/office/drawing/2010/main" w="9525" cap="flat" cmpd="sng" algn="ctr">
                <a:solidFill>
                  <a:srgbClr val="CC0000"/>
                </a:solidFill>
                <a:prstDash val="solid"/>
                <a:miter lim="800000"/>
                <a:headEnd/>
                <a:tailEnd/>
              </a14:hiddenLine>
            </a:ext>
          </a:extLst>
        </p:spPr>
        <p:txBody>
          <a:bodyPr/>
          <a:lstStyle/>
          <a:p>
            <a:pPr>
              <a:lnSpc>
                <a:spcPct val="90000"/>
              </a:lnSpc>
            </a:pPr>
            <a:r>
              <a:rPr lang="en-US" altLang="en-US" sz="2300" b="1" dirty="0"/>
              <a:t>Option 8A: Multiple relations-Superclass and subclasses</a:t>
            </a:r>
          </a:p>
          <a:p>
            <a:pPr lvl="1">
              <a:lnSpc>
                <a:spcPct val="90000"/>
              </a:lnSpc>
            </a:pPr>
            <a:endParaRPr lang="en-US" altLang="en-US" sz="2100" dirty="0" smtClean="0"/>
          </a:p>
          <a:p>
            <a:pPr lvl="1">
              <a:lnSpc>
                <a:spcPct val="90000"/>
              </a:lnSpc>
            </a:pPr>
            <a:r>
              <a:rPr lang="en-US" altLang="en-US" sz="2100" dirty="0" smtClean="0"/>
              <a:t>Create </a:t>
            </a:r>
            <a:r>
              <a:rPr lang="en-US" altLang="en-US" sz="2100" dirty="0"/>
              <a:t>a relation L for C with attributes </a:t>
            </a:r>
            <a:r>
              <a:rPr lang="en-US" altLang="en-US" sz="2100" dirty="0" err="1"/>
              <a:t>Attrs</a:t>
            </a:r>
            <a:r>
              <a:rPr lang="en-US" altLang="en-US" sz="2100" dirty="0"/>
              <a:t>(L) = {k,a1,…an} and PK(L) = k. </a:t>
            </a:r>
            <a:endParaRPr lang="en-US" altLang="en-US" sz="2100" dirty="0" smtClean="0"/>
          </a:p>
          <a:p>
            <a:pPr lvl="1">
              <a:lnSpc>
                <a:spcPct val="90000"/>
              </a:lnSpc>
            </a:pPr>
            <a:r>
              <a:rPr lang="en-US" altLang="en-US" sz="2100" dirty="0" smtClean="0"/>
              <a:t>Create </a:t>
            </a:r>
            <a:r>
              <a:rPr lang="en-US" altLang="en-US" sz="2100" dirty="0"/>
              <a:t>a relation Li for each subclass Si, 1 </a:t>
            </a:r>
            <a:r>
              <a:rPr lang="en-US" altLang="en-US" sz="2100" dirty="0" smtClean="0"/>
              <a:t>≤ </a:t>
            </a:r>
            <a:r>
              <a:rPr lang="en-US" altLang="en-US" sz="2100" dirty="0" err="1"/>
              <a:t>i</a:t>
            </a:r>
            <a:r>
              <a:rPr lang="en-US" altLang="en-US" sz="2100" dirty="0"/>
              <a:t> </a:t>
            </a:r>
            <a:r>
              <a:rPr lang="en-US" altLang="en-US" sz="2100" dirty="0" smtClean="0"/>
              <a:t>≤ </a:t>
            </a:r>
            <a:r>
              <a:rPr lang="en-US" altLang="en-US" sz="2100" dirty="0"/>
              <a:t>m, with the </a:t>
            </a:r>
            <a:r>
              <a:rPr lang="en-US" altLang="en-US" sz="2100" dirty="0" err="1"/>
              <a:t>attributesAttrs</a:t>
            </a:r>
            <a:r>
              <a:rPr lang="en-US" altLang="en-US" sz="2100" dirty="0"/>
              <a:t>(Li) = {k} U {attributes of Si} and PK(Li)=k. </a:t>
            </a:r>
            <a:endParaRPr lang="en-US" altLang="en-US" sz="2100" dirty="0" smtClean="0"/>
          </a:p>
          <a:p>
            <a:pPr lvl="1">
              <a:lnSpc>
                <a:spcPct val="90000"/>
              </a:lnSpc>
            </a:pPr>
            <a:endParaRPr lang="en-US" altLang="en-US" sz="2100" dirty="0" smtClean="0"/>
          </a:p>
          <a:p>
            <a:pPr lvl="1">
              <a:lnSpc>
                <a:spcPct val="90000"/>
              </a:lnSpc>
            </a:pPr>
            <a:r>
              <a:rPr lang="en-US" altLang="en-US" sz="2100" dirty="0" smtClean="0"/>
              <a:t>This </a:t>
            </a:r>
            <a:r>
              <a:rPr lang="en-US" altLang="en-US" sz="2100" dirty="0"/>
              <a:t>option works for any specialization (total or partial, disjoint </a:t>
            </a:r>
            <a:r>
              <a:rPr lang="en-US" altLang="en-US" sz="2100" dirty="0" smtClean="0"/>
              <a:t>or overlapping</a:t>
            </a:r>
            <a:r>
              <a:rPr lang="en-US" altLang="en-US" sz="2100" dirty="0"/>
              <a:t>). </a:t>
            </a:r>
          </a:p>
          <a:p>
            <a:pPr>
              <a:lnSpc>
                <a:spcPct val="90000"/>
              </a:lnSpc>
            </a:pPr>
            <a:endParaRPr lang="en-US" altLang="en-US" sz="2400" dirty="0"/>
          </a:p>
        </p:txBody>
      </p:sp>
    </p:spTree>
    <p:extLst>
      <p:ext uri="{BB962C8B-B14F-4D97-AF65-F5344CB8AC3E}">
        <p14:creationId xmlns:p14="http://schemas.microsoft.com/office/powerpoint/2010/main" val="1746105198"/>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4F9332E-E665-49BE-862A-2F16EF12461D}" type="slidenum">
              <a:rPr lang="en-US" altLang="en-US"/>
              <a:pPr/>
              <a:t>17</a:t>
            </a:fld>
            <a:endParaRPr lang="en-CA" altLang="en-US"/>
          </a:p>
        </p:txBody>
      </p:sp>
      <p:sp>
        <p:nvSpPr>
          <p:cNvPr id="698370" name="Rectangle 2"/>
          <p:cNvSpPr>
            <a:spLocks noGrp="1" noChangeArrowheads="1"/>
          </p:cNvSpPr>
          <p:nvPr>
            <p:ph type="title"/>
          </p:nvPr>
        </p:nvSpPr>
        <p:spPr>
          <a:xfrm>
            <a:off x="533400" y="304800"/>
            <a:ext cx="7620000" cy="914400"/>
          </a:xfrm>
        </p:spPr>
        <p:txBody>
          <a:bodyPr anchor="t"/>
          <a:lstStyle/>
          <a:p>
            <a:r>
              <a:rPr lang="en-US" altLang="en-US" sz="1800" b="1"/>
              <a:t>FIGURE 4.4</a:t>
            </a:r>
            <a:r>
              <a:rPr lang="en-US" altLang="en-US" sz="1800"/>
              <a:t/>
            </a:r>
            <a:br>
              <a:rPr lang="en-US" altLang="en-US" sz="1800"/>
            </a:br>
            <a:r>
              <a:rPr lang="en-US" altLang="en-US" sz="1800"/>
              <a:t>EER diagram notation for an attribute-defined specialization on JobType.</a:t>
            </a:r>
            <a:endParaRPr lang="en-US" altLang="en-US"/>
          </a:p>
        </p:txBody>
      </p:sp>
      <p:pic>
        <p:nvPicPr>
          <p:cNvPr id="69837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743200" y="1647825"/>
            <a:ext cx="5697538" cy="4600575"/>
          </a:xfrm>
        </p:spPr>
      </p:pic>
      <p:sp>
        <p:nvSpPr>
          <p:cNvPr id="2" name="TextBox 1"/>
          <p:cNvSpPr txBox="1"/>
          <p:nvPr/>
        </p:nvSpPr>
        <p:spPr>
          <a:xfrm>
            <a:off x="5410200" y="4191000"/>
            <a:ext cx="381000" cy="461665"/>
          </a:xfrm>
          <a:prstGeom prst="rect">
            <a:avLst/>
          </a:prstGeom>
          <a:noFill/>
        </p:spPr>
        <p:txBody>
          <a:bodyPr wrap="square" rtlCol="0">
            <a:spAutoFit/>
          </a:bodyPr>
          <a:lstStyle/>
          <a:p>
            <a:r>
              <a:rPr lang="en-US" dirty="0" smtClean="0"/>
              <a:t>d</a:t>
            </a:r>
            <a:endParaRPr lang="en-US"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30C45FD8-DDA8-451A-AC5C-46046BABEF26}" type="slidenum">
              <a:rPr lang="en-US" altLang="en-US"/>
              <a:pPr/>
              <a:t>18</a:t>
            </a:fld>
            <a:endParaRPr lang="en-CA" altLang="en-US"/>
          </a:p>
        </p:txBody>
      </p:sp>
      <p:pic>
        <p:nvPicPr>
          <p:cNvPr id="7004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573338"/>
            <a:ext cx="8105775" cy="1985962"/>
          </a:xfrm>
          <a:prstGeom prst="rect">
            <a:avLst/>
          </a:prstGeom>
          <a:noFill/>
          <a:extLst>
            <a:ext uri="{909E8E84-426E-40DD-AFC4-6F175D3DCCD1}">
              <a14:hiddenFill xmlns:a14="http://schemas.microsoft.com/office/drawing/2010/main">
                <a:solidFill>
                  <a:srgbClr val="FFFFFF"/>
                </a:solidFill>
              </a14:hiddenFill>
            </a:ext>
          </a:extLst>
        </p:spPr>
      </p:pic>
      <p:sp>
        <p:nvSpPr>
          <p:cNvPr id="700419" name="Rectangle 3"/>
          <p:cNvSpPr>
            <a:spLocks noChangeArrowheads="1"/>
          </p:cNvSpPr>
          <p:nvPr/>
        </p:nvSpPr>
        <p:spPr bwMode="auto">
          <a:xfrm>
            <a:off x="685800" y="3587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3600">
                <a:solidFill>
                  <a:srgbClr val="800000"/>
                </a:solidFill>
                <a:latin typeface="Arial" panose="020B0604020202020204" pitchFamily="34" charset="0"/>
              </a:defRPr>
            </a:lvl1pPr>
            <a:lvl2pPr>
              <a:defRPr sz="3600">
                <a:solidFill>
                  <a:srgbClr val="800000"/>
                </a:solidFill>
                <a:latin typeface="Arial" panose="020B0604020202020204" pitchFamily="34" charset="0"/>
              </a:defRPr>
            </a:lvl2pPr>
            <a:lvl3pPr>
              <a:defRPr sz="3600">
                <a:solidFill>
                  <a:srgbClr val="800000"/>
                </a:solidFill>
                <a:latin typeface="Arial" panose="020B0604020202020204" pitchFamily="34" charset="0"/>
              </a:defRPr>
            </a:lvl3pPr>
            <a:lvl4pPr>
              <a:defRPr sz="3600">
                <a:solidFill>
                  <a:srgbClr val="800000"/>
                </a:solidFill>
                <a:latin typeface="Arial" panose="020B0604020202020204" pitchFamily="34" charset="0"/>
              </a:defRPr>
            </a:lvl4pPr>
            <a:lvl5pPr>
              <a:defRPr sz="3600">
                <a:solidFill>
                  <a:srgbClr val="800000"/>
                </a:solidFill>
                <a:latin typeface="Arial" panose="020B0604020202020204" pitchFamily="34" charset="0"/>
              </a:defRPr>
            </a:lvl5pPr>
            <a:lvl6pPr marL="457200" fontAlgn="base">
              <a:spcBef>
                <a:spcPct val="0"/>
              </a:spcBef>
              <a:spcAft>
                <a:spcPct val="0"/>
              </a:spcAft>
              <a:defRPr sz="3600">
                <a:solidFill>
                  <a:srgbClr val="800000"/>
                </a:solidFill>
                <a:latin typeface="Arial" panose="020B0604020202020204" pitchFamily="34" charset="0"/>
              </a:defRPr>
            </a:lvl6pPr>
            <a:lvl7pPr marL="914400" fontAlgn="base">
              <a:spcBef>
                <a:spcPct val="0"/>
              </a:spcBef>
              <a:spcAft>
                <a:spcPct val="0"/>
              </a:spcAft>
              <a:defRPr sz="3600">
                <a:solidFill>
                  <a:srgbClr val="800000"/>
                </a:solidFill>
                <a:latin typeface="Arial" panose="020B0604020202020204" pitchFamily="34" charset="0"/>
              </a:defRPr>
            </a:lvl7pPr>
            <a:lvl8pPr marL="1371600" fontAlgn="base">
              <a:spcBef>
                <a:spcPct val="0"/>
              </a:spcBef>
              <a:spcAft>
                <a:spcPct val="0"/>
              </a:spcAft>
              <a:defRPr sz="3600">
                <a:solidFill>
                  <a:srgbClr val="800000"/>
                </a:solidFill>
                <a:latin typeface="Arial" panose="020B0604020202020204" pitchFamily="34" charset="0"/>
              </a:defRPr>
            </a:lvl8pPr>
            <a:lvl9pPr marL="1828800" fontAlgn="base">
              <a:spcBef>
                <a:spcPct val="0"/>
              </a:spcBef>
              <a:spcAft>
                <a:spcPct val="0"/>
              </a:spcAft>
              <a:defRPr sz="3600">
                <a:solidFill>
                  <a:srgbClr val="800000"/>
                </a:solidFill>
                <a:latin typeface="Arial" panose="020B0604020202020204" pitchFamily="34" charset="0"/>
              </a:defRPr>
            </a:lvl9pPr>
          </a:lstStyle>
          <a:p>
            <a:r>
              <a:rPr lang="en-US" altLang="en-US" sz="1800" b="1"/>
              <a:t>FIGURE 7.4</a:t>
            </a:r>
            <a:br>
              <a:rPr lang="en-US" altLang="en-US" sz="1800" b="1"/>
            </a:br>
            <a:r>
              <a:rPr lang="en-US" altLang="en-US" sz="1800"/>
              <a:t>Options for mapping specialization or generalization. </a:t>
            </a:r>
            <a:br>
              <a:rPr lang="en-US" altLang="en-US" sz="1800"/>
            </a:br>
            <a:r>
              <a:rPr lang="en-US" altLang="en-US" sz="1800"/>
              <a:t>(a) Mapping the EER schema in Figure 4.4 using option 8A. </a:t>
            </a:r>
            <a:endParaRPr lang="en-US" altLang="en-US" sz="1800" b="1"/>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7DAA92D-A9D1-407D-8535-F40E3522F39B}" type="slidenum">
              <a:rPr lang="en-US" altLang="en-US"/>
              <a:pPr/>
              <a:t>19</a:t>
            </a:fld>
            <a:endParaRPr lang="en-CA" altLang="en-US"/>
          </a:p>
        </p:txBody>
      </p:sp>
      <p:sp>
        <p:nvSpPr>
          <p:cNvPr id="733186" name="Rectangle 2"/>
          <p:cNvSpPr>
            <a:spLocks noGrp="1" noChangeArrowheads="1"/>
          </p:cNvSpPr>
          <p:nvPr>
            <p:ph type="title"/>
          </p:nvPr>
        </p:nvSpPr>
        <p:spPr/>
        <p:txBody>
          <a:bodyPr/>
          <a:lstStyle/>
          <a:p>
            <a:r>
              <a:rPr lang="en-US" altLang="en-US" sz="3200"/>
              <a:t>Mapping EER Model Constructs to Relations </a:t>
            </a:r>
          </a:p>
        </p:txBody>
      </p:sp>
      <p:sp>
        <p:nvSpPr>
          <p:cNvPr id="733187" name="Rectangle 3"/>
          <p:cNvSpPr>
            <a:spLocks noGrp="1" noChangeArrowheads="1"/>
          </p:cNvSpPr>
          <p:nvPr>
            <p:ph type="body" idx="1"/>
          </p:nvPr>
        </p:nvSpPr>
        <p:spPr>
          <a:xfrm>
            <a:off x="239713" y="1600200"/>
            <a:ext cx="8523287" cy="4572000"/>
          </a:xfrm>
          <a:noFill/>
          <a:ln/>
          <a:extLst>
            <a:ext uri="{91240B29-F687-4F45-9708-019B960494DF}">
              <a14:hiddenLine xmlns:a14="http://schemas.microsoft.com/office/drawing/2010/main" w="9525" cap="flat" cmpd="sng" algn="ctr">
                <a:solidFill>
                  <a:srgbClr val="CC0000"/>
                </a:solidFill>
                <a:prstDash val="solid"/>
                <a:miter lim="800000"/>
                <a:headEnd/>
                <a:tailEnd/>
              </a14:hiddenLine>
            </a:ext>
          </a:extLst>
        </p:spPr>
        <p:txBody>
          <a:bodyPr/>
          <a:lstStyle/>
          <a:p>
            <a:pPr>
              <a:lnSpc>
                <a:spcPct val="90000"/>
              </a:lnSpc>
            </a:pPr>
            <a:r>
              <a:rPr lang="en-US" altLang="en-US" sz="2400" b="1" dirty="0" smtClean="0"/>
              <a:t>Option </a:t>
            </a:r>
            <a:r>
              <a:rPr lang="en-US" altLang="en-US" sz="2400" b="1" dirty="0"/>
              <a:t>8B: Multiple relations-Subclass relations only</a:t>
            </a:r>
          </a:p>
          <a:p>
            <a:pPr lvl="1">
              <a:lnSpc>
                <a:spcPct val="90000"/>
              </a:lnSpc>
            </a:pPr>
            <a:endParaRPr lang="en-US" altLang="en-US" sz="2100" dirty="0" smtClean="0"/>
          </a:p>
          <a:p>
            <a:pPr lvl="1">
              <a:lnSpc>
                <a:spcPct val="90000"/>
              </a:lnSpc>
            </a:pPr>
            <a:r>
              <a:rPr lang="en-US" altLang="en-US" sz="2100" dirty="0" smtClean="0"/>
              <a:t>Create </a:t>
            </a:r>
            <a:r>
              <a:rPr lang="en-US" altLang="en-US" sz="2100" dirty="0"/>
              <a:t>a relation Li for each subclass Si, 1 </a:t>
            </a:r>
            <a:r>
              <a:rPr lang="en-US" altLang="en-US" sz="2100" dirty="0"/>
              <a:t>≤ </a:t>
            </a:r>
            <a:r>
              <a:rPr lang="en-US" altLang="en-US" sz="2100" dirty="0" err="1"/>
              <a:t>i</a:t>
            </a:r>
            <a:r>
              <a:rPr lang="en-US" altLang="en-US" sz="2100" dirty="0"/>
              <a:t> </a:t>
            </a:r>
            <a:r>
              <a:rPr lang="en-US" altLang="en-US" sz="2100" dirty="0"/>
              <a:t>≤ </a:t>
            </a:r>
            <a:r>
              <a:rPr lang="en-US" altLang="en-US" sz="2100" dirty="0"/>
              <a:t>m, with the attributes </a:t>
            </a:r>
            <a:r>
              <a:rPr lang="en-US" altLang="en-US" sz="2100" dirty="0" err="1"/>
              <a:t>Attr</a:t>
            </a:r>
            <a:r>
              <a:rPr lang="en-US" altLang="en-US" sz="2100" dirty="0"/>
              <a:t>(Li) = {attributes of Si} U {k,a1…,an} and PK(Li) = k. </a:t>
            </a:r>
            <a:endParaRPr lang="en-US" altLang="en-US" sz="2100" dirty="0" smtClean="0"/>
          </a:p>
          <a:p>
            <a:pPr lvl="1">
              <a:lnSpc>
                <a:spcPct val="90000"/>
              </a:lnSpc>
            </a:pPr>
            <a:endParaRPr lang="en-US" altLang="en-US" sz="2100" dirty="0"/>
          </a:p>
          <a:p>
            <a:pPr lvl="1">
              <a:lnSpc>
                <a:spcPct val="90000"/>
              </a:lnSpc>
            </a:pPr>
            <a:r>
              <a:rPr lang="en-US" altLang="en-US" sz="2100" dirty="0" smtClean="0"/>
              <a:t>This </a:t>
            </a:r>
            <a:r>
              <a:rPr lang="en-US" altLang="en-US" sz="2100" dirty="0"/>
              <a:t>option only works for a  specialization whose subclasses are </a:t>
            </a:r>
            <a:r>
              <a:rPr lang="en-US" altLang="en-US" sz="2100" b="1" u="sng" dirty="0"/>
              <a:t>total</a:t>
            </a:r>
            <a:r>
              <a:rPr lang="en-US" altLang="en-US" sz="2100" dirty="0"/>
              <a:t> (every entity in the superclass must belong to (at least) one of the subclasses</a:t>
            </a:r>
            <a:r>
              <a:rPr lang="en-US" altLang="en-US" sz="2100" dirty="0" smtClean="0"/>
              <a:t>). Additionally, It is only recommended if the specialization has the </a:t>
            </a:r>
            <a:r>
              <a:rPr lang="en-US" altLang="en-US" sz="2100" b="1" u="sng" dirty="0" err="1" smtClean="0"/>
              <a:t>disjointness</a:t>
            </a:r>
            <a:r>
              <a:rPr lang="en-US" altLang="en-US" sz="2100" dirty="0" smtClean="0"/>
              <a:t> constraint. If the specialization is overlapping, the same entity may be duplicated in several relations.</a:t>
            </a:r>
            <a:endParaRPr lang="en-US" altLang="en-US" sz="2100" dirty="0"/>
          </a:p>
          <a:p>
            <a:pPr>
              <a:lnSpc>
                <a:spcPct val="90000"/>
              </a:lnSpc>
            </a:pPr>
            <a:endParaRPr lang="en-US" altLang="en-US" sz="2400" dirty="0"/>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732598F-F76A-4DE6-83E0-F5A7206B9C44}" type="slidenum">
              <a:rPr lang="en-US" altLang="en-US"/>
              <a:pPr/>
              <a:t>2</a:t>
            </a:fld>
            <a:endParaRPr lang="en-CA" altLang="en-US" dirty="0"/>
          </a:p>
        </p:txBody>
      </p:sp>
      <p:sp>
        <p:nvSpPr>
          <p:cNvPr id="669700" name="Rectangle 4"/>
          <p:cNvSpPr>
            <a:spLocks noGrp="1" noChangeArrowheads="1"/>
          </p:cNvSpPr>
          <p:nvPr>
            <p:ph type="title"/>
          </p:nvPr>
        </p:nvSpPr>
        <p:spPr/>
        <p:txBody>
          <a:bodyPr/>
          <a:lstStyle/>
          <a:p>
            <a:r>
              <a:rPr lang="en-US" altLang="en-US" dirty="0"/>
              <a:t>Chapter Outline</a:t>
            </a:r>
          </a:p>
        </p:txBody>
      </p:sp>
      <p:sp>
        <p:nvSpPr>
          <p:cNvPr id="669701" name="Rectangle 5"/>
          <p:cNvSpPr>
            <a:spLocks noGrp="1" noChangeArrowheads="1"/>
          </p:cNvSpPr>
          <p:nvPr>
            <p:ph type="body" idx="1"/>
          </p:nvPr>
        </p:nvSpPr>
        <p:spPr/>
        <p:txBody>
          <a:bodyPr/>
          <a:lstStyle/>
          <a:p>
            <a:pPr>
              <a:lnSpc>
                <a:spcPct val="80000"/>
              </a:lnSpc>
            </a:pPr>
            <a:r>
              <a:rPr lang="en-US" altLang="en-US" sz="2400" b="1" dirty="0"/>
              <a:t>ER-to-Relational Mapping Algorithm </a:t>
            </a:r>
          </a:p>
          <a:p>
            <a:pPr lvl="1">
              <a:lnSpc>
                <a:spcPct val="80000"/>
              </a:lnSpc>
            </a:pPr>
            <a:r>
              <a:rPr lang="en-US" altLang="en-US" sz="2100" dirty="0"/>
              <a:t>Step 1: Mapping of Regular Entity Types</a:t>
            </a:r>
          </a:p>
          <a:p>
            <a:pPr lvl="1">
              <a:lnSpc>
                <a:spcPct val="80000"/>
              </a:lnSpc>
            </a:pPr>
            <a:r>
              <a:rPr lang="en-US" altLang="en-US" sz="2100" dirty="0"/>
              <a:t>Step 2: Mapping of Weak Entity Types</a:t>
            </a:r>
          </a:p>
          <a:p>
            <a:pPr lvl="1">
              <a:lnSpc>
                <a:spcPct val="80000"/>
              </a:lnSpc>
            </a:pPr>
            <a:r>
              <a:rPr lang="en-US" altLang="en-US" sz="2100" dirty="0"/>
              <a:t>Step 3: Mapping of Binary 1:1 Relation Types</a:t>
            </a:r>
          </a:p>
          <a:p>
            <a:pPr lvl="1">
              <a:lnSpc>
                <a:spcPct val="80000"/>
              </a:lnSpc>
            </a:pPr>
            <a:r>
              <a:rPr lang="en-US" altLang="en-US" sz="2100" dirty="0"/>
              <a:t>Step 4: Mapping of Binary 1:N Relationship Types.</a:t>
            </a:r>
          </a:p>
          <a:p>
            <a:pPr lvl="1">
              <a:lnSpc>
                <a:spcPct val="80000"/>
              </a:lnSpc>
            </a:pPr>
            <a:r>
              <a:rPr lang="en-US" altLang="en-US" sz="2100" dirty="0"/>
              <a:t>Step 5: Mapping of Binary M:N Relationship Types.</a:t>
            </a:r>
          </a:p>
          <a:p>
            <a:pPr lvl="1">
              <a:lnSpc>
                <a:spcPct val="80000"/>
              </a:lnSpc>
            </a:pPr>
            <a:r>
              <a:rPr lang="en-US" altLang="en-US" sz="2100" dirty="0"/>
              <a:t>Step 6: Mapping of Multivalued attributes.</a:t>
            </a:r>
          </a:p>
          <a:p>
            <a:pPr lvl="1">
              <a:lnSpc>
                <a:spcPct val="80000"/>
              </a:lnSpc>
            </a:pPr>
            <a:r>
              <a:rPr lang="en-US" altLang="en-US" sz="2100" dirty="0"/>
              <a:t>Step 7: Mapping of N-</a:t>
            </a:r>
            <a:r>
              <a:rPr lang="en-US" altLang="en-US" sz="2100" dirty="0" err="1"/>
              <a:t>ary</a:t>
            </a:r>
            <a:r>
              <a:rPr lang="en-US" altLang="en-US" sz="2100"/>
              <a:t> Relationship Types.</a:t>
            </a:r>
          </a:p>
          <a:p>
            <a:pPr lvl="1">
              <a:lnSpc>
                <a:spcPct val="80000"/>
              </a:lnSpc>
            </a:pPr>
            <a:endParaRPr lang="en-US" altLang="en-US" sz="2100"/>
          </a:p>
          <a:p>
            <a:pPr>
              <a:lnSpc>
                <a:spcPct val="80000"/>
              </a:lnSpc>
            </a:pPr>
            <a:r>
              <a:rPr lang="en-US" altLang="en-US" sz="2400" b="1"/>
              <a:t>Mapping EER Model Constructs to Relations </a:t>
            </a:r>
          </a:p>
          <a:p>
            <a:pPr lvl="1">
              <a:lnSpc>
                <a:spcPct val="80000"/>
              </a:lnSpc>
            </a:pPr>
            <a:r>
              <a:rPr lang="en-US" altLang="en-US" sz="2100"/>
              <a:t>Step 8: Options for Mapping Specialization or Generalization.</a:t>
            </a:r>
          </a:p>
          <a:p>
            <a:pPr lvl="1">
              <a:lnSpc>
                <a:spcPct val="80000"/>
              </a:lnSpc>
            </a:pPr>
            <a:r>
              <a:rPr lang="en-US" altLang="en-US" sz="2100"/>
              <a:t>Step 9: Mapping of Union Types (Categories).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A597927-171F-4BCD-9960-0483AA251508}" type="slidenum">
              <a:rPr lang="en-US" altLang="en-US"/>
              <a:pPr/>
              <a:t>20</a:t>
            </a:fld>
            <a:endParaRPr lang="en-CA" altLang="en-US"/>
          </a:p>
        </p:txBody>
      </p:sp>
      <p:sp>
        <p:nvSpPr>
          <p:cNvPr id="702466" name="Rectangle 2"/>
          <p:cNvSpPr>
            <a:spLocks noGrp="1" noChangeArrowheads="1"/>
          </p:cNvSpPr>
          <p:nvPr>
            <p:ph type="title"/>
          </p:nvPr>
        </p:nvSpPr>
        <p:spPr>
          <a:xfrm>
            <a:off x="533400" y="304800"/>
            <a:ext cx="8420100" cy="2933700"/>
          </a:xfrm>
        </p:spPr>
        <p:txBody>
          <a:bodyPr anchor="t"/>
          <a:lstStyle/>
          <a:p>
            <a:r>
              <a:rPr lang="en-US" altLang="en-US" sz="1800" b="1"/>
              <a:t>FIGURE 4.3</a:t>
            </a:r>
            <a:r>
              <a:rPr lang="en-US" altLang="en-US" sz="1800"/>
              <a:t/>
            </a:r>
            <a:br>
              <a:rPr lang="en-US" altLang="en-US" sz="1800"/>
            </a:br>
            <a:r>
              <a:rPr lang="en-US" altLang="en-US" sz="1800"/>
              <a:t>Generalization. (b) Generalizing CAR and TRUCK into the superclass VEHICLE.</a:t>
            </a:r>
            <a:endParaRPr lang="en-US" altLang="en-US"/>
          </a:p>
        </p:txBody>
      </p:sp>
      <p:pic>
        <p:nvPicPr>
          <p:cNvPr id="70246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39713" y="1736725"/>
            <a:ext cx="8294687" cy="3806825"/>
          </a:xfrm>
        </p:spPr>
      </p:pic>
      <p:sp>
        <p:nvSpPr>
          <p:cNvPr id="5" name="TextBox 4"/>
          <p:cNvSpPr txBox="1"/>
          <p:nvPr/>
        </p:nvSpPr>
        <p:spPr>
          <a:xfrm>
            <a:off x="4267200" y="3805535"/>
            <a:ext cx="381000" cy="461665"/>
          </a:xfrm>
          <a:prstGeom prst="rect">
            <a:avLst/>
          </a:prstGeom>
          <a:noFill/>
        </p:spPr>
        <p:txBody>
          <a:bodyPr wrap="square" rtlCol="0">
            <a:spAutoFit/>
          </a:bodyPr>
          <a:lstStyle/>
          <a:p>
            <a:r>
              <a:rPr lang="en-US" dirty="0" smtClean="0"/>
              <a:t>d</a:t>
            </a:r>
            <a:endParaRPr lang="en-US"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D8E504C2-76C2-4404-927F-E2588FCD5DF1}" type="slidenum">
              <a:rPr lang="en-US" altLang="en-US"/>
              <a:pPr/>
              <a:t>21</a:t>
            </a:fld>
            <a:endParaRPr lang="en-CA" altLang="en-US"/>
          </a:p>
        </p:txBody>
      </p:sp>
      <p:sp>
        <p:nvSpPr>
          <p:cNvPr id="704514" name="Rectangle 2"/>
          <p:cNvSpPr>
            <a:spLocks noChangeArrowheads="1"/>
          </p:cNvSpPr>
          <p:nvPr/>
        </p:nvSpPr>
        <p:spPr bwMode="auto">
          <a:xfrm>
            <a:off x="685800" y="3587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3600">
                <a:solidFill>
                  <a:srgbClr val="800000"/>
                </a:solidFill>
                <a:latin typeface="Arial" panose="020B0604020202020204" pitchFamily="34" charset="0"/>
              </a:defRPr>
            </a:lvl1pPr>
            <a:lvl2pPr>
              <a:defRPr sz="3600">
                <a:solidFill>
                  <a:srgbClr val="800000"/>
                </a:solidFill>
                <a:latin typeface="Arial" panose="020B0604020202020204" pitchFamily="34" charset="0"/>
              </a:defRPr>
            </a:lvl2pPr>
            <a:lvl3pPr>
              <a:defRPr sz="3600">
                <a:solidFill>
                  <a:srgbClr val="800000"/>
                </a:solidFill>
                <a:latin typeface="Arial" panose="020B0604020202020204" pitchFamily="34" charset="0"/>
              </a:defRPr>
            </a:lvl3pPr>
            <a:lvl4pPr>
              <a:defRPr sz="3600">
                <a:solidFill>
                  <a:srgbClr val="800000"/>
                </a:solidFill>
                <a:latin typeface="Arial" panose="020B0604020202020204" pitchFamily="34" charset="0"/>
              </a:defRPr>
            </a:lvl4pPr>
            <a:lvl5pPr>
              <a:defRPr sz="3600">
                <a:solidFill>
                  <a:srgbClr val="800000"/>
                </a:solidFill>
                <a:latin typeface="Arial" panose="020B0604020202020204" pitchFamily="34" charset="0"/>
              </a:defRPr>
            </a:lvl5pPr>
            <a:lvl6pPr marL="457200" fontAlgn="base">
              <a:spcBef>
                <a:spcPct val="0"/>
              </a:spcBef>
              <a:spcAft>
                <a:spcPct val="0"/>
              </a:spcAft>
              <a:defRPr sz="3600">
                <a:solidFill>
                  <a:srgbClr val="800000"/>
                </a:solidFill>
                <a:latin typeface="Arial" panose="020B0604020202020204" pitchFamily="34" charset="0"/>
              </a:defRPr>
            </a:lvl6pPr>
            <a:lvl7pPr marL="914400" fontAlgn="base">
              <a:spcBef>
                <a:spcPct val="0"/>
              </a:spcBef>
              <a:spcAft>
                <a:spcPct val="0"/>
              </a:spcAft>
              <a:defRPr sz="3600">
                <a:solidFill>
                  <a:srgbClr val="800000"/>
                </a:solidFill>
                <a:latin typeface="Arial" panose="020B0604020202020204" pitchFamily="34" charset="0"/>
              </a:defRPr>
            </a:lvl7pPr>
            <a:lvl8pPr marL="1371600" fontAlgn="base">
              <a:spcBef>
                <a:spcPct val="0"/>
              </a:spcBef>
              <a:spcAft>
                <a:spcPct val="0"/>
              </a:spcAft>
              <a:defRPr sz="3600">
                <a:solidFill>
                  <a:srgbClr val="800000"/>
                </a:solidFill>
                <a:latin typeface="Arial" panose="020B0604020202020204" pitchFamily="34" charset="0"/>
              </a:defRPr>
            </a:lvl8pPr>
            <a:lvl9pPr marL="1828800" fontAlgn="base">
              <a:spcBef>
                <a:spcPct val="0"/>
              </a:spcBef>
              <a:spcAft>
                <a:spcPct val="0"/>
              </a:spcAft>
              <a:defRPr sz="3600">
                <a:solidFill>
                  <a:srgbClr val="800000"/>
                </a:solidFill>
                <a:latin typeface="Arial" panose="020B0604020202020204" pitchFamily="34" charset="0"/>
              </a:defRPr>
            </a:lvl9pPr>
          </a:lstStyle>
          <a:p>
            <a:r>
              <a:rPr lang="en-US" altLang="en-US" sz="1800" b="1"/>
              <a:t>FIGURE 7.4</a:t>
            </a:r>
            <a:br>
              <a:rPr lang="en-US" altLang="en-US" sz="1800" b="1"/>
            </a:br>
            <a:r>
              <a:rPr lang="en-US" altLang="en-US" sz="1800"/>
              <a:t>Options for mapping specialization or generalization. </a:t>
            </a:r>
            <a:br>
              <a:rPr lang="en-US" altLang="en-US" sz="1800"/>
            </a:br>
            <a:r>
              <a:rPr lang="en-US" altLang="en-US" sz="1800"/>
              <a:t> (b) Mapping the EER schema in Figure 4.3b using option 8B. </a:t>
            </a:r>
            <a:endParaRPr lang="en-US" altLang="en-US" sz="1800" b="1"/>
          </a:p>
        </p:txBody>
      </p:sp>
      <p:grpSp>
        <p:nvGrpSpPr>
          <p:cNvPr id="2" name="Group 1"/>
          <p:cNvGrpSpPr/>
          <p:nvPr/>
        </p:nvGrpSpPr>
        <p:grpSpPr>
          <a:xfrm>
            <a:off x="603250" y="2362200"/>
            <a:ext cx="7935913" cy="2133600"/>
            <a:chOff x="603250" y="2362200"/>
            <a:chExt cx="7935913" cy="2133600"/>
          </a:xfrm>
        </p:grpSpPr>
        <p:pic>
          <p:nvPicPr>
            <p:cNvPr id="7045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50" y="2362200"/>
              <a:ext cx="7935913" cy="2133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553200" y="4034135"/>
              <a:ext cx="1066800" cy="400110"/>
            </a:xfrm>
            <a:prstGeom prst="rect">
              <a:avLst/>
            </a:prstGeom>
            <a:noFill/>
          </p:spPr>
          <p:txBody>
            <a:bodyPr wrap="square" lIns="0" rIns="0" rtlCol="0">
              <a:spAutoFit/>
            </a:bodyPr>
            <a:lstStyle/>
            <a:p>
              <a:r>
                <a:rPr lang="en-US" sz="2000" dirty="0" smtClean="0"/>
                <a:t>Tonnage</a:t>
              </a:r>
              <a:endParaRPr lang="en-US" sz="2000" dirty="0"/>
            </a:p>
          </p:txBody>
        </p:sp>
      </p:gr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D1529B5-938D-4F4B-BC65-D35095B001C0}" type="slidenum">
              <a:rPr lang="en-US" altLang="en-US"/>
              <a:pPr/>
              <a:t>22</a:t>
            </a:fld>
            <a:endParaRPr lang="en-CA" altLang="en-US"/>
          </a:p>
        </p:txBody>
      </p:sp>
      <p:sp>
        <p:nvSpPr>
          <p:cNvPr id="706562" name="Rectangle 2"/>
          <p:cNvSpPr>
            <a:spLocks noGrp="1" noChangeArrowheads="1"/>
          </p:cNvSpPr>
          <p:nvPr>
            <p:ph type="title"/>
          </p:nvPr>
        </p:nvSpPr>
        <p:spPr>
          <a:xfrm>
            <a:off x="250825" y="303213"/>
            <a:ext cx="8534400" cy="842962"/>
          </a:xfrm>
        </p:spPr>
        <p:txBody>
          <a:bodyPr/>
          <a:lstStyle/>
          <a:p>
            <a:r>
              <a:rPr lang="en-US" altLang="en-US" sz="2800" b="1"/>
              <a:t>Mapping EER Model Constructs to Relations (contd.)</a:t>
            </a:r>
          </a:p>
        </p:txBody>
      </p:sp>
      <p:sp>
        <p:nvSpPr>
          <p:cNvPr id="706563" name="Rectangle 3"/>
          <p:cNvSpPr>
            <a:spLocks noGrp="1" noChangeArrowheads="1"/>
          </p:cNvSpPr>
          <p:nvPr>
            <p:ph type="body" idx="1"/>
          </p:nvPr>
        </p:nvSpPr>
        <p:spPr>
          <a:xfrm>
            <a:off x="409575" y="1962150"/>
            <a:ext cx="8375650" cy="4257675"/>
          </a:xfrm>
        </p:spPr>
        <p:txBody>
          <a:bodyPr/>
          <a:lstStyle/>
          <a:p>
            <a:r>
              <a:rPr lang="en-US" altLang="en-US" sz="2400" b="1" dirty="0"/>
              <a:t>Option 8C: Single relation with one type attribute</a:t>
            </a:r>
          </a:p>
          <a:p>
            <a:pPr lvl="1"/>
            <a:endParaRPr lang="en-US" altLang="en-US" sz="2100" dirty="0" smtClean="0"/>
          </a:p>
          <a:p>
            <a:pPr lvl="1"/>
            <a:r>
              <a:rPr lang="en-US" altLang="en-US" sz="2100" dirty="0" smtClean="0"/>
              <a:t>Create </a:t>
            </a:r>
            <a:r>
              <a:rPr lang="en-US" altLang="en-US" sz="2100" dirty="0"/>
              <a:t>a single relation L with attributes </a:t>
            </a:r>
            <a:r>
              <a:rPr lang="en-US" altLang="en-US" sz="2100" dirty="0" err="1"/>
              <a:t>Attrs</a:t>
            </a:r>
            <a:r>
              <a:rPr lang="en-US" altLang="en-US" sz="2100" dirty="0"/>
              <a:t>(L) = {k,a</a:t>
            </a:r>
            <a:r>
              <a:rPr lang="en-US" altLang="en-US" sz="2100" baseline="-25000" dirty="0"/>
              <a:t>1</a:t>
            </a:r>
            <a:r>
              <a:rPr lang="en-US" altLang="en-US" sz="2100" dirty="0"/>
              <a:t>,…a</a:t>
            </a:r>
            <a:r>
              <a:rPr lang="en-US" altLang="en-US" sz="2100" baseline="-25000" dirty="0"/>
              <a:t>n</a:t>
            </a:r>
            <a:r>
              <a:rPr lang="en-US" altLang="en-US" sz="2100" dirty="0"/>
              <a:t>} U {attributes of S</a:t>
            </a:r>
            <a:r>
              <a:rPr lang="en-US" altLang="en-US" sz="2100" baseline="-25000" dirty="0"/>
              <a:t>1</a:t>
            </a:r>
            <a:r>
              <a:rPr lang="en-US" altLang="en-US" sz="2100" dirty="0"/>
              <a:t>} U</a:t>
            </a:r>
            <a:r>
              <a:rPr lang="en-US" altLang="en-US" sz="2100" dirty="0">
                <a:latin typeface="Times New Roman" panose="02020603050405020304" pitchFamily="18" charset="0"/>
              </a:rPr>
              <a:t>…</a:t>
            </a:r>
            <a:r>
              <a:rPr lang="en-US" altLang="en-US" sz="2100" dirty="0"/>
              <a:t>U {attributes of S</a:t>
            </a:r>
            <a:r>
              <a:rPr lang="en-US" altLang="en-US" sz="2100" baseline="-25000" dirty="0"/>
              <a:t>m</a:t>
            </a:r>
            <a:r>
              <a:rPr lang="en-US" altLang="en-US" sz="2100" dirty="0"/>
              <a:t>} U {t} and PK(L) = k. The attribute t is called a type (or </a:t>
            </a:r>
            <a:r>
              <a:rPr lang="en-US" altLang="en-US" sz="2100" b="1" dirty="0"/>
              <a:t>discriminating</a:t>
            </a:r>
            <a:r>
              <a:rPr lang="en-US" altLang="en-US" sz="2100" dirty="0"/>
              <a:t>) attribute that indicates the subclass to which each tuple </a:t>
            </a:r>
            <a:r>
              <a:rPr lang="en-US" altLang="en-US" sz="2100" dirty="0" smtClean="0"/>
              <a:t>belongs, if any. </a:t>
            </a:r>
          </a:p>
          <a:p>
            <a:pPr lvl="1"/>
            <a:endParaRPr lang="en-US" altLang="en-US" sz="2100" dirty="0"/>
          </a:p>
          <a:p>
            <a:pPr lvl="1"/>
            <a:r>
              <a:rPr lang="en-US" altLang="en-US" sz="2100" dirty="0" smtClean="0"/>
              <a:t>This option works only for a specialization whose subclasses are disjoint, and has the potential for generating many NULL values if many specific (local) attributes exist in the subclass.</a:t>
            </a:r>
            <a:endParaRPr lang="en-US" altLang="en-US" sz="2100" dirty="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C1C2093-5DB8-4C4E-A77C-1D85FD2708C1}" type="slidenum">
              <a:rPr lang="en-US" altLang="en-US"/>
              <a:pPr/>
              <a:t>23</a:t>
            </a:fld>
            <a:endParaRPr lang="en-CA" altLang="en-US"/>
          </a:p>
        </p:txBody>
      </p:sp>
      <p:sp>
        <p:nvSpPr>
          <p:cNvPr id="708610" name="Rectangle 2"/>
          <p:cNvSpPr>
            <a:spLocks noGrp="1" noChangeArrowheads="1"/>
          </p:cNvSpPr>
          <p:nvPr>
            <p:ph type="title"/>
          </p:nvPr>
        </p:nvSpPr>
        <p:spPr>
          <a:xfrm>
            <a:off x="533400" y="304800"/>
            <a:ext cx="7907338" cy="838200"/>
          </a:xfrm>
        </p:spPr>
        <p:txBody>
          <a:bodyPr anchor="t"/>
          <a:lstStyle/>
          <a:p>
            <a:r>
              <a:rPr lang="en-US" altLang="en-US" sz="1800" b="1"/>
              <a:t>FIGURE 4.4</a:t>
            </a:r>
            <a:r>
              <a:rPr lang="en-US" altLang="en-US" sz="1800"/>
              <a:t/>
            </a:r>
            <a:br>
              <a:rPr lang="en-US" altLang="en-US" sz="1800"/>
            </a:br>
            <a:r>
              <a:rPr lang="en-US" altLang="en-US" sz="1800"/>
              <a:t>EER diagram notation for an attribute-defined specialization on JobType.</a:t>
            </a:r>
            <a:endParaRPr lang="en-US" altLang="en-US"/>
          </a:p>
        </p:txBody>
      </p:sp>
      <p:pic>
        <p:nvPicPr>
          <p:cNvPr id="708611"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743200" y="1647825"/>
            <a:ext cx="5697538" cy="4600575"/>
          </a:xfrm>
        </p:spPr>
      </p:pic>
      <p:sp>
        <p:nvSpPr>
          <p:cNvPr id="5" name="TextBox 4"/>
          <p:cNvSpPr txBox="1"/>
          <p:nvPr/>
        </p:nvSpPr>
        <p:spPr>
          <a:xfrm>
            <a:off x="5410200" y="4191000"/>
            <a:ext cx="381000" cy="461665"/>
          </a:xfrm>
          <a:prstGeom prst="rect">
            <a:avLst/>
          </a:prstGeom>
          <a:noFill/>
        </p:spPr>
        <p:txBody>
          <a:bodyPr wrap="square" rtlCol="0">
            <a:spAutoFit/>
          </a:bodyPr>
          <a:lstStyle/>
          <a:p>
            <a:r>
              <a:rPr lang="en-US" dirty="0" smtClean="0"/>
              <a:t>d</a:t>
            </a:r>
            <a:endParaRPr lang="en-US" dirty="0"/>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5824FC2-61F0-4B13-90A5-F1022A272318}" type="slidenum">
              <a:rPr lang="en-US" altLang="en-US"/>
              <a:pPr/>
              <a:t>24</a:t>
            </a:fld>
            <a:endParaRPr lang="en-CA" altLang="en-US"/>
          </a:p>
        </p:txBody>
      </p:sp>
      <p:sp>
        <p:nvSpPr>
          <p:cNvPr id="710658" name="Rectangle 2"/>
          <p:cNvSpPr>
            <a:spLocks noChangeArrowheads="1"/>
          </p:cNvSpPr>
          <p:nvPr/>
        </p:nvSpPr>
        <p:spPr bwMode="auto">
          <a:xfrm>
            <a:off x="685800" y="3587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3600">
                <a:solidFill>
                  <a:srgbClr val="800000"/>
                </a:solidFill>
                <a:latin typeface="Arial" panose="020B0604020202020204" pitchFamily="34" charset="0"/>
              </a:defRPr>
            </a:lvl1pPr>
            <a:lvl2pPr>
              <a:defRPr sz="3600">
                <a:solidFill>
                  <a:srgbClr val="800000"/>
                </a:solidFill>
                <a:latin typeface="Arial" panose="020B0604020202020204" pitchFamily="34" charset="0"/>
              </a:defRPr>
            </a:lvl2pPr>
            <a:lvl3pPr>
              <a:defRPr sz="3600">
                <a:solidFill>
                  <a:srgbClr val="800000"/>
                </a:solidFill>
                <a:latin typeface="Arial" panose="020B0604020202020204" pitchFamily="34" charset="0"/>
              </a:defRPr>
            </a:lvl3pPr>
            <a:lvl4pPr>
              <a:defRPr sz="3600">
                <a:solidFill>
                  <a:srgbClr val="800000"/>
                </a:solidFill>
                <a:latin typeface="Arial" panose="020B0604020202020204" pitchFamily="34" charset="0"/>
              </a:defRPr>
            </a:lvl4pPr>
            <a:lvl5pPr>
              <a:defRPr sz="3600">
                <a:solidFill>
                  <a:srgbClr val="800000"/>
                </a:solidFill>
                <a:latin typeface="Arial" panose="020B0604020202020204" pitchFamily="34" charset="0"/>
              </a:defRPr>
            </a:lvl5pPr>
            <a:lvl6pPr marL="457200" fontAlgn="base">
              <a:spcBef>
                <a:spcPct val="0"/>
              </a:spcBef>
              <a:spcAft>
                <a:spcPct val="0"/>
              </a:spcAft>
              <a:defRPr sz="3600">
                <a:solidFill>
                  <a:srgbClr val="800000"/>
                </a:solidFill>
                <a:latin typeface="Arial" panose="020B0604020202020204" pitchFamily="34" charset="0"/>
              </a:defRPr>
            </a:lvl6pPr>
            <a:lvl7pPr marL="914400" fontAlgn="base">
              <a:spcBef>
                <a:spcPct val="0"/>
              </a:spcBef>
              <a:spcAft>
                <a:spcPct val="0"/>
              </a:spcAft>
              <a:defRPr sz="3600">
                <a:solidFill>
                  <a:srgbClr val="800000"/>
                </a:solidFill>
                <a:latin typeface="Arial" panose="020B0604020202020204" pitchFamily="34" charset="0"/>
              </a:defRPr>
            </a:lvl7pPr>
            <a:lvl8pPr marL="1371600" fontAlgn="base">
              <a:spcBef>
                <a:spcPct val="0"/>
              </a:spcBef>
              <a:spcAft>
                <a:spcPct val="0"/>
              </a:spcAft>
              <a:defRPr sz="3600">
                <a:solidFill>
                  <a:srgbClr val="800000"/>
                </a:solidFill>
                <a:latin typeface="Arial" panose="020B0604020202020204" pitchFamily="34" charset="0"/>
              </a:defRPr>
            </a:lvl8pPr>
            <a:lvl9pPr marL="1828800" fontAlgn="base">
              <a:spcBef>
                <a:spcPct val="0"/>
              </a:spcBef>
              <a:spcAft>
                <a:spcPct val="0"/>
              </a:spcAft>
              <a:defRPr sz="3600">
                <a:solidFill>
                  <a:srgbClr val="800000"/>
                </a:solidFill>
                <a:latin typeface="Arial" panose="020B0604020202020204" pitchFamily="34" charset="0"/>
              </a:defRPr>
            </a:lvl9pPr>
          </a:lstStyle>
          <a:p>
            <a:r>
              <a:rPr lang="en-US" altLang="en-US" sz="1800" b="1"/>
              <a:t>FIGURE 7.4</a:t>
            </a:r>
            <a:br>
              <a:rPr lang="en-US" altLang="en-US" sz="1800" b="1"/>
            </a:br>
            <a:r>
              <a:rPr lang="en-US" altLang="en-US" sz="1800"/>
              <a:t>Options for mapping specialization or generalization. </a:t>
            </a:r>
            <a:br>
              <a:rPr lang="en-US" altLang="en-US" sz="1800"/>
            </a:br>
            <a:r>
              <a:rPr lang="en-US" altLang="en-US" sz="1800"/>
              <a:t>(c) Mapping the EER schema in Figure 4.4 using option 8C.</a:t>
            </a:r>
            <a:endParaRPr lang="en-US" altLang="en-US" sz="1800" b="1"/>
          </a:p>
        </p:txBody>
      </p:sp>
      <p:grpSp>
        <p:nvGrpSpPr>
          <p:cNvPr id="2" name="Group 1"/>
          <p:cNvGrpSpPr/>
          <p:nvPr/>
        </p:nvGrpSpPr>
        <p:grpSpPr>
          <a:xfrm>
            <a:off x="685800" y="2668588"/>
            <a:ext cx="7772400" cy="571500"/>
            <a:chOff x="685800" y="2668588"/>
            <a:chExt cx="7772400" cy="571500"/>
          </a:xfrm>
        </p:grpSpPr>
        <p:pic>
          <p:nvPicPr>
            <p:cNvPr id="7106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668588"/>
              <a:ext cx="7772400" cy="571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696200" y="2971800"/>
              <a:ext cx="762000" cy="184666"/>
            </a:xfrm>
            <a:prstGeom prst="rect">
              <a:avLst/>
            </a:prstGeom>
            <a:noFill/>
          </p:spPr>
          <p:txBody>
            <a:bodyPr wrap="square" lIns="0" tIns="0" rIns="0" bIns="0" rtlCol="0">
              <a:spAutoFit/>
            </a:bodyPr>
            <a:lstStyle/>
            <a:p>
              <a:r>
                <a:rPr lang="en-US" sz="1200" dirty="0" err="1" smtClean="0"/>
                <a:t>EngType</a:t>
              </a:r>
              <a:endParaRPr lang="en-US" sz="1200" dirty="0"/>
            </a:p>
          </p:txBody>
        </p:sp>
        <p:sp>
          <p:nvSpPr>
            <p:cNvPr id="6" name="TextBox 5"/>
            <p:cNvSpPr txBox="1"/>
            <p:nvPr/>
          </p:nvSpPr>
          <p:spPr>
            <a:xfrm>
              <a:off x="5105400" y="2971800"/>
              <a:ext cx="731520" cy="184666"/>
            </a:xfrm>
            <a:prstGeom prst="rect">
              <a:avLst/>
            </a:prstGeom>
            <a:solidFill>
              <a:schemeClr val="bg1"/>
            </a:solidFill>
          </p:spPr>
          <p:txBody>
            <a:bodyPr wrap="square" lIns="0" tIns="0" rIns="0" bIns="0" rtlCol="0">
              <a:spAutoFit/>
            </a:bodyPr>
            <a:lstStyle/>
            <a:p>
              <a:r>
                <a:rPr lang="en-US" sz="1200" b="1" dirty="0" err="1" smtClean="0">
                  <a:solidFill>
                    <a:srgbClr val="0000CC"/>
                  </a:solidFill>
                </a:rPr>
                <a:t>JobType</a:t>
              </a:r>
              <a:endParaRPr lang="en-US" sz="1200" b="1" dirty="0">
                <a:solidFill>
                  <a:srgbClr val="0000CC"/>
                </a:solidFill>
              </a:endParaRPr>
            </a:p>
          </p:txBody>
        </p:sp>
      </p:gr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D1529B5-938D-4F4B-BC65-D35095B001C0}" type="slidenum">
              <a:rPr lang="en-US" altLang="en-US"/>
              <a:pPr/>
              <a:t>25</a:t>
            </a:fld>
            <a:endParaRPr lang="en-CA" altLang="en-US"/>
          </a:p>
        </p:txBody>
      </p:sp>
      <p:sp>
        <p:nvSpPr>
          <p:cNvPr id="706562" name="Rectangle 2"/>
          <p:cNvSpPr>
            <a:spLocks noGrp="1" noChangeArrowheads="1"/>
          </p:cNvSpPr>
          <p:nvPr>
            <p:ph type="title"/>
          </p:nvPr>
        </p:nvSpPr>
        <p:spPr>
          <a:xfrm>
            <a:off x="250825" y="303213"/>
            <a:ext cx="8534400" cy="842962"/>
          </a:xfrm>
        </p:spPr>
        <p:txBody>
          <a:bodyPr/>
          <a:lstStyle/>
          <a:p>
            <a:r>
              <a:rPr lang="en-US" altLang="en-US" sz="2800" b="1"/>
              <a:t>Mapping EER Model Constructs to Relations (contd.)</a:t>
            </a:r>
          </a:p>
        </p:txBody>
      </p:sp>
      <p:sp>
        <p:nvSpPr>
          <p:cNvPr id="706563" name="Rectangle 3"/>
          <p:cNvSpPr>
            <a:spLocks noGrp="1" noChangeArrowheads="1"/>
          </p:cNvSpPr>
          <p:nvPr>
            <p:ph type="body" idx="1"/>
          </p:nvPr>
        </p:nvSpPr>
        <p:spPr>
          <a:xfrm>
            <a:off x="409575" y="1962150"/>
            <a:ext cx="8375650" cy="4257675"/>
          </a:xfrm>
        </p:spPr>
        <p:txBody>
          <a:bodyPr/>
          <a:lstStyle/>
          <a:p>
            <a:r>
              <a:rPr lang="en-US" altLang="en-US" sz="2400" b="1" dirty="0" smtClean="0"/>
              <a:t>Option </a:t>
            </a:r>
            <a:r>
              <a:rPr lang="en-US" altLang="en-US" sz="2400" b="1" dirty="0"/>
              <a:t>8D: Single relation with multiple type attributes</a:t>
            </a:r>
          </a:p>
          <a:p>
            <a:pPr lvl="1"/>
            <a:endParaRPr lang="en-US" altLang="en-US" sz="2100" dirty="0" smtClean="0"/>
          </a:p>
          <a:p>
            <a:pPr lvl="1"/>
            <a:r>
              <a:rPr lang="en-US" altLang="en-US" sz="2100" dirty="0" smtClean="0"/>
              <a:t>Create </a:t>
            </a:r>
            <a:r>
              <a:rPr lang="en-US" altLang="en-US" sz="2100" dirty="0"/>
              <a:t>a single relation schema L with attributes </a:t>
            </a:r>
            <a:r>
              <a:rPr lang="en-US" altLang="en-US" sz="2100" dirty="0" err="1"/>
              <a:t>Attrs</a:t>
            </a:r>
            <a:r>
              <a:rPr lang="en-US" altLang="en-US" sz="2100" dirty="0"/>
              <a:t>(L) = {k,a</a:t>
            </a:r>
            <a:r>
              <a:rPr lang="en-US" altLang="en-US" sz="2100" baseline="-25000" dirty="0"/>
              <a:t>1</a:t>
            </a:r>
            <a:r>
              <a:rPr lang="en-US" altLang="en-US" sz="2100" dirty="0"/>
              <a:t>,…a</a:t>
            </a:r>
            <a:r>
              <a:rPr lang="en-US" altLang="en-US" sz="2100" baseline="-25000" dirty="0"/>
              <a:t>n</a:t>
            </a:r>
            <a:r>
              <a:rPr lang="en-US" altLang="en-US" sz="2100" dirty="0"/>
              <a:t>} U {attributes of S</a:t>
            </a:r>
            <a:r>
              <a:rPr lang="en-US" altLang="en-US" sz="2100" baseline="-25000" dirty="0"/>
              <a:t>1</a:t>
            </a:r>
            <a:r>
              <a:rPr lang="en-US" altLang="en-US" sz="2100" dirty="0"/>
              <a:t>} U…U {attributes of S</a:t>
            </a:r>
            <a:r>
              <a:rPr lang="en-US" altLang="en-US" sz="2100" baseline="-25000" dirty="0"/>
              <a:t>m</a:t>
            </a:r>
            <a:r>
              <a:rPr lang="en-US" altLang="en-US" sz="2100" dirty="0"/>
              <a:t>} U {t</a:t>
            </a:r>
            <a:r>
              <a:rPr lang="en-US" altLang="en-US" sz="2100" baseline="-25000" dirty="0"/>
              <a:t>1</a:t>
            </a:r>
            <a:r>
              <a:rPr lang="en-US" altLang="en-US" sz="2100" dirty="0"/>
              <a:t>, t</a:t>
            </a:r>
            <a:r>
              <a:rPr lang="en-US" altLang="en-US" sz="2100" baseline="-25000" dirty="0"/>
              <a:t>2</a:t>
            </a:r>
            <a:r>
              <a:rPr lang="en-US" altLang="en-US" sz="2100" dirty="0"/>
              <a:t>,</a:t>
            </a:r>
            <a:r>
              <a:rPr lang="en-US" altLang="en-US" sz="2100" dirty="0">
                <a:latin typeface="Times New Roman" panose="02020603050405020304" pitchFamily="18" charset="0"/>
              </a:rPr>
              <a:t>…</a:t>
            </a:r>
            <a:r>
              <a:rPr lang="en-US" altLang="en-US" sz="2100" dirty="0"/>
              <a:t>,t</a:t>
            </a:r>
            <a:r>
              <a:rPr lang="en-US" altLang="en-US" sz="2100" baseline="-25000" dirty="0"/>
              <a:t>m</a:t>
            </a:r>
            <a:r>
              <a:rPr lang="en-US" altLang="en-US" sz="2100" dirty="0"/>
              <a:t>} and PK(L) = k. Each </a:t>
            </a:r>
            <a:r>
              <a:rPr lang="en-US" altLang="en-US" sz="2100" dirty="0" err="1"/>
              <a:t>t</a:t>
            </a:r>
            <a:r>
              <a:rPr lang="en-US" altLang="en-US" sz="2100" baseline="-25000" dirty="0" err="1"/>
              <a:t>i</a:t>
            </a:r>
            <a:r>
              <a:rPr lang="en-US" altLang="en-US" sz="2100" dirty="0"/>
              <a:t>, 1 </a:t>
            </a:r>
            <a:r>
              <a:rPr lang="en-US" altLang="en-US" sz="2100" dirty="0" smtClean="0"/>
              <a:t>≤ </a:t>
            </a:r>
            <a:r>
              <a:rPr lang="en-US" altLang="en-US" sz="2100" dirty="0" err="1" smtClean="0"/>
              <a:t>i</a:t>
            </a:r>
            <a:r>
              <a:rPr lang="en-US" altLang="en-US" sz="2100" dirty="0"/>
              <a:t> ≤ </a:t>
            </a:r>
            <a:r>
              <a:rPr lang="en-US" altLang="en-US" sz="2100" dirty="0"/>
              <a:t>m, is a </a:t>
            </a:r>
            <a:r>
              <a:rPr lang="en-US" altLang="en-US" sz="2100" u="sng" dirty="0"/>
              <a:t>Boolean type attribute</a:t>
            </a:r>
            <a:r>
              <a:rPr lang="en-US" altLang="en-US" sz="2100" dirty="0"/>
              <a:t> indicating whether </a:t>
            </a:r>
            <a:r>
              <a:rPr lang="en-US" altLang="en-US" sz="2100" dirty="0" smtClean="0"/>
              <a:t>or not a </a:t>
            </a:r>
            <a:r>
              <a:rPr lang="en-US" altLang="en-US" sz="2100" dirty="0"/>
              <a:t>tuple belongs to the subclass S</a:t>
            </a:r>
            <a:r>
              <a:rPr lang="en-US" altLang="en-US" sz="2100" baseline="-25000" dirty="0"/>
              <a:t>i</a:t>
            </a:r>
            <a:r>
              <a:rPr lang="en-US" altLang="en-US" sz="2100" dirty="0" smtClean="0"/>
              <a:t>.</a:t>
            </a:r>
          </a:p>
          <a:p>
            <a:pPr lvl="1"/>
            <a:endParaRPr lang="en-US" altLang="en-US" sz="2100" dirty="0"/>
          </a:p>
          <a:p>
            <a:pPr lvl="1"/>
            <a:r>
              <a:rPr lang="en-US" altLang="en-US" sz="2100" dirty="0" smtClean="0"/>
              <a:t>This option is used for a specialization whose subclasses are overlapping (but also work for a disjoint specialization).</a:t>
            </a:r>
            <a:endParaRPr lang="en-US" altLang="en-US" sz="2100" dirty="0"/>
          </a:p>
        </p:txBody>
      </p:sp>
    </p:spTree>
    <p:extLst>
      <p:ext uri="{BB962C8B-B14F-4D97-AF65-F5344CB8AC3E}">
        <p14:creationId xmlns:p14="http://schemas.microsoft.com/office/powerpoint/2010/main" val="1166040027"/>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4950D09-A4B7-42F4-9B4B-EDFF78878E11}" type="slidenum">
              <a:rPr lang="en-US" altLang="en-US"/>
              <a:pPr/>
              <a:t>26</a:t>
            </a:fld>
            <a:endParaRPr lang="en-CA" altLang="en-US"/>
          </a:p>
        </p:txBody>
      </p:sp>
      <p:sp>
        <p:nvSpPr>
          <p:cNvPr id="712706" name="Rectangle 2"/>
          <p:cNvSpPr>
            <a:spLocks noGrp="1" noChangeArrowheads="1"/>
          </p:cNvSpPr>
          <p:nvPr>
            <p:ph type="title"/>
          </p:nvPr>
        </p:nvSpPr>
        <p:spPr>
          <a:xfrm>
            <a:off x="533400" y="304800"/>
            <a:ext cx="7988300" cy="990600"/>
          </a:xfrm>
        </p:spPr>
        <p:txBody>
          <a:bodyPr anchor="t"/>
          <a:lstStyle/>
          <a:p>
            <a:r>
              <a:rPr lang="en-US" altLang="en-US" sz="1800" b="1"/>
              <a:t>FIGURE 4.5</a:t>
            </a:r>
            <a:r>
              <a:rPr lang="en-US" altLang="en-US" sz="1800"/>
              <a:t/>
            </a:r>
            <a:br>
              <a:rPr lang="en-US" altLang="en-US" sz="1800"/>
            </a:br>
            <a:r>
              <a:rPr lang="en-US" altLang="en-US" sz="1800"/>
              <a:t>EER diagram notation for an overlapping (non-disjoint) specialization.</a:t>
            </a:r>
            <a:endParaRPr lang="en-US" altLang="en-US"/>
          </a:p>
        </p:txBody>
      </p:sp>
      <p:pic>
        <p:nvPicPr>
          <p:cNvPr id="712707"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98525" y="1644650"/>
            <a:ext cx="7343775" cy="4451350"/>
          </a:xfrm>
        </p:spPr>
      </p:pic>
      <p:sp>
        <p:nvSpPr>
          <p:cNvPr id="5" name="TextBox 4"/>
          <p:cNvSpPr txBox="1"/>
          <p:nvPr/>
        </p:nvSpPr>
        <p:spPr>
          <a:xfrm>
            <a:off x="4495800" y="3429000"/>
            <a:ext cx="381000" cy="461665"/>
          </a:xfrm>
          <a:prstGeom prst="rect">
            <a:avLst/>
          </a:prstGeom>
          <a:noFill/>
        </p:spPr>
        <p:txBody>
          <a:bodyPr wrap="square" rtlCol="0">
            <a:spAutoFit/>
          </a:bodyPr>
          <a:lstStyle/>
          <a:p>
            <a:r>
              <a:rPr lang="en-US" dirty="0" smtClean="0"/>
              <a:t>o</a:t>
            </a:r>
            <a:endParaRPr lang="en-US" dirty="0"/>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F7DEE7A-A52C-4D0B-A868-6A1859F96823}" type="slidenum">
              <a:rPr lang="en-US" altLang="en-US"/>
              <a:pPr/>
              <a:t>27</a:t>
            </a:fld>
            <a:endParaRPr lang="en-CA" altLang="en-US"/>
          </a:p>
        </p:txBody>
      </p:sp>
      <p:sp>
        <p:nvSpPr>
          <p:cNvPr id="714754" name="Rectangle 2"/>
          <p:cNvSpPr>
            <a:spLocks noChangeArrowheads="1"/>
          </p:cNvSpPr>
          <p:nvPr/>
        </p:nvSpPr>
        <p:spPr bwMode="auto">
          <a:xfrm>
            <a:off x="685800" y="35877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3600">
                <a:solidFill>
                  <a:srgbClr val="800000"/>
                </a:solidFill>
                <a:latin typeface="Arial" panose="020B0604020202020204" pitchFamily="34" charset="0"/>
              </a:defRPr>
            </a:lvl1pPr>
            <a:lvl2pPr>
              <a:defRPr sz="3600">
                <a:solidFill>
                  <a:srgbClr val="800000"/>
                </a:solidFill>
                <a:latin typeface="Arial" panose="020B0604020202020204" pitchFamily="34" charset="0"/>
              </a:defRPr>
            </a:lvl2pPr>
            <a:lvl3pPr>
              <a:defRPr sz="3600">
                <a:solidFill>
                  <a:srgbClr val="800000"/>
                </a:solidFill>
                <a:latin typeface="Arial" panose="020B0604020202020204" pitchFamily="34" charset="0"/>
              </a:defRPr>
            </a:lvl3pPr>
            <a:lvl4pPr>
              <a:defRPr sz="3600">
                <a:solidFill>
                  <a:srgbClr val="800000"/>
                </a:solidFill>
                <a:latin typeface="Arial" panose="020B0604020202020204" pitchFamily="34" charset="0"/>
              </a:defRPr>
            </a:lvl4pPr>
            <a:lvl5pPr>
              <a:defRPr sz="3600">
                <a:solidFill>
                  <a:srgbClr val="800000"/>
                </a:solidFill>
                <a:latin typeface="Arial" panose="020B0604020202020204" pitchFamily="34" charset="0"/>
              </a:defRPr>
            </a:lvl5pPr>
            <a:lvl6pPr marL="457200" fontAlgn="base">
              <a:spcBef>
                <a:spcPct val="0"/>
              </a:spcBef>
              <a:spcAft>
                <a:spcPct val="0"/>
              </a:spcAft>
              <a:defRPr sz="3600">
                <a:solidFill>
                  <a:srgbClr val="800000"/>
                </a:solidFill>
                <a:latin typeface="Arial" panose="020B0604020202020204" pitchFamily="34" charset="0"/>
              </a:defRPr>
            </a:lvl6pPr>
            <a:lvl7pPr marL="914400" fontAlgn="base">
              <a:spcBef>
                <a:spcPct val="0"/>
              </a:spcBef>
              <a:spcAft>
                <a:spcPct val="0"/>
              </a:spcAft>
              <a:defRPr sz="3600">
                <a:solidFill>
                  <a:srgbClr val="800000"/>
                </a:solidFill>
                <a:latin typeface="Arial" panose="020B0604020202020204" pitchFamily="34" charset="0"/>
              </a:defRPr>
            </a:lvl7pPr>
            <a:lvl8pPr marL="1371600" fontAlgn="base">
              <a:spcBef>
                <a:spcPct val="0"/>
              </a:spcBef>
              <a:spcAft>
                <a:spcPct val="0"/>
              </a:spcAft>
              <a:defRPr sz="3600">
                <a:solidFill>
                  <a:srgbClr val="800000"/>
                </a:solidFill>
                <a:latin typeface="Arial" panose="020B0604020202020204" pitchFamily="34" charset="0"/>
              </a:defRPr>
            </a:lvl8pPr>
            <a:lvl9pPr marL="1828800" fontAlgn="base">
              <a:spcBef>
                <a:spcPct val="0"/>
              </a:spcBef>
              <a:spcAft>
                <a:spcPct val="0"/>
              </a:spcAft>
              <a:defRPr sz="3600">
                <a:solidFill>
                  <a:srgbClr val="800000"/>
                </a:solidFill>
                <a:latin typeface="Arial" panose="020B0604020202020204" pitchFamily="34" charset="0"/>
              </a:defRPr>
            </a:lvl9pPr>
          </a:lstStyle>
          <a:p>
            <a:r>
              <a:rPr lang="en-US" altLang="en-US" sz="1800" b="1"/>
              <a:t>FIGURE 7.4</a:t>
            </a:r>
            <a:br>
              <a:rPr lang="en-US" altLang="en-US" sz="1800" b="1"/>
            </a:br>
            <a:r>
              <a:rPr lang="en-US" altLang="en-US" sz="1800"/>
              <a:t>Options for mapping specialization or generalization. (d) Mapping Figure 4.5 using option 8D with Boolean type fields Mflag and Pflag.</a:t>
            </a:r>
            <a:endParaRPr lang="en-US" altLang="en-US" sz="1800" b="1"/>
          </a:p>
        </p:txBody>
      </p:sp>
      <p:grpSp>
        <p:nvGrpSpPr>
          <p:cNvPr id="2" name="Group 1"/>
          <p:cNvGrpSpPr/>
          <p:nvPr/>
        </p:nvGrpSpPr>
        <p:grpSpPr>
          <a:xfrm>
            <a:off x="682625" y="3043238"/>
            <a:ext cx="7775575" cy="482600"/>
            <a:chOff x="682625" y="3043238"/>
            <a:chExt cx="7775575" cy="482600"/>
          </a:xfrm>
        </p:grpSpPr>
        <p:pic>
          <p:nvPicPr>
            <p:cNvPr id="7147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2625" y="3043238"/>
              <a:ext cx="7775575" cy="482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618096" y="3276600"/>
              <a:ext cx="457200" cy="184666"/>
            </a:xfrm>
            <a:prstGeom prst="rect">
              <a:avLst/>
            </a:prstGeom>
            <a:solidFill>
              <a:schemeClr val="bg1"/>
            </a:solidFill>
          </p:spPr>
          <p:txBody>
            <a:bodyPr wrap="square" lIns="0" tIns="0" rIns="0" bIns="0" rtlCol="0">
              <a:spAutoFit/>
            </a:bodyPr>
            <a:lstStyle/>
            <a:p>
              <a:r>
                <a:rPr lang="en-US" sz="1200" b="1" dirty="0" err="1" smtClean="0">
                  <a:solidFill>
                    <a:srgbClr val="0000CC"/>
                  </a:solidFill>
                </a:rPr>
                <a:t>MFlag</a:t>
              </a:r>
              <a:endParaRPr lang="en-US" sz="1200" b="1" dirty="0">
                <a:solidFill>
                  <a:srgbClr val="0000CC"/>
                </a:solidFill>
              </a:endParaRPr>
            </a:p>
          </p:txBody>
        </p:sp>
        <p:sp>
          <p:nvSpPr>
            <p:cNvPr id="6" name="TextBox 5"/>
            <p:cNvSpPr txBox="1"/>
            <p:nvPr/>
          </p:nvSpPr>
          <p:spPr>
            <a:xfrm>
              <a:off x="6109648" y="3276600"/>
              <a:ext cx="457200" cy="184666"/>
            </a:xfrm>
            <a:prstGeom prst="rect">
              <a:avLst/>
            </a:prstGeom>
            <a:solidFill>
              <a:schemeClr val="bg1"/>
            </a:solidFill>
          </p:spPr>
          <p:txBody>
            <a:bodyPr wrap="square" lIns="0" tIns="0" rIns="0" bIns="0" rtlCol="0">
              <a:spAutoFit/>
            </a:bodyPr>
            <a:lstStyle/>
            <a:p>
              <a:r>
                <a:rPr lang="en-US" sz="1200" b="1" dirty="0" err="1">
                  <a:solidFill>
                    <a:srgbClr val="0000CC"/>
                  </a:solidFill>
                </a:rPr>
                <a:t>P</a:t>
              </a:r>
              <a:r>
                <a:rPr lang="en-US" sz="1200" b="1" dirty="0" err="1" smtClean="0">
                  <a:solidFill>
                    <a:srgbClr val="0000CC"/>
                  </a:solidFill>
                </a:rPr>
                <a:t>Flag</a:t>
              </a:r>
              <a:endParaRPr lang="en-US" sz="1200" b="1" dirty="0">
                <a:solidFill>
                  <a:srgbClr val="0000CC"/>
                </a:solidFill>
              </a:endParaRPr>
            </a:p>
          </p:txBody>
        </p:sp>
      </p:gr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71856C8-8EAC-410D-A6C2-6B82EB9B2F9F}" type="slidenum">
              <a:rPr lang="en-US" altLang="en-US"/>
              <a:pPr/>
              <a:t>28</a:t>
            </a:fld>
            <a:endParaRPr lang="en-CA" altLang="en-US"/>
          </a:p>
        </p:txBody>
      </p:sp>
      <p:sp>
        <p:nvSpPr>
          <p:cNvPr id="716804" name="Rectangle 4"/>
          <p:cNvSpPr>
            <a:spLocks noGrp="1" noChangeArrowheads="1"/>
          </p:cNvSpPr>
          <p:nvPr>
            <p:ph type="title"/>
          </p:nvPr>
        </p:nvSpPr>
        <p:spPr/>
        <p:txBody>
          <a:bodyPr/>
          <a:lstStyle/>
          <a:p>
            <a:r>
              <a:rPr lang="en-US" altLang="en-US" sz="3200"/>
              <a:t>Mapping EER Model Constructs to Relations (contd.)</a:t>
            </a:r>
          </a:p>
        </p:txBody>
      </p:sp>
      <p:sp>
        <p:nvSpPr>
          <p:cNvPr id="716805" name="Rectangle 5"/>
          <p:cNvSpPr>
            <a:spLocks noGrp="1" noChangeArrowheads="1"/>
          </p:cNvSpPr>
          <p:nvPr>
            <p:ph type="body" idx="1"/>
          </p:nvPr>
        </p:nvSpPr>
        <p:spPr/>
        <p:txBody>
          <a:bodyPr/>
          <a:lstStyle/>
          <a:p>
            <a:r>
              <a:rPr lang="en-US" altLang="en-US" sz="2400"/>
              <a:t>Mapping of Shared Subclasses (Multiple Inheritance)</a:t>
            </a:r>
          </a:p>
          <a:p>
            <a:pPr lvl="1"/>
            <a:r>
              <a:rPr lang="en-US" altLang="en-US" sz="2200"/>
              <a:t>A shared subclass, such as STUDENT_ASSISTANT, is a subclass of several classes, indicating multiple inheritance. These classes must all have the same key attribute; otherwise, the shared subclass would be modeled as a category.</a:t>
            </a:r>
          </a:p>
          <a:p>
            <a:pPr lvl="1"/>
            <a:r>
              <a:rPr lang="en-US" altLang="en-US" sz="2200"/>
              <a:t>We can apply any of the options discussed in Step 8 to a shared subclass, subject to the restriction discussed in Step 8 of the mapping algorithm. Below both 8C and 8D are used for the shared class STUDENT_ASSISTANT.</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D7C4CB5-238B-4680-901D-42C634D63945}" type="slidenum">
              <a:rPr lang="en-US" altLang="en-US"/>
              <a:pPr/>
              <a:t>29</a:t>
            </a:fld>
            <a:endParaRPr lang="en-CA" altLang="en-US"/>
          </a:p>
        </p:txBody>
      </p:sp>
      <p:sp>
        <p:nvSpPr>
          <p:cNvPr id="718850" name="Rectangle 2"/>
          <p:cNvSpPr>
            <a:spLocks noGrp="1" noChangeArrowheads="1"/>
          </p:cNvSpPr>
          <p:nvPr>
            <p:ph type="title"/>
          </p:nvPr>
        </p:nvSpPr>
        <p:spPr>
          <a:xfrm>
            <a:off x="533400" y="304800"/>
            <a:ext cx="7772400" cy="990600"/>
          </a:xfrm>
        </p:spPr>
        <p:txBody>
          <a:bodyPr anchor="t"/>
          <a:lstStyle/>
          <a:p>
            <a:r>
              <a:rPr lang="en-US" altLang="en-US" sz="1800" b="1"/>
              <a:t>FIGURE 4.7</a:t>
            </a:r>
            <a:r>
              <a:rPr lang="en-US" altLang="en-US" sz="1800"/>
              <a:t/>
            </a:r>
            <a:br>
              <a:rPr lang="en-US" altLang="en-US" sz="1800"/>
            </a:br>
            <a:r>
              <a:rPr lang="en-US" altLang="en-US" sz="1800"/>
              <a:t>A specialization lattice with multiple inheritance for a UNIVERSITY database.</a:t>
            </a:r>
            <a:endParaRPr lang="en-US" altLang="en-US"/>
          </a:p>
        </p:txBody>
      </p:sp>
      <p:pic>
        <p:nvPicPr>
          <p:cNvPr id="718851"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446338" y="1524000"/>
            <a:ext cx="4335462" cy="4991100"/>
          </a:xfrm>
        </p:spPr>
      </p:pic>
      <p:sp>
        <p:nvSpPr>
          <p:cNvPr id="5" name="TextBox 4"/>
          <p:cNvSpPr txBox="1"/>
          <p:nvPr/>
        </p:nvSpPr>
        <p:spPr>
          <a:xfrm>
            <a:off x="5777552" y="4066401"/>
            <a:ext cx="381000" cy="276999"/>
          </a:xfrm>
          <a:prstGeom prst="rect">
            <a:avLst/>
          </a:prstGeom>
          <a:noFill/>
        </p:spPr>
        <p:txBody>
          <a:bodyPr wrap="square" rtlCol="0">
            <a:spAutoFit/>
          </a:bodyPr>
          <a:lstStyle/>
          <a:p>
            <a:r>
              <a:rPr lang="en-US" sz="1200" dirty="0" smtClean="0"/>
              <a:t>d</a:t>
            </a:r>
            <a:endParaRPr lang="en-US" sz="120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B121A62-B9EB-484A-8723-1ADF83E94D67}" type="slidenum">
              <a:rPr lang="en-US" altLang="en-US"/>
              <a:pPr/>
              <a:t>3</a:t>
            </a:fld>
            <a:endParaRPr lang="en-CA" altLang="en-US"/>
          </a:p>
        </p:txBody>
      </p:sp>
      <p:sp>
        <p:nvSpPr>
          <p:cNvPr id="671748" name="Rectangle 4"/>
          <p:cNvSpPr>
            <a:spLocks noGrp="1" noChangeArrowheads="1"/>
          </p:cNvSpPr>
          <p:nvPr>
            <p:ph type="title"/>
          </p:nvPr>
        </p:nvSpPr>
        <p:spPr/>
        <p:txBody>
          <a:bodyPr/>
          <a:lstStyle/>
          <a:p>
            <a:r>
              <a:rPr lang="en-US" altLang="en-US"/>
              <a:t/>
            </a:r>
            <a:br>
              <a:rPr lang="en-US" altLang="en-US"/>
            </a:br>
            <a:r>
              <a:rPr lang="en-US" altLang="en-US"/>
              <a:t>ER-to-Relational Mapping Algorithm</a:t>
            </a:r>
          </a:p>
        </p:txBody>
      </p:sp>
      <p:sp>
        <p:nvSpPr>
          <p:cNvPr id="671749" name="Rectangle 5"/>
          <p:cNvSpPr>
            <a:spLocks noGrp="1" noChangeArrowheads="1"/>
          </p:cNvSpPr>
          <p:nvPr>
            <p:ph type="body" idx="1"/>
          </p:nvPr>
        </p:nvSpPr>
        <p:spPr/>
        <p:txBody>
          <a:bodyPr/>
          <a:lstStyle/>
          <a:p>
            <a:pPr>
              <a:lnSpc>
                <a:spcPct val="80000"/>
              </a:lnSpc>
            </a:pPr>
            <a:r>
              <a:rPr lang="en-US" altLang="en-US" sz="2400"/>
              <a:t>Step 1: Mapping of Regular Entity Types.</a:t>
            </a:r>
          </a:p>
          <a:p>
            <a:pPr lvl="1">
              <a:lnSpc>
                <a:spcPct val="80000"/>
              </a:lnSpc>
            </a:pPr>
            <a:r>
              <a:rPr lang="en-US" altLang="en-US" sz="2200"/>
              <a:t>For each regular (strong) entity type E in the ER schema, create a relation R that includes all the simple attributes of E.</a:t>
            </a:r>
          </a:p>
          <a:p>
            <a:pPr lvl="1">
              <a:lnSpc>
                <a:spcPct val="80000"/>
              </a:lnSpc>
            </a:pPr>
            <a:r>
              <a:rPr lang="en-US" altLang="en-US" sz="2200"/>
              <a:t>Choose one of the key attributes of E as the primary key for R.</a:t>
            </a:r>
          </a:p>
          <a:p>
            <a:pPr lvl="1">
              <a:lnSpc>
                <a:spcPct val="80000"/>
              </a:lnSpc>
            </a:pPr>
            <a:r>
              <a:rPr lang="en-US" altLang="en-US" sz="2200"/>
              <a:t>If the chosen key of E is composite, the set of simple attributes that form it will together form the primary key of R.</a:t>
            </a:r>
          </a:p>
          <a:p>
            <a:pPr>
              <a:lnSpc>
                <a:spcPct val="80000"/>
              </a:lnSpc>
            </a:pPr>
            <a:r>
              <a:rPr lang="en-US" altLang="en-US" sz="2400"/>
              <a:t>Example: We create the relations EMPLOYEE, DEPARTMENT, and PROJECT in the relational schema corresponding to the regular entities in the ER diagram.</a:t>
            </a:r>
          </a:p>
          <a:p>
            <a:pPr lvl="1">
              <a:lnSpc>
                <a:spcPct val="80000"/>
              </a:lnSpc>
            </a:pPr>
            <a:r>
              <a:rPr lang="en-US" altLang="en-US" sz="2200"/>
              <a:t>SSN, DNUMBER, and PNUMBER are the primary keys for the relations EMPLOYEE, DEPARTMENT, and PROJECT as shown.</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EE7B31C-6DF2-46B3-9C0E-2D317E06D9D4}" type="slidenum">
              <a:rPr lang="en-US" altLang="en-US"/>
              <a:pPr/>
              <a:t>30</a:t>
            </a:fld>
            <a:endParaRPr lang="en-CA" altLang="en-US"/>
          </a:p>
        </p:txBody>
      </p:sp>
      <p:sp>
        <p:nvSpPr>
          <p:cNvPr id="720898" name="Rectangle 2"/>
          <p:cNvSpPr>
            <a:spLocks noGrp="1" noChangeArrowheads="1"/>
          </p:cNvSpPr>
          <p:nvPr>
            <p:ph type="title"/>
          </p:nvPr>
        </p:nvSpPr>
        <p:spPr>
          <a:xfrm>
            <a:off x="850900" y="406400"/>
            <a:ext cx="7173913" cy="1143000"/>
          </a:xfrm>
        </p:spPr>
        <p:txBody>
          <a:bodyPr anchor="t"/>
          <a:lstStyle/>
          <a:p>
            <a:r>
              <a:rPr lang="en-US" altLang="en-US" sz="1800" b="1"/>
              <a:t>FIGURE 7.5</a:t>
            </a:r>
            <a:br>
              <a:rPr lang="en-US" altLang="en-US" sz="1800" b="1"/>
            </a:br>
            <a:r>
              <a:rPr lang="en-US" altLang="en-US" sz="1800"/>
              <a:t>Mapping the EER specialization lattice in Figure 4.6 using multiple options.</a:t>
            </a:r>
            <a:endParaRPr lang="en-US" altLang="en-US"/>
          </a:p>
        </p:txBody>
      </p:sp>
      <p:pic>
        <p:nvPicPr>
          <p:cNvPr id="7208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50900" y="2065338"/>
            <a:ext cx="7772400" cy="3132137"/>
          </a:xfrm>
        </p:spPr>
      </p:pic>
      <p:sp>
        <p:nvSpPr>
          <p:cNvPr id="5" name="TextBox 4"/>
          <p:cNvSpPr txBox="1"/>
          <p:nvPr/>
        </p:nvSpPr>
        <p:spPr>
          <a:xfrm>
            <a:off x="7924800" y="3200400"/>
            <a:ext cx="762000" cy="184666"/>
          </a:xfrm>
          <a:prstGeom prst="rect">
            <a:avLst/>
          </a:prstGeom>
          <a:noFill/>
        </p:spPr>
        <p:txBody>
          <a:bodyPr wrap="square" lIns="0" tIns="0" rIns="0" bIns="0" rtlCol="0">
            <a:spAutoFit/>
          </a:bodyPr>
          <a:lstStyle/>
          <a:p>
            <a:r>
              <a:rPr lang="en-US" sz="1200" dirty="0" smtClean="0"/>
              <a:t>Course</a:t>
            </a:r>
            <a:endParaRPr lang="en-US" sz="1200" dirty="0"/>
          </a:p>
        </p:txBody>
      </p:sp>
      <p:sp>
        <p:nvSpPr>
          <p:cNvPr id="6" name="TextBox 5"/>
          <p:cNvSpPr txBox="1"/>
          <p:nvPr/>
        </p:nvSpPr>
        <p:spPr>
          <a:xfrm>
            <a:off x="3886200" y="4082534"/>
            <a:ext cx="762000" cy="184666"/>
          </a:xfrm>
          <a:prstGeom prst="rect">
            <a:avLst/>
          </a:prstGeom>
          <a:noFill/>
        </p:spPr>
        <p:txBody>
          <a:bodyPr wrap="square" lIns="0" tIns="0" rIns="0" bIns="0" rtlCol="0">
            <a:spAutoFit/>
          </a:bodyPr>
          <a:lstStyle/>
          <a:p>
            <a:r>
              <a:rPr lang="en-US" sz="1200" dirty="0" smtClean="0"/>
              <a:t>Major</a:t>
            </a:r>
            <a:endParaRPr lang="en-US" sz="1200" dirty="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04532C4-1FF9-4502-8BEA-7C6CEF03B2F6}" type="slidenum">
              <a:rPr lang="en-US" altLang="en-US"/>
              <a:pPr/>
              <a:t>31</a:t>
            </a:fld>
            <a:endParaRPr lang="en-CA" altLang="en-US"/>
          </a:p>
        </p:txBody>
      </p:sp>
      <p:sp>
        <p:nvSpPr>
          <p:cNvPr id="722948" name="Rectangle 4"/>
          <p:cNvSpPr>
            <a:spLocks noGrp="1" noChangeArrowheads="1"/>
          </p:cNvSpPr>
          <p:nvPr>
            <p:ph type="title"/>
          </p:nvPr>
        </p:nvSpPr>
        <p:spPr/>
        <p:txBody>
          <a:bodyPr/>
          <a:lstStyle/>
          <a:p>
            <a:r>
              <a:rPr lang="en-US" altLang="en-US" sz="3200"/>
              <a:t>Mapping EER Model Constructs to Relations (contd.)</a:t>
            </a:r>
          </a:p>
        </p:txBody>
      </p:sp>
      <p:sp>
        <p:nvSpPr>
          <p:cNvPr id="722949" name="Rectangle 5"/>
          <p:cNvSpPr>
            <a:spLocks noGrp="1" noChangeArrowheads="1"/>
          </p:cNvSpPr>
          <p:nvPr>
            <p:ph type="body" idx="1"/>
          </p:nvPr>
        </p:nvSpPr>
        <p:spPr/>
        <p:txBody>
          <a:bodyPr/>
          <a:lstStyle/>
          <a:p>
            <a:pPr>
              <a:lnSpc>
                <a:spcPct val="90000"/>
              </a:lnSpc>
            </a:pPr>
            <a:r>
              <a:rPr lang="en-US" altLang="en-US" b="1"/>
              <a:t>Step 9: Mapping of Union Types (Categories).</a:t>
            </a:r>
          </a:p>
          <a:p>
            <a:pPr lvl="1">
              <a:lnSpc>
                <a:spcPct val="90000"/>
              </a:lnSpc>
            </a:pPr>
            <a:r>
              <a:rPr lang="en-US" altLang="en-US"/>
              <a:t>For mapping a category whose defining superclass have different keys, it is customary to specify a new key attribute, called a surrogate key, when creating a relation to correspond to the category. </a:t>
            </a:r>
          </a:p>
          <a:p>
            <a:pPr lvl="1">
              <a:lnSpc>
                <a:spcPct val="90000"/>
              </a:lnSpc>
            </a:pPr>
            <a:r>
              <a:rPr lang="en-US" altLang="en-US"/>
              <a:t>In the example below we can create a relation OWNER to correspond to the OWNER category and include any attributes of the category in this relation. The primary key of the OWNER relation is the surrogate key, which we called OwnerId.</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C43387F-9500-4AB4-B986-527FBFE89A17}" type="slidenum">
              <a:rPr lang="en-US" altLang="en-US"/>
              <a:pPr/>
              <a:t>32</a:t>
            </a:fld>
            <a:endParaRPr lang="en-CA" altLang="en-US"/>
          </a:p>
        </p:txBody>
      </p:sp>
      <p:sp>
        <p:nvSpPr>
          <p:cNvPr id="724994" name="Rectangle 2"/>
          <p:cNvSpPr>
            <a:spLocks noGrp="1" noChangeArrowheads="1"/>
          </p:cNvSpPr>
          <p:nvPr>
            <p:ph type="title"/>
          </p:nvPr>
        </p:nvSpPr>
        <p:spPr>
          <a:xfrm>
            <a:off x="533400" y="304800"/>
            <a:ext cx="8281988" cy="914400"/>
          </a:xfrm>
        </p:spPr>
        <p:txBody>
          <a:bodyPr anchor="t"/>
          <a:lstStyle/>
          <a:p>
            <a:r>
              <a:rPr lang="en-US" altLang="en-US" sz="1800" b="1"/>
              <a:t>FIGURE 4.8</a:t>
            </a:r>
            <a:r>
              <a:rPr lang="en-US" altLang="en-US" sz="1800"/>
              <a:t/>
            </a:r>
            <a:br>
              <a:rPr lang="en-US" altLang="en-US" sz="1800"/>
            </a:br>
            <a:r>
              <a:rPr lang="en-US" altLang="en-US" sz="1800"/>
              <a:t>Two categories (union types): OWNER and REGISTERED_VEHICLE.</a:t>
            </a:r>
            <a:endParaRPr lang="en-US" altLang="en-US"/>
          </a:p>
        </p:txBody>
      </p:sp>
      <p:pic>
        <p:nvPicPr>
          <p:cNvPr id="724995" name="Picture 3"/>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778125" y="1600200"/>
            <a:ext cx="3592513" cy="4953000"/>
          </a:xfrm>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9811EA51-FE83-47EC-802A-F66E6A8E178D}" type="slidenum">
              <a:rPr lang="en-US" altLang="en-US"/>
              <a:pPr/>
              <a:t>33</a:t>
            </a:fld>
            <a:endParaRPr lang="en-CA" altLang="en-US"/>
          </a:p>
        </p:txBody>
      </p:sp>
      <p:sp>
        <p:nvSpPr>
          <p:cNvPr id="727042" name="Rectangle 2"/>
          <p:cNvSpPr>
            <a:spLocks noGrp="1" noChangeArrowheads="1"/>
          </p:cNvSpPr>
          <p:nvPr>
            <p:ph type="title"/>
          </p:nvPr>
        </p:nvSpPr>
        <p:spPr>
          <a:xfrm>
            <a:off x="457200" y="228600"/>
            <a:ext cx="7924800" cy="914400"/>
          </a:xfrm>
        </p:spPr>
        <p:txBody>
          <a:bodyPr anchor="t"/>
          <a:lstStyle/>
          <a:p>
            <a:r>
              <a:rPr lang="en-US" altLang="en-US" sz="1800" b="1"/>
              <a:t>FIGURE 7.6</a:t>
            </a:r>
            <a:br>
              <a:rPr lang="en-US" altLang="en-US" sz="1800" b="1"/>
            </a:br>
            <a:r>
              <a:rPr lang="en-US" altLang="en-US" sz="1800"/>
              <a:t>Mapping the EER categories (union types) in Figure 4.7 to relations.</a:t>
            </a:r>
            <a:endParaRPr lang="en-US" altLang="en-US"/>
          </a:p>
        </p:txBody>
      </p:sp>
      <p:pic>
        <p:nvPicPr>
          <p:cNvPr id="727043"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878138" y="1600200"/>
            <a:ext cx="3903662" cy="4953000"/>
          </a:xfrm>
        </p:spPr>
      </p:pic>
      <p:sp>
        <p:nvSpPr>
          <p:cNvPr id="5" name="TextBox 4"/>
          <p:cNvSpPr txBox="1"/>
          <p:nvPr/>
        </p:nvSpPr>
        <p:spPr>
          <a:xfrm>
            <a:off x="6019800" y="1828800"/>
            <a:ext cx="762000" cy="184666"/>
          </a:xfrm>
          <a:prstGeom prst="rect">
            <a:avLst/>
          </a:prstGeom>
          <a:noFill/>
        </p:spPr>
        <p:txBody>
          <a:bodyPr wrap="square" lIns="0" tIns="0" rIns="0" bIns="0" rtlCol="0">
            <a:spAutoFit/>
          </a:bodyPr>
          <a:lstStyle/>
          <a:p>
            <a:r>
              <a:rPr lang="en-US" sz="1200" dirty="0" err="1" smtClean="0"/>
              <a:t>Ownerid</a:t>
            </a:r>
            <a:endParaRPr lang="en-US" sz="1200" dirty="0"/>
          </a:p>
        </p:txBody>
      </p:sp>
      <p:sp>
        <p:nvSpPr>
          <p:cNvPr id="6" name="TextBox 5"/>
          <p:cNvSpPr txBox="1"/>
          <p:nvPr/>
        </p:nvSpPr>
        <p:spPr>
          <a:xfrm>
            <a:off x="5791200" y="5029200"/>
            <a:ext cx="762000" cy="184666"/>
          </a:xfrm>
          <a:prstGeom prst="rect">
            <a:avLst/>
          </a:prstGeom>
          <a:noFill/>
        </p:spPr>
        <p:txBody>
          <a:bodyPr wrap="square" lIns="0" tIns="0" rIns="0" bIns="0" rtlCol="0">
            <a:spAutoFit/>
          </a:bodyPr>
          <a:lstStyle/>
          <a:p>
            <a:r>
              <a:rPr lang="en-US" sz="1200" dirty="0" err="1" smtClean="0"/>
              <a:t>Cyear</a:t>
            </a:r>
            <a:endParaRPr lang="en-US" sz="1200"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3"/>
          <p:cNvSpPr>
            <a:spLocks noGrp="1"/>
          </p:cNvSpPr>
          <p:nvPr>
            <p:ph type="sldNum" sz="quarter" idx="10"/>
          </p:nvPr>
        </p:nvSpPr>
        <p:spPr/>
        <p:txBody>
          <a:bodyPr/>
          <a:lstStyle/>
          <a:p>
            <a:fld id="{73C40BAF-2010-4590-8BF4-0C4FC5BEA500}" type="slidenum">
              <a:rPr lang="en-US" altLang="en-US"/>
              <a:pPr/>
              <a:t>34</a:t>
            </a:fld>
            <a:endParaRPr lang="en-CA" altLang="en-US"/>
          </a:p>
        </p:txBody>
      </p:sp>
      <p:grpSp>
        <p:nvGrpSpPr>
          <p:cNvPr id="740354" name="Group 2"/>
          <p:cNvGrpSpPr>
            <a:grpSpLocks/>
          </p:cNvGrpSpPr>
          <p:nvPr/>
        </p:nvGrpSpPr>
        <p:grpSpPr bwMode="auto">
          <a:xfrm>
            <a:off x="1143000" y="1447800"/>
            <a:ext cx="7086600" cy="4968875"/>
            <a:chOff x="720" y="128"/>
            <a:chExt cx="4464" cy="3914"/>
          </a:xfrm>
        </p:grpSpPr>
        <p:pic>
          <p:nvPicPr>
            <p:cNvPr id="740355" name="Picture 3" descr="fig03_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 y="153"/>
              <a:ext cx="4464" cy="3889"/>
            </a:xfrm>
            <a:prstGeom prst="rect">
              <a:avLst/>
            </a:prstGeom>
            <a:noFill/>
            <a:extLst>
              <a:ext uri="{909E8E84-426E-40DD-AFC4-6F175D3DCCD1}">
                <a14:hiddenFill xmlns:a14="http://schemas.microsoft.com/office/drawing/2010/main">
                  <a:solidFill>
                    <a:srgbClr val="FFFFFF"/>
                  </a:solidFill>
                </a14:hiddenFill>
              </a:ext>
            </a:extLst>
          </p:spPr>
        </p:pic>
        <p:sp>
          <p:nvSpPr>
            <p:cNvPr id="740356" name="Line 4"/>
            <p:cNvSpPr>
              <a:spLocks noChangeShapeType="1"/>
            </p:cNvSpPr>
            <p:nvPr/>
          </p:nvSpPr>
          <p:spPr bwMode="auto">
            <a:xfrm>
              <a:off x="4992" y="208"/>
              <a:ext cx="184" cy="0"/>
            </a:xfrm>
            <a:prstGeom prst="line">
              <a:avLst/>
            </a:prstGeom>
            <a:noFill/>
            <a:ln w="1524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0357" name="Rectangle 5"/>
            <p:cNvSpPr>
              <a:spLocks noChangeArrowheads="1"/>
            </p:cNvSpPr>
            <p:nvPr/>
          </p:nvSpPr>
          <p:spPr bwMode="auto">
            <a:xfrm>
              <a:off x="4992" y="128"/>
              <a:ext cx="192" cy="13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000" b="1">
                  <a:solidFill>
                    <a:schemeClr val="bg2"/>
                  </a:solidFill>
                </a:rPr>
                <a:t>3.18</a:t>
              </a:r>
            </a:p>
          </p:txBody>
        </p:sp>
      </p:grpSp>
      <p:sp>
        <p:nvSpPr>
          <p:cNvPr id="740362" name="Rectangle 10"/>
          <p:cNvSpPr>
            <a:spLocks noGrp="1" noChangeArrowheads="1"/>
          </p:cNvSpPr>
          <p:nvPr>
            <p:ph type="title"/>
          </p:nvPr>
        </p:nvSpPr>
        <p:spPr>
          <a:xfrm>
            <a:off x="371475" y="303213"/>
            <a:ext cx="8534400" cy="842962"/>
          </a:xfrm>
          <a:noFill/>
          <a:ln/>
        </p:spPr>
        <p:txBody>
          <a:bodyPr/>
          <a:lstStyle/>
          <a:p>
            <a:r>
              <a:rPr lang="en-US" altLang="en-US" b="1"/>
              <a:t>Mapping Exercise</a:t>
            </a:r>
          </a:p>
        </p:txBody>
      </p:sp>
      <p:sp>
        <p:nvSpPr>
          <p:cNvPr id="740363" name="Rectangle 11" descr="Pink tissue paper"/>
          <p:cNvSpPr>
            <a:spLocks noChangeArrowheads="1"/>
          </p:cNvSpPr>
          <p:nvPr/>
        </p:nvSpPr>
        <p:spPr bwMode="auto">
          <a:xfrm>
            <a:off x="381000" y="1139825"/>
            <a:ext cx="1504950" cy="366713"/>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rgbClr val="990033"/>
              </a:buClr>
              <a:buSzPct val="60000"/>
              <a:buFont typeface="Wingdings" panose="05000000000000000000" pitchFamily="2" charset="2"/>
              <a:buNone/>
            </a:pPr>
            <a:r>
              <a:rPr lang="en-US" altLang="en-US" sz="1800">
                <a:solidFill>
                  <a:schemeClr val="tx2"/>
                </a:solidFill>
              </a:rPr>
              <a:t>Exercise 7.5.</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0"/>
          </p:nvPr>
        </p:nvSpPr>
        <p:spPr/>
        <p:txBody>
          <a:bodyPr/>
          <a:lstStyle/>
          <a:p>
            <a:fld id="{F06CAD56-86DF-4E2B-81A2-870DA0C16924}" type="slidenum">
              <a:rPr lang="en-US" altLang="en-US"/>
              <a:pPr/>
              <a:t>35</a:t>
            </a:fld>
            <a:endParaRPr lang="en-CA" altLang="en-US"/>
          </a:p>
        </p:txBody>
      </p:sp>
      <p:pic>
        <p:nvPicPr>
          <p:cNvPr id="7290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113" y="1684338"/>
            <a:ext cx="7304087" cy="471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29091" name="Rectangle 3"/>
          <p:cNvSpPr>
            <a:spLocks noGrp="1" noChangeArrowheads="1"/>
          </p:cNvSpPr>
          <p:nvPr>
            <p:ph type="title"/>
          </p:nvPr>
        </p:nvSpPr>
        <p:spPr>
          <a:xfrm>
            <a:off x="371475" y="303213"/>
            <a:ext cx="8534400" cy="842962"/>
          </a:xfrm>
        </p:spPr>
        <p:txBody>
          <a:bodyPr/>
          <a:lstStyle/>
          <a:p>
            <a:r>
              <a:rPr lang="en-US" altLang="en-US" sz="3200" b="1"/>
              <a:t>Mapping Exercise</a:t>
            </a:r>
          </a:p>
        </p:txBody>
      </p:sp>
      <p:sp>
        <p:nvSpPr>
          <p:cNvPr id="729092" name="Rectangle 4"/>
          <p:cNvSpPr>
            <a:spLocks noGrp="1" noChangeArrowheads="1"/>
          </p:cNvSpPr>
          <p:nvPr>
            <p:ph type="body" idx="1"/>
          </p:nvPr>
        </p:nvSpPr>
        <p:spPr>
          <a:xfrm>
            <a:off x="371475" y="1146175"/>
            <a:ext cx="8413750" cy="5054600"/>
          </a:xfrm>
        </p:spPr>
        <p:txBody>
          <a:bodyPr/>
          <a:lstStyle/>
          <a:p>
            <a:pPr>
              <a:buFont typeface="Wingdings" panose="05000000000000000000" pitchFamily="2" charset="2"/>
              <a:buNone/>
            </a:pPr>
            <a:r>
              <a:rPr lang="en-US" altLang="en-US" sz="1800"/>
              <a:t>Exercise 7.4.</a:t>
            </a:r>
            <a:endParaRPr lang="en-US" altLang="en-US" sz="2400" b="1">
              <a:solidFill>
                <a:srgbClr val="FF0066"/>
              </a:solidFill>
            </a:endParaRPr>
          </a:p>
          <a:p>
            <a:pPr>
              <a:buFont typeface="Wingdings" panose="05000000000000000000" pitchFamily="2" charset="2"/>
              <a:buNone/>
            </a:pPr>
            <a:endParaRPr lang="en-US" altLang="en-US" sz="2400"/>
          </a:p>
          <a:p>
            <a:pPr>
              <a:buFont typeface="Wingdings" panose="05000000000000000000" pitchFamily="2" charset="2"/>
              <a:buNone/>
            </a:pPr>
            <a:endParaRPr lang="en-US" altLang="en-US" sz="2400"/>
          </a:p>
        </p:txBody>
      </p:sp>
      <p:sp>
        <p:nvSpPr>
          <p:cNvPr id="729093" name="Rectangle 5"/>
          <p:cNvSpPr>
            <a:spLocks noChangeArrowheads="1"/>
          </p:cNvSpPr>
          <p:nvPr/>
        </p:nvSpPr>
        <p:spPr bwMode="auto">
          <a:xfrm>
            <a:off x="5791200" y="1684338"/>
            <a:ext cx="2994025" cy="1211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defRPr sz="3600">
                <a:solidFill>
                  <a:srgbClr val="800000"/>
                </a:solidFill>
                <a:latin typeface="Arial" panose="020B0604020202020204" pitchFamily="34" charset="0"/>
              </a:defRPr>
            </a:lvl1pPr>
            <a:lvl2pPr>
              <a:defRPr sz="3600">
                <a:solidFill>
                  <a:srgbClr val="800000"/>
                </a:solidFill>
                <a:latin typeface="Arial" panose="020B0604020202020204" pitchFamily="34" charset="0"/>
              </a:defRPr>
            </a:lvl2pPr>
            <a:lvl3pPr>
              <a:defRPr sz="3600">
                <a:solidFill>
                  <a:srgbClr val="800000"/>
                </a:solidFill>
                <a:latin typeface="Arial" panose="020B0604020202020204" pitchFamily="34" charset="0"/>
              </a:defRPr>
            </a:lvl3pPr>
            <a:lvl4pPr>
              <a:defRPr sz="3600">
                <a:solidFill>
                  <a:srgbClr val="800000"/>
                </a:solidFill>
                <a:latin typeface="Arial" panose="020B0604020202020204" pitchFamily="34" charset="0"/>
              </a:defRPr>
            </a:lvl4pPr>
            <a:lvl5pPr>
              <a:defRPr sz="3600">
                <a:solidFill>
                  <a:srgbClr val="800000"/>
                </a:solidFill>
                <a:latin typeface="Arial" panose="020B0604020202020204" pitchFamily="34" charset="0"/>
              </a:defRPr>
            </a:lvl5pPr>
            <a:lvl6pPr marL="457200" fontAlgn="base">
              <a:spcBef>
                <a:spcPct val="0"/>
              </a:spcBef>
              <a:spcAft>
                <a:spcPct val="0"/>
              </a:spcAft>
              <a:defRPr sz="3600">
                <a:solidFill>
                  <a:srgbClr val="800000"/>
                </a:solidFill>
                <a:latin typeface="Arial" panose="020B0604020202020204" pitchFamily="34" charset="0"/>
              </a:defRPr>
            </a:lvl6pPr>
            <a:lvl7pPr marL="914400" fontAlgn="base">
              <a:spcBef>
                <a:spcPct val="0"/>
              </a:spcBef>
              <a:spcAft>
                <a:spcPct val="0"/>
              </a:spcAft>
              <a:defRPr sz="3600">
                <a:solidFill>
                  <a:srgbClr val="800000"/>
                </a:solidFill>
                <a:latin typeface="Arial" panose="020B0604020202020204" pitchFamily="34" charset="0"/>
              </a:defRPr>
            </a:lvl7pPr>
            <a:lvl8pPr marL="1371600" fontAlgn="base">
              <a:spcBef>
                <a:spcPct val="0"/>
              </a:spcBef>
              <a:spcAft>
                <a:spcPct val="0"/>
              </a:spcAft>
              <a:defRPr sz="3600">
                <a:solidFill>
                  <a:srgbClr val="800000"/>
                </a:solidFill>
                <a:latin typeface="Arial" panose="020B0604020202020204" pitchFamily="34" charset="0"/>
              </a:defRPr>
            </a:lvl8pPr>
            <a:lvl9pPr marL="1828800" fontAlgn="base">
              <a:spcBef>
                <a:spcPct val="0"/>
              </a:spcBef>
              <a:spcAft>
                <a:spcPct val="0"/>
              </a:spcAft>
              <a:defRPr sz="3600">
                <a:solidFill>
                  <a:srgbClr val="800000"/>
                </a:solidFill>
                <a:latin typeface="Arial" panose="020B0604020202020204" pitchFamily="34" charset="0"/>
              </a:defRPr>
            </a:lvl9pPr>
          </a:lstStyle>
          <a:p>
            <a:r>
              <a:rPr lang="en-US" altLang="en-US" sz="1800" b="1"/>
              <a:t>FIGURE 7.7</a:t>
            </a:r>
            <a:br>
              <a:rPr lang="en-US" altLang="en-US" sz="1800" b="1"/>
            </a:br>
            <a:r>
              <a:rPr lang="en-US" altLang="en-US" sz="1800"/>
              <a:t>An ER schema for a SHIP_TRACKING database.</a:t>
            </a:r>
            <a:r>
              <a:rPr lang="en-US" altLang="en-US" sz="1800" b="1"/>
              <a:t/>
            </a:r>
            <a:br>
              <a:rPr lang="en-US" altLang="en-US" sz="1800" b="1"/>
            </a:br>
            <a:endParaRPr lang="en-US" altLang="en-US" sz="1800" b="1"/>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E4E0DAF9-4471-42F9-806E-29C66E4C35AC}" type="slidenum">
              <a:rPr lang="en-US" altLang="en-US"/>
              <a:pPr/>
              <a:t>36</a:t>
            </a:fld>
            <a:endParaRPr lang="en-CA" altLang="en-US"/>
          </a:p>
        </p:txBody>
      </p:sp>
      <p:sp>
        <p:nvSpPr>
          <p:cNvPr id="737282" name="Rectangle 2"/>
          <p:cNvSpPr>
            <a:spLocks noGrp="1" noChangeArrowheads="1"/>
          </p:cNvSpPr>
          <p:nvPr>
            <p:ph type="title"/>
          </p:nvPr>
        </p:nvSpPr>
        <p:spPr/>
        <p:txBody>
          <a:bodyPr/>
          <a:lstStyle/>
          <a:p>
            <a:r>
              <a:rPr lang="en-US" altLang="en-US"/>
              <a:t>Chapter Summary</a:t>
            </a:r>
          </a:p>
        </p:txBody>
      </p:sp>
      <p:sp>
        <p:nvSpPr>
          <p:cNvPr id="737283" name="Rectangle 3"/>
          <p:cNvSpPr>
            <a:spLocks noGrp="1" noChangeArrowheads="1"/>
          </p:cNvSpPr>
          <p:nvPr>
            <p:ph type="body" idx="1"/>
          </p:nvPr>
        </p:nvSpPr>
        <p:spPr/>
        <p:txBody>
          <a:bodyPr/>
          <a:lstStyle/>
          <a:p>
            <a:pPr>
              <a:lnSpc>
                <a:spcPct val="80000"/>
              </a:lnSpc>
            </a:pPr>
            <a:r>
              <a:rPr lang="en-US" altLang="en-US" sz="2400" b="1"/>
              <a:t>ER-to-Relational Mapping Algorithm </a:t>
            </a:r>
          </a:p>
          <a:p>
            <a:pPr lvl="1">
              <a:lnSpc>
                <a:spcPct val="80000"/>
              </a:lnSpc>
            </a:pPr>
            <a:r>
              <a:rPr lang="en-US" altLang="en-US" sz="2100"/>
              <a:t>Step 1: Mapping of Regular Entity Types</a:t>
            </a:r>
          </a:p>
          <a:p>
            <a:pPr lvl="1">
              <a:lnSpc>
                <a:spcPct val="80000"/>
              </a:lnSpc>
            </a:pPr>
            <a:r>
              <a:rPr lang="en-US" altLang="en-US" sz="2100"/>
              <a:t>Step 2: Mapping of Weak Entity Types</a:t>
            </a:r>
          </a:p>
          <a:p>
            <a:pPr lvl="1">
              <a:lnSpc>
                <a:spcPct val="80000"/>
              </a:lnSpc>
            </a:pPr>
            <a:r>
              <a:rPr lang="en-US" altLang="en-US" sz="2100"/>
              <a:t>Step 3: Mapping of Binary 1:1 Relation Types</a:t>
            </a:r>
          </a:p>
          <a:p>
            <a:pPr lvl="1">
              <a:lnSpc>
                <a:spcPct val="80000"/>
              </a:lnSpc>
            </a:pPr>
            <a:r>
              <a:rPr lang="en-US" altLang="en-US" sz="2100"/>
              <a:t>Step 4: Mapping of Binary 1:N Relationship Types.</a:t>
            </a:r>
          </a:p>
          <a:p>
            <a:pPr lvl="1">
              <a:lnSpc>
                <a:spcPct val="80000"/>
              </a:lnSpc>
            </a:pPr>
            <a:r>
              <a:rPr lang="en-US" altLang="en-US" sz="2100"/>
              <a:t>Step 5: Mapping of Binary M:N Relationship Types.</a:t>
            </a:r>
          </a:p>
          <a:p>
            <a:pPr lvl="1">
              <a:lnSpc>
                <a:spcPct val="80000"/>
              </a:lnSpc>
            </a:pPr>
            <a:r>
              <a:rPr lang="en-US" altLang="en-US" sz="2100"/>
              <a:t>Step 6: Mapping of Multivalued attributes.</a:t>
            </a:r>
          </a:p>
          <a:p>
            <a:pPr lvl="1">
              <a:lnSpc>
                <a:spcPct val="80000"/>
              </a:lnSpc>
            </a:pPr>
            <a:r>
              <a:rPr lang="en-US" altLang="en-US" sz="2100"/>
              <a:t>Step 7: Mapping of N-ary Relationship Types.</a:t>
            </a:r>
          </a:p>
          <a:p>
            <a:pPr lvl="1">
              <a:lnSpc>
                <a:spcPct val="80000"/>
              </a:lnSpc>
            </a:pPr>
            <a:endParaRPr lang="en-US" altLang="en-US" sz="2100"/>
          </a:p>
          <a:p>
            <a:pPr>
              <a:lnSpc>
                <a:spcPct val="80000"/>
              </a:lnSpc>
            </a:pPr>
            <a:r>
              <a:rPr lang="en-US" altLang="en-US" sz="2400" b="1"/>
              <a:t>Mapping EER Model Constructs to Relations </a:t>
            </a:r>
          </a:p>
          <a:p>
            <a:pPr lvl="1">
              <a:lnSpc>
                <a:spcPct val="80000"/>
              </a:lnSpc>
            </a:pPr>
            <a:r>
              <a:rPr lang="en-US" altLang="en-US" sz="2100"/>
              <a:t>Step 8: Options for Mapping Specialization or Generalization.</a:t>
            </a:r>
          </a:p>
          <a:p>
            <a:pPr lvl="1">
              <a:lnSpc>
                <a:spcPct val="80000"/>
              </a:lnSpc>
            </a:pPr>
            <a:r>
              <a:rPr lang="en-US" altLang="en-US" sz="2100"/>
              <a:t>Step 9: Mapping of Union Types (Categories).</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DC4414BE-DCC0-4399-A96A-69D248A0ABD0}" type="slidenum">
              <a:rPr lang="en-US" altLang="en-US"/>
              <a:pPr/>
              <a:t>4</a:t>
            </a:fld>
            <a:endParaRPr lang="en-CA" altLang="en-US"/>
          </a:p>
        </p:txBody>
      </p:sp>
      <p:sp>
        <p:nvSpPr>
          <p:cNvPr id="673794" name="Rectangle 2"/>
          <p:cNvSpPr>
            <a:spLocks noGrp="1" noChangeArrowheads="1"/>
          </p:cNvSpPr>
          <p:nvPr>
            <p:ph type="title"/>
          </p:nvPr>
        </p:nvSpPr>
        <p:spPr/>
        <p:txBody>
          <a:bodyPr anchor="t"/>
          <a:lstStyle/>
          <a:p>
            <a:r>
              <a:rPr lang="en-US" altLang="en-US" sz="1800" b="1"/>
              <a:t>FIGURE 7.1</a:t>
            </a:r>
            <a:r>
              <a:rPr lang="en-US" altLang="en-US" sz="1800"/>
              <a:t/>
            </a:r>
            <a:br>
              <a:rPr lang="en-US" altLang="en-US" sz="1800"/>
            </a:br>
            <a:r>
              <a:rPr lang="en-US" altLang="en-US" sz="1800"/>
              <a:t>The ER conceptual schema diagram for the COMPANY database.</a:t>
            </a:r>
            <a:endParaRPr lang="en-US" altLang="en-US"/>
          </a:p>
        </p:txBody>
      </p:sp>
      <p:pic>
        <p:nvPicPr>
          <p:cNvPr id="673795" name="Picture 3"/>
          <p:cNvPicPr>
            <a:picLocks noGrp="1" noChangeAspect="1" noChangeArrowheads="1"/>
          </p:cNvPicPr>
          <p:nvPr>
            <p:ph idx="4294967295"/>
          </p:nvPr>
        </p:nvPicPr>
        <p:blipFill>
          <a:blip r:embed="rId3" cstate="print">
            <a:extLst>
              <a:ext uri="{28A0092B-C50C-407E-A947-70E740481C1C}">
                <a14:useLocalDpi xmlns:a14="http://schemas.microsoft.com/office/drawing/2010/main" val="0"/>
              </a:ext>
            </a:extLst>
          </a:blip>
          <a:srcRect/>
          <a:stretch>
            <a:fillRect/>
          </a:stretch>
        </p:blipFill>
        <p:spPr>
          <a:xfrm>
            <a:off x="1219200" y="1479550"/>
            <a:ext cx="5867400" cy="5064125"/>
          </a:xfr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fld id="{1DB1989E-E068-4FCA-B6C3-B1737532AD52}" type="slidenum">
              <a:rPr lang="en-US" altLang="en-US"/>
              <a:pPr/>
              <a:t>5</a:t>
            </a:fld>
            <a:endParaRPr lang="en-CA" altLang="en-US"/>
          </a:p>
        </p:txBody>
      </p:sp>
      <p:sp>
        <p:nvSpPr>
          <p:cNvPr id="675842" name="Rectangle 2"/>
          <p:cNvSpPr>
            <a:spLocks noGrp="1" noChangeArrowheads="1"/>
          </p:cNvSpPr>
          <p:nvPr>
            <p:ph type="title"/>
          </p:nvPr>
        </p:nvSpPr>
        <p:spPr/>
        <p:txBody>
          <a:bodyPr anchor="t"/>
          <a:lstStyle/>
          <a:p>
            <a:r>
              <a:rPr lang="en-US" altLang="en-US" sz="1800" b="1"/>
              <a:t>FIGURE 7.2</a:t>
            </a:r>
            <a:br>
              <a:rPr lang="en-US" altLang="en-US" sz="1800" b="1"/>
            </a:br>
            <a:r>
              <a:rPr lang="en-US" altLang="en-US" sz="1800"/>
              <a:t>Result of mapping the COMPANY ER schema into a relational schema.</a:t>
            </a:r>
            <a:endParaRPr lang="en-US" altLang="en-US" b="1"/>
          </a:p>
        </p:txBody>
      </p:sp>
      <p:pic>
        <p:nvPicPr>
          <p:cNvPr id="675844" name="Picture 4" descr="fig07_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00200"/>
            <a:ext cx="7369175" cy="4727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A354E03-0E3E-49DD-84D7-CCA981CC6CAD}" type="slidenum">
              <a:rPr lang="en-US" altLang="en-US"/>
              <a:pPr/>
              <a:t>6</a:t>
            </a:fld>
            <a:endParaRPr lang="en-CA" altLang="en-US"/>
          </a:p>
        </p:txBody>
      </p:sp>
      <p:sp>
        <p:nvSpPr>
          <p:cNvPr id="677890" name="Rectangle 2"/>
          <p:cNvSpPr>
            <a:spLocks noGrp="1" noChangeArrowheads="1"/>
          </p:cNvSpPr>
          <p:nvPr>
            <p:ph type="title"/>
          </p:nvPr>
        </p:nvSpPr>
        <p:spPr>
          <a:xfrm>
            <a:off x="685800" y="258763"/>
            <a:ext cx="7772400" cy="766762"/>
          </a:xfrm>
        </p:spPr>
        <p:txBody>
          <a:bodyPr/>
          <a:lstStyle/>
          <a:p>
            <a:r>
              <a:rPr lang="en-US" altLang="en-US" b="1"/>
              <a:t/>
            </a:r>
            <a:br>
              <a:rPr lang="en-US" altLang="en-US" b="1"/>
            </a:br>
            <a:r>
              <a:rPr lang="en-US" altLang="en-US" sz="2800" b="1"/>
              <a:t>ER-to-Relational Mapping Algorithm (contd.)</a:t>
            </a:r>
            <a:endParaRPr lang="en-US" altLang="en-US" sz="2800"/>
          </a:p>
        </p:txBody>
      </p:sp>
      <p:sp>
        <p:nvSpPr>
          <p:cNvPr id="677891" name="Rectangle 3"/>
          <p:cNvSpPr>
            <a:spLocks noGrp="1" noChangeArrowheads="1"/>
          </p:cNvSpPr>
          <p:nvPr>
            <p:ph type="body" idx="1"/>
          </p:nvPr>
        </p:nvSpPr>
        <p:spPr>
          <a:xfrm>
            <a:off x="428625" y="1704975"/>
            <a:ext cx="8248650" cy="4886325"/>
          </a:xfrm>
        </p:spPr>
        <p:txBody>
          <a:bodyPr/>
          <a:lstStyle/>
          <a:p>
            <a:pPr>
              <a:lnSpc>
                <a:spcPct val="80000"/>
              </a:lnSpc>
            </a:pPr>
            <a:r>
              <a:rPr lang="en-US" altLang="en-US" sz="2400" b="1"/>
              <a:t>Step 2: Mapping of Weak Entity Types</a:t>
            </a:r>
          </a:p>
          <a:p>
            <a:pPr lvl="1">
              <a:lnSpc>
                <a:spcPct val="80000"/>
              </a:lnSpc>
            </a:pPr>
            <a:r>
              <a:rPr lang="en-US" altLang="en-US" sz="2000"/>
              <a:t>For each weak entity type W in the ER schema with owner entity type E, create a relation R &amp; include all simple attributes (or simple components of composite attributes) of W as attributes of R.</a:t>
            </a:r>
          </a:p>
          <a:p>
            <a:pPr lvl="1">
              <a:lnSpc>
                <a:spcPct val="80000"/>
              </a:lnSpc>
            </a:pPr>
            <a:r>
              <a:rPr lang="en-US" altLang="en-US" sz="2000"/>
              <a:t>Also, include as foreign key attributes of R the primary key attribute(s) of the relation(s) that correspond to the owner entity type(s).</a:t>
            </a:r>
          </a:p>
          <a:p>
            <a:pPr lvl="1">
              <a:lnSpc>
                <a:spcPct val="80000"/>
              </a:lnSpc>
            </a:pPr>
            <a:r>
              <a:rPr lang="en-US" altLang="en-US" sz="2000"/>
              <a:t>The primary key of R is the </a:t>
            </a:r>
            <a:r>
              <a:rPr lang="en-US" altLang="en-US" sz="2000" i="1"/>
              <a:t>combination of</a:t>
            </a:r>
            <a:r>
              <a:rPr lang="en-US" altLang="en-US" sz="2000"/>
              <a:t> the primary key(s) of the owner(s) and the partial key of the weak entity type W, if any.</a:t>
            </a:r>
          </a:p>
          <a:p>
            <a:pPr>
              <a:lnSpc>
                <a:spcPct val="80000"/>
              </a:lnSpc>
            </a:pPr>
            <a:r>
              <a:rPr lang="en-US" altLang="en-US" sz="2400" b="1"/>
              <a:t>Example:</a:t>
            </a:r>
            <a:r>
              <a:rPr lang="en-US" altLang="en-US" sz="2400"/>
              <a:t> Create the relation DEPENDENT in this step to correspond to the weak entity type DEPENDENT.</a:t>
            </a:r>
          </a:p>
          <a:p>
            <a:pPr lvl="1">
              <a:lnSpc>
                <a:spcPct val="80000"/>
              </a:lnSpc>
            </a:pPr>
            <a:r>
              <a:rPr lang="en-US" altLang="en-US" sz="2000"/>
              <a:t>Include the primary key SSN of the EMPLOYEE relation as a foreign key attribute of DEPENDENT (renamed to ESSN). </a:t>
            </a:r>
          </a:p>
          <a:p>
            <a:pPr lvl="1">
              <a:lnSpc>
                <a:spcPct val="80000"/>
              </a:lnSpc>
            </a:pPr>
            <a:r>
              <a:rPr lang="en-US" altLang="en-US" sz="2000"/>
              <a:t>The primary key of the DEPENDENT relation is the combination {ESSN, DEPENDENT_NAME} because DEPENDENT_NAME is the partial key of DEPENDENT. </a:t>
            </a:r>
            <a:endParaRPr lang="en-US" altLang="en-US" sz="1700"/>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692297B-C6A7-4166-8D2B-F871975347C7}" type="slidenum">
              <a:rPr lang="en-US" altLang="en-US"/>
              <a:pPr/>
              <a:t>7</a:t>
            </a:fld>
            <a:endParaRPr lang="en-CA" altLang="en-US"/>
          </a:p>
        </p:txBody>
      </p:sp>
      <p:sp>
        <p:nvSpPr>
          <p:cNvPr id="679940" name="Rectangle 4"/>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sz="2800" b="1"/>
              <a:t/>
            </a:r>
            <a:br>
              <a:rPr lang="en-US" altLang="en-US" sz="2800" b="1"/>
            </a:br>
            <a:r>
              <a:rPr lang="en-US" altLang="en-US" sz="2800" b="1"/>
              <a:t>ER-to-Relational Mapping Algorithm (contd.)</a:t>
            </a:r>
          </a:p>
        </p:txBody>
      </p:sp>
      <p:sp>
        <p:nvSpPr>
          <p:cNvPr id="679941" name="Rectangle 5"/>
          <p:cNvSpPr>
            <a:spLocks noGrp="1" noChangeArrowheads="1"/>
          </p:cNvSpPr>
          <p:nvPr>
            <p:ph type="body" idx="1"/>
          </p:nvPr>
        </p:nvSpPr>
        <p:spPr/>
        <p:txBody>
          <a:bodyPr/>
          <a:lstStyle/>
          <a:p>
            <a:pPr>
              <a:lnSpc>
                <a:spcPct val="80000"/>
              </a:lnSpc>
            </a:pPr>
            <a:r>
              <a:rPr lang="en-US" altLang="en-US" sz="2000" b="1"/>
              <a:t>Step 3: Mapping of Binary 1:1 Relation Types</a:t>
            </a:r>
          </a:p>
          <a:p>
            <a:pPr marL="781050" lvl="1" indent="-323850">
              <a:lnSpc>
                <a:spcPct val="80000"/>
              </a:lnSpc>
            </a:pPr>
            <a:r>
              <a:rPr lang="en-US" altLang="en-US" sz="1800"/>
              <a:t>For each binary 1:1 relationship type R in the ER schema, identify the relations S and T that correspond to the entity types participating in R.</a:t>
            </a:r>
          </a:p>
          <a:p>
            <a:pPr>
              <a:lnSpc>
                <a:spcPct val="80000"/>
              </a:lnSpc>
            </a:pPr>
            <a:r>
              <a:rPr lang="en-US" altLang="en-US" sz="2000"/>
              <a:t>There are three possible approaches:</a:t>
            </a:r>
          </a:p>
          <a:p>
            <a:pPr marL="781050" lvl="1" indent="-323850">
              <a:lnSpc>
                <a:spcPct val="80000"/>
              </a:lnSpc>
              <a:buSzTx/>
              <a:buFont typeface="Wingdings" panose="05000000000000000000" pitchFamily="2" charset="2"/>
              <a:buAutoNum type="arabicPeriod"/>
            </a:pPr>
            <a:r>
              <a:rPr lang="en-US" altLang="en-US" sz="1800" b="1"/>
              <a:t>Foreign Key approach:</a:t>
            </a:r>
            <a:r>
              <a:rPr lang="en-US" altLang="en-US" sz="1800"/>
              <a:t> Choose one of the relations-say S-and include a foreign key in S the primary key of T. It is better to choose an entity type with total participation in R in the role of S. </a:t>
            </a:r>
          </a:p>
          <a:p>
            <a:pPr marL="1219200" lvl="2" indent="-304800">
              <a:lnSpc>
                <a:spcPct val="80000"/>
              </a:lnSpc>
            </a:pPr>
            <a:r>
              <a:rPr lang="en-US" altLang="en-US" sz="1600"/>
              <a:t>Example: 1:1 relation MANAGES is mapped by choosing the participating entity type DEPARTMENT to serve in the role of S, because its participation in the MANAGES relationship type is total.</a:t>
            </a:r>
          </a:p>
          <a:p>
            <a:pPr marL="781050" lvl="1" indent="-323850">
              <a:lnSpc>
                <a:spcPct val="80000"/>
              </a:lnSpc>
              <a:buSzTx/>
              <a:buFont typeface="Wingdings" panose="05000000000000000000" pitchFamily="2" charset="2"/>
              <a:buAutoNum type="arabicPeriod"/>
            </a:pPr>
            <a:r>
              <a:rPr lang="en-US" altLang="en-US" sz="1800" b="1"/>
              <a:t>Merged relation option:</a:t>
            </a:r>
            <a:r>
              <a:rPr lang="en-US" altLang="en-US" sz="1800"/>
              <a:t> An alternate mapping of a 1:1 relationship type is possible by merging the two entity types and the relationship into a single relation. This may be appropriate when both participations are total.</a:t>
            </a:r>
          </a:p>
          <a:p>
            <a:pPr marL="781050" lvl="1" indent="-323850">
              <a:lnSpc>
                <a:spcPct val="80000"/>
              </a:lnSpc>
              <a:buSzTx/>
              <a:buFont typeface="Wingdings" panose="05000000000000000000" pitchFamily="2" charset="2"/>
              <a:buAutoNum type="arabicPeriod"/>
            </a:pPr>
            <a:r>
              <a:rPr lang="en-US" altLang="en-US" sz="1800" b="1"/>
              <a:t>Cross-reference</a:t>
            </a:r>
            <a:r>
              <a:rPr lang="en-US" altLang="en-US" sz="1800"/>
              <a:t> </a:t>
            </a:r>
            <a:r>
              <a:rPr lang="en-US" altLang="en-US" sz="1800" b="1"/>
              <a:t>or relationship relation option:</a:t>
            </a:r>
            <a:r>
              <a:rPr lang="en-US" altLang="en-US" sz="1800"/>
              <a:t> The third alternative is to set up a third relation R for the purpose of cross-referencing the primary keys of the two relations S and T representing the entity types.</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67AF675-0938-4790-8E93-F8A7650463B2}" type="slidenum">
              <a:rPr lang="en-US" altLang="en-US"/>
              <a:pPr/>
              <a:t>8</a:t>
            </a:fld>
            <a:endParaRPr lang="en-CA" altLang="en-US"/>
          </a:p>
        </p:txBody>
      </p:sp>
      <p:sp>
        <p:nvSpPr>
          <p:cNvPr id="681988" name="Rectangle 4"/>
          <p:cNvSpPr>
            <a:spLocks noGrp="1" noChangeArrowheads="1"/>
          </p:cNvSpPr>
          <p:nvPr>
            <p:ph type="title"/>
          </p:nvPr>
        </p:nvSpPr>
        <p:spPr>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sz="2800" b="1"/>
              <a:t/>
            </a:r>
            <a:br>
              <a:rPr lang="en-US" altLang="en-US" sz="2800" b="1"/>
            </a:br>
            <a:r>
              <a:rPr lang="en-US" altLang="en-US" sz="2800" b="1"/>
              <a:t>ER-to-Relational Mapping Algorithm (contd.)</a:t>
            </a:r>
          </a:p>
        </p:txBody>
      </p:sp>
      <p:sp>
        <p:nvSpPr>
          <p:cNvPr id="681989" name="Rectangle 5"/>
          <p:cNvSpPr>
            <a:spLocks noGrp="1" noChangeArrowheads="1"/>
          </p:cNvSpPr>
          <p:nvPr>
            <p:ph type="body" idx="1"/>
          </p:nvPr>
        </p:nvSpPr>
        <p:spPr/>
        <p:txBody>
          <a:bodyPr/>
          <a:lstStyle/>
          <a:p>
            <a:pPr>
              <a:lnSpc>
                <a:spcPct val="90000"/>
              </a:lnSpc>
            </a:pPr>
            <a:r>
              <a:rPr lang="en-US" altLang="en-US" sz="2400"/>
              <a:t>Step 4: Mapping of Binary 1:N Relationship Types.</a:t>
            </a:r>
          </a:p>
          <a:p>
            <a:pPr lvl="1">
              <a:lnSpc>
                <a:spcPct val="90000"/>
              </a:lnSpc>
            </a:pPr>
            <a:r>
              <a:rPr lang="en-US" altLang="en-US" sz="2200"/>
              <a:t>For each regular binary 1:N relationship type R, identify the relation S that represent the participating entity type at the N-side of the relationship type. </a:t>
            </a:r>
          </a:p>
          <a:p>
            <a:pPr lvl="1">
              <a:lnSpc>
                <a:spcPct val="90000"/>
              </a:lnSpc>
            </a:pPr>
            <a:r>
              <a:rPr lang="en-US" altLang="en-US" sz="2200"/>
              <a:t>Include as foreign key in S the primary key of the relation T that represents the other entity type participating in R. </a:t>
            </a:r>
          </a:p>
          <a:p>
            <a:pPr lvl="1">
              <a:lnSpc>
                <a:spcPct val="90000"/>
              </a:lnSpc>
            </a:pPr>
            <a:r>
              <a:rPr lang="en-US" altLang="en-US" sz="2200"/>
              <a:t>Include any simple attributes of the 1:N relation type as attributes of S. </a:t>
            </a:r>
          </a:p>
          <a:p>
            <a:pPr>
              <a:lnSpc>
                <a:spcPct val="90000"/>
              </a:lnSpc>
            </a:pPr>
            <a:r>
              <a:rPr lang="en-US" altLang="en-US" sz="2400"/>
              <a:t>Example: 1:N relationship types WORKS_FOR, CONTROLS, and SUPERVISION in the figure.</a:t>
            </a:r>
          </a:p>
          <a:p>
            <a:pPr lvl="1">
              <a:lnSpc>
                <a:spcPct val="90000"/>
              </a:lnSpc>
            </a:pPr>
            <a:r>
              <a:rPr lang="en-US" altLang="en-US" sz="2200"/>
              <a:t>For WORKS_FOR we include the primary key DNUMBER of the DEPARTMENT relation as foreign key in the EMPLOYEE relation and call it DNO. </a:t>
            </a:r>
          </a:p>
        </p:txBody>
      </p:sp>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FE9798D-8D1D-498F-B3A0-AEE0FC32BEAE}" type="slidenum">
              <a:rPr lang="en-US" altLang="en-US"/>
              <a:pPr/>
              <a:t>9</a:t>
            </a:fld>
            <a:endParaRPr lang="en-CA" altLang="en-US"/>
          </a:p>
        </p:txBody>
      </p:sp>
      <p:sp>
        <p:nvSpPr>
          <p:cNvPr id="684034" name="Rectangle 2"/>
          <p:cNvSpPr>
            <a:spLocks noGrp="1" noChangeArrowheads="1"/>
          </p:cNvSpPr>
          <p:nvPr>
            <p:ph type="title"/>
          </p:nvPr>
        </p:nvSpPr>
        <p:spPr>
          <a:xfrm>
            <a:off x="304800" y="528638"/>
            <a:ext cx="7772400" cy="76676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altLang="en-US" sz="2800" b="1"/>
              <a:t/>
            </a:r>
            <a:br>
              <a:rPr lang="en-US" altLang="en-US" sz="2800" b="1"/>
            </a:br>
            <a:r>
              <a:rPr lang="en-US" altLang="en-US" sz="2800" b="1"/>
              <a:t>ER-to-Relational Mapping Algorithm (contd.)</a:t>
            </a:r>
          </a:p>
        </p:txBody>
      </p:sp>
      <p:sp>
        <p:nvSpPr>
          <p:cNvPr id="684035" name="Rectangle 3"/>
          <p:cNvSpPr>
            <a:spLocks noGrp="1" noChangeArrowheads="1"/>
          </p:cNvSpPr>
          <p:nvPr>
            <p:ph type="body" idx="1"/>
          </p:nvPr>
        </p:nvSpPr>
        <p:spPr>
          <a:xfrm>
            <a:off x="333375" y="1504950"/>
            <a:ext cx="8582025" cy="5019675"/>
          </a:xfrm>
        </p:spPr>
        <p:txBody>
          <a:bodyPr/>
          <a:lstStyle/>
          <a:p>
            <a:pPr>
              <a:lnSpc>
                <a:spcPct val="80000"/>
              </a:lnSpc>
            </a:pPr>
            <a:r>
              <a:rPr lang="en-US" altLang="en-US" sz="2400" b="1"/>
              <a:t>Step 5: Mapping of Binary M:N Relationship Types.</a:t>
            </a:r>
          </a:p>
          <a:p>
            <a:pPr lvl="1">
              <a:lnSpc>
                <a:spcPct val="80000"/>
              </a:lnSpc>
            </a:pPr>
            <a:r>
              <a:rPr lang="en-US" altLang="en-US" sz="2100"/>
              <a:t>For each regular binary M:N relationship type R, </a:t>
            </a:r>
            <a:r>
              <a:rPr lang="en-US" altLang="en-US" sz="2000" i="1"/>
              <a:t>create a new relation</a:t>
            </a:r>
            <a:r>
              <a:rPr lang="en-US" altLang="en-US" sz="2000"/>
              <a:t> S to represent R. </a:t>
            </a:r>
          </a:p>
          <a:p>
            <a:pPr lvl="1">
              <a:lnSpc>
                <a:spcPct val="80000"/>
              </a:lnSpc>
            </a:pPr>
            <a:r>
              <a:rPr lang="en-US" altLang="en-US" sz="2000"/>
              <a:t>Include as foreign key attributes in S the primary keys of the relations that represent the participating entity types; </a:t>
            </a:r>
            <a:r>
              <a:rPr lang="en-US" altLang="en-US" sz="2000" i="1"/>
              <a:t>their combination will form the primary key</a:t>
            </a:r>
            <a:r>
              <a:rPr lang="en-US" altLang="en-US" sz="2000"/>
              <a:t> of S. </a:t>
            </a:r>
          </a:p>
          <a:p>
            <a:pPr lvl="1">
              <a:lnSpc>
                <a:spcPct val="80000"/>
              </a:lnSpc>
            </a:pPr>
            <a:r>
              <a:rPr lang="en-US" altLang="en-US" sz="2000"/>
              <a:t>Also include any simple attributes of the M:N relationship type (or simple components of composite attributes) as attributes of S.</a:t>
            </a:r>
          </a:p>
          <a:p>
            <a:pPr>
              <a:lnSpc>
                <a:spcPct val="80000"/>
              </a:lnSpc>
            </a:pPr>
            <a:r>
              <a:rPr lang="en-US" altLang="en-US" sz="2400"/>
              <a:t>Example: The M:N relationship type WORKS_ON from the ER  diagram is mapped by creating a relation WORKS_ON in the relational database schema.</a:t>
            </a:r>
          </a:p>
          <a:p>
            <a:pPr lvl="1">
              <a:lnSpc>
                <a:spcPct val="80000"/>
              </a:lnSpc>
            </a:pPr>
            <a:r>
              <a:rPr lang="en-US" altLang="en-US" sz="2000"/>
              <a:t>The primary keys of the PROJECT and EMPLOYEE relations are included as foreign keys in WORKS_ON and renamed PNO and ESSN, respectively. </a:t>
            </a:r>
          </a:p>
          <a:p>
            <a:pPr lvl="1">
              <a:lnSpc>
                <a:spcPct val="80000"/>
              </a:lnSpc>
            </a:pPr>
            <a:r>
              <a:rPr lang="en-US" altLang="en-US" sz="2000"/>
              <a:t>Attribute HOURS in WORKS_ON represents the HOURS attribute of the relation type. The primary key of the WORKS_ON relation is the combination of the foreign key attributes {ESSN, PNO}.</a:t>
            </a:r>
            <a:endParaRPr lang="en-US" altLang="en-US" sz="1300"/>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1062</TotalTime>
  <Words>2049</Words>
  <Application>Microsoft Office PowerPoint</Application>
  <PresentationFormat>Letter Paper (8.5x11 in)</PresentationFormat>
  <Paragraphs>241</Paragraphs>
  <Slides>36</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Tahoma</vt:lpstr>
      <vt:lpstr>Times New Roman</vt:lpstr>
      <vt:lpstr>Wingdings</vt:lpstr>
      <vt:lpstr>Blends</vt:lpstr>
      <vt:lpstr>PowerPoint Presentation</vt:lpstr>
      <vt:lpstr>Chapter Outline</vt:lpstr>
      <vt:lpstr> ER-to-Relational Mapping Algorithm</vt:lpstr>
      <vt:lpstr>FIGURE 7.1 The ER conceptual schema diagram for the COMPANY database.</vt:lpstr>
      <vt:lpstr>FIGURE 7.2 Result of mapping the COMPANY ER schema into a relational schema.</vt:lpstr>
      <vt:lpstr> ER-to-Relational Mapping Algorithm (contd.)</vt:lpstr>
      <vt:lpstr> ER-to-Relational Mapping Algorithm (contd.)</vt:lpstr>
      <vt:lpstr> ER-to-Relational Mapping Algorithm (contd.)</vt:lpstr>
      <vt:lpstr> ER-to-Relational Mapping Algorithm (contd.)</vt:lpstr>
      <vt:lpstr> ER-to-Relational Mapping Algorithm (contd.)</vt:lpstr>
      <vt:lpstr> ER-to-Relational Mapping Algorithm (contd.)</vt:lpstr>
      <vt:lpstr>FIGURE 4.11 Ternary relationship types. (a) The SUPPLY relationship. </vt:lpstr>
      <vt:lpstr>FIGURE 7.3 Mapping the n-ary relationship type SUPPLY from Figure 4.11a.</vt:lpstr>
      <vt:lpstr> Summary of Mapping constructs and constraints</vt:lpstr>
      <vt:lpstr>Mapping EER Model Constructs to Relations </vt:lpstr>
      <vt:lpstr>Mapping EER Model Constructs to Relations </vt:lpstr>
      <vt:lpstr>FIGURE 4.4 EER diagram notation for an attribute-defined specialization on JobType.</vt:lpstr>
      <vt:lpstr>PowerPoint Presentation</vt:lpstr>
      <vt:lpstr>Mapping EER Model Constructs to Relations </vt:lpstr>
      <vt:lpstr>FIGURE 4.3 Generalization. (b) Generalizing CAR and TRUCK into the superclass VEHICLE.</vt:lpstr>
      <vt:lpstr>PowerPoint Presentation</vt:lpstr>
      <vt:lpstr>Mapping EER Model Constructs to Relations (contd.)</vt:lpstr>
      <vt:lpstr>FIGURE 4.4 EER diagram notation for an attribute-defined specialization on JobType.</vt:lpstr>
      <vt:lpstr>PowerPoint Presentation</vt:lpstr>
      <vt:lpstr>Mapping EER Model Constructs to Relations (contd.)</vt:lpstr>
      <vt:lpstr>FIGURE 4.5 EER diagram notation for an overlapping (non-disjoint) specialization.</vt:lpstr>
      <vt:lpstr>PowerPoint Presentation</vt:lpstr>
      <vt:lpstr>Mapping EER Model Constructs to Relations (contd.)</vt:lpstr>
      <vt:lpstr>FIGURE 4.7 A specialization lattice with multiple inheritance for a UNIVERSITY database.</vt:lpstr>
      <vt:lpstr>FIGURE 7.5 Mapping the EER specialization lattice in Figure 4.6 using multiple options.</vt:lpstr>
      <vt:lpstr>Mapping EER Model Constructs to Relations (contd.)</vt:lpstr>
      <vt:lpstr>FIGURE 4.8 Two categories (union types): OWNER and REGISTERED_VEHICLE.</vt:lpstr>
      <vt:lpstr>FIGURE 7.6 Mapping the EER categories (union types) in Figure 4.7 to relations.</vt:lpstr>
      <vt:lpstr>Mapping Exercise</vt:lpstr>
      <vt:lpstr>Mapping Exercise</vt:lpstr>
      <vt:lpstr>Chapter Summary</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Relational Database Design by ER- and EER-to-Relational Mapping</dc:subject>
  <dc:creator>ishaq</dc:creator>
  <cp:keywords/>
  <dc:description/>
  <cp:lastModifiedBy>ishaq</cp:lastModifiedBy>
  <cp:revision>70</cp:revision>
  <cp:lastPrinted>2001-11-04T00:51:13Z</cp:lastPrinted>
  <dcterms:created xsi:type="dcterms:W3CDTF">2005-02-25T19:46:41Z</dcterms:created>
  <dcterms:modified xsi:type="dcterms:W3CDTF">2017-04-17T10:39:47Z</dcterms:modified>
  <cp:category/>
</cp:coreProperties>
</file>