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notesSlides/notesSlide2.xml" ContentType="application/vnd.openxmlformats-officedocument.presentationml.notesSlide+xml"/>
  <Override PartName="/ppt/theme/themeOverride2.xml" ContentType="application/vnd.openxmlformats-officedocument.themeOverr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34" r:id="rId4"/>
  </p:sldMasterIdLst>
  <p:notesMasterIdLst>
    <p:notesMasterId r:id="rId53"/>
  </p:notesMasterIdLst>
  <p:sldIdLst>
    <p:sldId id="322" r:id="rId5"/>
    <p:sldId id="386" r:id="rId6"/>
    <p:sldId id="388" r:id="rId7"/>
    <p:sldId id="389" r:id="rId8"/>
    <p:sldId id="387" r:id="rId9"/>
    <p:sldId id="425" r:id="rId10"/>
    <p:sldId id="426" r:id="rId11"/>
    <p:sldId id="427" r:id="rId12"/>
    <p:sldId id="402" r:id="rId13"/>
    <p:sldId id="403" r:id="rId14"/>
    <p:sldId id="404" r:id="rId15"/>
    <p:sldId id="405" r:id="rId16"/>
    <p:sldId id="406" r:id="rId17"/>
    <p:sldId id="407" r:id="rId18"/>
    <p:sldId id="391" r:id="rId19"/>
    <p:sldId id="393" r:id="rId20"/>
    <p:sldId id="394" r:id="rId21"/>
    <p:sldId id="398" r:id="rId22"/>
    <p:sldId id="399" r:id="rId23"/>
    <p:sldId id="400" r:id="rId24"/>
    <p:sldId id="401" r:id="rId25"/>
    <p:sldId id="428" r:id="rId26"/>
    <p:sldId id="413" r:id="rId27"/>
    <p:sldId id="408" r:id="rId28"/>
    <p:sldId id="395" r:id="rId29"/>
    <p:sldId id="396" r:id="rId30"/>
    <p:sldId id="397" r:id="rId31"/>
    <p:sldId id="411" r:id="rId32"/>
    <p:sldId id="414" r:id="rId33"/>
    <p:sldId id="415" r:id="rId34"/>
    <p:sldId id="416" r:id="rId35"/>
    <p:sldId id="410" r:id="rId36"/>
    <p:sldId id="420" r:id="rId37"/>
    <p:sldId id="421" r:id="rId38"/>
    <p:sldId id="422" r:id="rId39"/>
    <p:sldId id="424" r:id="rId40"/>
    <p:sldId id="502" r:id="rId41"/>
    <p:sldId id="503" r:id="rId42"/>
    <p:sldId id="504" r:id="rId43"/>
    <p:sldId id="505" r:id="rId44"/>
    <p:sldId id="506" r:id="rId45"/>
    <p:sldId id="507" r:id="rId46"/>
    <p:sldId id="508" r:id="rId47"/>
    <p:sldId id="509" r:id="rId48"/>
    <p:sldId id="491" r:id="rId49"/>
    <p:sldId id="479" r:id="rId50"/>
    <p:sldId id="510" r:id="rId51"/>
    <p:sldId id="511" r:id="rId5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00" autoAdjust="0"/>
    <p:restoredTop sz="94850" autoAdjust="0"/>
  </p:normalViewPr>
  <p:slideViewPr>
    <p:cSldViewPr snapToGrid="0">
      <p:cViewPr varScale="1">
        <p:scale>
          <a:sx n="53" d="100"/>
          <a:sy n="53" d="100"/>
        </p:scale>
        <p:origin x="78" y="67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notesMaster" Target="notesMasters/notesMaster1.xml"/><Relationship Id="rId5" Type="http://schemas.openxmlformats.org/officeDocument/2006/relationships/slide" Target="slides/slide1.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tableStyles" Target="tableStyles.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DE05C8-19FA-46BF-AA86-0E6F940F6698}" type="datetimeFigureOut">
              <a:rPr lang="en-GB" smtClean="0"/>
              <a:t>21/02/2023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F21D77-1954-4CF4-B53D-ECAFABAC23A2}" type="slidenum">
              <a:rPr lang="en-GB" smtClean="0"/>
              <a:t>‹#›</a:t>
            </a:fld>
            <a:endParaRPr lang="en-GB"/>
          </a:p>
        </p:txBody>
      </p:sp>
    </p:spTree>
    <p:extLst>
      <p:ext uri="{BB962C8B-B14F-4D97-AF65-F5344CB8AC3E}">
        <p14:creationId xmlns:p14="http://schemas.microsoft.com/office/powerpoint/2010/main" val="14212758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8666519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52388604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dirty="0"/>
          </a:p>
        </p:txBody>
      </p:sp>
    </p:spTree>
    <p:extLst>
      <p:ext uri="{BB962C8B-B14F-4D97-AF65-F5344CB8AC3E}">
        <p14:creationId xmlns:p14="http://schemas.microsoft.com/office/powerpoint/2010/main" val="31012802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277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277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37191027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379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3795"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6942092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789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789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1049436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914"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8915"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77359735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993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39939"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9022547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0962"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0963"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25819632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3010"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3011"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47494510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5059"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3757608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19709180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7106" name="Rectangle 2"/>
          <p:cNvSpPr>
            <a:spLocks noGrp="1" noRot="1" noChangeAspect="1" noChangeArrowheads="1" noTextEdit="1"/>
          </p:cNvSpPr>
          <p:nvPr>
            <p:ph type="sldImg"/>
          </p:nvPr>
        </p:nvSpPr>
        <p:spPr bwMode="auto">
          <a:noFill/>
          <a:ln>
            <a:solidFill>
              <a:srgbClr val="000000"/>
            </a:solidFill>
            <a:miter lim="800000"/>
            <a:headEnd/>
            <a:tailEnd/>
          </a:ln>
        </p:spPr>
      </p:sp>
      <p:sp>
        <p:nvSpPr>
          <p:cNvPr id="47107" name="Rectangle 3"/>
          <p:cNvSpPr>
            <a:spLocks noGrp="1" noChangeArrowheads="1"/>
          </p:cNvSpPr>
          <p:nvPr>
            <p:ph type="body" idx="1"/>
          </p:nvPr>
        </p:nvSpPr>
        <p:spPr bwMode="auto">
          <a:noFill/>
        </p:spPr>
        <p:txBody>
          <a:bodyPr wrap="none" numCol="1" anchor="ctr" anchorCtr="0" compatLnSpc="1">
            <a:prstTxWarp prst="textNoShape">
              <a:avLst/>
            </a:prstTxWarp>
          </a:bodyPr>
          <a:lstStyle/>
          <a:p>
            <a:pPr>
              <a:spcBef>
                <a:spcPct val="0"/>
              </a:spcBef>
            </a:pPr>
            <a:endParaRPr lang="en-US"/>
          </a:p>
        </p:txBody>
      </p:sp>
    </p:spTree>
    <p:extLst>
      <p:ext uri="{BB962C8B-B14F-4D97-AF65-F5344CB8AC3E}">
        <p14:creationId xmlns:p14="http://schemas.microsoft.com/office/powerpoint/2010/main" val="111139531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1"/>
          <p:cNvSpPr>
            <a:spLocks noGrp="1" noRot="1" noChangeAspect="1" noChangeArrowheads="1" noTextEdit="1"/>
          </p:cNvSpPr>
          <p:nvPr>
            <p:ph type="sldImg"/>
          </p:nvPr>
        </p:nvSpPr>
        <p:spPr>
          <a:ln/>
        </p:spPr>
      </p:sp>
      <p:sp>
        <p:nvSpPr>
          <p:cNvPr id="11059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41030144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1618" name="Rectangle 1"/>
          <p:cNvSpPr>
            <a:spLocks noGrp="1" noRot="1" noChangeAspect="1" noChangeArrowheads="1" noTextEdit="1"/>
          </p:cNvSpPr>
          <p:nvPr>
            <p:ph type="sldImg"/>
          </p:nvPr>
        </p:nvSpPr>
        <p:spPr>
          <a:ln/>
        </p:spPr>
      </p:sp>
      <p:sp>
        <p:nvSpPr>
          <p:cNvPr id="111619"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7418411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dirty="0"/>
          </a:p>
        </p:txBody>
      </p:sp>
    </p:spTree>
    <p:extLst>
      <p:ext uri="{BB962C8B-B14F-4D97-AF65-F5344CB8AC3E}">
        <p14:creationId xmlns:p14="http://schemas.microsoft.com/office/powerpoint/2010/main" val="28713572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23054538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Image Placeholder 1"/>
          <p:cNvSpPr>
            <a:spLocks noGrp="1" noRot="1" noChangeAspect="1" noTextEdit="1"/>
          </p:cNvSpPr>
          <p:nvPr>
            <p:ph type="sldImg"/>
          </p:nvPr>
        </p:nvSpPr>
        <p:spPr>
          <a:ln/>
        </p:spPr>
      </p:sp>
      <p:sp>
        <p:nvSpPr>
          <p:cNvPr id="71683" name="Notes Placeholder 2"/>
          <p:cNvSpPr txBox="1">
            <a:spLocks noGrp="1"/>
          </p:cNvSpPr>
          <p:nvPr>
            <p:ph type="body" idx="1"/>
          </p:nvPr>
        </p:nvSpPr>
        <p:spPr>
          <a:noFill/>
          <a:ln/>
        </p:spPr>
        <p:txBody>
          <a:bodyPr/>
          <a:lstStyle/>
          <a:p>
            <a:endParaRPr lang="en-US"/>
          </a:p>
        </p:txBody>
      </p:sp>
    </p:spTree>
    <p:extLst>
      <p:ext uri="{BB962C8B-B14F-4D97-AF65-F5344CB8AC3E}">
        <p14:creationId xmlns:p14="http://schemas.microsoft.com/office/powerpoint/2010/main" val="33611405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8610" name="Rectangle 1"/>
          <p:cNvSpPr>
            <a:spLocks noGrp="1" noRot="1" noChangeAspect="1" noChangeArrowheads="1" noTextEdit="1"/>
          </p:cNvSpPr>
          <p:nvPr>
            <p:ph type="sldImg"/>
          </p:nvPr>
        </p:nvSpPr>
        <p:spPr>
          <a:ln/>
        </p:spPr>
      </p:sp>
      <p:sp>
        <p:nvSpPr>
          <p:cNvPr id="68611"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16976228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9634" name="Rectangle 1"/>
          <p:cNvSpPr>
            <a:spLocks noGrp="1" noRot="1" noChangeAspect="1" noChangeArrowheads="1" noTextEdit="1"/>
          </p:cNvSpPr>
          <p:nvPr>
            <p:ph type="sldImg"/>
          </p:nvPr>
        </p:nvSpPr>
        <p:spPr>
          <a:ln/>
        </p:spPr>
      </p:sp>
      <p:sp>
        <p:nvSpPr>
          <p:cNvPr id="69635"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3424992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266" name="Rectangle 1"/>
          <p:cNvSpPr>
            <a:spLocks noGrp="1" noRot="1" noChangeAspect="1" noChangeArrowheads="1" noTextEdit="1"/>
          </p:cNvSpPr>
          <p:nvPr>
            <p:ph type="sldImg"/>
          </p:nvPr>
        </p:nvSpPr>
        <p:spPr>
          <a:ln/>
        </p:spPr>
      </p:sp>
      <p:sp>
        <p:nvSpPr>
          <p:cNvPr id="11267" name="Rectangle 2"/>
          <p:cNvSpPr>
            <a:spLocks noGrp="1" noChangeArrowheads="1"/>
          </p:cNvSpPr>
          <p:nvPr>
            <p:ph type="body" idx="1"/>
          </p:nvPr>
        </p:nvSpPr>
        <p:spPr>
          <a:noFill/>
        </p:spPr>
        <p:txBody>
          <a:bodyPr wrap="none" anchor="ctr"/>
          <a:lstStyle/>
          <a:p>
            <a:endParaRPr lang="en-US" altLang="en-US"/>
          </a:p>
        </p:txBody>
      </p:sp>
    </p:spTree>
    <p:extLst>
      <p:ext uri="{BB962C8B-B14F-4D97-AF65-F5344CB8AC3E}">
        <p14:creationId xmlns:p14="http://schemas.microsoft.com/office/powerpoint/2010/main" val="8492867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1"/>
          <p:cNvSpPr>
            <a:spLocks noGrp="1" noRot="1" noChangeAspect="1" noChangeArrowheads="1" noTextEdit="1"/>
          </p:cNvSpPr>
          <p:nvPr>
            <p:ph type="sldImg"/>
          </p:nvPr>
        </p:nvSpPr>
        <p:spPr>
          <a:ln/>
        </p:spPr>
      </p:sp>
      <p:sp>
        <p:nvSpPr>
          <p:cNvPr id="77827" name="Rectangle 2"/>
          <p:cNvSpPr txBox="1">
            <a:spLocks noGrp="1" noChangeArrowheads="1"/>
          </p:cNvSpPr>
          <p:nvPr>
            <p:ph type="body" idx="1"/>
          </p:nvPr>
        </p:nvSpPr>
        <p:spPr>
          <a:noFill/>
          <a:ln/>
        </p:spPr>
        <p:txBody>
          <a:bodyPr wrap="none" anchor="ctr"/>
          <a:lstStyle/>
          <a:p>
            <a:endParaRPr lang="en-US"/>
          </a:p>
        </p:txBody>
      </p:sp>
    </p:spTree>
    <p:extLst>
      <p:ext uri="{BB962C8B-B14F-4D97-AF65-F5344CB8AC3E}">
        <p14:creationId xmlns:p14="http://schemas.microsoft.com/office/powerpoint/2010/main" val="2082662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3343F5B-246D-4F37-9175-C152DFACA66B}" type="datetimeFigureOut">
              <a:rPr lang="en-GB" smtClean="0"/>
              <a:t>21/02/2023</a:t>
            </a:fld>
            <a:endParaRPr lang="en-GB"/>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83B8F8A4-A9E9-4D9F-8AA4-57B6F1DE9603}" type="slidenum">
              <a:rPr lang="en-GB" smtClean="0"/>
              <a:t>‹#›</a:t>
            </a:fld>
            <a:endParaRPr lang="en-GB"/>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86207395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4639095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24672969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3343F5B-246D-4F37-9175-C152DFACA66B}" type="datetimeFigureOut">
              <a:rPr lang="en-GB" smtClean="0"/>
              <a:t>21/02/2023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30983134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3343F5B-246D-4F37-9175-C152DFACA66B}" type="datetimeFigureOut">
              <a:rPr lang="en-GB" smtClean="0"/>
              <a:t>21/02/2023</a:t>
            </a:fld>
            <a:endParaRPr lang="en-GB"/>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GB"/>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83B8F8A4-A9E9-4D9F-8AA4-57B6F1DE9603}" type="slidenum">
              <a:rPr lang="en-GB" smtClean="0"/>
              <a:t>‹#›</a:t>
            </a:fld>
            <a:endParaRPr lang="en-GB"/>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24596962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3343F5B-246D-4F37-9175-C152DFACA66B}" type="datetimeFigureOut">
              <a:rPr lang="en-GB" smtClean="0"/>
              <a:t>21/02/2023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5902282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3343F5B-246D-4F37-9175-C152DFACA66B}" type="datetimeFigureOut">
              <a:rPr lang="en-GB" smtClean="0"/>
              <a:t>21/02/2023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39918262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3343F5B-246D-4F37-9175-C152DFACA66B}" type="datetimeFigureOut">
              <a:rPr lang="en-GB" smtClean="0"/>
              <a:t>21/02/2023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253176948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343F5B-246D-4F37-9175-C152DFACA66B}" type="datetimeFigureOut">
              <a:rPr lang="en-GB" smtClean="0"/>
              <a:t>21/02/2023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3B8F8A4-A9E9-4D9F-8AA4-57B6F1DE9603}" type="slidenum">
              <a:rPr lang="en-GB" smtClean="0"/>
              <a:t>‹#›</a:t>
            </a:fld>
            <a:endParaRPr lang="en-GB"/>
          </a:p>
        </p:txBody>
      </p:sp>
    </p:spTree>
    <p:extLst>
      <p:ext uri="{BB962C8B-B14F-4D97-AF65-F5344CB8AC3E}">
        <p14:creationId xmlns:p14="http://schemas.microsoft.com/office/powerpoint/2010/main" val="1785618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3343F5B-246D-4F37-9175-C152DFACA66B}" type="datetimeFigureOut">
              <a:rPr lang="en-GB" smtClean="0"/>
              <a:t>21/02/2023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3B8F8A4-A9E9-4D9F-8AA4-57B6F1DE9603}"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71066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3343F5B-246D-4F37-9175-C152DFACA66B}" type="datetimeFigureOut">
              <a:rPr lang="en-GB" smtClean="0"/>
              <a:t>21/02/2023</a:t>
            </a:fld>
            <a:endParaRPr lang="en-GB"/>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GB"/>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83B8F8A4-A9E9-4D9F-8AA4-57B6F1DE9603}" type="slidenum">
              <a:rPr lang="en-GB" smtClean="0"/>
              <a:t>‹#›</a:t>
            </a:fld>
            <a:endParaRPr lang="en-GB"/>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17270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3343F5B-246D-4F37-9175-C152DFACA66B}" type="datetimeFigureOut">
              <a:rPr lang="en-GB" smtClean="0"/>
              <a:t>21/02/2023</a:t>
            </a:fld>
            <a:endParaRPr lang="en-GB"/>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GB"/>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83B8F8A4-A9E9-4D9F-8AA4-57B6F1DE9603}" type="slidenum">
              <a:rPr lang="en-GB" smtClean="0"/>
              <a:t>‹#›</a:t>
            </a:fld>
            <a:endParaRPr lang="en-GB"/>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041797697"/>
      </p:ext>
    </p:extLst>
  </p:cSld>
  <p:clrMap bg1="lt1" tx1="dk1" bg2="lt2" tx2="dk2" accent1="accent1" accent2="accent2" accent3="accent3" accent4="accent4" accent5="accent5" accent6="accent6" hlink="hlink" folHlink="folHlink"/>
  <p:sldLayoutIdLst>
    <p:sldLayoutId id="2147484035" r:id="rId1"/>
    <p:sldLayoutId id="2147484036" r:id="rId2"/>
    <p:sldLayoutId id="2147484037" r:id="rId3"/>
    <p:sldLayoutId id="2147484038" r:id="rId4"/>
    <p:sldLayoutId id="2147484039" r:id="rId5"/>
    <p:sldLayoutId id="2147484040" r:id="rId6"/>
    <p:sldLayoutId id="2147484041" r:id="rId7"/>
    <p:sldLayoutId id="2147484042" r:id="rId8"/>
    <p:sldLayoutId id="2147484043" r:id="rId9"/>
    <p:sldLayoutId id="2147484044" r:id="rId10"/>
    <p:sldLayoutId id="214748404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hemeOverride" Target="../theme/themeOverride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Software Engineering</a:t>
            </a:r>
            <a:endParaRPr lang="en-GB" dirty="0"/>
          </a:p>
        </p:txBody>
      </p:sp>
    </p:spTree>
    <p:extLst>
      <p:ext uri="{BB962C8B-B14F-4D97-AF65-F5344CB8AC3E}">
        <p14:creationId xmlns:p14="http://schemas.microsoft.com/office/powerpoint/2010/main" val="26369283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Inception</a:t>
            </a:r>
          </a:p>
        </p:txBody>
      </p:sp>
      <p:sp>
        <p:nvSpPr>
          <p:cNvPr id="3" name="Content Placeholder 2"/>
          <p:cNvSpPr>
            <a:spLocks noGrp="1"/>
          </p:cNvSpPr>
          <p:nvPr>
            <p:ph idx="1"/>
          </p:nvPr>
        </p:nvSpPr>
        <p:spPr>
          <a:xfrm>
            <a:off x="1371600" y="1444752"/>
            <a:ext cx="9985248" cy="4422648"/>
          </a:xfrm>
        </p:spPr>
        <p:txBody>
          <a:bodyPr>
            <a:normAutofit/>
          </a:bodyPr>
          <a:lstStyle/>
          <a:p>
            <a:r>
              <a:rPr lang="en-US" dirty="0"/>
              <a:t>Possible questions at 2</a:t>
            </a:r>
            <a:r>
              <a:rPr lang="en-US" baseline="30000" dirty="0"/>
              <a:t>nd</a:t>
            </a:r>
            <a:r>
              <a:rPr lang="en-US" dirty="0"/>
              <a:t> step (detailed understanding and customer perception about the solution):</a:t>
            </a:r>
          </a:p>
          <a:p>
            <a:pPr lvl="1"/>
            <a:r>
              <a:rPr lang="en-US" dirty="0"/>
              <a:t>What problems(s) will this solution address?</a:t>
            </a:r>
          </a:p>
          <a:p>
            <a:pPr lvl="1"/>
            <a:r>
              <a:rPr lang="en-US" dirty="0"/>
              <a:t>Can you show me (or describe) the business environment in which the solution will be used?</a:t>
            </a:r>
          </a:p>
          <a:p>
            <a:pPr lvl="1"/>
            <a:r>
              <a:rPr lang="en-US" dirty="0"/>
              <a:t>How do you characterize the ‘good’ output?</a:t>
            </a:r>
          </a:p>
          <a:p>
            <a:r>
              <a:rPr lang="en-US" dirty="0"/>
              <a:t>Possible questions at 3</a:t>
            </a:r>
            <a:r>
              <a:rPr lang="en-US" baseline="30000" dirty="0"/>
              <a:t>rd</a:t>
            </a:r>
            <a:r>
              <a:rPr lang="en-US" dirty="0"/>
              <a:t> step (effectiveness of communication):	</a:t>
            </a:r>
          </a:p>
          <a:p>
            <a:pPr lvl="1"/>
            <a:r>
              <a:rPr lang="en-US" dirty="0"/>
              <a:t>Are you the right person to answer these questions?</a:t>
            </a:r>
          </a:p>
          <a:p>
            <a:pPr lvl="1"/>
            <a:r>
              <a:rPr lang="en-US" dirty="0"/>
              <a:t>Are my questions relevant to the problem that you have?</a:t>
            </a:r>
          </a:p>
          <a:p>
            <a:pPr lvl="1"/>
            <a:r>
              <a:rPr lang="en-US" dirty="0"/>
              <a:t>Can anyone else provide additional information?</a:t>
            </a:r>
          </a:p>
        </p:txBody>
      </p:sp>
    </p:spTree>
    <p:extLst>
      <p:ext uri="{BB962C8B-B14F-4D97-AF65-F5344CB8AC3E}">
        <p14:creationId xmlns:p14="http://schemas.microsoft.com/office/powerpoint/2010/main" val="975340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1981200" y="762000"/>
            <a:ext cx="8216900" cy="1131888"/>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 Requirements Elicitation</a:t>
            </a:r>
          </a:p>
        </p:txBody>
      </p:sp>
      <p:sp>
        <p:nvSpPr>
          <p:cNvPr id="10243" name="Rectangle 2"/>
          <p:cNvSpPr>
            <a:spLocks noGrp="1" noChangeArrowheads="1"/>
          </p:cNvSpPr>
          <p:nvPr>
            <p:ph idx="1"/>
          </p:nvPr>
        </p:nvSpPr>
        <p:spPr>
          <a:xfrm>
            <a:off x="1981200" y="2209800"/>
            <a:ext cx="8216900" cy="3810000"/>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US" dirty="0"/>
              <a:t>Get more detailed requirements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Customers do not always understand what their needs and problems are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It is important to discuss the requirements with everyone who has a stake in the system</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Come up with agreement on what the requirements are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If we cannot agree on what the requirements are, then the project is doomed to fail</a:t>
            </a:r>
          </a:p>
        </p:txBody>
      </p:sp>
    </p:spTree>
    <p:extLst>
      <p:ext uri="{BB962C8B-B14F-4D97-AF65-F5344CB8AC3E}">
        <p14:creationId xmlns:p14="http://schemas.microsoft.com/office/powerpoint/2010/main" val="208580295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266" name="Rectangle 1"/>
          <p:cNvSpPr>
            <a:spLocks noGrp="1" noChangeArrowheads="1"/>
          </p:cNvSpPr>
          <p:nvPr>
            <p:ph type="title"/>
          </p:nvPr>
        </p:nvSpPr>
        <p:spPr>
          <a:xfrm>
            <a:off x="1981200" y="762000"/>
            <a:ext cx="8216900" cy="1131888"/>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 Requirements Elicitation</a:t>
            </a:r>
            <a:endParaRPr lang="en-GB" sz="2800" dirty="0"/>
          </a:p>
        </p:txBody>
      </p:sp>
      <p:sp>
        <p:nvSpPr>
          <p:cNvPr id="11267" name="Rectangle 2"/>
          <p:cNvSpPr>
            <a:spLocks noGrp="1" noChangeArrowheads="1"/>
          </p:cNvSpPr>
          <p:nvPr>
            <p:ph idx="1"/>
          </p:nvPr>
        </p:nvSpPr>
        <p:spPr>
          <a:xfrm>
            <a:off x="1995488" y="2011364"/>
            <a:ext cx="8216900" cy="4389437"/>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Different Stakeholders are: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Clients</a:t>
            </a:r>
            <a:r>
              <a:rPr lang="en-GB" sz="2200" dirty="0"/>
              <a:t>: pay for the software to be developed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Customers</a:t>
            </a:r>
            <a:r>
              <a:rPr lang="en-GB" sz="2200" dirty="0"/>
              <a:t>: buy the software after it is developed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Users</a:t>
            </a:r>
            <a:r>
              <a:rPr lang="en-GB" sz="2200" dirty="0"/>
              <a:t>: use the system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Domain experts</a:t>
            </a:r>
            <a:r>
              <a:rPr lang="en-GB" sz="2200" dirty="0"/>
              <a:t>: familiar with the problem that the software must automate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Market Researchers</a:t>
            </a:r>
            <a:r>
              <a:rPr lang="en-GB" sz="2200" dirty="0"/>
              <a:t>: conduct surveys to determine future trends and potential customers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Lawyers or auditors</a:t>
            </a:r>
            <a:r>
              <a:rPr lang="en-GB" sz="2200" dirty="0"/>
              <a:t>: familiar with government, safety, or legal requirements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b="1" dirty="0"/>
              <a:t>Software engineers</a:t>
            </a:r>
            <a:r>
              <a:rPr lang="en-GB" sz="2200" dirty="0"/>
              <a:t> or other technology experts</a:t>
            </a:r>
          </a:p>
        </p:txBody>
      </p:sp>
    </p:spTree>
    <p:extLst>
      <p:ext uri="{BB962C8B-B14F-4D97-AF65-F5344CB8AC3E}">
        <p14:creationId xmlns:p14="http://schemas.microsoft.com/office/powerpoint/2010/main" val="1264108234"/>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Elicitation</a:t>
            </a:r>
          </a:p>
        </p:txBody>
      </p:sp>
      <p:sp>
        <p:nvSpPr>
          <p:cNvPr id="3" name="Content Placeholder 2"/>
          <p:cNvSpPr>
            <a:spLocks noGrp="1"/>
          </p:cNvSpPr>
          <p:nvPr>
            <p:ph idx="1"/>
          </p:nvPr>
        </p:nvSpPr>
        <p:spPr/>
        <p:txBody>
          <a:bodyPr/>
          <a:lstStyle/>
          <a:p>
            <a:r>
              <a:rPr lang="en-US" dirty="0"/>
              <a:t>Involves elements from elaboration, negotiation, specification, problem solving</a:t>
            </a:r>
          </a:p>
        </p:txBody>
      </p:sp>
      <p:grpSp>
        <p:nvGrpSpPr>
          <p:cNvPr id="6" name="Group 5"/>
          <p:cNvGrpSpPr/>
          <p:nvPr/>
        </p:nvGrpSpPr>
        <p:grpSpPr>
          <a:xfrm>
            <a:off x="1975104" y="2855214"/>
            <a:ext cx="8997695" cy="3575884"/>
            <a:chOff x="2819400" y="3257550"/>
            <a:chExt cx="6005513" cy="3575884"/>
          </a:xfrm>
        </p:grpSpPr>
        <p:pic>
          <p:nvPicPr>
            <p:cNvPr id="4" name="Picture 23"/>
            <p:cNvPicPr>
              <a:picLocks noChangeAspect="1" noChangeArrowheads="1"/>
            </p:cNvPicPr>
            <p:nvPr/>
          </p:nvPicPr>
          <p:blipFill>
            <a:blip r:embed="rId2" cstate="print"/>
            <a:srcRect/>
            <a:stretch>
              <a:fillRect/>
            </a:stretch>
          </p:blipFill>
          <p:spPr bwMode="auto">
            <a:xfrm>
              <a:off x="2819400" y="3257550"/>
              <a:ext cx="6005513" cy="3448050"/>
            </a:xfrm>
            <a:prstGeom prst="rect">
              <a:avLst/>
            </a:prstGeom>
            <a:noFill/>
            <a:ln w="9525">
              <a:noFill/>
              <a:miter lim="800000"/>
              <a:headEnd/>
              <a:tailEnd/>
            </a:ln>
          </p:spPr>
        </p:pic>
        <p:sp>
          <p:nvSpPr>
            <p:cNvPr id="5" name="TextBox 4"/>
            <p:cNvSpPr txBox="1"/>
            <p:nvPr/>
          </p:nvSpPr>
          <p:spPr>
            <a:xfrm>
              <a:off x="3536156" y="6494880"/>
              <a:ext cx="4572000" cy="338554"/>
            </a:xfrm>
            <a:prstGeom prst="rect">
              <a:avLst/>
            </a:prstGeom>
            <a:noFill/>
          </p:spPr>
          <p:txBody>
            <a:bodyPr wrap="square" rtlCol="0">
              <a:spAutoFit/>
            </a:bodyPr>
            <a:lstStyle/>
            <a:p>
              <a:pPr algn="ctr"/>
              <a:r>
                <a:rPr lang="en-GB" sz="1600" dirty="0"/>
                <a:t>Process for Capturing Requirements</a:t>
              </a:r>
              <a:endParaRPr lang="en-US" sz="1600" dirty="0"/>
            </a:p>
          </p:txBody>
        </p:sp>
      </p:grpSp>
    </p:spTree>
    <p:extLst>
      <p:ext uri="{BB962C8B-B14F-4D97-AF65-F5344CB8AC3E}">
        <p14:creationId xmlns:p14="http://schemas.microsoft.com/office/powerpoint/2010/main" val="18067916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Elaboration</a:t>
            </a:r>
          </a:p>
        </p:txBody>
      </p:sp>
      <p:sp>
        <p:nvSpPr>
          <p:cNvPr id="3" name="Content Placeholder 2"/>
          <p:cNvSpPr>
            <a:spLocks noGrp="1"/>
          </p:cNvSpPr>
          <p:nvPr>
            <p:ph idx="1"/>
          </p:nvPr>
        </p:nvSpPr>
        <p:spPr>
          <a:xfrm>
            <a:off x="1371600" y="1609344"/>
            <a:ext cx="9601200" cy="4258056"/>
          </a:xfrm>
        </p:spPr>
        <p:txBody>
          <a:bodyPr>
            <a:normAutofit/>
          </a:bodyPr>
          <a:lstStyle/>
          <a:p>
            <a:r>
              <a:rPr lang="en-US" dirty="0"/>
              <a:t>Analyze, model, specify…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Some Analysis Techniques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Data Flow Diagrams (DFD)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a:t>Usecase</a:t>
            </a:r>
            <a:r>
              <a:rPr lang="en-GB" dirty="0"/>
              <a:t> Diagram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Object Models (ER Diagrams, Abstract class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Decision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State Diagrams (</a:t>
            </a:r>
            <a:r>
              <a:rPr lang="en-GB" dirty="0" err="1"/>
              <a:t>Statecharts</a:t>
            </a:r>
            <a:r>
              <a:rPr lang="en-GB"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Fence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Petri Nets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Traces (Message Sequence Charts)</a:t>
            </a:r>
          </a:p>
          <a:p>
            <a:endParaRPr lang="en-US" dirty="0"/>
          </a:p>
        </p:txBody>
      </p:sp>
      <p:sp>
        <p:nvSpPr>
          <p:cNvPr id="4" name="TextBox 3"/>
          <p:cNvSpPr txBox="1"/>
          <p:nvPr/>
        </p:nvSpPr>
        <p:spPr>
          <a:xfrm>
            <a:off x="2057400" y="6096000"/>
            <a:ext cx="5715000" cy="369332"/>
          </a:xfrm>
          <a:prstGeom prst="rect">
            <a:avLst/>
          </a:prstGeom>
          <a:noFill/>
        </p:spPr>
        <p:txBody>
          <a:bodyPr wrap="square" rtlCol="0">
            <a:spAutoFit/>
          </a:bodyPr>
          <a:lstStyle/>
          <a:p>
            <a:r>
              <a:rPr lang="en-US" dirty="0"/>
              <a:t>Flow-oriented, Scenario-based, Class-based, Behavioral</a:t>
            </a:r>
          </a:p>
        </p:txBody>
      </p:sp>
    </p:spTree>
    <p:extLst>
      <p:ext uri="{BB962C8B-B14F-4D97-AF65-F5344CB8AC3E}">
        <p14:creationId xmlns:p14="http://schemas.microsoft.com/office/powerpoint/2010/main" val="28281306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5077"/>
          </a:xfrm>
        </p:spPr>
        <p:txBody>
          <a:bodyPr/>
          <a:lstStyle/>
          <a:p>
            <a:r>
              <a:rPr lang="en-GB" b="1" dirty="0"/>
              <a:t>Examples of Requirement</a:t>
            </a:r>
            <a:endParaRPr lang="en-US" dirty="0"/>
          </a:p>
        </p:txBody>
      </p:sp>
      <p:sp>
        <p:nvSpPr>
          <p:cNvPr id="3" name="Content Placeholder 2"/>
          <p:cNvSpPr>
            <a:spLocks noGrp="1"/>
          </p:cNvSpPr>
          <p:nvPr>
            <p:ph idx="1"/>
          </p:nvPr>
        </p:nvSpPr>
        <p:spPr>
          <a:xfrm>
            <a:off x="1371600" y="1740877"/>
            <a:ext cx="9601200" cy="4835769"/>
          </a:xfrm>
        </p:spPr>
        <p:txBody>
          <a:bodyPr>
            <a:normAutofit/>
          </a:bodyPr>
          <a:lstStyle/>
          <a:p>
            <a:pPr marR="5080">
              <a:tabLst>
                <a:tab pos="355600" algn="l"/>
                <a:tab pos="356235" algn="l"/>
              </a:tabLst>
            </a:pPr>
            <a:r>
              <a:rPr lang="en-US" sz="2400" spc="-5" dirty="0">
                <a:solidFill>
                  <a:schemeClr val="tx1"/>
                </a:solidFill>
                <a:cs typeface="Times New Roman"/>
              </a:rPr>
              <a:t>The system shall maintain records of  all payments made to employees on  accounts of salaries, bonuses,  travel/daily allowances, medical  allowances, etc.</a:t>
            </a:r>
          </a:p>
          <a:p>
            <a:pPr marR="5080">
              <a:tabLst>
                <a:tab pos="355600" algn="l"/>
                <a:tab pos="356235" algn="l"/>
              </a:tabLst>
            </a:pPr>
            <a:r>
              <a:rPr lang="en-US" sz="2400" spc="-5" dirty="0">
                <a:solidFill>
                  <a:schemeClr val="tx1"/>
                </a:solidFill>
                <a:cs typeface="Times New Roman"/>
              </a:rPr>
              <a:t>The system shall allow users to search  for an item by title, author, or by  International Standard Book Number</a:t>
            </a:r>
          </a:p>
          <a:p>
            <a:pPr marR="5080">
              <a:tabLst>
                <a:tab pos="355600" algn="l"/>
                <a:tab pos="356235" algn="l"/>
              </a:tabLst>
            </a:pPr>
            <a:r>
              <a:rPr lang="en-US" sz="2400" spc="-5" dirty="0">
                <a:solidFill>
                  <a:schemeClr val="tx1"/>
                </a:solidFill>
                <a:cs typeface="Times New Roman"/>
              </a:rPr>
              <a:t>The system’s user interface shall be  implemented using a web browser</a:t>
            </a:r>
          </a:p>
          <a:p>
            <a:pPr marR="5080">
              <a:tabLst>
                <a:tab pos="355600" algn="l"/>
                <a:tab pos="356235" algn="l"/>
              </a:tabLst>
            </a:pPr>
            <a:r>
              <a:rPr lang="en-US" sz="2400" spc="-5" dirty="0">
                <a:solidFill>
                  <a:schemeClr val="tx1"/>
                </a:solidFill>
                <a:cs typeface="Times New Roman"/>
              </a:rPr>
              <a:t>The system shall support at least  twenty transactions per second</a:t>
            </a:r>
          </a:p>
          <a:p>
            <a:pPr marR="5080">
              <a:tabLst>
                <a:tab pos="355600" algn="l"/>
                <a:tab pos="356235" algn="l"/>
              </a:tabLst>
            </a:pPr>
            <a:r>
              <a:rPr lang="en-US" sz="2400" spc="-5" dirty="0">
                <a:solidFill>
                  <a:schemeClr val="tx1"/>
                </a:solidFill>
                <a:cs typeface="Times New Roman"/>
              </a:rPr>
              <a:t>The system facilities which are  available to public users shall be  demonstrable in ten minutes or less</a:t>
            </a:r>
          </a:p>
          <a:p>
            <a:pPr marR="5080">
              <a:tabLst>
                <a:tab pos="355600" algn="l"/>
                <a:tab pos="356235" algn="l"/>
              </a:tabLst>
            </a:pPr>
            <a:endParaRPr lang="en-US" sz="2400" spc="-5" dirty="0">
              <a:solidFill>
                <a:schemeClr val="tx1"/>
              </a:solidFill>
              <a:cs typeface="Times New Roman"/>
            </a:endParaRPr>
          </a:p>
          <a:p>
            <a:pPr marR="5080">
              <a:tabLst>
                <a:tab pos="355600" algn="l"/>
                <a:tab pos="356235" algn="l"/>
              </a:tabLst>
            </a:pPr>
            <a:endParaRPr lang="en-US" sz="2400" spc="-5" dirty="0">
              <a:solidFill>
                <a:schemeClr val="tx1"/>
              </a:solidFill>
              <a:cs typeface="Times New Roman"/>
            </a:endParaRPr>
          </a:p>
          <a:p>
            <a:pPr marR="5080">
              <a:tabLst>
                <a:tab pos="355600" algn="l"/>
                <a:tab pos="356235" algn="l"/>
              </a:tabLst>
            </a:pPr>
            <a:endParaRPr lang="en-US" sz="2400" spc="-5" dirty="0">
              <a:solidFill>
                <a:schemeClr val="tx1"/>
              </a:solidFill>
              <a:cs typeface="Times New Roman"/>
            </a:endParaRPr>
          </a:p>
          <a:p>
            <a:endParaRPr lang="en-US" sz="2400" dirty="0">
              <a:solidFill>
                <a:schemeClr val="tx1"/>
              </a:solidFill>
            </a:endParaRPr>
          </a:p>
        </p:txBody>
      </p:sp>
    </p:spTree>
    <p:extLst>
      <p:ext uri="{BB962C8B-B14F-4D97-AF65-F5344CB8AC3E}">
        <p14:creationId xmlns:p14="http://schemas.microsoft.com/office/powerpoint/2010/main" val="38335563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281354"/>
            <a:ext cx="9601200" cy="852502"/>
          </a:xfrm>
        </p:spPr>
        <p:txBody>
          <a:bodyPr/>
          <a:lstStyle/>
          <a:p>
            <a:r>
              <a:rPr lang="en-GB" b="1" dirty="0"/>
              <a:t>Types of Requirements</a:t>
            </a:r>
            <a:endParaRPr lang="en-US" dirty="0"/>
          </a:p>
        </p:txBody>
      </p:sp>
      <p:sp>
        <p:nvSpPr>
          <p:cNvPr id="3" name="Content Placeholder 2"/>
          <p:cNvSpPr>
            <a:spLocks noGrp="1"/>
          </p:cNvSpPr>
          <p:nvPr>
            <p:ph idx="1"/>
          </p:nvPr>
        </p:nvSpPr>
        <p:spPr>
          <a:xfrm>
            <a:off x="1371600" y="1133856"/>
            <a:ext cx="10204704" cy="5442791"/>
          </a:xfrm>
        </p:spPr>
        <p:txBody>
          <a:bodyPr>
            <a:normAutofit lnSpcReduction="10000"/>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Functional requirement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Describes: interaction between the system and its environment, how should the system behave given certain stimuli, required behaviour in terms of required activities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Example: For a system of printing pay cheques the functional requirements must answer the following:</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When are pay cheques issued?</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What input is necessary for a pay cheque to be printed?</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Quality requirement</a:t>
            </a:r>
            <a:r>
              <a:rPr lang="en-GB" dirty="0"/>
              <a:t> or </a:t>
            </a:r>
            <a:r>
              <a:rPr lang="en-GB" b="1" dirty="0"/>
              <a:t>non-functional requirement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Describes: some quality characteristic that the software must posses, a restriction on the system that limits our choices for constructing a solution</a:t>
            </a:r>
          </a:p>
          <a:p>
            <a:pPr lvl="2">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Constraints could be:</a:t>
            </a:r>
          </a:p>
          <a:p>
            <a:pPr lvl="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Design constraint</a:t>
            </a:r>
            <a:r>
              <a:rPr lang="en-GB" dirty="0"/>
              <a:t>: a design decision such as choice of platform or interface components</a:t>
            </a:r>
          </a:p>
          <a:p>
            <a:pPr lvl="3">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b="1" dirty="0"/>
              <a:t>Process constraint</a:t>
            </a:r>
            <a:r>
              <a:rPr lang="en-GB" dirty="0"/>
              <a:t>: a restriction on the techniques or resources that can be used to build the system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Example: queries to the system must be answered within 3 seconds</a:t>
            </a:r>
            <a:endParaRPr lang="en-US" sz="2600" spc="-5" dirty="0">
              <a:solidFill>
                <a:schemeClr val="tx1"/>
              </a:solidFill>
              <a:cs typeface="Times New Roman"/>
            </a:endParaRPr>
          </a:p>
          <a:p>
            <a:pPr marR="5080">
              <a:tabLst>
                <a:tab pos="355600" algn="l"/>
                <a:tab pos="356235" algn="l"/>
              </a:tabLst>
            </a:pPr>
            <a:endParaRPr lang="en-US" sz="2800" spc="-5" dirty="0">
              <a:solidFill>
                <a:schemeClr val="tx1"/>
              </a:solidFill>
              <a:cs typeface="Times New Roman"/>
            </a:endParaRPr>
          </a:p>
          <a:p>
            <a:endParaRPr lang="en-US" sz="3000" dirty="0">
              <a:solidFill>
                <a:schemeClr val="tx1"/>
              </a:solidFill>
            </a:endParaRPr>
          </a:p>
        </p:txBody>
      </p:sp>
    </p:spTree>
    <p:extLst>
      <p:ext uri="{BB962C8B-B14F-4D97-AF65-F5344CB8AC3E}">
        <p14:creationId xmlns:p14="http://schemas.microsoft.com/office/powerpoint/2010/main" val="85019630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5077"/>
          </a:xfrm>
        </p:spPr>
        <p:txBody>
          <a:bodyPr/>
          <a:lstStyle/>
          <a:p>
            <a:r>
              <a:rPr lang="en-GB" b="1" dirty="0"/>
              <a:t>Functional Requirement</a:t>
            </a:r>
            <a:endParaRPr lang="en-US" dirty="0"/>
          </a:p>
        </p:txBody>
      </p:sp>
      <p:sp>
        <p:nvSpPr>
          <p:cNvPr id="3" name="Content Placeholder 2"/>
          <p:cNvSpPr>
            <a:spLocks noGrp="1"/>
          </p:cNvSpPr>
          <p:nvPr>
            <p:ph idx="1"/>
          </p:nvPr>
        </p:nvSpPr>
        <p:spPr>
          <a:xfrm>
            <a:off x="1371600" y="1740877"/>
            <a:ext cx="9601200" cy="4835769"/>
          </a:xfrm>
        </p:spPr>
        <p:txBody>
          <a:bodyPr>
            <a:normAutofit/>
          </a:bodyPr>
          <a:lstStyle/>
          <a:p>
            <a:pPr marR="5080">
              <a:tabLst>
                <a:tab pos="355600" algn="l"/>
                <a:tab pos="356235" algn="l"/>
              </a:tabLst>
            </a:pPr>
            <a:r>
              <a:rPr lang="en-US" sz="2800" spc="-5" dirty="0">
                <a:solidFill>
                  <a:schemeClr val="tx1"/>
                </a:solidFill>
                <a:cs typeface="Times New Roman"/>
              </a:rPr>
              <a:t>Statements of services the system  should provide</a:t>
            </a:r>
          </a:p>
          <a:p>
            <a:pPr marL="457200" marR="5080" lvl="2" indent="0">
              <a:spcBef>
                <a:spcPts val="1000"/>
              </a:spcBef>
              <a:buNone/>
              <a:tabLst>
                <a:tab pos="355600" algn="l"/>
                <a:tab pos="356235" algn="l"/>
              </a:tabLst>
            </a:pPr>
            <a:r>
              <a:rPr lang="en-US" sz="2400" dirty="0">
                <a:solidFill>
                  <a:schemeClr val="tx1"/>
                </a:solidFill>
                <a:cs typeface="Times New Roman"/>
              </a:rPr>
              <a:t>– </a:t>
            </a:r>
            <a:r>
              <a:rPr lang="en-US" sz="2600" i="0" spc="-5" dirty="0">
                <a:solidFill>
                  <a:schemeClr val="tx1"/>
                </a:solidFill>
                <a:cs typeface="Times New Roman"/>
              </a:rPr>
              <a:t>Reaction to particular inputs</a:t>
            </a:r>
          </a:p>
          <a:p>
            <a:pPr marL="457200" marR="5080" lvl="2" indent="0">
              <a:spcBef>
                <a:spcPts val="1000"/>
              </a:spcBef>
              <a:buNone/>
              <a:tabLst>
                <a:tab pos="355600" algn="l"/>
                <a:tab pos="356235" algn="l"/>
              </a:tabLst>
            </a:pPr>
            <a:r>
              <a:rPr lang="en-US" sz="2400" dirty="0">
                <a:solidFill>
                  <a:schemeClr val="tx1"/>
                </a:solidFill>
                <a:cs typeface="Times New Roman"/>
              </a:rPr>
              <a:t>– </a:t>
            </a:r>
            <a:r>
              <a:rPr lang="en-US" sz="2600" i="0" spc="-5" dirty="0">
                <a:solidFill>
                  <a:schemeClr val="tx1"/>
                </a:solidFill>
                <a:cs typeface="Times New Roman"/>
              </a:rPr>
              <a:t>Behavior in particular situations</a:t>
            </a:r>
          </a:p>
          <a:p>
            <a:pPr marR="5080">
              <a:tabLst>
                <a:tab pos="355600" algn="l"/>
                <a:tab pos="356235" algn="l"/>
              </a:tabLst>
            </a:pPr>
            <a:r>
              <a:rPr lang="en-US" sz="2600" spc="-5" dirty="0">
                <a:solidFill>
                  <a:schemeClr val="tx1"/>
                </a:solidFill>
                <a:cs typeface="Times New Roman"/>
              </a:rPr>
              <a:t>Statements describing what the system  does</a:t>
            </a:r>
          </a:p>
          <a:p>
            <a:pPr marR="5080">
              <a:tabLst>
                <a:tab pos="355600" algn="l"/>
                <a:tab pos="356235" algn="l"/>
              </a:tabLst>
            </a:pPr>
            <a:r>
              <a:rPr lang="en-US" sz="2600" spc="-5" dirty="0">
                <a:solidFill>
                  <a:schemeClr val="tx1"/>
                </a:solidFill>
                <a:cs typeface="Times New Roman"/>
              </a:rPr>
              <a:t>Functionality of the system</a:t>
            </a:r>
          </a:p>
          <a:p>
            <a:pPr marR="5080">
              <a:tabLst>
                <a:tab pos="355600" algn="l"/>
                <a:tab pos="356235" algn="l"/>
              </a:tabLst>
            </a:pPr>
            <a:r>
              <a:rPr lang="en-US" sz="2600" spc="-5" dirty="0">
                <a:solidFill>
                  <a:schemeClr val="tx1"/>
                </a:solidFill>
                <a:cs typeface="Times New Roman"/>
              </a:rPr>
              <a:t>Functional requirements should be  complete and consistent</a:t>
            </a:r>
          </a:p>
          <a:p>
            <a:pPr marR="5080">
              <a:tabLst>
                <a:tab pos="355600" algn="l"/>
                <a:tab pos="356235" algn="l"/>
              </a:tabLst>
            </a:pPr>
            <a:endParaRPr lang="en-US" sz="2600" spc="-5" dirty="0">
              <a:solidFill>
                <a:schemeClr val="tx1"/>
              </a:solidFill>
              <a:cs typeface="Times New Roman"/>
            </a:endParaRPr>
          </a:p>
          <a:p>
            <a:pPr marR="5080">
              <a:tabLst>
                <a:tab pos="355600" algn="l"/>
                <a:tab pos="356235" algn="l"/>
              </a:tabLst>
            </a:pPr>
            <a:endParaRPr lang="en-US" sz="2600" spc="-5" dirty="0">
              <a:solidFill>
                <a:schemeClr val="tx1"/>
              </a:solidFill>
              <a:cs typeface="Times New Roman"/>
            </a:endParaRPr>
          </a:p>
          <a:p>
            <a:pPr marR="5080">
              <a:tabLst>
                <a:tab pos="355600" algn="l"/>
                <a:tab pos="356235" algn="l"/>
              </a:tabLst>
            </a:pPr>
            <a:endParaRPr lang="en-US" sz="2800" spc="-5" dirty="0">
              <a:solidFill>
                <a:schemeClr val="tx1"/>
              </a:solidFill>
              <a:cs typeface="Times New Roman"/>
            </a:endParaRPr>
          </a:p>
          <a:p>
            <a:endParaRPr lang="en-US" sz="3000" dirty="0">
              <a:solidFill>
                <a:schemeClr val="tx1"/>
              </a:solidFill>
            </a:endParaRPr>
          </a:p>
        </p:txBody>
      </p:sp>
    </p:spTree>
    <p:extLst>
      <p:ext uri="{BB962C8B-B14F-4D97-AF65-F5344CB8AC3E}">
        <p14:creationId xmlns:p14="http://schemas.microsoft.com/office/powerpoint/2010/main" val="2797834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5077"/>
          </a:xfrm>
        </p:spPr>
        <p:txBody>
          <a:bodyPr/>
          <a:lstStyle/>
          <a:p>
            <a:r>
              <a:rPr lang="en-GB" b="1" dirty="0"/>
              <a:t>Examples of Functional Requirement</a:t>
            </a:r>
            <a:endParaRPr lang="en-US" dirty="0"/>
          </a:p>
        </p:txBody>
      </p:sp>
      <p:sp>
        <p:nvSpPr>
          <p:cNvPr id="3" name="Content Placeholder 2"/>
          <p:cNvSpPr>
            <a:spLocks noGrp="1"/>
          </p:cNvSpPr>
          <p:nvPr>
            <p:ph idx="1"/>
          </p:nvPr>
        </p:nvSpPr>
        <p:spPr>
          <a:xfrm>
            <a:off x="1371600" y="1740877"/>
            <a:ext cx="9601200" cy="4835769"/>
          </a:xfrm>
        </p:spPr>
        <p:txBody>
          <a:bodyPr>
            <a:normAutofit/>
          </a:bodyPr>
          <a:lstStyle/>
          <a:p>
            <a:pPr marR="5080">
              <a:tabLst>
                <a:tab pos="355600" algn="l"/>
                <a:tab pos="356235" algn="l"/>
              </a:tabLst>
            </a:pPr>
            <a:r>
              <a:rPr lang="en-US" sz="2600" spc="-5" dirty="0">
                <a:solidFill>
                  <a:schemeClr val="tx1"/>
                </a:solidFill>
                <a:cs typeface="Times New Roman"/>
              </a:rPr>
              <a:t>The user shall be able to search either  the entire database of patients or select  a subset from it (admitted patients, or  patients with asthma, etc.)</a:t>
            </a:r>
          </a:p>
          <a:p>
            <a:pPr marR="5080">
              <a:tabLst>
                <a:tab pos="355600" algn="l"/>
                <a:tab pos="356235" algn="l"/>
              </a:tabLst>
            </a:pPr>
            <a:r>
              <a:rPr lang="en-US" sz="2600" spc="-5" dirty="0">
                <a:solidFill>
                  <a:schemeClr val="tx1"/>
                </a:solidFill>
                <a:cs typeface="Times New Roman"/>
              </a:rPr>
              <a:t>The system shall allow customers to  return non-perishable items within  fifteen days of the purchase.	A  customer must present the original sale  receipt to return an item</a:t>
            </a:r>
          </a:p>
          <a:p>
            <a:pPr marR="5080">
              <a:tabLst>
                <a:tab pos="355600" algn="l"/>
                <a:tab pos="356235" algn="l"/>
              </a:tabLst>
            </a:pPr>
            <a:r>
              <a:rPr lang="en-US" sz="2600" spc="-5" dirty="0">
                <a:solidFill>
                  <a:schemeClr val="tx1"/>
                </a:solidFill>
                <a:cs typeface="Times New Roman"/>
              </a:rPr>
              <a:t>The system shall maintain records of  all payments made to employees on  accounts of salaries, bonuses,  travel/daily allowances, medical  allowances, etc.</a:t>
            </a:r>
          </a:p>
          <a:p>
            <a:pPr marR="5080">
              <a:tabLst>
                <a:tab pos="355600" algn="l"/>
                <a:tab pos="356235" algn="l"/>
              </a:tabLst>
            </a:pPr>
            <a:endParaRPr lang="en-US" sz="2600" spc="-5" dirty="0">
              <a:solidFill>
                <a:schemeClr val="tx1"/>
              </a:solidFill>
              <a:cs typeface="Times New Roman"/>
            </a:endParaRPr>
          </a:p>
          <a:p>
            <a:pPr marR="5080">
              <a:tabLst>
                <a:tab pos="355600" algn="l"/>
                <a:tab pos="356235" algn="l"/>
              </a:tabLst>
            </a:pPr>
            <a:endParaRPr lang="en-US" sz="2600" spc="-5" dirty="0">
              <a:solidFill>
                <a:schemeClr val="tx1"/>
              </a:solidFill>
              <a:cs typeface="Times New Roman"/>
            </a:endParaRPr>
          </a:p>
          <a:p>
            <a:pPr marR="5080">
              <a:tabLst>
                <a:tab pos="355600" algn="l"/>
                <a:tab pos="356235" algn="l"/>
              </a:tabLst>
            </a:pPr>
            <a:endParaRPr lang="en-US" sz="2800" spc="-5" dirty="0">
              <a:solidFill>
                <a:schemeClr val="tx1"/>
              </a:solidFill>
              <a:cs typeface="Times New Roman"/>
            </a:endParaRPr>
          </a:p>
          <a:p>
            <a:endParaRPr lang="en-US" sz="3000" dirty="0">
              <a:solidFill>
                <a:schemeClr val="tx1"/>
              </a:solidFill>
            </a:endParaRPr>
          </a:p>
        </p:txBody>
      </p:sp>
    </p:spTree>
    <p:extLst>
      <p:ext uri="{BB962C8B-B14F-4D97-AF65-F5344CB8AC3E}">
        <p14:creationId xmlns:p14="http://schemas.microsoft.com/office/powerpoint/2010/main" val="11006649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5077"/>
          </a:xfrm>
        </p:spPr>
        <p:txBody>
          <a:bodyPr/>
          <a:lstStyle/>
          <a:p>
            <a:r>
              <a:rPr lang="en-GB" b="1" dirty="0"/>
              <a:t>Examples of Functional Requirement</a:t>
            </a:r>
            <a:endParaRPr lang="en-US" dirty="0"/>
          </a:p>
        </p:txBody>
      </p:sp>
      <p:sp>
        <p:nvSpPr>
          <p:cNvPr id="3" name="Content Placeholder 2"/>
          <p:cNvSpPr>
            <a:spLocks noGrp="1"/>
          </p:cNvSpPr>
          <p:nvPr>
            <p:ph idx="1"/>
          </p:nvPr>
        </p:nvSpPr>
        <p:spPr>
          <a:xfrm>
            <a:off x="1371600" y="1740877"/>
            <a:ext cx="9601200" cy="4835769"/>
          </a:xfrm>
        </p:spPr>
        <p:txBody>
          <a:bodyPr>
            <a:normAutofit/>
          </a:bodyPr>
          <a:lstStyle/>
          <a:p>
            <a:pPr marR="5080">
              <a:tabLst>
                <a:tab pos="355600" algn="l"/>
                <a:tab pos="356235" algn="l"/>
              </a:tabLst>
            </a:pPr>
            <a:r>
              <a:rPr lang="en-US" sz="2600" spc="-5" dirty="0">
                <a:solidFill>
                  <a:schemeClr val="tx1"/>
                </a:solidFill>
                <a:cs typeface="Times New Roman"/>
              </a:rPr>
              <a:t>The system shall interface with the  central computer to send daily sales  and inventory data from every retail  store</a:t>
            </a:r>
          </a:p>
          <a:p>
            <a:pPr marR="5080">
              <a:tabLst>
                <a:tab pos="355600" algn="l"/>
                <a:tab pos="356235" algn="l"/>
              </a:tabLst>
            </a:pPr>
            <a:r>
              <a:rPr lang="en-US" sz="2600" spc="-5" dirty="0">
                <a:solidFill>
                  <a:schemeClr val="tx1"/>
                </a:solidFill>
                <a:cs typeface="Times New Roman"/>
              </a:rPr>
              <a:t>The system shall maintain records of  all library materials including books,  serials, newspapers and magazines,  video and audio tapes, reports,  collections of transparencies, CD-  ROMs, DVDs, etc.</a:t>
            </a:r>
          </a:p>
          <a:p>
            <a:pPr marR="5080">
              <a:tabLst>
                <a:tab pos="355600" algn="l"/>
                <a:tab pos="356235" algn="l"/>
              </a:tabLst>
            </a:pPr>
            <a:r>
              <a:rPr lang="en-US" sz="2600" spc="-5" dirty="0">
                <a:solidFill>
                  <a:schemeClr val="tx1"/>
                </a:solidFill>
                <a:cs typeface="Times New Roman"/>
              </a:rPr>
              <a:t>The system shall allow users to search  for an item by title, author, or by  International Standard Book Number</a:t>
            </a:r>
          </a:p>
          <a:p>
            <a:pPr marR="5080">
              <a:tabLst>
                <a:tab pos="355600" algn="l"/>
                <a:tab pos="356235" algn="l"/>
              </a:tabLst>
            </a:pPr>
            <a:endParaRPr lang="en-US" sz="2600" spc="-5" dirty="0">
              <a:solidFill>
                <a:schemeClr val="tx1"/>
              </a:solidFill>
              <a:cs typeface="Times New Roman"/>
            </a:endParaRPr>
          </a:p>
          <a:p>
            <a:pPr marR="5080">
              <a:tabLst>
                <a:tab pos="355600" algn="l"/>
                <a:tab pos="356235" algn="l"/>
              </a:tabLst>
            </a:pPr>
            <a:endParaRPr lang="en-US" sz="2600" spc="-5" dirty="0">
              <a:solidFill>
                <a:schemeClr val="tx1"/>
              </a:solidFill>
              <a:cs typeface="Times New Roman"/>
            </a:endParaRPr>
          </a:p>
          <a:p>
            <a:pPr marR="5080">
              <a:tabLst>
                <a:tab pos="355600" algn="l"/>
                <a:tab pos="356235" algn="l"/>
              </a:tabLst>
            </a:pPr>
            <a:endParaRPr lang="en-US" sz="2800" spc="-5" dirty="0">
              <a:solidFill>
                <a:schemeClr val="tx1"/>
              </a:solidFill>
              <a:cs typeface="Times New Roman"/>
            </a:endParaRPr>
          </a:p>
          <a:p>
            <a:endParaRPr lang="en-US" sz="3000" dirty="0">
              <a:solidFill>
                <a:schemeClr val="tx1"/>
              </a:solidFill>
            </a:endParaRPr>
          </a:p>
        </p:txBody>
      </p:sp>
    </p:spTree>
    <p:extLst>
      <p:ext uri="{BB962C8B-B14F-4D97-AF65-F5344CB8AC3E}">
        <p14:creationId xmlns:p14="http://schemas.microsoft.com/office/powerpoint/2010/main" val="41707796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685800"/>
            <a:ext cx="9601200" cy="790303"/>
          </a:xfrm>
        </p:spPr>
        <p:txBody>
          <a:bodyPr>
            <a:normAutofit/>
          </a:bodyPr>
          <a:lstStyle/>
          <a:p>
            <a:pPr eaLnBrk="1" hangingPunct="1"/>
            <a:r>
              <a:rPr lang="en-GB" b="1" dirty="0"/>
              <a:t>Requirements ---- Introduction</a:t>
            </a:r>
            <a:endParaRPr lang="en-US" sz="2800" b="1" dirty="0"/>
          </a:p>
        </p:txBody>
      </p:sp>
      <p:sp>
        <p:nvSpPr>
          <p:cNvPr id="22531" name="Rectangle 3"/>
          <p:cNvSpPr>
            <a:spLocks noGrp="1" noChangeArrowheads="1"/>
          </p:cNvSpPr>
          <p:nvPr>
            <p:ph idx="1"/>
          </p:nvPr>
        </p:nvSpPr>
        <p:spPr>
          <a:xfrm>
            <a:off x="1371599" y="1582614"/>
            <a:ext cx="9962707" cy="5157819"/>
          </a:xfrm>
        </p:spPr>
        <p:txBody>
          <a:bodyPr>
            <a:normAutofit/>
          </a:bodyPr>
          <a:lstStyle/>
          <a:p>
            <a:pPr marL="12065" marR="92710" indent="0">
              <a:lnSpc>
                <a:spcPts val="3890"/>
              </a:lnSpc>
              <a:spcBef>
                <a:spcPts val="585"/>
              </a:spcBef>
              <a:buNone/>
              <a:tabLst>
                <a:tab pos="355600" algn="l"/>
                <a:tab pos="356235" algn="l"/>
              </a:tabLst>
            </a:pPr>
            <a:r>
              <a:rPr lang="en-US" sz="2800" spc="-5" dirty="0">
                <a:solidFill>
                  <a:schemeClr val="tx1"/>
                </a:solidFill>
                <a:cs typeface="Times New Roman"/>
              </a:rPr>
              <a:t>Requirements </a:t>
            </a:r>
            <a:r>
              <a:rPr lang="en-US" sz="2800" dirty="0">
                <a:solidFill>
                  <a:schemeClr val="tx1"/>
                </a:solidFill>
                <a:cs typeface="Times New Roman"/>
              </a:rPr>
              <a:t>form the </a:t>
            </a:r>
            <a:r>
              <a:rPr lang="en-US" sz="2800" spc="-5" dirty="0">
                <a:solidFill>
                  <a:schemeClr val="tx1"/>
                </a:solidFill>
                <a:cs typeface="Times New Roman"/>
              </a:rPr>
              <a:t>basis </a:t>
            </a:r>
            <a:r>
              <a:rPr lang="en-US" sz="2800" dirty="0">
                <a:solidFill>
                  <a:schemeClr val="tx1"/>
                </a:solidFill>
                <a:cs typeface="Times New Roman"/>
              </a:rPr>
              <a:t>for all  software</a:t>
            </a:r>
            <a:r>
              <a:rPr lang="en-US" sz="2800" spc="-5" dirty="0">
                <a:solidFill>
                  <a:schemeClr val="tx1"/>
                </a:solidFill>
                <a:cs typeface="Times New Roman"/>
              </a:rPr>
              <a:t> products</a:t>
            </a:r>
          </a:p>
          <a:p>
            <a:pPr marL="355600" marR="92710" indent="-343535">
              <a:lnSpc>
                <a:spcPts val="3890"/>
              </a:lnSpc>
              <a:spcBef>
                <a:spcPts val="585"/>
              </a:spcBef>
              <a:buChar char="•"/>
              <a:tabLst>
                <a:tab pos="355600" algn="l"/>
                <a:tab pos="356235" algn="l"/>
              </a:tabLst>
            </a:pPr>
            <a:endParaRPr lang="en-US" sz="2800" dirty="0">
              <a:solidFill>
                <a:schemeClr val="tx1"/>
              </a:solidFill>
              <a:cs typeface="Times New Roman"/>
            </a:endParaRPr>
          </a:p>
          <a:p>
            <a:pPr marL="12065" marR="5080" indent="0">
              <a:lnSpc>
                <a:spcPct val="90000"/>
              </a:lnSpc>
              <a:buNone/>
              <a:tabLst>
                <a:tab pos="355600" algn="l"/>
                <a:tab pos="356235" algn="l"/>
              </a:tabLst>
            </a:pPr>
            <a:r>
              <a:rPr lang="en-US" sz="2800" spc="-5" dirty="0">
                <a:solidFill>
                  <a:schemeClr val="tx1"/>
                </a:solidFill>
                <a:cs typeface="Times New Roman"/>
              </a:rPr>
              <a:t>“Something required, something wanted  or needed”</a:t>
            </a:r>
          </a:p>
          <a:p>
            <a:pPr marL="12065" marR="5080" indent="0">
              <a:lnSpc>
                <a:spcPct val="90000"/>
              </a:lnSpc>
              <a:buNone/>
              <a:tabLst>
                <a:tab pos="355600" algn="l"/>
                <a:tab pos="356235" algn="l"/>
              </a:tabLst>
            </a:pPr>
            <a:r>
              <a:rPr lang="en-US" sz="2800" spc="-5" dirty="0">
                <a:solidFill>
                  <a:schemeClr val="tx1"/>
                </a:solidFill>
                <a:cs typeface="Times New Roman"/>
              </a:rPr>
              <a:t>									– Webster’s dictionary</a:t>
            </a:r>
          </a:p>
          <a:p>
            <a:pPr marL="355600" marR="5080" indent="-343535">
              <a:lnSpc>
                <a:spcPct val="90000"/>
              </a:lnSpc>
              <a:buFont typeface="Franklin Gothic Book" panose="020B0503020102020204" pitchFamily="34" charset="0"/>
              <a:buChar char="•"/>
              <a:tabLst>
                <a:tab pos="355600" algn="l"/>
                <a:tab pos="356235" algn="l"/>
              </a:tabLst>
            </a:pPr>
            <a:endParaRPr lang="en-US" sz="2800" spc="-5" dirty="0">
              <a:solidFill>
                <a:schemeClr val="tx1"/>
              </a:solidFill>
              <a:cs typeface="Times New Roman"/>
            </a:endParaRPr>
          </a:p>
          <a:p>
            <a:pPr marL="12065" marR="5080" indent="0">
              <a:lnSpc>
                <a:spcPct val="90000"/>
              </a:lnSpc>
              <a:buNone/>
              <a:tabLst>
                <a:tab pos="355600" algn="l"/>
                <a:tab pos="356235" algn="l"/>
              </a:tabLst>
            </a:pPr>
            <a:r>
              <a:rPr lang="en-US" sz="2800" b="1" spc="-5" dirty="0">
                <a:solidFill>
                  <a:schemeClr val="tx1"/>
                </a:solidFill>
                <a:cs typeface="Times New Roman"/>
              </a:rPr>
              <a:t>Note: </a:t>
            </a:r>
            <a:r>
              <a:rPr lang="en-US" sz="2800" spc="-5" dirty="0">
                <a:solidFill>
                  <a:schemeClr val="tx1"/>
                </a:solidFill>
                <a:cs typeface="Times New Roman"/>
              </a:rPr>
              <a:t>There is a huge difference between  wanted and needed and it should be  kept in mind all the time</a:t>
            </a:r>
          </a:p>
          <a:p>
            <a:pPr marL="355600" marR="5080" indent="-343535">
              <a:lnSpc>
                <a:spcPct val="90000"/>
              </a:lnSpc>
              <a:buChar char="•"/>
              <a:tabLst>
                <a:tab pos="355600" algn="l"/>
                <a:tab pos="356235" algn="l"/>
              </a:tabLst>
            </a:pPr>
            <a:endParaRPr lang="en-US" sz="2800" dirty="0">
              <a:solidFill>
                <a:schemeClr val="tx1"/>
              </a:solidFill>
              <a:cs typeface="Times New Roman"/>
            </a:endParaRPr>
          </a:p>
        </p:txBody>
      </p:sp>
    </p:spTree>
    <p:extLst>
      <p:ext uri="{BB962C8B-B14F-4D97-AF65-F5344CB8AC3E}">
        <p14:creationId xmlns:p14="http://schemas.microsoft.com/office/powerpoint/2010/main" val="1157384156"/>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5077"/>
          </a:xfrm>
        </p:spPr>
        <p:txBody>
          <a:bodyPr/>
          <a:lstStyle/>
          <a:p>
            <a:r>
              <a:rPr lang="en-GB" b="1" dirty="0"/>
              <a:t>Non-Functional Requirements</a:t>
            </a:r>
            <a:endParaRPr lang="en-US" dirty="0"/>
          </a:p>
        </p:txBody>
      </p:sp>
      <p:sp>
        <p:nvSpPr>
          <p:cNvPr id="3" name="Content Placeholder 2"/>
          <p:cNvSpPr>
            <a:spLocks noGrp="1"/>
          </p:cNvSpPr>
          <p:nvPr>
            <p:ph idx="1"/>
          </p:nvPr>
        </p:nvSpPr>
        <p:spPr>
          <a:xfrm>
            <a:off x="1371600" y="1740877"/>
            <a:ext cx="9601200" cy="4835769"/>
          </a:xfrm>
        </p:spPr>
        <p:txBody>
          <a:bodyPr>
            <a:normAutofit/>
          </a:bodyPr>
          <a:lstStyle/>
          <a:p>
            <a:pPr marR="5080">
              <a:tabLst>
                <a:tab pos="355600" algn="l"/>
                <a:tab pos="356235" algn="l"/>
              </a:tabLst>
            </a:pPr>
            <a:r>
              <a:rPr lang="en-US" sz="2600" spc="-5" dirty="0">
                <a:solidFill>
                  <a:schemeClr val="tx1"/>
                </a:solidFill>
                <a:cs typeface="Times New Roman"/>
              </a:rPr>
              <a:t>Non-functional requirements define the quality attribute of a software system. </a:t>
            </a:r>
          </a:p>
          <a:p>
            <a:pPr marR="5080">
              <a:tabLst>
                <a:tab pos="355600" algn="l"/>
                <a:tab pos="356235" algn="l"/>
              </a:tabLst>
            </a:pPr>
            <a:r>
              <a:rPr lang="en-US" sz="2600" spc="-5" dirty="0">
                <a:solidFill>
                  <a:schemeClr val="tx1"/>
                </a:solidFill>
                <a:cs typeface="Times New Roman"/>
              </a:rPr>
              <a:t>Constraints on the services or functions offered by the system such as timing constraints, constraints on the development process, standards, etc</a:t>
            </a:r>
          </a:p>
          <a:p>
            <a:pPr marR="5080">
              <a:tabLst>
                <a:tab pos="355600" algn="l"/>
                <a:tab pos="356235" algn="l"/>
              </a:tabLst>
            </a:pPr>
            <a:r>
              <a:rPr lang="en-US" sz="2600" spc="-5" dirty="0">
                <a:solidFill>
                  <a:schemeClr val="tx1"/>
                </a:solidFill>
                <a:cs typeface="Times New Roman"/>
              </a:rPr>
              <a:t>They represent a set of standards used to judge the specific operation of a system. Example, how fast does the website load?</a:t>
            </a:r>
          </a:p>
          <a:p>
            <a:pPr marR="5080">
              <a:tabLst>
                <a:tab pos="355600" algn="l"/>
                <a:tab pos="356235" algn="l"/>
              </a:tabLst>
            </a:pPr>
            <a:r>
              <a:rPr lang="en-US" sz="2600" spc="-5" dirty="0">
                <a:solidFill>
                  <a:schemeClr val="tx1"/>
                </a:solidFill>
                <a:cs typeface="Times New Roman"/>
              </a:rPr>
              <a:t>A non-functional requirement is essential to ensure the usability and effectiveness of the entire software system. </a:t>
            </a:r>
          </a:p>
          <a:p>
            <a:pPr marR="5080">
              <a:tabLst>
                <a:tab pos="355600" algn="l"/>
                <a:tab pos="356235" algn="l"/>
              </a:tabLst>
            </a:pPr>
            <a:r>
              <a:rPr lang="en-US" sz="2600" spc="-5" dirty="0">
                <a:solidFill>
                  <a:schemeClr val="tx1"/>
                </a:solidFill>
                <a:cs typeface="Times New Roman"/>
              </a:rPr>
              <a:t>Failing to meet non-functional requirements can result in systems that fail to satisfy user needs (in terms of quality).</a:t>
            </a:r>
          </a:p>
          <a:p>
            <a:pPr marR="5080">
              <a:tabLst>
                <a:tab pos="355600" algn="l"/>
                <a:tab pos="356235" algn="l"/>
              </a:tabLst>
            </a:pPr>
            <a:endParaRPr lang="en-US" sz="2600" spc="-5" dirty="0">
              <a:solidFill>
                <a:schemeClr val="tx1"/>
              </a:solidFill>
              <a:cs typeface="Times New Roman"/>
            </a:endParaRPr>
          </a:p>
          <a:p>
            <a:pPr marR="5080">
              <a:tabLst>
                <a:tab pos="355600" algn="l"/>
                <a:tab pos="356235" algn="l"/>
              </a:tabLst>
            </a:pPr>
            <a:endParaRPr lang="en-US" sz="2600" spc="-5" dirty="0">
              <a:solidFill>
                <a:schemeClr val="tx1"/>
              </a:solidFill>
              <a:cs typeface="Times New Roman"/>
            </a:endParaRPr>
          </a:p>
          <a:p>
            <a:pPr marR="5080">
              <a:tabLst>
                <a:tab pos="355600" algn="l"/>
                <a:tab pos="356235" algn="l"/>
              </a:tabLst>
            </a:pPr>
            <a:endParaRPr lang="en-US" sz="2800" spc="-5" dirty="0">
              <a:solidFill>
                <a:schemeClr val="tx1"/>
              </a:solidFill>
              <a:cs typeface="Times New Roman"/>
            </a:endParaRPr>
          </a:p>
          <a:p>
            <a:endParaRPr lang="en-US" sz="3000" dirty="0">
              <a:solidFill>
                <a:schemeClr val="tx1"/>
              </a:solidFill>
            </a:endParaRPr>
          </a:p>
        </p:txBody>
      </p:sp>
    </p:spTree>
    <p:extLst>
      <p:ext uri="{BB962C8B-B14F-4D97-AF65-F5344CB8AC3E}">
        <p14:creationId xmlns:p14="http://schemas.microsoft.com/office/powerpoint/2010/main" val="8130692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5077"/>
          </a:xfrm>
        </p:spPr>
        <p:txBody>
          <a:bodyPr>
            <a:normAutofit fontScale="90000"/>
          </a:bodyPr>
          <a:lstStyle/>
          <a:p>
            <a:r>
              <a:rPr lang="en-GB" b="1" dirty="0"/>
              <a:t>Non-Functional Requirements - Examples</a:t>
            </a:r>
            <a:endParaRPr lang="en-US" dirty="0"/>
          </a:p>
        </p:txBody>
      </p:sp>
      <p:sp>
        <p:nvSpPr>
          <p:cNvPr id="3" name="Content Placeholder 2"/>
          <p:cNvSpPr>
            <a:spLocks noGrp="1"/>
          </p:cNvSpPr>
          <p:nvPr>
            <p:ph idx="1"/>
          </p:nvPr>
        </p:nvSpPr>
        <p:spPr>
          <a:xfrm>
            <a:off x="1371600" y="1740877"/>
            <a:ext cx="9601200" cy="4835769"/>
          </a:xfrm>
        </p:spPr>
        <p:txBody>
          <a:bodyPr>
            <a:normAutofit/>
          </a:bodyPr>
          <a:lstStyle/>
          <a:p>
            <a:pPr marR="5080">
              <a:tabLst>
                <a:tab pos="355600" algn="l"/>
                <a:tab pos="356235" algn="l"/>
              </a:tabLst>
            </a:pPr>
            <a:r>
              <a:rPr lang="en-US" sz="2400" spc="-5" dirty="0">
                <a:solidFill>
                  <a:schemeClr val="tx1"/>
                </a:solidFill>
                <a:cs typeface="Times New Roman"/>
              </a:rPr>
              <a:t>Non functional requirements are security, safety, availability, testability, performance, usability etc. For example</a:t>
            </a:r>
          </a:p>
          <a:p>
            <a:pPr marR="5080" lvl="1">
              <a:tabLst>
                <a:tab pos="355600" algn="l"/>
                <a:tab pos="356235" algn="l"/>
              </a:tabLst>
            </a:pPr>
            <a:r>
              <a:rPr lang="en-US" sz="2200" dirty="0"/>
              <a:t>System should support 2 million users at a time</a:t>
            </a:r>
          </a:p>
          <a:p>
            <a:pPr marR="5080" lvl="1">
              <a:tabLst>
                <a:tab pos="355600" algn="l"/>
                <a:tab pos="356235" algn="l"/>
              </a:tabLst>
            </a:pPr>
            <a:r>
              <a:rPr lang="en-US" sz="2200" dirty="0"/>
              <a:t>The ATM should be available 24/7</a:t>
            </a:r>
          </a:p>
          <a:p>
            <a:pPr marR="5080" lvl="1">
              <a:tabLst>
                <a:tab pos="355600" algn="l"/>
                <a:tab pos="356235" algn="l"/>
              </a:tabLst>
            </a:pPr>
            <a:r>
              <a:rPr lang="en-US" sz="2200" dirty="0"/>
              <a:t>The system should be easy to upgrade</a:t>
            </a:r>
          </a:p>
          <a:p>
            <a:pPr marR="5080" lvl="1">
              <a:tabLst>
                <a:tab pos="355600" algn="l"/>
                <a:tab pos="356235" algn="l"/>
              </a:tabLst>
            </a:pPr>
            <a:r>
              <a:rPr lang="en-US" sz="2200" dirty="0"/>
              <a:t>The data of system should be secured</a:t>
            </a:r>
          </a:p>
          <a:p>
            <a:pPr marR="5080" lvl="1">
              <a:tabLst>
                <a:tab pos="355600" algn="l"/>
                <a:tab pos="356235" algn="l"/>
              </a:tabLst>
            </a:pPr>
            <a:r>
              <a:rPr lang="en-US" sz="2200" dirty="0"/>
              <a:t>The system should be implemented using Java</a:t>
            </a:r>
          </a:p>
          <a:p>
            <a:pPr marR="5080" lvl="1">
              <a:tabLst>
                <a:tab pos="355600" algn="l"/>
                <a:tab pos="356235" algn="l"/>
              </a:tabLst>
            </a:pPr>
            <a:r>
              <a:rPr lang="en-US" sz="2200" dirty="0"/>
              <a:t>The user interface should be combination of pictures and text. The color of text should be grey</a:t>
            </a:r>
          </a:p>
          <a:p>
            <a:endParaRPr lang="en-US" sz="3000" dirty="0">
              <a:solidFill>
                <a:schemeClr val="tx1"/>
              </a:solidFill>
            </a:endParaRPr>
          </a:p>
        </p:txBody>
      </p:sp>
    </p:spTree>
    <p:extLst>
      <p:ext uri="{BB962C8B-B14F-4D97-AF65-F5344CB8AC3E}">
        <p14:creationId xmlns:p14="http://schemas.microsoft.com/office/powerpoint/2010/main" val="1619279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1219200" y="859536"/>
            <a:ext cx="4876800" cy="4773168"/>
          </a:xfrm>
          <a:prstGeom prst="rect">
            <a:avLst/>
          </a:prstGeom>
        </p:spPr>
      </p:pic>
      <p:pic>
        <p:nvPicPr>
          <p:cNvPr id="5" name="Picture 4"/>
          <p:cNvPicPr>
            <a:picLocks noChangeAspect="1"/>
          </p:cNvPicPr>
          <p:nvPr/>
        </p:nvPicPr>
        <p:blipFill>
          <a:blip r:embed="rId3"/>
          <a:stretch>
            <a:fillRect/>
          </a:stretch>
        </p:blipFill>
        <p:spPr>
          <a:xfrm>
            <a:off x="6858000" y="685800"/>
            <a:ext cx="4724400" cy="5181600"/>
          </a:xfrm>
          <a:prstGeom prst="rect">
            <a:avLst/>
          </a:prstGeom>
        </p:spPr>
      </p:pic>
      <p:pic>
        <p:nvPicPr>
          <p:cNvPr id="7" name="Picture 6"/>
          <p:cNvPicPr>
            <a:picLocks noChangeAspect="1"/>
          </p:cNvPicPr>
          <p:nvPr/>
        </p:nvPicPr>
        <p:blipFill>
          <a:blip r:embed="rId4"/>
          <a:stretch>
            <a:fillRect/>
          </a:stretch>
        </p:blipFill>
        <p:spPr>
          <a:xfrm>
            <a:off x="1981200" y="0"/>
            <a:ext cx="4755643" cy="6257926"/>
          </a:xfrm>
          <a:prstGeom prst="rect">
            <a:avLst/>
          </a:prstGeom>
        </p:spPr>
      </p:pic>
    </p:spTree>
    <p:extLst>
      <p:ext uri="{BB962C8B-B14F-4D97-AF65-F5344CB8AC3E}">
        <p14:creationId xmlns:p14="http://schemas.microsoft.com/office/powerpoint/2010/main" val="2093825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4"/>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xit" presetSubtype="0" fill="hold" nodeType="clickEffect">
                                  <p:stCondLst>
                                    <p:cond delay="0"/>
                                  </p:stCondLst>
                                  <p:childTnLst>
                                    <p:set>
                                      <p:cBhvr>
                                        <p:cTn id="13" dur="1" fill="hold">
                                          <p:stCondLst>
                                            <p:cond delay="0"/>
                                          </p:stCondLst>
                                        </p:cTn>
                                        <p:tgtEl>
                                          <p:spTgt spid="5"/>
                                        </p:tgtEl>
                                        <p:attrNameLst>
                                          <p:attrName>style.visibility</p:attrName>
                                        </p:attrNameLst>
                                      </p:cBhvr>
                                      <p:to>
                                        <p:strVal val="hidden"/>
                                      </p:to>
                                    </p:set>
                                  </p:childTnLst>
                                </p:cTn>
                              </p:par>
                            </p:childTnLst>
                          </p:cTn>
                        </p:par>
                        <p:par>
                          <p:cTn id="14" fill="hold">
                            <p:stCondLst>
                              <p:cond delay="0"/>
                            </p:stCondLst>
                            <p:childTnLst>
                              <p:par>
                                <p:cTn id="15" presetID="1" presetClass="entr" presetSubtype="0" fill="hold" nodeType="afterEffect">
                                  <p:stCondLst>
                                    <p:cond delay="0"/>
                                  </p:stCondLst>
                                  <p:childTnLst>
                                    <p:set>
                                      <p:cBhvr>
                                        <p:cTn id="1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1"/>
          <p:cNvSpPr>
            <a:spLocks noGrp="1" noChangeArrowheads="1"/>
          </p:cNvSpPr>
          <p:nvPr>
            <p:ph type="title"/>
          </p:nvPr>
        </p:nvSpPr>
        <p:spPr>
          <a:xfrm>
            <a:off x="2552700" y="685800"/>
            <a:ext cx="7886700" cy="838200"/>
          </a:xfrm>
        </p:spPr>
        <p:txBody>
          <a:bodyPr/>
          <a:lstStyle/>
          <a:p>
            <a:pPr>
              <a:tabLst>
                <a:tab pos="0" algn="l"/>
                <a:tab pos="342900" algn="l"/>
                <a:tab pos="685800" algn="l"/>
                <a:tab pos="1028700" algn="l"/>
                <a:tab pos="1371600" algn="l"/>
                <a:tab pos="1714500" algn="l"/>
                <a:tab pos="2057400" algn="l"/>
                <a:tab pos="2400300" algn="l"/>
                <a:tab pos="2743200" algn="l"/>
                <a:tab pos="3086100" algn="l"/>
                <a:tab pos="3429000" algn="l"/>
                <a:tab pos="3771900" algn="l"/>
                <a:tab pos="4114800" algn="l"/>
                <a:tab pos="4457700" algn="l"/>
                <a:tab pos="4800600" algn="l"/>
                <a:tab pos="5143500" algn="l"/>
                <a:tab pos="5486400" algn="l"/>
                <a:tab pos="5829300" algn="l"/>
                <a:tab pos="6172200" algn="l"/>
                <a:tab pos="6515100" algn="l"/>
                <a:tab pos="6858000" algn="l"/>
              </a:tabLst>
            </a:pPr>
            <a:r>
              <a:rPr lang="en-GB" altLang="en-US" b="1"/>
              <a:t>Characteristics of Requirements</a:t>
            </a:r>
          </a:p>
        </p:txBody>
      </p:sp>
      <p:sp>
        <p:nvSpPr>
          <p:cNvPr id="10243" name="Rectangle 2"/>
          <p:cNvSpPr>
            <a:spLocks noGrp="1" noChangeArrowheads="1"/>
          </p:cNvSpPr>
          <p:nvPr>
            <p:ph idx="1"/>
          </p:nvPr>
        </p:nvSpPr>
        <p:spPr>
          <a:xfrm>
            <a:off x="2552700" y="1600200"/>
            <a:ext cx="7200900" cy="3581400"/>
          </a:xfrm>
        </p:spPr>
        <p:txBody>
          <a:bodyPr/>
          <a:lstStyle/>
          <a:p>
            <a:pPr>
              <a:tabLst>
                <a:tab pos="339725" algn="l"/>
                <a:tab pos="682625" algn="l"/>
                <a:tab pos="1025525" algn="l"/>
                <a:tab pos="1368425" algn="l"/>
                <a:tab pos="1711325" algn="l"/>
                <a:tab pos="2054225" algn="l"/>
                <a:tab pos="2397125" algn="l"/>
                <a:tab pos="2740025" algn="l"/>
                <a:tab pos="3082925" algn="l"/>
                <a:tab pos="3425825" algn="l"/>
                <a:tab pos="3768725" algn="l"/>
                <a:tab pos="4111625" algn="l"/>
                <a:tab pos="4454525" algn="l"/>
                <a:tab pos="4797425" algn="l"/>
                <a:tab pos="5140325" algn="l"/>
                <a:tab pos="5483225" algn="l"/>
                <a:tab pos="5826125" algn="l"/>
                <a:tab pos="6169025" algn="l"/>
                <a:tab pos="6511925" algn="l"/>
                <a:tab pos="6854825" algn="l"/>
              </a:tabLst>
            </a:pPr>
            <a:r>
              <a:rPr lang="en-GB" altLang="en-US"/>
              <a:t>Correct</a:t>
            </a:r>
          </a:p>
          <a:p>
            <a:pPr>
              <a:tabLst>
                <a:tab pos="339725" algn="l"/>
                <a:tab pos="682625" algn="l"/>
                <a:tab pos="1025525" algn="l"/>
                <a:tab pos="1368425" algn="l"/>
                <a:tab pos="1711325" algn="l"/>
                <a:tab pos="2054225" algn="l"/>
                <a:tab pos="2397125" algn="l"/>
                <a:tab pos="2740025" algn="l"/>
                <a:tab pos="3082925" algn="l"/>
                <a:tab pos="3425825" algn="l"/>
                <a:tab pos="3768725" algn="l"/>
                <a:tab pos="4111625" algn="l"/>
                <a:tab pos="4454525" algn="l"/>
                <a:tab pos="4797425" algn="l"/>
                <a:tab pos="5140325" algn="l"/>
                <a:tab pos="5483225" algn="l"/>
                <a:tab pos="5826125" algn="l"/>
                <a:tab pos="6169025" algn="l"/>
                <a:tab pos="6511925" algn="l"/>
                <a:tab pos="6854825" algn="l"/>
              </a:tabLst>
            </a:pPr>
            <a:r>
              <a:rPr lang="en-GB" altLang="en-US"/>
              <a:t>Consistent</a:t>
            </a:r>
          </a:p>
          <a:p>
            <a:pPr>
              <a:tabLst>
                <a:tab pos="339725" algn="l"/>
                <a:tab pos="682625" algn="l"/>
                <a:tab pos="1025525" algn="l"/>
                <a:tab pos="1368425" algn="l"/>
                <a:tab pos="1711325" algn="l"/>
                <a:tab pos="2054225" algn="l"/>
                <a:tab pos="2397125" algn="l"/>
                <a:tab pos="2740025" algn="l"/>
                <a:tab pos="3082925" algn="l"/>
                <a:tab pos="3425825" algn="l"/>
                <a:tab pos="3768725" algn="l"/>
                <a:tab pos="4111625" algn="l"/>
                <a:tab pos="4454525" algn="l"/>
                <a:tab pos="4797425" algn="l"/>
                <a:tab pos="5140325" algn="l"/>
                <a:tab pos="5483225" algn="l"/>
                <a:tab pos="5826125" algn="l"/>
                <a:tab pos="6169025" algn="l"/>
                <a:tab pos="6511925" algn="l"/>
                <a:tab pos="6854825" algn="l"/>
              </a:tabLst>
            </a:pPr>
            <a:r>
              <a:rPr lang="en-GB" altLang="en-US"/>
              <a:t>Unambiguous</a:t>
            </a:r>
          </a:p>
          <a:p>
            <a:pPr>
              <a:tabLst>
                <a:tab pos="339725" algn="l"/>
                <a:tab pos="682625" algn="l"/>
                <a:tab pos="1025525" algn="l"/>
                <a:tab pos="1368425" algn="l"/>
                <a:tab pos="1711325" algn="l"/>
                <a:tab pos="2054225" algn="l"/>
                <a:tab pos="2397125" algn="l"/>
                <a:tab pos="2740025" algn="l"/>
                <a:tab pos="3082925" algn="l"/>
                <a:tab pos="3425825" algn="l"/>
                <a:tab pos="3768725" algn="l"/>
                <a:tab pos="4111625" algn="l"/>
                <a:tab pos="4454525" algn="l"/>
                <a:tab pos="4797425" algn="l"/>
                <a:tab pos="5140325" algn="l"/>
                <a:tab pos="5483225" algn="l"/>
                <a:tab pos="5826125" algn="l"/>
                <a:tab pos="6169025" algn="l"/>
                <a:tab pos="6511925" algn="l"/>
                <a:tab pos="6854825" algn="l"/>
              </a:tabLst>
            </a:pPr>
            <a:r>
              <a:rPr lang="en-GB" altLang="en-US"/>
              <a:t>Complete</a:t>
            </a:r>
          </a:p>
          <a:p>
            <a:pPr>
              <a:tabLst>
                <a:tab pos="339725" algn="l"/>
                <a:tab pos="682625" algn="l"/>
                <a:tab pos="1025525" algn="l"/>
                <a:tab pos="1368425" algn="l"/>
                <a:tab pos="1711325" algn="l"/>
                <a:tab pos="2054225" algn="l"/>
                <a:tab pos="2397125" algn="l"/>
                <a:tab pos="2740025" algn="l"/>
                <a:tab pos="3082925" algn="l"/>
                <a:tab pos="3425825" algn="l"/>
                <a:tab pos="3768725" algn="l"/>
                <a:tab pos="4111625" algn="l"/>
                <a:tab pos="4454525" algn="l"/>
                <a:tab pos="4797425" algn="l"/>
                <a:tab pos="5140325" algn="l"/>
                <a:tab pos="5483225" algn="l"/>
                <a:tab pos="5826125" algn="l"/>
                <a:tab pos="6169025" algn="l"/>
                <a:tab pos="6511925" algn="l"/>
                <a:tab pos="6854825" algn="l"/>
              </a:tabLst>
            </a:pPr>
            <a:r>
              <a:rPr lang="en-GB" altLang="en-US"/>
              <a:t>Feasible</a:t>
            </a:r>
          </a:p>
          <a:p>
            <a:pPr>
              <a:tabLst>
                <a:tab pos="339725" algn="l"/>
                <a:tab pos="682625" algn="l"/>
                <a:tab pos="1025525" algn="l"/>
                <a:tab pos="1368425" algn="l"/>
                <a:tab pos="1711325" algn="l"/>
                <a:tab pos="2054225" algn="l"/>
                <a:tab pos="2397125" algn="l"/>
                <a:tab pos="2740025" algn="l"/>
                <a:tab pos="3082925" algn="l"/>
                <a:tab pos="3425825" algn="l"/>
                <a:tab pos="3768725" algn="l"/>
                <a:tab pos="4111625" algn="l"/>
                <a:tab pos="4454525" algn="l"/>
                <a:tab pos="4797425" algn="l"/>
                <a:tab pos="5140325" algn="l"/>
                <a:tab pos="5483225" algn="l"/>
                <a:tab pos="5826125" algn="l"/>
                <a:tab pos="6169025" algn="l"/>
                <a:tab pos="6511925" algn="l"/>
                <a:tab pos="6854825" algn="l"/>
              </a:tabLst>
            </a:pPr>
            <a:r>
              <a:rPr lang="en-GB" altLang="en-US"/>
              <a:t>Relevant</a:t>
            </a:r>
          </a:p>
          <a:p>
            <a:pPr>
              <a:tabLst>
                <a:tab pos="339725" algn="l"/>
                <a:tab pos="682625" algn="l"/>
                <a:tab pos="1025525" algn="l"/>
                <a:tab pos="1368425" algn="l"/>
                <a:tab pos="1711325" algn="l"/>
                <a:tab pos="2054225" algn="l"/>
                <a:tab pos="2397125" algn="l"/>
                <a:tab pos="2740025" algn="l"/>
                <a:tab pos="3082925" algn="l"/>
                <a:tab pos="3425825" algn="l"/>
                <a:tab pos="3768725" algn="l"/>
                <a:tab pos="4111625" algn="l"/>
                <a:tab pos="4454525" algn="l"/>
                <a:tab pos="4797425" algn="l"/>
                <a:tab pos="5140325" algn="l"/>
                <a:tab pos="5483225" algn="l"/>
                <a:tab pos="5826125" algn="l"/>
                <a:tab pos="6169025" algn="l"/>
                <a:tab pos="6511925" algn="l"/>
                <a:tab pos="6854825" algn="l"/>
              </a:tabLst>
            </a:pPr>
            <a:r>
              <a:rPr lang="en-GB" altLang="en-US"/>
              <a:t>Testable</a:t>
            </a:r>
          </a:p>
          <a:p>
            <a:pPr>
              <a:tabLst>
                <a:tab pos="339725" algn="l"/>
                <a:tab pos="682625" algn="l"/>
                <a:tab pos="1025525" algn="l"/>
                <a:tab pos="1368425" algn="l"/>
                <a:tab pos="1711325" algn="l"/>
                <a:tab pos="2054225" algn="l"/>
                <a:tab pos="2397125" algn="l"/>
                <a:tab pos="2740025" algn="l"/>
                <a:tab pos="3082925" algn="l"/>
                <a:tab pos="3425825" algn="l"/>
                <a:tab pos="3768725" algn="l"/>
                <a:tab pos="4111625" algn="l"/>
                <a:tab pos="4454525" algn="l"/>
                <a:tab pos="4797425" algn="l"/>
                <a:tab pos="5140325" algn="l"/>
                <a:tab pos="5483225" algn="l"/>
                <a:tab pos="5826125" algn="l"/>
                <a:tab pos="6169025" algn="l"/>
                <a:tab pos="6511925" algn="l"/>
                <a:tab pos="6854825" algn="l"/>
              </a:tabLst>
            </a:pPr>
            <a:r>
              <a:rPr lang="en-GB" altLang="en-US"/>
              <a:t>Traceable</a:t>
            </a:r>
          </a:p>
        </p:txBody>
      </p:sp>
    </p:spTree>
    <p:extLst>
      <p:ext uri="{BB962C8B-B14F-4D97-AF65-F5344CB8AC3E}">
        <p14:creationId xmlns:p14="http://schemas.microsoft.com/office/powerpoint/2010/main" val="3298223185"/>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663620" y="1600199"/>
            <a:ext cx="8361229" cy="668695"/>
          </a:xfrm>
        </p:spPr>
        <p:txBody>
          <a:bodyPr/>
          <a:lstStyle/>
          <a:p>
            <a:pPr algn="l"/>
            <a:r>
              <a:rPr lang="en-US" sz="3200" b="1" dirty="0"/>
              <a:t>Ambiguous   Requirements</a:t>
            </a:r>
          </a:p>
        </p:txBody>
      </p:sp>
      <p:sp>
        <p:nvSpPr>
          <p:cNvPr id="5" name="Text Placeholder 4"/>
          <p:cNvSpPr>
            <a:spLocks noGrp="1"/>
          </p:cNvSpPr>
          <p:nvPr>
            <p:ph type="subTitle" idx="1"/>
          </p:nvPr>
        </p:nvSpPr>
        <p:spPr>
          <a:xfrm>
            <a:off x="1663620" y="2444740"/>
            <a:ext cx="8864242" cy="2989644"/>
          </a:xfrm>
        </p:spPr>
        <p:txBody>
          <a:bodyPr>
            <a:noAutofit/>
          </a:bodyPr>
          <a:lstStyle/>
          <a:p>
            <a:pPr marL="342900" indent="-342900" algn="just">
              <a:buFont typeface="Wingdings" panose="05000000000000000000" pitchFamily="2" charset="2"/>
              <a:buChar char="§"/>
            </a:pPr>
            <a:r>
              <a:rPr lang="en-US" sz="2400" dirty="0"/>
              <a:t>Requirements should be unambiguous and consistent</a:t>
            </a:r>
          </a:p>
          <a:p>
            <a:pPr marL="342900" indent="-342900" algn="just">
              <a:buFont typeface="Wingdings" panose="05000000000000000000" pitchFamily="2" charset="2"/>
              <a:buChar char="§"/>
            </a:pPr>
            <a:r>
              <a:rPr lang="en-US" sz="2400" dirty="0"/>
              <a:t>Incomplete and ambiguous requirements are open to multiple interpretations and assumptions</a:t>
            </a:r>
          </a:p>
          <a:p>
            <a:pPr marL="342900" indent="-342900" algn="just">
              <a:buFont typeface="Wingdings" panose="05000000000000000000" pitchFamily="2" charset="2"/>
              <a:buChar char="§"/>
            </a:pPr>
            <a:r>
              <a:rPr lang="en-US" sz="2400" dirty="0"/>
              <a:t>This can lead to the development of poor quality, or faulty, software product</a:t>
            </a:r>
          </a:p>
        </p:txBody>
      </p:sp>
    </p:spTree>
    <p:extLst>
      <p:ext uri="{BB962C8B-B14F-4D97-AF65-F5344CB8AC3E}">
        <p14:creationId xmlns:p14="http://schemas.microsoft.com/office/powerpoint/2010/main" val="34060654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5077"/>
          </a:xfrm>
        </p:spPr>
        <p:txBody>
          <a:bodyPr/>
          <a:lstStyle/>
          <a:p>
            <a:r>
              <a:rPr lang="en-GB" b="1" dirty="0"/>
              <a:t>Functional Requirement #1</a:t>
            </a:r>
            <a:endParaRPr lang="en-US" dirty="0"/>
          </a:p>
        </p:txBody>
      </p:sp>
      <p:sp>
        <p:nvSpPr>
          <p:cNvPr id="3" name="Content Placeholder 2"/>
          <p:cNvSpPr>
            <a:spLocks noGrp="1"/>
          </p:cNvSpPr>
          <p:nvPr>
            <p:ph idx="1"/>
          </p:nvPr>
        </p:nvSpPr>
        <p:spPr>
          <a:xfrm>
            <a:off x="1371600" y="1740877"/>
            <a:ext cx="9601200" cy="4835769"/>
          </a:xfrm>
        </p:spPr>
        <p:txBody>
          <a:bodyPr>
            <a:normAutofit/>
          </a:bodyPr>
          <a:lstStyle/>
          <a:p>
            <a:pPr marR="5080">
              <a:tabLst>
                <a:tab pos="355600" algn="l"/>
                <a:tab pos="356235" algn="l"/>
              </a:tabLst>
            </a:pPr>
            <a:r>
              <a:rPr lang="en-US" sz="2800" dirty="0">
                <a:solidFill>
                  <a:schemeClr val="tx1"/>
                </a:solidFill>
                <a:cs typeface="Times New Roman"/>
              </a:rPr>
              <a:t>The system shall solve a quadratic  equation using the following formula</a:t>
            </a:r>
          </a:p>
          <a:p>
            <a:pPr>
              <a:lnSpc>
                <a:spcPct val="100000"/>
              </a:lnSpc>
              <a:spcBef>
                <a:spcPts val="40"/>
              </a:spcBef>
            </a:pPr>
            <a:endParaRPr lang="en-US" sz="2800" dirty="0">
              <a:solidFill>
                <a:schemeClr val="tx1"/>
              </a:solidFill>
              <a:cs typeface="Times New Roman"/>
            </a:endParaRPr>
          </a:p>
          <a:p>
            <a:pPr marL="346837" indent="0" algn="ctr">
              <a:lnSpc>
                <a:spcPct val="100000"/>
              </a:lnSpc>
              <a:buNone/>
              <a:tabLst>
                <a:tab pos="3889375" algn="l"/>
              </a:tabLst>
            </a:pPr>
            <a:r>
              <a:rPr lang="en-US" sz="2800" spc="-5" dirty="0">
                <a:solidFill>
                  <a:schemeClr val="tx1"/>
                </a:solidFill>
                <a:cs typeface="Times New Roman"/>
              </a:rPr>
              <a:t>x</a:t>
            </a:r>
            <a:r>
              <a:rPr lang="en-US" sz="2800" dirty="0">
                <a:solidFill>
                  <a:schemeClr val="tx1"/>
                </a:solidFill>
                <a:cs typeface="Times New Roman"/>
              </a:rPr>
              <a:t> </a:t>
            </a:r>
            <a:r>
              <a:rPr lang="en-US" sz="2800" spc="-5" dirty="0">
                <a:solidFill>
                  <a:schemeClr val="tx1"/>
                </a:solidFill>
                <a:cs typeface="Times New Roman"/>
              </a:rPr>
              <a:t>=</a:t>
            </a:r>
            <a:r>
              <a:rPr lang="en-US" sz="2800" spc="5" dirty="0">
                <a:solidFill>
                  <a:schemeClr val="tx1"/>
                </a:solidFill>
                <a:cs typeface="Times New Roman"/>
              </a:rPr>
              <a:t> </a:t>
            </a:r>
            <a:r>
              <a:rPr lang="en-US" sz="2800" dirty="0">
                <a:solidFill>
                  <a:schemeClr val="tx1"/>
                </a:solidFill>
                <a:cs typeface="Times New Roman"/>
              </a:rPr>
              <a:t>(-</a:t>
            </a:r>
            <a:r>
              <a:rPr lang="en-US" sz="2800" dirty="0" err="1">
                <a:solidFill>
                  <a:schemeClr val="tx1"/>
                </a:solidFill>
                <a:cs typeface="Times New Roman"/>
              </a:rPr>
              <a:t>b</a:t>
            </a:r>
            <a:r>
              <a:rPr lang="en-US" sz="2800" u="heavy" dirty="0" err="1">
                <a:solidFill>
                  <a:schemeClr val="tx1"/>
                </a:solidFill>
                <a:uFill>
                  <a:solidFill>
                    <a:srgbClr val="FFFFFF"/>
                  </a:solidFill>
                </a:uFill>
                <a:cs typeface="Times New Roman"/>
              </a:rPr>
              <a:t>+</a:t>
            </a:r>
            <a:r>
              <a:rPr lang="en-US" sz="2800" dirty="0" err="1">
                <a:solidFill>
                  <a:schemeClr val="tx1"/>
                </a:solidFill>
                <a:cs typeface="Times New Roman"/>
              </a:rPr>
              <a:t>sqrt</a:t>
            </a:r>
            <a:r>
              <a:rPr lang="en-US" sz="2800" dirty="0">
                <a:solidFill>
                  <a:schemeClr val="tx1"/>
                </a:solidFill>
                <a:cs typeface="Times New Roman"/>
              </a:rPr>
              <a:t>(b</a:t>
            </a:r>
            <a:r>
              <a:rPr lang="en-US" sz="2800" baseline="25157" dirty="0">
                <a:solidFill>
                  <a:schemeClr val="tx1"/>
                </a:solidFill>
                <a:cs typeface="Times New Roman"/>
              </a:rPr>
              <a:t>2</a:t>
            </a:r>
            <a:r>
              <a:rPr lang="en-US" sz="2800" spc="-5" dirty="0">
                <a:solidFill>
                  <a:schemeClr val="tx1"/>
                </a:solidFill>
                <a:cs typeface="Times New Roman"/>
              </a:rPr>
              <a:t>–</a:t>
            </a:r>
            <a:r>
              <a:rPr lang="en-US" sz="2800" spc="-25" dirty="0">
                <a:solidFill>
                  <a:schemeClr val="tx1"/>
                </a:solidFill>
                <a:cs typeface="Times New Roman"/>
              </a:rPr>
              <a:t> </a:t>
            </a:r>
            <a:r>
              <a:rPr lang="en-US" sz="2800" dirty="0">
                <a:solidFill>
                  <a:schemeClr val="tx1"/>
                </a:solidFill>
                <a:cs typeface="Times New Roman"/>
              </a:rPr>
              <a:t>4*a*c))/2*a</a:t>
            </a:r>
          </a:p>
          <a:p>
            <a:pPr marL="346837" indent="0" algn="ctr">
              <a:lnSpc>
                <a:spcPct val="100000"/>
              </a:lnSpc>
              <a:buNone/>
              <a:tabLst>
                <a:tab pos="3889375" algn="l"/>
              </a:tabLst>
            </a:pPr>
            <a:endParaRPr lang="en-US" sz="2800" dirty="0">
              <a:solidFill>
                <a:schemeClr val="tx1"/>
              </a:solidFill>
              <a:cs typeface="Times New Roman"/>
            </a:endParaRPr>
          </a:p>
          <a:p>
            <a:pPr marR="5080">
              <a:tabLst>
                <a:tab pos="355600" algn="l"/>
                <a:tab pos="356235" algn="l"/>
              </a:tabLst>
            </a:pPr>
            <a:r>
              <a:rPr lang="en-US" sz="2800" dirty="0">
                <a:solidFill>
                  <a:schemeClr val="tx1"/>
                </a:solidFill>
                <a:cs typeface="Times New Roman"/>
              </a:rPr>
              <a:t>Notice the ambiguity in the  requirement for solving the quadratic  equation.	The requirement does not  speak about the possibility when the  value of ‘a’ is zero</a:t>
            </a:r>
          </a:p>
          <a:p>
            <a:pPr marR="5080">
              <a:tabLst>
                <a:tab pos="355600" algn="l"/>
                <a:tab pos="356235" algn="l"/>
              </a:tabLst>
            </a:pPr>
            <a:endParaRPr lang="en-US" sz="2800" spc="-5" dirty="0">
              <a:solidFill>
                <a:schemeClr val="tx1"/>
              </a:solidFill>
              <a:cs typeface="Times New Roman"/>
            </a:endParaRPr>
          </a:p>
          <a:p>
            <a:pPr marR="5080">
              <a:tabLst>
                <a:tab pos="355600" algn="l"/>
                <a:tab pos="356235" algn="l"/>
              </a:tabLst>
            </a:pPr>
            <a:endParaRPr lang="en-US" sz="2800" spc="-5" dirty="0">
              <a:solidFill>
                <a:schemeClr val="tx1"/>
              </a:solidFill>
              <a:cs typeface="Times New Roman"/>
            </a:endParaRPr>
          </a:p>
          <a:p>
            <a:pPr marR="5080">
              <a:tabLst>
                <a:tab pos="355600" algn="l"/>
                <a:tab pos="356235" algn="l"/>
              </a:tabLst>
            </a:pPr>
            <a:endParaRPr lang="en-US" sz="2800" spc="-5" dirty="0">
              <a:solidFill>
                <a:schemeClr val="tx1"/>
              </a:solidFill>
              <a:cs typeface="Times New Roman"/>
            </a:endParaRPr>
          </a:p>
          <a:p>
            <a:endParaRPr lang="en-US" sz="2800" dirty="0">
              <a:solidFill>
                <a:schemeClr val="tx1"/>
              </a:solidFill>
            </a:endParaRPr>
          </a:p>
        </p:txBody>
      </p:sp>
    </p:spTree>
    <p:extLst>
      <p:ext uri="{BB962C8B-B14F-4D97-AF65-F5344CB8AC3E}">
        <p14:creationId xmlns:p14="http://schemas.microsoft.com/office/powerpoint/2010/main" val="2469487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5077"/>
          </a:xfrm>
        </p:spPr>
        <p:txBody>
          <a:bodyPr/>
          <a:lstStyle/>
          <a:p>
            <a:r>
              <a:rPr lang="en-GB" b="1" dirty="0"/>
              <a:t>Functional Requirement #2</a:t>
            </a:r>
            <a:endParaRPr lang="en-US" dirty="0"/>
          </a:p>
        </p:txBody>
      </p:sp>
      <p:sp>
        <p:nvSpPr>
          <p:cNvPr id="3" name="Content Placeholder 2"/>
          <p:cNvSpPr>
            <a:spLocks noGrp="1"/>
          </p:cNvSpPr>
          <p:nvPr>
            <p:ph idx="1"/>
          </p:nvPr>
        </p:nvSpPr>
        <p:spPr>
          <a:xfrm>
            <a:off x="1371600" y="1740877"/>
            <a:ext cx="9601200" cy="4835769"/>
          </a:xfrm>
        </p:spPr>
        <p:txBody>
          <a:bodyPr>
            <a:normAutofit/>
          </a:bodyPr>
          <a:lstStyle/>
          <a:p>
            <a:pPr marR="5080">
              <a:tabLst>
                <a:tab pos="355600" algn="l"/>
                <a:tab pos="356235" algn="l"/>
              </a:tabLst>
            </a:pPr>
            <a:r>
              <a:rPr lang="en-US" sz="2800" b="1" dirty="0">
                <a:solidFill>
                  <a:schemeClr val="tx1"/>
                </a:solidFill>
                <a:cs typeface="Times New Roman"/>
              </a:rPr>
              <a:t>The system shall provide appropriate  viewers for the user to read documents  in the document store</a:t>
            </a:r>
          </a:p>
          <a:p>
            <a:pPr marR="5080" lvl="1">
              <a:tabLst>
                <a:tab pos="355600" algn="l"/>
                <a:tab pos="356235" algn="l"/>
              </a:tabLst>
            </a:pPr>
            <a:r>
              <a:rPr lang="en-US" sz="2800" dirty="0">
                <a:solidFill>
                  <a:schemeClr val="tx1"/>
                </a:solidFill>
                <a:cs typeface="Times New Roman"/>
              </a:rPr>
              <a:t>Notice the ambiguity in the  requirement, which uses the term  ‘appropriate viewers’</a:t>
            </a:r>
          </a:p>
          <a:p>
            <a:pPr marR="5080" lvl="1">
              <a:tabLst>
                <a:tab pos="355600" algn="l"/>
                <a:tab pos="356235" algn="l"/>
              </a:tabLst>
            </a:pPr>
            <a:r>
              <a:rPr lang="en-US" sz="2800" dirty="0">
                <a:solidFill>
                  <a:schemeClr val="tx1"/>
                </a:solidFill>
                <a:cs typeface="Times New Roman"/>
              </a:rPr>
              <a:t>This requirement does not mention the  formats of documents and types of  viewers, which can be used</a:t>
            </a:r>
          </a:p>
          <a:p>
            <a:pPr marL="0" marR="5080" indent="0">
              <a:buNone/>
              <a:tabLst>
                <a:tab pos="355600" algn="l"/>
                <a:tab pos="356235" algn="l"/>
              </a:tabLst>
            </a:pPr>
            <a:endParaRPr lang="en-US" sz="2800" dirty="0">
              <a:latin typeface="Times New Roman"/>
              <a:cs typeface="Times New Roman"/>
            </a:endParaRPr>
          </a:p>
          <a:p>
            <a:pPr marL="0" marR="5080" indent="0">
              <a:buNone/>
              <a:tabLst>
                <a:tab pos="355600" algn="l"/>
                <a:tab pos="356235" algn="l"/>
              </a:tabLst>
            </a:pPr>
            <a:endParaRPr lang="en-US" sz="2800" spc="-5" dirty="0">
              <a:solidFill>
                <a:schemeClr val="tx1"/>
              </a:solidFill>
              <a:cs typeface="Times New Roman"/>
            </a:endParaRPr>
          </a:p>
          <a:p>
            <a:pPr marR="5080">
              <a:tabLst>
                <a:tab pos="355600" algn="l"/>
                <a:tab pos="356235" algn="l"/>
              </a:tabLst>
            </a:pPr>
            <a:endParaRPr lang="en-US" sz="2800" spc="-5" dirty="0">
              <a:solidFill>
                <a:schemeClr val="tx1"/>
              </a:solidFill>
              <a:cs typeface="Times New Roman"/>
            </a:endParaRPr>
          </a:p>
          <a:p>
            <a:pPr marR="5080">
              <a:tabLst>
                <a:tab pos="355600" algn="l"/>
                <a:tab pos="356235" algn="l"/>
              </a:tabLst>
            </a:pPr>
            <a:endParaRPr lang="en-US" sz="2800" spc="-5" dirty="0">
              <a:solidFill>
                <a:schemeClr val="tx1"/>
              </a:solidFill>
              <a:cs typeface="Times New Roman"/>
            </a:endParaRPr>
          </a:p>
          <a:p>
            <a:endParaRPr lang="en-US" sz="2800" dirty="0">
              <a:solidFill>
                <a:schemeClr val="tx1"/>
              </a:solidFill>
            </a:endParaRPr>
          </a:p>
        </p:txBody>
      </p:sp>
    </p:spTree>
    <p:extLst>
      <p:ext uri="{BB962C8B-B14F-4D97-AF65-F5344CB8AC3E}">
        <p14:creationId xmlns:p14="http://schemas.microsoft.com/office/powerpoint/2010/main" val="35980963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5077"/>
          </a:xfrm>
        </p:spPr>
        <p:txBody>
          <a:bodyPr/>
          <a:lstStyle/>
          <a:p>
            <a:r>
              <a:rPr lang="en-GB" b="1" dirty="0"/>
              <a:t>Functional Requirement #3</a:t>
            </a:r>
            <a:endParaRPr lang="en-US" dirty="0"/>
          </a:p>
        </p:txBody>
      </p:sp>
      <p:sp>
        <p:nvSpPr>
          <p:cNvPr id="3" name="Content Placeholder 2"/>
          <p:cNvSpPr>
            <a:spLocks noGrp="1"/>
          </p:cNvSpPr>
          <p:nvPr>
            <p:ph idx="1"/>
          </p:nvPr>
        </p:nvSpPr>
        <p:spPr>
          <a:xfrm>
            <a:off x="1371600" y="1740877"/>
            <a:ext cx="9601200" cy="4835769"/>
          </a:xfrm>
        </p:spPr>
        <p:txBody>
          <a:bodyPr>
            <a:normAutofit/>
          </a:bodyPr>
          <a:lstStyle/>
          <a:p>
            <a:pPr marR="5080">
              <a:tabLst>
                <a:tab pos="355600" algn="l"/>
                <a:tab pos="356235" algn="l"/>
              </a:tabLst>
            </a:pPr>
            <a:r>
              <a:rPr lang="en-US" sz="2800" b="1" dirty="0">
                <a:solidFill>
                  <a:schemeClr val="tx1"/>
                </a:solidFill>
                <a:cs typeface="Times New Roman"/>
              </a:rPr>
              <a:t>Every order shall be allocated a unique  identifier (ORDER_ID) which the user  shall use to access that order</a:t>
            </a:r>
          </a:p>
          <a:p>
            <a:pPr marR="5080" lvl="1">
              <a:tabLst>
                <a:tab pos="355600" algn="l"/>
                <a:tab pos="356235" algn="l"/>
              </a:tabLst>
            </a:pPr>
            <a:r>
              <a:rPr lang="en-US" sz="2800" dirty="0">
                <a:solidFill>
                  <a:schemeClr val="tx1"/>
                </a:solidFill>
                <a:cs typeface="Times New Roman"/>
              </a:rPr>
              <a:t>Notice the ambiguity in the  requirement, what should be format of unique identifier</a:t>
            </a:r>
          </a:p>
          <a:p>
            <a:pPr marL="0" marR="5080" indent="0">
              <a:buNone/>
              <a:tabLst>
                <a:tab pos="355600" algn="l"/>
                <a:tab pos="356235" algn="l"/>
              </a:tabLst>
            </a:pPr>
            <a:endParaRPr lang="en-US" sz="2800" spc="-5" dirty="0">
              <a:solidFill>
                <a:schemeClr val="tx1"/>
              </a:solidFill>
              <a:cs typeface="Times New Roman"/>
            </a:endParaRPr>
          </a:p>
          <a:p>
            <a:pPr marR="5080">
              <a:tabLst>
                <a:tab pos="355600" algn="l"/>
                <a:tab pos="356235" algn="l"/>
              </a:tabLst>
            </a:pPr>
            <a:endParaRPr lang="en-US" sz="2800" spc="-5" dirty="0">
              <a:solidFill>
                <a:schemeClr val="tx1"/>
              </a:solidFill>
              <a:cs typeface="Times New Roman"/>
            </a:endParaRPr>
          </a:p>
          <a:p>
            <a:pPr marR="5080">
              <a:tabLst>
                <a:tab pos="355600" algn="l"/>
                <a:tab pos="356235" algn="l"/>
              </a:tabLst>
            </a:pPr>
            <a:endParaRPr lang="en-US" sz="2800" spc="-5" dirty="0">
              <a:solidFill>
                <a:schemeClr val="tx1"/>
              </a:solidFill>
              <a:cs typeface="Times New Roman"/>
            </a:endParaRPr>
          </a:p>
          <a:p>
            <a:endParaRPr lang="en-US" sz="2800" dirty="0">
              <a:solidFill>
                <a:schemeClr val="tx1"/>
              </a:solidFill>
            </a:endParaRPr>
          </a:p>
        </p:txBody>
      </p:sp>
    </p:spTree>
    <p:extLst>
      <p:ext uri="{BB962C8B-B14F-4D97-AF65-F5344CB8AC3E}">
        <p14:creationId xmlns:p14="http://schemas.microsoft.com/office/powerpoint/2010/main" val="19100047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915127" y="1652954"/>
            <a:ext cx="8361229" cy="739034"/>
          </a:xfrm>
        </p:spPr>
        <p:txBody>
          <a:bodyPr>
            <a:normAutofit/>
          </a:bodyPr>
          <a:lstStyle/>
          <a:p>
            <a:pPr algn="l"/>
            <a:r>
              <a:rPr lang="en-US" sz="3000" b="1" dirty="0"/>
              <a:t>Testable  and  Non-Testable  Requirements</a:t>
            </a:r>
          </a:p>
        </p:txBody>
      </p:sp>
      <p:sp>
        <p:nvSpPr>
          <p:cNvPr id="5" name="Text Placeholder 4"/>
          <p:cNvSpPr>
            <a:spLocks noGrp="1"/>
          </p:cNvSpPr>
          <p:nvPr>
            <p:ph type="subTitle" idx="1"/>
          </p:nvPr>
        </p:nvSpPr>
        <p:spPr>
          <a:xfrm>
            <a:off x="1915127" y="2795694"/>
            <a:ext cx="8811487" cy="2532444"/>
          </a:xfrm>
        </p:spPr>
        <p:txBody>
          <a:bodyPr>
            <a:noAutofit/>
          </a:bodyPr>
          <a:lstStyle/>
          <a:p>
            <a:pPr marR="5080" algn="l">
              <a:tabLst>
                <a:tab pos="355600" algn="l"/>
                <a:tab pos="356235" algn="l"/>
              </a:tabLst>
            </a:pPr>
            <a:r>
              <a:rPr lang="en-US" sz="2400" b="1" spc="-5" dirty="0">
                <a:solidFill>
                  <a:schemeClr val="tx1"/>
                </a:solidFill>
                <a:cs typeface="Times New Roman"/>
              </a:rPr>
              <a:t>Testable : </a:t>
            </a:r>
            <a:r>
              <a:rPr lang="en-US" sz="2400" spc="-5" dirty="0">
                <a:solidFill>
                  <a:schemeClr val="tx1"/>
                </a:solidFill>
                <a:cs typeface="Times New Roman"/>
              </a:rPr>
              <a:t>A requirement which is unambiguous and clearly specifies the behavior.</a:t>
            </a:r>
          </a:p>
          <a:p>
            <a:pPr marR="5080" algn="l">
              <a:tabLst>
                <a:tab pos="355600" algn="l"/>
                <a:tab pos="356235" algn="l"/>
              </a:tabLst>
            </a:pPr>
            <a:endParaRPr lang="en-US" sz="2400" spc="-5" dirty="0">
              <a:solidFill>
                <a:schemeClr val="tx1"/>
              </a:solidFill>
              <a:cs typeface="Times New Roman"/>
            </a:endParaRPr>
          </a:p>
          <a:p>
            <a:pPr marR="5080" algn="l">
              <a:tabLst>
                <a:tab pos="355600" algn="l"/>
                <a:tab pos="356235" algn="l"/>
              </a:tabLst>
            </a:pPr>
            <a:r>
              <a:rPr lang="en-US" sz="2400" b="1" spc="-5" dirty="0">
                <a:solidFill>
                  <a:schemeClr val="tx1"/>
                </a:solidFill>
                <a:cs typeface="Times New Roman"/>
              </a:rPr>
              <a:t>Non-Testable: </a:t>
            </a:r>
            <a:r>
              <a:rPr lang="en-US" sz="2400" b="1" dirty="0"/>
              <a:t> </a:t>
            </a:r>
            <a:r>
              <a:rPr lang="en-US" sz="2400" dirty="0"/>
              <a:t>A requirement which is very interpretive and do not specify exact behavior of the software .</a:t>
            </a:r>
            <a:endParaRPr lang="en-US" sz="2400" spc="-5" dirty="0">
              <a:solidFill>
                <a:schemeClr val="tx1"/>
              </a:solidFill>
              <a:cs typeface="Times New Roman"/>
            </a:endParaRPr>
          </a:p>
        </p:txBody>
      </p:sp>
    </p:spTree>
    <p:extLst>
      <p:ext uri="{BB962C8B-B14F-4D97-AF65-F5344CB8AC3E}">
        <p14:creationId xmlns:p14="http://schemas.microsoft.com/office/powerpoint/2010/main" val="4017475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1981200" y="544512"/>
            <a:ext cx="8216900" cy="1131888"/>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Testable Requirements</a:t>
            </a:r>
          </a:p>
        </p:txBody>
      </p:sp>
      <p:sp>
        <p:nvSpPr>
          <p:cNvPr id="19459" name="Rectangle 2"/>
          <p:cNvSpPr>
            <a:spLocks noGrp="1" noChangeArrowheads="1"/>
          </p:cNvSpPr>
          <p:nvPr>
            <p:ph type="body" idx="4294967295"/>
          </p:nvPr>
        </p:nvSpPr>
        <p:spPr>
          <a:xfrm>
            <a:off x="1981200" y="1811338"/>
            <a:ext cx="9741408" cy="4665663"/>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Testable/Measurable Requirement: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Objective description of the requirement’s meanings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All possible entities and activities can be examined and classified as Meet Requirements and Do Not Meet Requirements</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 requirements are helpful in making good design</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Requirements that are not testable are likely to be ambiguous, incomplete and incorrect </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138631341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685800"/>
            <a:ext cx="9601200" cy="790303"/>
          </a:xfrm>
        </p:spPr>
        <p:txBody>
          <a:bodyPr>
            <a:normAutofit/>
          </a:bodyPr>
          <a:lstStyle/>
          <a:p>
            <a:pPr eaLnBrk="1" hangingPunct="1"/>
            <a:r>
              <a:rPr lang="en-GB" b="1" dirty="0"/>
              <a:t>Requirements ---- Introduction</a:t>
            </a:r>
            <a:endParaRPr lang="en-US" sz="2800" b="1" dirty="0"/>
          </a:p>
        </p:txBody>
      </p:sp>
      <p:sp>
        <p:nvSpPr>
          <p:cNvPr id="22531" name="Rectangle 3"/>
          <p:cNvSpPr>
            <a:spLocks noGrp="1" noChangeArrowheads="1"/>
          </p:cNvSpPr>
          <p:nvPr>
            <p:ph idx="1"/>
          </p:nvPr>
        </p:nvSpPr>
        <p:spPr>
          <a:xfrm>
            <a:off x="1371599" y="1582614"/>
            <a:ext cx="9962707" cy="4695094"/>
          </a:xfrm>
        </p:spPr>
        <p:txBody>
          <a:bodyPr>
            <a:normAutofit/>
          </a:bodyPr>
          <a:lstStyle/>
          <a:p>
            <a:pPr marL="469265" marR="5080" indent="-457200">
              <a:lnSpc>
                <a:spcPct val="110000"/>
              </a:lnSpc>
              <a:tabLst>
                <a:tab pos="355600" algn="l"/>
                <a:tab pos="356235" algn="l"/>
              </a:tabLst>
            </a:pPr>
            <a:r>
              <a:rPr lang="en-US" sz="2800" spc="-5" dirty="0">
                <a:solidFill>
                  <a:schemeClr val="tx1"/>
                </a:solidFill>
                <a:cs typeface="Times New Roman"/>
              </a:rPr>
              <a:t>A complete description of what the  software system will do without  describing how it will do it is  represented by the software  requirements</a:t>
            </a:r>
          </a:p>
          <a:p>
            <a:pPr marL="469265" marR="5080" indent="-457200">
              <a:lnSpc>
                <a:spcPct val="110000"/>
              </a:lnSpc>
              <a:tabLst>
                <a:tab pos="355600" algn="l"/>
                <a:tab pos="356235" algn="l"/>
              </a:tabLst>
            </a:pPr>
            <a:endParaRPr lang="en-US" sz="2800" spc="-5" dirty="0">
              <a:solidFill>
                <a:schemeClr val="tx1"/>
              </a:solidFill>
              <a:cs typeface="Times New Roman"/>
            </a:endParaRPr>
          </a:p>
          <a:p>
            <a:pPr marL="469265" marR="5080" indent="-457200">
              <a:lnSpc>
                <a:spcPct val="110000"/>
              </a:lnSpc>
              <a:tabLst>
                <a:tab pos="355600" algn="l"/>
                <a:tab pos="356235" algn="l"/>
              </a:tabLst>
            </a:pPr>
            <a:r>
              <a:rPr lang="en-US" sz="2800" spc="-5" dirty="0">
                <a:solidFill>
                  <a:schemeClr val="tx1"/>
                </a:solidFill>
                <a:cs typeface="Times New Roman"/>
              </a:rPr>
              <a:t>The hardest single part of building a  software system is deciding what to  build...No other part of the work so  cripples the resulting system if done  wrong.	– Fred Brooks</a:t>
            </a:r>
          </a:p>
          <a:p>
            <a:pPr marL="355600" marR="5080" indent="-343535">
              <a:lnSpc>
                <a:spcPct val="90000"/>
              </a:lnSpc>
              <a:buChar char="•"/>
              <a:tabLst>
                <a:tab pos="355600" algn="l"/>
                <a:tab pos="356235" algn="l"/>
              </a:tabLst>
            </a:pPr>
            <a:endParaRPr lang="en-US" sz="2800" dirty="0">
              <a:solidFill>
                <a:schemeClr val="tx1"/>
              </a:solidFill>
              <a:cs typeface="Times New Roman"/>
            </a:endParaRPr>
          </a:p>
        </p:txBody>
      </p:sp>
    </p:spTree>
    <p:extLst>
      <p:ext uri="{BB962C8B-B14F-4D97-AF65-F5344CB8AC3E}">
        <p14:creationId xmlns:p14="http://schemas.microsoft.com/office/powerpoint/2010/main" val="1550521058"/>
      </p:ext>
    </p:extLst>
  </p:cSld>
  <p:clrMapOvr>
    <a:overrideClrMapping bg1="lt1" tx1="dk1" bg2="lt2" tx2="dk2" accent1="accent1" accent2="accent2" accent3="accent3" accent4="accent4" accent5="accent5" accent6="accent6" hlink="hlink" folHlink="folHlink"/>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1981200" y="544512"/>
            <a:ext cx="8216900" cy="1131888"/>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Testable Requirements</a:t>
            </a:r>
          </a:p>
        </p:txBody>
      </p:sp>
      <p:sp>
        <p:nvSpPr>
          <p:cNvPr id="19459" name="Rectangle 2"/>
          <p:cNvSpPr>
            <a:spLocks noGrp="1" noChangeArrowheads="1"/>
          </p:cNvSpPr>
          <p:nvPr>
            <p:ph type="body" idx="4294967295"/>
          </p:nvPr>
        </p:nvSpPr>
        <p:spPr>
          <a:xfrm>
            <a:off x="1981200" y="1811338"/>
            <a:ext cx="8216900" cy="4665663"/>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Robertson and Robertson suggest 3 ways to help make requirements testable: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Specify a quantitative description for each adverb and adjective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Replace pronouns with specific names of entities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Make sure that every noun is defined in exactly one place in the requirements document</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1465446679"/>
      </p:ext>
    </p:extLst>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
          <p:cNvSpPr>
            <a:spLocks noGrp="1" noChangeArrowheads="1"/>
          </p:cNvSpPr>
          <p:nvPr>
            <p:ph type="title" idx="4294967295"/>
          </p:nvPr>
        </p:nvSpPr>
        <p:spPr>
          <a:xfrm>
            <a:off x="1981200" y="544512"/>
            <a:ext cx="8216900" cy="1131888"/>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Testable Requirements</a:t>
            </a:r>
          </a:p>
        </p:txBody>
      </p:sp>
      <p:sp>
        <p:nvSpPr>
          <p:cNvPr id="19459" name="Rectangle 2"/>
          <p:cNvSpPr>
            <a:spLocks noGrp="1" noChangeArrowheads="1"/>
          </p:cNvSpPr>
          <p:nvPr>
            <p:ph type="body" idx="4294967295"/>
          </p:nvPr>
        </p:nvSpPr>
        <p:spPr>
          <a:xfrm>
            <a:off x="1981200" y="1811338"/>
            <a:ext cx="8216900" cy="4665663"/>
          </a:xfrm>
        </p:spPr>
        <p:txBody>
          <a:bodyPr>
            <a:normAutofit/>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Some examples: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Not Testable: Water quality information must be accessible immediately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 Water quality information must be retrieved within five seconds of request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Not Testable: The system should handle a large number of users at a time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Testable: The system should handle 5000 users at a time</a:t>
            </a:r>
          </a:p>
          <a:p>
            <a:pPr lvl="1"/>
            <a:r>
              <a:rPr lang="en-US" dirty="0"/>
              <a:t>Not Testable: User should press the Save button when writing text in the system. This prevents it from being lost.</a:t>
            </a:r>
          </a:p>
          <a:p>
            <a:pPr lvl="1"/>
            <a:r>
              <a:rPr lang="en-US" dirty="0"/>
              <a:t>Testable: User should press the Save button when writing a note in the system. Pressing the Save button prevents the text from being lost.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endParaRPr lang="en-GB" dirty="0"/>
          </a:p>
        </p:txBody>
      </p:sp>
    </p:spTree>
    <p:extLst>
      <p:ext uri="{BB962C8B-B14F-4D97-AF65-F5344CB8AC3E}">
        <p14:creationId xmlns:p14="http://schemas.microsoft.com/office/powerpoint/2010/main" val="949539511"/>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48508" y="369278"/>
            <a:ext cx="9601200" cy="861646"/>
          </a:xfrm>
        </p:spPr>
        <p:txBody>
          <a:bodyPr>
            <a:normAutofit fontScale="90000"/>
          </a:bodyPr>
          <a:lstStyle/>
          <a:p>
            <a:r>
              <a:rPr lang="en-GB" b="1" dirty="0"/>
              <a:t>Examples of Testable and Non Testable Requirement</a:t>
            </a:r>
            <a:endParaRPr lang="en-US" dirty="0"/>
          </a:p>
        </p:txBody>
      </p:sp>
      <p:sp>
        <p:nvSpPr>
          <p:cNvPr id="3" name="Content Placeholder 2"/>
          <p:cNvSpPr>
            <a:spLocks noGrp="1"/>
          </p:cNvSpPr>
          <p:nvPr>
            <p:ph idx="1"/>
          </p:nvPr>
        </p:nvSpPr>
        <p:spPr>
          <a:xfrm>
            <a:off x="1248508" y="1371600"/>
            <a:ext cx="9601200" cy="5486400"/>
          </a:xfrm>
        </p:spPr>
        <p:txBody>
          <a:bodyPr>
            <a:normAutofit/>
          </a:bodyPr>
          <a:lstStyle/>
          <a:p>
            <a:pPr marL="0" marR="5080" indent="0">
              <a:buNone/>
              <a:tabLst>
                <a:tab pos="355600" algn="l"/>
                <a:tab pos="356235" algn="l"/>
              </a:tabLst>
            </a:pPr>
            <a:endParaRPr lang="en-US" sz="2200" b="1" spc="-5" dirty="0">
              <a:solidFill>
                <a:schemeClr val="tx1"/>
              </a:solidFill>
              <a:cs typeface="Times New Roman"/>
            </a:endParaRPr>
          </a:p>
          <a:p>
            <a:pPr marR="5080" algn="just">
              <a:tabLst>
                <a:tab pos="355600" algn="l"/>
                <a:tab pos="356235" algn="l"/>
              </a:tabLst>
            </a:pPr>
            <a:r>
              <a:rPr lang="en-US" sz="2200" spc="-5" dirty="0">
                <a:solidFill>
                  <a:schemeClr val="tx1"/>
                </a:solidFill>
                <a:cs typeface="Times New Roman"/>
              </a:rPr>
              <a:t>All Users are allowed to post Only 5 Questions per day in this Forum </a:t>
            </a:r>
          </a:p>
          <a:p>
            <a:pPr marR="5080" lvl="1" algn="just">
              <a:tabLst>
                <a:tab pos="355600" algn="l"/>
                <a:tab pos="356235" algn="l"/>
              </a:tabLst>
            </a:pPr>
            <a:r>
              <a:rPr lang="en-US" sz="2200" spc="-5" dirty="0">
                <a:solidFill>
                  <a:schemeClr val="tx1"/>
                </a:solidFill>
                <a:cs typeface="Times New Roman"/>
              </a:rPr>
              <a:t>Testable as it Clearly specifies the Limit allowed</a:t>
            </a:r>
          </a:p>
          <a:p>
            <a:pPr marR="5080" algn="just">
              <a:tabLst>
                <a:tab pos="355600" algn="l"/>
                <a:tab pos="356235" algn="l"/>
              </a:tabLst>
            </a:pPr>
            <a:r>
              <a:rPr lang="en-US" sz="2200" spc="-5" dirty="0">
                <a:solidFill>
                  <a:schemeClr val="tx1"/>
                </a:solidFill>
                <a:cs typeface="Times New Roman"/>
              </a:rPr>
              <a:t>Users Reply to a question is made visible to all board members as soon as possible</a:t>
            </a:r>
          </a:p>
          <a:p>
            <a:pPr marR="5080" lvl="1" algn="just">
              <a:tabLst>
                <a:tab pos="355600" algn="l"/>
                <a:tab pos="356235" algn="l"/>
              </a:tabLst>
            </a:pPr>
            <a:r>
              <a:rPr lang="en-US" sz="2200" spc="-5" dirty="0">
                <a:solidFill>
                  <a:schemeClr val="tx1"/>
                </a:solidFill>
                <a:cs typeface="Times New Roman"/>
              </a:rPr>
              <a:t>Non-Testable as it does not state Where/How it will be made visible and does not specify a "value" instead of "as soon as possible".</a:t>
            </a:r>
          </a:p>
          <a:p>
            <a:pPr marR="5080">
              <a:tabLst>
                <a:tab pos="355600" algn="l"/>
                <a:tab pos="356235" algn="l"/>
              </a:tabLst>
            </a:pPr>
            <a:r>
              <a:rPr lang="en-US" sz="2200" spc="-5" dirty="0">
                <a:solidFill>
                  <a:schemeClr val="tx1"/>
                </a:solidFill>
                <a:cs typeface="Times New Roman"/>
              </a:rPr>
              <a:t>The user interface must look modern and attractive. The application must be fast. The user interface must be very responsive.</a:t>
            </a:r>
          </a:p>
          <a:p>
            <a:pPr marR="5080" lvl="1">
              <a:tabLst>
                <a:tab pos="355600" algn="l"/>
                <a:tab pos="356235" algn="l"/>
              </a:tabLst>
            </a:pPr>
            <a:r>
              <a:rPr lang="en-US" sz="2200" spc="-5" dirty="0">
                <a:solidFill>
                  <a:schemeClr val="tx1"/>
                </a:solidFill>
                <a:cs typeface="Times New Roman"/>
              </a:rPr>
              <a:t>These requirements are non testable as there is no measure to test modern and attractive, and what is meant by “very responsive”</a:t>
            </a:r>
          </a:p>
        </p:txBody>
      </p:sp>
    </p:spTree>
    <p:extLst>
      <p:ext uri="{BB962C8B-B14F-4D97-AF65-F5344CB8AC3E}">
        <p14:creationId xmlns:p14="http://schemas.microsoft.com/office/powerpoint/2010/main" val="17310171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590801" y="1143000"/>
            <a:ext cx="6270625" cy="554038"/>
          </a:xfrm>
        </p:spPr>
        <p:txBody>
          <a:bodyPr rtlCol="0">
            <a:normAutofit/>
          </a:bodyPr>
          <a:lstStyle/>
          <a:p>
            <a:pPr algn="l">
              <a:defRPr/>
            </a:pPr>
            <a:r>
              <a:rPr lang="en-US" sz="2250" b="1" dirty="0"/>
              <a:t>Requirements Elicitation</a:t>
            </a:r>
          </a:p>
        </p:txBody>
      </p:sp>
      <p:sp>
        <p:nvSpPr>
          <p:cNvPr id="5" name="Text Placeholder 4"/>
          <p:cNvSpPr>
            <a:spLocks noGrp="1"/>
          </p:cNvSpPr>
          <p:nvPr>
            <p:ph type="subTitle" idx="1"/>
          </p:nvPr>
        </p:nvSpPr>
        <p:spPr>
          <a:xfrm>
            <a:off x="2422526" y="1697038"/>
            <a:ext cx="7178675" cy="3941762"/>
          </a:xfrm>
        </p:spPr>
        <p:txBody>
          <a:bodyPr>
            <a:noAutofit/>
          </a:bodyPr>
          <a:lstStyle/>
          <a:p>
            <a:pPr>
              <a:spcBef>
                <a:spcPct val="0"/>
              </a:spcBef>
              <a:spcAft>
                <a:spcPct val="0"/>
              </a:spcAft>
              <a:tabLst>
                <a:tab pos="266700" algn="l"/>
              </a:tabLst>
            </a:pPr>
            <a:r>
              <a:rPr lang="en-US" altLang="en-US" b="1" i="1"/>
              <a:t>“Requirements elicitation</a:t>
            </a:r>
            <a:r>
              <a:rPr lang="en-US" altLang="en-US" b="1"/>
              <a:t> corresponds to the search for information about the functions that the system must perform, and for the constraints under which the system must operate.”</a:t>
            </a:r>
          </a:p>
          <a:p>
            <a:pPr>
              <a:spcBef>
                <a:spcPct val="0"/>
              </a:spcBef>
              <a:spcAft>
                <a:spcPct val="0"/>
              </a:spcAft>
              <a:tabLst>
                <a:tab pos="266700" algn="l"/>
              </a:tabLst>
            </a:pPr>
            <a:endParaRPr lang="en-US" altLang="en-US"/>
          </a:p>
          <a:p>
            <a:pPr marL="382588" lvl="1" indent="-382588" algn="l">
              <a:spcBef>
                <a:spcPts val="1000"/>
              </a:spcBef>
              <a:buFont typeface="Franklin Gothic Book" panose="020B0503020102020204" pitchFamily="34" charset="0"/>
              <a:buChar char="■"/>
              <a:tabLst>
                <a:tab pos="266700" algn="l"/>
              </a:tabLst>
            </a:pPr>
            <a:r>
              <a:rPr lang="en-US" altLang="en-US" sz="1800">
                <a:solidFill>
                  <a:schemeClr val="tx1"/>
                </a:solidFill>
                <a:cs typeface="Times New Roman" panose="02020603050405020304" pitchFamily="18" charset="0"/>
              </a:rPr>
              <a:t>Requirements elicitation is the practice of researching and discovering the requirements of a system from users, customers, and other stakeholders</a:t>
            </a:r>
          </a:p>
          <a:p>
            <a:pPr marL="382588" lvl="1" indent="-382588" algn="l">
              <a:spcBef>
                <a:spcPts val="1000"/>
              </a:spcBef>
              <a:buFont typeface="Franklin Gothic Book" panose="020B0503020102020204" pitchFamily="34" charset="0"/>
              <a:buChar char="■"/>
              <a:tabLst>
                <a:tab pos="266700" algn="l"/>
              </a:tabLst>
            </a:pPr>
            <a:r>
              <a:rPr lang="en-US" altLang="en-US" sz="1800">
                <a:solidFill>
                  <a:schemeClr val="tx1"/>
                </a:solidFill>
                <a:cs typeface="Times New Roman" panose="02020603050405020304" pitchFamily="18" charset="0"/>
              </a:rPr>
              <a:t>To Acquire or elicit information from users</a:t>
            </a:r>
          </a:p>
          <a:p>
            <a:pPr marL="382588" lvl="1" indent="-382588" algn="l">
              <a:spcBef>
                <a:spcPts val="1000"/>
              </a:spcBef>
              <a:buFont typeface="Franklin Gothic Book" panose="020B0503020102020204" pitchFamily="34" charset="0"/>
              <a:buChar char="■"/>
              <a:tabLst>
                <a:tab pos="266700" algn="l"/>
              </a:tabLst>
            </a:pPr>
            <a:r>
              <a:rPr lang="en-US" altLang="en-US" sz="1800">
                <a:solidFill>
                  <a:schemeClr val="tx1"/>
                </a:solidFill>
                <a:cs typeface="Times New Roman" panose="02020603050405020304" pitchFamily="18" charset="0"/>
              </a:rPr>
              <a:t>It is requirement gathering process</a:t>
            </a:r>
          </a:p>
        </p:txBody>
      </p:sp>
    </p:spTree>
    <p:extLst>
      <p:ext uri="{BB962C8B-B14F-4D97-AF65-F5344CB8AC3E}">
        <p14:creationId xmlns:p14="http://schemas.microsoft.com/office/powerpoint/2010/main" val="40751736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p:cNvSpPr>
            <a:spLocks noGrp="1"/>
          </p:cNvSpPr>
          <p:nvPr>
            <p:ph type="title"/>
          </p:nvPr>
        </p:nvSpPr>
        <p:spPr/>
        <p:txBody>
          <a:bodyPr/>
          <a:lstStyle/>
          <a:p>
            <a:r>
              <a:rPr lang="en-US" altLang="en-US" sz="4000" b="1"/>
              <a:t>Requirement Elicitation Process</a:t>
            </a:r>
          </a:p>
        </p:txBody>
      </p:sp>
      <p:pic>
        <p:nvPicPr>
          <p:cNvPr id="19459" name="Content Placeholder 4" descr="Screen Clipping"/>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1838325" y="1963738"/>
            <a:ext cx="8629650" cy="1084262"/>
          </a:xfrm>
        </p:spPr>
      </p:pic>
      <p:sp>
        <p:nvSpPr>
          <p:cNvPr id="19460" name="Rectangle 5"/>
          <p:cNvSpPr>
            <a:spLocks noChangeArrowheads="1"/>
          </p:cNvSpPr>
          <p:nvPr/>
        </p:nvSpPr>
        <p:spPr bwMode="auto">
          <a:xfrm>
            <a:off x="1371600" y="3505201"/>
            <a:ext cx="10387584" cy="1920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257175">
              <a:defRPr>
                <a:solidFill>
                  <a:schemeClr val="tx1"/>
                </a:solidFill>
                <a:latin typeface="Franklin Gothic Book" panose="020B0503020102020204" pitchFamily="34" charset="0"/>
              </a:defRPr>
            </a:lvl1pPr>
            <a:lvl2pPr marL="742950" indent="-285750">
              <a:defRPr>
                <a:solidFill>
                  <a:schemeClr val="tx1"/>
                </a:solidFill>
                <a:latin typeface="Franklin Gothic Book" panose="020B0503020102020204" pitchFamily="34" charset="0"/>
              </a:defRPr>
            </a:lvl2pPr>
            <a:lvl3pPr marL="1143000" indent="-228600">
              <a:defRPr>
                <a:solidFill>
                  <a:schemeClr val="tx1"/>
                </a:solidFill>
                <a:latin typeface="Franklin Gothic Book" panose="020B0503020102020204" pitchFamily="34" charset="0"/>
              </a:defRPr>
            </a:lvl3pPr>
            <a:lvl4pPr marL="1600200" indent="-228600">
              <a:defRPr>
                <a:solidFill>
                  <a:schemeClr val="tx1"/>
                </a:solidFill>
                <a:latin typeface="Franklin Gothic Book" panose="020B0503020102020204" pitchFamily="34" charset="0"/>
              </a:defRPr>
            </a:lvl4pPr>
            <a:lvl5pPr marL="2057400" indent="-228600">
              <a:defRPr>
                <a:solidFill>
                  <a:schemeClr val="tx1"/>
                </a:solidFill>
                <a:latin typeface="Franklin Gothic Book" panose="020B0503020102020204" pitchFamily="34" charset="0"/>
              </a:defRPr>
            </a:lvl5pPr>
            <a:lvl6pPr marL="2514600" indent="-228600" defTabSz="457200" fontAlgn="base">
              <a:spcBef>
                <a:spcPct val="0"/>
              </a:spcBef>
              <a:spcAft>
                <a:spcPct val="0"/>
              </a:spcAft>
              <a:defRPr>
                <a:solidFill>
                  <a:schemeClr val="tx1"/>
                </a:solidFill>
                <a:latin typeface="Franklin Gothic Book" panose="020B0503020102020204" pitchFamily="34" charset="0"/>
              </a:defRPr>
            </a:lvl6pPr>
            <a:lvl7pPr marL="2971800" indent="-228600" defTabSz="457200" fontAlgn="base">
              <a:spcBef>
                <a:spcPct val="0"/>
              </a:spcBef>
              <a:spcAft>
                <a:spcPct val="0"/>
              </a:spcAft>
              <a:defRPr>
                <a:solidFill>
                  <a:schemeClr val="tx1"/>
                </a:solidFill>
                <a:latin typeface="Franklin Gothic Book" panose="020B0503020102020204" pitchFamily="34" charset="0"/>
              </a:defRPr>
            </a:lvl7pPr>
            <a:lvl8pPr marL="3429000" indent="-228600" defTabSz="457200" fontAlgn="base">
              <a:spcBef>
                <a:spcPct val="0"/>
              </a:spcBef>
              <a:spcAft>
                <a:spcPct val="0"/>
              </a:spcAft>
              <a:defRPr>
                <a:solidFill>
                  <a:schemeClr val="tx1"/>
                </a:solidFill>
                <a:latin typeface="Franklin Gothic Book" panose="020B0503020102020204" pitchFamily="34" charset="0"/>
              </a:defRPr>
            </a:lvl8pPr>
            <a:lvl9pPr marL="3886200" indent="-228600" defTabSz="457200" fontAlgn="base">
              <a:spcBef>
                <a:spcPct val="0"/>
              </a:spcBef>
              <a:spcAft>
                <a:spcPct val="0"/>
              </a:spcAft>
              <a:defRPr>
                <a:solidFill>
                  <a:schemeClr val="tx1"/>
                </a:solidFill>
                <a:latin typeface="Franklin Gothic Book" panose="020B0503020102020204" pitchFamily="34" charset="0"/>
              </a:defRPr>
            </a:lvl9pPr>
          </a:lstStyle>
          <a:p>
            <a:pPr algn="just" eaLnBrk="1" hangingPunct="1">
              <a:lnSpc>
                <a:spcPct val="132000"/>
              </a:lnSpc>
              <a:buFont typeface="Wingdings" panose="05000000000000000000" pitchFamily="2" charset="2"/>
              <a:buChar char="§"/>
            </a:pPr>
            <a:r>
              <a:rPr lang="en-US" altLang="en-US" b="1" dirty="0"/>
              <a:t>Requirements gathering - </a:t>
            </a:r>
            <a:r>
              <a:rPr lang="en-US" altLang="en-US" dirty="0"/>
              <a:t>The developers discuss with the client and end users and know their expectations from the software.</a:t>
            </a:r>
          </a:p>
          <a:p>
            <a:pPr algn="just" eaLnBrk="1" hangingPunct="1">
              <a:lnSpc>
                <a:spcPct val="132000"/>
              </a:lnSpc>
              <a:buFont typeface="Wingdings" panose="05000000000000000000" pitchFamily="2" charset="2"/>
              <a:buChar char="§"/>
            </a:pPr>
            <a:endParaRPr lang="en-US" altLang="en-US" dirty="0"/>
          </a:p>
          <a:p>
            <a:pPr algn="just" eaLnBrk="1" hangingPunct="1">
              <a:lnSpc>
                <a:spcPct val="132000"/>
              </a:lnSpc>
              <a:buFont typeface="Wingdings" panose="05000000000000000000" pitchFamily="2" charset="2"/>
              <a:buChar char="§"/>
            </a:pPr>
            <a:r>
              <a:rPr lang="en-US" altLang="en-US" b="1" dirty="0"/>
              <a:t>Organizing Requirements -</a:t>
            </a:r>
            <a:r>
              <a:rPr lang="en-US" altLang="en-US" dirty="0"/>
              <a:t> The developers prioritize and arrange the requirements in order of importance, urgency and convenience.</a:t>
            </a:r>
          </a:p>
        </p:txBody>
      </p:sp>
    </p:spTree>
    <p:extLst>
      <p:ext uri="{BB962C8B-B14F-4D97-AF65-F5344CB8AC3E}">
        <p14:creationId xmlns:p14="http://schemas.microsoft.com/office/powerpoint/2010/main" val="28426183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4000" b="1"/>
              <a:t>Requirement Elicitation Process</a:t>
            </a:r>
          </a:p>
        </p:txBody>
      </p:sp>
      <p:sp>
        <p:nvSpPr>
          <p:cNvPr id="3" name="Content Placeholder 2"/>
          <p:cNvSpPr>
            <a:spLocks noGrp="1"/>
          </p:cNvSpPr>
          <p:nvPr>
            <p:ph idx="1"/>
          </p:nvPr>
        </p:nvSpPr>
        <p:spPr>
          <a:xfrm>
            <a:off x="2438400" y="1828800"/>
            <a:ext cx="7810500" cy="4572000"/>
          </a:xfrm>
        </p:spPr>
        <p:txBody>
          <a:bodyPr rtlCol="0">
            <a:normAutofit fontScale="92500"/>
          </a:bodyPr>
          <a:lstStyle/>
          <a:p>
            <a:pPr marL="257175" indent="-257175" algn="just">
              <a:lnSpc>
                <a:spcPct val="132000"/>
              </a:lnSpc>
              <a:spcBef>
                <a:spcPts val="0"/>
              </a:spcBef>
              <a:spcAft>
                <a:spcPts val="0"/>
              </a:spcAft>
              <a:buFont typeface="Wingdings" panose="05000000000000000000" pitchFamily="2" charset="2"/>
              <a:buChar char="§"/>
              <a:defRPr/>
            </a:pPr>
            <a:r>
              <a:rPr lang="en-US" sz="2100" b="1" dirty="0"/>
              <a:t>Negotiation &amp; discussion -</a:t>
            </a:r>
            <a:r>
              <a:rPr lang="en-US" sz="2100" dirty="0"/>
              <a:t> If requirements are ambiguous or there are some conflicts in requirements of various stakeholders, if they are, it is then negotiated and discussed with stakeholders. Requirements may then be prioritized and reasonably compromised.</a:t>
            </a:r>
          </a:p>
          <a:p>
            <a:pPr marL="257175" indent="-257175" algn="just">
              <a:lnSpc>
                <a:spcPct val="132000"/>
              </a:lnSpc>
              <a:spcBef>
                <a:spcPts val="0"/>
              </a:spcBef>
              <a:spcAft>
                <a:spcPts val="0"/>
              </a:spcAft>
              <a:buFont typeface="Wingdings" panose="05000000000000000000" pitchFamily="2" charset="2"/>
              <a:buChar char="§"/>
              <a:defRPr/>
            </a:pPr>
            <a:r>
              <a:rPr lang="en-US" sz="2100" dirty="0"/>
              <a:t>The requirements come from various stakeholders. To remove the ambiguity and conflicts, they are discussed for clarity and correctness. Unrealistic requirements are compromised reasonably.</a:t>
            </a:r>
          </a:p>
          <a:p>
            <a:pPr marL="257175" indent="-257175" algn="just">
              <a:lnSpc>
                <a:spcPct val="132000"/>
              </a:lnSpc>
              <a:spcBef>
                <a:spcPts val="0"/>
              </a:spcBef>
              <a:spcAft>
                <a:spcPts val="0"/>
              </a:spcAft>
              <a:buFont typeface="Wingdings" panose="05000000000000000000" pitchFamily="2" charset="2"/>
              <a:buChar char="§"/>
              <a:defRPr/>
            </a:pPr>
            <a:r>
              <a:rPr lang="en-US" sz="2100" b="1" dirty="0"/>
              <a:t>Documentation -</a:t>
            </a:r>
            <a:r>
              <a:rPr lang="en-US" sz="2100" dirty="0"/>
              <a:t> All formal &amp; informal, functional and non-functional requirements are documented and made available for next phase processing.</a:t>
            </a:r>
          </a:p>
          <a:p>
            <a:pPr>
              <a:defRPr/>
            </a:pPr>
            <a:endParaRPr lang="en-US" dirty="0"/>
          </a:p>
        </p:txBody>
      </p:sp>
    </p:spTree>
    <p:extLst>
      <p:ext uri="{BB962C8B-B14F-4D97-AF65-F5344CB8AC3E}">
        <p14:creationId xmlns:p14="http://schemas.microsoft.com/office/powerpoint/2010/main" val="100462763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743201" y="1371600"/>
            <a:ext cx="6270625" cy="554038"/>
          </a:xfrm>
        </p:spPr>
        <p:txBody>
          <a:bodyPr rtlCol="0">
            <a:normAutofit/>
          </a:bodyPr>
          <a:lstStyle/>
          <a:p>
            <a:pPr algn="l">
              <a:defRPr/>
            </a:pPr>
            <a:r>
              <a:rPr lang="en-US" sz="2250" b="1" dirty="0"/>
              <a:t>Requirements Elicitation Techniques</a:t>
            </a:r>
          </a:p>
        </p:txBody>
      </p:sp>
      <p:sp>
        <p:nvSpPr>
          <p:cNvPr id="22531" name="Text Placeholder 4"/>
          <p:cNvSpPr>
            <a:spLocks noGrp="1"/>
          </p:cNvSpPr>
          <p:nvPr>
            <p:ph type="subTitle" idx="1"/>
          </p:nvPr>
        </p:nvSpPr>
        <p:spPr>
          <a:xfrm>
            <a:off x="2419351" y="2057401"/>
            <a:ext cx="6608763" cy="3789363"/>
          </a:xfrm>
        </p:spPr>
        <p:txBody>
          <a:bodyPr/>
          <a:lstStyle/>
          <a:p>
            <a:pPr marL="685800" lvl="1" indent="-342900" algn="l">
              <a:lnSpc>
                <a:spcPct val="90000"/>
              </a:lnSpc>
              <a:buFont typeface="Wingdings" panose="05000000000000000000" pitchFamily="2" charset="2"/>
              <a:buChar char="§"/>
            </a:pPr>
            <a:r>
              <a:rPr lang="en-CA" altLang="en-US" dirty="0"/>
              <a:t>Stakeholder analysis</a:t>
            </a:r>
          </a:p>
          <a:p>
            <a:pPr marL="685800" lvl="1" indent="-342900" algn="l">
              <a:lnSpc>
                <a:spcPct val="90000"/>
              </a:lnSpc>
              <a:buFont typeface="Wingdings" panose="05000000000000000000" pitchFamily="2" charset="2"/>
              <a:buChar char="§"/>
            </a:pPr>
            <a:r>
              <a:rPr lang="en-CA" altLang="en-US" dirty="0"/>
              <a:t>Analysis of existing systems</a:t>
            </a:r>
          </a:p>
          <a:p>
            <a:pPr marL="685800" lvl="1" indent="-342900" algn="l">
              <a:lnSpc>
                <a:spcPct val="90000"/>
              </a:lnSpc>
              <a:buFont typeface="Wingdings" panose="05000000000000000000" pitchFamily="2" charset="2"/>
              <a:buChar char="§"/>
            </a:pPr>
            <a:r>
              <a:rPr lang="en-CA" altLang="en-US" dirty="0"/>
              <a:t>Review available documentation or background reading</a:t>
            </a:r>
          </a:p>
          <a:p>
            <a:pPr marL="685800" lvl="1" indent="-342900" algn="l">
              <a:lnSpc>
                <a:spcPct val="90000"/>
              </a:lnSpc>
              <a:buFont typeface="Wingdings" panose="05000000000000000000" pitchFamily="2" charset="2"/>
              <a:buChar char="§"/>
            </a:pPr>
            <a:r>
              <a:rPr lang="en-CA" altLang="en-US" dirty="0"/>
              <a:t>Observation and Social Analysis</a:t>
            </a:r>
          </a:p>
          <a:p>
            <a:pPr marL="685800" lvl="1" indent="-342900" algn="l">
              <a:lnSpc>
                <a:spcPct val="90000"/>
              </a:lnSpc>
              <a:buFont typeface="Wingdings" panose="05000000000000000000" pitchFamily="2" charset="2"/>
              <a:buChar char="§"/>
            </a:pPr>
            <a:r>
              <a:rPr lang="en-CA" altLang="en-US" dirty="0"/>
              <a:t>Brainstorming</a:t>
            </a:r>
          </a:p>
          <a:p>
            <a:pPr marL="685800" lvl="1" indent="-342900" algn="l">
              <a:lnSpc>
                <a:spcPct val="90000"/>
              </a:lnSpc>
              <a:buFont typeface="Wingdings" panose="05000000000000000000" pitchFamily="2" charset="2"/>
              <a:buChar char="§"/>
            </a:pPr>
            <a:r>
              <a:rPr lang="en-CA" altLang="en-US" dirty="0"/>
              <a:t>Survey/Questionnaires</a:t>
            </a:r>
          </a:p>
          <a:p>
            <a:pPr marL="685800" lvl="1" indent="-342900" algn="l">
              <a:lnSpc>
                <a:spcPct val="90000"/>
              </a:lnSpc>
              <a:buFont typeface="Wingdings" panose="05000000000000000000" pitchFamily="2" charset="2"/>
              <a:buChar char="§"/>
            </a:pPr>
            <a:r>
              <a:rPr lang="en-CA" altLang="en-US" dirty="0"/>
              <a:t>Interviewing</a:t>
            </a:r>
          </a:p>
          <a:p>
            <a:pPr marL="685800" lvl="1" indent="-342900" algn="l">
              <a:lnSpc>
                <a:spcPct val="90000"/>
              </a:lnSpc>
              <a:buFont typeface="Wingdings" panose="05000000000000000000" pitchFamily="2" charset="2"/>
              <a:buChar char="§"/>
            </a:pPr>
            <a:r>
              <a:rPr lang="en-CA" altLang="en-US"/>
              <a:t>Prototyping</a:t>
            </a:r>
            <a:endParaRPr lang="en-CA" altLang="en-US" dirty="0"/>
          </a:p>
        </p:txBody>
      </p:sp>
    </p:spTree>
    <p:extLst>
      <p:ext uri="{BB962C8B-B14F-4D97-AF65-F5344CB8AC3E}">
        <p14:creationId xmlns:p14="http://schemas.microsoft.com/office/powerpoint/2010/main" val="419830651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982425" y="685800"/>
            <a:ext cx="8215313" cy="1130300"/>
          </a:xfrm>
        </p:spPr>
        <p:txBody>
          <a:bodyPr>
            <a:no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Requirements Documentation</a:t>
            </a:r>
            <a:br>
              <a:rPr lang="en-GB" sz="4800" dirty="0"/>
            </a:br>
            <a:r>
              <a:rPr lang="en-GB" sz="2400" dirty="0"/>
              <a:t>Requirement Definition: Steps Documenting Process</a:t>
            </a:r>
          </a:p>
        </p:txBody>
      </p:sp>
      <p:sp>
        <p:nvSpPr>
          <p:cNvPr id="6147" name="Rectangle 3"/>
          <p:cNvSpPr>
            <a:spLocks noGrp="1" noChangeArrowheads="1"/>
          </p:cNvSpPr>
          <p:nvPr>
            <p:ph idx="1"/>
          </p:nvPr>
        </p:nvSpPr>
        <p:spPr>
          <a:xfrm>
            <a:off x="1981201" y="2498726"/>
            <a:ext cx="8215313" cy="4054475"/>
          </a:xfrm>
        </p:spPr>
        <p:txBody>
          <a:bodyPr/>
          <a:lstStyle/>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Outline the general purpose and scope of the system, including relevant benefits, objectives, and goals</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Describe the background and the rationale behind proposal for new system</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Describe the essential characteristics of an acceptable solution</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Describe the environment in which the system will operate</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Outline a description of the proposal, if the customer has a proposal for solving the problem</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List any assumptions we make about how the environment behaves</a:t>
            </a:r>
          </a:p>
        </p:txBody>
      </p:sp>
    </p:spTree>
    <p:extLst>
      <p:ext uri="{BB962C8B-B14F-4D97-AF65-F5344CB8AC3E}">
        <p14:creationId xmlns:p14="http://schemas.microsoft.com/office/powerpoint/2010/main" val="3998873864"/>
      </p:ext>
    </p:extLst>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3"/>
          <p:cNvSpPr>
            <a:spLocks noGrp="1" noChangeArrowheads="1"/>
          </p:cNvSpPr>
          <p:nvPr>
            <p:ph idx="1"/>
          </p:nvPr>
        </p:nvSpPr>
        <p:spPr>
          <a:xfrm>
            <a:off x="1981201" y="1941512"/>
            <a:ext cx="8213725" cy="4687888"/>
          </a:xfrm>
        </p:spPr>
        <p:txBody>
          <a:bodyPr>
            <a:normAutofit lnSpcReduction="10000"/>
          </a:bodyPr>
          <a:lstStyle/>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Describe all inputs and outputs in detail, including</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sources of inputs</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destinations of outputs, </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the value ranges </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data format of inputs and output data</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data protocols</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window formats and organizations</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timing constraint </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Restate the required functionality in terms of the interfaces' inputs and outputs</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Devise fit criteria for each of the customer's quality requirements </a:t>
            </a:r>
          </a:p>
        </p:txBody>
      </p:sp>
      <p:sp>
        <p:nvSpPr>
          <p:cNvPr id="6" name="Rectangle 2"/>
          <p:cNvSpPr>
            <a:spLocks noGrp="1" noChangeArrowheads="1"/>
          </p:cNvSpPr>
          <p:nvPr>
            <p:ph type="title"/>
          </p:nvPr>
        </p:nvSpPr>
        <p:spPr>
          <a:xfrm>
            <a:off x="1982425" y="685800"/>
            <a:ext cx="8215313" cy="1130300"/>
          </a:xfrm>
        </p:spPr>
        <p:txBody>
          <a:bodyPr>
            <a:no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Requirements Documentation</a:t>
            </a:r>
            <a:br>
              <a:rPr lang="en-GB" sz="4800" dirty="0"/>
            </a:br>
            <a:r>
              <a:rPr lang="en-GB" sz="2400" dirty="0"/>
              <a:t>Requirement Specification: Steps Documenting Process</a:t>
            </a:r>
          </a:p>
        </p:txBody>
      </p:sp>
    </p:spTree>
    <p:extLst>
      <p:ext uri="{BB962C8B-B14F-4D97-AF65-F5344CB8AC3E}">
        <p14:creationId xmlns:p14="http://schemas.microsoft.com/office/powerpoint/2010/main" val="4244430207"/>
      </p:ext>
    </p:extLst>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8" name="AutoShape 4"/>
          <p:cNvSpPr>
            <a:spLocks noChangeArrowheads="1"/>
          </p:cNvSpPr>
          <p:nvPr/>
        </p:nvSpPr>
        <p:spPr bwMode="auto">
          <a:xfrm>
            <a:off x="2057401" y="1960563"/>
            <a:ext cx="3233747" cy="4748096"/>
          </a:xfrm>
          <a:prstGeom prst="roundRect">
            <a:avLst>
              <a:gd name="adj" fmla="val 42"/>
            </a:avLst>
          </a:prstGeom>
          <a:noFill/>
          <a:ln w="9525">
            <a:noFill/>
            <a:round/>
            <a:headEnd/>
            <a:tailEnd/>
          </a:ln>
        </p:spPr>
        <p:txBody>
          <a:bodyPr wrap="none" lIns="90000" tIns="46800" rIns="90000" bIns="46800">
            <a:spAutoFit/>
          </a:bodyPr>
          <a:lstStyle/>
          <a:p>
            <a:pPr marL="220663" indent="-220663">
              <a:lnSpc>
                <a:spcPct val="90000"/>
              </a:lnSpc>
              <a:buClr>
                <a:srgbClr val="000000"/>
              </a:buClr>
              <a:buSzPct val="100000"/>
              <a:buFont typeface="Times New Roman" pitchFamily="18"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 Introduction to the Document</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1.1  Purpose of the Product</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1.2  Scope of the Product</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1.3  Acronyms, Abbreviations, Definitions</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1.4  References</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1.5  Outline of the rest of the SRS</a:t>
            </a:r>
          </a:p>
          <a:p>
            <a:pPr marL="220663" indent="-220663">
              <a:lnSpc>
                <a:spcPct val="90000"/>
              </a:lnSpc>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General Description of Product</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2.1  Context of Product</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2.2  Product Functions</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2.3  User Characteristics</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2.4  Constraints</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2.5  Assumptions and Dependencies</a:t>
            </a:r>
          </a:p>
          <a:p>
            <a:pPr marL="220663" indent="-220663">
              <a:lnSpc>
                <a:spcPct val="90000"/>
              </a:lnSpc>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Specific Requirements</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  External Interface Requirements</a:t>
            </a:r>
          </a:p>
          <a:p>
            <a:pPr marL="1933575" lvl="2" indent="-135890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3.1.1  User Interfaces</a:t>
            </a:r>
          </a:p>
          <a:p>
            <a:pPr marL="1933575" lvl="2" indent="-135890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3.1.2  Hardware Interfaces</a:t>
            </a:r>
          </a:p>
          <a:p>
            <a:pPr marL="1933575" lvl="2" indent="-135890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3.1.3  Software Interfaces</a:t>
            </a:r>
          </a:p>
          <a:p>
            <a:pPr marL="1933575" lvl="2" indent="-135890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3.1.4  Communications Interfaces</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3.2  Functional Requirements</a:t>
            </a:r>
          </a:p>
          <a:p>
            <a:pPr marL="1933575" lvl="2" indent="-135890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3.2.1  Requirement 1</a:t>
            </a:r>
          </a:p>
          <a:p>
            <a:pPr marL="1933575" lvl="2" indent="-135890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3.2.2  Requirement 2</a:t>
            </a:r>
          </a:p>
          <a:p>
            <a:pPr marL="1933575" lvl="2" indent="-135890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3.3  Performance Requirements</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3.4  Design Constraints</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3.5  Other Quality Requirements</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solidFill>
                  <a:srgbClr val="000000"/>
                </a:solidFill>
                <a:latin typeface="Cambria" panose="02040503050406030204" pitchFamily="18" charset="0"/>
                <a:ea typeface="Cambria" panose="02040503050406030204" pitchFamily="18" charset="0"/>
                <a:cs typeface="Arial" charset="0"/>
              </a:rPr>
              <a:t>3.6  Other Requirements</a:t>
            </a:r>
          </a:p>
          <a:p>
            <a:pPr marL="220663" indent="-220663">
              <a:lnSpc>
                <a:spcPct val="90000"/>
              </a:lnSpc>
              <a:buClr>
                <a:srgbClr val="000000"/>
              </a:buClr>
              <a:buSzPct val="100000"/>
              <a:buFont typeface="Comic Sans MS" pitchFamily="66" charset="0"/>
              <a:buAutoNum type="arabicPeriod"/>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r>
              <a:rPr lang="en-GB" sz="1200" dirty="0">
                <a:latin typeface="Cambria" panose="02040503050406030204" pitchFamily="18" charset="0"/>
                <a:ea typeface="Cambria" panose="02040503050406030204" pitchFamily="18" charset="0"/>
              </a:rPr>
              <a:t>Appendices</a:t>
            </a:r>
          </a:p>
          <a:p>
            <a:pPr lvl="1" indent="-120650">
              <a:lnSpc>
                <a:spcPct val="90000"/>
              </a:lnSpc>
              <a:buClr>
                <a:srgbClr val="000000"/>
              </a:buClr>
              <a:buSzPct val="100000"/>
              <a:tabLst>
                <a:tab pos="220663" algn="l"/>
                <a:tab pos="677863" algn="l"/>
                <a:tab pos="1135063" algn="l"/>
                <a:tab pos="1592263" algn="l"/>
                <a:tab pos="2049463" algn="l"/>
                <a:tab pos="2506663" algn="l"/>
                <a:tab pos="2963863" algn="l"/>
                <a:tab pos="3421063" algn="l"/>
                <a:tab pos="3878263" algn="l"/>
                <a:tab pos="4335463" algn="l"/>
                <a:tab pos="4792663" algn="l"/>
                <a:tab pos="5249863" algn="l"/>
                <a:tab pos="5707063" algn="l"/>
                <a:tab pos="6164263" algn="l"/>
                <a:tab pos="6621463" algn="l"/>
                <a:tab pos="7078663" algn="l"/>
                <a:tab pos="7535863" algn="l"/>
                <a:tab pos="7993063" algn="l"/>
                <a:tab pos="8450263" algn="l"/>
                <a:tab pos="8907463" algn="l"/>
                <a:tab pos="9364663" algn="l"/>
              </a:tabLst>
            </a:pPr>
            <a:endParaRPr lang="en-GB" sz="1200" dirty="0">
              <a:solidFill>
                <a:srgbClr val="000000"/>
              </a:solidFill>
              <a:latin typeface="Cambria" panose="02040503050406030204" pitchFamily="18" charset="0"/>
              <a:ea typeface="Cambria" panose="02040503050406030204" pitchFamily="18" charset="0"/>
              <a:cs typeface="Arial" charset="0"/>
            </a:endParaRPr>
          </a:p>
        </p:txBody>
      </p:sp>
      <p:sp>
        <p:nvSpPr>
          <p:cNvPr id="6" name="Rectangle 2"/>
          <p:cNvSpPr>
            <a:spLocks noGrp="1" noChangeArrowheads="1"/>
          </p:cNvSpPr>
          <p:nvPr>
            <p:ph type="title"/>
          </p:nvPr>
        </p:nvSpPr>
        <p:spPr>
          <a:xfrm>
            <a:off x="1982425" y="685800"/>
            <a:ext cx="8215313" cy="1130300"/>
          </a:xfrm>
        </p:spPr>
        <p:txBody>
          <a:bodyPr>
            <a:no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Requirements Documentation</a:t>
            </a:r>
            <a:br>
              <a:rPr lang="en-GB" sz="4800" dirty="0"/>
            </a:br>
            <a:r>
              <a:rPr lang="en-GB" sz="2400" dirty="0"/>
              <a:t>IEEE Standard for SRS Organized by Requirements</a:t>
            </a:r>
          </a:p>
        </p:txBody>
      </p:sp>
      <p:sp>
        <p:nvSpPr>
          <p:cNvPr id="2" name="TextBox 1"/>
          <p:cNvSpPr txBox="1"/>
          <p:nvPr/>
        </p:nvSpPr>
        <p:spPr>
          <a:xfrm>
            <a:off x="5638800" y="1912022"/>
            <a:ext cx="4876800" cy="3726778"/>
          </a:xfrm>
          <a:prstGeom prst="rect">
            <a:avLst/>
          </a:prstGeom>
          <a:noFill/>
        </p:spPr>
        <p:txBody>
          <a:bodyPr wrap="square" rtlCol="0">
            <a:normAutofit/>
          </a:bodyPr>
          <a:lstStyle/>
          <a:p>
            <a:r>
              <a:rPr lang="en-US" sz="1400" b="1" dirty="0"/>
              <a:t>Functional Requirements for a Spellchecker:</a:t>
            </a:r>
          </a:p>
          <a:p>
            <a:r>
              <a:rPr lang="en-US" sz="1400" dirty="0"/>
              <a:t>Requirement 1: </a:t>
            </a:r>
          </a:p>
          <a:p>
            <a:r>
              <a:rPr lang="en-US" sz="1400" dirty="0"/>
              <a:t>System should keep track of words being typed in the existing word processor</a:t>
            </a:r>
          </a:p>
          <a:p>
            <a:r>
              <a:rPr lang="en-US" sz="1400" dirty="0"/>
              <a:t>Requirement 2:</a:t>
            </a:r>
          </a:p>
          <a:p>
            <a:r>
              <a:rPr lang="en-US" sz="1400" dirty="0"/>
              <a:t>System should check against each typed word if it is a valid word in the corresponding dictionary</a:t>
            </a:r>
          </a:p>
          <a:p>
            <a:r>
              <a:rPr lang="en-US" sz="1400" dirty="0"/>
              <a:t>Requirement 3:</a:t>
            </a:r>
          </a:p>
          <a:p>
            <a:r>
              <a:rPr lang="en-US" sz="1400" dirty="0"/>
              <a:t>System should highlight the wrong words (i.e. which are not part of dictionary) while the user types in the existing word processor.</a:t>
            </a:r>
          </a:p>
          <a:p>
            <a:r>
              <a:rPr lang="en-US" sz="1400" dirty="0"/>
              <a:t>Requirement 4: </a:t>
            </a:r>
          </a:p>
          <a:p>
            <a:r>
              <a:rPr lang="en-US" sz="1400" dirty="0"/>
              <a:t>System should give the user an option to make correction in case there is a wrong word typed</a:t>
            </a:r>
          </a:p>
          <a:p>
            <a:r>
              <a:rPr lang="en-US" sz="1400" dirty="0"/>
              <a:t>Requirement 5:</a:t>
            </a:r>
          </a:p>
          <a:p>
            <a:r>
              <a:rPr lang="en-US" sz="1400" dirty="0"/>
              <a:t>System should suggest correct words when user opts to make a  correction against a wrong word</a:t>
            </a:r>
          </a:p>
        </p:txBody>
      </p:sp>
      <p:sp>
        <p:nvSpPr>
          <p:cNvPr id="5" name="TextBox 4"/>
          <p:cNvSpPr txBox="1"/>
          <p:nvPr/>
        </p:nvSpPr>
        <p:spPr>
          <a:xfrm>
            <a:off x="5638800" y="5486402"/>
            <a:ext cx="4876800" cy="1523999"/>
          </a:xfrm>
          <a:prstGeom prst="rect">
            <a:avLst/>
          </a:prstGeom>
          <a:noFill/>
        </p:spPr>
        <p:txBody>
          <a:bodyPr wrap="square" rtlCol="0">
            <a:normAutofit/>
          </a:bodyPr>
          <a:lstStyle/>
          <a:p>
            <a:r>
              <a:rPr lang="en-US" sz="1400" b="1" dirty="0"/>
              <a:t>Non Functional Requirements for a Spellchecker:</a:t>
            </a:r>
          </a:p>
          <a:p>
            <a:r>
              <a:rPr lang="en-US" sz="1400" dirty="0"/>
              <a:t>Requirement 1:</a:t>
            </a:r>
          </a:p>
          <a:p>
            <a:r>
              <a:rPr lang="en-US" sz="1400" dirty="0"/>
              <a:t>System should integrate with an existing word processor that runs on Linux.</a:t>
            </a:r>
          </a:p>
          <a:p>
            <a:r>
              <a:rPr lang="en-US" sz="1400" dirty="0"/>
              <a:t>Requirement 2:</a:t>
            </a:r>
          </a:p>
          <a:p>
            <a:r>
              <a:rPr lang="en-US" sz="1400" dirty="0"/>
              <a:t>System should use Red color to highlight the wrong words </a:t>
            </a:r>
          </a:p>
        </p:txBody>
      </p:sp>
    </p:spTree>
    <p:extLst>
      <p:ext uri="{BB962C8B-B14F-4D97-AF65-F5344CB8AC3E}">
        <p14:creationId xmlns:p14="http://schemas.microsoft.com/office/powerpoint/2010/main" val="38592752"/>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2"/>
                                        </p:tgtEl>
                                        <p:attrNameLst>
                                          <p:attrName>style.visibility</p:attrName>
                                        </p:attrNameLst>
                                      </p:cBhvr>
                                      <p:to>
                                        <p:strVal val="hidden"/>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5"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371600" y="685800"/>
            <a:ext cx="9601200" cy="790303"/>
          </a:xfrm>
        </p:spPr>
        <p:txBody>
          <a:bodyPr>
            <a:normAutofit/>
          </a:bodyPr>
          <a:lstStyle/>
          <a:p>
            <a:pPr eaLnBrk="1" hangingPunct="1"/>
            <a:r>
              <a:rPr lang="en-GB" b="1" dirty="0"/>
              <a:t>Requirements ---- Introduction</a:t>
            </a:r>
            <a:endParaRPr lang="en-US" sz="2800" b="1" dirty="0"/>
          </a:p>
        </p:txBody>
      </p:sp>
      <p:sp>
        <p:nvSpPr>
          <p:cNvPr id="22531" name="Rectangle 3"/>
          <p:cNvSpPr>
            <a:spLocks noGrp="1" noChangeArrowheads="1"/>
          </p:cNvSpPr>
          <p:nvPr>
            <p:ph idx="1"/>
          </p:nvPr>
        </p:nvSpPr>
        <p:spPr>
          <a:xfrm>
            <a:off x="1371599" y="1951892"/>
            <a:ext cx="9962707" cy="4325816"/>
          </a:xfrm>
        </p:spPr>
        <p:txBody>
          <a:bodyPr>
            <a:normAutofit/>
          </a:bodyPr>
          <a:lstStyle/>
          <a:p>
            <a:pPr marL="12065" marR="5080" indent="0">
              <a:lnSpc>
                <a:spcPct val="110000"/>
              </a:lnSpc>
              <a:buNone/>
              <a:tabLst>
                <a:tab pos="355600" algn="l"/>
                <a:tab pos="356235" algn="l"/>
              </a:tabLst>
            </a:pPr>
            <a:r>
              <a:rPr lang="en-US" sz="2800" spc="-5" dirty="0">
                <a:solidFill>
                  <a:schemeClr val="tx1"/>
                </a:solidFill>
                <a:cs typeface="Times New Roman"/>
              </a:rPr>
              <a:t>“A condition or capability needed by a  user to solve a problem or achieve an  objective”				</a:t>
            </a:r>
            <a:r>
              <a:rPr lang="en-US" sz="2800" dirty="0">
                <a:solidFill>
                  <a:srgbClr val="FFFFFF"/>
                </a:solidFill>
                <a:latin typeface="Times New Roman"/>
                <a:cs typeface="Times New Roman"/>
              </a:rPr>
              <a:t> </a:t>
            </a:r>
            <a:r>
              <a:rPr lang="en-US" sz="2800" b="1" i="1" dirty="0">
                <a:solidFill>
                  <a:schemeClr val="tx1"/>
                </a:solidFill>
                <a:cs typeface="Times New Roman"/>
              </a:rPr>
              <a:t>– IEEE </a:t>
            </a:r>
            <a:endParaRPr lang="en-US" sz="2800" b="1" i="1" spc="-5" dirty="0">
              <a:solidFill>
                <a:schemeClr val="tx1"/>
              </a:solidFill>
              <a:cs typeface="Times New Roman"/>
            </a:endParaRPr>
          </a:p>
          <a:p>
            <a:pPr marL="469265" marR="5080" indent="-457200">
              <a:lnSpc>
                <a:spcPct val="110000"/>
              </a:lnSpc>
              <a:tabLst>
                <a:tab pos="355600" algn="l"/>
                <a:tab pos="356235" algn="l"/>
              </a:tabLst>
            </a:pPr>
            <a:r>
              <a:rPr lang="en-US" sz="2800" spc="-5" dirty="0">
                <a:solidFill>
                  <a:schemeClr val="tx1"/>
                </a:solidFill>
                <a:cs typeface="Times New Roman"/>
              </a:rPr>
              <a:t>Software requirements are complete  specification of the desired external  behavior of the software system to be  built</a:t>
            </a:r>
          </a:p>
          <a:p>
            <a:pPr marL="469265" marR="5080" indent="-457200">
              <a:lnSpc>
                <a:spcPct val="110000"/>
              </a:lnSpc>
              <a:tabLst>
                <a:tab pos="355600" algn="l"/>
                <a:tab pos="356235" algn="l"/>
              </a:tabLst>
            </a:pPr>
            <a:r>
              <a:rPr lang="en-US" sz="2800" spc="-5" dirty="0">
                <a:solidFill>
                  <a:schemeClr val="tx1"/>
                </a:solidFill>
                <a:cs typeface="Times New Roman"/>
              </a:rPr>
              <a:t>They also represent External behavior  of the system</a:t>
            </a:r>
          </a:p>
          <a:p>
            <a:pPr marL="469265" marR="5080" indent="-457200">
              <a:lnSpc>
                <a:spcPct val="110000"/>
              </a:lnSpc>
              <a:tabLst>
                <a:tab pos="355600" algn="l"/>
                <a:tab pos="356235" algn="l"/>
              </a:tabLst>
            </a:pPr>
            <a:endParaRPr lang="en-US" sz="2800" spc="-5" dirty="0">
              <a:solidFill>
                <a:schemeClr val="tx1"/>
              </a:solidFill>
              <a:cs typeface="Times New Roman"/>
            </a:endParaRPr>
          </a:p>
          <a:p>
            <a:pPr marL="355600" marR="5080" indent="-343535">
              <a:lnSpc>
                <a:spcPts val="3890"/>
              </a:lnSpc>
              <a:buChar char="•"/>
              <a:tabLst>
                <a:tab pos="355600" algn="l"/>
                <a:tab pos="356235" algn="l"/>
              </a:tabLst>
            </a:pPr>
            <a:endParaRPr lang="en-US" sz="2800" dirty="0">
              <a:solidFill>
                <a:schemeClr val="tx1"/>
              </a:solidFill>
              <a:cs typeface="Times New Roman"/>
            </a:endParaRPr>
          </a:p>
          <a:p>
            <a:pPr marL="355600" marR="5080" indent="-343535">
              <a:lnSpc>
                <a:spcPct val="90000"/>
              </a:lnSpc>
              <a:buChar char="•"/>
              <a:tabLst>
                <a:tab pos="355600" algn="l"/>
                <a:tab pos="356235" algn="l"/>
              </a:tabLst>
            </a:pPr>
            <a:endParaRPr lang="en-US" sz="2800" dirty="0">
              <a:solidFill>
                <a:schemeClr val="tx1"/>
              </a:solidFill>
              <a:cs typeface="Times New Roman"/>
            </a:endParaRPr>
          </a:p>
        </p:txBody>
      </p:sp>
    </p:spTree>
    <p:extLst>
      <p:ext uri="{BB962C8B-B14F-4D97-AF65-F5344CB8AC3E}">
        <p14:creationId xmlns:p14="http://schemas.microsoft.com/office/powerpoint/2010/main" val="1365298028"/>
      </p:ext>
    </p:extLst>
  </p:cSld>
  <p:clrMapOvr>
    <a:overrideClrMapping bg1="lt1" tx1="dk1" bg2="lt2" tx2="dk2" accent1="accent1" accent2="accent2" accent3="accent3" accent4="accent4" accent5="accent5" accent6="accent6" hlink="hlink" folHlink="folHlink"/>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3"/>
          <p:cNvSpPr>
            <a:spLocks noGrp="1" noChangeArrowheads="1"/>
          </p:cNvSpPr>
          <p:nvPr>
            <p:ph idx="1"/>
          </p:nvPr>
        </p:nvSpPr>
        <p:spPr>
          <a:xfrm>
            <a:off x="1981201" y="1965326"/>
            <a:ext cx="8215313" cy="4664075"/>
          </a:xfrm>
        </p:spPr>
        <p:txBody>
          <a:bodyPr/>
          <a:lstStyle/>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Process management is a set of procedures that track</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requirements that define what the system should do</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design modules that are generated from the requirement</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program code that implements the design</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tests that verify the functionality of the system</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the documents that describe the system</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600" dirty="0"/>
              <a:t>It provides the threads that tie the system parts together</a:t>
            </a:r>
          </a:p>
        </p:txBody>
      </p:sp>
      <p:sp>
        <p:nvSpPr>
          <p:cNvPr id="5" name="Rectangle 2"/>
          <p:cNvSpPr>
            <a:spLocks noGrp="1" noChangeArrowheads="1"/>
          </p:cNvSpPr>
          <p:nvPr>
            <p:ph type="title"/>
          </p:nvPr>
        </p:nvSpPr>
        <p:spPr>
          <a:xfrm>
            <a:off x="1982425" y="685800"/>
            <a:ext cx="8215313" cy="1130300"/>
          </a:xfrm>
        </p:spPr>
        <p:txBody>
          <a:bodyPr>
            <a:no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Requirements Documentation</a:t>
            </a:r>
            <a:br>
              <a:rPr lang="en-GB" sz="4800" dirty="0"/>
            </a:br>
            <a:r>
              <a:rPr lang="en-GB" sz="2400" dirty="0"/>
              <a:t>Process Management and Requirements Traceability</a:t>
            </a:r>
          </a:p>
        </p:txBody>
      </p:sp>
    </p:spTree>
    <p:extLst>
      <p:ext uri="{BB962C8B-B14F-4D97-AF65-F5344CB8AC3E}">
        <p14:creationId xmlns:p14="http://schemas.microsoft.com/office/powerpoint/2010/main" val="2344140116"/>
      </p:ext>
    </p:extLst>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3"/>
          <p:cNvSpPr>
            <a:spLocks noGrp="1" noChangeArrowheads="1"/>
          </p:cNvSpPr>
          <p:nvPr>
            <p:ph idx="1"/>
          </p:nvPr>
        </p:nvSpPr>
        <p:spPr>
          <a:xfrm>
            <a:off x="1981201" y="1812926"/>
            <a:ext cx="8215313" cy="4664075"/>
          </a:xfrm>
        </p:spPr>
        <p:txBody>
          <a:bodyPr/>
          <a:lstStyle/>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Horizontal threads show the coordination between development activities</a:t>
            </a:r>
          </a:p>
        </p:txBody>
      </p:sp>
      <p:pic>
        <p:nvPicPr>
          <p:cNvPr id="13316" name="Picture 91"/>
          <p:cNvPicPr>
            <a:picLocks noChangeAspect="1" noChangeArrowheads="1"/>
          </p:cNvPicPr>
          <p:nvPr/>
        </p:nvPicPr>
        <p:blipFill>
          <a:blip r:embed="rId3" cstate="print"/>
          <a:srcRect/>
          <a:stretch>
            <a:fillRect/>
          </a:stretch>
        </p:blipFill>
        <p:spPr bwMode="auto">
          <a:xfrm>
            <a:off x="3276600" y="2616200"/>
            <a:ext cx="5791200" cy="3937000"/>
          </a:xfrm>
          <a:prstGeom prst="rect">
            <a:avLst/>
          </a:prstGeom>
          <a:noFill/>
          <a:ln w="9525">
            <a:noFill/>
            <a:miter lim="800000"/>
            <a:headEnd/>
            <a:tailEnd/>
          </a:ln>
        </p:spPr>
      </p:pic>
      <p:sp>
        <p:nvSpPr>
          <p:cNvPr id="6" name="Rectangle 2"/>
          <p:cNvSpPr>
            <a:spLocks noGrp="1" noChangeArrowheads="1"/>
          </p:cNvSpPr>
          <p:nvPr>
            <p:ph type="title"/>
          </p:nvPr>
        </p:nvSpPr>
        <p:spPr>
          <a:xfrm>
            <a:off x="1982425" y="685800"/>
            <a:ext cx="8215313" cy="1130300"/>
          </a:xfrm>
        </p:spPr>
        <p:txBody>
          <a:bodyPr>
            <a:no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Requirements Documentation</a:t>
            </a:r>
            <a:br>
              <a:rPr lang="en-GB" sz="4800" dirty="0"/>
            </a:br>
            <a:r>
              <a:rPr lang="en-GB" sz="2400" dirty="0"/>
              <a:t>Development Activities and Traceability</a:t>
            </a:r>
          </a:p>
        </p:txBody>
      </p:sp>
    </p:spTree>
    <p:extLst>
      <p:ext uri="{BB962C8B-B14F-4D97-AF65-F5344CB8AC3E}">
        <p14:creationId xmlns:p14="http://schemas.microsoft.com/office/powerpoint/2010/main" val="603620532"/>
      </p:ext>
    </p:extLst>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3"/>
          <p:cNvSpPr>
            <a:spLocks noGrp="1" noChangeArrowheads="1"/>
          </p:cNvSpPr>
          <p:nvPr>
            <p:ph idx="1"/>
          </p:nvPr>
        </p:nvSpPr>
        <p:spPr>
          <a:xfrm>
            <a:off x="1981201" y="1736726"/>
            <a:ext cx="8215313" cy="4664075"/>
          </a:xfrm>
        </p:spPr>
        <p:txBody>
          <a:bodyPr/>
          <a:lstStyle/>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In requirements validation, we check that our requirements definition accurately reflects the customer's needs</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In verification, we check that one document or artefact conforms to another</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Verification ensures that we build the system right, whereas validation ensures that we build the right system</a:t>
            </a:r>
          </a:p>
        </p:txBody>
      </p:sp>
      <p:sp>
        <p:nvSpPr>
          <p:cNvPr id="5" name="Rectangle 2"/>
          <p:cNvSpPr>
            <a:spLocks noGrp="1" noChangeArrowheads="1"/>
          </p:cNvSpPr>
          <p:nvPr>
            <p:ph type="title"/>
          </p:nvPr>
        </p:nvSpPr>
        <p:spPr>
          <a:xfrm>
            <a:off x="1982425" y="685800"/>
            <a:ext cx="8215313" cy="1130300"/>
          </a:xfrm>
        </p:spPr>
        <p:txBody>
          <a:bodyPr>
            <a:no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sz="4800" dirty="0"/>
              <a:t>Validation and Verification</a:t>
            </a:r>
            <a:br>
              <a:rPr lang="en-GB" sz="4800" dirty="0"/>
            </a:br>
            <a:endParaRPr lang="en-GB" sz="2400" dirty="0"/>
          </a:p>
        </p:txBody>
      </p:sp>
    </p:spTree>
    <p:extLst>
      <p:ext uri="{BB962C8B-B14F-4D97-AF65-F5344CB8AC3E}">
        <p14:creationId xmlns:p14="http://schemas.microsoft.com/office/powerpoint/2010/main" val="3160826581"/>
      </p:ext>
    </p:extLst>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981201" y="698500"/>
            <a:ext cx="8215313" cy="1130300"/>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Validation and Verification</a:t>
            </a:r>
            <a:br>
              <a:rPr lang="en-GB" dirty="0"/>
            </a:br>
            <a:r>
              <a:rPr lang="en-GB" sz="2800" dirty="0"/>
              <a:t>Requirements Review</a:t>
            </a:r>
          </a:p>
        </p:txBody>
      </p:sp>
      <p:sp>
        <p:nvSpPr>
          <p:cNvPr id="15363" name="Rectangle 3"/>
          <p:cNvSpPr>
            <a:spLocks noGrp="1" noChangeArrowheads="1"/>
          </p:cNvSpPr>
          <p:nvPr>
            <p:ph idx="1"/>
          </p:nvPr>
        </p:nvSpPr>
        <p:spPr>
          <a:xfrm>
            <a:off x="1981201" y="1889126"/>
            <a:ext cx="8215313" cy="4664075"/>
          </a:xfrm>
        </p:spPr>
        <p:txBody>
          <a:bodyPr/>
          <a:lstStyle/>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Review the stated goals and objectives of the system</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Compare the requirements with the goals and objectives</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Review the environment in which the system is to operate</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Review the information flow and proposed functions</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Assess and document the risk, discuss and compare alternatives</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Testing the system: how the requirements will be revalidated as the requirements grow and change</a:t>
            </a:r>
          </a:p>
        </p:txBody>
      </p:sp>
    </p:spTree>
    <p:extLst>
      <p:ext uri="{BB962C8B-B14F-4D97-AF65-F5344CB8AC3E}">
        <p14:creationId xmlns:p14="http://schemas.microsoft.com/office/powerpoint/2010/main" val="3751531249"/>
      </p:ext>
    </p:extLst>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xfrm>
            <a:off x="1981201" y="698863"/>
            <a:ext cx="8215313" cy="1130300"/>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Validation and Verification</a:t>
            </a:r>
            <a:br>
              <a:rPr lang="en-GB" dirty="0"/>
            </a:br>
            <a:r>
              <a:rPr lang="en-GB" sz="2800" dirty="0"/>
              <a:t>Verification</a:t>
            </a:r>
          </a:p>
        </p:txBody>
      </p:sp>
      <p:sp>
        <p:nvSpPr>
          <p:cNvPr id="17411" name="Rectangle 3"/>
          <p:cNvSpPr>
            <a:spLocks noGrp="1" noChangeArrowheads="1"/>
          </p:cNvSpPr>
          <p:nvPr>
            <p:ph idx="1"/>
          </p:nvPr>
        </p:nvSpPr>
        <p:spPr>
          <a:xfrm>
            <a:off x="1981201" y="1965326"/>
            <a:ext cx="8215313" cy="3292475"/>
          </a:xfrm>
        </p:spPr>
        <p:txBody>
          <a:bodyPr/>
          <a:lstStyle/>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Check that the requirements-specification document corresponds to the requirements-definition</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Make sure that if we implement a system that meets the specification, then the system will satisfy the customer's requirements</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Ensure that each requirement in the definition document is traceable to the specification</a:t>
            </a:r>
          </a:p>
        </p:txBody>
      </p:sp>
    </p:spTree>
    <p:extLst>
      <p:ext uri="{BB962C8B-B14F-4D97-AF65-F5344CB8AC3E}">
        <p14:creationId xmlns:p14="http://schemas.microsoft.com/office/powerpoint/2010/main" val="739930135"/>
      </p:ext>
    </p:extLst>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1201" y="317500"/>
            <a:ext cx="8215313" cy="1130300"/>
          </a:xfrm>
        </p:spPr>
        <p:txBody>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Measuring Requirements</a:t>
            </a:r>
          </a:p>
        </p:txBody>
      </p:sp>
      <p:sp>
        <p:nvSpPr>
          <p:cNvPr id="19459" name="Rectangle 3"/>
          <p:cNvSpPr>
            <a:spLocks noGrp="1" noChangeArrowheads="1"/>
          </p:cNvSpPr>
          <p:nvPr>
            <p:ph idx="1"/>
          </p:nvPr>
        </p:nvSpPr>
        <p:spPr>
          <a:xfrm>
            <a:off x="1981201" y="1503362"/>
            <a:ext cx="8213725" cy="4821238"/>
          </a:xfrm>
        </p:spPr>
        <p:txBody>
          <a:bodyPr/>
          <a:lstStyle/>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Measurements focus on three areas</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product</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process</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resources</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Number of requirements can give us a sense of the size of the developed system</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Number of changes to requirements</a:t>
            </a:r>
          </a:p>
          <a:p>
            <a:pPr marL="725488" lvl="1" indent="-26828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Many changes indicate some instability or uncertainty in our understanding of the system</a:t>
            </a:r>
          </a:p>
          <a:p>
            <a:pPr marL="325438" indent="-325438">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400" dirty="0"/>
              <a:t>Requirement-size and change measurements  should be recorded by requirements type</a:t>
            </a:r>
          </a:p>
        </p:txBody>
      </p:sp>
    </p:spTree>
    <p:extLst>
      <p:ext uri="{BB962C8B-B14F-4D97-AF65-F5344CB8AC3E}">
        <p14:creationId xmlns:p14="http://schemas.microsoft.com/office/powerpoint/2010/main" val="3906796943"/>
      </p:ext>
    </p:extLst>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Elaboration</a:t>
            </a:r>
          </a:p>
        </p:txBody>
      </p:sp>
      <p:sp>
        <p:nvSpPr>
          <p:cNvPr id="3" name="Content Placeholder 2"/>
          <p:cNvSpPr>
            <a:spLocks noGrp="1"/>
          </p:cNvSpPr>
          <p:nvPr>
            <p:ph idx="1"/>
          </p:nvPr>
        </p:nvSpPr>
        <p:spPr/>
        <p:txBody>
          <a:bodyPr>
            <a:normAutofit fontScale="92500" lnSpcReduction="20000"/>
          </a:bodyPr>
          <a:lstStyle/>
          <a:p>
            <a:r>
              <a:rPr lang="en-US" dirty="0"/>
              <a:t>Analyze, model, specify…</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Some Analysis Techniques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Data Flow Diagrams (DFD)</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err="1"/>
              <a:t>Usecase</a:t>
            </a:r>
            <a:r>
              <a:rPr lang="en-GB" dirty="0"/>
              <a:t> Diagram</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Object Models (ER Diagrams, Abstract class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Decision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State Diagrams (</a:t>
            </a:r>
            <a:r>
              <a:rPr lang="en-GB" dirty="0" err="1"/>
              <a:t>Statecharts</a:t>
            </a:r>
            <a:r>
              <a:rPr lang="en-GB" dirty="0"/>
              <a: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Fence Diagrams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Tables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Petri Nets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defRPr/>
            </a:pPr>
            <a:r>
              <a:rPr lang="en-GB" dirty="0"/>
              <a:t>Event Traces (Message Sequence Charts)</a:t>
            </a:r>
          </a:p>
          <a:p>
            <a:endParaRPr lang="en-US" dirty="0"/>
          </a:p>
        </p:txBody>
      </p:sp>
      <p:sp>
        <p:nvSpPr>
          <p:cNvPr id="4" name="TextBox 3"/>
          <p:cNvSpPr txBox="1"/>
          <p:nvPr/>
        </p:nvSpPr>
        <p:spPr>
          <a:xfrm>
            <a:off x="2057400" y="6096000"/>
            <a:ext cx="5715000" cy="369332"/>
          </a:xfrm>
          <a:prstGeom prst="rect">
            <a:avLst/>
          </a:prstGeom>
          <a:noFill/>
        </p:spPr>
        <p:txBody>
          <a:bodyPr wrap="square" rtlCol="0">
            <a:spAutoFit/>
          </a:bodyPr>
          <a:lstStyle/>
          <a:p>
            <a:r>
              <a:rPr lang="en-US" dirty="0"/>
              <a:t>Flow-oriented, Scenario-based, Class-based, Behavioral</a:t>
            </a:r>
          </a:p>
        </p:txBody>
      </p:sp>
    </p:spTree>
    <p:extLst>
      <p:ext uri="{BB962C8B-B14F-4D97-AF65-F5344CB8AC3E}">
        <p14:creationId xmlns:p14="http://schemas.microsoft.com/office/powerpoint/2010/main" val="84600605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7" name="Rectangle 2"/>
          <p:cNvSpPr>
            <a:spLocks noGrp="1" noChangeArrowheads="1"/>
          </p:cNvSpPr>
          <p:nvPr>
            <p:ph type="body" idx="4294967295"/>
          </p:nvPr>
        </p:nvSpPr>
        <p:spPr>
          <a:xfrm>
            <a:off x="1981200" y="1447801"/>
            <a:ext cx="8428038" cy="4670425"/>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Components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large box: </a:t>
            </a:r>
            <a:r>
              <a:rPr lang="en-GB" i="1" dirty="0"/>
              <a:t>system boundary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Stick figures outside the box: </a:t>
            </a:r>
            <a:r>
              <a:rPr lang="en-GB" i="1" dirty="0"/>
              <a:t>actors</a:t>
            </a:r>
            <a:r>
              <a:rPr lang="en-GB" dirty="0"/>
              <a:t>, both human and systems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Each oval inside the box: a use case that represents some major required functionality and its variant</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A line between an actor and use case: the actor participates in the use case</a:t>
            </a:r>
          </a:p>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dirty="0"/>
              <a:t>Use cases do not necessarily model all the tasks, instead they are used to specify user views of essential system </a:t>
            </a:r>
            <a:r>
              <a:rPr lang="en-GB" dirty="0" err="1"/>
              <a:t>behavior</a:t>
            </a:r>
            <a:endParaRPr lang="en-GB" dirty="0"/>
          </a:p>
        </p:txBody>
      </p:sp>
      <p:sp>
        <p:nvSpPr>
          <p:cNvPr id="4" name="Rectangle 1"/>
          <p:cNvSpPr>
            <a:spLocks noGrp="1" noChangeArrowheads="1"/>
          </p:cNvSpPr>
          <p:nvPr>
            <p:ph type="title" idx="4294967295"/>
          </p:nvPr>
        </p:nvSpPr>
        <p:spPr>
          <a:xfrm>
            <a:off x="1981200" y="304800"/>
            <a:ext cx="8216900" cy="1131888"/>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Use Case Diagram</a:t>
            </a:r>
          </a:p>
        </p:txBody>
      </p:sp>
    </p:spTree>
    <p:extLst>
      <p:ext uri="{BB962C8B-B14F-4D97-AF65-F5344CB8AC3E}">
        <p14:creationId xmlns:p14="http://schemas.microsoft.com/office/powerpoint/2010/main" val="2536557415"/>
      </p:ext>
    </p:extLst>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Rectangle 2"/>
          <p:cNvSpPr>
            <a:spLocks noGrp="1" noChangeArrowheads="1"/>
          </p:cNvSpPr>
          <p:nvPr>
            <p:ph type="body" idx="4294967295"/>
          </p:nvPr>
        </p:nvSpPr>
        <p:spPr>
          <a:xfrm>
            <a:off x="1981201" y="1042417"/>
            <a:ext cx="8215313" cy="5069460"/>
          </a:xfrm>
        </p:spPr>
        <p:txBody>
          <a:bodyPr/>
          <a:lstStyle/>
          <a:p>
            <a:pPr>
              <a:tabLst>
                <a:tab pos="454025" algn="l"/>
                <a:tab pos="911225" algn="l"/>
                <a:tab pos="1368425" algn="l"/>
                <a:tab pos="1825625" algn="l"/>
                <a:tab pos="2282825" algn="l"/>
                <a:tab pos="2740025" algn="l"/>
                <a:tab pos="3197225" algn="l"/>
                <a:tab pos="3654425" algn="l"/>
                <a:tab pos="4111625" algn="l"/>
                <a:tab pos="4568825" algn="l"/>
                <a:tab pos="5026025" algn="l"/>
                <a:tab pos="5483225" algn="l"/>
                <a:tab pos="5940425" algn="l"/>
                <a:tab pos="6397625" algn="l"/>
                <a:tab pos="6854825" algn="l"/>
                <a:tab pos="7312025" algn="l"/>
                <a:tab pos="7769225" algn="l"/>
                <a:tab pos="8226425" algn="l"/>
                <a:tab pos="8683625" algn="l"/>
                <a:tab pos="9140825" algn="l"/>
              </a:tabLst>
            </a:pPr>
            <a:r>
              <a:rPr lang="en-GB" sz="2200" dirty="0"/>
              <a:t>Library use cases including borrowing a book, returning a borrowed book, and paying a library fine</a:t>
            </a:r>
          </a:p>
        </p:txBody>
      </p:sp>
      <p:pic>
        <p:nvPicPr>
          <p:cNvPr id="53252" name="Picture 64"/>
          <p:cNvPicPr>
            <a:picLocks noChangeAspect="1" noChangeArrowheads="1"/>
          </p:cNvPicPr>
          <p:nvPr/>
        </p:nvPicPr>
        <p:blipFill>
          <a:blip r:embed="rId3" cstate="print"/>
          <a:srcRect/>
          <a:stretch>
            <a:fillRect/>
          </a:stretch>
        </p:blipFill>
        <p:spPr bwMode="auto">
          <a:xfrm>
            <a:off x="3352801" y="1847088"/>
            <a:ext cx="7107935" cy="4706112"/>
          </a:xfrm>
          <a:prstGeom prst="rect">
            <a:avLst/>
          </a:prstGeom>
          <a:noFill/>
          <a:ln w="9525">
            <a:noFill/>
            <a:miter lim="800000"/>
            <a:headEnd/>
            <a:tailEnd/>
          </a:ln>
        </p:spPr>
      </p:pic>
      <p:sp>
        <p:nvSpPr>
          <p:cNvPr id="5" name="Rectangle 1"/>
          <p:cNvSpPr>
            <a:spLocks noGrp="1" noChangeArrowheads="1"/>
          </p:cNvSpPr>
          <p:nvPr>
            <p:ph type="title" idx="4294967295"/>
          </p:nvPr>
        </p:nvSpPr>
        <p:spPr>
          <a:xfrm>
            <a:off x="1981200" y="304800"/>
            <a:ext cx="8216900" cy="1131888"/>
          </a:xfrm>
        </p:spPr>
        <p:txBody>
          <a:bodyPr>
            <a:normAutofit/>
          </a:bodyPr>
          <a:lstStyle/>
          <a:p>
            <a:pPr>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pPr>
            <a:r>
              <a:rPr lang="en-GB" dirty="0"/>
              <a:t>Use Case Diagram</a:t>
            </a:r>
          </a:p>
        </p:txBody>
      </p:sp>
    </p:spTree>
    <p:extLst>
      <p:ext uri="{BB962C8B-B14F-4D97-AF65-F5344CB8AC3E}">
        <p14:creationId xmlns:p14="http://schemas.microsoft.com/office/powerpoint/2010/main" val="192348072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055077"/>
          </a:xfrm>
        </p:spPr>
        <p:txBody>
          <a:bodyPr/>
          <a:lstStyle/>
          <a:p>
            <a:r>
              <a:rPr lang="en-GB" b="1" dirty="0"/>
              <a:t>Requirement Engineering</a:t>
            </a:r>
            <a:endParaRPr lang="en-US" dirty="0"/>
          </a:p>
        </p:txBody>
      </p:sp>
      <p:sp>
        <p:nvSpPr>
          <p:cNvPr id="3" name="Content Placeholder 2"/>
          <p:cNvSpPr>
            <a:spLocks noGrp="1"/>
          </p:cNvSpPr>
          <p:nvPr>
            <p:ph idx="1"/>
          </p:nvPr>
        </p:nvSpPr>
        <p:spPr>
          <a:xfrm>
            <a:off x="1371600" y="1899138"/>
            <a:ext cx="9601200" cy="3968262"/>
          </a:xfrm>
        </p:spPr>
        <p:txBody>
          <a:bodyPr/>
          <a:lstStyle/>
          <a:p>
            <a:r>
              <a:rPr lang="en-US" sz="2800" spc="-5" dirty="0">
                <a:solidFill>
                  <a:schemeClr val="tx1"/>
                </a:solidFill>
                <a:cs typeface="Times New Roman"/>
              </a:rPr>
              <a:t>Requirements engineering </a:t>
            </a:r>
            <a:r>
              <a:rPr lang="en-US" sz="2800" dirty="0">
                <a:solidFill>
                  <a:schemeClr val="tx1"/>
                </a:solidFill>
                <a:cs typeface="Times New Roman"/>
              </a:rPr>
              <a:t>is the  </a:t>
            </a:r>
            <a:r>
              <a:rPr lang="en-US" sz="2800" spc="-5" dirty="0">
                <a:solidFill>
                  <a:schemeClr val="tx1"/>
                </a:solidFill>
                <a:cs typeface="Times New Roman"/>
              </a:rPr>
              <a:t>process, </a:t>
            </a:r>
            <a:r>
              <a:rPr lang="en-US" sz="2800" dirty="0">
                <a:solidFill>
                  <a:schemeClr val="tx1"/>
                </a:solidFill>
                <a:cs typeface="Times New Roman"/>
              </a:rPr>
              <a:t>which </a:t>
            </a:r>
            <a:r>
              <a:rPr lang="en-US" sz="2800" spc="-5" dirty="0">
                <a:solidFill>
                  <a:schemeClr val="tx1"/>
                </a:solidFill>
                <a:cs typeface="Times New Roman"/>
              </a:rPr>
              <a:t>enables us </a:t>
            </a:r>
            <a:r>
              <a:rPr lang="en-US" sz="2800" dirty="0">
                <a:solidFill>
                  <a:schemeClr val="tx1"/>
                </a:solidFill>
                <a:cs typeface="Times New Roman"/>
              </a:rPr>
              <a:t>to  </a:t>
            </a:r>
            <a:r>
              <a:rPr lang="en-US" sz="2800" spc="-5" dirty="0">
                <a:solidFill>
                  <a:schemeClr val="tx1"/>
                </a:solidFill>
                <a:cs typeface="Times New Roman"/>
              </a:rPr>
              <a:t>systematically determine </a:t>
            </a:r>
            <a:r>
              <a:rPr lang="en-US" sz="2800" dirty="0">
                <a:solidFill>
                  <a:schemeClr val="tx1"/>
                </a:solidFill>
                <a:cs typeface="Times New Roman"/>
              </a:rPr>
              <a:t>the  </a:t>
            </a:r>
            <a:r>
              <a:rPr lang="en-US" sz="2800" spc="-5" dirty="0">
                <a:solidFill>
                  <a:schemeClr val="tx1"/>
                </a:solidFill>
                <a:cs typeface="Times New Roman"/>
              </a:rPr>
              <a:t>requirements </a:t>
            </a:r>
            <a:r>
              <a:rPr lang="en-US" sz="2800" dirty="0">
                <a:solidFill>
                  <a:schemeClr val="tx1"/>
                </a:solidFill>
                <a:cs typeface="Times New Roman"/>
              </a:rPr>
              <a:t>for a software</a:t>
            </a:r>
            <a:r>
              <a:rPr lang="en-US" sz="2800" spc="-35" dirty="0">
                <a:solidFill>
                  <a:schemeClr val="tx1"/>
                </a:solidFill>
                <a:cs typeface="Times New Roman"/>
              </a:rPr>
              <a:t> </a:t>
            </a:r>
            <a:r>
              <a:rPr lang="en-US" sz="2800" dirty="0">
                <a:solidFill>
                  <a:schemeClr val="tx1"/>
                </a:solidFill>
                <a:cs typeface="Times New Roman"/>
              </a:rPr>
              <a:t>product</a:t>
            </a:r>
          </a:p>
          <a:p>
            <a:endParaRPr lang="en-US" dirty="0"/>
          </a:p>
        </p:txBody>
      </p:sp>
    </p:spTree>
    <p:extLst>
      <p:ext uri="{BB962C8B-B14F-4D97-AF65-F5344CB8AC3E}">
        <p14:creationId xmlns:p14="http://schemas.microsoft.com/office/powerpoint/2010/main" val="7083448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81200" y="914400"/>
            <a:ext cx="8229600" cy="1143000"/>
          </a:xfrm>
        </p:spPr>
        <p:txBody>
          <a:bodyPr>
            <a:normAutofit fontScale="90000"/>
          </a:bodyPr>
          <a:lstStyle/>
          <a:p>
            <a:pPr eaLnBrk="1" hangingPunct="1"/>
            <a:r>
              <a:rPr lang="en-GB" dirty="0"/>
              <a:t>A Systems Approach towards Scoping</a:t>
            </a:r>
            <a:endParaRPr lang="en-US" sz="2800" dirty="0"/>
          </a:p>
        </p:txBody>
      </p:sp>
      <p:sp>
        <p:nvSpPr>
          <p:cNvPr id="22531" name="Rectangle 3"/>
          <p:cNvSpPr>
            <a:spLocks noGrp="1" noChangeArrowheads="1"/>
          </p:cNvSpPr>
          <p:nvPr>
            <p:ph type="body" idx="1"/>
          </p:nvPr>
        </p:nvSpPr>
        <p:spPr>
          <a:xfrm>
            <a:off x="1981200" y="2438400"/>
            <a:ext cx="8229600" cy="3886200"/>
          </a:xfrm>
        </p:spPr>
        <p:txBody>
          <a:bodyPr>
            <a:normAutofit/>
          </a:bodyPr>
          <a:lstStyle/>
          <a:p>
            <a:pPr eaLnBrk="1" hangingPunct="1"/>
            <a:r>
              <a:rPr lang="en-GB" dirty="0"/>
              <a:t>Hardware/Software </a:t>
            </a:r>
          </a:p>
          <a:p>
            <a:pPr eaLnBrk="1" hangingPunct="1"/>
            <a:r>
              <a:rPr lang="en-GB" dirty="0"/>
              <a:t>People</a:t>
            </a:r>
          </a:p>
          <a:p>
            <a:pPr lvl="1"/>
            <a:r>
              <a:rPr lang="en-GB" dirty="0"/>
              <a:t>Interactions</a:t>
            </a:r>
          </a:p>
        </p:txBody>
      </p:sp>
    </p:spTree>
    <p:extLst>
      <p:ext uri="{BB962C8B-B14F-4D97-AF65-F5344CB8AC3E}">
        <p14:creationId xmlns:p14="http://schemas.microsoft.com/office/powerpoint/2010/main" val="1060475229"/>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1981200" y="914400"/>
            <a:ext cx="8229600" cy="1143000"/>
          </a:xfrm>
        </p:spPr>
        <p:txBody>
          <a:bodyPr>
            <a:normAutofit/>
          </a:bodyPr>
          <a:lstStyle/>
          <a:p>
            <a:pPr eaLnBrk="1" hangingPunct="1"/>
            <a:r>
              <a:rPr lang="en-GB" dirty="0"/>
              <a:t>A Systems Approach (Contd.)</a:t>
            </a:r>
            <a:endParaRPr lang="en-US" sz="2800" dirty="0"/>
          </a:p>
        </p:txBody>
      </p:sp>
      <p:sp>
        <p:nvSpPr>
          <p:cNvPr id="22531" name="Rectangle 3"/>
          <p:cNvSpPr>
            <a:spLocks noGrp="1" noChangeArrowheads="1"/>
          </p:cNvSpPr>
          <p:nvPr>
            <p:ph type="body" idx="1"/>
          </p:nvPr>
        </p:nvSpPr>
        <p:spPr>
          <a:xfrm>
            <a:off x="1981200" y="1609344"/>
            <a:ext cx="10210800" cy="4696968"/>
          </a:xfrm>
        </p:spPr>
        <p:txBody>
          <a:bodyPr>
            <a:normAutofit lnSpcReduction="10000"/>
          </a:bodyPr>
          <a:lstStyle/>
          <a:p>
            <a:pPr eaLnBrk="1" hangingPunct="1"/>
            <a:r>
              <a:rPr lang="en-GB" dirty="0"/>
              <a:t>Objects</a:t>
            </a:r>
          </a:p>
          <a:p>
            <a:pPr lvl="1"/>
            <a:r>
              <a:rPr lang="en-GB" dirty="0"/>
              <a:t>i.e. things</a:t>
            </a:r>
          </a:p>
          <a:p>
            <a:pPr eaLnBrk="1" hangingPunct="1"/>
            <a:r>
              <a:rPr lang="en-GB" dirty="0"/>
              <a:t>Activities</a:t>
            </a:r>
          </a:p>
          <a:p>
            <a:pPr lvl="1"/>
            <a:r>
              <a:rPr lang="en-GB" dirty="0"/>
              <a:t>Actions taken</a:t>
            </a:r>
          </a:p>
          <a:p>
            <a:pPr lvl="1"/>
            <a:r>
              <a:rPr lang="en-GB" dirty="0"/>
              <a:t>Input / Outputs</a:t>
            </a:r>
          </a:p>
          <a:p>
            <a:pPr eaLnBrk="1" hangingPunct="1"/>
            <a:r>
              <a:rPr lang="en-GB" dirty="0"/>
              <a:t>Relationships for example:</a:t>
            </a:r>
          </a:p>
          <a:p>
            <a:pPr lvl="1"/>
            <a:r>
              <a:rPr lang="en-GB" dirty="0"/>
              <a:t>Which object performs what activities</a:t>
            </a:r>
          </a:p>
          <a:p>
            <a:pPr lvl="1"/>
            <a:r>
              <a:rPr lang="en-GB" dirty="0"/>
              <a:t>Which objects are associated with other objects</a:t>
            </a:r>
          </a:p>
          <a:p>
            <a:pPr eaLnBrk="1" hangingPunct="1"/>
            <a:r>
              <a:rPr lang="en-US" dirty="0"/>
              <a:t>System Boundary</a:t>
            </a:r>
          </a:p>
          <a:p>
            <a:pPr lvl="1"/>
            <a:r>
              <a:rPr lang="en-US" dirty="0"/>
              <a:t>Who generates input and who receives output</a:t>
            </a:r>
          </a:p>
          <a:p>
            <a:pPr lvl="1"/>
            <a:r>
              <a:rPr lang="en-US" dirty="0"/>
              <a:t>Which objects/activities are part of the system and which are not</a:t>
            </a:r>
          </a:p>
          <a:p>
            <a:pPr lvl="1"/>
            <a:r>
              <a:rPr lang="en-US" dirty="0"/>
              <a:t>Nested systems, related systems, interrelated systems</a:t>
            </a:r>
          </a:p>
        </p:txBody>
      </p:sp>
    </p:spTree>
    <p:extLst>
      <p:ext uri="{BB962C8B-B14F-4D97-AF65-F5344CB8AC3E}">
        <p14:creationId xmlns:p14="http://schemas.microsoft.com/office/powerpoint/2010/main" val="2552428929"/>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Engineering</a:t>
            </a:r>
          </a:p>
        </p:txBody>
      </p:sp>
      <p:sp>
        <p:nvSpPr>
          <p:cNvPr id="3" name="Content Placeholder 2"/>
          <p:cNvSpPr>
            <a:spLocks noGrp="1"/>
          </p:cNvSpPr>
          <p:nvPr>
            <p:ph idx="1"/>
          </p:nvPr>
        </p:nvSpPr>
        <p:spPr/>
        <p:txBody>
          <a:bodyPr/>
          <a:lstStyle/>
          <a:p>
            <a:r>
              <a:rPr lang="en-US" dirty="0"/>
              <a:t>Seven tasks:</a:t>
            </a:r>
          </a:p>
          <a:p>
            <a:pPr lvl="1"/>
            <a:r>
              <a:rPr lang="en-US" dirty="0"/>
              <a:t>Inception</a:t>
            </a:r>
          </a:p>
          <a:p>
            <a:pPr lvl="1"/>
            <a:r>
              <a:rPr lang="en-US" dirty="0"/>
              <a:t>Elicitation</a:t>
            </a:r>
          </a:p>
          <a:p>
            <a:pPr lvl="1"/>
            <a:r>
              <a:rPr lang="en-US" dirty="0"/>
              <a:t>Elaboration</a:t>
            </a:r>
          </a:p>
          <a:p>
            <a:pPr lvl="1"/>
            <a:r>
              <a:rPr lang="en-US" dirty="0"/>
              <a:t>Negotiation</a:t>
            </a:r>
          </a:p>
          <a:p>
            <a:pPr lvl="1"/>
            <a:r>
              <a:rPr lang="en-US" dirty="0"/>
              <a:t>Specification</a:t>
            </a:r>
          </a:p>
          <a:p>
            <a:pPr lvl="1"/>
            <a:r>
              <a:rPr lang="en-US" dirty="0"/>
              <a:t>Validation</a:t>
            </a:r>
          </a:p>
          <a:p>
            <a:pPr lvl="1"/>
            <a:r>
              <a:rPr lang="en-US" dirty="0"/>
              <a:t>Management</a:t>
            </a:r>
          </a:p>
          <a:p>
            <a:pPr lvl="1"/>
            <a:endParaRPr lang="en-US" dirty="0"/>
          </a:p>
        </p:txBody>
      </p:sp>
      <p:sp>
        <p:nvSpPr>
          <p:cNvPr id="4" name="TextBox 3"/>
          <p:cNvSpPr txBox="1"/>
          <p:nvPr/>
        </p:nvSpPr>
        <p:spPr>
          <a:xfrm>
            <a:off x="3803904" y="2487169"/>
            <a:ext cx="8229600" cy="369332"/>
          </a:xfrm>
          <a:prstGeom prst="rect">
            <a:avLst/>
          </a:prstGeom>
          <a:solidFill>
            <a:srgbClr val="FFFF00"/>
          </a:solidFill>
        </p:spPr>
        <p:txBody>
          <a:bodyPr wrap="square" rtlCol="0">
            <a:spAutoFit/>
          </a:bodyPr>
          <a:lstStyle/>
          <a:p>
            <a:pPr algn="ctr"/>
            <a:r>
              <a:rPr lang="en-US" dirty="0"/>
              <a:t>(understand problem, people, nature of solution, effectiveness of communication). </a:t>
            </a:r>
          </a:p>
        </p:txBody>
      </p:sp>
      <p:pic>
        <p:nvPicPr>
          <p:cNvPr id="5" name="Picture 8" descr="Slide17"/>
          <p:cNvPicPr>
            <a:picLocks noChangeAspect="1" noChangeArrowheads="1"/>
          </p:cNvPicPr>
          <p:nvPr/>
        </p:nvPicPr>
        <p:blipFill>
          <a:blip r:embed="rId2" cstate="print"/>
          <a:srcRect/>
          <a:stretch>
            <a:fillRect/>
          </a:stretch>
        </p:blipFill>
        <p:spPr bwMode="auto">
          <a:xfrm>
            <a:off x="2209800" y="1981201"/>
            <a:ext cx="6553200" cy="4232275"/>
          </a:xfrm>
          <a:prstGeom prst="rect">
            <a:avLst/>
          </a:prstGeom>
          <a:noFill/>
          <a:ln w="9525">
            <a:noFill/>
            <a:miter lim="800000"/>
            <a:headEnd/>
            <a:tailEnd/>
          </a:ln>
        </p:spPr>
      </p:pic>
      <p:sp>
        <p:nvSpPr>
          <p:cNvPr id="6" name="TextBox 5"/>
          <p:cNvSpPr txBox="1"/>
          <p:nvPr/>
        </p:nvSpPr>
        <p:spPr>
          <a:xfrm>
            <a:off x="4155742" y="2971801"/>
            <a:ext cx="7201105" cy="369332"/>
          </a:xfrm>
          <a:prstGeom prst="rect">
            <a:avLst/>
          </a:prstGeom>
          <a:solidFill>
            <a:srgbClr val="FFFF00"/>
          </a:solidFill>
        </p:spPr>
        <p:txBody>
          <a:bodyPr wrap="square" rtlCol="0">
            <a:spAutoFit/>
          </a:bodyPr>
          <a:lstStyle/>
          <a:p>
            <a:pPr algn="ctr"/>
            <a:r>
              <a:rPr lang="en-US" dirty="0"/>
              <a:t>Ask questions about objectives, targets, detailed requirements  etc. </a:t>
            </a:r>
          </a:p>
        </p:txBody>
      </p:sp>
      <p:sp>
        <p:nvSpPr>
          <p:cNvPr id="7" name="TextBox 6"/>
          <p:cNvSpPr txBox="1"/>
          <p:nvPr/>
        </p:nvSpPr>
        <p:spPr>
          <a:xfrm>
            <a:off x="4191000" y="3403601"/>
            <a:ext cx="6400800" cy="646331"/>
          </a:xfrm>
          <a:prstGeom prst="rect">
            <a:avLst/>
          </a:prstGeom>
          <a:solidFill>
            <a:srgbClr val="FFFF00"/>
          </a:solidFill>
        </p:spPr>
        <p:txBody>
          <a:bodyPr wrap="square" rtlCol="0">
            <a:spAutoFit/>
          </a:bodyPr>
          <a:lstStyle/>
          <a:p>
            <a:pPr algn="ctr"/>
            <a:r>
              <a:rPr lang="en-US" dirty="0"/>
              <a:t>Identify software function, behavior, information. Develop Requirements Model!!! Analysis???</a:t>
            </a:r>
          </a:p>
        </p:txBody>
      </p:sp>
      <p:sp>
        <p:nvSpPr>
          <p:cNvPr id="8" name="TextBox 7"/>
          <p:cNvSpPr txBox="1"/>
          <p:nvPr/>
        </p:nvSpPr>
        <p:spPr>
          <a:xfrm>
            <a:off x="4191000" y="3745468"/>
            <a:ext cx="6400800" cy="369332"/>
          </a:xfrm>
          <a:prstGeom prst="rect">
            <a:avLst/>
          </a:prstGeom>
          <a:solidFill>
            <a:srgbClr val="FFFF00"/>
          </a:solidFill>
        </p:spPr>
        <p:txBody>
          <a:bodyPr wrap="square" rtlCol="0">
            <a:spAutoFit/>
          </a:bodyPr>
          <a:lstStyle/>
          <a:p>
            <a:pPr algn="ctr"/>
            <a:r>
              <a:rPr lang="en-US" dirty="0"/>
              <a:t>Resolve conflicts. Prioritize Requirements!!!</a:t>
            </a:r>
          </a:p>
        </p:txBody>
      </p:sp>
      <p:sp>
        <p:nvSpPr>
          <p:cNvPr id="9" name="TextBox 8"/>
          <p:cNvSpPr txBox="1"/>
          <p:nvPr/>
        </p:nvSpPr>
        <p:spPr>
          <a:xfrm>
            <a:off x="4191000" y="4191000"/>
            <a:ext cx="6400800" cy="369332"/>
          </a:xfrm>
          <a:prstGeom prst="rect">
            <a:avLst/>
          </a:prstGeom>
          <a:solidFill>
            <a:srgbClr val="FFFF00"/>
          </a:solidFill>
        </p:spPr>
        <p:txBody>
          <a:bodyPr wrap="square" rtlCol="0">
            <a:spAutoFit/>
          </a:bodyPr>
          <a:lstStyle/>
          <a:p>
            <a:pPr algn="ctr"/>
            <a:r>
              <a:rPr lang="en-US" dirty="0"/>
              <a:t>Write document containing requirements models, scenarios etc.</a:t>
            </a:r>
          </a:p>
        </p:txBody>
      </p:sp>
      <p:sp>
        <p:nvSpPr>
          <p:cNvPr id="10" name="TextBox 9"/>
          <p:cNvSpPr txBox="1"/>
          <p:nvPr/>
        </p:nvSpPr>
        <p:spPr>
          <a:xfrm>
            <a:off x="4191000" y="4724400"/>
            <a:ext cx="6400800" cy="369332"/>
          </a:xfrm>
          <a:prstGeom prst="rect">
            <a:avLst/>
          </a:prstGeom>
          <a:solidFill>
            <a:srgbClr val="FFFF00"/>
          </a:solidFill>
        </p:spPr>
        <p:txBody>
          <a:bodyPr wrap="square" rtlCol="0">
            <a:spAutoFit/>
          </a:bodyPr>
          <a:lstStyle/>
          <a:p>
            <a:pPr algn="ctr"/>
            <a:r>
              <a:rPr lang="en-US" dirty="0"/>
              <a:t>Ensure that all requirements have been stated, unambiguously!</a:t>
            </a:r>
          </a:p>
        </p:txBody>
      </p:sp>
      <p:sp>
        <p:nvSpPr>
          <p:cNvPr id="11" name="TextBox 10"/>
          <p:cNvSpPr txBox="1"/>
          <p:nvPr/>
        </p:nvSpPr>
        <p:spPr>
          <a:xfrm>
            <a:off x="4191000" y="5093732"/>
            <a:ext cx="6400800" cy="369332"/>
          </a:xfrm>
          <a:prstGeom prst="rect">
            <a:avLst/>
          </a:prstGeom>
          <a:solidFill>
            <a:srgbClr val="FFFF00"/>
          </a:solidFill>
        </p:spPr>
        <p:txBody>
          <a:bodyPr wrap="square" rtlCol="0">
            <a:spAutoFit/>
          </a:bodyPr>
          <a:lstStyle/>
          <a:p>
            <a:pPr algn="ctr"/>
            <a:r>
              <a:rPr lang="en-US" dirty="0"/>
              <a:t>Identify, control, track requirements and changes</a:t>
            </a:r>
          </a:p>
        </p:txBody>
      </p:sp>
    </p:spTree>
    <p:extLst>
      <p:ext uri="{BB962C8B-B14F-4D97-AF65-F5344CB8AC3E}">
        <p14:creationId xmlns:p14="http://schemas.microsoft.com/office/powerpoint/2010/main" val="18909533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xit" presetSubtype="0" fill="hold" nodeType="clickEffect">
                                  <p:stCondLst>
                                    <p:cond delay="0"/>
                                  </p:stCondLst>
                                  <p:childTnLst>
                                    <p:animEffect transition="out" filter="fade">
                                      <p:cBhvr>
                                        <p:cTn id="15" dur="500"/>
                                        <p:tgtEl>
                                          <p:spTgt spid="5"/>
                                        </p:tgtEl>
                                      </p:cBhvr>
                                    </p:animEffect>
                                    <p:set>
                                      <p:cBhvr>
                                        <p:cTn id="16" dur="1" fill="hold">
                                          <p:stCondLst>
                                            <p:cond delay="499"/>
                                          </p:stCondLst>
                                        </p:cTn>
                                        <p:tgtEl>
                                          <p:spTgt spid="5"/>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0" presetClass="exit" presetSubtype="0" fill="hold" grpId="1" nodeType="clickEffect">
                                  <p:stCondLst>
                                    <p:cond delay="0"/>
                                  </p:stCondLst>
                                  <p:childTnLst>
                                    <p:animEffect transition="out" filter="fade">
                                      <p:cBhvr>
                                        <p:cTn id="20" dur="500"/>
                                        <p:tgtEl>
                                          <p:spTgt spid="4"/>
                                        </p:tgtEl>
                                      </p:cBhvr>
                                    </p:animEffect>
                                    <p:set>
                                      <p:cBhvr>
                                        <p:cTn id="21" dur="1" fill="hold">
                                          <p:stCondLst>
                                            <p:cond delay="499"/>
                                          </p:stCondLst>
                                        </p:cTn>
                                        <p:tgtEl>
                                          <p:spTgt spid="4"/>
                                        </p:tgtEl>
                                        <p:attrNameLst>
                                          <p:attrName>style.visibility</p:attrName>
                                        </p:attrNameLst>
                                      </p:cBhvr>
                                      <p:to>
                                        <p:strVal val="hidden"/>
                                      </p:to>
                                    </p:se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6"/>
                                        </p:tgtEl>
                                        <p:attrNameLst>
                                          <p:attrName>style.visibility</p:attrName>
                                        </p:attrNameLst>
                                      </p:cBhvr>
                                      <p:to>
                                        <p:strVal val="visible"/>
                                      </p:to>
                                    </p:set>
                                    <p:animEffect transition="in" filter="fade">
                                      <p:cBhvr>
                                        <p:cTn id="26" dur="500"/>
                                        <p:tgtEl>
                                          <p:spTgt spid="6"/>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xit" presetSubtype="0" fill="hold" grpId="1" nodeType="clickEffect">
                                  <p:stCondLst>
                                    <p:cond delay="0"/>
                                  </p:stCondLst>
                                  <p:childTnLst>
                                    <p:animEffect transition="out" filter="fade">
                                      <p:cBhvr>
                                        <p:cTn id="30" dur="500"/>
                                        <p:tgtEl>
                                          <p:spTgt spid="6"/>
                                        </p:tgtEl>
                                      </p:cBhvr>
                                    </p:animEffect>
                                    <p:set>
                                      <p:cBhvr>
                                        <p:cTn id="31" dur="1" fill="hold">
                                          <p:stCondLst>
                                            <p:cond delay="499"/>
                                          </p:stCondLst>
                                        </p:cTn>
                                        <p:tgtEl>
                                          <p:spTgt spid="6"/>
                                        </p:tgtEl>
                                        <p:attrNameLst>
                                          <p:attrName>style.visibility</p:attrName>
                                        </p:attrNameLst>
                                      </p:cBhvr>
                                      <p:to>
                                        <p:strVal val="hidden"/>
                                      </p:to>
                                    </p:se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xit" presetSubtype="0" fill="hold" grpId="1" nodeType="clickEffect">
                                  <p:stCondLst>
                                    <p:cond delay="0"/>
                                  </p:stCondLst>
                                  <p:childTnLst>
                                    <p:animEffect transition="out" filter="fade">
                                      <p:cBhvr>
                                        <p:cTn id="40" dur="500"/>
                                        <p:tgtEl>
                                          <p:spTgt spid="7"/>
                                        </p:tgtEl>
                                      </p:cBhvr>
                                    </p:animEffect>
                                    <p:set>
                                      <p:cBhvr>
                                        <p:cTn id="41" dur="1" fill="hold">
                                          <p:stCondLst>
                                            <p:cond delay="499"/>
                                          </p:stCondLst>
                                        </p:cTn>
                                        <p:tgtEl>
                                          <p:spTgt spid="7"/>
                                        </p:tgtEl>
                                        <p:attrNameLst>
                                          <p:attrName>style.visibility</p:attrName>
                                        </p:attrNameLst>
                                      </p:cBhvr>
                                      <p:to>
                                        <p:strVal val="hidden"/>
                                      </p:to>
                                    </p:se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grpId="0" nodeType="clickEffect">
                                  <p:stCondLst>
                                    <p:cond delay="0"/>
                                  </p:stCondLst>
                                  <p:childTnLst>
                                    <p:set>
                                      <p:cBhvr>
                                        <p:cTn id="45" dur="1" fill="hold">
                                          <p:stCondLst>
                                            <p:cond delay="0"/>
                                          </p:stCondLst>
                                        </p:cTn>
                                        <p:tgtEl>
                                          <p:spTgt spid="8"/>
                                        </p:tgtEl>
                                        <p:attrNameLst>
                                          <p:attrName>style.visibility</p:attrName>
                                        </p:attrNameLst>
                                      </p:cBhvr>
                                      <p:to>
                                        <p:strVal val="visible"/>
                                      </p:to>
                                    </p:set>
                                    <p:animEffect transition="in" filter="fade">
                                      <p:cBhvr>
                                        <p:cTn id="46" dur="500"/>
                                        <p:tgtEl>
                                          <p:spTgt spid="8"/>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xit" presetSubtype="0" fill="hold" grpId="1" nodeType="clickEffect">
                                  <p:stCondLst>
                                    <p:cond delay="0"/>
                                  </p:stCondLst>
                                  <p:childTnLst>
                                    <p:animEffect transition="out" filter="fade">
                                      <p:cBhvr>
                                        <p:cTn id="50" dur="500"/>
                                        <p:tgtEl>
                                          <p:spTgt spid="8"/>
                                        </p:tgtEl>
                                      </p:cBhvr>
                                    </p:animEffect>
                                    <p:set>
                                      <p:cBhvr>
                                        <p:cTn id="51" dur="1" fill="hold">
                                          <p:stCondLst>
                                            <p:cond delay="499"/>
                                          </p:stCondLst>
                                        </p:cTn>
                                        <p:tgtEl>
                                          <p:spTgt spid="8"/>
                                        </p:tgtEl>
                                        <p:attrNameLst>
                                          <p:attrName>style.visibility</p:attrName>
                                        </p:attrNameLst>
                                      </p:cBhvr>
                                      <p:to>
                                        <p:strVal val="hidden"/>
                                      </p:to>
                                    </p:set>
                                  </p:childTnLst>
                                </p:cTn>
                              </p:par>
                            </p:childTnLst>
                          </p:cTn>
                        </p:par>
                      </p:childTnLst>
                    </p:cTn>
                  </p:par>
                  <p:par>
                    <p:cTn id="52" fill="hold">
                      <p:stCondLst>
                        <p:cond delay="indefinite"/>
                      </p:stCondLst>
                      <p:childTnLst>
                        <p:par>
                          <p:cTn id="53" fill="hold">
                            <p:stCondLst>
                              <p:cond delay="0"/>
                            </p:stCondLst>
                            <p:childTnLst>
                              <p:par>
                                <p:cTn id="54" presetID="10" presetClass="entr" presetSubtype="0" fill="hold" grpId="0" nodeType="clickEffect">
                                  <p:stCondLst>
                                    <p:cond delay="0"/>
                                  </p:stCondLst>
                                  <p:childTnLst>
                                    <p:set>
                                      <p:cBhvr>
                                        <p:cTn id="55" dur="1" fill="hold">
                                          <p:stCondLst>
                                            <p:cond delay="0"/>
                                          </p:stCondLst>
                                        </p:cTn>
                                        <p:tgtEl>
                                          <p:spTgt spid="9"/>
                                        </p:tgtEl>
                                        <p:attrNameLst>
                                          <p:attrName>style.visibility</p:attrName>
                                        </p:attrNameLst>
                                      </p:cBhvr>
                                      <p:to>
                                        <p:strVal val="visible"/>
                                      </p:to>
                                    </p:set>
                                    <p:animEffect transition="in" filter="fade">
                                      <p:cBhvr>
                                        <p:cTn id="56" dur="500"/>
                                        <p:tgtEl>
                                          <p:spTgt spid="9"/>
                                        </p:tgtEl>
                                      </p:cBhvr>
                                    </p:animEffect>
                                  </p:childTnLst>
                                </p:cTn>
                              </p:par>
                            </p:childTnLst>
                          </p:cTn>
                        </p:par>
                      </p:childTnLst>
                    </p:cTn>
                  </p:par>
                  <p:par>
                    <p:cTn id="57" fill="hold">
                      <p:stCondLst>
                        <p:cond delay="indefinite"/>
                      </p:stCondLst>
                      <p:childTnLst>
                        <p:par>
                          <p:cTn id="58" fill="hold">
                            <p:stCondLst>
                              <p:cond delay="0"/>
                            </p:stCondLst>
                            <p:childTnLst>
                              <p:par>
                                <p:cTn id="59" presetID="10" presetClass="exit" presetSubtype="0" fill="hold" grpId="1" nodeType="clickEffect">
                                  <p:stCondLst>
                                    <p:cond delay="0"/>
                                  </p:stCondLst>
                                  <p:childTnLst>
                                    <p:animEffect transition="out" filter="fade">
                                      <p:cBhvr>
                                        <p:cTn id="60" dur="500"/>
                                        <p:tgtEl>
                                          <p:spTgt spid="9"/>
                                        </p:tgtEl>
                                      </p:cBhvr>
                                    </p:animEffect>
                                    <p:set>
                                      <p:cBhvr>
                                        <p:cTn id="61" dur="1" fill="hold">
                                          <p:stCondLst>
                                            <p:cond delay="499"/>
                                          </p:stCondLst>
                                        </p:cTn>
                                        <p:tgtEl>
                                          <p:spTgt spid="9"/>
                                        </p:tgtEl>
                                        <p:attrNameLst>
                                          <p:attrName>style.visibility</p:attrName>
                                        </p:attrNameLst>
                                      </p:cBhvr>
                                      <p:to>
                                        <p:strVal val="hidden"/>
                                      </p:to>
                                    </p:se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grpId="0" nodeType="clickEffect">
                                  <p:stCondLst>
                                    <p:cond delay="0"/>
                                  </p:stCondLst>
                                  <p:childTnLst>
                                    <p:set>
                                      <p:cBhvr>
                                        <p:cTn id="65" dur="1" fill="hold">
                                          <p:stCondLst>
                                            <p:cond delay="0"/>
                                          </p:stCondLst>
                                        </p:cTn>
                                        <p:tgtEl>
                                          <p:spTgt spid="10"/>
                                        </p:tgtEl>
                                        <p:attrNameLst>
                                          <p:attrName>style.visibility</p:attrName>
                                        </p:attrNameLst>
                                      </p:cBhvr>
                                      <p:to>
                                        <p:strVal val="visible"/>
                                      </p:to>
                                    </p:set>
                                    <p:animEffect transition="in" filter="fade">
                                      <p:cBhvr>
                                        <p:cTn id="66" dur="500"/>
                                        <p:tgtEl>
                                          <p:spTgt spid="10"/>
                                        </p:tgtEl>
                                      </p:cBhvr>
                                    </p:animEffect>
                                  </p:childTnLst>
                                </p:cTn>
                              </p:par>
                            </p:childTnLst>
                          </p:cTn>
                        </p:par>
                      </p:childTnLst>
                    </p:cTn>
                  </p:par>
                  <p:par>
                    <p:cTn id="67" fill="hold">
                      <p:stCondLst>
                        <p:cond delay="indefinite"/>
                      </p:stCondLst>
                      <p:childTnLst>
                        <p:par>
                          <p:cTn id="68" fill="hold">
                            <p:stCondLst>
                              <p:cond delay="0"/>
                            </p:stCondLst>
                            <p:childTnLst>
                              <p:par>
                                <p:cTn id="69" presetID="10" presetClass="exit" presetSubtype="0" fill="hold" grpId="1" nodeType="clickEffect">
                                  <p:stCondLst>
                                    <p:cond delay="0"/>
                                  </p:stCondLst>
                                  <p:childTnLst>
                                    <p:animEffect transition="out" filter="fade">
                                      <p:cBhvr>
                                        <p:cTn id="70" dur="500"/>
                                        <p:tgtEl>
                                          <p:spTgt spid="10"/>
                                        </p:tgtEl>
                                      </p:cBhvr>
                                    </p:animEffect>
                                    <p:set>
                                      <p:cBhvr>
                                        <p:cTn id="71" dur="1" fill="hold">
                                          <p:stCondLst>
                                            <p:cond delay="499"/>
                                          </p:stCondLst>
                                        </p:cTn>
                                        <p:tgtEl>
                                          <p:spTgt spid="10"/>
                                        </p:tgtEl>
                                        <p:attrNameLst>
                                          <p:attrName>style.visibility</p:attrName>
                                        </p:attrNameLst>
                                      </p:cBhvr>
                                      <p:to>
                                        <p:strVal val="hidden"/>
                                      </p:to>
                                    </p:set>
                                  </p:childTnLst>
                                </p:cTn>
                              </p:par>
                            </p:childTnLst>
                          </p:cTn>
                        </p:par>
                      </p:childTnLst>
                    </p:cTn>
                  </p:par>
                  <p:par>
                    <p:cTn id="72" fill="hold">
                      <p:stCondLst>
                        <p:cond delay="indefinite"/>
                      </p:stCondLst>
                      <p:childTnLst>
                        <p:par>
                          <p:cTn id="73" fill="hold">
                            <p:stCondLst>
                              <p:cond delay="0"/>
                            </p:stCondLst>
                            <p:childTnLst>
                              <p:par>
                                <p:cTn id="74" presetID="10" presetClass="entr" presetSubtype="0" fill="hold" grpId="0" nodeType="clickEffect">
                                  <p:stCondLst>
                                    <p:cond delay="0"/>
                                  </p:stCondLst>
                                  <p:childTnLst>
                                    <p:set>
                                      <p:cBhvr>
                                        <p:cTn id="75" dur="1" fill="hold">
                                          <p:stCondLst>
                                            <p:cond delay="0"/>
                                          </p:stCondLst>
                                        </p:cTn>
                                        <p:tgtEl>
                                          <p:spTgt spid="11"/>
                                        </p:tgtEl>
                                        <p:attrNameLst>
                                          <p:attrName>style.visibility</p:attrName>
                                        </p:attrNameLst>
                                      </p:cBhvr>
                                      <p:to>
                                        <p:strVal val="visible"/>
                                      </p:to>
                                    </p:set>
                                    <p:animEffect transition="in" filter="fade">
                                      <p:cBhvr>
                                        <p:cTn id="76" dur="500"/>
                                        <p:tgtEl>
                                          <p:spTgt spid="11"/>
                                        </p:tgtEl>
                                      </p:cBhvr>
                                    </p:animEffec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11"/>
                                        </p:tgtEl>
                                      </p:cBhvr>
                                    </p:animEffect>
                                    <p:set>
                                      <p:cBhvr>
                                        <p:cTn id="81" dur="1" fill="hold">
                                          <p:stCondLst>
                                            <p:cond delay="499"/>
                                          </p:stCondLst>
                                        </p:cTn>
                                        <p:tgtEl>
                                          <p:spTgt spid="1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6" grpId="0" animBg="1"/>
      <p:bldP spid="6" grpId="1" animBg="1"/>
      <p:bldP spid="7" grpId="0" animBg="1"/>
      <p:bldP spid="7" grpId="1" animBg="1"/>
      <p:bldP spid="8" grpId="0" animBg="1"/>
      <p:bldP spid="8" grpId="1" animBg="1"/>
      <p:bldP spid="9" grpId="0" animBg="1"/>
      <p:bldP spid="9" grpId="1" animBg="1"/>
      <p:bldP spid="10" grpId="0" animBg="1"/>
      <p:bldP spid="10" grpId="1" animBg="1"/>
      <p:bldP spid="11" grpId="0" animBg="1"/>
      <p:bldP spid="11" grpId="1" animBg="1"/>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Inception</a:t>
            </a:r>
          </a:p>
        </p:txBody>
      </p:sp>
      <p:sp>
        <p:nvSpPr>
          <p:cNvPr id="3" name="Content Placeholder 2"/>
          <p:cNvSpPr>
            <a:spLocks noGrp="1"/>
          </p:cNvSpPr>
          <p:nvPr>
            <p:ph idx="1"/>
          </p:nvPr>
        </p:nvSpPr>
        <p:spPr/>
        <p:txBody>
          <a:bodyPr/>
          <a:lstStyle/>
          <a:p>
            <a:r>
              <a:rPr lang="en-US" dirty="0"/>
              <a:t>Identify: all stakeholders, measurable benefits of successful implementation, possible alternatives</a:t>
            </a:r>
          </a:p>
          <a:p>
            <a:r>
              <a:rPr lang="en-US" dirty="0"/>
              <a:t>Ask questions stepwise, as early as possible, first meeting/encounter</a:t>
            </a:r>
          </a:p>
          <a:p>
            <a:r>
              <a:rPr lang="en-US" dirty="0"/>
              <a:t>Possible questions at 1</a:t>
            </a:r>
            <a:r>
              <a:rPr lang="en-US" baseline="30000" dirty="0"/>
              <a:t>st</a:t>
            </a:r>
            <a:r>
              <a:rPr lang="en-US" dirty="0"/>
              <a:t> step (stakeholders, overall goals and benefits):</a:t>
            </a:r>
          </a:p>
          <a:p>
            <a:pPr lvl="1"/>
            <a:r>
              <a:rPr lang="en-US" dirty="0"/>
              <a:t>Who is behind the request for this work?</a:t>
            </a:r>
          </a:p>
          <a:p>
            <a:pPr lvl="1"/>
            <a:r>
              <a:rPr lang="en-US" dirty="0"/>
              <a:t>Who will use this solution?</a:t>
            </a:r>
          </a:p>
          <a:p>
            <a:pPr lvl="1"/>
            <a:r>
              <a:rPr lang="en-US" dirty="0"/>
              <a:t>What will be the economic benefit of a successful solution?</a:t>
            </a:r>
          </a:p>
        </p:txBody>
      </p:sp>
      <p:sp>
        <p:nvSpPr>
          <p:cNvPr id="4" name="Rectangle 1"/>
          <p:cNvSpPr>
            <a:spLocks noChangeArrowheads="1"/>
          </p:cNvSpPr>
          <p:nvPr/>
        </p:nvSpPr>
        <p:spPr bwMode="auto">
          <a:xfrm>
            <a:off x="4114800" y="704089"/>
            <a:ext cx="6324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spcBef>
                <a:spcPct val="0"/>
              </a:spcBef>
              <a:spcAft>
                <a:spcPct val="0"/>
              </a:spcAft>
            </a:pPr>
            <a:r>
              <a:rPr lang="en-US" altLang="en-US" dirty="0">
                <a:latin typeface="Arial" panose="020B0604020202020204" pitchFamily="34" charset="0"/>
              </a:rPr>
              <a:t>We need a time series model for the purpose of forecasting demand</a:t>
            </a:r>
          </a:p>
        </p:txBody>
      </p:sp>
      <p:sp>
        <p:nvSpPr>
          <p:cNvPr id="5" name="Rectangle 2"/>
          <p:cNvSpPr>
            <a:spLocks noChangeArrowheads="1"/>
          </p:cNvSpPr>
          <p:nvPr/>
        </p:nvSpPr>
        <p:spPr bwMode="auto">
          <a:xfrm>
            <a:off x="5334000" y="5724436"/>
            <a:ext cx="6705600"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defTabSz="914400" eaLnBrk="0" fontAlgn="base" hangingPunct="0">
              <a:spcBef>
                <a:spcPct val="0"/>
              </a:spcBef>
              <a:spcAft>
                <a:spcPct val="0"/>
              </a:spcAft>
              <a:buFontTx/>
              <a:buChar char="•"/>
            </a:pPr>
            <a:r>
              <a:rPr lang="en-US" altLang="en-US" dirty="0">
                <a:solidFill>
                  <a:srgbClr val="500050"/>
                </a:solidFill>
                <a:latin typeface="Arial" panose="020B0604020202020204" pitchFamily="34" charset="0"/>
              </a:rPr>
              <a:t>Goods Retailer with physical shops;</a:t>
            </a:r>
          </a:p>
          <a:p>
            <a:pPr lvl="1" defTabSz="914400" eaLnBrk="0" fontAlgn="base" hangingPunct="0">
              <a:spcBef>
                <a:spcPct val="0"/>
              </a:spcBef>
              <a:spcAft>
                <a:spcPct val="0"/>
              </a:spcAft>
              <a:buFontTx/>
              <a:buChar char="•"/>
            </a:pPr>
            <a:r>
              <a:rPr lang="en-US" altLang="en-US" dirty="0">
                <a:solidFill>
                  <a:srgbClr val="500050"/>
                </a:solidFill>
                <a:latin typeface="Arial" panose="020B0604020202020204" pitchFamily="34" charset="0"/>
              </a:rPr>
              <a:t>Food retailer  </a:t>
            </a:r>
          </a:p>
          <a:p>
            <a:pPr lvl="1" defTabSz="914400" eaLnBrk="0" fontAlgn="base" hangingPunct="0">
              <a:spcBef>
                <a:spcPct val="0"/>
              </a:spcBef>
              <a:spcAft>
                <a:spcPct val="0"/>
              </a:spcAft>
              <a:buFontTx/>
              <a:buChar char="•"/>
            </a:pPr>
            <a:r>
              <a:rPr lang="en-US" altLang="en-US" dirty="0">
                <a:solidFill>
                  <a:srgbClr val="500050"/>
                </a:solidFill>
                <a:latin typeface="Arial" panose="020B0604020202020204" pitchFamily="34" charset="0"/>
              </a:rPr>
              <a:t>E-commerce retailer</a:t>
            </a:r>
          </a:p>
          <a:p>
            <a:pPr lvl="1" defTabSz="914400" eaLnBrk="0" fontAlgn="base" hangingPunct="0">
              <a:spcBef>
                <a:spcPct val="0"/>
              </a:spcBef>
              <a:spcAft>
                <a:spcPct val="0"/>
              </a:spcAft>
              <a:buFontTx/>
              <a:buChar char="•"/>
            </a:pPr>
            <a:r>
              <a:rPr lang="en-US" altLang="en-US" dirty="0">
                <a:solidFill>
                  <a:srgbClr val="500050"/>
                </a:solidFill>
                <a:latin typeface="Arial" panose="020B0604020202020204" pitchFamily="34" charset="0"/>
              </a:rPr>
              <a:t>Wholesaler (any)</a:t>
            </a:r>
            <a:endParaRPr lang="en-US" altLang="en-US" dirty="0">
              <a:latin typeface="Arial" panose="020B0604020202020204" pitchFamily="34" charset="0"/>
            </a:endParaRPr>
          </a:p>
        </p:txBody>
      </p:sp>
    </p:spTree>
    <p:extLst>
      <p:ext uri="{BB962C8B-B14F-4D97-AF65-F5344CB8AC3E}">
        <p14:creationId xmlns:p14="http://schemas.microsoft.com/office/powerpoint/2010/main" val="914063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Lst>
  </p:timing>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ppt/theme/themeOverride2.xml><?xml version="1.0" encoding="utf-8"?>
<a:themeOverride xmlns:a="http://schemas.openxmlformats.org/drawingml/2006/main">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4CF33DBEE726CD409D4DC07CABE7CC02" ma:contentTypeVersion="12" ma:contentTypeDescription="Create a new document." ma:contentTypeScope="" ma:versionID="04a6c82874e68b47cd55770635fff170">
  <xsd:schema xmlns:xsd="http://www.w3.org/2001/XMLSchema" xmlns:xs="http://www.w3.org/2001/XMLSchema" xmlns:p="http://schemas.microsoft.com/office/2006/metadata/properties" xmlns:ns3="d3fd0a5a-c432-4165-bdf8-309f717b1cbe" xmlns:ns4="77238265-2550-427f-b250-392dcfaa6617" targetNamespace="http://schemas.microsoft.com/office/2006/metadata/properties" ma:root="true" ma:fieldsID="9aef490f25ab081f2ff13f81f0a8e42b" ns3:_="" ns4:_="">
    <xsd:import namespace="d3fd0a5a-c432-4165-bdf8-309f717b1cbe"/>
    <xsd:import namespace="77238265-2550-427f-b250-392dcfaa6617"/>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4:SharedWithUsers" minOccurs="0"/>
                <xsd:element ref="ns4:SharedWithDetails" minOccurs="0"/>
                <xsd:element ref="ns4:SharingHintHash" minOccurs="0"/>
                <xsd:element ref="ns3:MediaServiceDateTaken"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3fd0a5a-c432-4165-bdf8-309f717b1cb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element name="MediaServiceAutoTags" ma:index="16" nillable="true" ma:displayName="Tags" ma:internalName="MediaServiceAutoTags" ma:readOnly="true">
      <xsd:simpleType>
        <xsd:restriction base="dms:Text"/>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7238265-2550-427f-b250-392dcfaa6617"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78A881AC-F62E-4B5E-9042-B593A6063439}">
  <ds:schemaRefs>
    <ds:schemaRef ds:uri="77238265-2550-427f-b250-392dcfaa6617"/>
    <ds:schemaRef ds:uri="http://purl.org/dc/dcmitype/"/>
    <ds:schemaRef ds:uri="http://purl.org/dc/terms/"/>
    <ds:schemaRef ds:uri="http://purl.org/dc/elements/1.1/"/>
    <ds:schemaRef ds:uri="http://schemas.microsoft.com/office/2006/metadata/properties"/>
    <ds:schemaRef ds:uri="http://www.w3.org/XML/1998/namespace"/>
    <ds:schemaRef ds:uri="http://schemas.microsoft.com/office/2006/documentManagement/types"/>
    <ds:schemaRef ds:uri="http://schemas.openxmlformats.org/package/2006/metadata/core-properties"/>
    <ds:schemaRef ds:uri="http://schemas.microsoft.com/office/infopath/2007/PartnerControls"/>
    <ds:schemaRef ds:uri="d3fd0a5a-c432-4165-bdf8-309f717b1cbe"/>
  </ds:schemaRefs>
</ds:datastoreItem>
</file>

<file path=customXml/itemProps2.xml><?xml version="1.0" encoding="utf-8"?>
<ds:datastoreItem xmlns:ds="http://schemas.openxmlformats.org/officeDocument/2006/customXml" ds:itemID="{07E075E5-F79C-41A0-B264-7F76C6A49162}">
  <ds:schemaRefs>
    <ds:schemaRef ds:uri="http://schemas.microsoft.com/sharepoint/v3/contenttype/forms"/>
  </ds:schemaRefs>
</ds:datastoreItem>
</file>

<file path=customXml/itemProps3.xml><?xml version="1.0" encoding="utf-8"?>
<ds:datastoreItem xmlns:ds="http://schemas.openxmlformats.org/officeDocument/2006/customXml" ds:itemID="{91994B4C-9575-4F82-BA26-825CC7CF1F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d3fd0a5a-c432-4165-bdf8-309f717b1cbe"/>
    <ds:schemaRef ds:uri="77238265-2550-427f-b250-392dcfaa661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4176</TotalTime>
  <Words>2995</Words>
  <Application>Microsoft Office PowerPoint</Application>
  <PresentationFormat>Widescreen</PresentationFormat>
  <Paragraphs>366</Paragraphs>
  <Slides>48</Slides>
  <Notes>22</Notes>
  <HiddenSlides>4</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Cambria</vt:lpstr>
      <vt:lpstr>Comic Sans MS</vt:lpstr>
      <vt:lpstr>Franklin Gothic Book</vt:lpstr>
      <vt:lpstr>Times New Roman</vt:lpstr>
      <vt:lpstr>Wingdings</vt:lpstr>
      <vt:lpstr>Crop</vt:lpstr>
      <vt:lpstr>Software Engineering</vt:lpstr>
      <vt:lpstr>Requirements ---- Introduction</vt:lpstr>
      <vt:lpstr>Requirements ---- Introduction</vt:lpstr>
      <vt:lpstr>Requirements ---- Introduction</vt:lpstr>
      <vt:lpstr>Requirement Engineering</vt:lpstr>
      <vt:lpstr>A Systems Approach towards Scoping</vt:lpstr>
      <vt:lpstr>A Systems Approach (Contd.)</vt:lpstr>
      <vt:lpstr>Requirements Engineering</vt:lpstr>
      <vt:lpstr>Inception</vt:lpstr>
      <vt:lpstr>Inception</vt:lpstr>
      <vt:lpstr> Requirements Elicitation</vt:lpstr>
      <vt:lpstr> Requirements Elicitation</vt:lpstr>
      <vt:lpstr>Requirements Elicitation</vt:lpstr>
      <vt:lpstr>Elaboration</vt:lpstr>
      <vt:lpstr>Examples of Requirement</vt:lpstr>
      <vt:lpstr>Types of Requirements</vt:lpstr>
      <vt:lpstr>Functional Requirement</vt:lpstr>
      <vt:lpstr>Examples of Functional Requirement</vt:lpstr>
      <vt:lpstr>Examples of Functional Requirement</vt:lpstr>
      <vt:lpstr>Non-Functional Requirements</vt:lpstr>
      <vt:lpstr>Non-Functional Requirements - Examples</vt:lpstr>
      <vt:lpstr>PowerPoint Presentation</vt:lpstr>
      <vt:lpstr>Characteristics of Requirements</vt:lpstr>
      <vt:lpstr>Ambiguous   Requirements</vt:lpstr>
      <vt:lpstr>Functional Requirement #1</vt:lpstr>
      <vt:lpstr>Functional Requirement #2</vt:lpstr>
      <vt:lpstr>Functional Requirement #3</vt:lpstr>
      <vt:lpstr>Testable  and  Non-Testable  Requirements</vt:lpstr>
      <vt:lpstr>Testable Requirements</vt:lpstr>
      <vt:lpstr>Testable Requirements</vt:lpstr>
      <vt:lpstr>Testable Requirements</vt:lpstr>
      <vt:lpstr>Examples of Testable and Non Testable Requirement</vt:lpstr>
      <vt:lpstr>Requirements Elicitation</vt:lpstr>
      <vt:lpstr>Requirement Elicitation Process</vt:lpstr>
      <vt:lpstr>Requirement Elicitation Process</vt:lpstr>
      <vt:lpstr>Requirements Elicitation Techniques</vt:lpstr>
      <vt:lpstr>Requirements Documentation Requirement Definition: Steps Documenting Process</vt:lpstr>
      <vt:lpstr>Requirements Documentation Requirement Specification: Steps Documenting Process</vt:lpstr>
      <vt:lpstr>Requirements Documentation IEEE Standard for SRS Organized by Requirements</vt:lpstr>
      <vt:lpstr>Requirements Documentation Process Management and Requirements Traceability</vt:lpstr>
      <vt:lpstr>Requirements Documentation Development Activities and Traceability</vt:lpstr>
      <vt:lpstr>Validation and Verification </vt:lpstr>
      <vt:lpstr>Validation and Verification Requirements Review</vt:lpstr>
      <vt:lpstr>Validation and Verification Verification</vt:lpstr>
      <vt:lpstr>Measuring Requirements</vt:lpstr>
      <vt:lpstr>Elaboration</vt:lpstr>
      <vt:lpstr>Use Case Diagram</vt:lpstr>
      <vt:lpstr>Use Case Diagram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Software Engineering</dc:title>
  <dc:creator>Windows User</dc:creator>
  <cp:lastModifiedBy>Hina Iqbal</cp:lastModifiedBy>
  <cp:revision>107</cp:revision>
  <dcterms:created xsi:type="dcterms:W3CDTF">2015-04-05T21:16:02Z</dcterms:created>
  <dcterms:modified xsi:type="dcterms:W3CDTF">2023-02-21T06:32:36Z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0x0101004CF33DBEE726CD409D4DC07CABE7CC02</vt:lpwstr>
  </property>
</Properties>
</file>