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348" r:id="rId3"/>
    <p:sldId id="349" r:id="rId4"/>
    <p:sldId id="353" r:id="rId5"/>
    <p:sldId id="350" r:id="rId6"/>
    <p:sldId id="351" r:id="rId7"/>
    <p:sldId id="352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72" r:id="rId27"/>
    <p:sldId id="373" r:id="rId28"/>
    <p:sldId id="374" r:id="rId29"/>
    <p:sldId id="375" r:id="rId30"/>
    <p:sldId id="376" r:id="rId31"/>
    <p:sldId id="377" r:id="rId32"/>
    <p:sldId id="378" r:id="rId33"/>
    <p:sldId id="379" r:id="rId34"/>
    <p:sldId id="380" r:id="rId35"/>
    <p:sldId id="381" r:id="rId36"/>
    <p:sldId id="382" r:id="rId37"/>
    <p:sldId id="383" r:id="rId38"/>
    <p:sldId id="384" r:id="rId39"/>
    <p:sldId id="385" r:id="rId40"/>
    <p:sldId id="386" r:id="rId41"/>
    <p:sldId id="387" r:id="rId42"/>
    <p:sldId id="388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B7E5E0F-FBC1-4DBD-B74A-AA05AB69D689}">
          <p14:sldIdLst>
            <p14:sldId id="256"/>
            <p14:sldId id="348"/>
            <p14:sldId id="349"/>
            <p14:sldId id="353"/>
            <p14:sldId id="350"/>
            <p14:sldId id="351"/>
            <p14:sldId id="352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6303C1E-3484-69BD-43D0-68F8534BB62C}" name="Mr.Razi-uddin" initials="Mu" userId="S::razi.uddin@nu.edu.pk::d7d1c73b-ca12-4be2-a8cb-990354b1337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87" d="100"/>
          <a:sy n="87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8ED09-49A1-4526-B1BA-F9F5FE5CAEF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6FDC4-0BDF-4AE5-BDAC-2884AF70D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69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B2A8-7B5D-486B-BBDB-80B33224F3A0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E6527ED-2F94-480A-A05E-823B7676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3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6FBE-8A00-46A7-8BCF-14FF776A456B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27ED-2F94-480A-A05E-823B7676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8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A66C1-B128-42BD-BC6F-C6BE31CB33E8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27ED-2F94-480A-A05E-823B7676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9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B7E4-96A9-42CA-88CC-8474A10D4E5D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27ED-2F94-480A-A05E-823B7676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52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6C1315A-7D3B-43CF-8B0E-7E4D793E09D2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E6527ED-2F94-480A-A05E-823B7676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6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84ED-F56A-46D9-80E4-7AF16652B2D3}" type="datetime1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27ED-2F94-480A-A05E-823B7676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2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D7E-7688-4448-B90F-54ADA5954B0F}" type="datetime1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27ED-2F94-480A-A05E-823B7676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1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5C18E-456B-4959-8BC6-003ED30E8149}" type="datetime1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27ED-2F94-480A-A05E-823B7676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1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F565-BDFE-48F8-9CF6-064DC7938754}" type="datetime1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27ED-2F94-480A-A05E-823B7676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FAE2-94B3-44D1-A47A-7EC42F6033D8}" type="datetime1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27ED-2F94-480A-A05E-823B7676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8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BA63-BE51-436E-8A1D-411BEA6EFCDA}" type="datetime1">
              <a:rPr lang="en-US" smtClean="0"/>
              <a:t>12/14/2023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27ED-2F94-480A-A05E-823B7676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BDA4EC0-0E53-4331-B963-AAA9FAC141A8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E6527ED-2F94-480A-A05E-823B7676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0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JP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B3A81A-7DC3-4592-934D-20AED0FC1D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Operating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BA8CF11-4A32-491D-AF73-15B12BFFC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4735" y="4468031"/>
            <a:ext cx="7891272" cy="106984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Razi Uddin</a:t>
            </a:r>
          </a:p>
          <a:p>
            <a:pPr algn="ctr"/>
            <a:r>
              <a:rPr lang="en-US" sz="2800" b="1" dirty="0"/>
              <a:t>Lecture </a:t>
            </a:r>
            <a:r>
              <a:rPr lang="en-US" sz="2800" b="1"/>
              <a:t># 23</a:t>
            </a:r>
            <a:endParaRPr lang="en-US" sz="2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1749E2B-70D9-4CCA-9B2C-D1F4F7160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27ED-2F94-480A-A05E-823B7676D8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04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63C3AB-FCA5-4937-A57E-A7F90658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6527ED-2F94-480A-A05E-823B7676D801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5BD76F18-54A6-4C8E-5DB2-046010ED4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Dynamic Loading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05BC86-AEE3-4DB9-15B3-7E11AFF8C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sz="2400" b="1" dirty="0">
                <a:solidFill>
                  <a:srgbClr val="C00000"/>
                </a:solidFill>
              </a:rPr>
              <a:t>Advantages:</a:t>
            </a:r>
          </a:p>
          <a:p>
            <a:pPr algn="just"/>
            <a:r>
              <a:rPr lang="en-US" dirty="0"/>
              <a:t>Less time is needed to load a program.</a:t>
            </a:r>
          </a:p>
          <a:p>
            <a:pPr algn="just"/>
            <a:r>
              <a:rPr lang="en-US" dirty="0"/>
              <a:t>Potentially less memory space is needed.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C00000"/>
                </a:solidFill>
              </a:rPr>
              <a:t>Disadvantages:</a:t>
            </a:r>
          </a:p>
          <a:p>
            <a:pPr algn="just"/>
            <a:r>
              <a:rPr lang="en-US" dirty="0"/>
              <a:t>Run time activity.</a:t>
            </a:r>
          </a:p>
        </p:txBody>
      </p:sp>
    </p:spTree>
    <p:extLst>
      <p:ext uri="{BB962C8B-B14F-4D97-AF65-F5344CB8AC3E}">
        <p14:creationId xmlns:p14="http://schemas.microsoft.com/office/powerpoint/2010/main" val="1682965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63C3AB-FCA5-4937-A57E-A7F90658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6527ED-2F94-480A-A05E-823B7676D801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5BD76F18-54A6-4C8E-5DB2-046010ED4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Dynamic Linking and Shared Libraries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05BC86-AEE3-4DB9-15B3-7E11AFF8C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Some operating systems support only static linking in which system language libraries are treated like any other object module and are combined by the loader into the binary proper image. </a:t>
            </a:r>
          </a:p>
          <a:p>
            <a:pPr algn="just"/>
            <a:r>
              <a:rPr lang="en-US" dirty="0"/>
              <a:t>The concept of dynamic linking is similar to that of dynamic loading.</a:t>
            </a:r>
          </a:p>
          <a:p>
            <a:pPr algn="just"/>
            <a:r>
              <a:rPr lang="en-US" dirty="0"/>
              <a:t>Rather than the loading being postponed until execution time, linking is postponed until run-time. </a:t>
            </a:r>
          </a:p>
          <a:p>
            <a:pPr algn="just"/>
            <a:r>
              <a:rPr lang="en-US" dirty="0"/>
              <a:t>This feature is usually used with system libraries. </a:t>
            </a:r>
          </a:p>
          <a:p>
            <a:pPr algn="just"/>
            <a:r>
              <a:rPr lang="en-US" dirty="0"/>
              <a:t>Without this facility, all programs on a system need to have a copy of their language library included in the executable image. </a:t>
            </a:r>
          </a:p>
          <a:p>
            <a:pPr algn="just"/>
            <a:r>
              <a:rPr lang="en-US" dirty="0"/>
              <a:t>This requirement wastes both disk space and main memory</a:t>
            </a:r>
          </a:p>
        </p:txBody>
      </p:sp>
    </p:spTree>
    <p:extLst>
      <p:ext uri="{BB962C8B-B14F-4D97-AF65-F5344CB8AC3E}">
        <p14:creationId xmlns:p14="http://schemas.microsoft.com/office/powerpoint/2010/main" val="665508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63C3AB-FCA5-4937-A57E-A7F90658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6527ED-2F94-480A-A05E-823B7676D801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5BD76F18-54A6-4C8E-5DB2-046010ED4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Dynamic Linking and Shared Libraries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05BC86-AEE3-4DB9-15B3-7E11AFF8C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/>
          </a:p>
          <a:p>
            <a:pPr algn="just"/>
            <a:r>
              <a:rPr lang="en-US" dirty="0"/>
              <a:t>With dynamic linking, a stub is included in the image for each library-routine reference. </a:t>
            </a:r>
          </a:p>
          <a:p>
            <a:pPr algn="just"/>
            <a:r>
              <a:rPr lang="en-US" dirty="0"/>
              <a:t>This stub is a small piece of code that indicates how to locate the appropriate memory-resident library routine or how to load the library if the routine is not already present. </a:t>
            </a:r>
          </a:p>
          <a:p>
            <a:pPr algn="just"/>
            <a:r>
              <a:rPr lang="en-US" dirty="0"/>
              <a:t>During the execution of a process, the stub is replaced by the address of the relevant library code, and the code is executed.</a:t>
            </a:r>
          </a:p>
          <a:p>
            <a:pPr algn="just"/>
            <a:r>
              <a:rPr lang="en-US" dirty="0"/>
              <a:t>If library code is not in memory, it is loaded at this time </a:t>
            </a:r>
          </a:p>
        </p:txBody>
      </p:sp>
    </p:spTree>
    <p:extLst>
      <p:ext uri="{BB962C8B-B14F-4D97-AF65-F5344CB8AC3E}">
        <p14:creationId xmlns:p14="http://schemas.microsoft.com/office/powerpoint/2010/main" val="1169647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63C3AB-FCA5-4937-A57E-A7F90658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6527ED-2F94-480A-A05E-823B7676D801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5BD76F18-54A6-4C8E-5DB2-046010ED4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Dynamic Linking and Shared Libraries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05BC86-AEE3-4DB9-15B3-7E11AFF8C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This feature can be extended to update libraries. </a:t>
            </a:r>
          </a:p>
          <a:p>
            <a:pPr algn="just"/>
            <a:r>
              <a:rPr lang="en-US" dirty="0"/>
              <a:t>A library may be replaced by a new version and all programs that reference the library will automatically use the new version without any need to be re-linked.</a:t>
            </a:r>
          </a:p>
          <a:p>
            <a:pPr algn="just"/>
            <a:r>
              <a:rPr lang="en-US" dirty="0"/>
              <a:t>More than one version of a library may be loaded into the memory and each program uses its version information to decide which copy of the library to use.</a:t>
            </a:r>
          </a:p>
          <a:p>
            <a:pPr algn="just"/>
            <a:r>
              <a:rPr lang="en-US" dirty="0"/>
              <a:t>Only major changes increment the version number. </a:t>
            </a:r>
          </a:p>
          <a:p>
            <a:pPr algn="just"/>
            <a:r>
              <a:rPr lang="en-US" dirty="0"/>
              <a:t>Only programs that are compiled with the new library version are affected by the incompatible changes incorporated in it. </a:t>
            </a:r>
          </a:p>
          <a:p>
            <a:pPr algn="just"/>
            <a:r>
              <a:rPr lang="en-US" dirty="0"/>
              <a:t>Programs linked before the new library was installed will continue using the older library. </a:t>
            </a:r>
          </a:p>
          <a:p>
            <a:pPr algn="just"/>
            <a:r>
              <a:rPr lang="en-US" dirty="0"/>
              <a:t>This system is also known as shared libraries.</a:t>
            </a:r>
          </a:p>
        </p:txBody>
      </p:sp>
    </p:spTree>
    <p:extLst>
      <p:ext uri="{BB962C8B-B14F-4D97-AF65-F5344CB8AC3E}">
        <p14:creationId xmlns:p14="http://schemas.microsoft.com/office/powerpoint/2010/main" val="1276880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63C3AB-FCA5-4937-A57E-A7F90658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6527ED-2F94-480A-A05E-823B7676D801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5BD76F18-54A6-4C8E-5DB2-046010ED4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Dynamic Linking and Shared Libraries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05BC86-AEE3-4DB9-15B3-7E11AFF8C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C00000"/>
                </a:solidFill>
              </a:rPr>
              <a:t>Advantages:</a:t>
            </a:r>
          </a:p>
          <a:p>
            <a:pPr algn="just"/>
            <a:r>
              <a:rPr lang="en-US" dirty="0"/>
              <a:t>Less time is needed to load a program.</a:t>
            </a:r>
          </a:p>
          <a:p>
            <a:pPr algn="just"/>
            <a:r>
              <a:rPr lang="en-US" dirty="0"/>
              <a:t>Potentially less memory space is needed.</a:t>
            </a:r>
          </a:p>
          <a:p>
            <a:pPr algn="just"/>
            <a:r>
              <a:rPr lang="en-US" dirty="0"/>
              <a:t>Less disk space is needed to store binaries.</a:t>
            </a:r>
          </a:p>
          <a:p>
            <a:pPr algn="just"/>
            <a:r>
              <a:rPr lang="en-US" dirty="0"/>
              <a:t>Updated libraries are used without recompilation of the program.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C00000"/>
                </a:solidFill>
              </a:rPr>
              <a:t>Disadvantage:</a:t>
            </a:r>
          </a:p>
          <a:p>
            <a:pPr algn="just"/>
            <a:r>
              <a:rPr lang="en-US" dirty="0"/>
              <a:t>Time-consuming runtime activity.</a:t>
            </a:r>
          </a:p>
          <a:p>
            <a:pPr algn="just"/>
            <a:r>
              <a:rPr lang="en-US" dirty="0"/>
              <a:t>Resulting in slower program execution.</a:t>
            </a:r>
          </a:p>
          <a:p>
            <a:pPr algn="just"/>
            <a:r>
              <a:rPr lang="en-US" dirty="0" err="1"/>
              <a:t>gcc</a:t>
            </a:r>
            <a:r>
              <a:rPr lang="en-US" dirty="0"/>
              <a:t> compiler performs dynamic linking by default </a:t>
            </a:r>
          </a:p>
          <a:p>
            <a:pPr algn="just"/>
            <a:r>
              <a:rPr lang="en-US" dirty="0"/>
              <a:t>-static can be used for static linking. 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166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63C3AB-FCA5-4937-A57E-A7F90658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6527ED-2F94-480A-A05E-823B7676D801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5BD76F18-54A6-4C8E-5DB2-046010ED4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Overlays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05BC86-AEE3-4DB9-15B3-7E11AFF8C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/>
          </a:p>
          <a:p>
            <a:pPr algn="just"/>
            <a:r>
              <a:rPr lang="en-US" dirty="0"/>
              <a:t>To enable a process to be larger than the amount of memory allocated to it, we can use overlays. </a:t>
            </a:r>
          </a:p>
          <a:p>
            <a:pPr algn="just"/>
            <a:r>
              <a:rPr lang="en-US" dirty="0"/>
              <a:t>The idea of overlays is to keep in memory only those instructions and data that are needed at any given time. </a:t>
            </a:r>
          </a:p>
          <a:p>
            <a:pPr algn="just"/>
            <a:r>
              <a:rPr lang="en-US" dirty="0"/>
              <a:t>When other instructions are needed, they are loaded into space occupied previously by instructions that are no longer needed. </a:t>
            </a:r>
          </a:p>
          <a:p>
            <a:pPr algn="just"/>
            <a:r>
              <a:rPr lang="en-US" dirty="0"/>
              <a:t>We illustrate the concept of overlays with the example of a two-pass compiler. </a:t>
            </a:r>
          </a:p>
        </p:txBody>
      </p:sp>
    </p:spTree>
    <p:extLst>
      <p:ext uri="{BB962C8B-B14F-4D97-AF65-F5344CB8AC3E}">
        <p14:creationId xmlns:p14="http://schemas.microsoft.com/office/powerpoint/2010/main" val="2445145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63C3AB-FCA5-4937-A57E-A7F90658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6527ED-2F94-480A-A05E-823B7676D801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5BD76F18-54A6-4C8E-5DB2-046010ED4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Overlays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05BC86-AEE3-4DB9-15B3-7E11AFF8C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>
                <a:solidFill>
                  <a:srgbClr val="C00000"/>
                </a:solidFill>
              </a:rPr>
              <a:t>2-Pass assembler/compiler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Available main memory: 150k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Code size: 200k </a:t>
            </a:r>
          </a:p>
          <a:p>
            <a:pPr algn="just"/>
            <a:r>
              <a:rPr lang="en-US" dirty="0"/>
              <a:t>Pass 1 ……………….. 70k </a:t>
            </a:r>
          </a:p>
          <a:p>
            <a:pPr algn="just"/>
            <a:r>
              <a:rPr lang="en-US" dirty="0"/>
              <a:t>Pass 2 ……………….. 80k </a:t>
            </a:r>
          </a:p>
          <a:p>
            <a:pPr algn="just"/>
            <a:r>
              <a:rPr lang="en-US" dirty="0"/>
              <a:t>Common routines …... 30k</a:t>
            </a:r>
          </a:p>
          <a:p>
            <a:pPr algn="just"/>
            <a:r>
              <a:rPr lang="en-US" dirty="0"/>
              <a:t>Symbol table ………… 20k</a:t>
            </a:r>
          </a:p>
        </p:txBody>
      </p:sp>
    </p:spTree>
    <p:extLst>
      <p:ext uri="{BB962C8B-B14F-4D97-AF65-F5344CB8AC3E}">
        <p14:creationId xmlns:p14="http://schemas.microsoft.com/office/powerpoint/2010/main" val="946671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3AF35CD-DA30-4E34-B0F3-32C27766DA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5BD76F18-54A6-4C8E-5DB2-046010ED4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6015" y="2363834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6000" b="1" dirty="0"/>
              <a:t>Overlays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xmlns="" id="{B88A050B-9E7B-EA8C-7789-956074D68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064066" cy="685800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BCFC42DC-2C46-47C4-BC61-530557385D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54B91A37-AA1F-4966-8ACF-93023547D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17B17AC5-0931-432F-9A4A-DDCFAA010A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63C3AB-FCA5-4937-A57E-A7F90658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6527ED-2F94-480A-A05E-823B7676D801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19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63C3AB-FCA5-4937-A57E-A7F90658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6527ED-2F94-480A-A05E-823B7676D801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5BD76F18-54A6-4C8E-5DB2-046010ED4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Overlays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05BC86-AEE3-4DB9-15B3-7E11AFF8C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The problems with overlays are:</a:t>
            </a:r>
          </a:p>
          <a:p>
            <a:pPr algn="just"/>
            <a:r>
              <a:rPr lang="en-US" sz="2400" dirty="0"/>
              <a:t>You may not be able to partition all problems into overlays.</a:t>
            </a:r>
          </a:p>
          <a:p>
            <a:pPr algn="just"/>
            <a:r>
              <a:rPr lang="en-US" sz="2400" dirty="0"/>
              <a:t>The programmer is responsible for writing the overlays driver.</a:t>
            </a:r>
          </a:p>
        </p:txBody>
      </p:sp>
    </p:spTree>
    <p:extLst>
      <p:ext uri="{BB962C8B-B14F-4D97-AF65-F5344CB8AC3E}">
        <p14:creationId xmlns:p14="http://schemas.microsoft.com/office/powerpoint/2010/main" val="726003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63C3AB-FCA5-4937-A57E-A7F90658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6527ED-2F94-480A-A05E-823B7676D801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5BD76F18-54A6-4C8E-5DB2-046010ED4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Swapping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05BC86-AEE3-4DB9-15B3-7E11AFF8C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/>
          </a:p>
          <a:p>
            <a:pPr algn="just"/>
            <a:r>
              <a:rPr lang="en-US" sz="2000" dirty="0"/>
              <a:t>A process needs to be in the memory to be executed. </a:t>
            </a:r>
          </a:p>
          <a:p>
            <a:pPr algn="just"/>
            <a:r>
              <a:rPr lang="en-US" sz="2000" dirty="0"/>
              <a:t>A process, however, can be swapped temporarily out of memory to a backing store, and then brought back into memory for continued execution. </a:t>
            </a:r>
          </a:p>
          <a:p>
            <a:pPr algn="just"/>
            <a:r>
              <a:rPr lang="en-US" sz="2000" dirty="0"/>
              <a:t>The backing store is a fast disk large enough to accommodate copies of all memory images for all users; it must provide direct access to these memory images. </a:t>
            </a:r>
          </a:p>
          <a:p>
            <a:pPr algn="just"/>
            <a:r>
              <a:rPr lang="en-US" sz="2000" dirty="0"/>
              <a:t>The system maintains a ready queue of all processes whose memory images are on the backing store or in memory and are ready to run.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660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63C3AB-FCA5-4937-A57E-A7F90658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6527ED-2F94-480A-A05E-823B7676D801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5BD76F18-54A6-4C8E-5DB2-046010ED4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Logical-Versus Physical-Address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05BC86-AEE3-4DB9-15B3-7E11AFF8C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dirty="0"/>
              <a:t>An address generated by the CPU is commonly referred to as a logical address.</a:t>
            </a:r>
          </a:p>
          <a:p>
            <a:pPr algn="just"/>
            <a:r>
              <a:rPr lang="en-US" dirty="0"/>
              <a:t>Whereas an address seen by the memory unit–that is, the one loaded into the memory-address register of the memory–is commonly referred to as the physical address. </a:t>
            </a:r>
          </a:p>
          <a:p>
            <a:pPr algn="just"/>
            <a:r>
              <a:rPr lang="en-US" dirty="0"/>
              <a:t>In essence, logical data refers to an instruction or data in the process address space. </a:t>
            </a:r>
          </a:p>
          <a:p>
            <a:pPr algn="just"/>
            <a:r>
              <a:rPr lang="en-US" dirty="0"/>
              <a:t>Whereas the physical address refers to a main memory location where instruction or data resides.</a:t>
            </a:r>
          </a:p>
        </p:txBody>
      </p:sp>
    </p:spTree>
    <p:extLst>
      <p:ext uri="{BB962C8B-B14F-4D97-AF65-F5344CB8AC3E}">
        <p14:creationId xmlns:p14="http://schemas.microsoft.com/office/powerpoint/2010/main" val="729365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63C3AB-FCA5-4937-A57E-A7F90658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6527ED-2F94-480A-A05E-823B7676D801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5BD76F18-54A6-4C8E-5DB2-046010ED4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Swapping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05BC86-AEE3-4DB9-15B3-7E11AFF8C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</a:t>
            </a:r>
            <a:r>
              <a:rPr lang="en-US" sz="2000" dirty="0"/>
              <a:t>ssume a multiprogramming environment with a round-robin CPU scheduling algorithm. </a:t>
            </a:r>
          </a:p>
          <a:p>
            <a:pPr algn="just"/>
            <a:r>
              <a:rPr lang="en-US" sz="2000" dirty="0"/>
              <a:t>When a quantum expires, the memory manager will start to swap out the process that just finished and swap in another process to the memory space that has been freed. </a:t>
            </a:r>
          </a:p>
          <a:p>
            <a:pPr algn="just"/>
            <a:r>
              <a:rPr lang="en-US" sz="2000" dirty="0"/>
              <a:t>A variant of this swapping policy can be used for priority-based scheduling algorithms. </a:t>
            </a:r>
          </a:p>
          <a:p>
            <a:pPr algn="just"/>
            <a:r>
              <a:rPr lang="en-US" sz="2000" dirty="0"/>
              <a:t>If a higher-priority process arrives and wants service, the memory manager can swap out the lower-priority process so that it can load and execute the higher-priority process. </a:t>
            </a:r>
          </a:p>
          <a:p>
            <a:pPr algn="just"/>
            <a:r>
              <a:rPr lang="en-US" sz="2000" dirty="0"/>
              <a:t>When the higher-priority process finishes, the lower-priority process can be swapped back in and continued.</a:t>
            </a:r>
          </a:p>
          <a:p>
            <a:pPr algn="just"/>
            <a:r>
              <a:rPr lang="en-US" sz="2000" dirty="0"/>
              <a:t> This technique is called roll out, roll in. </a:t>
            </a:r>
          </a:p>
          <a:p>
            <a:pPr algn="just"/>
            <a:r>
              <a:rPr lang="en-US" sz="2000" dirty="0"/>
              <a:t>The major part of swap time is transfer time (the total transfer time is directly proportional to the amount of memory swapped).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641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63C3AB-FCA5-4937-A57E-A7F90658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6527ED-2F94-480A-A05E-823B7676D801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5BD76F18-54A6-4C8E-5DB2-046010ED4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Swapping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05BC86-AEE3-4DB9-15B3-7E11AFF8C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000" dirty="0"/>
          </a:p>
          <a:p>
            <a:pPr algn="just"/>
            <a:r>
              <a:rPr lang="en-US" sz="2000" dirty="0"/>
              <a:t>Swapping is constrained by factors like quantum for RR scheduler and pending I/O for swapped out process. </a:t>
            </a:r>
          </a:p>
          <a:p>
            <a:pPr algn="just"/>
            <a:r>
              <a:rPr lang="en-US" sz="2000" dirty="0"/>
              <a:t>Assume that the I/O operation was queued because the device was busy. </a:t>
            </a:r>
          </a:p>
          <a:p>
            <a:pPr algn="just"/>
            <a:r>
              <a:rPr lang="en-US" sz="2000" dirty="0"/>
              <a:t>Then if we were to swap out P1, and swap in process P2, the I/O operation might attempt to access memory that now belongs to P2.</a:t>
            </a:r>
          </a:p>
          <a:p>
            <a:pPr algn="just"/>
            <a:r>
              <a:rPr lang="en-US" sz="2000" dirty="0"/>
              <a:t>The solution to this problem are never to swap out processes with pending I/O </a:t>
            </a:r>
          </a:p>
          <a:p>
            <a:pPr algn="just"/>
            <a:r>
              <a:rPr lang="en-US" sz="2000" dirty="0"/>
              <a:t>or to execute I/O in kernel space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0734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3AF35CD-DA30-4E34-B0F3-32C27766DA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5BD76F18-54A6-4C8E-5DB2-046010ED4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7173" y="2763598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800" b="1" dirty="0"/>
              <a:t>Swapping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xmlns="" id="{D0FBCE8A-7CD8-B67B-E810-87A3C7A31D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07116" cy="685800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BCFC42DC-2C46-47C4-BC61-530557385D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54B91A37-AA1F-4966-8ACF-93023547D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17B17AC5-0931-432F-9A4A-DDCFAA010A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63C3AB-FCA5-4937-A57E-A7F90658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6527ED-2F94-480A-A05E-823B7676D801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1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63C3AB-FCA5-4937-A57E-A7F90658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6527ED-2F94-480A-A05E-823B7676D801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5BD76F18-54A6-4C8E-5DB2-046010ED4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Swapping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05BC86-AEE3-4DB9-15B3-7E11AFF8C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/>
              <a:t>Cost of Swapping Process </a:t>
            </a:r>
          </a:p>
          <a:p>
            <a:pPr algn="just"/>
            <a:r>
              <a:rPr lang="en-US" sz="2400" dirty="0"/>
              <a:t>Size = 1 MB </a:t>
            </a:r>
          </a:p>
          <a:p>
            <a:pPr algn="just"/>
            <a:r>
              <a:rPr lang="en-US" sz="2400" dirty="0"/>
              <a:t>Transfer rate = 5 MB/sec </a:t>
            </a:r>
          </a:p>
          <a:p>
            <a:pPr algn="just"/>
            <a:r>
              <a:rPr lang="en-US" sz="2400" dirty="0"/>
              <a:t>Swap out time = 1/5 sec = 200 </a:t>
            </a:r>
            <a:r>
              <a:rPr lang="en-US" sz="2400" dirty="0" err="1"/>
              <a:t>ms</a:t>
            </a:r>
            <a:r>
              <a:rPr lang="en-US" sz="2400" dirty="0"/>
              <a:t> </a:t>
            </a:r>
          </a:p>
          <a:p>
            <a:pPr algn="just"/>
            <a:r>
              <a:rPr lang="en-US" sz="2400" dirty="0"/>
              <a:t>Average latency = 8 </a:t>
            </a:r>
            <a:r>
              <a:rPr lang="en-US" sz="2400" dirty="0" err="1"/>
              <a:t>ms</a:t>
            </a:r>
            <a:r>
              <a:rPr lang="en-US" sz="2400" dirty="0"/>
              <a:t> </a:t>
            </a:r>
          </a:p>
          <a:p>
            <a:pPr algn="just"/>
            <a:r>
              <a:rPr lang="en-US" sz="2400" dirty="0"/>
              <a:t>Net swap out time = 208 </a:t>
            </a:r>
            <a:r>
              <a:rPr lang="en-US" sz="2400" dirty="0" err="1"/>
              <a:t>ms</a:t>
            </a:r>
            <a:r>
              <a:rPr lang="en-US" sz="2400" dirty="0"/>
              <a:t> </a:t>
            </a:r>
          </a:p>
          <a:p>
            <a:pPr algn="just"/>
            <a:r>
              <a:rPr lang="en-US" sz="2400" dirty="0"/>
              <a:t>Swap out + swap in = 416 </a:t>
            </a:r>
            <a:r>
              <a:rPr lang="en-US" sz="2400" dirty="0" err="1"/>
              <a:t>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8808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63C3AB-FCA5-4937-A57E-A7F90658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6527ED-2F94-480A-A05E-823B7676D801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5BD76F18-54A6-4C8E-5DB2-046010ED4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Contiguous memory allocation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05BC86-AEE3-4DB9-15B3-7E11AFF8C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000" dirty="0"/>
              <a:t>The memory is usually divided into two partitions: one for the resident operating system and one for the user processes. </a:t>
            </a:r>
          </a:p>
          <a:p>
            <a:pPr algn="just"/>
            <a:r>
              <a:rPr lang="en-US" sz="2000" dirty="0"/>
              <a:t>The operating system may be placed in the high memory or the low memory. </a:t>
            </a:r>
          </a:p>
          <a:p>
            <a:pPr algn="just"/>
            <a:r>
              <a:rPr lang="en-US" sz="2000" dirty="0"/>
              <a:t>The position of the interrupt vector usually affects this decision. </a:t>
            </a:r>
          </a:p>
          <a:p>
            <a:pPr algn="just"/>
            <a:r>
              <a:rPr lang="en-US" sz="2000" dirty="0"/>
              <a:t>Since the interrupt vector is often in the low memory, programmers place the OS in low memory too. </a:t>
            </a:r>
          </a:p>
          <a:p>
            <a:pPr algn="just"/>
            <a:r>
              <a:rPr lang="en-US" sz="2000" dirty="0"/>
              <a:t>It is desirable to have several user processes residing in the memory at the same time.</a:t>
            </a:r>
          </a:p>
          <a:p>
            <a:pPr algn="just"/>
            <a:r>
              <a:rPr lang="en-US" sz="2000" dirty="0"/>
              <a:t>In contiguous memory allocation, each process is contained in a single contiguous section of memory. </a:t>
            </a:r>
          </a:p>
          <a:p>
            <a:pPr algn="just"/>
            <a:r>
              <a:rPr lang="en-US" sz="2000" dirty="0"/>
              <a:t>The base (re-location) and limit registers are used to point to the smallest memory address of a process and its size, respectively.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3631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63C3AB-FCA5-4937-A57E-A7F90658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6527ED-2F94-480A-A05E-823B7676D801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5BD76F18-54A6-4C8E-5DB2-046010ED4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/>
              <a:t>Contiguous memory allocation</a:t>
            </a:r>
            <a:endParaRPr lang="en-US" b="1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xmlns="" id="{A2EFFD7E-14FB-9751-9963-28679A0F1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76" y="2038654"/>
            <a:ext cx="10767241" cy="4819345"/>
          </a:xfrm>
        </p:spPr>
      </p:pic>
    </p:spTree>
    <p:extLst>
      <p:ext uri="{BB962C8B-B14F-4D97-AF65-F5344CB8AC3E}">
        <p14:creationId xmlns:p14="http://schemas.microsoft.com/office/powerpoint/2010/main" val="603077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63C3AB-FCA5-4937-A57E-A7F90658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6527ED-2F94-480A-A05E-823B7676D801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5BD76F18-54A6-4C8E-5DB2-046010ED4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Multiprogramming with Fixed Tasks (MFT)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05BC86-AEE3-4DB9-15B3-7E11AFF8C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000" dirty="0"/>
          </a:p>
          <a:p>
            <a:pPr algn="just"/>
            <a:r>
              <a:rPr lang="en-US" sz="2000" dirty="0"/>
              <a:t>In this technique, memory is divided into several fixed-size partitions. </a:t>
            </a:r>
          </a:p>
          <a:p>
            <a:pPr algn="just"/>
            <a:r>
              <a:rPr lang="en-US" sz="2000" dirty="0"/>
              <a:t>Each partition may contain exactly one process. </a:t>
            </a:r>
          </a:p>
          <a:p>
            <a:pPr algn="just"/>
            <a:r>
              <a:rPr lang="en-US" sz="2000" dirty="0"/>
              <a:t>Thus the degree of multiprogramming is bound by the number of partitions. </a:t>
            </a:r>
          </a:p>
          <a:p>
            <a:pPr algn="just"/>
            <a:r>
              <a:rPr lang="en-US" sz="2000" dirty="0"/>
              <a:t>In this multiple partition method, when a partition is free, a process is selected from the input queue and is loaded in the free partition. </a:t>
            </a:r>
          </a:p>
          <a:p>
            <a:pPr algn="just"/>
            <a:r>
              <a:rPr lang="en-US" sz="2000" dirty="0"/>
              <a:t>When the process terminates, the partition becomes available for another process.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3014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63C3AB-FCA5-4937-A57E-A7F90658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6527ED-2F94-480A-A05E-823B7676D801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5BD76F18-54A6-4C8E-5DB2-046010ED4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Multiprogramming with Fixed Tasks (MFT)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05BC86-AEE3-4DB9-15B3-7E11AFF8C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This was used by IBM for system 360 OS/MFT (multiprogramming with a fixed number of tasks). </a:t>
            </a:r>
          </a:p>
          <a:p>
            <a:pPr algn="just"/>
            <a:r>
              <a:rPr lang="en-US" sz="2000" dirty="0"/>
              <a:t>Can have a single input queue instead of one for each partition. </a:t>
            </a:r>
          </a:p>
          <a:p>
            <a:pPr algn="just"/>
            <a:r>
              <a:rPr lang="en-US" sz="2000" dirty="0"/>
              <a:t>So that if there are no big jobs can use big partition for little jobs. </a:t>
            </a:r>
            <a:endParaRPr lang="en-US" dirty="0"/>
          </a:p>
          <a:p>
            <a:pPr algn="just"/>
            <a:r>
              <a:rPr lang="en-US" sz="2000" dirty="0"/>
              <a:t>Can think of the input queue(s) as the ready list(s) with a scheduling policy of FCFS in each partition. </a:t>
            </a:r>
            <a:endParaRPr lang="en-US" dirty="0"/>
          </a:p>
          <a:p>
            <a:pPr algn="just"/>
            <a:r>
              <a:rPr lang="en-US" sz="2000" dirty="0"/>
              <a:t>The partition boundaries are not movable and are set at boot time (must reboot to move a job). </a:t>
            </a:r>
          </a:p>
          <a:p>
            <a:pPr algn="just"/>
            <a:r>
              <a:rPr lang="en-US" sz="2800" b="1" dirty="0">
                <a:solidFill>
                  <a:srgbClr val="C00000"/>
                </a:solidFill>
              </a:rPr>
              <a:t>MFT can have large internal fragmentation, i.e., wasted space inside a region</a:t>
            </a:r>
          </a:p>
        </p:txBody>
      </p:sp>
    </p:spTree>
    <p:extLst>
      <p:ext uri="{BB962C8B-B14F-4D97-AF65-F5344CB8AC3E}">
        <p14:creationId xmlns:p14="http://schemas.microsoft.com/office/powerpoint/2010/main" val="2861494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63C3AB-FCA5-4937-A57E-A7F90658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6527ED-2F94-480A-A05E-823B7676D801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5BD76F18-54A6-4C8E-5DB2-046010ED4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Multiprogramming with Fixed Tasks (MFT)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05BC86-AEE3-4DB9-15B3-7E11AFF8C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MFT with multiple queues involves load-time address binding. </a:t>
            </a:r>
          </a:p>
          <a:p>
            <a:pPr algn="just"/>
            <a:r>
              <a:rPr lang="en-US" sz="2400" dirty="0"/>
              <a:t>In this technique, there is a potential for wasted memory space i.e. an empty partition but no process in the associated queue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758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3AF35CD-DA30-4E34-B0F3-32C27766DA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5BD76F18-54A6-4C8E-5DB2-046010ED4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5696" y="2624328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3200" dirty="0"/>
              <a:t>Multiprogramming with Fixed Tasks (MFT)</a:t>
            </a:r>
            <a:endParaRPr lang="en-US" sz="3200" b="1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xmlns="" id="{B7AF0B02-65D3-2AC9-703C-CB469DE470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36309" cy="685800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BCFC42DC-2C46-47C4-BC61-530557385D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54B91A37-AA1F-4966-8ACF-93023547D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17B17AC5-0931-432F-9A4A-DDCFAA010A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63C3AB-FCA5-4937-A57E-A7F90658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6527ED-2F94-480A-A05E-823B7676D801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77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63C3AB-FCA5-4937-A57E-A7F90658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6527ED-2F94-480A-A05E-823B7676D801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5BD76F18-54A6-4C8E-5DB2-046010ED4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Logical-Versus Physical-Address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05BC86-AEE3-4DB9-15B3-7E11AFF8C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compile time and load time binding methods generate identical logical and physical addresses.</a:t>
            </a:r>
          </a:p>
          <a:p>
            <a:pPr algn="just"/>
            <a:r>
              <a:rPr lang="en-US" dirty="0"/>
              <a:t>Whereas the execution time binding method results in different physical and logical addresses. </a:t>
            </a:r>
          </a:p>
          <a:p>
            <a:pPr algn="just"/>
            <a:r>
              <a:rPr lang="en-US" dirty="0"/>
              <a:t>In this case we refer to the logical address as the virtual address. </a:t>
            </a:r>
          </a:p>
          <a:p>
            <a:pPr algn="just"/>
            <a:r>
              <a:rPr lang="en-US" dirty="0"/>
              <a:t>The set of all logical addresses generated by a program form the logical address space of a process.</a:t>
            </a:r>
          </a:p>
          <a:p>
            <a:pPr algn="just"/>
            <a:r>
              <a:rPr lang="en-US" dirty="0"/>
              <a:t>The set of all physical addresses corresponding to these logical addresses is a physical address space of the process. </a:t>
            </a:r>
          </a:p>
          <a:p>
            <a:pPr algn="just"/>
            <a:r>
              <a:rPr lang="en-US" dirty="0"/>
              <a:t>The total size of physical address space in a system is equal to the size of its main memory. </a:t>
            </a:r>
          </a:p>
          <a:p>
            <a:pPr algn="just"/>
            <a:r>
              <a:rPr lang="en-US" dirty="0"/>
              <a:t>The run-time mapping from virtual to physical addresses is done by a piece of hardware in the CPU, called the memory management unit (MMU)</a:t>
            </a:r>
          </a:p>
        </p:txBody>
      </p:sp>
    </p:spTree>
    <p:extLst>
      <p:ext uri="{BB962C8B-B14F-4D97-AF65-F5344CB8AC3E}">
        <p14:creationId xmlns:p14="http://schemas.microsoft.com/office/powerpoint/2010/main" val="1530688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63C3AB-FCA5-4937-A57E-A7F90658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6527ED-2F94-480A-A05E-823B7676D801}" type="slidenum">
              <a:rPr lang="en-US" smtClean="0"/>
              <a:pPr>
                <a:spcAft>
                  <a:spcPts val="600"/>
                </a:spcAft>
              </a:pPr>
              <a:t>30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5BD76F18-54A6-4C8E-5DB2-046010ED4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Multiprogramming with Fixed Tasks (MFT)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05BC86-AEE3-4DB9-15B3-7E11AFF8C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400" dirty="0"/>
          </a:p>
          <a:p>
            <a:pPr algn="just"/>
            <a:r>
              <a:rPr lang="en-US" sz="2400" dirty="0"/>
              <a:t>MFT with a single queue there is a single queue for each partition. </a:t>
            </a:r>
          </a:p>
          <a:p>
            <a:pPr algn="just"/>
            <a:r>
              <a:rPr lang="en-US" sz="2400" dirty="0"/>
              <a:t>The queue is searched for a process when a partition becomes empty. </a:t>
            </a:r>
          </a:p>
          <a:p>
            <a:pPr algn="just"/>
            <a:r>
              <a:rPr lang="en-US" sz="2400" dirty="0"/>
              <a:t>First-fit, best-fit, worst-fit space allocation algorithms can be applied here.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982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3AF35CD-DA30-4E34-B0F3-32C27766DA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5BD76F18-54A6-4C8E-5DB2-046010ED4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5696" y="2624328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3200" dirty="0"/>
              <a:t>Multiprogramming with Fixed Tasks (MFT)</a:t>
            </a:r>
            <a:endParaRPr lang="en-US" sz="3200" b="1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BCFC42DC-2C46-47C4-BC61-530557385D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54B91A37-AA1F-4966-8ACF-93023547D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17B17AC5-0931-432F-9A4A-DDCFAA010A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63C3AB-FCA5-4937-A57E-A7F90658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6527ED-2F94-480A-A05E-823B7676D801}" type="slidenum">
              <a:rPr lang="en-US" smtClean="0"/>
              <a:pPr>
                <a:spcAft>
                  <a:spcPts val="600"/>
                </a:spcAft>
              </a:pPr>
              <a:t>31</a:t>
            </a:fld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xmlns="" id="{3C300BE8-EB4F-1361-0CB7-AB76BD9CC7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78363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291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63C3AB-FCA5-4937-A57E-A7F90658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6527ED-2F94-480A-A05E-823B7676D801}" type="slidenum">
              <a:rPr lang="en-US" smtClean="0"/>
              <a:pPr>
                <a:spcAft>
                  <a:spcPts val="600"/>
                </a:spcAft>
              </a:pPr>
              <a:t>32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5BD76F18-54A6-4C8E-5DB2-046010ED4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Multiprogramming with Fixed Tasks (MFT) issues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05BC86-AEE3-4DB9-15B3-7E11AFF8C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800" dirty="0"/>
          </a:p>
          <a:p>
            <a:pPr algn="just"/>
            <a:r>
              <a:rPr lang="en-US" sz="2800" b="1" dirty="0"/>
              <a:t>Internal fragmentation</a:t>
            </a:r>
            <a:r>
              <a:rPr lang="en-US" sz="2800" dirty="0"/>
              <a:t>—wasted space inside a fixed-size memory segment.</a:t>
            </a:r>
          </a:p>
          <a:p>
            <a:pPr algn="just"/>
            <a:r>
              <a:rPr lang="en-US" sz="2800" dirty="0"/>
              <a:t>No sharing between processes.</a:t>
            </a:r>
          </a:p>
          <a:p>
            <a:pPr algn="just"/>
            <a:r>
              <a:rPr lang="en-US" sz="2800" dirty="0"/>
              <a:t>Load-time address binding with multiple input queues.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6599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63C3AB-FCA5-4937-A57E-A7F90658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6527ED-2F94-480A-A05E-823B7676D801}" type="slidenum">
              <a:rPr lang="en-US" smtClean="0"/>
              <a:pPr>
                <a:spcAft>
                  <a:spcPts val="600"/>
                </a:spcAft>
              </a:pPr>
              <a:t>33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5BD76F18-54A6-4C8E-5DB2-046010ED4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Multiprogramming with Variable Tasks (MVT)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05BC86-AEE3-4DB9-15B3-7E11AFF8C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Job can move (might be swapped back in a different place).</a:t>
            </a:r>
          </a:p>
          <a:p>
            <a:pPr algn="just"/>
            <a:r>
              <a:rPr lang="en-US" dirty="0"/>
              <a:t>This is dynamic address translation (during run time). </a:t>
            </a:r>
          </a:p>
          <a:p>
            <a:pPr algn="just"/>
            <a:r>
              <a:rPr lang="en-US" dirty="0"/>
              <a:t>Must perform an addition on every memory reference (i.e. on every address translation) to add the start address of the partition.</a:t>
            </a:r>
          </a:p>
          <a:p>
            <a:pPr algn="just"/>
            <a:r>
              <a:rPr lang="en-US" dirty="0"/>
              <a:t>Eliminates internal fragmentation. </a:t>
            </a:r>
          </a:p>
          <a:p>
            <a:pPr algn="just"/>
            <a:r>
              <a:rPr lang="en-US" dirty="0"/>
              <a:t>Find a region the exact right size (leave a hole for the remainder). </a:t>
            </a:r>
          </a:p>
          <a:p>
            <a:pPr algn="just"/>
            <a:r>
              <a:rPr lang="en-US" dirty="0"/>
              <a:t>Not quite true, can't get a piece with 10A755 bytes. Would get say 10A760. </a:t>
            </a:r>
          </a:p>
          <a:p>
            <a:pPr algn="just"/>
            <a:r>
              <a:rPr lang="en-US" dirty="0"/>
              <a:t>But internal fragmentation is much reduced compared to MFT. </a:t>
            </a:r>
          </a:p>
          <a:p>
            <a:pPr algn="just"/>
            <a:r>
              <a:rPr lang="en-US" dirty="0"/>
              <a:t>Indeed, we say that internal fragmentation has been eliminated.</a:t>
            </a:r>
          </a:p>
        </p:txBody>
      </p:sp>
    </p:spTree>
    <p:extLst>
      <p:ext uri="{BB962C8B-B14F-4D97-AF65-F5344CB8AC3E}">
        <p14:creationId xmlns:p14="http://schemas.microsoft.com/office/powerpoint/2010/main" val="13119747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63C3AB-FCA5-4937-A57E-A7F90658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6527ED-2F94-480A-A05E-823B7676D801}" type="slidenum">
              <a:rPr lang="en-US" smtClean="0"/>
              <a:pPr>
                <a:spcAft>
                  <a:spcPts val="600"/>
                </a:spcAft>
              </a:pPr>
              <a:t>34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5BD76F18-54A6-4C8E-5DB2-046010ED4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Multiprogramming with Variable Tasks (MVT)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05BC86-AEE3-4DB9-15B3-7E11AFF8C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This is the generalization of the fixed partition scheme. </a:t>
            </a:r>
          </a:p>
          <a:p>
            <a:pPr algn="just"/>
            <a:r>
              <a:rPr lang="en-US" dirty="0"/>
              <a:t>It is used primarily in a batch environment. T</a:t>
            </a:r>
          </a:p>
          <a:p>
            <a:pPr algn="just"/>
            <a:r>
              <a:rPr lang="en-US" dirty="0"/>
              <a:t>his scheme of memory management was first introduced in IBM OS/MVT (multiprogramming with a varying number of tasks).</a:t>
            </a:r>
          </a:p>
          <a:p>
            <a:pPr algn="just"/>
            <a:r>
              <a:rPr lang="en-US" dirty="0"/>
              <a:t>Both the number and size of the partitions change with time. </a:t>
            </a:r>
          </a:p>
          <a:p>
            <a:pPr algn="just"/>
            <a:r>
              <a:rPr lang="en-US" dirty="0"/>
              <a:t>Job still has only one segment (as with MFT) but now can be of any size up to the size of the machine and can change with time. </a:t>
            </a:r>
          </a:p>
          <a:p>
            <a:pPr algn="just"/>
            <a:r>
              <a:rPr lang="en-US" dirty="0"/>
              <a:t>A single ready list. </a:t>
            </a:r>
          </a:p>
          <a:p>
            <a:pPr algn="just"/>
            <a:r>
              <a:rPr lang="en-US" dirty="0"/>
              <a:t>Job can move (might be swapped back in a different place).  This is dynamic address translation (during run time).  Must perform an addition on every memory reference (i.e. on every address translation) to add the start address of the partition.  Eliminates internal fragmentation. ¾ Find a region the exact right size (leave a hole for the remainder). </a:t>
            </a:r>
          </a:p>
        </p:txBody>
      </p:sp>
    </p:spTree>
    <p:extLst>
      <p:ext uri="{BB962C8B-B14F-4D97-AF65-F5344CB8AC3E}">
        <p14:creationId xmlns:p14="http://schemas.microsoft.com/office/powerpoint/2010/main" val="8675361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63C3AB-FCA5-4937-A57E-A7F90658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6527ED-2F94-480A-A05E-823B7676D801}" type="slidenum">
              <a:rPr lang="en-US" smtClean="0"/>
              <a:pPr>
                <a:spcAft>
                  <a:spcPts val="600"/>
                </a:spcAft>
              </a:pPr>
              <a:t>35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5BD76F18-54A6-4C8E-5DB2-046010ED4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Multiprogramming with Variable Tasks (MVT)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05BC86-AEE3-4DB9-15B3-7E11AFF8C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/>
          </a:p>
          <a:p>
            <a:pPr algn="just"/>
            <a:r>
              <a:rPr lang="en-US" sz="2800" b="1" dirty="0"/>
              <a:t>Introduces external fragmentation</a:t>
            </a:r>
            <a:r>
              <a:rPr lang="en-US" dirty="0"/>
              <a:t>, i.e., holes outside any region.</a:t>
            </a:r>
          </a:p>
          <a:p>
            <a:pPr algn="just"/>
            <a:r>
              <a:rPr lang="en-US" dirty="0"/>
              <a:t>What do you do if no hole is big enough for the request</a:t>
            </a:r>
            <a:r>
              <a:rPr lang="en-US" sz="5400" dirty="0">
                <a:solidFill>
                  <a:srgbClr val="C00000"/>
                </a:solidFill>
              </a:rPr>
              <a:t>?</a:t>
            </a:r>
            <a:r>
              <a:rPr lang="en-US" dirty="0"/>
              <a:t> </a:t>
            </a:r>
          </a:p>
          <a:p>
            <a:pPr algn="just"/>
            <a:r>
              <a:rPr lang="en-US" sz="3200" b="1" dirty="0">
                <a:solidFill>
                  <a:srgbClr val="C00000"/>
                </a:solidFill>
              </a:rPr>
              <a:t>Solution</a:t>
            </a:r>
            <a:r>
              <a:rPr lang="en-US" dirty="0"/>
              <a:t>—Can compact memory </a:t>
            </a:r>
          </a:p>
        </p:txBody>
      </p:sp>
    </p:spTree>
    <p:extLst>
      <p:ext uri="{BB962C8B-B14F-4D97-AF65-F5344CB8AC3E}">
        <p14:creationId xmlns:p14="http://schemas.microsoft.com/office/powerpoint/2010/main" val="138048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63C3AB-FCA5-4937-A57E-A7F90658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6527ED-2F94-480A-A05E-823B7676D801}" type="slidenum">
              <a:rPr lang="en-US" smtClean="0"/>
              <a:pPr>
                <a:spcAft>
                  <a:spcPts val="600"/>
                </a:spcAft>
              </a:pPr>
              <a:t>36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5BD76F18-54A6-4C8E-5DB2-046010ED4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Multiprogramming with Variable Tasks (MVT)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24454DE-2F0B-E00E-2662-DE5E614CE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921" y="2236787"/>
            <a:ext cx="9748207" cy="4401122"/>
          </a:xfrm>
        </p:spPr>
      </p:pic>
    </p:spTree>
    <p:extLst>
      <p:ext uri="{BB962C8B-B14F-4D97-AF65-F5344CB8AC3E}">
        <p14:creationId xmlns:p14="http://schemas.microsoft.com/office/powerpoint/2010/main" val="17076207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63C3AB-FCA5-4937-A57E-A7F90658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6527ED-2F94-480A-A05E-823B7676D801}" type="slidenum">
              <a:rPr lang="en-US" smtClean="0"/>
              <a:pPr>
                <a:spcAft>
                  <a:spcPts val="600"/>
                </a:spcAft>
              </a:pPr>
              <a:t>37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5BD76F18-54A6-4C8E-5DB2-046010ED4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External fragmentation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A0F5B3-EB0B-A374-CA2C-5B250C07E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As processes come and go, holes of free space are created in the main memory.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External Fragmentation</a:t>
            </a:r>
            <a:r>
              <a:rPr lang="en-US" sz="2400" b="1" dirty="0"/>
              <a:t>—</a:t>
            </a:r>
            <a:r>
              <a:rPr lang="en-US" sz="2400" dirty="0"/>
              <a:t>refers to the situation when free memory space exists to load a process in the memory but the space is not contiguous. </a:t>
            </a:r>
          </a:p>
          <a:p>
            <a:pPr algn="just"/>
            <a:r>
              <a:rPr lang="en-US" sz="2400" dirty="0"/>
              <a:t>Compaction eliminates external fragmentation by shuffling memory contents (processes) to place all free memory into one large block. </a:t>
            </a:r>
          </a:p>
          <a:p>
            <a:pPr algn="just"/>
            <a:r>
              <a:rPr lang="en-US" sz="2400" dirty="0"/>
              <a:t>The cost of compaction is slower execution of processes as compaction takes place.</a:t>
            </a:r>
          </a:p>
        </p:txBody>
      </p:sp>
    </p:spTree>
    <p:extLst>
      <p:ext uri="{BB962C8B-B14F-4D97-AF65-F5344CB8AC3E}">
        <p14:creationId xmlns:p14="http://schemas.microsoft.com/office/powerpoint/2010/main" val="18041000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63C3AB-FCA5-4937-A57E-A7F90658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6527ED-2F94-480A-A05E-823B7676D801}" type="slidenum">
              <a:rPr lang="en-US" smtClean="0"/>
              <a:pPr>
                <a:spcAft>
                  <a:spcPts val="600"/>
                </a:spcAft>
              </a:pPr>
              <a:t>38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5BD76F18-54A6-4C8E-5DB2-046010ED4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Paging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A0F5B3-EB0B-A374-CA2C-5B250C07E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All programs and data are composed of fixed-length units called pages i.e. logical memory is divided into blocks of the same size, called pages.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A block of words that occupy contiguous locations in main memory.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Constitute a basic unit of information that is transferred between the main memory and the disk.</a:t>
            </a:r>
          </a:p>
          <a:p>
            <a:pPr algn="just"/>
            <a:r>
              <a:rPr lang="en-US" dirty="0"/>
              <a:t>Pages should not be too small.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Takes a considerable amount of time to locate the data on the disk.</a:t>
            </a:r>
          </a:p>
          <a:p>
            <a:pPr algn="just"/>
            <a:r>
              <a:rPr lang="en-US" dirty="0"/>
              <a:t>Pages should not be too large.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Substantial portion of a page may not be used.</a:t>
            </a:r>
          </a:p>
          <a:p>
            <a:pPr algn="just"/>
            <a:r>
              <a:rPr lang="en-US" dirty="0"/>
              <a:t>An area in the main memory that can hold one page is called a page frame i.e., Physical memory is broken down into fixed-sized blocks, called frames.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374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63C3AB-FCA5-4937-A57E-A7F90658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6527ED-2F94-480A-A05E-823B7676D801}" type="slidenum">
              <a:rPr lang="en-US" smtClean="0"/>
              <a:pPr>
                <a:spcAft>
                  <a:spcPts val="600"/>
                </a:spcAft>
              </a:pPr>
              <a:t>39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5BD76F18-54A6-4C8E-5DB2-046010ED4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Paging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A0F5B3-EB0B-A374-CA2C-5B250C07E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size of a page is a power of 2, the typical page table size lying between 1K and16K. </a:t>
            </a:r>
          </a:p>
          <a:p>
            <a:pPr algn="just"/>
            <a:r>
              <a:rPr lang="en-US" dirty="0"/>
              <a:t>It is important to keep track of all free frames. </a:t>
            </a:r>
          </a:p>
          <a:p>
            <a:pPr algn="just"/>
            <a:r>
              <a:rPr lang="en-US" dirty="0"/>
              <a:t>In order to run a program of size n pages, we find n free frames and load program pages into these frames.</a:t>
            </a:r>
          </a:p>
          <a:p>
            <a:pPr algn="just"/>
            <a:r>
              <a:rPr lang="en-US" dirty="0"/>
              <a:t>In order to keep track of a program’s pages in the main memory a page table is used. </a:t>
            </a:r>
          </a:p>
          <a:p>
            <a:pPr algn="just"/>
            <a:r>
              <a:rPr lang="en-US" dirty="0"/>
              <a:t>Every logical address generated by the CPU is divided into two parts: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Page number (p) (high-order bits)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And a page offset (d). (low-order bits)</a:t>
            </a:r>
          </a:p>
        </p:txBody>
      </p:sp>
    </p:spTree>
    <p:extLst>
      <p:ext uri="{BB962C8B-B14F-4D97-AF65-F5344CB8AC3E}">
        <p14:creationId xmlns:p14="http://schemas.microsoft.com/office/powerpoint/2010/main" val="2210124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xmlns="" id="{1B14BE9E-66D9-8DE3-38EB-549836BA6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326" y="1378633"/>
            <a:ext cx="9031459" cy="43033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EBF41F2-D5B0-877B-AF91-EE4860EC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27ED-2F94-480A-A05E-823B7676D8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009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63C3AB-FCA5-4937-A57E-A7F90658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6527ED-2F94-480A-A05E-823B7676D801}" type="slidenum">
              <a:rPr lang="en-US" smtClean="0"/>
              <a:pPr>
                <a:spcAft>
                  <a:spcPts val="600"/>
                </a:spcAft>
              </a:pPr>
              <a:t>40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5BD76F18-54A6-4C8E-5DB2-046010ED4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Paging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A0F5B3-EB0B-A374-CA2C-5B250C07E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Information about main memory location of each page is kept in a page table.</a:t>
            </a:r>
          </a:p>
          <a:p>
            <a:pPr algn="just"/>
            <a:r>
              <a:rPr lang="en-US" dirty="0"/>
              <a:t>Each entry in the page table includes some control bits:</a:t>
            </a:r>
          </a:p>
          <a:p>
            <a:pPr algn="just"/>
            <a:r>
              <a:rPr lang="en-US" dirty="0"/>
              <a:t>One bit indicates the validity of the page.</a:t>
            </a:r>
          </a:p>
          <a:p>
            <a:pPr algn="just"/>
            <a:r>
              <a:rPr lang="en-US" dirty="0"/>
              <a:t>Another bit indicates whether the page has been modified.</a:t>
            </a:r>
          </a:p>
          <a:p>
            <a:pPr algn="just"/>
            <a:r>
              <a:rPr lang="en-US" dirty="0"/>
              <a:t>Other control bits indicate various restrictions that may be imposed on accessing the page.</a:t>
            </a:r>
          </a:p>
          <a:p>
            <a:pPr algn="just"/>
            <a:r>
              <a:rPr lang="en-US" dirty="0"/>
              <a:t>The page table contains the base address (frame number) of each page in physical memory. </a:t>
            </a:r>
          </a:p>
          <a:p>
            <a:pPr algn="just"/>
            <a:r>
              <a:rPr lang="en-US" dirty="0"/>
              <a:t>The frame number is combined with the page offset to obtain the physical memory address of the memory location that contains the object addressed by the corresponding logical address. </a:t>
            </a:r>
          </a:p>
          <a:p>
            <a:pPr algn="just"/>
            <a:r>
              <a:rPr lang="en-US" dirty="0"/>
              <a:t>Here p is used to index the process page table; page table entry contains the frame number, f, where page p is loaded. The physical address of the location referenced by (</a:t>
            </a:r>
            <a:r>
              <a:rPr lang="en-US" dirty="0" err="1"/>
              <a:t>p,d</a:t>
            </a:r>
            <a:r>
              <a:rPr lang="en-US" dirty="0"/>
              <a:t>) is computed by appending d at the end of f, as shown below: </a:t>
            </a:r>
          </a:p>
        </p:txBody>
      </p:sp>
    </p:spTree>
    <p:extLst>
      <p:ext uri="{BB962C8B-B14F-4D97-AF65-F5344CB8AC3E}">
        <p14:creationId xmlns:p14="http://schemas.microsoft.com/office/powerpoint/2010/main" val="14123868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63C3AB-FCA5-4937-A57E-A7F90658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6527ED-2F94-480A-A05E-823B7676D801}" type="slidenum">
              <a:rPr lang="en-US" smtClean="0"/>
              <a:pPr>
                <a:spcAft>
                  <a:spcPts val="600"/>
                </a:spcAft>
              </a:pPr>
              <a:t>41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5BD76F18-54A6-4C8E-5DB2-046010ED4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Paging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A0F5B3-EB0B-A374-CA2C-5B250C07E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page table contains the base address (frame number) of each page in physical memory. </a:t>
            </a:r>
          </a:p>
          <a:p>
            <a:pPr algn="just"/>
            <a:r>
              <a:rPr lang="en-US" dirty="0"/>
              <a:t>The frame number is combined with the page offset to obtain the physical memory address of the memory location that contains the object addressed by the corresponding logical address. </a:t>
            </a:r>
          </a:p>
          <a:p>
            <a:pPr algn="just"/>
            <a:r>
              <a:rPr lang="en-US" dirty="0"/>
              <a:t>Here p is used to index the process page table; page table entry contains the frame number, f, where page p is loaded. </a:t>
            </a:r>
          </a:p>
          <a:p>
            <a:pPr algn="just"/>
            <a:r>
              <a:rPr lang="en-US" dirty="0"/>
              <a:t>The physical address of the location referenced by (</a:t>
            </a:r>
            <a:r>
              <a:rPr lang="en-US" dirty="0" err="1"/>
              <a:t>p,d</a:t>
            </a:r>
            <a:r>
              <a:rPr lang="en-US" dirty="0"/>
              <a:t>) is computed by appending d at the end of f, as shown below: </a:t>
            </a:r>
          </a:p>
          <a:p>
            <a:pPr algn="just"/>
            <a:endParaRPr lang="en-US" dirty="0"/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xmlns="" id="{B2992AB5-7768-5110-3958-E040BCDAF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355725"/>
              </p:ext>
            </p:extLst>
          </p:nvPr>
        </p:nvGraphicFramePr>
        <p:xfrm>
          <a:off x="4147624" y="5615223"/>
          <a:ext cx="3896752" cy="457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48376">
                  <a:extLst>
                    <a:ext uri="{9D8B030D-6E8A-4147-A177-3AD203B41FA5}">
                      <a16:colId xmlns:a16="http://schemas.microsoft.com/office/drawing/2014/main" xmlns="" val="3709031764"/>
                    </a:ext>
                  </a:extLst>
                </a:gridCol>
                <a:gridCol w="1948376">
                  <a:extLst>
                    <a:ext uri="{9D8B030D-6E8A-4147-A177-3AD203B41FA5}">
                      <a16:colId xmlns:a16="http://schemas.microsoft.com/office/drawing/2014/main" xmlns="" val="2918854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53913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5978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3AF35CD-DA30-4E34-B0F3-32C27766DA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5BD76F18-54A6-4C8E-5DB2-046010ED4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0191" y="2624327"/>
            <a:ext cx="212101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800" dirty="0"/>
              <a:t>Paging</a:t>
            </a:r>
            <a:r>
              <a:rPr lang="en-US" sz="3200" dirty="0"/>
              <a:t> </a:t>
            </a:r>
            <a:endParaRPr lang="en-US" sz="3200" b="1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xmlns="" id="{739D9B1C-D0ED-2145-73D3-C225858722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35"/>
            <a:ext cx="9268516" cy="6857999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BCFC42DC-2C46-47C4-BC61-530557385D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54B91A37-AA1F-4966-8ACF-93023547D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17B17AC5-0931-432F-9A4A-DDCFAA010A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63C3AB-FCA5-4937-A57E-A7F90658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6527ED-2F94-480A-A05E-823B7676D801}" type="slidenum">
              <a:rPr lang="en-US" smtClean="0"/>
              <a:pPr>
                <a:spcAft>
                  <a:spcPts val="600"/>
                </a:spcAft>
              </a:pPr>
              <a:t>42</a:t>
            </a:fld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084723" y="1123720"/>
            <a:ext cx="187287" cy="572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6378766" y="1123720"/>
            <a:ext cx="252806" cy="572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30506" y="4233671"/>
            <a:ext cx="2401677" cy="1781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Every page has its own page table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8636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63C3AB-FCA5-4937-A57E-A7F90658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6527ED-2F94-480A-A05E-823B7676D801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5BD76F18-54A6-4C8E-5DB2-046010ED4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Example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xmlns="" id="{23EFC740-0044-27BF-1D9F-1A2E3847D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623" y="2250851"/>
            <a:ext cx="6288258" cy="4436030"/>
          </a:xfrm>
        </p:spPr>
      </p:pic>
    </p:spTree>
    <p:extLst>
      <p:ext uri="{BB962C8B-B14F-4D97-AF65-F5344CB8AC3E}">
        <p14:creationId xmlns:p14="http://schemas.microsoft.com/office/powerpoint/2010/main" val="46743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63C3AB-FCA5-4937-A57E-A7F90658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6527ED-2F94-480A-A05E-823B7676D801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5BD76F18-54A6-4C8E-5DB2-046010ED4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Example (i8086)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94EEA76-BDA1-E4F6-E688-228993A6DB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9298" y="2300527"/>
            <a:ext cx="5770561" cy="433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5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63C3AB-FCA5-4937-A57E-A7F90658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6527ED-2F94-480A-A05E-823B7676D801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5BD76F18-54A6-4C8E-5DB2-046010ED4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Example (i8086)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46043E3-3072-5496-D353-B093196BBDA7}"/>
              </a:ext>
            </a:extLst>
          </p:cNvPr>
          <p:cNvSpPr txBox="1"/>
          <p:nvPr/>
        </p:nvSpPr>
        <p:spPr>
          <a:xfrm>
            <a:off x="1069848" y="3102318"/>
            <a:ext cx="964973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Logical address (16-bit) </a:t>
            </a:r>
          </a:p>
          <a:p>
            <a:pPr>
              <a:buClr>
                <a:srgbClr val="C00000"/>
              </a:buClr>
            </a:pPr>
            <a:r>
              <a:rPr lang="en-US" sz="3200" dirty="0"/>
              <a:t>       IP = 0B10h CS = D000h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Physical address (20-bit)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     CS * 2</a:t>
            </a:r>
            <a:r>
              <a:rPr lang="en-US" sz="3200" baseline="30000" dirty="0"/>
              <a:t>4</a:t>
            </a:r>
            <a:r>
              <a:rPr lang="en-US" sz="3200" dirty="0"/>
              <a:t> + IP = D0B10h </a:t>
            </a:r>
          </a:p>
        </p:txBody>
      </p:sp>
    </p:spTree>
    <p:extLst>
      <p:ext uri="{BB962C8B-B14F-4D97-AF65-F5344CB8AC3E}">
        <p14:creationId xmlns:p14="http://schemas.microsoft.com/office/powerpoint/2010/main" val="3982683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63C3AB-FCA5-4937-A57E-A7F90658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6527ED-2F94-480A-A05E-823B7676D801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5BD76F18-54A6-4C8E-5DB2-046010ED4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Dynamic Loading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05BC86-AEE3-4DB9-15B3-7E11AFF8C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So far, it has been necessary for the entire program and all data of a process to be in physical memory for the process to execute. </a:t>
            </a:r>
          </a:p>
          <a:p>
            <a:pPr algn="just"/>
            <a:r>
              <a:rPr lang="en-US" dirty="0"/>
              <a:t>The size of a process has thus been limited to the size of physical memory. </a:t>
            </a:r>
          </a:p>
          <a:p>
            <a:pPr algn="just"/>
            <a:r>
              <a:rPr lang="en-US" dirty="0"/>
              <a:t>To obtain better memory-space utilization, we can use dynamic loading. </a:t>
            </a:r>
          </a:p>
          <a:p>
            <a:pPr algn="just"/>
            <a:r>
              <a:rPr lang="en-US" dirty="0"/>
              <a:t>With dynamic loading, a routine is not loaded until it is called. </a:t>
            </a:r>
          </a:p>
          <a:p>
            <a:pPr algn="just"/>
            <a:r>
              <a:rPr lang="en-US" dirty="0"/>
              <a:t>All routines are kept on disk in a relocatable load format. </a:t>
            </a:r>
          </a:p>
        </p:txBody>
      </p:sp>
    </p:spTree>
    <p:extLst>
      <p:ext uri="{BB962C8B-B14F-4D97-AF65-F5344CB8AC3E}">
        <p14:creationId xmlns:p14="http://schemas.microsoft.com/office/powerpoint/2010/main" val="3450638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63C3AB-FCA5-4937-A57E-A7F90658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6527ED-2F94-480A-A05E-823B7676D801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5BD76F18-54A6-4C8E-5DB2-046010ED4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Dynamic Loading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05BC86-AEE3-4DB9-15B3-7E11AFF8C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The main program is loaded into memory and is executed. </a:t>
            </a:r>
          </a:p>
          <a:p>
            <a:pPr algn="just"/>
            <a:r>
              <a:rPr lang="en-US" dirty="0"/>
              <a:t>When a routine needs to call another routine, the calling routine first checks to see whether the other routine has been loaded. </a:t>
            </a:r>
          </a:p>
          <a:p>
            <a:pPr algn="just"/>
            <a:r>
              <a:rPr lang="en-US" dirty="0"/>
              <a:t>If it has not, the relocatable linking loader is called to load the desired routine into memory and to update the program’s address tables to reflect this change. </a:t>
            </a:r>
          </a:p>
          <a:p>
            <a:pPr algn="just"/>
            <a:r>
              <a:rPr lang="en-US" dirty="0"/>
              <a:t>Then control is passed to the newly loaded routine.</a:t>
            </a:r>
          </a:p>
        </p:txBody>
      </p:sp>
    </p:spTree>
    <p:extLst>
      <p:ext uri="{BB962C8B-B14F-4D97-AF65-F5344CB8AC3E}">
        <p14:creationId xmlns:p14="http://schemas.microsoft.com/office/powerpoint/2010/main" val="267366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4148</TotalTime>
  <Words>2736</Words>
  <Application>Microsoft Office PowerPoint</Application>
  <PresentationFormat>Widescreen</PresentationFormat>
  <Paragraphs>272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Calibri</vt:lpstr>
      <vt:lpstr>Rockwell</vt:lpstr>
      <vt:lpstr>Rockwell Condensed</vt:lpstr>
      <vt:lpstr>Rockwell Extra Bold</vt:lpstr>
      <vt:lpstr>Wingdings</vt:lpstr>
      <vt:lpstr>Wood Type</vt:lpstr>
      <vt:lpstr>Operating Systems</vt:lpstr>
      <vt:lpstr>Logical-Versus Physical-Address Space</vt:lpstr>
      <vt:lpstr>Logical-Versus Physical-Address Space</vt:lpstr>
      <vt:lpstr>PowerPoint Presentation</vt:lpstr>
      <vt:lpstr>Example</vt:lpstr>
      <vt:lpstr>Example (i8086)</vt:lpstr>
      <vt:lpstr>Example (i8086)</vt:lpstr>
      <vt:lpstr>Dynamic Loading</vt:lpstr>
      <vt:lpstr>Dynamic Loading</vt:lpstr>
      <vt:lpstr>Dynamic Loading</vt:lpstr>
      <vt:lpstr>Dynamic Linking and Shared Libraries</vt:lpstr>
      <vt:lpstr>Dynamic Linking and Shared Libraries</vt:lpstr>
      <vt:lpstr>Dynamic Linking and Shared Libraries</vt:lpstr>
      <vt:lpstr>Dynamic Linking and Shared Libraries</vt:lpstr>
      <vt:lpstr>Overlays</vt:lpstr>
      <vt:lpstr>Overlays</vt:lpstr>
      <vt:lpstr>Overlays</vt:lpstr>
      <vt:lpstr>Overlays</vt:lpstr>
      <vt:lpstr>Swapping</vt:lpstr>
      <vt:lpstr>Swapping</vt:lpstr>
      <vt:lpstr>Swapping</vt:lpstr>
      <vt:lpstr>Swapping</vt:lpstr>
      <vt:lpstr>Swapping</vt:lpstr>
      <vt:lpstr>Contiguous memory allocation</vt:lpstr>
      <vt:lpstr>Contiguous memory allocation</vt:lpstr>
      <vt:lpstr>Multiprogramming with Fixed Tasks (MFT)</vt:lpstr>
      <vt:lpstr>Multiprogramming with Fixed Tasks (MFT)</vt:lpstr>
      <vt:lpstr>Multiprogramming with Fixed Tasks (MFT)</vt:lpstr>
      <vt:lpstr>Multiprogramming with Fixed Tasks (MFT)</vt:lpstr>
      <vt:lpstr>Multiprogramming with Fixed Tasks (MFT)</vt:lpstr>
      <vt:lpstr>Multiprogramming with Fixed Tasks (MFT)</vt:lpstr>
      <vt:lpstr>Multiprogramming with Fixed Tasks (MFT) issues</vt:lpstr>
      <vt:lpstr>Multiprogramming with Variable Tasks (MVT)</vt:lpstr>
      <vt:lpstr>Multiprogramming with Variable Tasks (MVT)</vt:lpstr>
      <vt:lpstr>Multiprogramming with Variable Tasks (MVT)</vt:lpstr>
      <vt:lpstr>Multiprogramming with Variable Tasks (MVT)</vt:lpstr>
      <vt:lpstr>External fragmentation</vt:lpstr>
      <vt:lpstr>Paging </vt:lpstr>
      <vt:lpstr>Paging </vt:lpstr>
      <vt:lpstr>Paging </vt:lpstr>
      <vt:lpstr>Paging </vt:lpstr>
      <vt:lpstr>Paging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creator>Mr.Razi-uddin</dc:creator>
  <cp:lastModifiedBy>Hamza</cp:lastModifiedBy>
  <cp:revision>149</cp:revision>
  <dcterms:created xsi:type="dcterms:W3CDTF">2022-02-16T07:50:43Z</dcterms:created>
  <dcterms:modified xsi:type="dcterms:W3CDTF">2023-12-14T09:34:23Z</dcterms:modified>
</cp:coreProperties>
</file>