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443905-78F5-4091-B9F0-A028A6CFC654}">
          <p14:sldIdLst>
            <p14:sldId id="256"/>
            <p14:sldId id="262"/>
          </p14:sldIdLst>
        </p14:section>
        <p14:section name="Untitled Section" id="{5CBC96E0-12DD-4872-865A-579B3D7237AB}">
          <p14:sldIdLst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C5DC6-36C8-4284-B784-3FAED00370AA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96E1-2421-4124-8FA8-2A7F0CE79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8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0834E93-9D16-46A5-9753-59238ADC7DAA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E3FDC-5F70-418A-8B15-1DB66BEE34C2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DD6B-4D76-438B-80FD-8DEDFC9C45E4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FE14-0047-4557-AAB8-4A124C17D239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570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BB41-913D-4E34-BD6B-7D675B782C33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10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4BCB-B23E-4379-AFB1-6DCEDDD29EA9}" type="datetime1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11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AFEB-C7DD-4055-8A0E-3FB2AE4BA0A2}" type="datetime1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12062-51DD-41A3-B0ED-79D650DB5F11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8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C7E4-1356-42E6-A394-5B34D4B128F9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4519-D4E9-4FF8-818E-49549215E182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E147-4540-48BF-91D1-3925CE7FE58C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1C85-A177-4005-9F07-49D7B102AF9D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3CF42-1869-4061-984D-BE3A5E3CCD66}" type="datetime1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1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F02E-3AE2-47F1-A261-55604B155259}" type="datetime1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1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5536C-0527-4B4A-BC3A-CDABBE44CE56}" type="datetime1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CA60-56E5-41FF-95EF-66381317A2B5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5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95A9C-1FCA-479A-AF69-4E20FC73B0EF}" type="datetime1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B342-66C8-405C-B652-8F787681E4B9}" type="datetime1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A09B2-D6A3-4C6D-807C-A08B64EDA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0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5D8EF3-7B55-489D-B41C-11DDEB6C7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Operating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72FB79-50B1-4864-9A3F-10CA9A1F7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Lecture # 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Razi Uddin</a:t>
            </a:r>
          </a:p>
        </p:txBody>
      </p:sp>
    </p:spTree>
    <p:extLst>
      <p:ext uri="{BB962C8B-B14F-4D97-AF65-F5344CB8AC3E}">
        <p14:creationId xmlns:p14="http://schemas.microsoft.com/office/powerpoint/2010/main" val="80547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B36DC-66AD-4E9D-8E4B-9682AF5B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Batch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5F723C-A9AF-4BE1-A8B1-B7C7020C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To speed up processing, operators batched together jobs with similar needs and ran them through the computer as a group. For example, all FORTRAN programs were compiled one after the other.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major task of such an operating system was to transfer control automatically from one job to the next.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CPU is often idle because the speeds of the mechanical I/O devices such as a tape drive are slower than that of electronic devices.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Digital Equipment Corporation’s VMS is an example of a batch operating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DE58DC-FBED-47EB-AF0F-E382CFDA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9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FF531D-610D-44EF-80C6-C5F96CE7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Multi-programmed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88FF91-0BA7-402B-ADEB-356899F7A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7696"/>
            <a:ext cx="9905999" cy="4403104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Increases CPU utilization by organizing jobs so that the CPU always has one to execute.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operating system keeps several jobs in memory simultaneously.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Since the number of jobs that can be kept simultaneously in memory is usually much smaller than the number of jobs that can be in the job pool.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operating system picks and executes one of the jobs in the memory.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job has to wait for some task such as an I/O operation to complete.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In a non-multi-programmed system, the CPU would sit idle.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In a multi-programmed system, the operating system simply switches to, and executes another job.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40E3F6-0B7D-43A7-AAC4-F8257CC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0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2E064-9C2C-4FB7-A918-B88D0AEA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Time-sharing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DB4AAA-2C7C-41B3-A066-72974898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5404"/>
            <a:ext cx="9905999" cy="4244078"/>
          </a:xfrm>
        </p:spPr>
        <p:txBody>
          <a:bodyPr>
            <a:normAutofit fontScale="85000" lnSpcReduction="1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Multi-user, multi-process, and interactive system.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Allows multiple users to use the computer simultaneously.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 user can run one or more processes at the same time and interact with his/her processes.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 time-shared system uses multiprogramming and CPU scheduling to provide each user with a small portion of a time-shared computer.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Each user has at least one separate program in memory.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To obtain a reasonable response time, jobs may have to be swapped in and out of the main memory.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UNIX, Linux, Windows NT Server, and Windows 2000 server are timesharing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3772EB-0B55-47A3-991C-09323782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8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DD54CF-DFD5-43AC-9D18-22DFA2C0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Real time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481D34-3F9C-4173-A4EE-641C94E92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A real-time system has well-defined, fixed time constraints, and if the system does not produce output for input within the time constraints, the system will fail.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Real time systems come in two flavors: </a:t>
            </a:r>
            <a:r>
              <a:rPr lang="en-US" b="1" dirty="0">
                <a:solidFill>
                  <a:srgbClr val="FFFF00"/>
                </a:solidFill>
              </a:rPr>
              <a:t>hard</a:t>
            </a:r>
            <a:r>
              <a:rPr lang="en-US" dirty="0"/>
              <a:t> and </a:t>
            </a:r>
            <a:r>
              <a:rPr lang="en-US" b="1" dirty="0">
                <a:solidFill>
                  <a:srgbClr val="FFFF00"/>
                </a:solidFill>
              </a:rPr>
              <a:t>soft</a:t>
            </a:r>
            <a:r>
              <a:rPr lang="en-US" dirty="0"/>
              <a:t>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 hard real-time system guarantees that critical tasks be completed on time.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 less restrictive type of real-time system is a soft real-time system, where a critical real-time task gets priority over other tasks, and retains that priority until it completes.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Example: Systems that control scientific experiments, medical imaging systems, industrial control systems, and certain display systems.</a:t>
            </a:r>
          </a:p>
          <a:p>
            <a:pPr algn="just">
              <a:buClr>
                <a:srgbClr val="FFFF00"/>
              </a:buClr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6148AA-92ED-4580-B23D-EB4EE652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4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2232A-DFAF-4927-9060-22749112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hard real-time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D821E-38AE-4866-977F-C93617BF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FF00"/>
              </a:buClr>
            </a:pPr>
            <a:r>
              <a:rPr lang="en-US" dirty="0"/>
              <a:t>Requires that all delays in the system be completed on time.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This goal requires that all delays in the system be bounded.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Secondary storage of any sort is usually limited or missing, with data instead of being stored in short-term memory or in read-only memory.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Most advanced operating system features are absent too.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5CC011-F463-431F-996C-20BCECCC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4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72232A-DFAF-4927-9060-22749112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Soft real-time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D821E-38AE-4866-977F-C93617BF9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Where a critical real-time task gets priority over other tasks, and retains that priority until it completes.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As in hard real-time systems, the operating system kernel delays need to be bounded.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Soft real-time is an achievable goal that can be mixed with other types of systems,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Whereas hard real-time systems conflict with the operation of other systems such as time-sharing systems, the two cannot be mixed.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5D2680-3028-490C-B665-2AF2E573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4C8DEB-3DE3-4C8F-9D4D-AAD29404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Purpose of computer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B28A42-4FE7-4C30-B14E-DDF84A94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Computer systems consist of software and hardware that are combined to provide a tool to implement solutions for specific problems in an efficient manner and to execute programs.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BC7B6C-4D3B-4B91-ADDC-0032D86A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2975C-CFFD-4437-A2D6-0E99A0F6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Computer System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63D853-DCD4-4D4D-8A74-7048BFAD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dirty="0"/>
              <a:t>Hardware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dirty="0"/>
              <a:t>Operating System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dirty="0"/>
              <a:t>Application Programs</a:t>
            </a: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en-US" dirty="0"/>
              <a:t>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53A36D-A720-40C7-BA7E-48FDC736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>
            <a:extLst>
              <a:ext uri="{FF2B5EF4-FFF2-40B4-BE49-F238E27FC236}">
                <a16:creationId xmlns:a16="http://schemas.microsoft.com/office/drawing/2014/main" xmlns="" id="{EA8ADA9F-99E3-4964-8962-1118D1439F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" name="Group 11">
            <a:extLst>
              <a:ext uri="{FF2B5EF4-FFF2-40B4-BE49-F238E27FC236}">
                <a16:creationId xmlns:a16="http://schemas.microsoft.com/office/drawing/2014/main" xmlns="" id="{366C3164-AA9F-47E3-913A-4F002BC00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23FFBAC2-26D2-48B6-B2AA-34AEA0E79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xmlns="" id="{9B164BCB-27D3-4B8C-AC13-0A6F461082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xmlns="" id="{10B247BE-F4A2-4259-9B20-FB9A555D28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xmlns="" id="{39322C5A-DB6D-4B28-8C1C-1B1E896789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xmlns="" id="{67009B08-E345-4516-96EC-ED0AB1F30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xmlns="" id="{DFE2793C-165C-4635-A26E-C569C8E0C5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xmlns="" id="{ECDFEF2C-7B0A-41A1-BB61-C92CB3E3A7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xmlns="" id="{0012A396-1946-4B40-AA39-0790157CE9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xmlns="" id="{CD6C6024-F73D-4991-97B9-BE53FF24E3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xmlns="" id="{5977EDD1-3D10-43FA-B800-7A7C8112B7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xmlns="" id="{D37988CF-9FC6-48F5-82F8-D2EB0178A3B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xmlns="" id="{EC5BB05B-491C-414A-91C3-B1CAB785A8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xmlns="" id="{F3180CB6-F8D2-4596-B6CB-F9CEF5D389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xmlns="" id="{DF338DD3-80F8-4F68-AC7C-361ABF2A9BF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xmlns="" id="{9666E4DB-B855-4A4E-BB50-1880738C11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xmlns="" id="{F570FD9C-B435-4EF1-962C-621F1261AA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xmlns="" id="{E236AF0B-3BDC-43C3-8FFC-2A94121E94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xmlns="" id="{3BA2C208-5097-4497-AA2C-ADDDAB48B6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xmlns="" id="{6A45DD96-8D07-43CA-B036-6FDA880A17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xmlns="" id="{AF7F7CBB-E154-4CD5-9ED0-D5DDC1DFEAE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xmlns="" id="{EFF4AB16-41DD-4877-8C28-ED78F4CA7F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xmlns="" id="{30BCBD5D-92EB-487E-B1D0-F9000D45D1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xmlns="" id="{DA07BDB8-9827-4EBF-9B99-6C503EA0BC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xmlns="" id="{7F41FB05-1B3F-450A-A1A7-8C8BD182A5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xmlns="" id="{0629E219-1F32-41C1-B921-05E4561179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xmlns="" id="{8081FB28-486E-4C09-9D15-0B2657B56FB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xmlns="" id="{CB547EFB-F29D-4336-9644-0AE7A94EA4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xmlns="" id="{BB2793F4-FAD7-459A-BC46-06BB1D4FAA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FC01589C-0235-4B21-B264-777746D4D5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xmlns="" id="{678F5669-8CE7-445E-8D54-49C5E2013B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xmlns="" id="{E93A3F8E-D876-485E-9EDC-43E315DE1E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xmlns="" id="{B4F848A6-931A-4CC9-9B29-C7A9CEA3ACE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xmlns="" id="{5C4204D4-6782-4DB1-8FF8-86CC698AF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xmlns="" id="{3907C583-5764-43DC-8AF9-992D3472F6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xmlns="" id="{56CE3D6E-1121-4EF2-9DFB-7F3937FCCD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xmlns="" id="{3AEB7245-E197-4AE5-BCFC-7821E49EFE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xmlns="" id="{801E9C76-F4FB-4C4D-9350-B526F294E0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xmlns="" id="{F9C0C5DE-6C8C-4CD0-9C91-6A132A06DA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xmlns="" id="{955A7039-8B66-4CF0-8048-0AD0F4A5B8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3" name="Rectangle 52">
            <a:extLst>
              <a:ext uri="{FF2B5EF4-FFF2-40B4-BE49-F238E27FC236}">
                <a16:creationId xmlns:a16="http://schemas.microsoft.com/office/drawing/2014/main" xmlns="" id="{933B46D5-42D5-4194-B895-B45DCFF223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54">
            <a:extLst>
              <a:ext uri="{FF2B5EF4-FFF2-40B4-BE49-F238E27FC236}">
                <a16:creationId xmlns:a16="http://schemas.microsoft.com/office/drawing/2014/main" xmlns="" id="{18896DCC-8879-4CF3-BB2D-0C535C8059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534630B0-6EE6-4DFE-9FC5-0988FED6CB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xmlns="" id="{605C0C27-BDE8-4899-B838-C0DC2EAB8C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xmlns="" id="{EDC3E8DB-0AA9-4C49-A986-24A6D44A52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334CA156-4C5B-4EAD-99BC-E2C734D5A5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xmlns="" id="{5E568387-0266-4411-9330-8E9CD9B823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xmlns="" id="{C84DAA3E-ACD2-4620-8906-7C7280CEBC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xmlns="" id="{2D86F227-CF83-476B-B657-D6B0C53B3A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xmlns="" id="{14934B78-B04C-4CFA-A64D-EFA402E14E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xmlns="" id="{60B3248E-2504-49B9-879B-D0158482C8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xmlns="" id="{CA4F4223-FB0B-4CA0-8913-341EDCD78C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xmlns="" id="{42327D55-3076-45A9-8C23-54CC450F38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xmlns="" id="{10BA2659-760C-445C-96A9-155F0BF09F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xmlns="" id="{9EF5E6EC-49CF-43A0-8ED2-136FCDCAD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xmlns="" id="{F4A1A617-AE8C-49B0-9B78-F0E2BFB2BD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xmlns="" id="{4B1C21A9-2A27-4BA8-AB2C-E2F23D93F2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xmlns="" id="{803E4DF0-86BE-4F7B-99D9-A4DAF790A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xmlns="" id="{324C4266-1501-454D-A3A2-C60585E379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xmlns="" id="{335F4B74-90BA-4372-9744-660DE1DAE6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xmlns="" id="{676BC228-1D88-4E9F-A39C-485245F38A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xmlns="" id="{82C283AD-515F-427B-A581-F1EC42B2F8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xmlns="" id="{A211013C-44EA-4C7F-867A-70F84606A1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xmlns="" id="{5A091894-50E1-4B1B-94B2-693B5DC5A0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xmlns="" id="{33665320-A7B0-4BE7-B587-654A5E130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xmlns="" id="{5E731000-CA59-41D5-BBAF-4CF0C93CC0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xmlns="" id="{3ADE52FC-89F2-4DE3-90F2-23F8A19B5F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xmlns="" id="{C598494B-717D-4E29-9D55-F0FEF36C02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xmlns="" id="{4E748B28-C809-4A72-BA26-B42706005B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xmlns="" id="{1B55B6D8-6E87-41B4-8C20-4C59AB35B0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xmlns="" id="{8AF0CB98-D797-4C0F-B534-B53FFEC580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xmlns="" id="{8161F426-0884-4746-ADFB-ED2E8ED5E2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xmlns="" id="{9FB6AEF0-B7A7-4C34-8BCA-D1939E5C0F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xmlns="" id="{C4221C70-D5F8-42A7-B0AF-B63791EFA8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xmlns="" id="{4C075733-AA99-4CB2-934E-9F42E6FC1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xmlns="" id="{266B426D-F5FB-456F-84B5-2DACFEA7AB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91" name="Round Diagonal Corner Rectangle 6">
            <a:extLst>
              <a:ext uri="{FF2B5EF4-FFF2-40B4-BE49-F238E27FC236}">
                <a16:creationId xmlns:a16="http://schemas.microsoft.com/office/drawing/2014/main" xmlns="" id="{083A6575-45DF-4CD7-8E7D-50E51B82D5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316872F7-A281-4B3E-AB64-9286B60E6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97" y="1136606"/>
            <a:ext cx="5703796" cy="457729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C8E7934-43AD-4F61-B50D-53083881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9723" y="6186488"/>
            <a:ext cx="771089" cy="365125"/>
          </a:xfrm>
        </p:spPr>
        <p:txBody>
          <a:bodyPr/>
          <a:lstStyle/>
          <a:p>
            <a:fld id="{D34A09B2-D6A3-4C6D-807C-A08B64EDA7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2725C9-50B6-4246-9053-9563F75C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Computer System Organization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xmlns="" id="{9C2AECA2-8DE0-4D5B-B2D7-6FCA450E3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7" y="2438973"/>
            <a:ext cx="9308892" cy="3162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4D06EC9-66D8-4743-9EDF-1CEAB818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27189-6F31-47BA-9A82-F270D2E58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32453"/>
            <a:ext cx="9905999" cy="4982818"/>
          </a:xfrm>
        </p:spPr>
        <p:txBody>
          <a:bodyPr/>
          <a:lstStyle/>
          <a:p>
            <a:pPr algn="just"/>
            <a:r>
              <a:rPr lang="en-US" dirty="0"/>
              <a:t>The primary purpose of a computer system is to generate executable programs and execute them. </a:t>
            </a:r>
          </a:p>
          <a:p>
            <a:pPr algn="just"/>
            <a:r>
              <a:rPr lang="en-US" dirty="0"/>
              <a:t>The following are some of the main issues involved in performing these tasks.</a:t>
            </a:r>
          </a:p>
          <a:p>
            <a:pPr marL="457200" indent="-457200" algn="just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Storing an executable on a secondary storage device such as hard disk </a:t>
            </a:r>
          </a:p>
          <a:p>
            <a:pPr marL="457200" indent="-457200" algn="just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Loading executable from disk into the main memory </a:t>
            </a:r>
          </a:p>
          <a:p>
            <a:pPr marL="457200" indent="-457200" algn="just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Setting the CPU state appropriately so that program execution could begin </a:t>
            </a:r>
          </a:p>
          <a:p>
            <a:pPr marL="457200" indent="-457200" algn="just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Creating multiple cooperating processes, synchronizing their access to shared data, and allowing them to communicate with each other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37B4E3D-2154-4F5E-BBE0-B2D391D8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2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7875A-1BF3-4C62-923C-05DFEF31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is an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3011E5-FF67-4D15-9F9C-42EAE2DA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FFFF00"/>
              </a:buClr>
            </a:pPr>
            <a:r>
              <a:rPr lang="en-US" dirty="0"/>
              <a:t>There are two views about this. </a:t>
            </a:r>
          </a:p>
          <a:p>
            <a:pPr>
              <a:buClr>
                <a:srgbClr val="FFFF00"/>
              </a:buClr>
            </a:pPr>
            <a:r>
              <a:rPr lang="en-US" dirty="0"/>
              <a:t>The top-down view is that it is a program that acts as an intermediary between a user of a computer and the computer hardware and makes the computer system convenient to use.</a:t>
            </a:r>
          </a:p>
          <a:p>
            <a:pPr>
              <a:buClr>
                <a:srgbClr val="FFFF00"/>
              </a:buClr>
            </a:pPr>
            <a:r>
              <a:rPr lang="en-US" dirty="0"/>
              <a:t>The bottom-up view is that it is a program, that allocates and deallocates computer system resources in an efficient fair, and secure manner- A resource manager</a:t>
            </a:r>
          </a:p>
          <a:p>
            <a:pPr>
              <a:buClr>
                <a:srgbClr val="FFFF00"/>
              </a:buClr>
            </a:pPr>
            <a:r>
              <a:rPr lang="en-US" dirty="0"/>
              <a:t>A slightly different view of an OS emphasizes the need to control the various I/O devices and programs.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12ECB0-FC71-4F84-B9FD-EB911ECB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6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8E05F7-6B5D-4EE2-AAFE-89C5884A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Single-User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7583CA-801F-402D-BF84-008EC907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8061"/>
          </a:xfrm>
        </p:spPr>
        <p:txBody>
          <a:bodyPr>
            <a:normAutofit fontScale="925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Allows only one user to use the computer at a given time.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goals of such systems are maximizing user convenience and responsiveness, instead of maximizing the utilization of the CPU and peripheral devices.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They can adopt technology developed for larger operating systems.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Often individuals have sole use of computers and do not need advanced CPU utilization and hardware protection features.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They may run different types of operating systems, including DOS, Windows, and MacOS. Linux and UNIX operating systems can also be run in single-user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9C52AF-F3B1-4D9A-86EC-B2366910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3B36DC-66AD-4E9D-8E4B-9682AF5B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Batch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5F723C-A9AF-4BE1-A8B1-B7C7020C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Clr>
                <a:srgbClr val="FFFF00"/>
              </a:buClr>
            </a:pPr>
            <a:r>
              <a:rPr lang="en-US" dirty="0"/>
              <a:t>Early computers were large machines run from a console with card readers and tape drives as input devices and line printers, tape drives, and card punches as output devices. 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User did not interact directly with the system; instead the user prepared a job, which consisted of the program, data, and some control information about the nature of the job.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The job was in the form of punch cards, and at some later time the output was generated by the system.</a:t>
            </a:r>
          </a:p>
          <a:p>
            <a:pPr algn="just">
              <a:buClr>
                <a:srgbClr val="FFFF00"/>
              </a:buClr>
            </a:pPr>
            <a:r>
              <a:rPr lang="en-US" dirty="0"/>
              <a:t>Output=&gt; result of the program + dump of the final memory and register contents for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CE61B2-64B4-4DD1-967C-173A49B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A09B2-D6A3-4C6D-807C-A08B64EDA7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81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1020</TotalTime>
  <Words>1010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Wingdings</vt:lpstr>
      <vt:lpstr>Circuit</vt:lpstr>
      <vt:lpstr>Operating Systems </vt:lpstr>
      <vt:lpstr>Purpose of computer system</vt:lpstr>
      <vt:lpstr>Computer System Organization</vt:lpstr>
      <vt:lpstr>PowerPoint Presentation</vt:lpstr>
      <vt:lpstr>Computer System Organization</vt:lpstr>
      <vt:lpstr>PowerPoint Presentation</vt:lpstr>
      <vt:lpstr>What is an Operating System</vt:lpstr>
      <vt:lpstr>Single-User Systems</vt:lpstr>
      <vt:lpstr>Batch Systems </vt:lpstr>
      <vt:lpstr>Batch Systems </vt:lpstr>
      <vt:lpstr>Multi-programmed Systems</vt:lpstr>
      <vt:lpstr>Time-sharing systems</vt:lpstr>
      <vt:lpstr>Real time systems </vt:lpstr>
      <vt:lpstr>hard real-time system</vt:lpstr>
      <vt:lpstr>Soft real-time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Mr.Razi-uddin</dc:creator>
  <cp:lastModifiedBy>Mubashar Hussain</cp:lastModifiedBy>
  <cp:revision>9</cp:revision>
  <dcterms:created xsi:type="dcterms:W3CDTF">2022-02-12T06:37:55Z</dcterms:created>
  <dcterms:modified xsi:type="dcterms:W3CDTF">2023-08-22T10:56:15Z</dcterms:modified>
</cp:coreProperties>
</file>