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17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702" r:id="rId12"/>
    <p:sldId id="703" r:id="rId13"/>
    <p:sldId id="715" r:id="rId14"/>
    <p:sldId id="704" r:id="rId15"/>
    <p:sldId id="716" r:id="rId16"/>
    <p:sldId id="705" r:id="rId17"/>
    <p:sldId id="713" r:id="rId18"/>
    <p:sldId id="706" r:id="rId19"/>
    <p:sldId id="707" r:id="rId20"/>
    <p:sldId id="708" r:id="rId21"/>
    <p:sldId id="714" r:id="rId2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2A8487"/>
    <a:srgbClr val="1C5A61"/>
    <a:srgbClr val="0C6D9C"/>
    <a:srgbClr val="FF0000"/>
    <a:srgbClr val="CC3300"/>
    <a:srgbClr val="F5F5F5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58" d="100"/>
          <a:sy n="58" d="100"/>
        </p:scale>
        <p:origin x="1398" y="6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Figure 5.21 shows a plot of a data set containing examples that belong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two different classes, represented as squares and circles. The data set is also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linearly separable; i.e., we can find a hyperplane such that all the squares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reside on one side of the hyperplane and all the circles reside on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0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Although their training errors are zero, there is no guarantee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that the hyperplanes will perform equally well on previously unseen examples.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classifier must choose one of these hyperplanes to represent its decision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boundary, based on how well they are expected to perform on test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2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To get a clearer picture of how the different choices of hyperplanes affect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generalization errors, consider the two decision boundaries,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, shown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Figure 5.22. Both decision boundaries can separate the training examples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into their respective classes without committing any misclassification errors.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Each decision boundary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1" u="none" strike="noStrike" baseline="0" dirty="0">
                <a:latin typeface="CMMI8"/>
              </a:rPr>
              <a:t>i </a:t>
            </a:r>
            <a:r>
              <a:rPr lang="en-US" sz="1800" b="0" i="0" u="none" strike="noStrike" baseline="0" dirty="0">
                <a:latin typeface="CMR10"/>
              </a:rPr>
              <a:t>is associated with a pair of hyperplanes, denoted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as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1" u="none" strike="noStrike" baseline="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1" u="none" strike="noStrike" baseline="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, respectively.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1" u="none" strike="noStrike" baseline="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is obtained by moving a parallel hyperplane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away from the decision boundary until it touches the closest square(s), whereas</a:t>
            </a:r>
          </a:p>
          <a:p>
            <a:pPr algn="l"/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1" u="none" strike="noStrike" baseline="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R8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is obtained by moving the hyperplane until it touches the closest circle(s).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distance between these two hyperplanes is known as the margin of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classifier. From the diagram shown in Figure 5.22, notice that the margin for</a:t>
            </a:r>
          </a:p>
          <a:p>
            <a:pPr algn="l"/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is considerably larger than that for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. In this example,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turns out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be the maximum margin hyperplane of the training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 linear SVM is a classifier that searches for a hyperplane with the largest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margin, which is why it is often known as a </a:t>
            </a:r>
            <a:r>
              <a:rPr lang="en-US" sz="1800" b="1" i="0" u="none" strike="noStrike" baseline="0" dirty="0">
                <a:latin typeface="CMBX10"/>
              </a:rPr>
              <a:t>maximal margin classifier</a:t>
            </a:r>
            <a:r>
              <a:rPr lang="en-US" sz="1800" b="0" i="0" u="none" strike="noStrike" baseline="0" dirty="0">
                <a:latin typeface="CMR10"/>
              </a:rPr>
              <a:t>.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understand how SVM learns such a boundary, we begin with some preliminary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discussion about the decision boundary and margin of a linear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6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Consider a binary classification problem consisting of </a:t>
            </a:r>
            <a:r>
              <a:rPr lang="en-US" sz="1800" b="0" i="1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CMR10"/>
              </a:rPr>
              <a:t>training examples.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Each example is denoted by a tuple (</a:t>
            </a:r>
            <a:r>
              <a:rPr lang="en-US" sz="1800" b="1" i="0" u="none" strike="noStrike" baseline="0" dirty="0">
                <a:latin typeface="CMBX10"/>
              </a:rPr>
              <a:t>x</a:t>
            </a:r>
            <a:r>
              <a:rPr lang="en-US" sz="1800" b="1" i="0" u="none" strike="noStrike" baseline="0" dirty="0">
                <a:latin typeface="CMBX8"/>
              </a:rPr>
              <a:t>i</a:t>
            </a:r>
            <a:r>
              <a:rPr lang="en-US" sz="1800" b="0" i="1" u="none" strike="noStrike" baseline="0" dirty="0">
                <a:latin typeface="CMMI10"/>
              </a:rPr>
              <a:t>, </a:t>
            </a:r>
            <a:r>
              <a:rPr lang="en-US" sz="1800" b="0" i="1" u="none" strike="noStrike" baseline="0" dirty="0" err="1">
                <a:latin typeface="CMMI10"/>
              </a:rPr>
              <a:t>y</a:t>
            </a:r>
            <a:r>
              <a:rPr lang="en-US" sz="1800" b="0" i="1" u="none" strike="noStrike" baseline="0" dirty="0" err="1">
                <a:latin typeface="CMMI8"/>
              </a:rPr>
              <a:t>i</a:t>
            </a:r>
            <a:r>
              <a:rPr lang="en-US" sz="1800" b="0" i="0" u="none" strike="noStrike" baseline="0" dirty="0">
                <a:latin typeface="CMR10"/>
              </a:rPr>
              <a:t>) (</a:t>
            </a:r>
            <a:r>
              <a:rPr lang="en-US" sz="1800" b="0" i="1" u="none" strike="noStrike" baseline="0" dirty="0" err="1">
                <a:latin typeface="CMMI10"/>
              </a:rPr>
              <a:t>i</a:t>
            </a:r>
            <a:r>
              <a:rPr lang="en-US" sz="1800" b="0" i="1" u="none" strike="noStrike" baseline="0" dirty="0">
                <a:latin typeface="CMMI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= 1</a:t>
            </a:r>
            <a:r>
              <a:rPr lang="en-US" sz="1800" b="0" i="1" u="none" strike="noStrike" baseline="0" dirty="0">
                <a:latin typeface="CMMI10"/>
              </a:rPr>
              <a:t>, </a:t>
            </a:r>
            <a:r>
              <a:rPr lang="en-US" sz="1800" b="0" i="0" u="none" strike="noStrike" baseline="0" dirty="0">
                <a:latin typeface="CMR10"/>
              </a:rPr>
              <a:t>2</a:t>
            </a:r>
            <a:r>
              <a:rPr lang="en-US" sz="1800" b="0" i="1" u="none" strike="noStrike" baseline="0" dirty="0">
                <a:latin typeface="CMMI10"/>
              </a:rPr>
              <a:t>, . . . , N</a:t>
            </a:r>
            <a:r>
              <a:rPr lang="en-US" sz="1800" b="0" i="0" u="none" strike="noStrike" baseline="0" dirty="0">
                <a:latin typeface="CMR10"/>
              </a:rPr>
              <a:t>), where </a:t>
            </a:r>
            <a:r>
              <a:rPr lang="en-US" sz="1800" b="1" i="0" u="none" strike="noStrike" baseline="0" dirty="0">
                <a:latin typeface="CMBX10"/>
              </a:rPr>
              <a:t>x</a:t>
            </a:r>
            <a:r>
              <a:rPr lang="en-US" sz="1800" b="0" i="1" u="none" strike="noStrike" baseline="0" dirty="0">
                <a:latin typeface="CMMI8"/>
              </a:rPr>
              <a:t>i </a:t>
            </a:r>
            <a:r>
              <a:rPr lang="en-US" sz="1800" b="0" i="0" u="none" strike="noStrike" baseline="0" dirty="0">
                <a:latin typeface="CMR10"/>
              </a:rPr>
              <a:t>=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1" u="none" strike="noStrike" baseline="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R8"/>
              </a:rPr>
              <a:t>1</a:t>
            </a:r>
            <a:r>
              <a:rPr lang="en-US" sz="1800" b="0" i="1" u="none" strike="noStrike" baseline="0" dirty="0">
                <a:latin typeface="CMMI10"/>
              </a:rPr>
              <a:t>, x</a:t>
            </a:r>
            <a:r>
              <a:rPr lang="en-US" sz="1800" b="0" i="1" u="none" strike="noStrike" baseline="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R8"/>
              </a:rPr>
              <a:t>2</a:t>
            </a:r>
            <a:r>
              <a:rPr lang="en-US" sz="1800" b="0" i="1" u="none" strike="noStrike" baseline="0" dirty="0">
                <a:latin typeface="CMMI10"/>
              </a:rPr>
              <a:t>, . . . , </a:t>
            </a:r>
            <a:r>
              <a:rPr lang="en-US" sz="1800" b="0" i="1" u="none" strike="noStrike" baseline="0" dirty="0" err="1">
                <a:latin typeface="CMMI10"/>
              </a:rPr>
              <a:t>x</a:t>
            </a:r>
            <a:r>
              <a:rPr lang="en-US" sz="1800" b="0" i="1" u="none" strike="noStrike" baseline="0" dirty="0" err="1">
                <a:latin typeface="CMMI8"/>
              </a:rPr>
              <a:t>id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1" u="none" strike="noStrike" baseline="0" dirty="0">
                <a:latin typeface="CMMI8"/>
              </a:rPr>
              <a:t>T </a:t>
            </a:r>
            <a:r>
              <a:rPr lang="en-US" sz="1800" b="0" i="0" u="none" strike="noStrike" baseline="0" dirty="0">
                <a:latin typeface="CMR10"/>
              </a:rPr>
              <a:t>corresponds to the attribute set for the </a:t>
            </a:r>
            <a:r>
              <a:rPr lang="en-US" sz="1800" b="0" i="1" u="none" strike="noStrike" baseline="0" dirty="0" err="1">
                <a:latin typeface="CMMI10"/>
              </a:rPr>
              <a:t>i</a:t>
            </a:r>
            <a:r>
              <a:rPr lang="en-US" sz="1800" b="0" i="1" u="none" strike="noStrike" baseline="0" dirty="0" err="1">
                <a:latin typeface="CMMI8"/>
              </a:rPr>
              <a:t>th</a:t>
            </a:r>
            <a:r>
              <a:rPr lang="en-US" sz="1800" b="0" i="1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example. By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convention, let </a:t>
            </a:r>
            <a:r>
              <a:rPr lang="en-US" sz="1800" b="0" i="1" u="none" strike="noStrike" baseline="0" dirty="0" err="1">
                <a:latin typeface="CMMI10"/>
              </a:rPr>
              <a:t>y</a:t>
            </a:r>
            <a:r>
              <a:rPr lang="en-US" sz="1800" b="0" i="1" u="none" strike="noStrike" baseline="0" dirty="0" err="1">
                <a:latin typeface="CMMI8"/>
              </a:rPr>
              <a:t>i</a:t>
            </a:r>
            <a:r>
              <a:rPr lang="en-US" sz="1800" b="0" i="1" u="none" strike="noStrike" baseline="0" dirty="0">
                <a:latin typeface="CMMI8"/>
              </a:rPr>
              <a:t> </a:t>
            </a:r>
            <a:r>
              <a:rPr lang="en-US" sz="1800" b="0" i="1" u="none" strike="noStrike" baseline="0" dirty="0">
                <a:latin typeface="CMSY10"/>
              </a:rPr>
              <a:t>∈ {−</a:t>
            </a:r>
            <a:r>
              <a:rPr lang="en-US" sz="1800" b="0" i="0" u="none" strike="noStrike" baseline="0" dirty="0">
                <a:latin typeface="CMR10"/>
              </a:rPr>
              <a:t>1</a:t>
            </a:r>
            <a:r>
              <a:rPr lang="en-US" sz="1800" b="0" i="1" u="none" strike="noStrike" baseline="0" dirty="0">
                <a:latin typeface="CMMI10"/>
              </a:rPr>
              <a:t>, </a:t>
            </a:r>
            <a:r>
              <a:rPr lang="en-US" sz="1800" b="0" i="0" u="none" strike="noStrike" baseline="0" dirty="0">
                <a:latin typeface="CMR10"/>
              </a:rPr>
              <a:t>1</a:t>
            </a:r>
            <a:r>
              <a:rPr lang="en-US" sz="1800" b="0" i="1" u="none" strike="noStrike" baseline="0" dirty="0">
                <a:latin typeface="CMSY10"/>
              </a:rPr>
              <a:t>} </a:t>
            </a:r>
            <a:r>
              <a:rPr lang="en-US" sz="1800" b="0" i="0" u="none" strike="noStrike" baseline="0" dirty="0">
                <a:latin typeface="CMR10"/>
              </a:rPr>
              <a:t>denote its class label. The decision boundary of a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linear classifier can be written in the following form:</a:t>
            </a:r>
          </a:p>
          <a:p>
            <a:pPr algn="l"/>
            <a:r>
              <a:rPr lang="pl-PL" sz="1800" b="1" i="0" u="none" strike="noStrike" baseline="0" dirty="0">
                <a:latin typeface="CMBX10"/>
              </a:rPr>
              <a:t>w </a:t>
            </a:r>
            <a:r>
              <a:rPr lang="pl-PL" sz="1800" b="0" i="1" u="none" strike="noStrike" baseline="0" dirty="0">
                <a:latin typeface="CMSY10"/>
              </a:rPr>
              <a:t>· </a:t>
            </a:r>
            <a:r>
              <a:rPr lang="pl-PL" sz="1800" b="1" i="0" u="none" strike="noStrike" baseline="0" dirty="0">
                <a:latin typeface="CMBX10"/>
              </a:rPr>
              <a:t>x </a:t>
            </a:r>
            <a:r>
              <a:rPr lang="pl-PL" sz="1800" b="0" i="0" u="none" strike="noStrike" baseline="0" dirty="0">
                <a:latin typeface="CMR10"/>
              </a:rPr>
              <a:t>+ </a:t>
            </a:r>
            <a:r>
              <a:rPr lang="pl-PL" sz="1800" b="0" i="1" u="none" strike="noStrike" baseline="0" dirty="0">
                <a:latin typeface="CMMI10"/>
              </a:rPr>
              <a:t>b </a:t>
            </a:r>
            <a:r>
              <a:rPr lang="pl-PL" sz="1800" b="0" i="0" u="none" strike="noStrike" baseline="0" dirty="0">
                <a:latin typeface="CMR10"/>
              </a:rPr>
              <a:t>= 0</a:t>
            </a:r>
            <a:r>
              <a:rPr lang="pl-PL" sz="1800" b="0" i="1" u="none" strike="noStrike" baseline="0" dirty="0">
                <a:latin typeface="CMMI10"/>
              </a:rPr>
              <a:t>, </a:t>
            </a:r>
            <a:r>
              <a:rPr lang="pl-PL" sz="1800" b="0" i="0" u="none" strike="noStrike" baseline="0" dirty="0">
                <a:latin typeface="CMR10"/>
              </a:rPr>
              <a:t>(5.28)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where </a:t>
            </a:r>
            <a:r>
              <a:rPr lang="en-US" sz="1800" b="1" i="0" u="none" strike="noStrike" baseline="0" dirty="0">
                <a:latin typeface="CMBX10"/>
              </a:rPr>
              <a:t>w </a:t>
            </a:r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0" i="1" u="none" strike="noStrike" baseline="0" dirty="0">
                <a:latin typeface="CMMI10"/>
              </a:rPr>
              <a:t>b </a:t>
            </a:r>
            <a:r>
              <a:rPr lang="en-US" sz="1800" b="0" i="0" u="none" strike="noStrike" baseline="0" dirty="0">
                <a:latin typeface="CMR10"/>
              </a:rPr>
              <a:t>are parameters of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8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should still be preferred over </a:t>
            </a:r>
            <a:r>
              <a:rPr lang="en-US" sz="1800" b="0" i="1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CMR8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because it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has a wider margin, and thus, is less susceptible to overfitting. However,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SVM formulation presented in the previous section constructs only decision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boundaries that are mistake-free. This section examines how the formulation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can be modified to learn a decision boundary that is tolerable to small training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errors using a method known as the </a:t>
            </a:r>
            <a:r>
              <a:rPr lang="en-US" sz="1800" b="1" i="0" u="none" strike="noStrike" baseline="0" dirty="0">
                <a:latin typeface="CMBX10"/>
              </a:rPr>
              <a:t>soft margin </a:t>
            </a:r>
            <a:r>
              <a:rPr lang="en-US" sz="1800" b="0" i="0" u="none" strike="noStrike" baseline="0" dirty="0">
                <a:latin typeface="CMR10"/>
              </a:rPr>
              <a:t>approach. More importantly,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method presented in this section allows SVM to construct a linear decision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boundary even in situations where the classes are not linearly separable.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do this, the learning algorithm in SVM must consider the trade-off between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width of the margin and the number of training errors committed by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linear decision boundary.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Thus, </a:t>
            </a:r>
            <a:r>
              <a:rPr lang="en-US" sz="1800" b="0" i="1" u="none" strike="noStrike" baseline="0" dirty="0">
                <a:latin typeface="CMMI10"/>
              </a:rPr>
              <a:t>ξ </a:t>
            </a:r>
            <a:r>
              <a:rPr lang="en-US" sz="1800" b="0" i="0" u="none" strike="noStrike" baseline="0" dirty="0">
                <a:latin typeface="CMR10"/>
              </a:rPr>
              <a:t>provides an estimate of the error of the decision boundary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on the training example </a:t>
            </a:r>
            <a:r>
              <a:rPr lang="en-US" sz="1800" b="1" i="0" u="none" strike="noStrike" baseline="0" dirty="0">
                <a:latin typeface="CMBX10"/>
              </a:rPr>
              <a:t>P</a:t>
            </a:r>
            <a:r>
              <a:rPr lang="en-US" sz="1800" b="0" i="0" u="none" strike="noStrike" baseline="0" dirty="0">
                <a:latin typeface="CMR1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Eita &gt;0 should be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principle, we can apply the same objective function as before and impose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since there are no constraints on the number of mistakes the decision boundary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can make, the learning algorithm may find a decision boundary with a very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wide margin but misclassifies many of the training examples, as shown in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Figure 5.27. To avoid this problem, the objective function must be modified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penalize a decision boundary with large values of slack variables.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modified objective function is given by the following equation: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conditions given in Equation 5.45 to find the decision boundary. However,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3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59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79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40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0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5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6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0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3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0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4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/>
              <a:t>10/11/2021 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                         </a:t>
            </a:r>
            <a:fld id="{76D69139-C577-4F33-9130-DE4A162E0023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631F-BF06-8FC7-2F94-C7B5E4279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FB14D-B417-B53A-FC76-A74FB3DBB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Week4 Lecture 1 Part 3</a:t>
            </a:r>
          </a:p>
        </p:txBody>
      </p:sp>
    </p:spTree>
    <p:extLst>
      <p:ext uri="{BB962C8B-B14F-4D97-AF65-F5344CB8AC3E}">
        <p14:creationId xmlns:p14="http://schemas.microsoft.com/office/powerpoint/2010/main" val="11213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p:sp>
        <p:nvSpPr>
          <p:cNvPr id="1433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Objective is to maximize: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Which is equivalent to minimizing:</a:t>
            </a:r>
          </a:p>
          <a:p>
            <a:pPr lvl="1"/>
            <a:r>
              <a:rPr lang="en-US" altLang="en-US" dirty="0"/>
              <a:t>Subject to the following constraints: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   or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pPr lvl="2"/>
            <a:r>
              <a:rPr lang="en-US" altLang="en-US" dirty="0"/>
              <a:t> This is a constrained optimization problem</a:t>
            </a:r>
          </a:p>
          <a:p>
            <a:pPr lvl="3"/>
            <a:r>
              <a:rPr lang="en-US" altLang="en-US" dirty="0"/>
              <a:t>Solve it using Lagrange multiplier method</a:t>
            </a: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4876800" y="990600"/>
          <a:ext cx="2141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800" imgH="419100" progId="Equation.3">
                  <p:embed/>
                </p:oleObj>
              </mc:Choice>
              <mc:Fallback>
                <p:oleObj name="Equation" r:id="rId2" imgW="939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90600"/>
                        <a:ext cx="2141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981200" y="3276600"/>
          <a:ext cx="4267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482600" progId="Equation.3">
                  <p:embed/>
                </p:oleObj>
              </mc:Choice>
              <mc:Fallback>
                <p:oleObj name="Equation" r:id="rId4" imgW="1790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267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18918" progId="Equation.3">
                  <p:embed/>
                </p:oleObj>
              </mc:Choice>
              <mc:Fallback>
                <p:oleObj name="Equation" r:id="rId6" imgW="850531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5"/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1981200" y="4527550"/>
                <a:ext cx="472440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)≥1,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34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1981200" y="4527550"/>
                <a:ext cx="4724400" cy="577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Linear SVM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876800" y="3581400"/>
          <a:ext cx="40386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51300" imgH="2349500" progId="Visio.Drawing.6">
                  <p:embed/>
                </p:oleObj>
              </mc:Choice>
              <mc:Fallback>
                <p:oleObj name="Visio" r:id="rId2" imgW="4051300" imgH="23495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40386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990600"/>
          <a:ext cx="46482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50000" imgH="4673600" progId="Visio.Drawing.6">
                  <p:embed/>
                </p:oleObj>
              </mc:Choice>
              <mc:Fallback>
                <p:oleObj name="Visio" r:id="rId4" imgW="6350000" imgH="4673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5" t="4062" r="5971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6482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11"/>
          <p:cNvSpPr>
            <a:spLocks noChangeArrowheads="1"/>
          </p:cNvSpPr>
          <p:nvPr/>
        </p:nvSpPr>
        <p:spPr bwMode="auto">
          <a:xfrm>
            <a:off x="7924800" y="3886200"/>
            <a:ext cx="10668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65" name="Line 12"/>
          <p:cNvSpPr>
            <a:spLocks noChangeShapeType="1"/>
          </p:cNvSpPr>
          <p:nvPr/>
        </p:nvSpPr>
        <p:spPr bwMode="auto">
          <a:xfrm flipH="1" flipV="1">
            <a:off x="7924800" y="2667000"/>
            <a:ext cx="3048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6324600" y="22860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Support vectors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boundary depends only on support vectors</a:t>
            </a:r>
          </a:p>
          <a:p>
            <a:pPr lvl="1"/>
            <a:r>
              <a:rPr lang="en-US" altLang="en-US"/>
              <a:t> If you have data set with same support vectors, decision boundary will not change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to classify using SVM once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are found? Given a test record, x</a:t>
            </a:r>
            <a:r>
              <a:rPr lang="en-US" altLang="en-US" baseline="-25000"/>
              <a:t>i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4724400"/>
          <a:ext cx="4191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482600" progId="Equation.3">
                  <p:embed/>
                </p:oleObj>
              </mc:Choice>
              <mc:Fallback>
                <p:oleObj name="Equation" r:id="rId2" imgW="1955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4191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84B3-B864-B71F-2F86-F0CC9E69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</a:t>
            </a:r>
          </a:p>
        </p:txBody>
      </p:sp>
      <p:pic>
        <p:nvPicPr>
          <p:cNvPr id="5" name="Content Placeholder 4" descr="A diagram of a line with black squares and white text">
            <a:extLst>
              <a:ext uri="{FF2B5EF4-FFF2-40B4-BE49-F238E27FC236}">
                <a16:creationId xmlns:a16="http://schemas.microsoft.com/office/drawing/2014/main" id="{3B9BABB2-D86F-4D19-EF5C-AE1A90CAF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36" y="1928560"/>
            <a:ext cx="4505954" cy="3610479"/>
          </a:xfrm>
        </p:spPr>
      </p:pic>
    </p:spTree>
    <p:extLst>
      <p:ext uri="{BB962C8B-B14F-4D97-AF65-F5344CB8AC3E}">
        <p14:creationId xmlns:p14="http://schemas.microsoft.com/office/powerpoint/2010/main" val="333860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the problem is not linearly separable?</a:t>
            </a:r>
          </a:p>
        </p:txBody>
      </p:sp>
      <p:graphicFrame>
        <p:nvGraphicFramePr>
          <p:cNvPr id="174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7" name="Oval 12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8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4BCA-598A-8C04-B61A-74FC1031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Soft Margin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3504F42-140F-AEAE-5BD7-CDED4B67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39" y="1143000"/>
            <a:ext cx="6857547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414617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if the problem is not linearly separable?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Introduce slack variables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Need to minimize: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Subject to: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If k is 1 or 2, this leads to similar objective function as linear SVM but with different constraints (see textbook)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362200" y="3657600"/>
          <a:ext cx="511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482600" progId="Equation.3">
                  <p:embed/>
                </p:oleObj>
              </mc:Choice>
              <mc:Fallback>
                <p:oleObj name="Equation" r:id="rId3" imgW="19939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511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the hyperplane that optimizes both factors</a:t>
            </a:r>
          </a:p>
        </p:txBody>
      </p:sp>
      <p:graphicFrame>
        <p:nvGraphicFramePr>
          <p:cNvPr id="1945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048000" y="2971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0000" y="3784600"/>
            <a:ext cx="152400" cy="1524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decision boundary is not linear?</a:t>
            </a:r>
          </a:p>
        </p:txBody>
      </p:sp>
      <p:pic>
        <p:nvPicPr>
          <p:cNvPr id="20483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6154"/>
          <a:stretch>
            <a:fillRect/>
          </a:stretch>
        </p:blipFill>
        <p:spPr>
          <a:xfrm>
            <a:off x="2133600" y="1828800"/>
            <a:ext cx="4648200" cy="3562350"/>
          </a:xfrm>
          <a:noFill/>
        </p:spPr>
      </p:pic>
      <p:pic>
        <p:nvPicPr>
          <p:cNvPr id="20484" name="Picture 1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5397500"/>
            <a:ext cx="5676900" cy="10033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Transform </a:t>
            </a:r>
            <a:r>
              <a:rPr lang="en-US" altLang="en-US" dirty="0"/>
              <a:t>data into higher dimensional space</a:t>
            </a:r>
          </a:p>
        </p:txBody>
      </p:sp>
      <p:pic>
        <p:nvPicPr>
          <p:cNvPr id="2150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402013"/>
            <a:ext cx="4114800" cy="498475"/>
          </a:xfrm>
          <a:noFill/>
        </p:spPr>
      </p:pic>
      <p:pic>
        <p:nvPicPr>
          <p:cNvPr id="2150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>
            <a:fillRect/>
          </a:stretch>
        </p:blipFill>
        <p:spPr>
          <a:xfrm>
            <a:off x="0" y="2057400"/>
            <a:ext cx="4876800" cy="3886200"/>
          </a:xfrm>
          <a:noFill/>
        </p:spPr>
      </p:pic>
      <p:pic>
        <p:nvPicPr>
          <p:cNvPr id="21509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14600"/>
            <a:ext cx="3429000" cy="627063"/>
          </a:xfrm>
          <a:noFill/>
        </p:spPr>
      </p:pic>
      <p:pic>
        <p:nvPicPr>
          <p:cNvPr id="21510" name="Picture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4114800"/>
            <a:ext cx="4343400" cy="523875"/>
          </a:xfrm>
          <a:noFill/>
        </p:spPr>
      </p:pic>
      <p:graphicFrame>
        <p:nvGraphicFramePr>
          <p:cNvPr id="215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86400" y="5508625"/>
          <a:ext cx="297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203112" progId="Equation.3">
                  <p:embed/>
                </p:oleObj>
              </mc:Choice>
              <mc:Fallback>
                <p:oleObj name="Equation" r:id="rId6" imgW="1028254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08625"/>
                        <a:ext cx="297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5029200" y="4953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Decision boundary: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Find a linear hyperplane (decision boundary) that will separate the data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Optimization problem: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Which leads to the same set of equations (but involve </a:t>
            </a:r>
            <a:r>
              <a:rPr lang="en-US" altLang="en-US">
                <a:sym typeface="Symbol" panose="05050102010706020507" pitchFamily="18" charset="2"/>
              </a:rPr>
              <a:t>(x) instead of x)</a:t>
            </a:r>
          </a:p>
        </p:txBody>
      </p:sp>
      <p:pic>
        <p:nvPicPr>
          <p:cNvPr id="22531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6897"/>
          <a:stretch>
            <a:fillRect/>
          </a:stretch>
        </p:blipFill>
        <p:spPr>
          <a:xfrm>
            <a:off x="304800" y="3962400"/>
            <a:ext cx="4191000" cy="933450"/>
          </a:xfrm>
          <a:noFill/>
        </p:spPr>
      </p:pic>
      <p:pic>
        <p:nvPicPr>
          <p:cNvPr id="225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5"/>
          <a:stretch>
            <a:fillRect/>
          </a:stretch>
        </p:blipFill>
        <p:spPr>
          <a:xfrm>
            <a:off x="1905000" y="1600200"/>
            <a:ext cx="4953000" cy="1143000"/>
          </a:xfrm>
          <a:noFill/>
        </p:spPr>
      </p:pic>
      <p:pic>
        <p:nvPicPr>
          <p:cNvPr id="22533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b="11021"/>
          <a:stretch>
            <a:fillRect/>
          </a:stretch>
        </p:blipFill>
        <p:spPr>
          <a:xfrm>
            <a:off x="4800600" y="4014788"/>
            <a:ext cx="4114800" cy="1254125"/>
          </a:xfrm>
          <a:noFill/>
        </p:spPr>
      </p:pic>
      <p:pic>
        <p:nvPicPr>
          <p:cNvPr id="225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r="3355"/>
          <a:stretch>
            <a:fillRect/>
          </a:stretch>
        </p:blipFill>
        <p:spPr bwMode="auto">
          <a:xfrm>
            <a:off x="533400" y="5518150"/>
            <a:ext cx="6019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SVM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351837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learning problem is formulated as a convex optimization problem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Efficient algorithms are available to find the global minima 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Many of the other methods use greedy approaches and find locally optimal solutions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High computational complexity for building the model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Robust to noise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Overfitting is handled by maximizing the margin of the decision boundary,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SVM can handle irrelevant and </a:t>
            </a:r>
            <a:r>
              <a:rPr lang="en-US" altLang="en-US" sz="2400"/>
              <a:t>redundant attributes </a:t>
            </a:r>
            <a:r>
              <a:rPr lang="en-US" altLang="en-US" sz="2400" dirty="0"/>
              <a:t>better than many other techniques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user needs to provide the type of kernel function and cost function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Difficult to handle missing values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What about categorical variables?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One Possible Solution</a:t>
            </a:r>
          </a:p>
        </p:txBody>
      </p:sp>
      <p:graphicFrame>
        <p:nvGraphicFramePr>
          <p:cNvPr id="717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Another possible solution</a:t>
            </a:r>
          </a:p>
        </p:txBody>
      </p:sp>
      <p:graphicFrame>
        <p:nvGraphicFramePr>
          <p:cNvPr id="819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Other possible solutions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5797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How do you define better?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105400"/>
            <a:ext cx="8534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Find hyperplane </a:t>
            </a:r>
            <a:r>
              <a:rPr lang="en-US" altLang="en-US" sz="2000" dirty="0">
                <a:solidFill>
                  <a:srgbClr val="FF0000"/>
                </a:solidFill>
              </a:rPr>
              <a:t>maximizes</a:t>
            </a:r>
            <a:r>
              <a:rPr lang="en-US" altLang="en-US" sz="2000" dirty="0"/>
              <a:t> the margin =&gt; B1 is better than B2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Maximal margin Classifier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6701519"/>
              </p:ext>
            </p:extLst>
          </p:nvPr>
        </p:nvGraphicFramePr>
        <p:xfrm>
          <a:off x="4343400" y="739833"/>
          <a:ext cx="4303098" cy="406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39833"/>
                        <a:ext cx="4303098" cy="4060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5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753" imgH="177723" progId="Equation.3">
                  <p:embed/>
                </p:oleObj>
              </mc:Choice>
              <mc:Fallback>
                <p:oleObj name="Equation" r:id="rId5" imgW="799753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8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5920" imgH="177723" progId="Equation.3">
                  <p:embed/>
                </p:oleObj>
              </mc:Choice>
              <mc:Fallback>
                <p:oleObj name="Equation" r:id="rId7" imgW="875920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0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5920" imgH="177723" progId="Equation.3">
                  <p:embed/>
                </p:oleObj>
              </mc:Choice>
              <mc:Fallback>
                <p:oleObj name="Equation" r:id="rId9" imgW="875920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600" imgH="457200" progId="Equation.3">
                  <p:embed/>
                </p:oleObj>
              </mc:Choice>
              <mc:Fallback>
                <p:oleObj name="Equation" r:id="rId11" imgW="1879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7107238" y="5575300"/>
          <a:ext cx="16843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800" imgH="419100" progId="Equation.3">
                  <p:embed/>
                </p:oleObj>
              </mc:Choice>
              <mc:Fallback>
                <p:oleObj name="Equation" r:id="rId13" imgW="939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575300"/>
                        <a:ext cx="16843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Linear model: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Learning the model is equivalent to determining the values of </a:t>
            </a:r>
          </a:p>
          <a:p>
            <a:pPr lvl="1"/>
            <a:r>
              <a:rPr lang="en-US" altLang="en-US"/>
              <a:t>How to find             from training data?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1905000"/>
          <a:ext cx="3505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505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5600" y="3733800"/>
          <a:ext cx="129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626" imgH="177646" progId="Equation.3">
                  <p:embed/>
                </p:oleObj>
              </mc:Choice>
              <mc:Fallback>
                <p:oleObj name="Equation" r:id="rId5" imgW="545626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1295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24200" y="4227513"/>
          <a:ext cx="1295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626" imgH="177646" progId="Equation.3">
                  <p:embed/>
                </p:oleObj>
              </mc:Choice>
              <mc:Fallback>
                <p:oleObj name="Equation" r:id="rId7" imgW="545626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27513"/>
                        <a:ext cx="1295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3926</TotalTime>
  <Pages>3</Pages>
  <Words>1124</Words>
  <Application>Microsoft Office PowerPoint</Application>
  <PresentationFormat>On-screen Show (4:3)</PresentationFormat>
  <Paragraphs>136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Cambria Math</vt:lpstr>
      <vt:lpstr>CMBX10</vt:lpstr>
      <vt:lpstr>CMBX8</vt:lpstr>
      <vt:lpstr>CMMI10</vt:lpstr>
      <vt:lpstr>CMMI8</vt:lpstr>
      <vt:lpstr>CMR10</vt:lpstr>
      <vt:lpstr>CMR8</vt:lpstr>
      <vt:lpstr>CMSY10</vt:lpstr>
      <vt:lpstr>Symbol</vt:lpstr>
      <vt:lpstr>Tahoma</vt:lpstr>
      <vt:lpstr>Times New Roman</vt:lpstr>
      <vt:lpstr>Wingdings</vt:lpstr>
      <vt:lpstr>LC.BRev.FY97</vt:lpstr>
      <vt:lpstr>Equation</vt:lpstr>
      <vt:lpstr>Visio</vt:lpstr>
      <vt:lpstr>Data Mining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Linear SVM</vt:lpstr>
      <vt:lpstr>Learning Linear SVM</vt:lpstr>
      <vt:lpstr>Example of Linear SVM</vt:lpstr>
      <vt:lpstr>Learning Linear SVM</vt:lpstr>
      <vt:lpstr>Non-Linearly Separable</vt:lpstr>
      <vt:lpstr>Support Vector Machines</vt:lpstr>
      <vt:lpstr>Soft Margin</vt:lpstr>
      <vt:lpstr>Support Vector Machines</vt:lpstr>
      <vt:lpstr>Support Vector Machines</vt:lpstr>
      <vt:lpstr>Nonlinear Support Vector Machines</vt:lpstr>
      <vt:lpstr>Nonlinear Support Vector Machines</vt:lpstr>
      <vt:lpstr>Learning Nonlinear SVM</vt:lpstr>
      <vt:lpstr>Characteristics of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Eesha tur babar</cp:lastModifiedBy>
  <cp:revision>19</cp:revision>
  <cp:lastPrinted>2019-09-13T15:44:45Z</cp:lastPrinted>
  <dcterms:created xsi:type="dcterms:W3CDTF">2018-02-14T20:49:18Z</dcterms:created>
  <dcterms:modified xsi:type="dcterms:W3CDTF">2024-02-18T04:05:00Z</dcterms:modified>
</cp:coreProperties>
</file>